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59" r:id="rId5"/>
    <p:sldId id="262" r:id="rId6"/>
    <p:sldId id="278" r:id="rId7"/>
    <p:sldId id="260" r:id="rId8"/>
    <p:sldId id="279" r:id="rId9"/>
    <p:sldId id="276" r:id="rId10"/>
    <p:sldId id="261" r:id="rId11"/>
    <p:sldId id="277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bm" initials="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0-11-29T09:56:32.507" idx="1">
    <p:pos x="3129" y="1582"/>
    <p:text>与2的差异：这里只是新增投资没有剩余收益，而原有的剩余收益还能继续，2是剩余收益彻底为0。这里的增长率为假设的NOPAT和FCF的增长率</p:tex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423-49BC-4E37-BA68-8FAE95A12CD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6E51-FF92-4605-A5F3-CF07B6CD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9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423-49BC-4E37-BA68-8FAE95A12CD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6E51-FF92-4605-A5F3-CF07B6CD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6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423-49BC-4E37-BA68-8FAE95A12CD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6E51-FF92-4605-A5F3-CF07B6CD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5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533400"/>
            <a:ext cx="10058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28800" y="1981200"/>
            <a:ext cx="49784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7010400" y="1981200"/>
            <a:ext cx="49784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010400" y="4114800"/>
            <a:ext cx="49784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51A4C-8D5D-4EFB-88D2-060F3CA85624}" type="datetime1">
              <a:rPr lang="zh-CN" altLang="en-US"/>
              <a:pPr>
                <a:defRPr/>
              </a:pPr>
              <a:t>2016/5/4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肖星</a:t>
            </a:r>
            <a:r>
              <a:rPr lang="en-US" altLang="zh-CN"/>
              <a:t>©2014-2015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87608-739B-4227-A0B9-C0D69CD6FE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79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3" y="1"/>
            <a:ext cx="10363200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484314"/>
            <a:ext cx="10363200" cy="4611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6E903-E703-4A9F-9817-D5F620B91146}" type="datetime1">
              <a:rPr lang="zh-CN" altLang="en-US"/>
              <a:pPr>
                <a:defRPr/>
              </a:pPr>
              <a:t>2016/5/4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肖星</a:t>
            </a:r>
            <a:r>
              <a:rPr lang="en-US" altLang="zh-CN"/>
              <a:t>©2014-2015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ED887-EA42-4F8C-B5C1-F506AEDC16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441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423-49BC-4E37-BA68-8FAE95A12CD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6E51-FF92-4605-A5F3-CF07B6CD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1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423-49BC-4E37-BA68-8FAE95A12CD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6E51-FF92-4605-A5F3-CF07B6CD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0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423-49BC-4E37-BA68-8FAE95A12CD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6E51-FF92-4605-A5F3-CF07B6CD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20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423-49BC-4E37-BA68-8FAE95A12CD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6E51-FF92-4605-A5F3-CF07B6CD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46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423-49BC-4E37-BA68-8FAE95A12CD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6E51-FF92-4605-A5F3-CF07B6CD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6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423-49BC-4E37-BA68-8FAE95A12CD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6E51-FF92-4605-A5F3-CF07B6CD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2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423-49BC-4E37-BA68-8FAE95A12CD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6E51-FF92-4605-A5F3-CF07B6CD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14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423-49BC-4E37-BA68-8FAE95A12CD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6E51-FF92-4605-A5F3-CF07B6CD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62423-49BC-4E37-BA68-8FAE95A12CD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6E51-FF92-4605-A5F3-CF07B6CD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6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comments" Target="../comments/comment1.x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剩余收益模型与</a:t>
            </a:r>
            <a:r>
              <a:rPr lang="en-US" altLang="zh-CN" dirty="0" smtClean="0"/>
              <a:t>EVA</a:t>
            </a:r>
            <a:r>
              <a:rPr lang="zh-CN" altLang="en-US" dirty="0" smtClean="0"/>
              <a:t>估值 </a:t>
            </a:r>
            <a:endParaRPr lang="zh-CN" altLang="en-US" dirty="0" smtClean="0"/>
          </a:p>
        </p:txBody>
      </p:sp>
      <p:sp>
        <p:nvSpPr>
          <p:cNvPr id="3482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A5A03A-BF53-4937-9F03-18A904EA81EA}" type="slidenum">
              <a:rPr lang="en-US" altLang="zh-CN" sz="1400"/>
              <a:pPr eaLnBrk="1" hangingPunct="1"/>
              <a:t>1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9227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076E65-729D-4579-AA7C-A66E6B505283}" type="slidenum">
              <a:rPr lang="en-US" altLang="zh-CN" sz="1400"/>
              <a:pPr eaLnBrk="1" hangingPunct="1"/>
              <a:t>10</a:t>
            </a:fld>
            <a:endParaRPr lang="en-US" altLang="zh-CN" sz="140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剩余收益模型</a:t>
            </a:r>
            <a:endParaRPr lang="zh-CN" altLang="en-US" dirty="0" smtClean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1382" y="1814944"/>
            <a:ext cx="9104168" cy="385719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	</a:t>
            </a:r>
            <a:r>
              <a:rPr lang="zh-CN" altLang="en-US" dirty="0" smtClean="0">
                <a:sym typeface="Symbol" panose="05050102010706020507" pitchFamily="18" charset="2"/>
              </a:rPr>
              <a:t>将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ROE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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t-1</a:t>
            </a:r>
            <a:r>
              <a:rPr lang="zh-CN" altLang="en-US" dirty="0" smtClean="0">
                <a:sym typeface="Symbol" panose="05050102010706020507" pitchFamily="18" charset="2"/>
              </a:rPr>
              <a:t>代</a:t>
            </a:r>
            <a:r>
              <a:rPr lang="zh-CN" altLang="en-US" dirty="0" smtClean="0">
                <a:sym typeface="Symbol" panose="05050102010706020507" pitchFamily="18" charset="2"/>
              </a:rPr>
              <a:t>入上面推导出来的模型，</a:t>
            </a:r>
            <a:r>
              <a:rPr lang="zh-CN" altLang="en-US" dirty="0" smtClean="0">
                <a:sym typeface="Symbol" panose="05050102010706020507" pitchFamily="18" charset="2"/>
              </a:rPr>
              <a:t>有：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b="1" i="1" dirty="0" smtClean="0">
                <a:sym typeface="Symbol" panose="05050102010706020507" pitchFamily="18" charset="2"/>
              </a:rPr>
              <a:t>P</a:t>
            </a:r>
            <a:r>
              <a:rPr lang="en-US" altLang="zh-CN" b="1" i="1" baseline="-25000" dirty="0" smtClean="0">
                <a:sym typeface="Symbol" panose="05050102010706020507" pitchFamily="18" charset="2"/>
              </a:rPr>
              <a:t>0 </a:t>
            </a:r>
            <a:r>
              <a:rPr lang="en-US" altLang="zh-CN" b="1" i="1" dirty="0" smtClean="0">
                <a:sym typeface="Symbol" panose="05050102010706020507" pitchFamily="18" charset="2"/>
              </a:rPr>
              <a:t>= B</a:t>
            </a:r>
            <a:r>
              <a:rPr lang="en-US" altLang="zh-CN" b="1" i="1" baseline="-25000" dirty="0" smtClean="0">
                <a:sym typeface="Symbol" panose="05050102010706020507" pitchFamily="18" charset="2"/>
              </a:rPr>
              <a:t>0</a:t>
            </a:r>
            <a:r>
              <a:rPr lang="en-US" altLang="zh-CN" b="1" i="1" dirty="0" smtClean="0">
                <a:sym typeface="Symbol" panose="05050102010706020507" pitchFamily="18" charset="2"/>
              </a:rPr>
              <a:t> +  </a:t>
            </a:r>
            <a:r>
              <a:rPr lang="en-US" altLang="zh-CN" b="1" i="1" baseline="-25000" dirty="0" smtClean="0">
                <a:sym typeface="Symbol" panose="05050102010706020507" pitchFamily="18" charset="2"/>
              </a:rPr>
              <a:t>t=1~</a:t>
            </a:r>
            <a:r>
              <a:rPr lang="en-US" altLang="zh-CN" b="1" i="1" dirty="0" smtClean="0">
                <a:sym typeface="Symbol" panose="05050102010706020507" pitchFamily="18" charset="2"/>
              </a:rPr>
              <a:t> [(</a:t>
            </a:r>
            <a:r>
              <a:rPr lang="en-US" altLang="zh-CN" b="1" i="1" dirty="0" err="1" smtClean="0">
                <a:sym typeface="Symbol" panose="05050102010706020507" pitchFamily="18" charset="2"/>
              </a:rPr>
              <a:t>ROE</a:t>
            </a:r>
            <a:r>
              <a:rPr lang="en-US" altLang="zh-CN" b="1" i="1" baseline="-25000" dirty="0" err="1" smtClean="0">
                <a:sym typeface="Symbol" panose="05050102010706020507" pitchFamily="18" charset="2"/>
              </a:rPr>
              <a:t>t</a:t>
            </a:r>
            <a:r>
              <a:rPr lang="en-US" altLang="zh-CN" b="1" i="1" baseline="-25000" dirty="0" smtClean="0">
                <a:sym typeface="Symbol" panose="05050102010706020507" pitchFamily="18" charset="2"/>
              </a:rPr>
              <a:t> </a:t>
            </a:r>
            <a:r>
              <a:rPr lang="en-US" altLang="zh-CN" b="1" i="1" dirty="0" smtClean="0">
                <a:sym typeface="Symbol" panose="05050102010706020507" pitchFamily="18" charset="2"/>
              </a:rPr>
              <a:t>- r) B</a:t>
            </a:r>
            <a:r>
              <a:rPr lang="en-US" altLang="zh-CN" b="1" i="1" baseline="-25000" dirty="0" smtClean="0">
                <a:sym typeface="Symbol" panose="05050102010706020507" pitchFamily="18" charset="2"/>
              </a:rPr>
              <a:t>t-1</a:t>
            </a:r>
            <a:r>
              <a:rPr lang="en-US" altLang="zh-CN" b="1" i="1" dirty="0" smtClean="0">
                <a:sym typeface="Symbol" panose="05050102010706020507" pitchFamily="18" charset="2"/>
              </a:rPr>
              <a:t> / (1+r)</a:t>
            </a:r>
            <a:r>
              <a:rPr lang="en-US" altLang="zh-CN" b="1" i="1" baseline="30000" dirty="0" smtClean="0">
                <a:sym typeface="Symbol" panose="05050102010706020507" pitchFamily="18" charset="2"/>
              </a:rPr>
              <a:t>t</a:t>
            </a:r>
            <a:r>
              <a:rPr lang="en-US" altLang="zh-CN" b="1" i="1" dirty="0" smtClean="0">
                <a:sym typeface="Symbol" panose="05050102010706020507" pitchFamily="18" charset="2"/>
              </a:rPr>
              <a:t>]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sym typeface="Symbol" panose="05050102010706020507" pitchFamily="18" charset="2"/>
              </a:rPr>
              <a:t>r </a:t>
            </a:r>
            <a:r>
              <a:rPr lang="en-US" altLang="zh-CN" sz="2800" dirty="0" smtClean="0"/>
              <a:t>B</a:t>
            </a:r>
            <a:r>
              <a:rPr lang="en-US" altLang="zh-CN" sz="2800" baseline="-25000" dirty="0" smtClean="0"/>
              <a:t>t-1</a:t>
            </a:r>
            <a:r>
              <a:rPr lang="zh-CN" altLang="en-US" sz="2800" dirty="0" smtClean="0">
                <a:sym typeface="Symbol" panose="05050102010706020507" pitchFamily="18" charset="2"/>
              </a:rPr>
              <a:t>表示</a:t>
            </a:r>
            <a:r>
              <a:rPr lang="en-US" altLang="zh-CN" sz="2800" dirty="0" smtClean="0">
                <a:sym typeface="Symbol" panose="05050102010706020507" pitchFamily="18" charset="2"/>
              </a:rPr>
              <a:t>t</a:t>
            </a:r>
            <a:r>
              <a:rPr lang="zh-CN" altLang="en-US" sz="2800" dirty="0" smtClean="0">
                <a:sym typeface="Symbol" panose="05050102010706020507" pitchFamily="18" charset="2"/>
              </a:rPr>
              <a:t>期对</a:t>
            </a:r>
            <a:r>
              <a:rPr lang="en-US" altLang="zh-CN" sz="2800" dirty="0" smtClean="0">
                <a:sym typeface="Symbol" panose="05050102010706020507" pitchFamily="18" charset="2"/>
              </a:rPr>
              <a:t>BV</a:t>
            </a:r>
            <a:r>
              <a:rPr lang="zh-CN" altLang="en-US" sz="2800" dirty="0" smtClean="0">
                <a:sym typeface="Symbol" panose="05050102010706020507" pitchFamily="18" charset="2"/>
              </a:rPr>
              <a:t>的预期收益（基本收益）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sym typeface="Symbol" panose="05050102010706020507" pitchFamily="18" charset="2"/>
              </a:rPr>
              <a:t>E</a:t>
            </a:r>
            <a:r>
              <a:rPr lang="en-US" altLang="zh-CN" sz="2800" baseline="-25000" dirty="0" smtClean="0">
                <a:sym typeface="Symbol" panose="05050102010706020507" pitchFamily="18" charset="2"/>
              </a:rPr>
              <a:t>t</a:t>
            </a:r>
            <a:r>
              <a:rPr lang="en-US" altLang="zh-CN" sz="2800" dirty="0" smtClean="0">
                <a:sym typeface="Symbol" panose="05050102010706020507" pitchFamily="18" charset="2"/>
              </a:rPr>
              <a:t>-rB</a:t>
            </a:r>
            <a:r>
              <a:rPr lang="en-US" altLang="zh-CN" sz="2800" baseline="-25000" dirty="0" smtClean="0">
                <a:sym typeface="Symbol" panose="05050102010706020507" pitchFamily="18" charset="2"/>
              </a:rPr>
              <a:t>t-1</a:t>
            </a:r>
            <a:r>
              <a:rPr lang="en-US" altLang="zh-CN" sz="2800" dirty="0" smtClean="0">
                <a:sym typeface="Symbol" panose="05050102010706020507" pitchFamily="18" charset="2"/>
              </a:rPr>
              <a:t>= (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ROE</a:t>
            </a:r>
            <a:r>
              <a:rPr lang="en-US" altLang="zh-CN" sz="2800" baseline="-25000" dirty="0" err="1" smtClean="0">
                <a:sym typeface="Symbol" panose="05050102010706020507" pitchFamily="18" charset="2"/>
              </a:rPr>
              <a:t>t</a:t>
            </a:r>
            <a:r>
              <a:rPr lang="en-US" altLang="zh-CN" sz="2800" baseline="-25000" dirty="0" smtClean="0"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- r) B</a:t>
            </a:r>
            <a:r>
              <a:rPr lang="en-US" altLang="zh-CN" sz="2800" baseline="-25000" dirty="0" smtClean="0">
                <a:sym typeface="Symbol" panose="05050102010706020507" pitchFamily="18" charset="2"/>
              </a:rPr>
              <a:t>t-1</a:t>
            </a:r>
            <a:r>
              <a:rPr lang="zh-CN" altLang="en-US" sz="2800" dirty="0" smtClean="0">
                <a:sym typeface="Symbol" panose="05050102010706020507" pitchFamily="18" charset="2"/>
              </a:rPr>
              <a:t>为剩余收益</a:t>
            </a:r>
            <a:r>
              <a:rPr lang="en-US" altLang="zh-CN" sz="2800" dirty="0" smtClean="0">
                <a:sym typeface="Symbol" panose="05050102010706020507" pitchFamily="18" charset="2"/>
              </a:rPr>
              <a:t>E</a:t>
            </a:r>
            <a:r>
              <a:rPr lang="en-US" altLang="zh-CN" sz="2800" baseline="-25000" dirty="0" smtClean="0">
                <a:sym typeface="Symbol" panose="05050102010706020507" pitchFamily="18" charset="2"/>
              </a:rPr>
              <a:t>t</a:t>
            </a:r>
            <a:r>
              <a:rPr lang="en-US" altLang="zh-CN" sz="2800" baseline="30000" dirty="0" smtClean="0">
                <a:sym typeface="Symbol" panose="05050102010706020507" pitchFamily="18" charset="2"/>
              </a:rPr>
              <a:t>a  </a:t>
            </a:r>
            <a:endParaRPr lang="zh-CN" altLang="en-US" sz="28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261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第五节 计算经营性净资产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40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DA1D12-EC8C-44D9-BF3D-B39EAC39E6D3}" type="slidenum">
              <a:rPr lang="en-US" altLang="zh-CN" sz="1400"/>
              <a:pPr eaLnBrk="1" hangingPunct="1"/>
              <a:t>12</a:t>
            </a:fld>
            <a:endParaRPr lang="en-US" altLang="zh-CN" sz="1400"/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382" y="0"/>
            <a:ext cx="9099406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EVA</a:t>
            </a:r>
            <a:r>
              <a:rPr lang="zh-CN" altLang="en-US" dirty="0" smtClean="0"/>
              <a:t>估值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1383" y="1341438"/>
            <a:ext cx="9077182" cy="4754562"/>
          </a:xfrm>
        </p:spPr>
        <p:txBody>
          <a:bodyPr/>
          <a:lstStyle/>
          <a:p>
            <a:pPr eaLnBrk="1" hangingPunct="1"/>
            <a:r>
              <a:rPr lang="zh-CN" altLang="en-US" dirty="0"/>
              <a:t>权益层面</a:t>
            </a:r>
            <a:r>
              <a:rPr lang="zh-CN" altLang="en-US" dirty="0" smtClean="0"/>
              <a:t>的</a:t>
            </a:r>
            <a:r>
              <a:rPr lang="zh-CN" altLang="en-US" dirty="0"/>
              <a:t>剩</a:t>
            </a:r>
            <a:r>
              <a:rPr lang="zh-CN" altLang="en-US" dirty="0" smtClean="0"/>
              <a:t>余收益模</a:t>
            </a:r>
            <a:r>
              <a:rPr lang="zh-CN" altLang="en-US" dirty="0"/>
              <a:t>型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整体业务层面</a:t>
            </a:r>
            <a:r>
              <a:rPr lang="zh-CN" altLang="en-US" dirty="0" smtClean="0"/>
              <a:t>的</a:t>
            </a:r>
            <a:r>
              <a:rPr lang="zh-CN" altLang="en-US" dirty="0"/>
              <a:t>剩余收益</a:t>
            </a:r>
            <a:r>
              <a:rPr lang="zh-CN" altLang="en-US" dirty="0" smtClean="0"/>
              <a:t>模</a:t>
            </a:r>
            <a:r>
              <a:rPr lang="zh-CN" altLang="en-US" dirty="0"/>
              <a:t>型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32176" y="1916114"/>
          <a:ext cx="61198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1916114"/>
                        <a:ext cx="61198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27350" y="5157788"/>
          <a:ext cx="74168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5" imgW="4991100" imgH="444500" progId="Equation.DSMT4">
                  <p:embed/>
                </p:oleObj>
              </mc:Choice>
              <mc:Fallback>
                <p:oleObj r:id="rId5" imgW="49911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5157788"/>
                        <a:ext cx="74168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AutoShape 6"/>
          <p:cNvSpPr>
            <a:spLocks/>
          </p:cNvSpPr>
          <p:nvPr/>
        </p:nvSpPr>
        <p:spPr bwMode="auto">
          <a:xfrm rot="5400000">
            <a:off x="5828507" y="4031457"/>
            <a:ext cx="300037" cy="1727200"/>
          </a:xfrm>
          <a:prstGeom prst="leftBrace">
            <a:avLst>
              <a:gd name="adj1" fmla="val 57220"/>
              <a:gd name="adj2" fmla="val 5160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6" name="AutoShape 7"/>
          <p:cNvSpPr>
            <a:spLocks/>
          </p:cNvSpPr>
          <p:nvPr/>
        </p:nvSpPr>
        <p:spPr bwMode="auto">
          <a:xfrm rot="5400000">
            <a:off x="6415088" y="2209801"/>
            <a:ext cx="301625" cy="3587750"/>
          </a:xfrm>
          <a:prstGeom prst="leftBrace">
            <a:avLst>
              <a:gd name="adj1" fmla="val 118231"/>
              <a:gd name="adj2" fmla="val 5160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7" name="Rectangle 8"/>
          <p:cNvSpPr>
            <a:spLocks noChangeArrowheads="1"/>
          </p:cNvSpPr>
          <p:nvPr/>
        </p:nvSpPr>
        <p:spPr bwMode="auto">
          <a:xfrm>
            <a:off x="4473575" y="4149725"/>
            <a:ext cx="1874838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600"/>
              <a:t>主营业务账面价值</a:t>
            </a:r>
          </a:p>
        </p:txBody>
      </p:sp>
      <p:sp>
        <p:nvSpPr>
          <p:cNvPr id="4108" name="Line 9"/>
          <p:cNvSpPr>
            <a:spLocks noChangeShapeType="1"/>
          </p:cNvSpPr>
          <p:nvPr/>
        </p:nvSpPr>
        <p:spPr bwMode="auto">
          <a:xfrm flipH="1">
            <a:off x="4772026" y="4448175"/>
            <a:ext cx="531813" cy="692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Rectangle 10"/>
          <p:cNvSpPr>
            <a:spLocks noChangeArrowheads="1"/>
          </p:cNvSpPr>
          <p:nvPr/>
        </p:nvSpPr>
        <p:spPr bwMode="auto">
          <a:xfrm>
            <a:off x="6600826" y="4149726"/>
            <a:ext cx="3057525" cy="354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600"/>
              <a:t>主营业务产生的剩余收益的现值</a:t>
            </a:r>
          </a:p>
        </p:txBody>
      </p:sp>
      <p:sp>
        <p:nvSpPr>
          <p:cNvPr id="4110" name="Line 11"/>
          <p:cNvSpPr>
            <a:spLocks noChangeShapeType="1"/>
          </p:cNvSpPr>
          <p:nvPr/>
        </p:nvSpPr>
        <p:spPr bwMode="auto">
          <a:xfrm flipH="1">
            <a:off x="6143626" y="4348163"/>
            <a:ext cx="531813" cy="495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Rectangle 12"/>
          <p:cNvSpPr>
            <a:spLocks noChangeArrowheads="1"/>
          </p:cNvSpPr>
          <p:nvPr/>
        </p:nvSpPr>
        <p:spPr bwMode="auto">
          <a:xfrm>
            <a:off x="5686426" y="3556001"/>
            <a:ext cx="1882775" cy="296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600"/>
              <a:t>主营业务的价值</a:t>
            </a:r>
          </a:p>
        </p:txBody>
      </p:sp>
    </p:spTree>
    <p:extLst>
      <p:ext uri="{BB962C8B-B14F-4D97-AF65-F5344CB8AC3E}">
        <p14:creationId xmlns:p14="http://schemas.microsoft.com/office/powerpoint/2010/main" val="368133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76E293-116C-49BA-9299-BFBBB01DF92F}" type="slidenum">
              <a:rPr lang="en-US" altLang="zh-CN" sz="1400"/>
              <a:pPr eaLnBrk="1" hangingPunct="1"/>
              <a:t>13</a:t>
            </a:fld>
            <a:endParaRPr lang="en-US" altLang="zh-CN" sz="1400"/>
          </a:p>
        </p:txBody>
      </p:sp>
      <p:graphicFrame>
        <p:nvGraphicFramePr>
          <p:cNvPr id="110594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034112081"/>
              </p:ext>
            </p:extLst>
          </p:nvPr>
        </p:nvGraphicFramePr>
        <p:xfrm>
          <a:off x="2855913" y="476251"/>
          <a:ext cx="7620000" cy="5882530"/>
        </p:xfrm>
        <a:graphic>
          <a:graphicData uri="http://schemas.openxmlformats.org/drawingml/2006/table">
            <a:tbl>
              <a:tblPr/>
              <a:tblGrid>
                <a:gridCol w="3810000"/>
                <a:gridCol w="3810000"/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营业流动资产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股本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无息债务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递延所得税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营业流动资金（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付息债务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固定资产净额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经营性租赁现值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其他负债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其他资产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投资资本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经营性租赁现值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营业资本投资（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有价证券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投资资本即主营业务账面价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值，或者叫经营性净资产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商誉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非营业投资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投资资本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03" name="左大括号 5"/>
          <p:cNvSpPr>
            <a:spLocks/>
          </p:cNvSpPr>
          <p:nvPr/>
        </p:nvSpPr>
        <p:spPr bwMode="auto">
          <a:xfrm>
            <a:off x="2495551" y="692151"/>
            <a:ext cx="360363" cy="1152525"/>
          </a:xfrm>
          <a:prstGeom prst="leftBrace">
            <a:avLst>
              <a:gd name="adj1" fmla="val 8321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4" name="左大括号 6"/>
          <p:cNvSpPr>
            <a:spLocks/>
          </p:cNvSpPr>
          <p:nvPr/>
        </p:nvSpPr>
        <p:spPr bwMode="auto">
          <a:xfrm>
            <a:off x="2495551" y="2205039"/>
            <a:ext cx="360363" cy="1728787"/>
          </a:xfrm>
          <a:prstGeom prst="leftBrace">
            <a:avLst>
              <a:gd name="adj1" fmla="val 8329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5" name="TextBox 7"/>
          <p:cNvSpPr txBox="1">
            <a:spLocks noChangeArrowheads="1"/>
          </p:cNvSpPr>
          <p:nvPr/>
        </p:nvSpPr>
        <p:spPr bwMode="auto">
          <a:xfrm>
            <a:off x="1774826" y="1052513"/>
            <a:ext cx="720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WC</a:t>
            </a:r>
            <a:endParaRPr lang="zh-CN" altLang="en-US"/>
          </a:p>
        </p:txBody>
      </p:sp>
      <p:sp>
        <p:nvSpPr>
          <p:cNvPr id="41006" name="TextBox 8"/>
          <p:cNvSpPr txBox="1">
            <a:spLocks noChangeArrowheads="1"/>
          </p:cNvSpPr>
          <p:nvPr/>
        </p:nvSpPr>
        <p:spPr bwMode="auto">
          <a:xfrm>
            <a:off x="1524001" y="2708275"/>
            <a:ext cx="11160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经营性投资</a:t>
            </a:r>
          </a:p>
        </p:txBody>
      </p:sp>
      <p:sp>
        <p:nvSpPr>
          <p:cNvPr id="41007" name="左大括号 9"/>
          <p:cNvSpPr>
            <a:spLocks/>
          </p:cNvSpPr>
          <p:nvPr/>
        </p:nvSpPr>
        <p:spPr bwMode="auto">
          <a:xfrm>
            <a:off x="2495551" y="4365625"/>
            <a:ext cx="360363" cy="1150938"/>
          </a:xfrm>
          <a:prstGeom prst="leftBrace">
            <a:avLst>
              <a:gd name="adj1" fmla="val 831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8" name="TextBox 10"/>
          <p:cNvSpPr txBox="1">
            <a:spLocks noChangeArrowheads="1"/>
          </p:cNvSpPr>
          <p:nvPr/>
        </p:nvSpPr>
        <p:spPr bwMode="auto">
          <a:xfrm>
            <a:off x="1703388" y="4508500"/>
            <a:ext cx="971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其他投资</a:t>
            </a:r>
          </a:p>
        </p:txBody>
      </p:sp>
      <p:sp>
        <p:nvSpPr>
          <p:cNvPr id="41009" name="TextBox 11"/>
          <p:cNvSpPr txBox="1">
            <a:spLocks noChangeArrowheads="1"/>
          </p:cNvSpPr>
          <p:nvPr/>
        </p:nvSpPr>
        <p:spPr bwMode="auto">
          <a:xfrm>
            <a:off x="7751764" y="549276"/>
            <a:ext cx="2160587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应为股东权益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6056" y="1009651"/>
            <a:ext cx="677108" cy="45069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/>
              <a:t>计算经营性净资产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679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第六节 计算剩余收益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并完成估值</a:t>
            </a:r>
            <a:endParaRPr lang="zh-CN" altLang="en-US" dirty="0" smtClean="0"/>
          </a:p>
        </p:txBody>
      </p:sp>
      <p:sp>
        <p:nvSpPr>
          <p:cNvPr id="419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5B3B52-005D-46EC-9E39-E09778D04E31}" type="slidenum">
              <a:rPr lang="en-US" altLang="zh-CN" sz="1400"/>
              <a:pPr eaLnBrk="1" hangingPunct="1"/>
              <a:t>14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0222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F6C7A2-984E-4621-8391-EB59E03370A0}" type="slidenum">
              <a:rPr lang="en-US" altLang="zh-CN" sz="1400"/>
              <a:pPr eaLnBrk="1" hangingPunct="1"/>
              <a:t>15</a:t>
            </a:fld>
            <a:endParaRPr lang="en-US" altLang="zh-CN" sz="140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96291" y="0"/>
            <a:ext cx="9857509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EVA</a:t>
            </a:r>
            <a:r>
              <a:rPr lang="zh-CN" altLang="en-US" dirty="0" smtClean="0"/>
              <a:t>估值第</a:t>
            </a:r>
            <a:r>
              <a:rPr lang="zh-CN" altLang="en-US" dirty="0" smtClean="0"/>
              <a:t>一步：计</a:t>
            </a:r>
            <a:r>
              <a:rPr lang="zh-CN" altLang="en-US" dirty="0" smtClean="0"/>
              <a:t>算预测期</a:t>
            </a:r>
            <a:r>
              <a:rPr lang="zh-CN" altLang="en-US" dirty="0" smtClean="0"/>
              <a:t>剩</a:t>
            </a:r>
            <a:r>
              <a:rPr lang="zh-CN" altLang="en-US" dirty="0"/>
              <a:t>余收益</a:t>
            </a:r>
            <a:endParaRPr lang="zh-CN" altLang="en-US" dirty="0" smtClean="0"/>
          </a:p>
        </p:txBody>
      </p:sp>
      <p:pic>
        <p:nvPicPr>
          <p:cNvPr id="4301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988" y="1268413"/>
            <a:ext cx="7620000" cy="5105400"/>
          </a:xfrm>
        </p:spPr>
      </p:pic>
    </p:spTree>
    <p:extLst>
      <p:ext uri="{BB962C8B-B14F-4D97-AF65-F5344CB8AC3E}">
        <p14:creationId xmlns:p14="http://schemas.microsoft.com/office/powerpoint/2010/main" val="20601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36C6F4-A017-4FD1-88EC-93E9BBEB696C}" type="slidenum">
              <a:rPr lang="en-US" altLang="zh-CN" sz="1400"/>
              <a:pPr eaLnBrk="1" hangingPunct="1"/>
              <a:t>16</a:t>
            </a:fld>
            <a:endParaRPr lang="en-US" altLang="zh-CN" sz="14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EVA</a:t>
            </a:r>
            <a:r>
              <a:rPr lang="zh-CN" altLang="en-US" dirty="0" smtClean="0"/>
              <a:t>估值第</a:t>
            </a:r>
            <a:r>
              <a:rPr lang="zh-CN" altLang="en-US" dirty="0" smtClean="0"/>
              <a:t>一步：计</a:t>
            </a:r>
            <a:r>
              <a:rPr lang="zh-CN" altLang="en-US" dirty="0" smtClean="0"/>
              <a:t>算预测期剩余收益</a:t>
            </a:r>
            <a:endParaRPr lang="zh-CN" altLang="en-US" dirty="0" smtClean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主营业务的账面价</a:t>
            </a:r>
            <a:r>
              <a:rPr lang="zh-CN" altLang="en-US" dirty="0" smtClean="0"/>
              <a:t>值（即经营性净资产）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Net operating assets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Operating asset – operating liabilities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Financial obligations - financial assets + common equity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使用账面价值的前提是它体现基本收益水平下公司的价值，即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t</a:t>
            </a:r>
            <a:r>
              <a:rPr lang="en-US" altLang="zh-CN" dirty="0"/>
              <a:t>=E</a:t>
            </a:r>
            <a:r>
              <a:rPr lang="en-US" altLang="zh-CN" baseline="-25000" dirty="0"/>
              <a:t>t+1</a:t>
            </a:r>
            <a:r>
              <a:rPr lang="en-US" altLang="zh-CN" dirty="0"/>
              <a:t>/r</a:t>
            </a:r>
            <a:r>
              <a:rPr lang="zh-CN" altLang="en-US" dirty="0"/>
              <a:t>，所以盈余应为可持续盈余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NOPAT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经营利润</a:t>
            </a:r>
            <a:r>
              <a:rPr lang="en-US" altLang="zh-CN" dirty="0"/>
              <a:t>-</a:t>
            </a:r>
            <a:r>
              <a:rPr lang="zh-CN" altLang="en-US" dirty="0"/>
              <a:t>经营利润的所得税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基本收益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资本成本*主营业务的账面价值</a:t>
            </a:r>
          </a:p>
        </p:txBody>
      </p:sp>
    </p:spTree>
    <p:extLst>
      <p:ext uri="{BB962C8B-B14F-4D97-AF65-F5344CB8AC3E}">
        <p14:creationId xmlns:p14="http://schemas.microsoft.com/office/powerpoint/2010/main" val="14797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1740B0-3898-493D-9116-98579201B3DE}" type="slidenum">
              <a:rPr lang="en-US" altLang="zh-CN" sz="1400"/>
              <a:pPr eaLnBrk="1" hangingPunct="1"/>
              <a:t>17</a:t>
            </a:fld>
            <a:endParaRPr lang="en-US" altLang="zh-CN" sz="1400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952018" cy="13255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EVA</a:t>
            </a:r>
            <a:r>
              <a:rPr lang="zh-CN" altLang="en-US" dirty="0" smtClean="0"/>
              <a:t>估值第</a:t>
            </a:r>
            <a:r>
              <a:rPr lang="zh-CN" altLang="en-US" dirty="0" smtClean="0"/>
              <a:t>二步</a:t>
            </a:r>
            <a:r>
              <a:rPr lang="zh-CN" altLang="en-US" dirty="0" smtClean="0"/>
              <a:t>：剩余收益的永续年金部分</a:t>
            </a:r>
            <a:endParaRPr lang="zh-CN" altLang="en-US" dirty="0" smtClean="0"/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三种关于终值的假设</a:t>
            </a:r>
          </a:p>
          <a:p>
            <a:pPr lvl="1" eaLnBrk="1" hangingPunct="1"/>
            <a:r>
              <a:rPr lang="zh-CN" altLang="en-US" smtClean="0"/>
              <a:t>净现值为</a:t>
            </a:r>
            <a:r>
              <a:rPr lang="en-US" altLang="zh-CN" smtClean="0"/>
              <a:t>0</a:t>
            </a:r>
            <a:r>
              <a:rPr lang="zh-CN" altLang="en-US" smtClean="0"/>
              <a:t>的投资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剩余收益的长期价值为</a:t>
            </a:r>
            <a:r>
              <a:rPr lang="en-US" altLang="zh-CN" smtClean="0"/>
              <a:t>0</a:t>
            </a:r>
          </a:p>
          <a:p>
            <a:pPr lvl="1" eaLnBrk="1" hangingPunct="1"/>
            <a:r>
              <a:rPr lang="zh-CN" altLang="en-US" smtClean="0"/>
              <a:t>剩余收益为永续年金</a:t>
            </a:r>
          </a:p>
          <a:p>
            <a:pPr eaLnBrk="1" hangingPunct="1"/>
            <a:r>
              <a:rPr lang="zh-CN" altLang="en-US" smtClean="0"/>
              <a:t>第一种假设更符合经济特征</a:t>
            </a:r>
          </a:p>
        </p:txBody>
      </p:sp>
      <p:sp>
        <p:nvSpPr>
          <p:cNvPr id="5128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3287713" y="2565400"/>
          <a:ext cx="53276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3" imgW="2921000" imgH="558800" progId="Equation.DSMT4">
                  <p:embed/>
                </p:oleObj>
              </mc:Choice>
              <mc:Fallback>
                <p:oleObj r:id="rId3" imgW="29210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565400"/>
                        <a:ext cx="532765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2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7A1FCE-9147-4F56-AA5A-0BD2C6F695DB}" type="slidenum">
              <a:rPr lang="en-US" altLang="zh-CN" sz="1400"/>
              <a:pPr eaLnBrk="1" hangingPunct="1"/>
              <a:t>18</a:t>
            </a:fld>
            <a:endParaRPr lang="en-US" altLang="zh-CN" sz="1400"/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2" y="0"/>
            <a:ext cx="10674927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假设净现值为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的投</a:t>
            </a:r>
            <a:r>
              <a:rPr lang="zh-CN" altLang="en-US" dirty="0" smtClean="0"/>
              <a:t>资时永续年金的现值</a:t>
            </a:r>
            <a:endParaRPr lang="zh-CN" altLang="en-US" dirty="0" smtClean="0"/>
          </a:p>
        </p:txBody>
      </p:sp>
      <p:pic>
        <p:nvPicPr>
          <p:cNvPr id="615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4826" y="1412875"/>
            <a:ext cx="8596313" cy="4114800"/>
          </a:xfrm>
        </p:spPr>
      </p:pic>
      <p:sp>
        <p:nvSpPr>
          <p:cNvPr id="6153" name="Rectangle 4"/>
          <p:cNvSpPr>
            <a:spLocks noChangeArrowheads="1"/>
          </p:cNvSpPr>
          <p:nvPr/>
        </p:nvSpPr>
        <p:spPr bwMode="auto">
          <a:xfrm>
            <a:off x="1524001" y="29695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2855914" y="5589589"/>
          <a:ext cx="60483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4" imgW="3543300" imgH="469900" progId="Equation.DSMT4">
                  <p:embed/>
                </p:oleObj>
              </mc:Choice>
              <mc:Fallback>
                <p:oleObj r:id="rId4" imgW="3543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5589589"/>
                        <a:ext cx="60483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6"/>
          <p:cNvSpPr txBox="1">
            <a:spLocks noChangeArrowheads="1"/>
          </p:cNvSpPr>
          <p:nvPr/>
        </p:nvSpPr>
        <p:spPr bwMode="auto">
          <a:xfrm>
            <a:off x="8112125" y="587692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=$1,101,824,000 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391958"/>
              </p:ext>
            </p:extLst>
          </p:nvPr>
        </p:nvGraphicFramePr>
        <p:xfrm>
          <a:off x="4800600" y="3429001"/>
          <a:ext cx="500841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6" imgW="2921000" imgH="558800" progId="Equation.DSMT4">
                  <p:embed/>
                </p:oleObj>
              </mc:Choice>
              <mc:Fallback>
                <p:oleObj r:id="rId6" imgW="29210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29001"/>
                        <a:ext cx="5008418" cy="8747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4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245B45-4150-4B97-9AB1-126E580840DB}" type="slidenum">
              <a:rPr lang="en-US" altLang="zh-CN" sz="1400"/>
              <a:pPr eaLnBrk="1" hangingPunct="1"/>
              <a:t>19</a:t>
            </a:fld>
            <a:endParaRPr lang="en-US" altLang="zh-CN" sz="140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"/>
            <a:ext cx="8280400" cy="9810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EVA</a:t>
            </a:r>
            <a:r>
              <a:rPr lang="zh-CN" altLang="en-US" dirty="0" smtClean="0"/>
              <a:t>估值</a:t>
            </a:r>
            <a:r>
              <a:rPr lang="zh-CN" altLang="en-US" dirty="0" smtClean="0"/>
              <a:t>第</a:t>
            </a:r>
            <a:r>
              <a:rPr lang="zh-CN" altLang="en-US" dirty="0" smtClean="0"/>
              <a:t>三步：估算股权价值</a:t>
            </a:r>
          </a:p>
        </p:txBody>
      </p:sp>
      <p:pic>
        <p:nvPicPr>
          <p:cNvPr id="4506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0" y="1412875"/>
            <a:ext cx="7315200" cy="4724400"/>
          </a:xfrm>
        </p:spPr>
      </p:pic>
      <p:sp>
        <p:nvSpPr>
          <p:cNvPr id="45063" name="矩形标注 6"/>
          <p:cNvSpPr>
            <a:spLocks noChangeArrowheads="1"/>
          </p:cNvSpPr>
          <p:nvPr/>
        </p:nvSpPr>
        <p:spPr bwMode="auto">
          <a:xfrm>
            <a:off x="8112125" y="692151"/>
            <a:ext cx="2376488" cy="576263"/>
          </a:xfrm>
          <a:prstGeom prst="wedgeRectCallout">
            <a:avLst>
              <a:gd name="adj1" fmla="val -20833"/>
              <a:gd name="adj2" fmla="val 7326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2001</a:t>
            </a:r>
            <a:r>
              <a:rPr lang="zh-CN" altLang="en-US" dirty="0" smtClean="0"/>
              <a:t>年</a:t>
            </a:r>
            <a:r>
              <a:rPr lang="zh-CN" altLang="en-US" dirty="0"/>
              <a:t>期初余额</a:t>
            </a:r>
          </a:p>
        </p:txBody>
      </p:sp>
      <p:sp>
        <p:nvSpPr>
          <p:cNvPr id="45064" name="线形标注 1 7"/>
          <p:cNvSpPr>
            <a:spLocks/>
          </p:cNvSpPr>
          <p:nvPr/>
        </p:nvSpPr>
        <p:spPr bwMode="auto">
          <a:xfrm>
            <a:off x="5735639" y="1916114"/>
            <a:ext cx="2663825" cy="649287"/>
          </a:xfrm>
          <a:prstGeom prst="borderCallout1">
            <a:avLst>
              <a:gd name="adj1" fmla="val -380"/>
              <a:gd name="adj2" fmla="val 80833"/>
              <a:gd name="adj3" fmla="val 4884"/>
              <a:gd name="adj4" fmla="val 10925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2001-2005+2006</a:t>
            </a:r>
            <a:r>
              <a:rPr lang="zh-CN" altLang="en-US"/>
              <a:t>后</a:t>
            </a:r>
          </a:p>
        </p:txBody>
      </p:sp>
      <p:sp>
        <p:nvSpPr>
          <p:cNvPr id="45065" name="左大括号 8"/>
          <p:cNvSpPr>
            <a:spLocks/>
          </p:cNvSpPr>
          <p:nvPr/>
        </p:nvSpPr>
        <p:spPr bwMode="auto">
          <a:xfrm>
            <a:off x="8543926" y="2708276"/>
            <a:ext cx="360363" cy="792163"/>
          </a:xfrm>
          <a:prstGeom prst="leftBrace">
            <a:avLst>
              <a:gd name="adj1" fmla="val 8325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6" name="TextBox 9"/>
          <p:cNvSpPr txBox="1">
            <a:spLocks noChangeArrowheads="1"/>
          </p:cNvSpPr>
          <p:nvPr/>
        </p:nvSpPr>
        <p:spPr bwMode="auto">
          <a:xfrm>
            <a:off x="7175500" y="2852738"/>
            <a:ext cx="1441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金融资产</a:t>
            </a:r>
          </a:p>
        </p:txBody>
      </p:sp>
      <p:sp>
        <p:nvSpPr>
          <p:cNvPr id="45067" name="左大括号 10"/>
          <p:cNvSpPr>
            <a:spLocks/>
          </p:cNvSpPr>
          <p:nvPr/>
        </p:nvSpPr>
        <p:spPr bwMode="auto">
          <a:xfrm>
            <a:off x="8472489" y="3789363"/>
            <a:ext cx="261937" cy="576262"/>
          </a:xfrm>
          <a:prstGeom prst="leftBrace">
            <a:avLst>
              <a:gd name="adj1" fmla="val 8331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8" name="TextBox 11"/>
          <p:cNvSpPr txBox="1">
            <a:spLocks noChangeArrowheads="1"/>
          </p:cNvSpPr>
          <p:nvPr/>
        </p:nvSpPr>
        <p:spPr bwMode="auto">
          <a:xfrm>
            <a:off x="7535863" y="3860801"/>
            <a:ext cx="1008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负债</a:t>
            </a:r>
          </a:p>
        </p:txBody>
      </p:sp>
    </p:spTree>
    <p:extLst>
      <p:ext uri="{BB962C8B-B14F-4D97-AF65-F5344CB8AC3E}">
        <p14:creationId xmlns:p14="http://schemas.microsoft.com/office/powerpoint/2010/main" val="29473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第一节 </a:t>
            </a:r>
            <a:r>
              <a:rPr lang="en-US" altLang="zh-CN" dirty="0" smtClean="0"/>
              <a:t>EVA</a:t>
            </a:r>
            <a:r>
              <a:rPr lang="zh-CN" altLang="en-US" dirty="0" smtClean="0"/>
              <a:t>估值方法简介</a:t>
            </a:r>
            <a:endParaRPr lang="zh-CN" altLang="en-US" dirty="0" smtClean="0"/>
          </a:p>
        </p:txBody>
      </p:sp>
      <p:sp>
        <p:nvSpPr>
          <p:cNvPr id="358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001EEA-D2F3-418B-83BE-076BB6497653}" type="slidenum">
              <a:rPr lang="en-US" altLang="zh-CN" sz="1400"/>
              <a:pPr eaLnBrk="1" hangingPunct="1"/>
              <a:t>2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0542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第七节 剩余收益模型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估</a:t>
            </a:r>
            <a:r>
              <a:rPr lang="zh-CN" altLang="en-US" dirty="0" smtClean="0"/>
              <a:t>值实例</a:t>
            </a:r>
          </a:p>
        </p:txBody>
      </p:sp>
      <p:sp>
        <p:nvSpPr>
          <p:cNvPr id="460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DD0B15-4D2E-4B2B-B6FF-75A315AF92C4}" type="slidenum">
              <a:rPr lang="en-US" altLang="zh-CN" sz="1400"/>
              <a:pPr eaLnBrk="1" hangingPunct="1"/>
              <a:t>20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7979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EVA</a:t>
            </a:r>
            <a:r>
              <a:rPr lang="zh-CN" altLang="en-US" smtClean="0"/>
              <a:t>估值方法应用总结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第一步：采用</a:t>
            </a:r>
            <a:r>
              <a:rPr lang="en-US" altLang="zh-CN" smtClean="0"/>
              <a:t>DCF</a:t>
            </a:r>
            <a:r>
              <a:rPr lang="zh-CN" altLang="en-US" smtClean="0"/>
              <a:t>方法的</a:t>
            </a:r>
            <a:r>
              <a:rPr lang="en-US" altLang="zh-CN" smtClean="0"/>
              <a:t>NOPAT</a:t>
            </a:r>
            <a:r>
              <a:rPr lang="zh-CN" altLang="en-US" smtClean="0"/>
              <a:t>和</a:t>
            </a:r>
            <a:r>
              <a:rPr lang="en-US" altLang="zh-CN" smtClean="0"/>
              <a:t>FCF</a:t>
            </a:r>
          </a:p>
          <a:p>
            <a:r>
              <a:rPr lang="zh-CN" altLang="en-US" smtClean="0"/>
              <a:t>第二步：基于当前报表计算主营业务账面价值期初数额</a:t>
            </a:r>
            <a:endParaRPr lang="en-US" altLang="zh-CN" smtClean="0"/>
          </a:p>
          <a:p>
            <a:r>
              <a:rPr lang="zh-CN" altLang="en-US" smtClean="0"/>
              <a:t>第三步：按照主营业务账面价值期末值</a:t>
            </a:r>
            <a:r>
              <a:rPr lang="en-US" altLang="zh-CN" smtClean="0"/>
              <a:t>=</a:t>
            </a:r>
            <a:r>
              <a:rPr lang="zh-CN" altLang="en-US" smtClean="0"/>
              <a:t>期初值</a:t>
            </a:r>
            <a:r>
              <a:rPr lang="en-US" altLang="zh-CN" smtClean="0"/>
              <a:t>+NOPAT-FCF</a:t>
            </a:r>
            <a:r>
              <a:rPr lang="zh-CN" altLang="en-US" smtClean="0"/>
              <a:t>，推算各期主营业务账面价值</a:t>
            </a:r>
            <a:endParaRPr lang="en-US" altLang="zh-CN" smtClean="0"/>
          </a:p>
          <a:p>
            <a:r>
              <a:rPr lang="zh-CN" altLang="en-US" smtClean="0"/>
              <a:t>第四步：剩余收益</a:t>
            </a:r>
            <a:r>
              <a:rPr lang="en-US" altLang="zh-CN" smtClean="0"/>
              <a:t>=NOPAT-</a:t>
            </a:r>
            <a:r>
              <a:rPr lang="zh-CN" altLang="en-US" smtClean="0"/>
              <a:t>主营业务账面价值期初数额*</a:t>
            </a:r>
            <a:r>
              <a:rPr lang="en-US" altLang="zh-CN" smtClean="0"/>
              <a:t>WACC</a:t>
            </a:r>
            <a:endParaRPr lang="zh-CN" altLang="en-US" smtClean="0"/>
          </a:p>
        </p:txBody>
      </p:sp>
      <p:sp>
        <p:nvSpPr>
          <p:cNvPr id="471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EDD729-E0BD-4F4E-8CAD-E4752FE98744}" type="slidenum">
              <a:rPr lang="en-US" altLang="zh-CN" sz="1400"/>
              <a:pPr eaLnBrk="1" hangingPunct="1"/>
              <a:t>21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6812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EVA</a:t>
            </a:r>
            <a:r>
              <a:rPr lang="zh-CN" altLang="en-US" smtClean="0"/>
              <a:t>估值方法应用总结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第五步：计算预测期（</a:t>
            </a:r>
            <a:r>
              <a:rPr lang="en-US" altLang="zh-CN" smtClean="0"/>
              <a:t>3-5</a:t>
            </a:r>
            <a:r>
              <a:rPr lang="zh-CN" altLang="en-US" smtClean="0"/>
              <a:t>年）剩余收益的现值之和</a:t>
            </a:r>
            <a:endParaRPr lang="en-US" altLang="zh-CN" smtClean="0"/>
          </a:p>
          <a:p>
            <a:r>
              <a:rPr lang="zh-CN" altLang="en-US" smtClean="0"/>
              <a:t>第六步：计算永续年金期间剩余收益的现值</a:t>
            </a:r>
            <a:endParaRPr lang="en-US" altLang="zh-CN" smtClean="0"/>
          </a:p>
          <a:p>
            <a:r>
              <a:rPr lang="zh-CN" altLang="en-US" smtClean="0"/>
              <a:t>第七步：企业业务价值</a:t>
            </a:r>
            <a:r>
              <a:rPr lang="en-US" altLang="zh-CN" smtClean="0"/>
              <a:t>=</a:t>
            </a:r>
            <a:r>
              <a:rPr lang="zh-CN" altLang="en-US" smtClean="0"/>
              <a:t>期初主营业务账面值</a:t>
            </a:r>
            <a:r>
              <a:rPr lang="en-US" altLang="zh-CN" smtClean="0"/>
              <a:t>+</a:t>
            </a:r>
            <a:r>
              <a:rPr lang="zh-CN" altLang="en-US" smtClean="0"/>
              <a:t>五</a:t>
            </a:r>
            <a:r>
              <a:rPr lang="en-US" altLang="zh-CN" smtClean="0"/>
              <a:t>+</a:t>
            </a:r>
            <a:r>
              <a:rPr lang="zh-CN" altLang="en-US" smtClean="0"/>
              <a:t>六</a:t>
            </a:r>
            <a:endParaRPr lang="en-US" altLang="zh-CN" smtClean="0"/>
          </a:p>
          <a:p>
            <a:r>
              <a:rPr lang="zh-CN" altLang="en-US" smtClean="0"/>
              <a:t>第八步：普通股权益价值</a:t>
            </a:r>
            <a:r>
              <a:rPr lang="en-US" altLang="zh-CN" smtClean="0"/>
              <a:t>=</a:t>
            </a:r>
            <a:r>
              <a:rPr lang="zh-CN" altLang="en-US" smtClean="0"/>
              <a:t>企业业务价值</a:t>
            </a:r>
            <a:r>
              <a:rPr lang="en-US" altLang="zh-CN" smtClean="0"/>
              <a:t>+</a:t>
            </a:r>
            <a:r>
              <a:rPr lang="zh-CN" altLang="en-US" smtClean="0"/>
              <a:t>金融资产价值</a:t>
            </a:r>
            <a:r>
              <a:rPr lang="en-US" altLang="zh-CN" smtClean="0"/>
              <a:t>-</a:t>
            </a:r>
            <a:r>
              <a:rPr lang="zh-CN" altLang="en-US" smtClean="0"/>
              <a:t>负债价值</a:t>
            </a:r>
            <a:r>
              <a:rPr lang="en-US" altLang="zh-CN" smtClean="0"/>
              <a:t>-</a:t>
            </a:r>
            <a:r>
              <a:rPr lang="zh-CN" altLang="en-US" smtClean="0"/>
              <a:t>其他资本索取权价值</a:t>
            </a:r>
          </a:p>
        </p:txBody>
      </p:sp>
      <p:sp>
        <p:nvSpPr>
          <p:cNvPr id="481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3F593F-D246-4764-99D4-AD6617C5F759}" type="slidenum">
              <a:rPr lang="en-US" altLang="zh-CN" sz="1400"/>
              <a:pPr eaLnBrk="1" hangingPunct="1"/>
              <a:t>22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7562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18073" cy="2387600"/>
          </a:xfrm>
        </p:spPr>
        <p:txBody>
          <a:bodyPr/>
          <a:lstStyle/>
          <a:p>
            <a:r>
              <a:rPr lang="zh-CN" altLang="en-US" dirty="0" smtClean="0"/>
              <a:t>第八节 </a:t>
            </a:r>
            <a:r>
              <a:rPr lang="zh-CN" altLang="en-US" dirty="0" smtClean="0"/>
              <a:t>贴现现金</a:t>
            </a:r>
            <a:r>
              <a:rPr lang="zh-CN" altLang="en-US" dirty="0" smtClean="0"/>
              <a:t>流</a:t>
            </a:r>
            <a:r>
              <a:rPr lang="zh-CN" altLang="en-US" dirty="0"/>
              <a:t>模</a:t>
            </a:r>
            <a:r>
              <a:rPr lang="zh-CN" altLang="en-US" dirty="0" smtClean="0"/>
              <a:t>型小</a:t>
            </a:r>
            <a:r>
              <a:rPr lang="zh-CN" altLang="en-US" dirty="0" smtClean="0"/>
              <a:t>结</a:t>
            </a:r>
            <a:endParaRPr lang="zh-CN" altLang="en-US" dirty="0" smtClean="0"/>
          </a:p>
        </p:txBody>
      </p:sp>
      <p:sp>
        <p:nvSpPr>
          <p:cNvPr id="4915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F9B8F5-AD9B-4E23-94FD-4DF6B4617528}" type="slidenum">
              <a:rPr lang="en-US" altLang="zh-CN" sz="1400"/>
              <a:pPr eaLnBrk="1" hangingPunct="1"/>
              <a:t>23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7858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第二节 剩余收益模型成立的前提条件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4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CDB100-03BF-4FE9-B1A3-6E5C544F5E3D}" type="slidenum">
              <a:rPr lang="en-US" altLang="zh-CN" sz="1400"/>
              <a:pPr eaLnBrk="1" hangingPunct="1"/>
              <a:t>4</a:t>
            </a:fld>
            <a:endParaRPr lang="en-US" altLang="zh-CN" sz="140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RIM</a:t>
            </a:r>
            <a:r>
              <a:rPr lang="zh-CN" altLang="en-US" smtClean="0"/>
              <a:t>模型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Clean Surplus </a:t>
            </a:r>
            <a:r>
              <a:rPr lang="en-US" altLang="zh-CN" sz="3600" dirty="0" smtClean="0"/>
              <a:t>Relationship</a:t>
            </a:r>
            <a:r>
              <a:rPr lang="zh-CN" altLang="en-US" sz="3600" dirty="0" smtClean="0"/>
              <a:t>（干净盈余关系假设）</a:t>
            </a:r>
            <a:endParaRPr lang="en-US" altLang="zh-CN" sz="3600" dirty="0"/>
          </a:p>
          <a:p>
            <a:pPr lvl="1" eaLnBrk="1" hangingPunct="1"/>
            <a:r>
              <a:rPr lang="en-US" altLang="zh-CN" sz="3600" dirty="0" err="1"/>
              <a:t>B</a:t>
            </a:r>
            <a:r>
              <a:rPr lang="en-US" altLang="zh-CN" sz="3600" baseline="-25000" dirty="0" err="1"/>
              <a:t>t</a:t>
            </a:r>
            <a:r>
              <a:rPr lang="en-US" altLang="zh-CN" sz="3600" baseline="-25000" dirty="0"/>
              <a:t> </a:t>
            </a:r>
            <a:r>
              <a:rPr lang="en-US" altLang="zh-CN" sz="3600" dirty="0"/>
              <a:t>= B</a:t>
            </a:r>
            <a:r>
              <a:rPr lang="en-US" altLang="zh-CN" sz="3600" baseline="-25000" dirty="0"/>
              <a:t>t-1 </a:t>
            </a:r>
            <a:r>
              <a:rPr lang="en-US" altLang="zh-CN" sz="3600" dirty="0"/>
              <a:t>+ E</a:t>
            </a:r>
            <a:r>
              <a:rPr lang="en-US" altLang="zh-CN" sz="3600" baseline="-25000" dirty="0"/>
              <a:t>t </a:t>
            </a:r>
            <a:r>
              <a:rPr lang="en-US" altLang="zh-CN" sz="3600" dirty="0"/>
              <a:t>– </a:t>
            </a:r>
            <a:r>
              <a:rPr lang="en-US" altLang="zh-CN" sz="3600" dirty="0" err="1" smtClean="0"/>
              <a:t>d</a:t>
            </a:r>
            <a:r>
              <a:rPr lang="en-US" altLang="zh-CN" sz="3600" baseline="-25000" dirty="0" err="1" smtClean="0"/>
              <a:t>t</a:t>
            </a:r>
            <a:endParaRPr lang="en-US" altLang="zh-CN" sz="3600" baseline="-25000" dirty="0" smtClean="0"/>
          </a:p>
          <a:p>
            <a:pPr lvl="1" eaLnBrk="1" hangingPunct="1"/>
            <a:r>
              <a:rPr lang="zh-CN" altLang="en-US" sz="3600" baseline="-25000" dirty="0"/>
              <a:t>含</a:t>
            </a:r>
            <a:r>
              <a:rPr lang="zh-CN" altLang="en-US" sz="3600" baseline="-25000" dirty="0" smtClean="0"/>
              <a:t>义：所有的盈余都是先进入利润表再进入资产负债表。与一个国家的会计制度有关。</a:t>
            </a:r>
            <a:endParaRPr lang="en-US" altLang="zh-CN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31825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670473" cy="2387600"/>
          </a:xfrm>
        </p:spPr>
        <p:txBody>
          <a:bodyPr/>
          <a:lstStyle/>
          <a:p>
            <a:r>
              <a:rPr lang="zh-CN" altLang="en-US" dirty="0" smtClean="0"/>
              <a:t>第三节 剩余收益模型的推导</a:t>
            </a:r>
            <a:endParaRPr lang="zh-CN" altLang="en-US" dirty="0" smtClean="0"/>
          </a:p>
        </p:txBody>
      </p:sp>
      <p:sp>
        <p:nvSpPr>
          <p:cNvPr id="399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B12A49-25A4-4526-8FC0-ABF18EA307CC}" type="slidenum">
              <a:rPr lang="en-US" altLang="zh-CN" sz="1400"/>
              <a:pPr eaLnBrk="1" hangingPunct="1"/>
              <a:t>5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0233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剩</a:t>
            </a:r>
            <a:r>
              <a:rPr lang="zh-CN" altLang="en-US" dirty="0" smtClean="0"/>
              <a:t>余收益模型的推导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dirty="0" smtClean="0">
                <a:sym typeface="Symbol" panose="05050102010706020507" pitchFamily="18" charset="2"/>
              </a:rPr>
              <a:t>需要用到三个条件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）由</a:t>
            </a:r>
            <a:r>
              <a:rPr lang="en-US" altLang="zh-CN" dirty="0" smtClean="0"/>
              <a:t>clean surplus relationship</a:t>
            </a:r>
            <a:r>
              <a:rPr lang="zh-CN" altLang="en-US" dirty="0" smtClean="0"/>
              <a:t>可以得到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 = E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 - ( 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 – B</a:t>
            </a:r>
            <a:r>
              <a:rPr lang="en-US" altLang="zh-CN" baseline="-25000" dirty="0" smtClean="0"/>
              <a:t>t-1</a:t>
            </a:r>
            <a:r>
              <a:rPr lang="en-US" altLang="zh-CN" dirty="0" smtClean="0"/>
              <a:t> )</a:t>
            </a:r>
          </a:p>
          <a:p>
            <a:pPr marL="457200" lvl="1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）定义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ROE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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t-1</a:t>
            </a:r>
          </a:p>
          <a:p>
            <a:pPr>
              <a:buNone/>
            </a:pPr>
            <a:r>
              <a:rPr lang="zh-CN" altLang="en-US" dirty="0" smtClean="0"/>
              <a:t>  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zh-CN" altLang="en-US" dirty="0" smtClean="0"/>
              <a:t>一个变形形式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 /(1+r) 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en-US" altLang="zh-CN" dirty="0" smtClean="0"/>
              <a:t>= [(1+r)-r]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 /(1+r)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r/(1+r)</a:t>
            </a:r>
            <a:endParaRPr lang="en-US" altLang="zh-CN" dirty="0" smtClean="0"/>
          </a:p>
          <a:p>
            <a:pPr lvl="2"/>
            <a:endParaRPr lang="en-US" altLang="zh-CN" sz="3200" baseline="-25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26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FB33B1-63AA-453B-837B-7BC26E043358}" type="slidenum">
              <a:rPr lang="en-US" altLang="zh-CN" sz="1400"/>
              <a:pPr eaLnBrk="1" hangingPunct="1"/>
              <a:t>7</a:t>
            </a:fld>
            <a:endParaRPr lang="en-US" altLang="zh-CN" sz="140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236" y="323706"/>
            <a:ext cx="9301452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剩</a:t>
            </a:r>
            <a:r>
              <a:rPr lang="zh-CN" altLang="en-US" dirty="0" smtClean="0"/>
              <a:t>余收益</a:t>
            </a:r>
            <a:r>
              <a:rPr lang="zh-CN" altLang="en-US" dirty="0" smtClean="0"/>
              <a:t>模型的推导</a:t>
            </a:r>
            <a:endParaRPr lang="zh-CN" altLang="en-US" dirty="0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5236" y="1836592"/>
            <a:ext cx="9018877" cy="389919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sym typeface="Symbol" pitchFamily="18" charset="2"/>
              </a:rPr>
              <a:t>按照股利贴现模型</a:t>
            </a:r>
            <a:endParaRPr lang="en-US" altLang="zh-CN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P</a:t>
            </a:r>
            <a:r>
              <a:rPr lang="en-US" altLang="zh-CN" baseline="-25000" dirty="0" smtClean="0">
                <a:sym typeface="Symbol" pitchFamily="18" charset="2"/>
              </a:rPr>
              <a:t>0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= </a:t>
            </a:r>
            <a:r>
              <a:rPr lang="en-US" altLang="zh-CN" baseline="-25000" dirty="0">
                <a:sym typeface="Symbol" pitchFamily="18" charset="2"/>
              </a:rPr>
              <a:t>t=1~ </a:t>
            </a:r>
            <a:r>
              <a:rPr lang="en-US" altLang="zh-CN" dirty="0" err="1">
                <a:sym typeface="Symbol" pitchFamily="18" charset="2"/>
              </a:rPr>
              <a:t>d</a:t>
            </a:r>
            <a:r>
              <a:rPr lang="en-US" altLang="zh-CN" baseline="-25000" dirty="0" err="1">
                <a:sym typeface="Symbol" pitchFamily="18" charset="2"/>
              </a:rPr>
              <a:t>t</a:t>
            </a:r>
            <a:r>
              <a:rPr lang="en-US" altLang="zh-CN" dirty="0">
                <a:sym typeface="Symbol" pitchFamily="18" charset="2"/>
              </a:rPr>
              <a:t> / (1+r)</a:t>
            </a:r>
            <a:r>
              <a:rPr lang="en-US" altLang="zh-CN" baseline="30000" dirty="0">
                <a:sym typeface="Symbol" pitchFamily="18" charset="2"/>
              </a:rPr>
              <a:t>t</a:t>
            </a:r>
            <a:r>
              <a:rPr lang="en-US" altLang="zh-CN" dirty="0">
                <a:sym typeface="Symbol" pitchFamily="18" charset="2"/>
              </a:rPr>
              <a:t>  </a:t>
            </a:r>
            <a:endParaRPr lang="en-US" altLang="zh-CN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= </a:t>
            </a:r>
            <a:r>
              <a:rPr lang="en-US" altLang="zh-CN" dirty="0">
                <a:sym typeface="Symbol" pitchFamily="18" charset="2"/>
              </a:rPr>
              <a:t> </a:t>
            </a:r>
            <a:r>
              <a:rPr lang="en-US" altLang="zh-CN" baseline="-25000" dirty="0">
                <a:sym typeface="Symbol" pitchFamily="18" charset="2"/>
              </a:rPr>
              <a:t>t=1~ </a:t>
            </a:r>
            <a:r>
              <a:rPr lang="en-US" altLang="zh-CN" dirty="0">
                <a:sym typeface="Symbol" pitchFamily="18" charset="2"/>
              </a:rPr>
              <a:t>[ E</a:t>
            </a:r>
            <a:r>
              <a:rPr lang="en-US" altLang="zh-CN" baseline="-25000" dirty="0">
                <a:sym typeface="Symbol" pitchFamily="18" charset="2"/>
              </a:rPr>
              <a:t>t</a:t>
            </a:r>
            <a:r>
              <a:rPr lang="en-US" altLang="zh-CN" dirty="0">
                <a:sym typeface="Symbol" pitchFamily="18" charset="2"/>
              </a:rPr>
              <a:t> - ( </a:t>
            </a:r>
            <a:r>
              <a:rPr lang="en-US" altLang="zh-CN" dirty="0" err="1">
                <a:sym typeface="Symbol" pitchFamily="18" charset="2"/>
              </a:rPr>
              <a:t>B</a:t>
            </a:r>
            <a:r>
              <a:rPr lang="en-US" altLang="zh-CN" baseline="-25000" dirty="0" err="1">
                <a:sym typeface="Symbol" pitchFamily="18" charset="2"/>
              </a:rPr>
              <a:t>t</a:t>
            </a:r>
            <a:r>
              <a:rPr lang="en-US" altLang="zh-CN" dirty="0">
                <a:sym typeface="Symbol" pitchFamily="18" charset="2"/>
              </a:rPr>
              <a:t> -</a:t>
            </a:r>
            <a:r>
              <a:rPr lang="en-US" altLang="zh-CN" dirty="0" smtClean="0">
                <a:sym typeface="Symbol" pitchFamily="18" charset="2"/>
              </a:rPr>
              <a:t>B</a:t>
            </a:r>
            <a:r>
              <a:rPr lang="en-US" altLang="zh-CN" baseline="-25000" dirty="0" smtClean="0">
                <a:sym typeface="Symbol" pitchFamily="18" charset="2"/>
              </a:rPr>
              <a:t>t-1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)] / (</a:t>
            </a:r>
            <a:r>
              <a:rPr lang="en-US" altLang="zh-CN" dirty="0" smtClean="0">
                <a:sym typeface="Symbol" pitchFamily="18" charset="2"/>
              </a:rPr>
              <a:t>1+r)</a:t>
            </a:r>
            <a:r>
              <a:rPr lang="en-US" altLang="zh-CN" baseline="30000" dirty="0" smtClean="0">
                <a:sym typeface="Symbol" pitchFamily="18" charset="2"/>
              </a:rPr>
              <a:t>t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400" dirty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将上述连加项展开，得到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en-US" altLang="zh-CN" dirty="0"/>
              <a:t>= [E</a:t>
            </a:r>
            <a:r>
              <a:rPr lang="en-US" altLang="zh-CN" baseline="-25000" dirty="0"/>
              <a:t>1</a:t>
            </a:r>
            <a:r>
              <a:rPr lang="en-US" altLang="zh-CN" dirty="0"/>
              <a:t> -(B</a:t>
            </a:r>
            <a:r>
              <a:rPr lang="en-US" altLang="zh-CN" baseline="-25000" dirty="0"/>
              <a:t>1</a:t>
            </a:r>
            <a:r>
              <a:rPr lang="en-US" altLang="zh-CN" dirty="0"/>
              <a:t> –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 )] / (1+r) + [E</a:t>
            </a:r>
            <a:r>
              <a:rPr lang="en-US" altLang="zh-CN" baseline="-25000" dirty="0"/>
              <a:t>2</a:t>
            </a:r>
            <a:r>
              <a:rPr lang="en-US" altLang="zh-CN" dirty="0"/>
              <a:t> -(B</a:t>
            </a:r>
            <a:r>
              <a:rPr lang="en-US" altLang="zh-CN" baseline="-25000" dirty="0"/>
              <a:t>2</a:t>
            </a:r>
            <a:r>
              <a:rPr lang="en-US" altLang="zh-CN" dirty="0"/>
              <a:t> –</a:t>
            </a:r>
            <a:r>
              <a:rPr lang="en-US" altLang="zh-CN" dirty="0">
                <a:solidFill>
                  <a:schemeClr val="accent6"/>
                </a:solidFill>
              </a:rPr>
              <a:t>B</a:t>
            </a:r>
            <a:r>
              <a:rPr lang="en-US" altLang="zh-CN" baseline="-25000" dirty="0">
                <a:solidFill>
                  <a:schemeClr val="accent6"/>
                </a:solidFill>
              </a:rPr>
              <a:t>1</a:t>
            </a:r>
            <a:r>
              <a:rPr lang="en-US" altLang="zh-CN" dirty="0"/>
              <a:t> </a:t>
            </a:r>
            <a:r>
              <a:rPr lang="en-US" altLang="zh-CN" dirty="0" smtClean="0"/>
              <a:t>)] </a:t>
            </a:r>
            <a:r>
              <a:rPr lang="en-US" altLang="zh-CN" dirty="0"/>
              <a:t>/ (1+r)</a:t>
            </a:r>
            <a:r>
              <a:rPr lang="en-US" altLang="zh-CN" baseline="30000" dirty="0"/>
              <a:t>2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+ </a:t>
            </a:r>
            <a:r>
              <a:rPr lang="en-US" altLang="zh-CN" dirty="0">
                <a:sym typeface="Symbol" pitchFamily="18" charset="2"/>
              </a:rPr>
              <a:t></a:t>
            </a:r>
            <a:r>
              <a:rPr lang="en-US" altLang="zh-CN" baseline="-25000" dirty="0">
                <a:sym typeface="Symbol" pitchFamily="18" charset="2"/>
              </a:rPr>
              <a:t>t=3~</a:t>
            </a:r>
            <a:r>
              <a:rPr lang="en-US" altLang="zh-CN" dirty="0">
                <a:sym typeface="Symbol" pitchFamily="18" charset="2"/>
              </a:rPr>
              <a:t>[E</a:t>
            </a:r>
            <a:r>
              <a:rPr lang="en-US" altLang="zh-CN" baseline="-25000" dirty="0">
                <a:sym typeface="Symbol" pitchFamily="18" charset="2"/>
              </a:rPr>
              <a:t>t</a:t>
            </a:r>
            <a:r>
              <a:rPr lang="en-US" altLang="zh-CN" dirty="0">
                <a:sym typeface="Symbol" pitchFamily="18" charset="2"/>
              </a:rPr>
              <a:t> -(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en-US" altLang="zh-CN" baseline="-25000" dirty="0">
                <a:sym typeface="Symbol" pitchFamily="18" charset="2"/>
              </a:rPr>
              <a:t>t</a:t>
            </a:r>
            <a:r>
              <a:rPr lang="en-US" altLang="zh-CN" dirty="0">
                <a:sym typeface="Symbol" pitchFamily="18" charset="2"/>
              </a:rPr>
              <a:t> –B</a:t>
            </a:r>
            <a:r>
              <a:rPr lang="en-US" altLang="zh-CN" baseline="-25000" dirty="0">
                <a:sym typeface="Symbol" pitchFamily="18" charset="2"/>
              </a:rPr>
              <a:t>t-1</a:t>
            </a:r>
            <a:r>
              <a:rPr lang="en-US" altLang="zh-CN" dirty="0">
                <a:sym typeface="Symbol" pitchFamily="18" charset="2"/>
              </a:rPr>
              <a:t> )]/(</a:t>
            </a:r>
            <a:r>
              <a:rPr lang="en-US" altLang="zh-CN" dirty="0" smtClean="0">
                <a:sym typeface="Symbol" pitchFamily="18" charset="2"/>
              </a:rPr>
              <a:t>1+r)</a:t>
            </a:r>
            <a:r>
              <a:rPr lang="en-US" altLang="zh-CN" baseline="30000" dirty="0" smtClean="0">
                <a:sym typeface="Symbol" pitchFamily="18" charset="2"/>
              </a:rPr>
              <a:t>t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aseline="30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83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4184"/>
          </a:xfrm>
        </p:spPr>
        <p:txBody>
          <a:bodyPr/>
          <a:lstStyle/>
          <a:p>
            <a:r>
              <a:rPr lang="zh-CN" altLang="en-US" dirty="0" smtClean="0"/>
              <a:t>剩余收益模型的推导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565"/>
            <a:ext cx="10515600" cy="4777653"/>
          </a:xfrm>
        </p:spPr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zh-CN" altLang="en-US" dirty="0"/>
              <a:t>进一步展开，得到</a:t>
            </a:r>
            <a:endParaRPr lang="en-US" altLang="zh-CN" dirty="0"/>
          </a:p>
          <a:p>
            <a:pPr>
              <a:buNone/>
              <a:defRPr/>
            </a:pPr>
            <a:r>
              <a:rPr lang="en-US" altLang="zh-CN" dirty="0"/>
              <a:t>P</a:t>
            </a:r>
            <a:r>
              <a:rPr lang="en-US" altLang="zh-CN" baseline="-25000" dirty="0"/>
              <a:t>0</a:t>
            </a:r>
            <a:r>
              <a:rPr lang="en-US" altLang="zh-CN" dirty="0"/>
              <a:t> =[E</a:t>
            </a:r>
            <a:r>
              <a:rPr lang="en-US" altLang="zh-CN" baseline="-25000" dirty="0"/>
              <a:t>1</a:t>
            </a:r>
            <a:r>
              <a:rPr lang="en-US" altLang="zh-CN" dirty="0"/>
              <a:t> /(1+r) – B</a:t>
            </a:r>
            <a:r>
              <a:rPr lang="en-US" altLang="zh-CN" baseline="-25000" dirty="0"/>
              <a:t>1</a:t>
            </a:r>
            <a:r>
              <a:rPr lang="en-US" altLang="zh-CN" dirty="0"/>
              <a:t> /(1+r) </a:t>
            </a:r>
            <a:r>
              <a:rPr lang="en-US" altLang="zh-CN" dirty="0">
                <a:solidFill>
                  <a:srgbClr val="FF0000"/>
                </a:solidFill>
              </a:rPr>
              <a:t>+ B</a:t>
            </a:r>
            <a:r>
              <a:rPr lang="en-US" altLang="zh-CN" baseline="-25000" dirty="0">
                <a:solidFill>
                  <a:srgbClr val="FF0000"/>
                </a:solidFill>
              </a:rPr>
              <a:t>0 </a:t>
            </a:r>
            <a:r>
              <a:rPr lang="en-US" altLang="zh-CN" dirty="0">
                <a:solidFill>
                  <a:srgbClr val="FF0000"/>
                </a:solidFill>
              </a:rPr>
              <a:t>– r B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 /(1+r)</a:t>
            </a:r>
            <a:r>
              <a:rPr lang="en-US" altLang="zh-CN" dirty="0"/>
              <a:t>] +[E</a:t>
            </a:r>
            <a:r>
              <a:rPr lang="en-US" altLang="zh-CN" baseline="-25000" dirty="0"/>
              <a:t>2</a:t>
            </a:r>
            <a:r>
              <a:rPr lang="en-US" altLang="zh-CN" dirty="0"/>
              <a:t>/(1+r)</a:t>
            </a:r>
            <a:r>
              <a:rPr lang="en-US" altLang="zh-CN" baseline="30000" dirty="0"/>
              <a:t>2</a:t>
            </a:r>
            <a:r>
              <a:rPr lang="en-US" altLang="zh-CN" dirty="0"/>
              <a:t>–B</a:t>
            </a:r>
            <a:r>
              <a:rPr lang="en-US" altLang="zh-CN" baseline="-25000" dirty="0"/>
              <a:t>2</a:t>
            </a:r>
            <a:r>
              <a:rPr lang="en-US" altLang="zh-CN" dirty="0"/>
              <a:t>/(1+r)</a:t>
            </a:r>
            <a:r>
              <a:rPr lang="en-US" altLang="zh-CN" baseline="30000" dirty="0"/>
              <a:t>2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chemeClr val="accent6"/>
                </a:solidFill>
              </a:rPr>
              <a:t>B</a:t>
            </a:r>
            <a:r>
              <a:rPr lang="en-US" altLang="zh-CN" baseline="-25000" dirty="0">
                <a:solidFill>
                  <a:schemeClr val="accent6"/>
                </a:solidFill>
              </a:rPr>
              <a:t>1</a:t>
            </a:r>
            <a:r>
              <a:rPr lang="en-US" altLang="zh-CN" dirty="0">
                <a:solidFill>
                  <a:schemeClr val="accent6"/>
                </a:solidFill>
              </a:rPr>
              <a:t>/(1+r)–rB</a:t>
            </a:r>
            <a:r>
              <a:rPr lang="en-US" altLang="zh-CN" baseline="-25000" dirty="0">
                <a:solidFill>
                  <a:schemeClr val="accent6"/>
                </a:solidFill>
              </a:rPr>
              <a:t>1</a:t>
            </a:r>
            <a:r>
              <a:rPr lang="en-US" altLang="zh-CN" dirty="0">
                <a:solidFill>
                  <a:schemeClr val="accent6"/>
                </a:solidFill>
              </a:rPr>
              <a:t>/(1+r)</a:t>
            </a:r>
            <a:r>
              <a:rPr lang="en-US" altLang="zh-CN" baseline="30000" dirty="0">
                <a:solidFill>
                  <a:schemeClr val="accent6"/>
                </a:solidFill>
              </a:rPr>
              <a:t>2</a:t>
            </a:r>
            <a:r>
              <a:rPr lang="en-US" altLang="zh-CN" dirty="0"/>
              <a:t>] +</a:t>
            </a:r>
            <a:r>
              <a:rPr lang="en-US" altLang="zh-CN" dirty="0">
                <a:sym typeface="Symbol" pitchFamily="18" charset="2"/>
              </a:rPr>
              <a:t> </a:t>
            </a:r>
            <a:r>
              <a:rPr lang="en-US" altLang="zh-CN" baseline="-25000" dirty="0">
                <a:sym typeface="Symbol" pitchFamily="18" charset="2"/>
              </a:rPr>
              <a:t>t=3~</a:t>
            </a:r>
            <a:r>
              <a:rPr lang="en-US" altLang="zh-CN" dirty="0">
                <a:sym typeface="Symbol" pitchFamily="18" charset="2"/>
              </a:rPr>
              <a:t>[E</a:t>
            </a:r>
            <a:r>
              <a:rPr lang="en-US" altLang="zh-CN" baseline="-25000" dirty="0">
                <a:sym typeface="Symbol" pitchFamily="18" charset="2"/>
              </a:rPr>
              <a:t>t</a:t>
            </a:r>
            <a:r>
              <a:rPr lang="en-US" altLang="zh-CN" dirty="0">
                <a:sym typeface="Symbol" pitchFamily="18" charset="2"/>
              </a:rPr>
              <a:t> -(</a:t>
            </a:r>
            <a:r>
              <a:rPr lang="en-US" altLang="zh-CN" dirty="0" err="1">
                <a:sym typeface="Symbol" pitchFamily="18" charset="2"/>
              </a:rPr>
              <a:t>B</a:t>
            </a:r>
            <a:r>
              <a:rPr lang="en-US" altLang="zh-CN" baseline="-25000" dirty="0" err="1">
                <a:sym typeface="Symbol" pitchFamily="18" charset="2"/>
              </a:rPr>
              <a:t>t</a:t>
            </a:r>
            <a:r>
              <a:rPr lang="en-US" altLang="zh-CN" dirty="0">
                <a:sym typeface="Symbol" pitchFamily="18" charset="2"/>
              </a:rPr>
              <a:t> –B</a:t>
            </a:r>
            <a:r>
              <a:rPr lang="en-US" altLang="zh-CN" baseline="-25000" dirty="0">
                <a:sym typeface="Symbol" pitchFamily="18" charset="2"/>
              </a:rPr>
              <a:t>t-1</a:t>
            </a:r>
            <a:r>
              <a:rPr lang="en-US" altLang="zh-CN" dirty="0">
                <a:sym typeface="Symbol" pitchFamily="18" charset="2"/>
              </a:rPr>
              <a:t> )]/(1+r)</a:t>
            </a:r>
            <a:r>
              <a:rPr lang="en-US" altLang="zh-CN" baseline="30000" dirty="0">
                <a:sym typeface="Symbol" pitchFamily="18" charset="2"/>
              </a:rPr>
              <a:t>t</a:t>
            </a:r>
            <a:endParaRPr lang="en-US" altLang="zh-CN" dirty="0">
              <a:sym typeface="Symbol" pitchFamily="18" charset="2"/>
            </a:endParaRPr>
          </a:p>
          <a:p>
            <a:pPr>
              <a:buNone/>
              <a:defRPr/>
            </a:pPr>
            <a:endParaRPr lang="en-US" altLang="zh-CN" dirty="0" smtClean="0">
              <a:sym typeface="Symbol" pitchFamily="18" charset="2"/>
            </a:endParaRPr>
          </a:p>
          <a:p>
            <a:pPr>
              <a:buNone/>
              <a:defRPr/>
            </a:pPr>
            <a:r>
              <a:rPr lang="zh-CN" altLang="en-US" dirty="0" smtClean="0">
                <a:sym typeface="Symbol" pitchFamily="18" charset="2"/>
              </a:rPr>
              <a:t>整理后，得到</a:t>
            </a:r>
            <a:endParaRPr lang="en-US" altLang="zh-CN" dirty="0" smtClean="0">
              <a:sym typeface="Symbol" pitchFamily="18" charset="2"/>
            </a:endParaRPr>
          </a:p>
          <a:p>
            <a:pPr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B</a:t>
            </a:r>
            <a:r>
              <a:rPr lang="en-US" altLang="zh-CN" baseline="-25000" dirty="0" smtClean="0">
                <a:sym typeface="Symbol" pitchFamily="18" charset="2"/>
              </a:rPr>
              <a:t>0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+ [(E</a:t>
            </a:r>
            <a:r>
              <a:rPr lang="en-US" altLang="zh-CN" baseline="-25000" dirty="0">
                <a:sym typeface="Symbol" pitchFamily="18" charset="2"/>
              </a:rPr>
              <a:t>1 </a:t>
            </a:r>
            <a:r>
              <a:rPr lang="en-US" altLang="zh-CN" dirty="0">
                <a:sym typeface="Symbol" pitchFamily="18" charset="2"/>
              </a:rPr>
              <a:t>- rB</a:t>
            </a:r>
            <a:r>
              <a:rPr lang="en-US" altLang="zh-CN" baseline="-25000" dirty="0">
                <a:sym typeface="Symbol" pitchFamily="18" charset="2"/>
              </a:rPr>
              <a:t>0</a:t>
            </a:r>
            <a:r>
              <a:rPr lang="en-US" altLang="zh-CN" dirty="0">
                <a:sym typeface="Symbol" pitchFamily="18" charset="2"/>
              </a:rPr>
              <a:t>) / (1+r)] + [(E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-rB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) / (1+r)</a:t>
            </a:r>
            <a:r>
              <a:rPr lang="en-US" altLang="zh-CN" baseline="30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] – B</a:t>
            </a:r>
            <a:r>
              <a:rPr lang="en-US" altLang="zh-CN" baseline="-25000" dirty="0">
                <a:sym typeface="Symbol" pitchFamily="18" charset="2"/>
              </a:rPr>
              <a:t>2 </a:t>
            </a:r>
            <a:r>
              <a:rPr lang="en-US" altLang="zh-CN" dirty="0">
                <a:sym typeface="Symbol" pitchFamily="18" charset="2"/>
              </a:rPr>
              <a:t>/ (1+r)</a:t>
            </a:r>
            <a:r>
              <a:rPr lang="en-US" altLang="zh-CN" baseline="30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 +  </a:t>
            </a:r>
            <a:r>
              <a:rPr lang="en-US" altLang="zh-CN" baseline="-25000" dirty="0">
                <a:sym typeface="Symbol" pitchFamily="18" charset="2"/>
              </a:rPr>
              <a:t>t=3~</a:t>
            </a:r>
            <a:r>
              <a:rPr lang="en-US" altLang="zh-CN" dirty="0">
                <a:sym typeface="Symbol" pitchFamily="18" charset="2"/>
              </a:rPr>
              <a:t>[E</a:t>
            </a:r>
            <a:r>
              <a:rPr lang="en-US" altLang="zh-CN" baseline="-25000" dirty="0">
                <a:sym typeface="Symbol" pitchFamily="18" charset="2"/>
              </a:rPr>
              <a:t>t</a:t>
            </a:r>
            <a:r>
              <a:rPr lang="en-US" altLang="zh-CN" dirty="0">
                <a:sym typeface="Symbol" pitchFamily="18" charset="2"/>
              </a:rPr>
              <a:t> -(</a:t>
            </a:r>
            <a:r>
              <a:rPr lang="en-US" altLang="zh-CN" dirty="0" err="1">
                <a:sym typeface="Symbol" pitchFamily="18" charset="2"/>
              </a:rPr>
              <a:t>B</a:t>
            </a:r>
            <a:r>
              <a:rPr lang="en-US" altLang="zh-CN" baseline="-25000" dirty="0" err="1">
                <a:sym typeface="Symbol" pitchFamily="18" charset="2"/>
              </a:rPr>
              <a:t>t</a:t>
            </a:r>
            <a:r>
              <a:rPr lang="en-US" altLang="zh-CN" dirty="0">
                <a:sym typeface="Symbol" pitchFamily="18" charset="2"/>
              </a:rPr>
              <a:t> –B</a:t>
            </a:r>
            <a:r>
              <a:rPr lang="en-US" altLang="zh-CN" baseline="-25000" dirty="0">
                <a:sym typeface="Symbol" pitchFamily="18" charset="2"/>
              </a:rPr>
              <a:t>t-1</a:t>
            </a:r>
            <a:r>
              <a:rPr lang="en-US" altLang="zh-CN" dirty="0">
                <a:sym typeface="Symbol" pitchFamily="18" charset="2"/>
              </a:rPr>
              <a:t> )]/(</a:t>
            </a:r>
            <a:r>
              <a:rPr lang="en-US" altLang="zh-CN" dirty="0" smtClean="0">
                <a:sym typeface="Symbol" pitchFamily="18" charset="2"/>
              </a:rPr>
              <a:t>1+r)</a:t>
            </a:r>
            <a:r>
              <a:rPr lang="en-US" altLang="zh-CN" baseline="30000" dirty="0" smtClean="0">
                <a:sym typeface="Symbol" pitchFamily="18" charset="2"/>
              </a:rPr>
              <a:t>t</a:t>
            </a:r>
          </a:p>
          <a:p>
            <a:pPr>
              <a:buNone/>
              <a:defRPr/>
            </a:pPr>
            <a:endParaRPr lang="en-US" altLang="zh-CN" dirty="0" smtClean="0">
              <a:sym typeface="Symbol" pitchFamily="18" charset="2"/>
            </a:endParaRPr>
          </a:p>
          <a:p>
            <a:pPr>
              <a:buNone/>
              <a:defRPr/>
            </a:pPr>
            <a:r>
              <a:rPr lang="zh-CN" altLang="en-US" dirty="0">
                <a:sym typeface="Symbol" pitchFamily="18" charset="2"/>
              </a:rPr>
              <a:t>从</a:t>
            </a:r>
            <a:r>
              <a:rPr lang="zh-CN" altLang="en-US" dirty="0" smtClean="0">
                <a:sym typeface="Symbol" pitchFamily="18" charset="2"/>
              </a:rPr>
              <a:t>上式归纳，可以推断</a:t>
            </a:r>
            <a:endParaRPr lang="en-US" altLang="zh-CN" dirty="0" smtClean="0">
              <a:sym typeface="Symbol" pitchFamily="18" charset="2"/>
            </a:endParaRPr>
          </a:p>
          <a:p>
            <a:pPr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P</a:t>
            </a:r>
            <a:r>
              <a:rPr lang="en-US" altLang="zh-CN" baseline="-25000" dirty="0" smtClean="0">
                <a:sym typeface="Symbol" pitchFamily="18" charset="2"/>
              </a:rPr>
              <a:t>0</a:t>
            </a:r>
            <a:r>
              <a:rPr lang="en-US" altLang="zh-CN" dirty="0" smtClean="0">
                <a:sym typeface="Symbol" pitchFamily="18" charset="2"/>
              </a:rPr>
              <a:t>=B</a:t>
            </a:r>
            <a:r>
              <a:rPr lang="en-US" altLang="zh-CN" baseline="-25000" dirty="0" smtClean="0">
                <a:sym typeface="Symbol" pitchFamily="18" charset="2"/>
              </a:rPr>
              <a:t>0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+  </a:t>
            </a:r>
            <a:r>
              <a:rPr lang="en-US" altLang="zh-CN" baseline="-25000" dirty="0">
                <a:sym typeface="Symbol" pitchFamily="18" charset="2"/>
              </a:rPr>
              <a:t>t=1~</a:t>
            </a:r>
            <a:r>
              <a:rPr lang="en-US" altLang="zh-CN" dirty="0">
                <a:sym typeface="Symbol" pitchFamily="18" charset="2"/>
              </a:rPr>
              <a:t>[(E</a:t>
            </a:r>
            <a:r>
              <a:rPr lang="en-US" altLang="zh-CN" baseline="-25000" dirty="0">
                <a:sym typeface="Symbol" pitchFamily="18" charset="2"/>
              </a:rPr>
              <a:t>t</a:t>
            </a:r>
            <a:r>
              <a:rPr lang="en-US" altLang="zh-CN" dirty="0">
                <a:sym typeface="Symbol" pitchFamily="18" charset="2"/>
              </a:rPr>
              <a:t>-rB</a:t>
            </a:r>
            <a:r>
              <a:rPr lang="en-US" altLang="zh-CN" baseline="-25000" dirty="0">
                <a:sym typeface="Symbol" pitchFamily="18" charset="2"/>
              </a:rPr>
              <a:t>t-1</a:t>
            </a:r>
            <a:r>
              <a:rPr lang="en-US" altLang="zh-CN" dirty="0">
                <a:sym typeface="Symbol" pitchFamily="18" charset="2"/>
              </a:rPr>
              <a:t>)/(1+r)</a:t>
            </a:r>
            <a:r>
              <a:rPr lang="en-US" altLang="zh-CN" baseline="30000" dirty="0">
                <a:sym typeface="Symbol" pitchFamily="18" charset="2"/>
              </a:rPr>
              <a:t>t</a:t>
            </a:r>
            <a:r>
              <a:rPr lang="en-US" altLang="zh-CN" dirty="0">
                <a:sym typeface="Symbol" pitchFamily="18" charset="2"/>
              </a:rPr>
              <a:t>]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33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第四节 剩余收益模型的经济含义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60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1155</Words>
  <Application>Microsoft Office PowerPoint</Application>
  <PresentationFormat>Widescreen</PresentationFormat>
  <Paragraphs>128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Equation.DSMT4</vt:lpstr>
      <vt:lpstr>第四周 剩余收益模型与EVA估值 </vt:lpstr>
      <vt:lpstr>第一节 EVA估值方法简介</vt:lpstr>
      <vt:lpstr>第二节 剩余收益模型成立的前提条件</vt:lpstr>
      <vt:lpstr>RIM模型</vt:lpstr>
      <vt:lpstr>第三节 剩余收益模型的推导</vt:lpstr>
      <vt:lpstr>剩余收益模型的推导</vt:lpstr>
      <vt:lpstr>剩余收益模型的推导</vt:lpstr>
      <vt:lpstr>剩余收益模型的推导</vt:lpstr>
      <vt:lpstr>第四节 剩余收益模型的经济含义</vt:lpstr>
      <vt:lpstr>剩余收益模型</vt:lpstr>
      <vt:lpstr>第五节 计算经营性净资产</vt:lpstr>
      <vt:lpstr>EVA估值</vt:lpstr>
      <vt:lpstr>PowerPoint Presentation</vt:lpstr>
      <vt:lpstr>第六节 计算剩余收益 并完成估值</vt:lpstr>
      <vt:lpstr>EVA估值第一步：计算预测期剩余收益</vt:lpstr>
      <vt:lpstr>EVA估值第一步：计算预测期剩余收益</vt:lpstr>
      <vt:lpstr>EVA估值第二步：剩余收益的永续年金部分</vt:lpstr>
      <vt:lpstr>假设净现值为0的投资时永续年金的现值</vt:lpstr>
      <vt:lpstr>EVA估值第三步：估算股权价值</vt:lpstr>
      <vt:lpstr>第七节 剩余收益模型 估值实例</vt:lpstr>
      <vt:lpstr>EVA估值方法应用总结</vt:lpstr>
      <vt:lpstr>EVA估值方法应用总结</vt:lpstr>
      <vt:lpstr>第八节 贴现现金流模型小结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Xiaoxing</dc:creator>
  <cp:lastModifiedBy>Xiaoxing</cp:lastModifiedBy>
  <cp:revision>7</cp:revision>
  <dcterms:created xsi:type="dcterms:W3CDTF">2016-05-04T08:07:26Z</dcterms:created>
  <dcterms:modified xsi:type="dcterms:W3CDTF">2016-05-04T13:36:44Z</dcterms:modified>
</cp:coreProperties>
</file>