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6/16/2019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6/16/2019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6/16/2019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ossa.com.mx/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Análisis de empresas</a:t>
            </a:r>
            <a:endParaRPr lang="en-US" dirty="0"/>
          </a:p>
        </p:txBody>
      </p:sp>
      <p:sp>
        <p:nvSpPr>
          <p:cNvPr id="3" name="Subtítulo 2"/>
          <p:cNvSpPr>
            <a:spLocks noGrp="1"/>
          </p:cNvSpPr>
          <p:nvPr>
            <p:ph type="subTitle" idx="1"/>
          </p:nvPr>
        </p:nvSpPr>
        <p:spPr/>
        <p:txBody>
          <a:bodyPr>
            <a:normAutofit fontScale="70000" lnSpcReduction="20000"/>
          </a:bodyPr>
          <a:lstStyle/>
          <a:p>
            <a:pPr marL="342900" indent="-342900">
              <a:buFont typeface="Arial" panose="020B0604020202020204" pitchFamily="34" charset="0"/>
              <a:buChar char="•"/>
            </a:pPr>
            <a:r>
              <a:rPr lang="es-MX" dirty="0" smtClean="0"/>
              <a:t>Jacobo Tirado Ana Luz Esther</a:t>
            </a:r>
          </a:p>
          <a:p>
            <a:pPr marL="342900" indent="-342900">
              <a:buFont typeface="Arial" panose="020B0604020202020204" pitchFamily="34" charset="0"/>
              <a:buChar char="•"/>
            </a:pPr>
            <a:r>
              <a:rPr lang="es-MX" dirty="0" smtClean="0"/>
              <a:t>Troncoso Tirado Paola</a:t>
            </a:r>
          </a:p>
          <a:p>
            <a:pPr marL="342900" indent="-342900">
              <a:buFont typeface="Arial" panose="020B0604020202020204" pitchFamily="34" charset="0"/>
              <a:buChar char="•"/>
            </a:pPr>
            <a:r>
              <a:rPr lang="es-MX" dirty="0" smtClean="0"/>
              <a:t>Juárez Lorenzo Alfredo</a:t>
            </a:r>
          </a:p>
          <a:p>
            <a:pPr marL="342900" indent="-342900">
              <a:buFont typeface="Arial" panose="020B0604020202020204" pitchFamily="34" charset="0"/>
              <a:buChar char="•"/>
            </a:pPr>
            <a:r>
              <a:rPr lang="es-MX" dirty="0" smtClean="0"/>
              <a:t>Sánchez Durán Juan Marcelino </a:t>
            </a:r>
            <a:endParaRPr lang="en-US" dirty="0"/>
          </a:p>
        </p:txBody>
      </p:sp>
    </p:spTree>
    <p:extLst>
      <p:ext uri="{BB962C8B-B14F-4D97-AF65-F5344CB8AC3E}">
        <p14:creationId xmlns:p14="http://schemas.microsoft.com/office/powerpoint/2010/main" val="3861933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964871" y="251139"/>
            <a:ext cx="5494927" cy="3581400"/>
          </a:xfrm>
          <a:prstGeom prst="rect">
            <a:avLst/>
          </a:prstGeom>
        </p:spPr>
      </p:pic>
      <p:pic>
        <p:nvPicPr>
          <p:cNvPr id="5" name="Imagen 4"/>
          <p:cNvPicPr/>
          <p:nvPr/>
        </p:nvPicPr>
        <p:blipFill>
          <a:blip r:embed="rId3"/>
          <a:stretch>
            <a:fillRect/>
          </a:stretch>
        </p:blipFill>
        <p:spPr>
          <a:xfrm>
            <a:off x="5724341" y="3948448"/>
            <a:ext cx="5791835" cy="2734945"/>
          </a:xfrm>
          <a:prstGeom prst="rect">
            <a:avLst/>
          </a:prstGeom>
        </p:spPr>
      </p:pic>
    </p:spTree>
    <p:extLst>
      <p:ext uri="{BB962C8B-B14F-4D97-AF65-F5344CB8AC3E}">
        <p14:creationId xmlns:p14="http://schemas.microsoft.com/office/powerpoint/2010/main" val="298972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592428"/>
            <a:ext cx="9871656" cy="5274972"/>
          </a:xfrm>
        </p:spPr>
        <p:txBody>
          <a:bodyPr/>
          <a:lstStyle/>
          <a:p>
            <a:endParaRPr lang="es-MX" dirty="0" smtClean="0"/>
          </a:p>
          <a:p>
            <a:r>
              <a:rPr lang="es-MX" dirty="0"/>
              <a:t>Maneja tres tipos de pago:</a:t>
            </a:r>
            <a:endParaRPr lang="en-US" sz="2400" dirty="0"/>
          </a:p>
          <a:p>
            <a:pPr lvl="2"/>
            <a:r>
              <a:rPr lang="es-MX" dirty="0"/>
              <a:t>Con tarjeta</a:t>
            </a:r>
            <a:endParaRPr lang="en-US" sz="2000" dirty="0"/>
          </a:p>
          <a:p>
            <a:pPr lvl="2"/>
            <a:r>
              <a:rPr lang="es-MX" dirty="0" err="1"/>
              <a:t>Paypal</a:t>
            </a:r>
            <a:endParaRPr lang="en-US" sz="2000" dirty="0"/>
          </a:p>
          <a:p>
            <a:pPr lvl="2"/>
            <a:r>
              <a:rPr lang="es-MX" dirty="0"/>
              <a:t>Pago en Comercio</a:t>
            </a:r>
          </a:p>
          <a:p>
            <a:endParaRPr lang="es-MX" dirty="0" smtClean="0"/>
          </a:p>
          <a:p>
            <a:r>
              <a:rPr lang="es-MX" dirty="0" smtClean="0"/>
              <a:t>La </a:t>
            </a:r>
            <a:r>
              <a:rPr lang="es-MX" dirty="0"/>
              <a:t>forma de realizar la transacción ha sido sencilla, pues es fácil de entender lo que estamos llenando, en el caso del pago en comercio es aún más sencillo, pues el talón se genera de manera automática.  </a:t>
            </a:r>
            <a:endParaRPr lang="es-MX" dirty="0" smtClean="0"/>
          </a:p>
          <a:p>
            <a:r>
              <a:rPr lang="es-MX" dirty="0"/>
              <a:t>Es necesario registrarse ya sea como usuario normal o como cliente corporativo, para poder realizar compras.</a:t>
            </a:r>
            <a:endParaRPr lang="en-US"/>
          </a:p>
          <a:p>
            <a:endParaRPr lang="es-MX" dirty="0"/>
          </a:p>
        </p:txBody>
      </p:sp>
    </p:spTree>
    <p:extLst>
      <p:ext uri="{BB962C8B-B14F-4D97-AF65-F5344CB8AC3E}">
        <p14:creationId xmlns:p14="http://schemas.microsoft.com/office/powerpoint/2010/main" val="2585785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Análisis del diseño del sitio web</a:t>
            </a:r>
            <a:r>
              <a:rPr lang="en-US" b="1" cap="all" dirty="0"/>
              <a:t/>
            </a:r>
            <a:br>
              <a:rPr lang="en-US" b="1" cap="all" dirty="0"/>
            </a:br>
            <a:endParaRPr lang="en-US" dirty="0"/>
          </a:p>
        </p:txBody>
      </p:sp>
      <p:sp>
        <p:nvSpPr>
          <p:cNvPr id="3" name="Marcador de contenido 2"/>
          <p:cNvSpPr>
            <a:spLocks noGrp="1"/>
          </p:cNvSpPr>
          <p:nvPr>
            <p:ph idx="1"/>
          </p:nvPr>
        </p:nvSpPr>
        <p:spPr/>
        <p:txBody>
          <a:bodyPr/>
          <a:lstStyle/>
          <a:p>
            <a:r>
              <a:rPr lang="es-MX" dirty="0"/>
              <a:t>Cuenta con un diseño simple y utiliza mayormente color blanco, gris claro y negro en su tipografía, por lo que es bastante cómodo a la vista. De igual manera su logotipo es bastante sencillo utiliza únicamente color blanco y negro, además de que su tipografía es fácil de leer. </a:t>
            </a:r>
            <a:endParaRPr lang="es-MX" dirty="0" smtClean="0"/>
          </a:p>
          <a:p>
            <a:r>
              <a:rPr lang="es-MX" dirty="0"/>
              <a:t>La cantidad de texto es pertinente, en cuanto a la información general que podemos ver el texto es de buen tamaño, pero podría ser un poco más grande para facilitar la lectura, sin embargo, los datos colocados en la parte superior y debajo del logotipo son pequeños y llegan a ser difíciles de leer, no se detectaron errores ortográficos.</a:t>
            </a:r>
            <a:endParaRPr lang="en-US" dirty="0"/>
          </a:p>
          <a:p>
            <a:endParaRPr lang="en-US" dirty="0"/>
          </a:p>
        </p:txBody>
      </p:sp>
      <p:pic>
        <p:nvPicPr>
          <p:cNvPr id="4" name="Imagen 3"/>
          <p:cNvPicPr/>
          <p:nvPr/>
        </p:nvPicPr>
        <p:blipFill>
          <a:blip r:embed="rId2"/>
          <a:stretch>
            <a:fillRect/>
          </a:stretch>
        </p:blipFill>
        <p:spPr>
          <a:xfrm>
            <a:off x="3173251" y="5112913"/>
            <a:ext cx="6292721" cy="1295400"/>
          </a:xfrm>
          <a:prstGeom prst="rect">
            <a:avLst/>
          </a:prstGeom>
        </p:spPr>
      </p:pic>
    </p:spTree>
    <p:extLst>
      <p:ext uri="{BB962C8B-B14F-4D97-AF65-F5344CB8AC3E}">
        <p14:creationId xmlns:p14="http://schemas.microsoft.com/office/powerpoint/2010/main" val="212721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599" y="283335"/>
            <a:ext cx="9858777" cy="5584065"/>
          </a:xfrm>
        </p:spPr>
        <p:txBody>
          <a:bodyPr>
            <a:normAutofit/>
          </a:bodyPr>
          <a:lstStyle/>
          <a:p>
            <a:r>
              <a:rPr lang="es-MX" dirty="0"/>
              <a:t>En cuanto a lo referente a los productos es fácil navegar, sin embargo es difícil encontrar el apartado donde podemos iniciar sesión, pues se encuentra en la parte superior, con letras un tanto pequeñas y en el lado izquierdo, siendo que normalmente y en la mayoría de los sitios web que permiten registro de usuarios, este apartado se coloca del lado derecho, ya que es hacia donde nos enfocamos primero, cabe mencionar que la parte de información de la empresa se encuentra en la parte inferior antes del </a:t>
            </a:r>
            <a:r>
              <a:rPr lang="es-MX" dirty="0" err="1"/>
              <a:t>Footer</a:t>
            </a:r>
            <a:r>
              <a:rPr lang="es-MX" dirty="0"/>
              <a:t>, y llega a ser cansado el tener que desplazarnos hasta ese punto cada que queremos consultar algo de esta sección.</a:t>
            </a:r>
            <a:endParaRPr lang="en-US" dirty="0"/>
          </a:p>
          <a:p>
            <a:pPr marL="0" indent="0">
              <a:buNone/>
            </a:pPr>
            <a:endParaRPr lang="en-US" dirty="0"/>
          </a:p>
          <a:p>
            <a:pPr marL="0" indent="0">
              <a:buNone/>
            </a:pPr>
            <a:r>
              <a:rPr lang="es-MX" dirty="0"/>
              <a:t>Cabe mencionar que el sitio no está pensado para ser abierto en dispositivos móviles, pues ciertos componentes se enciman con el cambio de tamaño, lo cual podría ser una falla en el maquetado.</a:t>
            </a:r>
            <a:endParaRPr lang="en-US" dirty="0"/>
          </a:p>
        </p:txBody>
      </p:sp>
    </p:spTree>
    <p:extLst>
      <p:ext uri="{BB962C8B-B14F-4D97-AF65-F5344CB8AC3E}">
        <p14:creationId xmlns:p14="http://schemas.microsoft.com/office/powerpoint/2010/main" val="282226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stretch>
            <a:fillRect/>
          </a:stretch>
        </p:blipFill>
        <p:spPr>
          <a:xfrm>
            <a:off x="4611508" y="746975"/>
            <a:ext cx="3321878" cy="5739282"/>
          </a:xfrm>
          <a:prstGeom prst="rect">
            <a:avLst/>
          </a:prstGeom>
        </p:spPr>
      </p:pic>
    </p:spTree>
    <p:extLst>
      <p:ext uri="{BB962C8B-B14F-4D97-AF65-F5344CB8AC3E}">
        <p14:creationId xmlns:p14="http://schemas.microsoft.com/office/powerpoint/2010/main" val="264199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257577"/>
            <a:ext cx="9717110" cy="5596944"/>
          </a:xfrm>
        </p:spPr>
        <p:txBody>
          <a:bodyPr/>
          <a:lstStyle/>
          <a:p>
            <a:r>
              <a:rPr lang="es-MX" dirty="0"/>
              <a:t>Cuenta con algunas cuentas en redes sociales donde nos permite ver información sobre la empresa y  compartir nuestra experiencia en algunas de ellas como se muestra en el ejemplo.</a:t>
            </a:r>
            <a:endParaRPr lang="en-US"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2929784" y="2331077"/>
            <a:ext cx="6600741" cy="3111826"/>
          </a:xfrm>
          <a:prstGeom prst="rect">
            <a:avLst/>
          </a:prstGeom>
        </p:spPr>
      </p:pic>
    </p:spTree>
    <p:extLst>
      <p:ext uri="{BB962C8B-B14F-4D97-AF65-F5344CB8AC3E}">
        <p14:creationId xmlns:p14="http://schemas.microsoft.com/office/powerpoint/2010/main" val="2542521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347730"/>
            <a:ext cx="10129234" cy="5519670"/>
          </a:xfrm>
        </p:spPr>
        <p:txBody>
          <a:bodyPr/>
          <a:lstStyle/>
          <a:p>
            <a:r>
              <a:rPr lang="es-MX" dirty="0"/>
              <a:t>Los gráficos y animaciones son adecuados para el sitio web, sin embargo las imágenes no tienen una muy buena calidad y pueden apreciarse pixeles en algunas de ellas. Cuenta con un slider pero sus imágenes son de baja calidad, pero esta mejora en la mercancía.</a:t>
            </a:r>
            <a:endParaRPr lang="en-US" dirty="0"/>
          </a:p>
          <a:p>
            <a:pPr marL="0" indent="0">
              <a:buNone/>
            </a:pPr>
            <a:r>
              <a:rPr lang="es-MX" dirty="0"/>
              <a:t>Cabe mencionar que el sitio tarda demasiado tiempo en cargar, ya sea cuando entramos por primera vez o cuando intentamos navegar entre secciones.  </a:t>
            </a:r>
            <a:endParaRPr lang="en-US" dirty="0"/>
          </a:p>
        </p:txBody>
      </p:sp>
    </p:spTree>
    <p:extLst>
      <p:ext uri="{BB962C8B-B14F-4D97-AF65-F5344CB8AC3E}">
        <p14:creationId xmlns:p14="http://schemas.microsoft.com/office/powerpoint/2010/main" val="283737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t>Conclusión</a:t>
            </a:r>
            <a:endParaRPr lang="en-US" b="1" dirty="0"/>
          </a:p>
        </p:txBody>
      </p:sp>
      <p:sp>
        <p:nvSpPr>
          <p:cNvPr id="3" name="Marcador de contenido 2"/>
          <p:cNvSpPr>
            <a:spLocks noGrp="1"/>
          </p:cNvSpPr>
          <p:nvPr>
            <p:ph idx="1"/>
          </p:nvPr>
        </p:nvSpPr>
        <p:spPr>
          <a:xfrm>
            <a:off x="1371599" y="1661375"/>
            <a:ext cx="10296660" cy="4945487"/>
          </a:xfrm>
        </p:spPr>
        <p:txBody>
          <a:bodyPr>
            <a:normAutofit/>
          </a:bodyPr>
          <a:lstStyle/>
          <a:p>
            <a:pPr marL="0" indent="0">
              <a:buNone/>
            </a:pPr>
            <a:r>
              <a:rPr lang="es-MX" dirty="0"/>
              <a:t>El análisis de distintos sitios web, enfocados al mismo giro del proyecto con el que trabajamos actualmente, nos ayuda a encontrar aspectos que pueden faltar a dichos sitios y que nosotros podemos aplicar a nuestro </a:t>
            </a:r>
            <a:r>
              <a:rPr lang="es-MX" dirty="0" err="1"/>
              <a:t>proyceto</a:t>
            </a:r>
            <a:r>
              <a:rPr lang="es-MX" dirty="0"/>
              <a:t>, de igual forma nos ayuda a obtener ideas que pueden mejorar las que </a:t>
            </a:r>
            <a:r>
              <a:rPr lang="es-MX" dirty="0" err="1"/>
              <a:t>teniamos</a:t>
            </a:r>
            <a:r>
              <a:rPr lang="es-MX" dirty="0"/>
              <a:t> como equipo</a:t>
            </a:r>
            <a:r>
              <a:rPr lang="es-MX" dirty="0" smtClean="0"/>
              <a:t>.</a:t>
            </a:r>
            <a:endParaRPr lang="en-US" dirty="0"/>
          </a:p>
          <a:p>
            <a:pPr marL="0" indent="0">
              <a:buNone/>
            </a:pPr>
            <a:r>
              <a:rPr lang="es-MX" dirty="0"/>
              <a:t>En el caso del sitio analizado, pudimos notar que la sección para iniciar </a:t>
            </a:r>
            <a:r>
              <a:rPr lang="es-MX" dirty="0" err="1"/>
              <a:t>sesió</a:t>
            </a:r>
            <a:r>
              <a:rPr lang="es-MX" dirty="0"/>
              <a:t> estaba colocada en un espacio </a:t>
            </a:r>
            <a:r>
              <a:rPr lang="es-MX" dirty="0" err="1"/>
              <a:t>deficil</a:t>
            </a:r>
            <a:r>
              <a:rPr lang="es-MX" dirty="0"/>
              <a:t> de encontrar, pues nosotros tardamos en darnos cuenta de donde se encontraba y concordamos en que este debe encontrarse en el lado derecho, pues la </a:t>
            </a:r>
            <a:r>
              <a:rPr lang="es-MX" dirty="0" err="1"/>
              <a:t>mayoria</a:t>
            </a:r>
            <a:r>
              <a:rPr lang="es-MX" dirty="0"/>
              <a:t> de personas </a:t>
            </a:r>
            <a:r>
              <a:rPr lang="es-MX" dirty="0" err="1"/>
              <a:t>estamps</a:t>
            </a:r>
            <a:r>
              <a:rPr lang="es-MX" dirty="0"/>
              <a:t> acostumbradas a mirar primero en esa dirección; el tener que desplazarnos hasta el fondo esta otra </a:t>
            </a:r>
            <a:r>
              <a:rPr lang="es-MX" dirty="0" err="1"/>
              <a:t>cuention</a:t>
            </a:r>
            <a:r>
              <a:rPr lang="es-MX" dirty="0"/>
              <a:t> que </a:t>
            </a:r>
            <a:r>
              <a:rPr lang="es-MX" dirty="0" err="1"/>
              <a:t>podria</a:t>
            </a:r>
            <a:r>
              <a:rPr lang="es-MX" dirty="0"/>
              <a:t> mejorarse, pues llega a ser cansado, el tiempo de respuesta durante la navegación y por último esta la </a:t>
            </a:r>
            <a:r>
              <a:rPr lang="es-MX" dirty="0" err="1"/>
              <a:t>cuentión</a:t>
            </a:r>
            <a:r>
              <a:rPr lang="es-MX" dirty="0"/>
              <a:t> del maquetado y que el sitio sufre cambios no </a:t>
            </a:r>
            <a:r>
              <a:rPr lang="es-MX" dirty="0" err="1"/>
              <a:t>faborables</a:t>
            </a:r>
            <a:r>
              <a:rPr lang="es-MX" dirty="0"/>
              <a:t> al ser abierto en un dispositivo </a:t>
            </a:r>
            <a:r>
              <a:rPr lang="es-MX" dirty="0" err="1"/>
              <a:t>movil</a:t>
            </a:r>
            <a:r>
              <a:rPr lang="es-MX" dirty="0"/>
              <a:t>.</a:t>
            </a:r>
            <a:endParaRPr lang="en-US" dirty="0"/>
          </a:p>
          <a:p>
            <a:pPr marL="0" indent="0">
              <a:buNone/>
            </a:pPr>
            <a:r>
              <a:rPr lang="es-MX" dirty="0"/>
              <a:t>En el caso de las compras, el proceso es muy sencillo y el sitio es bastante intuitivo y </a:t>
            </a:r>
            <a:r>
              <a:rPr lang="es-MX" dirty="0" err="1"/>
              <a:t>facil</a:t>
            </a:r>
            <a:r>
              <a:rPr lang="es-MX" dirty="0"/>
              <a:t> de manejar para este apartado.</a:t>
            </a:r>
            <a:endParaRPr lang="en-US" dirty="0"/>
          </a:p>
          <a:p>
            <a:pPr marL="0" indent="0">
              <a:buNone/>
            </a:pPr>
            <a:r>
              <a:rPr lang="es-MX" dirty="0"/>
              <a:t> </a:t>
            </a:r>
            <a:endParaRPr lang="en-US" dirty="0"/>
          </a:p>
        </p:txBody>
      </p:sp>
    </p:spTree>
    <p:extLst>
      <p:ext uri="{BB962C8B-B14F-4D97-AF65-F5344CB8AC3E}">
        <p14:creationId xmlns:p14="http://schemas.microsoft.com/office/powerpoint/2010/main" val="336592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Bibliografía </a:t>
            </a:r>
            <a:endParaRPr lang="en-US" dirty="0"/>
          </a:p>
        </p:txBody>
      </p:sp>
      <p:sp>
        <p:nvSpPr>
          <p:cNvPr id="4" name="Rectangle 1"/>
          <p:cNvSpPr>
            <a:spLocks noGrp="1" noChangeArrowheads="1"/>
          </p:cNvSpPr>
          <p:nvPr>
            <p:ph idx="1"/>
          </p:nvPr>
        </p:nvSpPr>
        <p:spPr bwMode="auto">
          <a:xfrm>
            <a:off x="477243" y="2171700"/>
            <a:ext cx="11389913"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es-ES" altLang="en-US" b="0" i="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alameda</a:t>
            </a:r>
            <a:r>
              <a:rPr kumimoji="0" lang="es-ES" altLang="en-US"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(s.f.). Recuperado el 13 de Junio de 2019, de https://www.alameda.mx/</a:t>
            </a:r>
            <a:endParaRPr kumimoji="0" lang="en-US" altLang="en-US" sz="1800" b="0" i="0" u="none" strike="noStrike" cap="none" normalizeH="0" baseline="0" dirty="0" smtClean="0">
              <a:ln>
                <a:noFill/>
              </a:ln>
              <a:solidFill>
                <a:schemeClr val="tx1"/>
              </a:solidFill>
              <a:effectLst/>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es-ES" altLang="en-US" b="0" i="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bossa</a:t>
            </a:r>
            <a:r>
              <a:rPr kumimoji="0" lang="es-ES" altLang="en-US"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(s.f.). Recuperado el 13 de Junio de 2019, de https://bossa.com.mx/index.html</a:t>
            </a:r>
            <a:endParaRPr kumimoji="0" lang="en-US" altLang="en-US" sz="1800" b="0" i="0" u="none" strike="noStrike" cap="none" normalizeH="0" baseline="0" dirty="0" smtClean="0">
              <a:ln>
                <a:noFill/>
              </a:ln>
              <a:solidFill>
                <a:schemeClr val="tx1"/>
              </a:solidFill>
              <a:effectLst/>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es-ES" altLang="en-US" b="0" i="1"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Kessa</a:t>
            </a:r>
            <a:r>
              <a:rPr kumimoji="0" lang="es-ES" altLang="en-US" b="0" i="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Muebles</a:t>
            </a:r>
            <a:r>
              <a:rPr kumimoji="0" lang="es-ES" altLang="en-US"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(s.f.). Recuperado el 13 de Junio de 2019, de https://www.kessamuebles.com/</a:t>
            </a:r>
            <a:endParaRPr kumimoji="0" lang="en-US" altLang="en-US" sz="1800" b="0" i="0" u="none" strike="noStrike" cap="none" normalizeH="0" baseline="0" dirty="0" smtClean="0">
              <a:ln>
                <a:noFill/>
              </a:ln>
              <a:solidFill>
                <a:schemeClr val="tx1"/>
              </a:solidFill>
              <a:effectLst/>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819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Bossa</a:t>
            </a:r>
            <a:endParaRPr lang="en-US" dirty="0"/>
          </a:p>
        </p:txBody>
      </p:sp>
      <p:sp>
        <p:nvSpPr>
          <p:cNvPr id="3" name="Marcador de contenido 2"/>
          <p:cNvSpPr>
            <a:spLocks noGrp="1"/>
          </p:cNvSpPr>
          <p:nvPr>
            <p:ph idx="1"/>
          </p:nvPr>
        </p:nvSpPr>
        <p:spPr/>
        <p:txBody>
          <a:bodyPr>
            <a:normAutofit fontScale="77500" lnSpcReduction="20000"/>
          </a:bodyPr>
          <a:lstStyle/>
          <a:p>
            <a:r>
              <a:rPr lang="es-MX" dirty="0"/>
              <a:t>Giro en venta de </a:t>
            </a:r>
            <a:r>
              <a:rPr lang="es-MX" dirty="0" smtClean="0"/>
              <a:t>productos</a:t>
            </a:r>
          </a:p>
          <a:p>
            <a:r>
              <a:rPr lang="es-MX" u="sng" dirty="0">
                <a:hlinkClick r:id="rId2"/>
              </a:rPr>
              <a:t>https://bossa.com.mx/index.html</a:t>
            </a:r>
            <a:endParaRPr lang="en-US" dirty="0"/>
          </a:p>
          <a:p>
            <a:r>
              <a:rPr lang="es-MX" dirty="0"/>
              <a:t>Es una empresa que ofrece muebles y artículos de decoración, cuenta con los siguientes apartados:</a:t>
            </a:r>
            <a:endParaRPr lang="en-US" dirty="0"/>
          </a:p>
          <a:p>
            <a:pPr lvl="1"/>
            <a:r>
              <a:rPr lang="es-MX" dirty="0"/>
              <a:t>Salas</a:t>
            </a:r>
            <a:endParaRPr lang="en-US" dirty="0"/>
          </a:p>
          <a:p>
            <a:pPr lvl="1"/>
            <a:r>
              <a:rPr lang="es-MX" dirty="0"/>
              <a:t>Comedores</a:t>
            </a:r>
            <a:endParaRPr lang="en-US" dirty="0"/>
          </a:p>
          <a:p>
            <a:pPr lvl="1"/>
            <a:r>
              <a:rPr lang="es-MX" dirty="0"/>
              <a:t>Recamaras</a:t>
            </a:r>
            <a:endParaRPr lang="en-US" dirty="0"/>
          </a:p>
          <a:p>
            <a:pPr lvl="1"/>
            <a:r>
              <a:rPr lang="es-MX" dirty="0"/>
              <a:t>Estancias</a:t>
            </a:r>
            <a:endParaRPr lang="en-US" dirty="0"/>
          </a:p>
          <a:p>
            <a:pPr lvl="1"/>
            <a:r>
              <a:rPr lang="es-MX" dirty="0"/>
              <a:t>Colchones</a:t>
            </a:r>
            <a:endParaRPr lang="en-US" dirty="0"/>
          </a:p>
          <a:p>
            <a:pPr lvl="1"/>
            <a:r>
              <a:rPr lang="es-MX" dirty="0" err="1"/>
              <a:t>Kids</a:t>
            </a:r>
            <a:endParaRPr lang="en-US" dirty="0"/>
          </a:p>
          <a:p>
            <a:pPr lvl="1"/>
            <a:r>
              <a:rPr lang="es-MX" dirty="0"/>
              <a:t>Catalogo </a:t>
            </a:r>
            <a:endParaRPr lang="en-US" dirty="0"/>
          </a:p>
          <a:p>
            <a:pPr marL="0" indent="0">
              <a:buNone/>
            </a:pPr>
            <a:r>
              <a:rPr lang="es-MX" dirty="0" smtClean="0"/>
              <a:t>Además </a:t>
            </a:r>
            <a:r>
              <a:rPr lang="es-MX" dirty="0"/>
              <a:t>un apartado de información acerca de la empresa y uno de información acerca de la cuenta del usuario, y también podemos encontrar un numero para dudas.</a:t>
            </a:r>
            <a:endParaRPr lang="en-US" dirty="0"/>
          </a:p>
          <a:p>
            <a:endParaRPr lang="en-US" dirty="0"/>
          </a:p>
        </p:txBody>
      </p:sp>
    </p:spTree>
    <p:extLst>
      <p:ext uri="{BB962C8B-B14F-4D97-AF65-F5344CB8AC3E}">
        <p14:creationId xmlns:p14="http://schemas.microsoft.com/office/powerpoint/2010/main" val="84922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dirty="0"/>
              <a:t>Por lo que pudimos investigar en su sitio web, la empresa no cuenta con un establecimiento y únicamente cuenta con el sitio web para la venta de sus productos.</a:t>
            </a:r>
            <a:endParaRPr lang="en-US" dirty="0"/>
          </a:p>
        </p:txBody>
      </p:sp>
    </p:spTree>
    <p:extLst>
      <p:ext uri="{BB962C8B-B14F-4D97-AF65-F5344CB8AC3E}">
        <p14:creationId xmlns:p14="http://schemas.microsoft.com/office/powerpoint/2010/main" val="37621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del sitio web</a:t>
            </a:r>
            <a:endParaRPr lang="en-US" dirty="0"/>
          </a:p>
        </p:txBody>
      </p:sp>
      <p:sp>
        <p:nvSpPr>
          <p:cNvPr id="3" name="Marcador de contenido 2"/>
          <p:cNvSpPr>
            <a:spLocks noGrp="1"/>
          </p:cNvSpPr>
          <p:nvPr>
            <p:ph idx="1"/>
          </p:nvPr>
        </p:nvSpPr>
        <p:spPr/>
        <p:txBody>
          <a:bodyPr/>
          <a:lstStyle/>
          <a:p>
            <a:pPr lvl="0"/>
            <a:r>
              <a:rPr lang="es-MX" dirty="0"/>
              <a:t>Salas</a:t>
            </a:r>
            <a:endParaRPr lang="en-US" dirty="0"/>
          </a:p>
          <a:p>
            <a:pPr lvl="0"/>
            <a:r>
              <a:rPr lang="es-MX" dirty="0"/>
              <a:t>Comedores</a:t>
            </a:r>
            <a:endParaRPr lang="en-US" dirty="0"/>
          </a:p>
          <a:p>
            <a:pPr lvl="0"/>
            <a:r>
              <a:rPr lang="es-MX" dirty="0"/>
              <a:t>Recamaras</a:t>
            </a:r>
            <a:endParaRPr lang="en-US" dirty="0"/>
          </a:p>
          <a:p>
            <a:pPr lvl="0"/>
            <a:r>
              <a:rPr lang="es-MX" dirty="0"/>
              <a:t>Estancias</a:t>
            </a:r>
            <a:endParaRPr lang="en-US" dirty="0"/>
          </a:p>
          <a:p>
            <a:pPr lvl="0"/>
            <a:r>
              <a:rPr lang="es-MX" dirty="0"/>
              <a:t>Colchones</a:t>
            </a:r>
            <a:endParaRPr lang="en-US" dirty="0"/>
          </a:p>
          <a:p>
            <a:pPr lvl="0"/>
            <a:r>
              <a:rPr lang="es-MX" dirty="0" err="1"/>
              <a:t>Kids</a:t>
            </a:r>
            <a:endParaRPr lang="en-US" dirty="0"/>
          </a:p>
          <a:p>
            <a:pPr lvl="0"/>
            <a:r>
              <a:rPr lang="es-MX" dirty="0"/>
              <a:t>Catálogo </a:t>
            </a:r>
            <a:endParaRPr lang="en-US" dirty="0"/>
          </a:p>
        </p:txBody>
      </p:sp>
    </p:spTree>
    <p:extLst>
      <p:ext uri="{BB962C8B-B14F-4D97-AF65-F5344CB8AC3E}">
        <p14:creationId xmlns:p14="http://schemas.microsoft.com/office/powerpoint/2010/main" val="413838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785611"/>
            <a:ext cx="9717110" cy="5081789"/>
          </a:xfrm>
        </p:spPr>
        <p:txBody>
          <a:bodyPr/>
          <a:lstStyle/>
          <a:p>
            <a:r>
              <a:rPr lang="es-MX" dirty="0"/>
              <a:t>Cada una de las secciones cuenta con un catálogo de imágenes referentes a cada apartado, únicamente la sección de catálogo cambia, pues aquí podemos elegir entre dos catálogos que podemos visualizar a través de imágenes.  </a:t>
            </a:r>
            <a:endParaRPr lang="es-MX" dirty="0" smtClean="0"/>
          </a:p>
          <a:p>
            <a:r>
              <a:rPr lang="es-MX" dirty="0"/>
              <a:t>Cuentan con un apartado en el fondo del sitio, donde podemos ver la información referente a la empresa, FAQ, entre otras.</a:t>
            </a:r>
            <a:endParaRPr lang="en-US" dirty="0"/>
          </a:p>
          <a:p>
            <a:endParaRPr lang="en-US" dirty="0"/>
          </a:p>
        </p:txBody>
      </p:sp>
      <p:pic>
        <p:nvPicPr>
          <p:cNvPr id="4" name="Imagen 3"/>
          <p:cNvPicPr/>
          <p:nvPr/>
        </p:nvPicPr>
        <p:blipFill>
          <a:blip r:embed="rId2"/>
          <a:stretch>
            <a:fillRect/>
          </a:stretch>
        </p:blipFill>
        <p:spPr>
          <a:xfrm>
            <a:off x="3080935" y="2954360"/>
            <a:ext cx="5514975" cy="3009900"/>
          </a:xfrm>
          <a:prstGeom prst="rect">
            <a:avLst/>
          </a:prstGeom>
        </p:spPr>
      </p:pic>
    </p:spTree>
    <p:extLst>
      <p:ext uri="{BB962C8B-B14F-4D97-AF65-F5344CB8AC3E}">
        <p14:creationId xmlns:p14="http://schemas.microsoft.com/office/powerpoint/2010/main" val="250223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599" y="875763"/>
            <a:ext cx="9678473" cy="4991637"/>
          </a:xfrm>
        </p:spPr>
        <p:txBody>
          <a:bodyPr/>
          <a:lstStyle/>
          <a:p>
            <a:r>
              <a:rPr lang="es-MX" dirty="0"/>
              <a:t>Al no contar con una dirección física, esta información no se encuentra, sin embargo, en la parte superior del sitio podemos ver un número telefónico al cual podemos acudir en caso de dudas.  </a:t>
            </a:r>
            <a:endParaRPr lang="es-MX" dirty="0" smtClean="0"/>
          </a:p>
          <a:p>
            <a:pPr marL="0" indent="0">
              <a:buNone/>
            </a:pPr>
            <a:endParaRPr lang="es-MX" dirty="0" smtClean="0"/>
          </a:p>
          <a:p>
            <a:r>
              <a:rPr lang="es-MX" dirty="0"/>
              <a:t>El sitio web cuenta con un apartado de “términos y condiciones” y “Aviso de Privacidad”.</a:t>
            </a:r>
            <a:endParaRPr lang="en-US" dirty="0"/>
          </a:p>
          <a:p>
            <a:pPr marL="0" indent="0">
              <a:buNone/>
            </a:pPr>
            <a:endParaRPr lang="en-US" dirty="0"/>
          </a:p>
        </p:txBody>
      </p:sp>
    </p:spTree>
    <p:extLst>
      <p:ext uri="{BB962C8B-B14F-4D97-AF65-F5344CB8AC3E}">
        <p14:creationId xmlns:p14="http://schemas.microsoft.com/office/powerpoint/2010/main" val="299418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Análisis del comercio electrónico </a:t>
            </a:r>
            <a:endParaRPr lang="en-US" b="1" dirty="0"/>
          </a:p>
        </p:txBody>
      </p:sp>
      <p:sp>
        <p:nvSpPr>
          <p:cNvPr id="3" name="Marcador de contenido 2"/>
          <p:cNvSpPr>
            <a:spLocks noGrp="1"/>
          </p:cNvSpPr>
          <p:nvPr>
            <p:ph idx="1"/>
          </p:nvPr>
        </p:nvSpPr>
        <p:spPr/>
        <p:txBody>
          <a:bodyPr>
            <a:normAutofit fontScale="92500" lnSpcReduction="10000"/>
          </a:bodyPr>
          <a:lstStyle/>
          <a:p>
            <a:r>
              <a:rPr lang="es-MX" dirty="0"/>
              <a:t>El sitio maneja un tipo de comercio electrónico tipo B2C y B2B, pues está dirigida al público en general y también permite crear perfiles de clientes corporativos.</a:t>
            </a:r>
            <a:endParaRPr lang="en-US" dirty="0"/>
          </a:p>
          <a:p>
            <a:r>
              <a:rPr lang="es-MX" dirty="0" smtClean="0"/>
              <a:t>Transacción:</a:t>
            </a:r>
          </a:p>
          <a:p>
            <a:pPr marL="0" indent="0">
              <a:buNone/>
            </a:pPr>
            <a:r>
              <a:rPr lang="es-MX" dirty="0"/>
              <a:t>	En el caso de este sitio web, para realizar una compra es necesario estar registrado, dicho registro puede hacerse con Facebook o ingresando una cuenta de correo.</a:t>
            </a:r>
            <a:endParaRPr lang="en-US" dirty="0"/>
          </a:p>
          <a:p>
            <a:pPr marL="0" indent="0">
              <a:buNone/>
            </a:pPr>
            <a:r>
              <a:rPr lang="es-MX" dirty="0"/>
              <a:t> </a:t>
            </a:r>
            <a:endParaRPr lang="en-US" dirty="0"/>
          </a:p>
          <a:p>
            <a:pPr marL="0" indent="0">
              <a:buNone/>
            </a:pPr>
            <a:r>
              <a:rPr lang="es-MX" dirty="0"/>
              <a:t>Una  vez que se ha encontrado un artículo de nuestro agrado podemos seleccionar añadir al carrito, a la lista de deseos o bien comprar, una vez dentro del carrito de compra, tenemos la opción de continuar con la transacción o seguir comprando, el arroto nos muestra los datos del producto, la cantidad de productos, nos permite cotizar nuestro envió y nos muestra los totales de nuestra compra.</a:t>
            </a:r>
            <a:endParaRPr lang="en-US" dirty="0"/>
          </a:p>
          <a:p>
            <a:pPr marL="0" indent="0">
              <a:buNone/>
            </a:pPr>
            <a:endParaRPr lang="en-US" dirty="0"/>
          </a:p>
        </p:txBody>
      </p:sp>
    </p:spTree>
    <p:extLst>
      <p:ext uri="{BB962C8B-B14F-4D97-AF65-F5344CB8AC3E}">
        <p14:creationId xmlns:p14="http://schemas.microsoft.com/office/powerpoint/2010/main" val="215790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425003"/>
            <a:ext cx="9781504" cy="5442397"/>
          </a:xfrm>
        </p:spPr>
        <p:txBody>
          <a:bodyPr/>
          <a:lstStyle/>
          <a:p>
            <a:pPr marL="0" indent="0">
              <a:buNone/>
            </a:pPr>
            <a:r>
              <a:rPr lang="es-MX" dirty="0"/>
              <a:t>Se requieren los datos del cliente para el envió, en esta sección también nos permite seleccionar si queremos factura o no</a:t>
            </a:r>
            <a:r>
              <a:rPr lang="es-MX" dirty="0" smtClean="0"/>
              <a:t>.</a:t>
            </a:r>
          </a:p>
          <a:p>
            <a:pPr marL="0" indent="0">
              <a:buNone/>
            </a:pPr>
            <a:endParaRPr lang="es-MX" dirty="0"/>
          </a:p>
          <a:p>
            <a:pPr marL="0" indent="0">
              <a:buNone/>
            </a:pPr>
            <a:endParaRPr lang="es-MX" dirty="0" smtClean="0"/>
          </a:p>
          <a:p>
            <a:pPr marL="0" indent="0">
              <a:buNone/>
            </a:pPr>
            <a:endParaRPr lang="en-US" dirty="0"/>
          </a:p>
          <a:p>
            <a:r>
              <a:rPr lang="es-MX" dirty="0"/>
              <a:t>En cuestiones de pago, nos permite tres opciones.</a:t>
            </a:r>
            <a:endParaRPr lang="en-US" dirty="0"/>
          </a:p>
          <a:p>
            <a:endParaRPr lang="en-US" dirty="0"/>
          </a:p>
        </p:txBody>
      </p:sp>
      <p:pic>
        <p:nvPicPr>
          <p:cNvPr id="10" name="Imagen 9"/>
          <p:cNvPicPr/>
          <p:nvPr/>
        </p:nvPicPr>
        <p:blipFill>
          <a:blip r:embed="rId2"/>
          <a:stretch>
            <a:fillRect/>
          </a:stretch>
        </p:blipFill>
        <p:spPr>
          <a:xfrm>
            <a:off x="3868491" y="1193307"/>
            <a:ext cx="3086100" cy="1200150"/>
          </a:xfrm>
          <a:prstGeom prst="rect">
            <a:avLst/>
          </a:prstGeom>
        </p:spPr>
      </p:pic>
      <p:pic>
        <p:nvPicPr>
          <p:cNvPr id="11" name="Imagen 10"/>
          <p:cNvPicPr/>
          <p:nvPr/>
        </p:nvPicPr>
        <p:blipFill>
          <a:blip r:embed="rId3">
            <a:extLst>
              <a:ext uri="{28A0092B-C50C-407E-A947-70E740481C1C}">
                <a14:useLocalDpi xmlns:a14="http://schemas.microsoft.com/office/drawing/2010/main" val="0"/>
              </a:ext>
            </a:extLst>
          </a:blip>
          <a:stretch>
            <a:fillRect/>
          </a:stretch>
        </p:blipFill>
        <p:spPr>
          <a:xfrm>
            <a:off x="3045535" y="3146201"/>
            <a:ext cx="5791835" cy="2555875"/>
          </a:xfrm>
          <a:prstGeom prst="rect">
            <a:avLst/>
          </a:prstGeom>
        </p:spPr>
      </p:pic>
    </p:spTree>
    <p:extLst>
      <p:ext uri="{BB962C8B-B14F-4D97-AF65-F5344CB8AC3E}">
        <p14:creationId xmlns:p14="http://schemas.microsoft.com/office/powerpoint/2010/main" val="7596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1600" y="309093"/>
            <a:ext cx="9691352" cy="5558307"/>
          </a:xfrm>
        </p:spPr>
        <p:txBody>
          <a:bodyPr/>
          <a:lstStyle/>
          <a:p>
            <a:pPr algn="just"/>
            <a:r>
              <a:rPr lang="es-MX" dirty="0"/>
              <a:t>En cuanto al tipo de envió del producto, no se especifican los medios por los que el producto será enviado. Nos permite visualizar un PDF de nuestra comprar, sin embargo, el visualizador tiene algunos fallos pues algunas veces aparece incompleto impidiendo que el cliente puede ver claramente el documento y que se tenga que volver a cargar esta acción, en caso de seleccionar el método de pago con comercio, nos permite también ver el talón de pago con el que podemos acudir a alguna de las tiendas afiliadas.</a:t>
            </a:r>
            <a:endParaRPr lang="en-US" dirty="0"/>
          </a:p>
        </p:txBody>
      </p:sp>
      <p:pic>
        <p:nvPicPr>
          <p:cNvPr id="4" name="Imagen 3"/>
          <p:cNvPicPr/>
          <p:nvPr/>
        </p:nvPicPr>
        <p:blipFill>
          <a:blip r:embed="rId2"/>
          <a:stretch>
            <a:fillRect/>
          </a:stretch>
        </p:blipFill>
        <p:spPr>
          <a:xfrm>
            <a:off x="3444780" y="2727960"/>
            <a:ext cx="5791835" cy="3139440"/>
          </a:xfrm>
          <a:prstGeom prst="rect">
            <a:avLst/>
          </a:prstGeom>
        </p:spPr>
      </p:pic>
    </p:spTree>
    <p:extLst>
      <p:ext uri="{BB962C8B-B14F-4D97-AF65-F5344CB8AC3E}">
        <p14:creationId xmlns:p14="http://schemas.microsoft.com/office/powerpoint/2010/main" val="30971925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TM10001105[[fn=Recorte]]</Template>
  <TotalTime>47</TotalTime>
  <Words>1107</Words>
  <Application>Microsoft Office PowerPoint</Application>
  <PresentationFormat>Panorámica</PresentationFormat>
  <Paragraphs>69</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Franklin Gothic Book</vt:lpstr>
      <vt:lpstr>Crop</vt:lpstr>
      <vt:lpstr>Análisis de empresas</vt:lpstr>
      <vt:lpstr>Bossa</vt:lpstr>
      <vt:lpstr>Presentación de PowerPoint</vt:lpstr>
      <vt:lpstr>Análisis del sitio web</vt:lpstr>
      <vt:lpstr>Presentación de PowerPoint</vt:lpstr>
      <vt:lpstr>Presentación de PowerPoint</vt:lpstr>
      <vt:lpstr>Análisis del comercio electrónico </vt:lpstr>
      <vt:lpstr>Presentación de PowerPoint</vt:lpstr>
      <vt:lpstr>Presentación de PowerPoint</vt:lpstr>
      <vt:lpstr>Presentación de PowerPoint</vt:lpstr>
      <vt:lpstr>Presentación de PowerPoint</vt:lpstr>
      <vt:lpstr>Análisis del diseño del sitio web </vt:lpstr>
      <vt:lpstr>Presentación de PowerPoint</vt:lpstr>
      <vt:lpstr>Presentación de PowerPoint</vt:lpstr>
      <vt:lpstr>Presentación de PowerPoint</vt:lpstr>
      <vt:lpstr>Presentación de PowerPoint</vt:lpstr>
      <vt:lpstr>Conclusión</vt:lpstr>
      <vt:lpstr>Bibliografía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empresas</dc:title>
  <dc:creator>jorge antonio jacobo tirado</dc:creator>
  <cp:lastModifiedBy>jorge antonio jacobo tirado</cp:lastModifiedBy>
  <cp:revision>4</cp:revision>
  <dcterms:created xsi:type="dcterms:W3CDTF">2019-06-16T18:22:45Z</dcterms:created>
  <dcterms:modified xsi:type="dcterms:W3CDTF">2019-06-17T00:13:55Z</dcterms:modified>
</cp:coreProperties>
</file>