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56EB2-7E66-4AC0-AE40-89808B7E3338}" v="4" dt="2019-05-07T04:19:15.840"/>
    <p1510:client id="{5F4DD290-901A-4454-A70A-E992CDE3D60A}" v="2" dt="2019-05-07T11:42:21.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78556EB2-7E66-4AC0-AE40-89808B7E3338}"/>
    <pc:docChg chg="addSld delSld modSld">
      <pc:chgData name="Ricardo Mtz" userId="28b94b4c2cc33072" providerId="LiveId" clId="{78556EB2-7E66-4AC0-AE40-89808B7E3338}" dt="2019-05-07T04:19:15.840" v="4"/>
      <pc:docMkLst>
        <pc:docMk/>
      </pc:docMkLst>
      <pc:sldChg chg="addSp delSp modSp">
        <pc:chgData name="Ricardo Mtz" userId="28b94b4c2cc33072" providerId="LiveId" clId="{78556EB2-7E66-4AC0-AE40-89808B7E3338}" dt="2019-05-07T04:19:15.840" v="4"/>
        <pc:sldMkLst>
          <pc:docMk/>
          <pc:sldMk cId="3592414172" sldId="265"/>
        </pc:sldMkLst>
        <pc:spChg chg="add del mod">
          <ac:chgData name="Ricardo Mtz" userId="28b94b4c2cc33072" providerId="LiveId" clId="{78556EB2-7E66-4AC0-AE40-89808B7E3338}" dt="2019-05-07T04:19:15.840" v="4"/>
          <ac:spMkLst>
            <pc:docMk/>
            <pc:sldMk cId="3592414172" sldId="265"/>
            <ac:spMk id="2" creationId="{4ADD0074-75C3-4CD7-883E-DD672BB94832}"/>
          </ac:spMkLst>
        </pc:spChg>
        <pc:spChg chg="add del mod">
          <ac:chgData name="Ricardo Mtz" userId="28b94b4c2cc33072" providerId="LiveId" clId="{78556EB2-7E66-4AC0-AE40-89808B7E3338}" dt="2019-05-07T04:19:15.840" v="4"/>
          <ac:spMkLst>
            <pc:docMk/>
            <pc:sldMk cId="3592414172" sldId="265"/>
            <ac:spMk id="3" creationId="{FD1DAEFE-E017-4F39-AFEE-295B60B0F0AA}"/>
          </ac:spMkLst>
        </pc:spChg>
        <pc:spChg chg="mod">
          <ac:chgData name="Ricardo Mtz" userId="28b94b4c2cc33072" providerId="LiveId" clId="{78556EB2-7E66-4AC0-AE40-89808B7E3338}" dt="2019-05-07T04:18:56.896" v="0" actId="14100"/>
          <ac:spMkLst>
            <pc:docMk/>
            <pc:sldMk cId="3592414172" sldId="265"/>
            <ac:spMk id="38914" creationId="{00000000-0000-0000-0000-000000000000}"/>
          </ac:spMkLst>
        </pc:spChg>
      </pc:sldChg>
      <pc:sldChg chg="add del">
        <pc:chgData name="Ricardo Mtz" userId="28b94b4c2cc33072" providerId="LiveId" clId="{78556EB2-7E66-4AC0-AE40-89808B7E3338}" dt="2019-05-07T04:19:08.268" v="2"/>
        <pc:sldMkLst>
          <pc:docMk/>
          <pc:sldMk cId="1442839887" sldId="282"/>
        </pc:sldMkLst>
      </pc:sldChg>
    </pc:docChg>
  </pc:docChgLst>
  <pc:docChgLst>
    <pc:chgData name="Ricardo Mtz" userId="28b94b4c2cc33072" providerId="LiveId" clId="{5F4DD290-901A-4454-A70A-E992CDE3D60A}"/>
    <pc:docChg chg="undo custSel addSld delSld modSld">
      <pc:chgData name="Ricardo Mtz" userId="28b94b4c2cc33072" providerId="LiveId" clId="{5F4DD290-901A-4454-A70A-E992CDE3D60A}" dt="2019-05-07T11:42:21.283" v="12"/>
      <pc:docMkLst>
        <pc:docMk/>
      </pc:docMkLst>
      <pc:sldChg chg="modSp">
        <pc:chgData name="Ricardo Mtz" userId="28b94b4c2cc33072" providerId="LiveId" clId="{5F4DD290-901A-4454-A70A-E992CDE3D60A}" dt="2019-05-07T11:25:15.589" v="0" actId="12"/>
        <pc:sldMkLst>
          <pc:docMk/>
          <pc:sldMk cId="1458171035" sldId="260"/>
        </pc:sldMkLst>
        <pc:spChg chg="mod">
          <ac:chgData name="Ricardo Mtz" userId="28b94b4c2cc33072" providerId="LiveId" clId="{5F4DD290-901A-4454-A70A-E992CDE3D60A}" dt="2019-05-07T11:25:15.589" v="0" actId="12"/>
          <ac:spMkLst>
            <pc:docMk/>
            <pc:sldMk cId="1458171035" sldId="260"/>
            <ac:spMk id="33795" creationId="{00000000-0000-0000-0000-000000000000}"/>
          </ac:spMkLst>
        </pc:spChg>
      </pc:sldChg>
      <pc:sldChg chg="modSp">
        <pc:chgData name="Ricardo Mtz" userId="28b94b4c2cc33072" providerId="LiveId" clId="{5F4DD290-901A-4454-A70A-E992CDE3D60A}" dt="2019-05-07T11:29:34.145" v="4" actId="20577"/>
        <pc:sldMkLst>
          <pc:docMk/>
          <pc:sldMk cId="2689390717" sldId="266"/>
        </pc:sldMkLst>
        <pc:spChg chg="mod">
          <ac:chgData name="Ricardo Mtz" userId="28b94b4c2cc33072" providerId="LiveId" clId="{5F4DD290-901A-4454-A70A-E992CDE3D60A}" dt="2019-05-07T11:29:34.145" v="4" actId="20577"/>
          <ac:spMkLst>
            <pc:docMk/>
            <pc:sldMk cId="2689390717" sldId="266"/>
            <ac:spMk id="39939" creationId="{00000000-0000-0000-0000-000000000000}"/>
          </ac:spMkLst>
        </pc:spChg>
      </pc:sldChg>
      <pc:sldChg chg="modSp">
        <pc:chgData name="Ricardo Mtz" userId="28b94b4c2cc33072" providerId="LiveId" clId="{5F4DD290-901A-4454-A70A-E992CDE3D60A}" dt="2019-05-07T11:42:17.268" v="11" actId="14100"/>
        <pc:sldMkLst>
          <pc:docMk/>
          <pc:sldMk cId="3687679232" sldId="268"/>
        </pc:sldMkLst>
        <pc:picChg chg="mod">
          <ac:chgData name="Ricardo Mtz" userId="28b94b4c2cc33072" providerId="LiveId" clId="{5F4DD290-901A-4454-A70A-E992CDE3D60A}" dt="2019-05-07T11:42:17.268" v="11" actId="14100"/>
          <ac:picMkLst>
            <pc:docMk/>
            <pc:sldMk cId="3687679232" sldId="268"/>
            <ac:picMk id="41988" creationId="{00000000-0000-0000-0000-000000000000}"/>
          </ac:picMkLst>
        </pc:picChg>
      </pc:sldChg>
      <pc:sldChg chg="modSp">
        <pc:chgData name="Ricardo Mtz" userId="28b94b4c2cc33072" providerId="LiveId" clId="{5F4DD290-901A-4454-A70A-E992CDE3D60A}" dt="2019-05-07T11:34:57.418" v="7" actId="20577"/>
        <pc:sldMkLst>
          <pc:docMk/>
          <pc:sldMk cId="2720930346" sldId="269"/>
        </pc:sldMkLst>
        <pc:spChg chg="mod">
          <ac:chgData name="Ricardo Mtz" userId="28b94b4c2cc33072" providerId="LiveId" clId="{5F4DD290-901A-4454-A70A-E992CDE3D60A}" dt="2019-05-07T11:34:57.418" v="7" actId="20577"/>
          <ac:spMkLst>
            <pc:docMk/>
            <pc:sldMk cId="2720930346" sldId="269"/>
            <ac:spMk id="43011" creationId="{00000000-0000-0000-0000-000000000000}"/>
          </ac:spMkLst>
        </pc:spChg>
      </pc:sldChg>
      <pc:sldChg chg="modSp">
        <pc:chgData name="Ricardo Mtz" userId="28b94b4c2cc33072" providerId="LiveId" clId="{5F4DD290-901A-4454-A70A-E992CDE3D60A}" dt="2019-05-07T11:39:48.930" v="8" actId="33524"/>
        <pc:sldMkLst>
          <pc:docMk/>
          <pc:sldMk cId="2500170846" sldId="272"/>
        </pc:sldMkLst>
        <pc:spChg chg="mod">
          <ac:chgData name="Ricardo Mtz" userId="28b94b4c2cc33072" providerId="LiveId" clId="{5F4DD290-901A-4454-A70A-E992CDE3D60A}" dt="2019-05-07T11:39:48.930" v="8" actId="33524"/>
          <ac:spMkLst>
            <pc:docMk/>
            <pc:sldMk cId="2500170846" sldId="272"/>
            <ac:spMk id="47107" creationId="{00000000-0000-0000-0000-000000000000}"/>
          </ac:spMkLst>
        </pc:spChg>
      </pc:sldChg>
      <pc:sldChg chg="add del">
        <pc:chgData name="Ricardo Mtz" userId="28b94b4c2cc33072" providerId="LiveId" clId="{5F4DD290-901A-4454-A70A-E992CDE3D60A}" dt="2019-05-07T11:42:21.283" v="12"/>
        <pc:sldMkLst>
          <pc:docMk/>
          <pc:sldMk cId="1654442906"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B1C9B-53AA-41A6-8747-3CFC8E47A351}" type="datetimeFigureOut">
              <a:rPr lang="es-MX" smtClean="0"/>
              <a:t>07/05/2019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CA88B-0D64-4AC9-9F6B-56705ED0DD4E}" type="slidenum">
              <a:rPr lang="es-MX" smtClean="0"/>
              <a:t>‹Nº›</a:t>
            </a:fld>
            <a:endParaRPr lang="es-MX"/>
          </a:p>
        </p:txBody>
      </p:sp>
    </p:spTree>
    <p:extLst>
      <p:ext uri="{BB962C8B-B14F-4D97-AF65-F5344CB8AC3E}">
        <p14:creationId xmlns:p14="http://schemas.microsoft.com/office/powerpoint/2010/main" val="165921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5BF5702-6AA9-4ABF-869C-FEEAC778C2A3}" type="slidenum">
              <a:rPr lang="en-US"/>
              <a:pPr/>
              <a:t>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81378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DC21D69-2893-4A38-A148-E19EF1FC9A6D}" type="slidenum">
              <a:rPr lang="en-US"/>
              <a:pPr/>
              <a:t>11</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9739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BE7CD15-EBB9-464D-83B0-C7AA400E928E}" type="slidenum">
              <a:rPr lang="en-US"/>
              <a:pPr/>
              <a:t>12</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4532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82F0042-B32D-4652-A253-1B18609D7F3B}" type="slidenum">
              <a:rPr lang="en-US"/>
              <a:pPr/>
              <a:t>13</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42984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0CD740E-13B7-4F64-AB88-886E5D48E462}" type="slidenum">
              <a:rPr lang="en-US"/>
              <a:pPr/>
              <a:t>14</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23109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A244AD6-0BBE-4CAE-ABD9-F61EFE59AF5F}" type="slidenum">
              <a:rPr lang="en-US"/>
              <a:pPr/>
              <a:t>15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61865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684CACC-E3C0-422E-A6D6-EA34D90C6773}" type="slidenum">
              <a:rPr lang="en-US"/>
              <a:pPr/>
              <a:t>16</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3651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0E8EDE4A-609D-4026-A467-BE739FD7577C}" type="slidenum">
              <a:rPr lang="en-US"/>
              <a:pPr/>
              <a:t>17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0374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94CC22F-3EAF-49B2-95EF-F8B50BDACBE9}" type="slidenum">
              <a:rPr lang="en-US"/>
              <a:pPr/>
              <a:t>18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50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AEC098E-D975-4A24-BF0F-E68E106691A0}" type="slidenum">
              <a:rPr lang="en-US"/>
              <a:pPr/>
              <a:t>19</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9434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A7F1B35-49AD-44BB-A1E0-6DC5C97C1C7D}" type="slidenum">
              <a:rPr lang="en-US"/>
              <a:pPr/>
              <a:t>20</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08004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F24E942-20CC-4DA7-8C57-19660C14EB35}" type="slidenum">
              <a:rPr lang="en-US"/>
              <a:pPr/>
              <a:t>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72177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741D30E8-D3F7-4D34-ACDD-69CBE0AC8152}" type="slidenum">
              <a:rPr lang="en-US"/>
              <a:pPr/>
              <a:t>21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50143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20C0D3A-AE23-4398-BE32-D8AB17D5889A}" type="slidenum">
              <a:rPr lang="en-US"/>
              <a:pPr/>
              <a:t>22</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16015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1815EE55-6453-4069-AC88-5D596FC78D1F}" type="slidenum">
              <a:rPr lang="en-US"/>
              <a:pPr/>
              <a:t>23</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618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4D82225-8663-4CF0-B851-91C04B67D3F7}" type="slidenum">
              <a:rPr lang="en-US"/>
              <a:pPr/>
              <a:t>24</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16707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DB176964-0EDC-471A-85D7-BA4D71190215}" type="slidenum">
              <a:rPr lang="en-US"/>
              <a:pPr/>
              <a:t>25</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929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E494245-30E9-4344-A798-4384747094C9}" type="slidenum">
              <a:rPr lang="en-US"/>
              <a:pPr/>
              <a:t>26</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884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800A0384-5BBD-4F72-9C06-ABA22AECA688}" type="slidenum">
              <a:rPr lang="en-US"/>
              <a:pPr/>
              <a:t>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3466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957F316-AEBF-4378-8026-8BF8B7668078}" type="slidenum">
              <a:rPr lang="en-US"/>
              <a:pPr/>
              <a:t>5</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2829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616FDDA-36F2-4F70-86EC-0802B19D42EA}" type="slidenum">
              <a:rPr lang="en-US"/>
              <a:pPr/>
              <a:t>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51490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7131B9B-594A-4B11-9BD3-3ED699693868}" type="slidenum">
              <a:rPr lang="en-US"/>
              <a:pPr/>
              <a:t>7</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154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496347B0-DA6E-4A6E-AB53-1F95968B42AC}" type="slidenum">
              <a:rPr lang="en-US"/>
              <a:pPr/>
              <a:t>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8936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2DE80D7-DFF9-475E-BC12-09BD6E9A029D}" type="slidenum">
              <a:rPr lang="en-US"/>
              <a:pPr/>
              <a:t>9</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272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F9A19F7-4EE6-4C17-97F6-88B8E3783C2B}" type="slidenum">
              <a:rPr lang="en-US"/>
              <a:pPr/>
              <a:t>10</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8571593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5/7/2019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480828-6983-48AD-9E27-CBD3696F837E}"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C5EFB91-0324-450E-B17F-36DC0ECCE413}" type="datetimeFigureOut">
              <a:rPr lang="en-US" dirty="0"/>
              <a:t>5/7/2019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5/7/2019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Escalamiento de redes con NAT</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18843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83213" y="823914"/>
            <a:ext cx="9360952" cy="471487"/>
          </a:xfrm>
        </p:spPr>
        <p:txBody>
          <a:bodyPr>
            <a:normAutofit fontScale="90000"/>
          </a:bodyPr>
          <a:lstStyle/>
          <a:p>
            <a:pPr eaLnBrk="1" hangingPunct="1"/>
            <a:r>
              <a:rPr lang="es-ES" dirty="0"/>
              <a:t>Escalamiento de redes con NAT</a:t>
            </a:r>
            <a:endParaRPr lang="en-US" dirty="0"/>
          </a:p>
        </p:txBody>
      </p:sp>
      <p:pic>
        <p:nvPicPr>
          <p:cNvPr id="38916" name="Picture 2"/>
          <p:cNvPicPr>
            <a:picLocks noChangeAspect="1" noChangeArrowheads="1"/>
          </p:cNvPicPr>
          <p:nvPr/>
        </p:nvPicPr>
        <p:blipFill rotWithShape="1">
          <a:blip r:embed="rId3" cstate="print"/>
          <a:srcRect t="35536" r="3826" b="2290"/>
          <a:stretch/>
        </p:blipFill>
        <p:spPr bwMode="auto">
          <a:xfrm>
            <a:off x="830199" y="2228195"/>
            <a:ext cx="10464864" cy="3537605"/>
          </a:xfrm>
          <a:prstGeom prst="rect">
            <a:avLst/>
          </a:prstGeom>
          <a:noFill/>
          <a:ln w="9525" algn="ctr">
            <a:noFill/>
            <a:miter lim="800000"/>
            <a:headEnd/>
            <a:tailEnd/>
          </a:ln>
          <a:effectLst/>
        </p:spPr>
      </p:pic>
    </p:spTree>
    <p:extLst>
      <p:ext uri="{BB962C8B-B14F-4D97-AF65-F5344CB8AC3E}">
        <p14:creationId xmlns:p14="http://schemas.microsoft.com/office/powerpoint/2010/main" val="359241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2900" y="823914"/>
            <a:ext cx="11468099" cy="471487"/>
          </a:xfrm>
        </p:spPr>
        <p:txBody>
          <a:bodyPr>
            <a:normAutofit fontScale="90000"/>
          </a:bodyPr>
          <a:lstStyle/>
          <a:p>
            <a:pPr eaLnBrk="1" hangingPunct="1"/>
            <a:r>
              <a:rPr lang="es-ES" dirty="0"/>
              <a:t>Escalamiento de redes con NAT</a:t>
            </a:r>
            <a:endParaRPr lang="en-US" dirty="0"/>
          </a:p>
        </p:txBody>
      </p:sp>
      <p:sp>
        <p:nvSpPr>
          <p:cNvPr id="39939" name="Rectangle 3"/>
          <p:cNvSpPr>
            <a:spLocks noGrp="1" noChangeArrowheads="1"/>
          </p:cNvSpPr>
          <p:nvPr>
            <p:ph type="body" idx="1"/>
          </p:nvPr>
        </p:nvSpPr>
        <p:spPr>
          <a:xfrm>
            <a:off x="833439" y="1781175"/>
            <a:ext cx="10977560" cy="5076825"/>
          </a:xfrm>
        </p:spPr>
        <p:txBody>
          <a:bodyPr/>
          <a:lstStyle/>
          <a:p>
            <a:pPr algn="just">
              <a:buClr>
                <a:srgbClr val="0183B7"/>
              </a:buClr>
            </a:pPr>
            <a:r>
              <a:rPr lang="es-CL" b="1" dirty="0"/>
              <a:t>NAT estática</a:t>
            </a:r>
          </a:p>
          <a:p>
            <a:pPr algn="just">
              <a:buClr>
                <a:srgbClr val="0183B7"/>
              </a:buClr>
            </a:pPr>
            <a:endParaRPr lang="es-CL" dirty="0"/>
          </a:p>
          <a:p>
            <a:pPr algn="just">
              <a:buClr>
                <a:srgbClr val="0183B7"/>
              </a:buClr>
            </a:pPr>
            <a:r>
              <a:rPr lang="es-CL" dirty="0"/>
              <a:t>Recuerde que la asignación NAT estática es una asignación uno a uno entre una dirección interna y una dirección externa.</a:t>
            </a:r>
          </a:p>
          <a:p>
            <a:pPr algn="just">
              <a:buClr>
                <a:srgbClr val="0183B7"/>
              </a:buClr>
            </a:pPr>
            <a:r>
              <a:rPr lang="es-CL" dirty="0"/>
              <a:t> </a:t>
            </a:r>
            <a:r>
              <a:rPr lang="es-CL" dirty="0">
                <a:solidFill>
                  <a:srgbClr val="FF0000"/>
                </a:solidFill>
              </a:rPr>
              <a:t>NAT estático permite conexiones iniciadas por dispositivos externos dirigidas a dispositivos internos. Por ejemplo, puede asignar una dirección global interna a una dirección local interna específica que está asignada a un servidor Web.</a:t>
            </a:r>
          </a:p>
          <a:p>
            <a:pPr algn="just">
              <a:buClr>
                <a:srgbClr val="0183B7"/>
              </a:buClr>
            </a:pPr>
            <a:endParaRPr lang="es-CL" dirty="0"/>
          </a:p>
        </p:txBody>
      </p:sp>
    </p:spTree>
    <p:extLst>
      <p:ext uri="{BB962C8B-B14F-4D97-AF65-F5344CB8AC3E}">
        <p14:creationId xmlns:p14="http://schemas.microsoft.com/office/powerpoint/2010/main" val="268939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7837" y="455614"/>
            <a:ext cx="9783764" cy="471487"/>
          </a:xfrm>
        </p:spPr>
        <p:txBody>
          <a:bodyPr>
            <a:normAutofit fontScale="90000"/>
          </a:bodyPr>
          <a:lstStyle/>
          <a:p>
            <a:pPr eaLnBrk="1" hangingPunct="1"/>
            <a:r>
              <a:rPr lang="es-ES" dirty="0"/>
              <a:t>Escalamiento de redes con NAT</a:t>
            </a:r>
            <a:endParaRPr lang="en-US" dirty="0"/>
          </a:p>
        </p:txBody>
      </p:sp>
      <p:pic>
        <p:nvPicPr>
          <p:cNvPr id="40964" name="Picture 2"/>
          <p:cNvPicPr>
            <a:picLocks noChangeAspect="1" noChangeArrowheads="1"/>
          </p:cNvPicPr>
          <p:nvPr/>
        </p:nvPicPr>
        <p:blipFill>
          <a:blip r:embed="rId3" cstate="print"/>
          <a:srcRect/>
          <a:stretch>
            <a:fillRect/>
          </a:stretch>
        </p:blipFill>
        <p:spPr bwMode="auto">
          <a:xfrm>
            <a:off x="477837" y="1143001"/>
            <a:ext cx="10928363" cy="5143499"/>
          </a:xfrm>
          <a:prstGeom prst="rect">
            <a:avLst/>
          </a:prstGeom>
          <a:noFill/>
          <a:ln w="9525" algn="ctr">
            <a:noFill/>
            <a:miter lim="800000"/>
            <a:headEnd/>
            <a:tailEnd/>
          </a:ln>
          <a:effectLst/>
        </p:spPr>
      </p:pic>
    </p:spTree>
    <p:extLst>
      <p:ext uri="{BB962C8B-B14F-4D97-AF65-F5344CB8AC3E}">
        <p14:creationId xmlns:p14="http://schemas.microsoft.com/office/powerpoint/2010/main" val="330948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4001" y="404814"/>
            <a:ext cx="10152064" cy="471487"/>
          </a:xfrm>
        </p:spPr>
        <p:txBody>
          <a:bodyPr>
            <a:normAutofit fontScale="90000"/>
          </a:bodyPr>
          <a:lstStyle/>
          <a:p>
            <a:pPr eaLnBrk="1" hangingPunct="1"/>
            <a:r>
              <a:rPr lang="es-ES" dirty="0"/>
              <a:t>Escalamiento de redes con NAT</a:t>
            </a:r>
            <a:endParaRPr lang="en-US" dirty="0"/>
          </a:p>
        </p:txBody>
      </p:sp>
      <p:pic>
        <p:nvPicPr>
          <p:cNvPr id="41988" name="Picture 2"/>
          <p:cNvPicPr>
            <a:picLocks noChangeAspect="1" noChangeArrowheads="1"/>
          </p:cNvPicPr>
          <p:nvPr/>
        </p:nvPicPr>
        <p:blipFill>
          <a:blip r:embed="rId3" cstate="print"/>
          <a:srcRect/>
          <a:stretch>
            <a:fillRect/>
          </a:stretch>
        </p:blipFill>
        <p:spPr bwMode="auto">
          <a:xfrm>
            <a:off x="382587" y="1128713"/>
            <a:ext cx="10023477" cy="5666528"/>
          </a:xfrm>
          <a:prstGeom prst="rect">
            <a:avLst/>
          </a:prstGeom>
          <a:noFill/>
          <a:ln w="9525" algn="ctr">
            <a:noFill/>
            <a:miter lim="800000"/>
            <a:headEnd/>
            <a:tailEnd/>
          </a:ln>
          <a:effectLst/>
        </p:spPr>
      </p:pic>
    </p:spTree>
    <p:extLst>
      <p:ext uri="{BB962C8B-B14F-4D97-AF65-F5344CB8AC3E}">
        <p14:creationId xmlns:p14="http://schemas.microsoft.com/office/powerpoint/2010/main" val="368767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4001" y="430214"/>
            <a:ext cx="10101264" cy="471487"/>
          </a:xfrm>
        </p:spPr>
        <p:txBody>
          <a:bodyPr>
            <a:normAutofit fontScale="90000"/>
          </a:bodyPr>
          <a:lstStyle/>
          <a:p>
            <a:pPr eaLnBrk="1" hangingPunct="1"/>
            <a:r>
              <a:rPr lang="es-ES" dirty="0"/>
              <a:t>Escalamiento de redes con NAT</a:t>
            </a:r>
            <a:endParaRPr lang="en-US" dirty="0"/>
          </a:p>
        </p:txBody>
      </p:sp>
      <p:sp>
        <p:nvSpPr>
          <p:cNvPr id="43011" name="Rectangle 3"/>
          <p:cNvSpPr>
            <a:spLocks noGrp="1" noChangeArrowheads="1"/>
          </p:cNvSpPr>
          <p:nvPr>
            <p:ph type="body" idx="1"/>
          </p:nvPr>
        </p:nvSpPr>
        <p:spPr>
          <a:xfrm>
            <a:off x="419100" y="1392239"/>
            <a:ext cx="11366499" cy="5076825"/>
          </a:xfrm>
        </p:spPr>
        <p:txBody>
          <a:bodyPr/>
          <a:lstStyle/>
          <a:p>
            <a:pPr algn="just">
              <a:buClr>
                <a:srgbClr val="0183B7"/>
              </a:buClr>
            </a:pPr>
            <a:r>
              <a:rPr lang="es-CL" b="1" dirty="0"/>
              <a:t>Configuración de NAT dinámica</a:t>
            </a:r>
          </a:p>
          <a:p>
            <a:pPr algn="just">
              <a:buClr>
                <a:srgbClr val="0183B7"/>
              </a:buClr>
            </a:pPr>
            <a:endParaRPr lang="es-CL" dirty="0"/>
          </a:p>
          <a:p>
            <a:pPr algn="just">
              <a:buClr>
                <a:srgbClr val="0183B7"/>
              </a:buClr>
            </a:pPr>
            <a:r>
              <a:rPr lang="es-CL" dirty="0"/>
              <a:t>Mientras que la NAT estática proporciona una asignación permanente entre una dirección interna y una dirección pública específica, </a:t>
            </a:r>
            <a:endParaRPr lang="es-CL" dirty="0">
              <a:solidFill>
                <a:srgbClr val="FF0000"/>
              </a:solidFill>
            </a:endParaRPr>
          </a:p>
          <a:p>
            <a:pPr algn="just">
              <a:buClr>
                <a:srgbClr val="0183B7"/>
              </a:buClr>
            </a:pPr>
            <a:r>
              <a:rPr lang="es-CL" dirty="0">
                <a:solidFill>
                  <a:srgbClr val="FF0000"/>
                </a:solidFill>
              </a:rPr>
              <a:t>La NAT dinámica asigna direcciones IP privadas a direcciones públicas. Estas direcciones IP públicas provienen de un conjunto de NAT. </a:t>
            </a:r>
          </a:p>
        </p:txBody>
      </p:sp>
    </p:spTree>
    <p:extLst>
      <p:ext uri="{BB962C8B-B14F-4D97-AF65-F5344CB8AC3E}">
        <p14:creationId xmlns:p14="http://schemas.microsoft.com/office/powerpoint/2010/main" val="272093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79401" y="354014"/>
            <a:ext cx="10063164" cy="471487"/>
          </a:xfrm>
        </p:spPr>
        <p:txBody>
          <a:bodyPr>
            <a:normAutofit fontScale="90000"/>
          </a:bodyPr>
          <a:lstStyle/>
          <a:p>
            <a:pPr eaLnBrk="1" hangingPunct="1"/>
            <a:r>
              <a:rPr lang="es-ES" dirty="0"/>
              <a:t>Escalamiento de redes con NAT</a:t>
            </a:r>
            <a:endParaRPr lang="en-US" dirty="0"/>
          </a:p>
        </p:txBody>
      </p:sp>
      <p:pic>
        <p:nvPicPr>
          <p:cNvPr id="44036" name="Picture 2"/>
          <p:cNvPicPr>
            <a:picLocks noChangeAspect="1" noChangeArrowheads="1"/>
          </p:cNvPicPr>
          <p:nvPr/>
        </p:nvPicPr>
        <p:blipFill>
          <a:blip r:embed="rId3" cstate="print"/>
          <a:srcRect/>
          <a:stretch>
            <a:fillRect/>
          </a:stretch>
        </p:blipFill>
        <p:spPr bwMode="auto">
          <a:xfrm>
            <a:off x="279400" y="825501"/>
            <a:ext cx="10782299" cy="5976422"/>
          </a:xfrm>
          <a:prstGeom prst="rect">
            <a:avLst/>
          </a:prstGeom>
          <a:noFill/>
          <a:ln w="9525" algn="ctr">
            <a:noFill/>
            <a:miter lim="800000"/>
            <a:headEnd/>
            <a:tailEnd/>
          </a:ln>
          <a:effectLst/>
        </p:spPr>
      </p:pic>
    </p:spTree>
    <p:extLst>
      <p:ext uri="{BB962C8B-B14F-4D97-AF65-F5344CB8AC3E}">
        <p14:creationId xmlns:p14="http://schemas.microsoft.com/office/powerpoint/2010/main" val="131260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5101" y="227014"/>
            <a:ext cx="10355264" cy="471487"/>
          </a:xfrm>
        </p:spPr>
        <p:txBody>
          <a:bodyPr>
            <a:normAutofit fontScale="90000"/>
          </a:bodyPr>
          <a:lstStyle/>
          <a:p>
            <a:pPr eaLnBrk="1" hangingPunct="1"/>
            <a:r>
              <a:rPr lang="es-ES" dirty="0"/>
              <a:t>Escalamiento de redes con NAT</a:t>
            </a:r>
            <a:endParaRPr lang="en-US" dirty="0"/>
          </a:p>
        </p:txBody>
      </p:sp>
      <p:pic>
        <p:nvPicPr>
          <p:cNvPr id="46084" name="Picture 2"/>
          <p:cNvPicPr>
            <a:picLocks noChangeAspect="1" noChangeArrowheads="1"/>
          </p:cNvPicPr>
          <p:nvPr/>
        </p:nvPicPr>
        <p:blipFill>
          <a:blip r:embed="rId3" cstate="print"/>
          <a:srcRect/>
          <a:stretch>
            <a:fillRect/>
          </a:stretch>
        </p:blipFill>
        <p:spPr bwMode="auto">
          <a:xfrm>
            <a:off x="606426" y="817564"/>
            <a:ext cx="7769225" cy="2281237"/>
          </a:xfrm>
          <a:prstGeom prst="rect">
            <a:avLst/>
          </a:prstGeom>
          <a:noFill/>
          <a:ln w="9525" algn="ctr">
            <a:noFill/>
            <a:miter lim="800000"/>
            <a:headEnd/>
            <a:tailEnd/>
          </a:ln>
          <a:effectLst/>
        </p:spPr>
      </p:pic>
      <p:pic>
        <p:nvPicPr>
          <p:cNvPr id="46085" name="Picture 3"/>
          <p:cNvPicPr>
            <a:picLocks noChangeAspect="1" noChangeArrowheads="1"/>
          </p:cNvPicPr>
          <p:nvPr/>
        </p:nvPicPr>
        <p:blipFill>
          <a:blip r:embed="rId4" cstate="print"/>
          <a:srcRect/>
          <a:stretch>
            <a:fillRect/>
          </a:stretch>
        </p:blipFill>
        <p:spPr bwMode="auto">
          <a:xfrm>
            <a:off x="2316163" y="3217864"/>
            <a:ext cx="8108950" cy="2844800"/>
          </a:xfrm>
          <a:prstGeom prst="rect">
            <a:avLst/>
          </a:prstGeom>
          <a:noFill/>
          <a:ln w="9525" algn="ctr">
            <a:noFill/>
            <a:miter lim="800000"/>
            <a:headEnd/>
            <a:tailEnd/>
          </a:ln>
          <a:effectLst/>
        </p:spPr>
      </p:pic>
    </p:spTree>
    <p:extLst>
      <p:ext uri="{BB962C8B-B14F-4D97-AF65-F5344CB8AC3E}">
        <p14:creationId xmlns:p14="http://schemas.microsoft.com/office/powerpoint/2010/main" val="119217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2901" y="506414"/>
            <a:ext cx="9961564" cy="471487"/>
          </a:xfrm>
        </p:spPr>
        <p:txBody>
          <a:bodyPr>
            <a:normAutofit fontScale="90000"/>
          </a:bodyPr>
          <a:lstStyle/>
          <a:p>
            <a:pPr eaLnBrk="1" hangingPunct="1"/>
            <a:r>
              <a:rPr lang="es-ES" dirty="0"/>
              <a:t>Escalamiento de redes con NAT</a:t>
            </a:r>
            <a:endParaRPr lang="en-US" dirty="0"/>
          </a:p>
        </p:txBody>
      </p:sp>
      <p:sp>
        <p:nvSpPr>
          <p:cNvPr id="47107" name="Rectangle 3"/>
          <p:cNvSpPr>
            <a:spLocks noGrp="1" noChangeArrowheads="1"/>
          </p:cNvSpPr>
          <p:nvPr>
            <p:ph type="body" idx="1"/>
          </p:nvPr>
        </p:nvSpPr>
        <p:spPr>
          <a:xfrm>
            <a:off x="901701" y="1951039"/>
            <a:ext cx="10120314" cy="5076825"/>
          </a:xfrm>
        </p:spPr>
        <p:txBody>
          <a:bodyPr/>
          <a:lstStyle/>
          <a:p>
            <a:pPr algn="just">
              <a:buClr>
                <a:srgbClr val="0183B7"/>
              </a:buClr>
            </a:pPr>
            <a:r>
              <a:rPr lang="es-CL" b="1" dirty="0"/>
              <a:t>Configuración de la sobrecarga de NAT para una única dirección IP pública</a:t>
            </a:r>
          </a:p>
          <a:p>
            <a:pPr algn="just">
              <a:buClr>
                <a:srgbClr val="0183B7"/>
              </a:buClr>
            </a:pPr>
            <a:endParaRPr lang="es-CL" dirty="0"/>
          </a:p>
          <a:p>
            <a:pPr algn="just">
              <a:buClr>
                <a:srgbClr val="0183B7"/>
              </a:buClr>
            </a:pPr>
            <a:r>
              <a:rPr lang="es-CL" dirty="0"/>
              <a:t>Hay dos maneras posibles de configurar la sobrecarga, según la manera en la que el ISP asigne las direcciones IP públicas. En el primero de los casos, el ISP asigna una dirección IP pública a la organización, mientras que, en el segundo, asigna más de una dirección IP pública.</a:t>
            </a:r>
          </a:p>
        </p:txBody>
      </p:sp>
    </p:spTree>
    <p:extLst>
      <p:ext uri="{BB962C8B-B14F-4D97-AF65-F5344CB8AC3E}">
        <p14:creationId xmlns:p14="http://schemas.microsoft.com/office/powerpoint/2010/main" val="250017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68289" y="265114"/>
            <a:ext cx="9910764" cy="471487"/>
          </a:xfrm>
        </p:spPr>
        <p:txBody>
          <a:bodyPr>
            <a:normAutofit fontScale="90000"/>
          </a:bodyPr>
          <a:lstStyle/>
          <a:p>
            <a:pPr eaLnBrk="1" hangingPunct="1"/>
            <a:r>
              <a:rPr lang="es-ES" dirty="0"/>
              <a:t>Escalamiento de redes con NAT</a:t>
            </a:r>
            <a:endParaRPr lang="en-US" dirty="0"/>
          </a:p>
        </p:txBody>
      </p:sp>
      <p:pic>
        <p:nvPicPr>
          <p:cNvPr id="48132" name="Picture 2"/>
          <p:cNvPicPr>
            <a:picLocks noChangeAspect="1" noChangeArrowheads="1"/>
          </p:cNvPicPr>
          <p:nvPr/>
        </p:nvPicPr>
        <p:blipFill>
          <a:blip r:embed="rId3" cstate="print"/>
          <a:srcRect/>
          <a:stretch>
            <a:fillRect/>
          </a:stretch>
        </p:blipFill>
        <p:spPr bwMode="auto">
          <a:xfrm>
            <a:off x="268288" y="901700"/>
            <a:ext cx="9910765" cy="2692400"/>
          </a:xfrm>
          <a:prstGeom prst="rect">
            <a:avLst/>
          </a:prstGeom>
          <a:noFill/>
          <a:ln w="9525" algn="ctr">
            <a:noFill/>
            <a:miter lim="800000"/>
            <a:headEnd/>
            <a:tailEnd/>
          </a:ln>
          <a:effectLst/>
        </p:spPr>
      </p:pic>
      <p:pic>
        <p:nvPicPr>
          <p:cNvPr id="48133" name="Picture 3"/>
          <p:cNvPicPr>
            <a:picLocks noChangeAspect="1" noChangeArrowheads="1"/>
          </p:cNvPicPr>
          <p:nvPr/>
        </p:nvPicPr>
        <p:blipFill>
          <a:blip r:embed="rId4" cstate="print"/>
          <a:srcRect/>
          <a:stretch>
            <a:fillRect/>
          </a:stretch>
        </p:blipFill>
        <p:spPr bwMode="auto">
          <a:xfrm>
            <a:off x="1422400" y="3716980"/>
            <a:ext cx="7624763" cy="2888609"/>
          </a:xfrm>
          <a:prstGeom prst="rect">
            <a:avLst/>
          </a:prstGeom>
          <a:noFill/>
          <a:ln w="9525" algn="ctr">
            <a:noFill/>
            <a:miter lim="800000"/>
            <a:headEnd/>
            <a:tailEnd/>
          </a:ln>
          <a:effectLst/>
        </p:spPr>
      </p:pic>
    </p:spTree>
    <p:extLst>
      <p:ext uri="{BB962C8B-B14F-4D97-AF65-F5344CB8AC3E}">
        <p14:creationId xmlns:p14="http://schemas.microsoft.com/office/powerpoint/2010/main" val="356488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8301" y="315914"/>
            <a:ext cx="10037764" cy="471487"/>
          </a:xfrm>
        </p:spPr>
        <p:txBody>
          <a:bodyPr>
            <a:normAutofit fontScale="90000"/>
          </a:bodyPr>
          <a:lstStyle/>
          <a:p>
            <a:pPr eaLnBrk="1" hangingPunct="1"/>
            <a:r>
              <a:rPr lang="es-ES" dirty="0"/>
              <a:t>Escalamiento de redes con NAT</a:t>
            </a:r>
            <a:endParaRPr lang="en-US" dirty="0"/>
          </a:p>
        </p:txBody>
      </p:sp>
      <p:sp>
        <p:nvSpPr>
          <p:cNvPr id="49155" name="Rectangle 3"/>
          <p:cNvSpPr>
            <a:spLocks noGrp="1" noChangeArrowheads="1"/>
          </p:cNvSpPr>
          <p:nvPr>
            <p:ph type="body" idx="1"/>
          </p:nvPr>
        </p:nvSpPr>
        <p:spPr>
          <a:xfrm>
            <a:off x="368301" y="1392239"/>
            <a:ext cx="11544299" cy="5076825"/>
          </a:xfrm>
        </p:spPr>
        <p:txBody>
          <a:bodyPr/>
          <a:lstStyle/>
          <a:p>
            <a:pPr>
              <a:buClr>
                <a:srgbClr val="0183B7"/>
              </a:buClr>
            </a:pPr>
            <a:r>
              <a:rPr lang="es-CL" b="1" dirty="0"/>
              <a:t>Configuración de la sobrecarga de NAT para un conjunto de direcciones IP públicas</a:t>
            </a:r>
          </a:p>
          <a:p>
            <a:pPr>
              <a:buClr>
                <a:srgbClr val="0183B7"/>
              </a:buClr>
            </a:pPr>
            <a:endParaRPr lang="es-CL" dirty="0"/>
          </a:p>
          <a:p>
            <a:pPr>
              <a:buClr>
                <a:srgbClr val="0183B7"/>
              </a:buClr>
            </a:pPr>
            <a:r>
              <a:rPr lang="es-CL" dirty="0"/>
              <a:t>En las situaciones en las que el ISP proporciona más de una dirección IP pública, la sobrecarga de NAT se configura para usar un conjunto de direcciones.</a:t>
            </a:r>
          </a:p>
          <a:p>
            <a:pPr>
              <a:buClr>
                <a:srgbClr val="0183B7"/>
              </a:buClr>
            </a:pPr>
            <a:r>
              <a:rPr lang="es-CL" dirty="0"/>
              <a:t> La diferencia principal entre esta configuración y la configuración NAT dinámica uno a uno es que se utiliza la palabra clave </a:t>
            </a:r>
            <a:r>
              <a:rPr lang="es-CL" dirty="0" err="1"/>
              <a:t>overload</a:t>
            </a:r>
            <a:endParaRPr lang="es-CL" dirty="0"/>
          </a:p>
          <a:p>
            <a:pPr>
              <a:buClr>
                <a:srgbClr val="0183B7"/>
              </a:buClr>
            </a:pPr>
            <a:r>
              <a:rPr lang="es-CL" dirty="0"/>
              <a:t> Recuerde que la palabra clave </a:t>
            </a:r>
            <a:r>
              <a:rPr lang="es-CL" dirty="0" err="1"/>
              <a:t>overload</a:t>
            </a:r>
            <a:r>
              <a:rPr lang="es-CL" dirty="0"/>
              <a:t> posibilita la traducción de la dirección del puerto.</a:t>
            </a:r>
          </a:p>
        </p:txBody>
      </p:sp>
    </p:spTree>
    <p:extLst>
      <p:ext uri="{BB962C8B-B14F-4D97-AF65-F5344CB8AC3E}">
        <p14:creationId xmlns:p14="http://schemas.microsoft.com/office/powerpoint/2010/main" val="16802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p:cNvPicPr>
            <a:picLocks noChangeAspect="1" noChangeArrowheads="1"/>
          </p:cNvPicPr>
          <p:nvPr/>
        </p:nvPicPr>
        <p:blipFill>
          <a:blip r:embed="rId3" cstate="print"/>
          <a:srcRect/>
          <a:stretch>
            <a:fillRect/>
          </a:stretch>
        </p:blipFill>
        <p:spPr bwMode="auto">
          <a:xfrm>
            <a:off x="554039" y="406401"/>
            <a:ext cx="10660061" cy="6191908"/>
          </a:xfrm>
          <a:prstGeom prst="rect">
            <a:avLst/>
          </a:prstGeom>
          <a:noFill/>
          <a:ln w="9525" algn="ctr">
            <a:noFill/>
            <a:miter lim="800000"/>
            <a:headEnd/>
            <a:tailEnd/>
          </a:ln>
          <a:effectLst/>
        </p:spPr>
      </p:pic>
    </p:spTree>
    <p:extLst>
      <p:ext uri="{BB962C8B-B14F-4D97-AF65-F5344CB8AC3E}">
        <p14:creationId xmlns:p14="http://schemas.microsoft.com/office/powerpoint/2010/main" val="225268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1" y="315914"/>
            <a:ext cx="9948864" cy="471487"/>
          </a:xfrm>
        </p:spPr>
        <p:txBody>
          <a:bodyPr>
            <a:normAutofit fontScale="90000"/>
          </a:bodyPr>
          <a:lstStyle/>
          <a:p>
            <a:pPr eaLnBrk="1" hangingPunct="1"/>
            <a:r>
              <a:rPr lang="es-ES" dirty="0"/>
              <a:t>Escalamiento de redes con NAT</a:t>
            </a:r>
            <a:endParaRPr lang="en-US" dirty="0"/>
          </a:p>
        </p:txBody>
      </p:sp>
      <p:pic>
        <p:nvPicPr>
          <p:cNvPr id="50180" name="Picture 2"/>
          <p:cNvPicPr>
            <a:picLocks noChangeAspect="1" noChangeArrowheads="1"/>
          </p:cNvPicPr>
          <p:nvPr/>
        </p:nvPicPr>
        <p:blipFill>
          <a:blip r:embed="rId3" cstate="print"/>
          <a:srcRect/>
          <a:stretch>
            <a:fillRect/>
          </a:stretch>
        </p:blipFill>
        <p:spPr bwMode="auto">
          <a:xfrm>
            <a:off x="637027" y="1007240"/>
            <a:ext cx="9967473" cy="5538975"/>
          </a:xfrm>
          <a:prstGeom prst="rect">
            <a:avLst/>
          </a:prstGeom>
          <a:noFill/>
          <a:ln w="9525" algn="ctr">
            <a:noFill/>
            <a:miter lim="800000"/>
            <a:headEnd/>
            <a:tailEnd/>
          </a:ln>
          <a:effectLst/>
        </p:spPr>
      </p:pic>
    </p:spTree>
    <p:extLst>
      <p:ext uri="{BB962C8B-B14F-4D97-AF65-F5344CB8AC3E}">
        <p14:creationId xmlns:p14="http://schemas.microsoft.com/office/powerpoint/2010/main" val="360228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1150" y="412753"/>
            <a:ext cx="9809164" cy="471487"/>
          </a:xfrm>
        </p:spPr>
        <p:txBody>
          <a:bodyPr>
            <a:normAutofit fontScale="90000"/>
          </a:bodyPr>
          <a:lstStyle/>
          <a:p>
            <a:pPr eaLnBrk="1" hangingPunct="1"/>
            <a:r>
              <a:rPr lang="es-ES" dirty="0"/>
              <a:t>Escalamiento de redes con NAT</a:t>
            </a:r>
            <a:endParaRPr lang="en-US" dirty="0"/>
          </a:p>
        </p:txBody>
      </p:sp>
      <p:pic>
        <p:nvPicPr>
          <p:cNvPr id="51204" name="Picture 2"/>
          <p:cNvPicPr>
            <a:picLocks noChangeAspect="1" noChangeArrowheads="1"/>
          </p:cNvPicPr>
          <p:nvPr/>
        </p:nvPicPr>
        <p:blipFill>
          <a:blip r:embed="rId3" cstate="print"/>
          <a:srcRect/>
          <a:stretch>
            <a:fillRect/>
          </a:stretch>
        </p:blipFill>
        <p:spPr bwMode="auto">
          <a:xfrm>
            <a:off x="563563" y="1078707"/>
            <a:ext cx="8316912" cy="2587625"/>
          </a:xfrm>
          <a:prstGeom prst="rect">
            <a:avLst/>
          </a:prstGeom>
          <a:noFill/>
          <a:ln w="9525" algn="ctr">
            <a:noFill/>
            <a:miter lim="800000"/>
            <a:headEnd/>
            <a:tailEnd/>
          </a:ln>
          <a:effectLst/>
        </p:spPr>
      </p:pic>
      <p:pic>
        <p:nvPicPr>
          <p:cNvPr id="51205" name="Picture 3"/>
          <p:cNvPicPr>
            <a:picLocks noChangeAspect="1" noChangeArrowheads="1"/>
          </p:cNvPicPr>
          <p:nvPr/>
        </p:nvPicPr>
        <p:blipFill>
          <a:blip r:embed="rId4" cstate="print"/>
          <a:srcRect/>
          <a:stretch>
            <a:fillRect/>
          </a:stretch>
        </p:blipFill>
        <p:spPr bwMode="auto">
          <a:xfrm>
            <a:off x="1847056" y="3552032"/>
            <a:ext cx="6257925" cy="2997200"/>
          </a:xfrm>
          <a:prstGeom prst="rect">
            <a:avLst/>
          </a:prstGeom>
          <a:noFill/>
          <a:ln w="9525" algn="ctr">
            <a:noFill/>
            <a:miter lim="800000"/>
            <a:headEnd/>
            <a:tailEnd/>
          </a:ln>
          <a:effectLst/>
        </p:spPr>
      </p:pic>
    </p:spTree>
    <p:extLst>
      <p:ext uri="{BB962C8B-B14F-4D97-AF65-F5344CB8AC3E}">
        <p14:creationId xmlns:p14="http://schemas.microsoft.com/office/powerpoint/2010/main" val="321167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61950" y="265114"/>
            <a:ext cx="9758364" cy="471487"/>
          </a:xfrm>
        </p:spPr>
        <p:txBody>
          <a:bodyPr>
            <a:normAutofit fontScale="90000"/>
          </a:bodyPr>
          <a:lstStyle/>
          <a:p>
            <a:pPr eaLnBrk="1" hangingPunct="1"/>
            <a:r>
              <a:rPr lang="es-ES" dirty="0"/>
              <a:t>Escalamiento de redes con NAT</a:t>
            </a:r>
            <a:endParaRPr lang="en-US" dirty="0"/>
          </a:p>
        </p:txBody>
      </p:sp>
      <p:pic>
        <p:nvPicPr>
          <p:cNvPr id="52228" name="Picture 2"/>
          <p:cNvPicPr>
            <a:picLocks noChangeAspect="1" noChangeArrowheads="1"/>
          </p:cNvPicPr>
          <p:nvPr/>
        </p:nvPicPr>
        <p:blipFill>
          <a:blip r:embed="rId3" cstate="print"/>
          <a:srcRect/>
          <a:stretch>
            <a:fillRect/>
          </a:stretch>
        </p:blipFill>
        <p:spPr bwMode="auto">
          <a:xfrm>
            <a:off x="361950" y="992188"/>
            <a:ext cx="9758364" cy="5464118"/>
          </a:xfrm>
          <a:prstGeom prst="rect">
            <a:avLst/>
          </a:prstGeom>
          <a:noFill/>
          <a:ln w="9525" algn="ctr">
            <a:noFill/>
            <a:miter lim="800000"/>
            <a:headEnd/>
            <a:tailEnd/>
          </a:ln>
          <a:effectLst/>
        </p:spPr>
      </p:pic>
    </p:spTree>
    <p:extLst>
      <p:ext uri="{BB962C8B-B14F-4D97-AF65-F5344CB8AC3E}">
        <p14:creationId xmlns:p14="http://schemas.microsoft.com/office/powerpoint/2010/main" val="143508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79400" y="347664"/>
            <a:ext cx="10088564" cy="471487"/>
          </a:xfrm>
        </p:spPr>
        <p:txBody>
          <a:bodyPr>
            <a:normAutofit fontScale="90000"/>
          </a:bodyPr>
          <a:lstStyle/>
          <a:p>
            <a:pPr eaLnBrk="1" hangingPunct="1"/>
            <a:r>
              <a:rPr lang="es-ES" dirty="0"/>
              <a:t>Escalamiento de redes con NAT</a:t>
            </a:r>
            <a:endParaRPr lang="en-US" dirty="0"/>
          </a:p>
        </p:txBody>
      </p:sp>
      <p:pic>
        <p:nvPicPr>
          <p:cNvPr id="53252" name="Picture 2"/>
          <p:cNvPicPr>
            <a:picLocks noChangeAspect="1" noChangeArrowheads="1"/>
          </p:cNvPicPr>
          <p:nvPr/>
        </p:nvPicPr>
        <p:blipFill>
          <a:blip r:embed="rId3" cstate="print"/>
          <a:srcRect/>
          <a:stretch>
            <a:fillRect/>
          </a:stretch>
        </p:blipFill>
        <p:spPr bwMode="auto">
          <a:xfrm>
            <a:off x="603251" y="819151"/>
            <a:ext cx="10140949" cy="5366693"/>
          </a:xfrm>
          <a:prstGeom prst="rect">
            <a:avLst/>
          </a:prstGeom>
          <a:noFill/>
          <a:ln w="9525" algn="ctr">
            <a:noFill/>
            <a:miter lim="800000"/>
            <a:headEnd/>
            <a:tailEnd/>
          </a:ln>
          <a:effectLst/>
        </p:spPr>
      </p:pic>
    </p:spTree>
    <p:extLst>
      <p:ext uri="{BB962C8B-B14F-4D97-AF65-F5344CB8AC3E}">
        <p14:creationId xmlns:p14="http://schemas.microsoft.com/office/powerpoint/2010/main" val="258697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9401" y="354014"/>
            <a:ext cx="10215564" cy="471487"/>
          </a:xfrm>
        </p:spPr>
        <p:txBody>
          <a:bodyPr>
            <a:normAutofit fontScale="90000"/>
          </a:bodyPr>
          <a:lstStyle/>
          <a:p>
            <a:pPr eaLnBrk="1" hangingPunct="1"/>
            <a:r>
              <a:rPr lang="es-ES" dirty="0"/>
              <a:t>Escalamiento de redes con NAT</a:t>
            </a:r>
            <a:endParaRPr lang="en-US" dirty="0"/>
          </a:p>
        </p:txBody>
      </p:sp>
      <p:pic>
        <p:nvPicPr>
          <p:cNvPr id="54276" name="Picture 2"/>
          <p:cNvPicPr>
            <a:picLocks noChangeAspect="1" noChangeArrowheads="1"/>
          </p:cNvPicPr>
          <p:nvPr/>
        </p:nvPicPr>
        <p:blipFill>
          <a:blip r:embed="rId3" cstate="print"/>
          <a:srcRect/>
          <a:stretch>
            <a:fillRect/>
          </a:stretch>
        </p:blipFill>
        <p:spPr bwMode="auto">
          <a:xfrm>
            <a:off x="409576" y="1081087"/>
            <a:ext cx="9928224" cy="5571887"/>
          </a:xfrm>
          <a:prstGeom prst="rect">
            <a:avLst/>
          </a:prstGeom>
          <a:noFill/>
          <a:ln w="9525" algn="ctr">
            <a:noFill/>
            <a:miter lim="800000"/>
            <a:headEnd/>
            <a:tailEnd/>
          </a:ln>
          <a:effectLst/>
        </p:spPr>
      </p:pic>
    </p:spTree>
    <p:extLst>
      <p:ext uri="{BB962C8B-B14F-4D97-AF65-F5344CB8AC3E}">
        <p14:creationId xmlns:p14="http://schemas.microsoft.com/office/powerpoint/2010/main" val="2775887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9701" y="328614"/>
            <a:ext cx="10228264" cy="471487"/>
          </a:xfrm>
        </p:spPr>
        <p:txBody>
          <a:bodyPr>
            <a:normAutofit fontScale="90000"/>
          </a:bodyPr>
          <a:lstStyle/>
          <a:p>
            <a:pPr eaLnBrk="1" hangingPunct="1"/>
            <a:r>
              <a:rPr lang="es-ES" dirty="0"/>
              <a:t>Escalamiento de redes con NAT</a:t>
            </a:r>
            <a:endParaRPr lang="en-US" dirty="0"/>
          </a:p>
        </p:txBody>
      </p:sp>
      <p:pic>
        <p:nvPicPr>
          <p:cNvPr id="55300" name="Picture 2"/>
          <p:cNvPicPr>
            <a:picLocks noChangeAspect="1" noChangeArrowheads="1"/>
          </p:cNvPicPr>
          <p:nvPr/>
        </p:nvPicPr>
        <p:blipFill>
          <a:blip r:embed="rId3" cstate="print"/>
          <a:srcRect/>
          <a:stretch>
            <a:fillRect/>
          </a:stretch>
        </p:blipFill>
        <p:spPr bwMode="auto">
          <a:xfrm>
            <a:off x="639764" y="1187451"/>
            <a:ext cx="8294687" cy="4697413"/>
          </a:xfrm>
          <a:prstGeom prst="rect">
            <a:avLst/>
          </a:prstGeom>
          <a:noFill/>
          <a:ln w="9525" algn="ctr">
            <a:noFill/>
            <a:miter lim="800000"/>
            <a:headEnd/>
            <a:tailEnd/>
          </a:ln>
          <a:effectLst/>
        </p:spPr>
      </p:pic>
    </p:spTree>
    <p:extLst>
      <p:ext uri="{BB962C8B-B14F-4D97-AF65-F5344CB8AC3E}">
        <p14:creationId xmlns:p14="http://schemas.microsoft.com/office/powerpoint/2010/main" val="298831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1" y="379414"/>
            <a:ext cx="10279064" cy="471487"/>
          </a:xfrm>
        </p:spPr>
        <p:txBody>
          <a:bodyPr>
            <a:normAutofit fontScale="90000"/>
          </a:bodyPr>
          <a:lstStyle/>
          <a:p>
            <a:pPr eaLnBrk="1" hangingPunct="1"/>
            <a:r>
              <a:rPr lang="es-ES" dirty="0"/>
              <a:t>Escalamiento de redes con NAT</a:t>
            </a:r>
            <a:endParaRPr lang="en-US" dirty="0"/>
          </a:p>
        </p:txBody>
      </p:sp>
      <p:pic>
        <p:nvPicPr>
          <p:cNvPr id="56324" name="Picture 2"/>
          <p:cNvPicPr>
            <a:picLocks noChangeAspect="1" noChangeArrowheads="1"/>
          </p:cNvPicPr>
          <p:nvPr/>
        </p:nvPicPr>
        <p:blipFill>
          <a:blip r:embed="rId3" cstate="print"/>
          <a:srcRect/>
          <a:stretch>
            <a:fillRect/>
          </a:stretch>
        </p:blipFill>
        <p:spPr bwMode="auto">
          <a:xfrm>
            <a:off x="1328739" y="1033464"/>
            <a:ext cx="8493125" cy="4579937"/>
          </a:xfrm>
          <a:prstGeom prst="rect">
            <a:avLst/>
          </a:prstGeom>
          <a:noFill/>
          <a:ln w="9525" algn="ctr">
            <a:noFill/>
            <a:miter lim="800000"/>
            <a:headEnd/>
            <a:tailEnd/>
          </a:ln>
          <a:effectLst/>
        </p:spPr>
      </p:pic>
    </p:spTree>
    <p:extLst>
      <p:ext uri="{BB962C8B-B14F-4D97-AF65-F5344CB8AC3E}">
        <p14:creationId xmlns:p14="http://schemas.microsoft.com/office/powerpoint/2010/main" val="261173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8444" y="303214"/>
            <a:ext cx="10101264" cy="471487"/>
          </a:xfrm>
        </p:spPr>
        <p:txBody>
          <a:bodyPr>
            <a:normAutofit fontScale="90000"/>
          </a:bodyPr>
          <a:lstStyle/>
          <a:p>
            <a:pPr eaLnBrk="1" hangingPunct="1"/>
            <a:r>
              <a:rPr lang="es-ES" dirty="0"/>
              <a:t>Escalamiento de redes con NAT</a:t>
            </a:r>
            <a:endParaRPr lang="en-US" dirty="0"/>
          </a:p>
        </p:txBody>
      </p:sp>
      <p:sp>
        <p:nvSpPr>
          <p:cNvPr id="31747" name="Rectangle 3"/>
          <p:cNvSpPr>
            <a:spLocks noGrp="1" noChangeArrowheads="1"/>
          </p:cNvSpPr>
          <p:nvPr>
            <p:ph type="body" idx="1"/>
          </p:nvPr>
        </p:nvSpPr>
        <p:spPr>
          <a:xfrm>
            <a:off x="444500" y="1244601"/>
            <a:ext cx="11328399" cy="5986464"/>
          </a:xfrm>
        </p:spPr>
        <p:txBody>
          <a:bodyPr/>
          <a:lstStyle/>
          <a:p>
            <a:pPr algn="just">
              <a:buClr>
                <a:srgbClr val="0183B7"/>
              </a:buClr>
            </a:pPr>
            <a:r>
              <a:rPr lang="es-CL" dirty="0"/>
              <a:t>NAT tiene muchos usos, pero la utilidad clave es el ahorro de direcciones IP al permitir que las redes utilicen direcciones IP privadas. </a:t>
            </a:r>
          </a:p>
          <a:p>
            <a:pPr algn="just">
              <a:buClr>
                <a:srgbClr val="0183B7"/>
              </a:buClr>
            </a:pPr>
            <a:endParaRPr lang="es-CL" dirty="0"/>
          </a:p>
          <a:p>
            <a:pPr algn="just">
              <a:buClr>
                <a:srgbClr val="0183B7"/>
              </a:buClr>
            </a:pPr>
            <a:r>
              <a:rPr lang="es-CL" dirty="0"/>
              <a:t>NAT traduce direcciones internas, privadas y no enrutables a direcciones públicas enrutables. NAT tiene el beneficio adicional de agregar un nivel de privacidad y seguridad a una red porque oculta las direcciones IP internas de las redes externas.</a:t>
            </a:r>
          </a:p>
          <a:p>
            <a:pPr algn="just">
              <a:buClr>
                <a:srgbClr val="0183B7"/>
              </a:buClr>
            </a:pPr>
            <a:endParaRPr lang="es-CL" dirty="0"/>
          </a:p>
          <a:p>
            <a:pPr algn="just">
              <a:buClr>
                <a:srgbClr val="0183B7"/>
              </a:buClr>
            </a:pPr>
            <a:r>
              <a:rPr lang="es-CL" dirty="0"/>
              <a:t>Un dispositivo que ejecuta NAT generalmente opera en la frontera de una red de conexión única. </a:t>
            </a:r>
          </a:p>
        </p:txBody>
      </p:sp>
    </p:spTree>
    <p:extLst>
      <p:ext uri="{BB962C8B-B14F-4D97-AF65-F5344CB8AC3E}">
        <p14:creationId xmlns:p14="http://schemas.microsoft.com/office/powerpoint/2010/main" val="267902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4963" y="354014"/>
            <a:ext cx="9885364" cy="471487"/>
          </a:xfrm>
        </p:spPr>
        <p:txBody>
          <a:bodyPr>
            <a:normAutofit fontScale="90000"/>
          </a:bodyPr>
          <a:lstStyle/>
          <a:p>
            <a:pPr eaLnBrk="1" hangingPunct="1"/>
            <a:r>
              <a:rPr lang="es-ES" dirty="0"/>
              <a:t>Escalamiento de redes con NAT</a:t>
            </a:r>
            <a:endParaRPr lang="en-US" dirty="0"/>
          </a:p>
        </p:txBody>
      </p:sp>
      <p:pic>
        <p:nvPicPr>
          <p:cNvPr id="32772" name="Picture 2"/>
          <p:cNvPicPr>
            <a:picLocks noChangeAspect="1" noChangeArrowheads="1"/>
          </p:cNvPicPr>
          <p:nvPr/>
        </p:nvPicPr>
        <p:blipFill>
          <a:blip r:embed="rId3" cstate="print"/>
          <a:srcRect/>
          <a:stretch>
            <a:fillRect/>
          </a:stretch>
        </p:blipFill>
        <p:spPr bwMode="auto">
          <a:xfrm>
            <a:off x="923926" y="984250"/>
            <a:ext cx="9058274" cy="5709252"/>
          </a:xfrm>
          <a:prstGeom prst="rect">
            <a:avLst/>
          </a:prstGeom>
          <a:noFill/>
          <a:ln w="9525" algn="ctr">
            <a:noFill/>
            <a:miter lim="800000"/>
            <a:headEnd/>
            <a:tailEnd/>
          </a:ln>
          <a:effectLst/>
        </p:spPr>
      </p:pic>
    </p:spTree>
    <p:extLst>
      <p:ext uri="{BB962C8B-B14F-4D97-AF65-F5344CB8AC3E}">
        <p14:creationId xmlns:p14="http://schemas.microsoft.com/office/powerpoint/2010/main" val="20027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7501" y="341314"/>
            <a:ext cx="9999664" cy="471487"/>
          </a:xfrm>
        </p:spPr>
        <p:txBody>
          <a:bodyPr>
            <a:normAutofit fontScale="90000"/>
          </a:bodyPr>
          <a:lstStyle/>
          <a:p>
            <a:pPr eaLnBrk="1" hangingPunct="1"/>
            <a:r>
              <a:rPr lang="es-ES" dirty="0"/>
              <a:t>Escalamiento de redes con NAT</a:t>
            </a:r>
            <a:endParaRPr lang="en-US" dirty="0"/>
          </a:p>
        </p:txBody>
      </p:sp>
      <p:sp>
        <p:nvSpPr>
          <p:cNvPr id="33795" name="Rectangle 3"/>
          <p:cNvSpPr>
            <a:spLocks noGrp="1" noChangeArrowheads="1"/>
          </p:cNvSpPr>
          <p:nvPr>
            <p:ph type="body" idx="1"/>
          </p:nvPr>
        </p:nvSpPr>
        <p:spPr>
          <a:xfrm>
            <a:off x="635000" y="1392239"/>
            <a:ext cx="11239499" cy="5076825"/>
          </a:xfrm>
        </p:spPr>
        <p:txBody>
          <a:bodyPr/>
          <a:lstStyle/>
          <a:p>
            <a:pPr algn="just">
              <a:buClr>
                <a:srgbClr val="0183B7"/>
              </a:buClr>
            </a:pPr>
            <a:r>
              <a:rPr lang="es-CL" b="1" dirty="0"/>
              <a:t>Términos al hablar sobre NAT</a:t>
            </a:r>
          </a:p>
          <a:p>
            <a:pPr algn="just">
              <a:buClr>
                <a:srgbClr val="0183B7"/>
              </a:buClr>
            </a:pPr>
            <a:endParaRPr lang="es-CL" b="1" dirty="0"/>
          </a:p>
          <a:p>
            <a:pPr algn="just">
              <a:buClr>
                <a:srgbClr val="0183B7"/>
              </a:buClr>
            </a:pPr>
            <a:r>
              <a:rPr lang="es-CL" b="1" dirty="0"/>
              <a:t>Dirección local interna</a:t>
            </a:r>
          </a:p>
          <a:p>
            <a:pPr marL="0" indent="0" algn="just">
              <a:buClr>
                <a:srgbClr val="0183B7"/>
              </a:buClr>
              <a:buNone/>
            </a:pPr>
            <a:r>
              <a:rPr lang="es-CL" dirty="0"/>
              <a:t>normalmente no es una dirección IP asignada por un proveedor de servicios; lo más probable es que sea una dirección RFC 1918 privada. </a:t>
            </a:r>
            <a:r>
              <a:rPr lang="es-MX" dirty="0">
                <a:solidFill>
                  <a:srgbClr val="FF0000"/>
                </a:solidFill>
              </a:rPr>
              <a:t>Es la dirección IP asignada a un host de la red interna</a:t>
            </a:r>
            <a:endParaRPr lang="es-CL" dirty="0">
              <a:solidFill>
                <a:srgbClr val="FF0000"/>
              </a:solidFill>
            </a:endParaRPr>
          </a:p>
          <a:p>
            <a:pPr algn="just">
              <a:buClr>
                <a:srgbClr val="0183B7"/>
              </a:buClr>
            </a:pPr>
            <a:r>
              <a:rPr lang="es-CL" b="1" dirty="0"/>
              <a:t>Dirección global interna</a:t>
            </a:r>
          </a:p>
          <a:p>
            <a:pPr marL="0" indent="0" algn="just">
              <a:buClr>
                <a:srgbClr val="0183B7"/>
              </a:buClr>
              <a:buNone/>
            </a:pPr>
            <a:r>
              <a:rPr lang="es-CL" b="1" dirty="0"/>
              <a:t>D</a:t>
            </a:r>
            <a:r>
              <a:rPr lang="es-CL" dirty="0"/>
              <a:t>irección pública válida que se asigna al host interno cuando sale del router NAT. </a:t>
            </a:r>
            <a:r>
              <a:rPr lang="es-MX" dirty="0">
                <a:solidFill>
                  <a:srgbClr val="FF0000"/>
                </a:solidFill>
              </a:rPr>
              <a:t>Es la dirección IP asignada por el proveedor de servicio que representa a la dirección local ante el mundo</a:t>
            </a:r>
            <a:endParaRPr lang="es-CL" dirty="0">
              <a:solidFill>
                <a:srgbClr val="FF0000"/>
              </a:solidFill>
            </a:endParaRPr>
          </a:p>
        </p:txBody>
      </p:sp>
    </p:spTree>
    <p:extLst>
      <p:ext uri="{BB962C8B-B14F-4D97-AF65-F5344CB8AC3E}">
        <p14:creationId xmlns:p14="http://schemas.microsoft.com/office/powerpoint/2010/main" val="145817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026" y="430214"/>
            <a:ext cx="9923464" cy="471487"/>
          </a:xfrm>
        </p:spPr>
        <p:txBody>
          <a:bodyPr>
            <a:normAutofit fontScale="90000"/>
          </a:bodyPr>
          <a:lstStyle/>
          <a:p>
            <a:pPr eaLnBrk="1" hangingPunct="1"/>
            <a:r>
              <a:rPr lang="es-ES" dirty="0"/>
              <a:t>Escalamiento de redes con NAT</a:t>
            </a:r>
            <a:endParaRPr lang="en-US" dirty="0"/>
          </a:p>
        </p:txBody>
      </p:sp>
      <p:sp>
        <p:nvSpPr>
          <p:cNvPr id="34819" name="Rectangle 3"/>
          <p:cNvSpPr>
            <a:spLocks noGrp="1" noChangeArrowheads="1"/>
          </p:cNvSpPr>
          <p:nvPr>
            <p:ph type="body" idx="1"/>
          </p:nvPr>
        </p:nvSpPr>
        <p:spPr>
          <a:xfrm>
            <a:off x="457201" y="1392239"/>
            <a:ext cx="9663114" cy="5076825"/>
          </a:xfrm>
        </p:spPr>
        <p:txBody>
          <a:bodyPr/>
          <a:lstStyle/>
          <a:p>
            <a:pPr>
              <a:buClr>
                <a:srgbClr val="0183B7"/>
              </a:buClr>
            </a:pPr>
            <a:r>
              <a:rPr lang="es-CL" b="1" dirty="0"/>
              <a:t>Términos al hablar sobre NAT</a:t>
            </a:r>
          </a:p>
          <a:p>
            <a:pPr>
              <a:buClr>
                <a:srgbClr val="0183B7"/>
              </a:buClr>
            </a:pPr>
            <a:endParaRPr lang="es-CL" b="1" dirty="0"/>
          </a:p>
          <a:p>
            <a:pPr>
              <a:buClr>
                <a:srgbClr val="0183B7"/>
              </a:buClr>
            </a:pPr>
            <a:r>
              <a:rPr lang="es-CL" b="1" dirty="0"/>
              <a:t>Dirección local externa </a:t>
            </a:r>
          </a:p>
          <a:p>
            <a:pPr marL="0" indent="0">
              <a:buClr>
                <a:srgbClr val="0183B7"/>
              </a:buClr>
              <a:buNone/>
            </a:pPr>
            <a:r>
              <a:rPr lang="es-MX" dirty="0">
                <a:solidFill>
                  <a:srgbClr val="FF0000"/>
                </a:solidFill>
              </a:rPr>
              <a:t>Es la dirección IP de un host externo tal como lo ve la red interna</a:t>
            </a:r>
            <a:r>
              <a:rPr lang="es-CL" dirty="0">
                <a:solidFill>
                  <a:srgbClr val="FF0000"/>
                </a:solidFill>
              </a:rPr>
              <a:t>. </a:t>
            </a:r>
            <a:r>
              <a:rPr lang="es-CL" dirty="0"/>
              <a:t>En la mayoría de las situaciones, esta dirección es idéntica a la dirección global externa de ese dispositivo externo. </a:t>
            </a:r>
            <a:endParaRPr lang="es-CL" b="1" dirty="0"/>
          </a:p>
          <a:p>
            <a:pPr>
              <a:buClr>
                <a:srgbClr val="0183B7"/>
              </a:buClr>
            </a:pPr>
            <a:r>
              <a:rPr lang="es-CL" b="1" dirty="0"/>
              <a:t>Dirección global externa</a:t>
            </a:r>
          </a:p>
          <a:p>
            <a:pPr marL="0" indent="0">
              <a:buClr>
                <a:srgbClr val="0183B7"/>
              </a:buClr>
              <a:buNone/>
            </a:pPr>
            <a:r>
              <a:rPr lang="es-CL" dirty="0">
                <a:solidFill>
                  <a:srgbClr val="FF0000"/>
                </a:solidFill>
              </a:rPr>
              <a:t>Dirección IP a la que se puede acceder y que fue asignada a un host en Internet. </a:t>
            </a:r>
            <a:r>
              <a:rPr lang="es-MX" dirty="0"/>
              <a:t>Es una dirección IP asignada por el propietario a un host de la red externa.</a:t>
            </a:r>
            <a:endParaRPr lang="es-CL" dirty="0"/>
          </a:p>
        </p:txBody>
      </p:sp>
    </p:spTree>
    <p:extLst>
      <p:ext uri="{BB962C8B-B14F-4D97-AF65-F5344CB8AC3E}">
        <p14:creationId xmlns:p14="http://schemas.microsoft.com/office/powerpoint/2010/main" val="308275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5762" y="290514"/>
            <a:ext cx="9834564" cy="471487"/>
          </a:xfrm>
        </p:spPr>
        <p:txBody>
          <a:bodyPr>
            <a:normAutofit fontScale="90000"/>
          </a:bodyPr>
          <a:lstStyle/>
          <a:p>
            <a:pPr eaLnBrk="1" hangingPunct="1"/>
            <a:r>
              <a:rPr lang="es-ES" dirty="0"/>
              <a:t>Escalamiento de redes con NAT</a:t>
            </a:r>
            <a:endParaRPr lang="en-US" dirty="0"/>
          </a:p>
        </p:txBody>
      </p:sp>
      <p:pic>
        <p:nvPicPr>
          <p:cNvPr id="35844" name="Picture 2"/>
          <p:cNvPicPr>
            <a:picLocks noChangeAspect="1" noChangeArrowheads="1"/>
          </p:cNvPicPr>
          <p:nvPr/>
        </p:nvPicPr>
        <p:blipFill>
          <a:blip r:embed="rId3" cstate="print"/>
          <a:srcRect/>
          <a:stretch>
            <a:fillRect/>
          </a:stretch>
        </p:blipFill>
        <p:spPr bwMode="auto">
          <a:xfrm>
            <a:off x="495300" y="1203502"/>
            <a:ext cx="10794999" cy="5476599"/>
          </a:xfrm>
          <a:prstGeom prst="rect">
            <a:avLst/>
          </a:prstGeom>
          <a:noFill/>
          <a:ln w="9525" algn="ctr">
            <a:noFill/>
            <a:miter lim="800000"/>
            <a:headEnd/>
            <a:tailEnd/>
          </a:ln>
          <a:effectLst/>
        </p:spPr>
      </p:pic>
    </p:spTree>
    <p:extLst>
      <p:ext uri="{BB962C8B-B14F-4D97-AF65-F5344CB8AC3E}">
        <p14:creationId xmlns:p14="http://schemas.microsoft.com/office/powerpoint/2010/main" val="300198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2101" y="315914"/>
            <a:ext cx="10025064" cy="471487"/>
          </a:xfrm>
        </p:spPr>
        <p:txBody>
          <a:bodyPr>
            <a:normAutofit fontScale="90000"/>
          </a:bodyPr>
          <a:lstStyle/>
          <a:p>
            <a:pPr eaLnBrk="1" hangingPunct="1"/>
            <a:r>
              <a:rPr lang="es-ES" dirty="0"/>
              <a:t>Escalamiento de redes con NAT</a:t>
            </a:r>
            <a:endParaRPr lang="en-US" dirty="0"/>
          </a:p>
        </p:txBody>
      </p:sp>
      <p:sp>
        <p:nvSpPr>
          <p:cNvPr id="36867" name="Rectangle 3"/>
          <p:cNvSpPr>
            <a:spLocks noGrp="1" noChangeArrowheads="1"/>
          </p:cNvSpPr>
          <p:nvPr>
            <p:ph type="body" idx="1"/>
          </p:nvPr>
        </p:nvSpPr>
        <p:spPr>
          <a:xfrm>
            <a:off x="685800" y="1392239"/>
            <a:ext cx="11010899" cy="5076825"/>
          </a:xfrm>
        </p:spPr>
        <p:txBody>
          <a:bodyPr/>
          <a:lstStyle/>
          <a:p>
            <a:pPr algn="just">
              <a:buClr>
                <a:srgbClr val="0183B7"/>
              </a:buClr>
            </a:pPr>
            <a:r>
              <a:rPr lang="es-CL" b="1" dirty="0"/>
              <a:t>Sobrecarga de NAT</a:t>
            </a:r>
          </a:p>
          <a:p>
            <a:pPr algn="just">
              <a:buClr>
                <a:srgbClr val="0183B7"/>
              </a:buClr>
            </a:pPr>
            <a:endParaRPr lang="es-CL" dirty="0"/>
          </a:p>
          <a:p>
            <a:pPr algn="just">
              <a:buClr>
                <a:srgbClr val="0183B7"/>
              </a:buClr>
            </a:pPr>
            <a:r>
              <a:rPr lang="es-CL" dirty="0"/>
              <a:t>La sobrecarga de NAT (a veces llamada Traducción de la dirección del puerto, [PAT, Port </a:t>
            </a:r>
            <a:r>
              <a:rPr lang="es-CL" dirty="0" err="1"/>
              <a:t>Address</a:t>
            </a:r>
            <a:r>
              <a:rPr lang="es-CL" dirty="0"/>
              <a:t> </a:t>
            </a:r>
            <a:r>
              <a:rPr lang="es-CL" dirty="0" err="1"/>
              <a:t>Translation</a:t>
            </a:r>
            <a:r>
              <a:rPr lang="es-CL" dirty="0"/>
              <a:t>]) asigna varias direcciones IP privadas a una única dirección IP pública o a un grupo pequeño de direcciones IP públicas. Es lo que hacen la mayoría de los routers. El ISP asigna una dirección al router doméstico, y varios integrantes de la familia pueden navegar por Internet de manera simultánea.</a:t>
            </a:r>
          </a:p>
          <a:p>
            <a:pPr algn="just">
              <a:buClr>
                <a:srgbClr val="0183B7"/>
              </a:buClr>
            </a:pPr>
            <a:endParaRPr lang="es-CL" dirty="0"/>
          </a:p>
          <a:p>
            <a:pPr algn="just">
              <a:buClr>
                <a:srgbClr val="0183B7"/>
              </a:buClr>
            </a:pPr>
            <a:r>
              <a:rPr lang="es-CL" dirty="0"/>
              <a:t>Con la sobrecarga de NAT, es posible asignar varias direcciones a una o sólo algunas direcciones porque cada dirección privada también se identifica por un número de puerto. Cuando un cliente abre una sesión TCP/IP, el router NAT asigna un número de puerto a la dirección de origen correspondiente. </a:t>
            </a:r>
          </a:p>
        </p:txBody>
      </p:sp>
    </p:spTree>
    <p:extLst>
      <p:ext uri="{BB962C8B-B14F-4D97-AF65-F5344CB8AC3E}">
        <p14:creationId xmlns:p14="http://schemas.microsoft.com/office/powerpoint/2010/main" val="27042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6701" y="397670"/>
            <a:ext cx="10228264" cy="471487"/>
          </a:xfrm>
        </p:spPr>
        <p:txBody>
          <a:bodyPr>
            <a:normAutofit fontScale="90000"/>
          </a:bodyPr>
          <a:lstStyle/>
          <a:p>
            <a:pPr eaLnBrk="1" hangingPunct="1"/>
            <a:r>
              <a:rPr lang="es-ES" dirty="0"/>
              <a:t>Escalamiento de redes con NAT</a:t>
            </a:r>
            <a:endParaRPr lang="en-US" dirty="0"/>
          </a:p>
        </p:txBody>
      </p:sp>
      <p:pic>
        <p:nvPicPr>
          <p:cNvPr id="37892" name="Picture 2"/>
          <p:cNvPicPr>
            <a:picLocks noChangeAspect="1" noChangeArrowheads="1"/>
          </p:cNvPicPr>
          <p:nvPr/>
        </p:nvPicPr>
        <p:blipFill>
          <a:blip r:embed="rId3" cstate="print"/>
          <a:srcRect/>
          <a:stretch>
            <a:fillRect/>
          </a:stretch>
        </p:blipFill>
        <p:spPr bwMode="auto">
          <a:xfrm>
            <a:off x="366712" y="996732"/>
            <a:ext cx="10983823" cy="5583236"/>
          </a:xfrm>
          <a:prstGeom prst="rect">
            <a:avLst/>
          </a:prstGeom>
          <a:noFill/>
          <a:ln w="9525" algn="ctr">
            <a:noFill/>
            <a:miter lim="800000"/>
            <a:headEnd/>
            <a:tailEnd/>
          </a:ln>
          <a:effectLst/>
        </p:spPr>
      </p:pic>
    </p:spTree>
    <p:extLst>
      <p:ext uri="{BB962C8B-B14F-4D97-AF65-F5344CB8AC3E}">
        <p14:creationId xmlns:p14="http://schemas.microsoft.com/office/powerpoint/2010/main" val="2414744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TM03090434[[fn=Caracteres de madera]]</Template>
  <TotalTime>527</TotalTime>
  <Words>785</Words>
  <Application>Microsoft Office PowerPoint</Application>
  <PresentationFormat>Panorámica</PresentationFormat>
  <Paragraphs>88</Paragraphs>
  <Slides>26</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Calibri</vt:lpstr>
      <vt:lpstr>Georgia</vt:lpstr>
      <vt:lpstr>Trebuchet MS</vt:lpstr>
      <vt:lpstr>Wingdings</vt:lpstr>
      <vt:lpstr>Tipo de madera</vt:lpstr>
      <vt:lpstr>Escalamiento de redes con NAT</vt:lpstr>
      <vt:lpstr>Presentación de PowerPoint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Escalamiento de redes con NAT</dc:title>
  <dc:creator>Uzer7676</dc:creator>
  <cp:lastModifiedBy>Ricardo Mtz</cp:lastModifiedBy>
  <cp:revision>6</cp:revision>
  <cp:lastPrinted>2019-05-07T11:33:11Z</cp:lastPrinted>
  <dcterms:created xsi:type="dcterms:W3CDTF">2015-02-03T20:27:55Z</dcterms:created>
  <dcterms:modified xsi:type="dcterms:W3CDTF">2019-05-07T11:42:30Z</dcterms:modified>
</cp:coreProperties>
</file>