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58229-F783-46D4-B1F0-82AAE7B3270D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0B828-92B7-4CA7-8009-2E5E3DCFC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52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D6-F008-416C-9BEB-3E76BA7D0886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11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95F4-2D4B-4EC1-9DCC-72A6C4271164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8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82DD-D3E6-431A-AA80-79B16B3C1D89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17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C485-46DE-4EF4-896B-CBA8B4F43B18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50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FE85-35E5-4722-BEAE-5D8A626035B8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12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47B6-1FDA-48F9-AB10-CE5224A5B0AD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5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8D24-E586-4459-A7AF-B900215001CF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94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C903-ADA6-4FB5-9655-472E36AE720B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6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F23B-D6A8-4DB6-B2E1-AFCEA41B1257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67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614-86A9-4255-A669-C00BC4ABE90A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16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01D3-D3AF-4995-89D8-5FBAA5527997}" type="datetime1">
              <a:rPr lang="fr-FR" smtClean="0"/>
              <a:t>27/01/2024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81C3-E920-4775-863A-B07D5FD3962E}" type="datetime1">
              <a:rPr lang="fr-FR" smtClean="0"/>
              <a:t>27/01/2024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0A4B-B005-4613-B1F5-93047531E74B}" type="datetime1">
              <a:rPr lang="fr-FR" smtClean="0"/>
              <a:t>27/01/2024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1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4DC4-F608-4DDE-92CC-35111F8C3552}" type="datetime1">
              <a:rPr lang="fr-FR" smtClean="0"/>
              <a:t>27/01/2024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5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793-EE9C-46BC-B6EA-05802629E2ED}" type="datetime1">
              <a:rPr lang="fr-FR" smtClean="0"/>
              <a:t>27/01/2024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B48D-CA82-40C5-9739-3AC0C8DFC756}" type="datetime1">
              <a:rPr lang="fr-FR" smtClean="0"/>
              <a:t>27/01/2024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54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61DB-4543-4856-AEE4-F0B8A88BA1E3}" type="datetime1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1A498C-CEF6-4E53-9FB0-3212BCED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3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 descr="Une image contenant dessin humoristique, clipart, conception, noir et blanc&#10;&#10;Description générée automatiquement">
            <a:extLst>
              <a:ext uri="{FF2B5EF4-FFF2-40B4-BE49-F238E27FC236}">
                <a16:creationId xmlns:a16="http://schemas.microsoft.com/office/drawing/2014/main" id="{2E717D1C-1A3D-4394-4DE5-39EE73A1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84" y="0"/>
            <a:ext cx="4019013" cy="17890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51B4E47-8F27-63DF-AF9A-12BE78AA1BB6}"/>
              </a:ext>
            </a:extLst>
          </p:cNvPr>
          <p:cNvSpPr txBox="1"/>
          <p:nvPr/>
        </p:nvSpPr>
        <p:spPr>
          <a:xfrm>
            <a:off x="448733" y="1931863"/>
            <a:ext cx="7252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accent1">
                    <a:lumMod val="75000"/>
                  </a:schemeClr>
                </a:solidFill>
              </a:rPr>
              <a:t>Terravision</a:t>
            </a: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: la surveillance aérienne dont vous avez besoin</a:t>
            </a:r>
          </a:p>
        </p:txBody>
      </p:sp>
      <p:pic>
        <p:nvPicPr>
          <p:cNvPr id="15" name="Image 14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D66800A6-685E-7954-CF4A-9431ABE6B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01"/>
            <a:ext cx="4467225" cy="10191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339FE31-FBA7-C8EB-1314-1228229E766A}"/>
              </a:ext>
            </a:extLst>
          </p:cNvPr>
          <p:cNvSpPr txBox="1"/>
          <p:nvPr/>
        </p:nvSpPr>
        <p:spPr>
          <a:xfrm>
            <a:off x="8115784" y="3483428"/>
            <a:ext cx="4233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 par:</a:t>
            </a:r>
          </a:p>
          <a:p>
            <a:pPr algn="l"/>
            <a:r>
              <a:rPr lang="fr-FR" dirty="0"/>
              <a:t>        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BELDJOUDI Siham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         OKOMBE Léon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         DECHEVRENS Quentin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         OUAICHOUCHE Feriel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         NAIM Youssef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         LOPEZ Irving</a:t>
            </a:r>
          </a:p>
          <a:p>
            <a:r>
              <a:rPr lang="fr-FR" dirty="0"/>
              <a:t>Encadré par:</a:t>
            </a:r>
          </a:p>
          <a:p>
            <a:r>
              <a:rPr lang="fr-FR" dirty="0">
                <a:latin typeface="-apple-system"/>
              </a:rPr>
              <a:t>        </a:t>
            </a:r>
            <a:r>
              <a:rPr lang="fr-FR" dirty="0">
                <a:solidFill>
                  <a:schemeClr val="tx2"/>
                </a:solidFill>
                <a:latin typeface="-apple-system"/>
              </a:rPr>
              <a:t>COUVENT Adrian</a:t>
            </a:r>
          </a:p>
          <a:p>
            <a:r>
              <a:rPr lang="fr-FR" dirty="0">
                <a:solidFill>
                  <a:schemeClr val="tx2"/>
                </a:solidFill>
                <a:latin typeface="-apple-system"/>
              </a:rPr>
              <a:t>        BRAIKEH Samuel</a:t>
            </a:r>
          </a:p>
        </p:txBody>
      </p:sp>
    </p:spTree>
    <p:extLst>
      <p:ext uri="{BB962C8B-B14F-4D97-AF65-F5344CB8AC3E}">
        <p14:creationId xmlns:p14="http://schemas.microsoft.com/office/powerpoint/2010/main" val="847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73624-3082-8E95-BEB1-10C4676F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IV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     Analyse SWOT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98087-2D94-2E83-D4EB-9DA13AEC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z="2400" b="1" smtClean="0"/>
              <a:t>10</a:t>
            </a:fld>
            <a:endParaRPr lang="fr-FR" sz="2400" b="1" dirty="0"/>
          </a:p>
        </p:txBody>
      </p:sp>
      <p:graphicFrame>
        <p:nvGraphicFramePr>
          <p:cNvPr id="20" name="Espace réservé du contenu 19">
            <a:extLst>
              <a:ext uri="{FF2B5EF4-FFF2-40B4-BE49-F238E27FC236}">
                <a16:creationId xmlns:a16="http://schemas.microsoft.com/office/drawing/2014/main" id="{561E8317-8A99-02B0-9DE0-9A160F806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231592"/>
              </p:ext>
            </p:extLst>
          </p:nvPr>
        </p:nvGraphicFramePr>
        <p:xfrm>
          <a:off x="677333" y="1431718"/>
          <a:ext cx="9579849" cy="439923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782851">
                  <a:extLst>
                    <a:ext uri="{9D8B030D-6E8A-4147-A177-3AD203B41FA5}">
                      <a16:colId xmlns:a16="http://schemas.microsoft.com/office/drawing/2014/main" val="2311593334"/>
                    </a:ext>
                  </a:extLst>
                </a:gridCol>
                <a:gridCol w="4796998">
                  <a:extLst>
                    <a:ext uri="{9D8B030D-6E8A-4147-A177-3AD203B41FA5}">
                      <a16:colId xmlns:a16="http://schemas.microsoft.com/office/drawing/2014/main" val="2032261489"/>
                    </a:ext>
                  </a:extLst>
                </a:gridCol>
              </a:tblGrid>
              <a:tr h="289017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Forces (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Strengths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Intervention plus rapide et efficace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Réduction des coûts de main d'ouvre et danger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Dessin précis grâce à la vision par ordinateur.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le drone sera dans la mesure de cartographier et de fournir des images indiquant l'état de la plante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Faiblesses (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weaknesses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 Ne pas avoir une app multi-plateforme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Capacité de charge d'équipements limitée (équipements de traitement d'</a:t>
                      </a:r>
                      <a:r>
                        <a:rPr lang="fr-FR" dirty="0" err="1"/>
                        <a:t>imageet</a:t>
                      </a:r>
                      <a:r>
                        <a:rPr lang="fr-FR" dirty="0"/>
                        <a:t> des capteurs)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Autonomie de vol limitée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Pas de robustesse aux conditions météorologiques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 Indisponibilité de tous les Data-sets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55951"/>
                  </a:ext>
                </a:extLst>
              </a:tr>
              <a:tr h="150906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Opportunités (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Oppotunities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Marché en croissance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Adoption de nouvelles technologies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Partenariat avec des entreprises agricoles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Menaces (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threats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Concurrence en croissance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La régulation (Les drones sont soumis à 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 des régulations stricts)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7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17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8A48F-6635-4AB6-CC15-041791FA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Google Sans"/>
              </a:rPr>
              <a:t>V.   Conclusion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891ADA-3D54-E542-BF1E-DAF651B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z="2400" b="1" smtClean="0"/>
              <a:t>11</a:t>
            </a:fld>
            <a:endParaRPr lang="fr-FR" sz="2400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6A586A-D45E-1F05-44F3-FC50A796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21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F3525-FF0B-46EB-BEAF-79F36895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096"/>
            <a:ext cx="8596668" cy="1320800"/>
          </a:xfrm>
        </p:spPr>
        <p:txBody>
          <a:bodyPr/>
          <a:lstStyle/>
          <a:p>
            <a:r>
              <a:rPr lang="fr-FR" dirty="0"/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7ACB15-11BE-4B4B-E3C4-16F2E70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02297"/>
            <a:ext cx="8757167" cy="4239066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sz="24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 err="1"/>
              <a:t>Terravision</a:t>
            </a:r>
            <a:r>
              <a:rPr lang="fr-FR" sz="2400" dirty="0"/>
              <a:t>: le drone de l’affaire pour une vue aérienne complète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Diagramme Bête à corne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Analyse SWOT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A7478E-B6F1-EFA4-9719-6F859923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z="2400" b="1" smtClean="0"/>
              <a:t>2</a:t>
            </a:fld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99371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E24CB-E138-F378-8BF7-48646303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5" name="Espace réservé du contenu 4" descr="Une image contenant chenille, invertébré, larve, insecte&#10;&#10;Description générée automatiquement">
            <a:extLst>
              <a:ext uri="{FF2B5EF4-FFF2-40B4-BE49-F238E27FC236}">
                <a16:creationId xmlns:a16="http://schemas.microsoft.com/office/drawing/2014/main" id="{CABB9081-CE98-5994-8669-07D0444AE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25" y="1270000"/>
            <a:ext cx="4258738" cy="341685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98ECE79-9B5B-3217-8087-9E3388B543AC}"/>
              </a:ext>
            </a:extLst>
          </p:cNvPr>
          <p:cNvSpPr txBox="1"/>
          <p:nvPr/>
        </p:nvSpPr>
        <p:spPr>
          <a:xfrm>
            <a:off x="637739" y="1930400"/>
            <a:ext cx="4337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entre 20% et 40% de la production agricole mondiale est détruite chaque année par les parasites selon la FAO.</a:t>
            </a:r>
          </a:p>
          <a:p>
            <a:endParaRPr lang="fr-FR" sz="16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endParaRPr lang="fr-FR" sz="1600" b="1" dirty="0">
              <a:solidFill>
                <a:srgbClr val="21425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>
              <a:solidFill>
                <a:srgbClr val="214251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Pertes agricoles à cause des maladies de plantes et les insectes ravageurs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DDD8279-8F2F-9D13-5BED-21FEB43A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z="2400" b="1" smtClean="0"/>
              <a:t>3</a:t>
            </a:fld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3356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D60D5-738C-E4A9-8D45-992F9F90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30" y="649356"/>
            <a:ext cx="8596668" cy="1320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Pourquoi cela persiste-t-il ?</a:t>
            </a:r>
          </a:p>
        </p:txBody>
      </p:sp>
      <p:pic>
        <p:nvPicPr>
          <p:cNvPr id="5" name="Espace réservé du contenu 4" descr="Une image contenant plein air, plante, personne, jaune&#10;&#10;Description générée automatiquement">
            <a:extLst>
              <a:ext uri="{FF2B5EF4-FFF2-40B4-BE49-F238E27FC236}">
                <a16:creationId xmlns:a16="http://schemas.microsoft.com/office/drawing/2014/main" id="{A6301EA5-07D4-2ABE-8772-AB860D46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759060"/>
            <a:ext cx="4290671" cy="333988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6BBBE3-F2F7-FAC4-DEB8-9746B5D0BA4A}"/>
              </a:ext>
            </a:extLst>
          </p:cNvPr>
          <p:cNvSpPr txBox="1"/>
          <p:nvPr/>
        </p:nvSpPr>
        <p:spPr>
          <a:xfrm>
            <a:off x="821635" y="2595941"/>
            <a:ext cx="43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Pas d’outils efficaces pour le contrôle de leur plantation </a:t>
            </a:r>
            <a:r>
              <a:rPr lang="fr-FR" dirty="0">
                <a:solidFill>
                  <a:schemeClr val="accent2"/>
                </a:solidFill>
              </a:rPr>
              <a:t>+</a:t>
            </a:r>
            <a:r>
              <a:rPr lang="fr-FR" dirty="0"/>
              <a:t> </a:t>
            </a:r>
            <a:r>
              <a:rPr lang="fr-FR" sz="2000" dirty="0">
                <a:solidFill>
                  <a:srgbClr val="FF0000"/>
                </a:solidFill>
              </a:rPr>
              <a:t>la cherté des outils existantes.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E8025B5-D0CC-C98F-5CF6-B83F90EE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z="2400" b="1" smtClean="0"/>
              <a:t>4</a:t>
            </a:fld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449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Image 4" descr="Une image contenant Visage humain, Front, sourcil, personne&#10;&#10;Description générée automatiquement">
            <a:extLst>
              <a:ext uri="{FF2B5EF4-FFF2-40B4-BE49-F238E27FC236}">
                <a16:creationId xmlns:a16="http://schemas.microsoft.com/office/drawing/2014/main" id="{B2186AFC-EA1E-A3D5-8493-8CE8037FD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" b="1135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C5AF60-F2B3-A453-360D-70EAE8CC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4600" b="1" dirty="0">
                <a:solidFill>
                  <a:schemeClr val="accent2">
                    <a:lumMod val="50000"/>
                  </a:schemeClr>
                </a:solidFill>
                <a:effectLst/>
              </a:rPr>
              <a:t>Quelle solution </a:t>
            </a:r>
            <a:r>
              <a:rPr lang="en-US" sz="4600" b="1" dirty="0" err="1">
                <a:solidFill>
                  <a:schemeClr val="accent2">
                    <a:lumMod val="50000"/>
                  </a:schemeClr>
                </a:solidFill>
                <a:effectLst/>
              </a:rPr>
              <a:t>proposons</a:t>
            </a:r>
            <a:r>
              <a:rPr lang="en-US" sz="4600" b="1" dirty="0">
                <a:solidFill>
                  <a:schemeClr val="accent2">
                    <a:lumMod val="50000"/>
                  </a:schemeClr>
                </a:solidFill>
                <a:effectLst/>
              </a:rPr>
              <a:t>-nous </a:t>
            </a:r>
            <a:r>
              <a:rPr lang="en-US" sz="4600" b="1" dirty="0" err="1">
                <a:solidFill>
                  <a:schemeClr val="accent2">
                    <a:lumMod val="50000"/>
                  </a:schemeClr>
                </a:solidFill>
                <a:effectLst/>
              </a:rPr>
              <a:t>alors</a:t>
            </a:r>
            <a:r>
              <a:rPr lang="en-US" sz="4600" b="1" dirty="0">
                <a:solidFill>
                  <a:schemeClr val="accent2">
                    <a:lumMod val="50000"/>
                  </a:schemeClr>
                </a:solidFill>
                <a:effectLst/>
              </a:rPr>
              <a:t>?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0D31C-075A-C1A7-D6B8-FE2A1192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z="2400" b="1" smtClean="0"/>
              <a:t>5</a:t>
            </a:fld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588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08F73-14E4-2F23-A8FF-FE33D4BC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chemeClr val="tx1"/>
                </a:solidFill>
                <a:effectLst/>
              </a:rPr>
              <a:t>II.   </a:t>
            </a:r>
            <a:r>
              <a:rPr lang="fr-FR" b="1" i="0" dirty="0" err="1">
                <a:solidFill>
                  <a:schemeClr val="tx1"/>
                </a:solidFill>
                <a:effectLst/>
              </a:rPr>
              <a:t>T</a:t>
            </a:r>
            <a:r>
              <a:rPr lang="fr-FR" b="1" dirty="0" err="1">
                <a:solidFill>
                  <a:schemeClr val="tx1"/>
                </a:solidFill>
              </a:rPr>
              <a:t>erravison</a:t>
            </a:r>
            <a:r>
              <a:rPr lang="fr-FR" b="1" dirty="0">
                <a:solidFill>
                  <a:schemeClr val="tx1"/>
                </a:solidFill>
              </a:rPr>
              <a:t>: le drone de l’affaire pour une vue aérienne complète</a:t>
            </a:r>
            <a:br>
              <a:rPr lang="fr-FR" dirty="0"/>
            </a:b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 descr="Une image contenant herbe, arbre, plante, vert&#10;&#10;Description générée automatiquement">
            <a:extLst>
              <a:ext uri="{FF2B5EF4-FFF2-40B4-BE49-F238E27FC236}">
                <a16:creationId xmlns:a16="http://schemas.microsoft.com/office/drawing/2014/main" id="{018F1DA2-533E-37D7-E846-7D5F06DCD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64" y="2244732"/>
            <a:ext cx="5277180" cy="3081215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63937A-FC5C-AB3B-DBE3-3E700495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z="2400" b="1" smtClean="0"/>
              <a:t>6</a:t>
            </a:fld>
            <a:endParaRPr lang="fr-FR" sz="24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6B566C-AE7E-5D2A-F1F5-750C941B7A3F}"/>
              </a:ext>
            </a:extLst>
          </p:cNvPr>
          <p:cNvSpPr txBox="1"/>
          <p:nvPr/>
        </p:nvSpPr>
        <p:spPr>
          <a:xfrm>
            <a:off x="435691" y="2585009"/>
            <a:ext cx="36989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outils drone low-cost de surveillance de plantation utilisant la vision par ordinateur.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31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0A28A-873D-918B-3EC1-65D1F881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</a:rPr>
              <a:t>a)  </a:t>
            </a:r>
            <a:r>
              <a:rPr lang="fr-FR" b="1" dirty="0"/>
              <a:t>Diagramme Bête à corne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9EB62E-C6B2-2727-7639-4467AA2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z="2400" b="1" smtClean="0"/>
              <a:t>7</a:t>
            </a:fld>
            <a:endParaRPr lang="fr-FR" sz="2400" b="1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E65270F-F8D8-855B-E98C-88F5DCECD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432" y="2045162"/>
            <a:ext cx="8170471" cy="3881437"/>
          </a:xfrm>
        </p:spPr>
      </p:pic>
    </p:spTree>
    <p:extLst>
      <p:ext uri="{BB962C8B-B14F-4D97-AF65-F5344CB8AC3E}">
        <p14:creationId xmlns:p14="http://schemas.microsoft.com/office/powerpoint/2010/main" val="253798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F47B-9849-2792-074A-BB572D8C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b)  l’architecture de notre solution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A3AA583-1BBC-150C-72FC-3A8D0896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302" y="1652794"/>
            <a:ext cx="8086725" cy="3790950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8325B6-B076-E1C6-19C2-3F4BC03C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z="2400" b="1" smtClean="0"/>
              <a:t>8</a:t>
            </a:fld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42902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F7E06D-01F1-1BCA-B2A7-14B31320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98C-CEF6-4E53-9FB0-3212BCED0E73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B5BFEB6-453E-86C6-EBDC-EA4E8E5D4F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720" y="1727361"/>
            <a:ext cx="6003236" cy="431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Un drone équipé de module caméra haute résolution.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Permettant la prise des images de cultures(Feuilles) + Coordonnées GPS 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données sont traitées en utilisant un algorithme de détection d’objet.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Si une menace est détectée, l’agriculteur est averti tout de suite.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387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345</Words>
  <Application>Microsoft Office PowerPoint</Application>
  <PresentationFormat>Grand écran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Calibri</vt:lpstr>
      <vt:lpstr>Google Sans</vt:lpstr>
      <vt:lpstr>Helvetica</vt:lpstr>
      <vt:lpstr>Trebuchet MS</vt:lpstr>
      <vt:lpstr>Wingdings</vt:lpstr>
      <vt:lpstr>Wingdings 3</vt:lpstr>
      <vt:lpstr>Facette</vt:lpstr>
      <vt:lpstr>Présentation PowerPoint</vt:lpstr>
      <vt:lpstr>Sommaire:</vt:lpstr>
      <vt:lpstr>Introduction</vt:lpstr>
      <vt:lpstr>Pourquoi cela persiste-t-il ?</vt:lpstr>
      <vt:lpstr>Quelle solution proposons-nous alors?</vt:lpstr>
      <vt:lpstr>II.   Terravison: le drone de l’affaire pour une vue aérienne complète </vt:lpstr>
      <vt:lpstr>a)  Diagramme Bête à corne </vt:lpstr>
      <vt:lpstr>b)  l’architecture de notre solution</vt:lpstr>
      <vt:lpstr>Présentation PowerPoint</vt:lpstr>
      <vt:lpstr>IV.     Analyse SWOT</vt:lpstr>
      <vt:lpstr>V.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Youssef NAIM</dc:creator>
  <cp:lastModifiedBy>Youssef NAIM</cp:lastModifiedBy>
  <cp:revision>6</cp:revision>
  <dcterms:created xsi:type="dcterms:W3CDTF">2024-01-27T11:36:21Z</dcterms:created>
  <dcterms:modified xsi:type="dcterms:W3CDTF">2024-01-27T15:08:45Z</dcterms:modified>
</cp:coreProperties>
</file>