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71" r:id="rId14"/>
    <p:sldId id="270"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02714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79282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A3C6C1-D2E2-4B37-85DB-4218E7F0992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379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319781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A3C6C1-D2E2-4B37-85DB-4218E7F0992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2735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33610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93210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108438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121167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1BBAA-218F-4504-8D70-0C25FAA11B3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140197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266786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1BBAA-218F-4504-8D70-0C25FAA11B38}"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265321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1BBAA-218F-4504-8D70-0C25FAA11B38}"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66251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1BBAA-218F-4504-8D70-0C25FAA11B38}"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8121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89830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1BBAA-218F-4504-8D70-0C25FAA11B3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A3C6C1-D2E2-4B37-85DB-4218E7F09924}" type="slidenum">
              <a:rPr lang="en-US" smtClean="0"/>
              <a:t>‹#›</a:t>
            </a:fld>
            <a:endParaRPr lang="en-US"/>
          </a:p>
        </p:txBody>
      </p:sp>
    </p:spTree>
    <p:extLst>
      <p:ext uri="{BB962C8B-B14F-4D97-AF65-F5344CB8AC3E}">
        <p14:creationId xmlns:p14="http://schemas.microsoft.com/office/powerpoint/2010/main" val="397431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11BBAA-218F-4504-8D70-0C25FAA11B38}" type="datetimeFigureOut">
              <a:rPr lang="en-US" smtClean="0"/>
              <a:t>5/28/2025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A3C6C1-D2E2-4B37-85DB-4218E7F09924}" type="slidenum">
              <a:rPr lang="en-US" smtClean="0"/>
              <a:t>‹#›</a:t>
            </a:fld>
            <a:endParaRPr lang="en-US"/>
          </a:p>
        </p:txBody>
      </p:sp>
    </p:spTree>
    <p:extLst>
      <p:ext uri="{BB962C8B-B14F-4D97-AF65-F5344CB8AC3E}">
        <p14:creationId xmlns:p14="http://schemas.microsoft.com/office/powerpoint/2010/main" val="109065037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F312-E2A9-4702-964C-EEE0E17A916B}"/>
              </a:ext>
            </a:extLst>
          </p:cNvPr>
          <p:cNvSpPr>
            <a:spLocks noGrp="1"/>
          </p:cNvSpPr>
          <p:nvPr>
            <p:ph type="ctrTitle"/>
          </p:nvPr>
        </p:nvSpPr>
        <p:spPr/>
        <p:txBody>
          <a:bodyPr>
            <a:normAutofit/>
          </a:bodyPr>
          <a:lstStyle/>
          <a:p>
            <a:r>
              <a:rPr lang="en-US" sz="4000" b="1" dirty="0">
                <a:solidFill>
                  <a:schemeClr val="tx1"/>
                </a:solidFill>
              </a:rPr>
              <a:t>Voxel-Based Alignment and Tumor</a:t>
            </a:r>
            <a:br>
              <a:rPr lang="en-US" sz="4000" b="1" dirty="0">
                <a:solidFill>
                  <a:schemeClr val="tx1"/>
                </a:solidFill>
              </a:rPr>
            </a:br>
            <a:r>
              <a:rPr lang="en-US" sz="4000" b="1" dirty="0">
                <a:solidFill>
                  <a:schemeClr val="tx1"/>
                </a:solidFill>
              </a:rPr>
              <a:t>Extraction from Liver CT Scans</a:t>
            </a:r>
          </a:p>
        </p:txBody>
      </p:sp>
      <p:sp>
        <p:nvSpPr>
          <p:cNvPr id="3" name="Subtitle 2">
            <a:extLst>
              <a:ext uri="{FF2B5EF4-FFF2-40B4-BE49-F238E27FC236}">
                <a16:creationId xmlns:a16="http://schemas.microsoft.com/office/drawing/2014/main" id="{6DD4C639-12E4-4431-BCE4-E7BFEB3933CE}"/>
              </a:ext>
            </a:extLst>
          </p:cNvPr>
          <p:cNvSpPr>
            <a:spLocks noGrp="1"/>
          </p:cNvSpPr>
          <p:nvPr>
            <p:ph type="subTitle" idx="1"/>
          </p:nvPr>
        </p:nvSpPr>
        <p:spPr/>
        <p:txBody>
          <a:bodyPr>
            <a:normAutofit/>
          </a:bodyPr>
          <a:lstStyle/>
          <a:p>
            <a:r>
              <a:rPr lang="en-US" sz="2400" dirty="0"/>
              <a:t>11763 - Medical Image Processing</a:t>
            </a:r>
          </a:p>
          <a:p>
            <a:r>
              <a:rPr lang="en-US" sz="2400" dirty="0"/>
              <a:t>Irving Perez Uribe</a:t>
            </a:r>
          </a:p>
        </p:txBody>
      </p:sp>
    </p:spTree>
    <p:extLst>
      <p:ext uri="{BB962C8B-B14F-4D97-AF65-F5344CB8AC3E}">
        <p14:creationId xmlns:p14="http://schemas.microsoft.com/office/powerpoint/2010/main" val="21925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7641265" y="3196426"/>
            <a:ext cx="2016756"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Region growing</a:t>
            </a:r>
            <a:endParaRPr lang="en-US" sz="1600" dirty="0">
              <a:solidFill>
                <a:schemeClr val="accent2">
                  <a:lumMod val="50000"/>
                </a:schemeClr>
              </a:solidFill>
            </a:endParaRPr>
          </a:p>
        </p:txBody>
      </p:sp>
      <p:pic>
        <p:nvPicPr>
          <p:cNvPr id="4" name="Picture 3">
            <a:extLst>
              <a:ext uri="{FF2B5EF4-FFF2-40B4-BE49-F238E27FC236}">
                <a16:creationId xmlns:a16="http://schemas.microsoft.com/office/drawing/2014/main" id="{15EDC68C-AC6E-4B48-AE8F-94FF0CDAE4A1}"/>
              </a:ext>
            </a:extLst>
          </p:cNvPr>
          <p:cNvPicPr>
            <a:picLocks noChangeAspect="1"/>
          </p:cNvPicPr>
          <p:nvPr/>
        </p:nvPicPr>
        <p:blipFill rotWithShape="1">
          <a:blip r:embed="rId2"/>
          <a:srcRect b="11237"/>
          <a:stretch/>
        </p:blipFill>
        <p:spPr>
          <a:xfrm>
            <a:off x="1343775" y="2005211"/>
            <a:ext cx="4048242" cy="4662975"/>
          </a:xfrm>
          <a:prstGeom prst="rect">
            <a:avLst/>
          </a:prstGeom>
        </p:spPr>
      </p:pic>
      <p:pic>
        <p:nvPicPr>
          <p:cNvPr id="7" name="Picture 6">
            <a:extLst>
              <a:ext uri="{FF2B5EF4-FFF2-40B4-BE49-F238E27FC236}">
                <a16:creationId xmlns:a16="http://schemas.microsoft.com/office/drawing/2014/main" id="{679EE579-BC67-4E48-A670-ADCB6CC464A9}"/>
              </a:ext>
            </a:extLst>
          </p:cNvPr>
          <p:cNvPicPr>
            <a:picLocks noChangeAspect="1"/>
          </p:cNvPicPr>
          <p:nvPr/>
        </p:nvPicPr>
        <p:blipFill rotWithShape="1">
          <a:blip r:embed="rId2"/>
          <a:srcRect t="90387"/>
          <a:stretch/>
        </p:blipFill>
        <p:spPr>
          <a:xfrm>
            <a:off x="5794674" y="3980570"/>
            <a:ext cx="5709938" cy="712256"/>
          </a:xfrm>
          <a:prstGeom prst="rect">
            <a:avLst/>
          </a:prstGeom>
        </p:spPr>
      </p:pic>
    </p:spTree>
    <p:extLst>
      <p:ext uri="{BB962C8B-B14F-4D97-AF65-F5344CB8AC3E}">
        <p14:creationId xmlns:p14="http://schemas.microsoft.com/office/powerpoint/2010/main" val="385193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4163593" y="1938923"/>
            <a:ext cx="3757995"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Transformed Tumor Centroid </a:t>
            </a:r>
            <a:endParaRPr lang="en-US" sz="1600" dirty="0">
              <a:solidFill>
                <a:schemeClr val="accent2">
                  <a:lumMod val="50000"/>
                </a:schemeClr>
              </a:solidFill>
            </a:endParaRPr>
          </a:p>
        </p:txBody>
      </p:sp>
      <p:pic>
        <p:nvPicPr>
          <p:cNvPr id="5" name="Picture 4">
            <a:extLst>
              <a:ext uri="{FF2B5EF4-FFF2-40B4-BE49-F238E27FC236}">
                <a16:creationId xmlns:a16="http://schemas.microsoft.com/office/drawing/2014/main" id="{BA919C0E-A8D9-4992-BF07-34EBEAA01E8F}"/>
              </a:ext>
            </a:extLst>
          </p:cNvPr>
          <p:cNvPicPr>
            <a:picLocks noChangeAspect="1"/>
          </p:cNvPicPr>
          <p:nvPr/>
        </p:nvPicPr>
        <p:blipFill>
          <a:blip r:embed="rId2"/>
          <a:stretch>
            <a:fillRect/>
          </a:stretch>
        </p:blipFill>
        <p:spPr>
          <a:xfrm>
            <a:off x="2539465" y="2506111"/>
            <a:ext cx="7113069" cy="3580533"/>
          </a:xfrm>
          <a:prstGeom prst="rect">
            <a:avLst/>
          </a:prstGeom>
        </p:spPr>
      </p:pic>
    </p:spTree>
    <p:extLst>
      <p:ext uri="{BB962C8B-B14F-4D97-AF65-F5344CB8AC3E}">
        <p14:creationId xmlns:p14="http://schemas.microsoft.com/office/powerpoint/2010/main" val="7001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4149624" y="1830315"/>
            <a:ext cx="3757995" cy="46514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Dice Score (Tumor vs Region Growing)</a:t>
            </a:r>
            <a:endParaRPr lang="en-US" sz="1600" dirty="0">
              <a:solidFill>
                <a:schemeClr val="accent2">
                  <a:lumMod val="50000"/>
                </a:schemeClr>
              </a:solidFill>
            </a:endParaRPr>
          </a:p>
        </p:txBody>
      </p:sp>
      <p:pic>
        <p:nvPicPr>
          <p:cNvPr id="4" name="Picture 3">
            <a:extLst>
              <a:ext uri="{FF2B5EF4-FFF2-40B4-BE49-F238E27FC236}">
                <a16:creationId xmlns:a16="http://schemas.microsoft.com/office/drawing/2014/main" id="{B41E0C59-8C8A-4F7D-A222-ACE9293A550A}"/>
              </a:ext>
            </a:extLst>
          </p:cNvPr>
          <p:cNvPicPr>
            <a:picLocks noChangeAspect="1"/>
          </p:cNvPicPr>
          <p:nvPr/>
        </p:nvPicPr>
        <p:blipFill>
          <a:blip r:embed="rId2"/>
          <a:stretch>
            <a:fillRect/>
          </a:stretch>
        </p:blipFill>
        <p:spPr>
          <a:xfrm>
            <a:off x="2204075" y="2673907"/>
            <a:ext cx="7783849" cy="3014623"/>
          </a:xfrm>
          <a:prstGeom prst="rect">
            <a:avLst/>
          </a:prstGeom>
        </p:spPr>
      </p:pic>
    </p:spTree>
    <p:extLst>
      <p:ext uri="{BB962C8B-B14F-4D97-AF65-F5344CB8AC3E}">
        <p14:creationId xmlns:p14="http://schemas.microsoft.com/office/powerpoint/2010/main" val="281006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pic>
        <p:nvPicPr>
          <p:cNvPr id="8" name="Picture 7">
            <a:extLst>
              <a:ext uri="{FF2B5EF4-FFF2-40B4-BE49-F238E27FC236}">
                <a16:creationId xmlns:a16="http://schemas.microsoft.com/office/drawing/2014/main" id="{8B625F32-83FA-44DA-8A2C-4C603468855B}"/>
              </a:ext>
            </a:extLst>
          </p:cNvPr>
          <p:cNvPicPr>
            <a:picLocks noChangeAspect="1"/>
          </p:cNvPicPr>
          <p:nvPr/>
        </p:nvPicPr>
        <p:blipFill>
          <a:blip r:embed="rId2"/>
          <a:stretch>
            <a:fillRect/>
          </a:stretch>
        </p:blipFill>
        <p:spPr>
          <a:xfrm>
            <a:off x="2000273" y="1827958"/>
            <a:ext cx="9638695" cy="4101204"/>
          </a:xfrm>
          <a:prstGeom prst="rect">
            <a:avLst/>
          </a:prstGeom>
        </p:spPr>
      </p:pic>
    </p:spTree>
    <p:extLst>
      <p:ext uri="{BB962C8B-B14F-4D97-AF65-F5344CB8AC3E}">
        <p14:creationId xmlns:p14="http://schemas.microsoft.com/office/powerpoint/2010/main" val="338008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E21A39-7112-4896-96DF-E9CD5137E51E}"/>
              </a:ext>
            </a:extLst>
          </p:cNvPr>
          <p:cNvSpPr>
            <a:spLocks noGrp="1"/>
          </p:cNvSpPr>
          <p:nvPr>
            <p:ph type="title"/>
          </p:nvPr>
        </p:nvSpPr>
        <p:spPr>
          <a:xfrm>
            <a:off x="3705718" y="3067175"/>
            <a:ext cx="4780563" cy="723649"/>
          </a:xfrm>
        </p:spPr>
        <p:txBody>
          <a:bodyPr>
            <a:normAutofit fontScale="90000"/>
          </a:bodyPr>
          <a:lstStyle/>
          <a:p>
            <a:r>
              <a:rPr lang="en-US" sz="5300" b="1" dirty="0"/>
              <a:t>CONCLUSIONS</a:t>
            </a:r>
            <a:br>
              <a:rPr lang="en-US" sz="1600" b="0" i="0" dirty="0">
                <a:effectLst/>
                <a:latin typeface="system-ui"/>
              </a:rPr>
            </a:br>
            <a:endParaRPr lang="en-US" sz="3200" dirty="0"/>
          </a:p>
        </p:txBody>
      </p:sp>
    </p:spTree>
    <p:extLst>
      <p:ext uri="{BB962C8B-B14F-4D97-AF65-F5344CB8AC3E}">
        <p14:creationId xmlns:p14="http://schemas.microsoft.com/office/powerpoint/2010/main" val="226172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4615573" y="535417"/>
            <a:ext cx="2960852" cy="712256"/>
          </a:xfrm>
        </p:spPr>
        <p:txBody>
          <a:bodyPr>
            <a:normAutofit fontScale="90000"/>
          </a:bodyPr>
          <a:lstStyle/>
          <a:p>
            <a:r>
              <a:rPr lang="en-US" sz="3200" b="1" dirty="0"/>
              <a:t>CONCLUSIONS</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5092902" y="6392853"/>
            <a:ext cx="7099098"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GitHub: https://github.com/IrvingPU/Medical_Images_Project.git</a:t>
            </a:r>
            <a:endParaRPr lang="en-US" sz="1600" dirty="0">
              <a:solidFill>
                <a:schemeClr val="accent2">
                  <a:lumMod val="50000"/>
                </a:schemeClr>
              </a:solidFill>
            </a:endParaRPr>
          </a:p>
        </p:txBody>
      </p:sp>
      <p:pic>
        <p:nvPicPr>
          <p:cNvPr id="5" name="Picture 4">
            <a:extLst>
              <a:ext uri="{FF2B5EF4-FFF2-40B4-BE49-F238E27FC236}">
                <a16:creationId xmlns:a16="http://schemas.microsoft.com/office/drawing/2014/main" id="{D75D7343-18C1-4128-9D94-07EA9828FAD1}"/>
              </a:ext>
            </a:extLst>
          </p:cNvPr>
          <p:cNvPicPr>
            <a:picLocks noChangeAspect="1"/>
          </p:cNvPicPr>
          <p:nvPr/>
        </p:nvPicPr>
        <p:blipFill>
          <a:blip r:embed="rId2"/>
          <a:stretch>
            <a:fillRect/>
          </a:stretch>
        </p:blipFill>
        <p:spPr>
          <a:xfrm>
            <a:off x="1405391" y="1247673"/>
            <a:ext cx="10536249" cy="4827254"/>
          </a:xfrm>
          <a:prstGeom prst="rect">
            <a:avLst/>
          </a:prstGeom>
        </p:spPr>
      </p:pic>
    </p:spTree>
    <p:extLst>
      <p:ext uri="{BB962C8B-B14F-4D97-AF65-F5344CB8AC3E}">
        <p14:creationId xmlns:p14="http://schemas.microsoft.com/office/powerpoint/2010/main" val="97591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E21A39-7112-4896-96DF-E9CD5137E51E}"/>
              </a:ext>
            </a:extLst>
          </p:cNvPr>
          <p:cNvSpPr>
            <a:spLocks noGrp="1"/>
          </p:cNvSpPr>
          <p:nvPr>
            <p:ph type="title"/>
          </p:nvPr>
        </p:nvSpPr>
        <p:spPr>
          <a:xfrm>
            <a:off x="3667217" y="2903546"/>
            <a:ext cx="6641440" cy="1552951"/>
          </a:xfrm>
        </p:spPr>
        <p:txBody>
          <a:bodyPr>
            <a:normAutofit/>
          </a:bodyPr>
          <a:lstStyle/>
          <a:p>
            <a:r>
              <a:rPr lang="en-US" sz="6000" dirty="0">
                <a:latin typeface="system-ui"/>
              </a:rPr>
              <a:t>THANK YOU!!</a:t>
            </a:r>
            <a:br>
              <a:rPr lang="en-US" sz="1600" b="0" i="0" dirty="0">
                <a:effectLst/>
                <a:latin typeface="system-ui"/>
              </a:rPr>
            </a:br>
            <a:endParaRPr lang="en-US" sz="3200" dirty="0"/>
          </a:p>
        </p:txBody>
      </p:sp>
    </p:spTree>
    <p:extLst>
      <p:ext uri="{BB962C8B-B14F-4D97-AF65-F5344CB8AC3E}">
        <p14:creationId xmlns:p14="http://schemas.microsoft.com/office/powerpoint/2010/main" val="244586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3281-E8C1-4BFF-B868-367430D6FEDA}"/>
              </a:ext>
            </a:extLst>
          </p:cNvPr>
          <p:cNvSpPr>
            <a:spLocks noGrp="1"/>
          </p:cNvSpPr>
          <p:nvPr>
            <p:ph type="title"/>
          </p:nvPr>
        </p:nvSpPr>
        <p:spPr/>
        <p:txBody>
          <a:bodyPr/>
          <a:lstStyle/>
          <a:p>
            <a:pPr algn="ctr"/>
            <a:r>
              <a:rPr lang="en-CA" dirty="0"/>
              <a:t>INTRODUCTION</a:t>
            </a:r>
            <a:endParaRPr lang="en-US" dirty="0"/>
          </a:p>
        </p:txBody>
      </p:sp>
      <p:sp>
        <p:nvSpPr>
          <p:cNvPr id="3" name="Content Placeholder 2">
            <a:extLst>
              <a:ext uri="{FF2B5EF4-FFF2-40B4-BE49-F238E27FC236}">
                <a16:creationId xmlns:a16="http://schemas.microsoft.com/office/drawing/2014/main" id="{E318803F-FEAA-4A6B-A518-A4A53396CFD3}"/>
              </a:ext>
            </a:extLst>
          </p:cNvPr>
          <p:cNvSpPr>
            <a:spLocks noGrp="1"/>
          </p:cNvSpPr>
          <p:nvPr>
            <p:ph idx="1"/>
          </p:nvPr>
        </p:nvSpPr>
        <p:spPr/>
        <p:txBody>
          <a:bodyPr>
            <a:normAutofit/>
          </a:bodyPr>
          <a:lstStyle/>
          <a:p>
            <a:pPr algn="just"/>
            <a:r>
              <a:rPr lang="en-US" dirty="0"/>
              <a:t>This project focuses on the visualization and alignment of 3D medical imaging data using DICOM CT scans and their associated segmentation masks. The main objective is to develop a reproducible and interpretable pipeline for loading, preprocessing, and rigidly registering volumetric medical data, with emphasis on liver and tumor segmentation. The work is divided into two tasks. </a:t>
            </a:r>
          </a:p>
          <a:p>
            <a:pPr algn="just"/>
            <a:r>
              <a:rPr lang="en-US" dirty="0"/>
              <a:t>In Task 1, we implemented a pipeline to load and normalize CT and segmentation volumes, generate anatomical overlays, and create an animated visualization using Maximum Intensity Projection (MIP) in sagittal and coronal planes. This enabled clear identification of tumoral regions and assessment of anatomical structure. In Task 2, we performed rigid registration of a CT scan to a reference phantom volume. </a:t>
            </a:r>
          </a:p>
        </p:txBody>
      </p:sp>
    </p:spTree>
    <p:extLst>
      <p:ext uri="{BB962C8B-B14F-4D97-AF65-F5344CB8AC3E}">
        <p14:creationId xmlns:p14="http://schemas.microsoft.com/office/powerpoint/2010/main" val="97497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a:bodyPr>
          <a:lstStyle/>
          <a:p>
            <a:r>
              <a:rPr lang="en-CA" sz="3200" dirty="0"/>
              <a:t>Task 1. DICOM Loading and Visualization</a:t>
            </a:r>
            <a:endParaRPr lang="en-US" sz="3200" dirty="0"/>
          </a:p>
        </p:txBody>
      </p:sp>
      <p:pic>
        <p:nvPicPr>
          <p:cNvPr id="5" name="Picture 4">
            <a:extLst>
              <a:ext uri="{FF2B5EF4-FFF2-40B4-BE49-F238E27FC236}">
                <a16:creationId xmlns:a16="http://schemas.microsoft.com/office/drawing/2014/main" id="{CE9C9931-46DB-488C-99C1-B667DF86AEB2}"/>
              </a:ext>
            </a:extLst>
          </p:cNvPr>
          <p:cNvPicPr>
            <a:picLocks noChangeAspect="1"/>
          </p:cNvPicPr>
          <p:nvPr/>
        </p:nvPicPr>
        <p:blipFill>
          <a:blip r:embed="rId2"/>
          <a:stretch>
            <a:fillRect/>
          </a:stretch>
        </p:blipFill>
        <p:spPr>
          <a:xfrm>
            <a:off x="2666771" y="2184712"/>
            <a:ext cx="5909338" cy="1912175"/>
          </a:xfrm>
          <a:prstGeom prst="rect">
            <a:avLst/>
          </a:prstGeom>
        </p:spPr>
      </p:pic>
      <p:pic>
        <p:nvPicPr>
          <p:cNvPr id="7" name="Picture 6">
            <a:extLst>
              <a:ext uri="{FF2B5EF4-FFF2-40B4-BE49-F238E27FC236}">
                <a16:creationId xmlns:a16="http://schemas.microsoft.com/office/drawing/2014/main" id="{B059777B-481E-43AC-B84F-F28022BBAA31}"/>
              </a:ext>
            </a:extLst>
          </p:cNvPr>
          <p:cNvPicPr>
            <a:picLocks noChangeAspect="1"/>
          </p:cNvPicPr>
          <p:nvPr/>
        </p:nvPicPr>
        <p:blipFill>
          <a:blip r:embed="rId3"/>
          <a:stretch>
            <a:fillRect/>
          </a:stretch>
        </p:blipFill>
        <p:spPr>
          <a:xfrm>
            <a:off x="2592925" y="4945233"/>
            <a:ext cx="7131417" cy="920797"/>
          </a:xfrm>
          <a:prstGeom prst="rect">
            <a:avLst/>
          </a:prstGeom>
        </p:spPr>
      </p:pic>
      <p:sp>
        <p:nvSpPr>
          <p:cNvPr id="8" name="Title 1">
            <a:extLst>
              <a:ext uri="{FF2B5EF4-FFF2-40B4-BE49-F238E27FC236}">
                <a16:creationId xmlns:a16="http://schemas.microsoft.com/office/drawing/2014/main" id="{611B2084-AE1B-4272-996E-F107935E0ACC}"/>
              </a:ext>
            </a:extLst>
          </p:cNvPr>
          <p:cNvSpPr txBox="1">
            <a:spLocks/>
          </p:cNvSpPr>
          <p:nvPr/>
        </p:nvSpPr>
        <p:spPr>
          <a:xfrm>
            <a:off x="2745326" y="1594659"/>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Import libraries</a:t>
            </a:r>
            <a:endParaRPr lang="en-US" sz="1600" dirty="0">
              <a:solidFill>
                <a:schemeClr val="accent2">
                  <a:lumMod val="50000"/>
                </a:schemeClr>
              </a:solidFill>
            </a:endParaRPr>
          </a:p>
        </p:txBody>
      </p:sp>
      <p:sp>
        <p:nvSpPr>
          <p:cNvPr id="9" name="Title 1">
            <a:extLst>
              <a:ext uri="{FF2B5EF4-FFF2-40B4-BE49-F238E27FC236}">
                <a16:creationId xmlns:a16="http://schemas.microsoft.com/office/drawing/2014/main" id="{F6FE061E-FA3C-479F-BD95-680BA7EBF9E3}"/>
              </a:ext>
            </a:extLst>
          </p:cNvPr>
          <p:cNvSpPr txBox="1">
            <a:spLocks/>
          </p:cNvSpPr>
          <p:nvPr/>
        </p:nvSpPr>
        <p:spPr>
          <a:xfrm>
            <a:off x="2592925" y="4384382"/>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2">
                    <a:lumMod val="50000"/>
                  </a:schemeClr>
                </a:solidFill>
              </a:rPr>
              <a:t>Define Input and Output Paths</a:t>
            </a:r>
          </a:p>
        </p:txBody>
      </p:sp>
    </p:spTree>
    <p:extLst>
      <p:ext uri="{BB962C8B-B14F-4D97-AF65-F5344CB8AC3E}">
        <p14:creationId xmlns:p14="http://schemas.microsoft.com/office/powerpoint/2010/main" val="54847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a:bodyPr>
          <a:lstStyle/>
          <a:p>
            <a:r>
              <a:rPr lang="en-CA" sz="3200" dirty="0"/>
              <a:t>Task 1. DICOM Loading and Visualization</a:t>
            </a:r>
            <a:endParaRPr lang="en-US" sz="3200" dirty="0"/>
          </a:p>
        </p:txBody>
      </p:sp>
      <p:sp>
        <p:nvSpPr>
          <p:cNvPr id="8" name="Title 1">
            <a:extLst>
              <a:ext uri="{FF2B5EF4-FFF2-40B4-BE49-F238E27FC236}">
                <a16:creationId xmlns:a16="http://schemas.microsoft.com/office/drawing/2014/main" id="{611B2084-AE1B-4272-996E-F107935E0ACC}"/>
              </a:ext>
            </a:extLst>
          </p:cNvPr>
          <p:cNvSpPr txBox="1">
            <a:spLocks/>
          </p:cNvSpPr>
          <p:nvPr/>
        </p:nvSpPr>
        <p:spPr>
          <a:xfrm>
            <a:off x="1474791" y="1688797"/>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2">
                    <a:lumMod val="50000"/>
                  </a:schemeClr>
                </a:solidFill>
              </a:rPr>
              <a:t>Load CT and Segmentation Data</a:t>
            </a:r>
          </a:p>
        </p:txBody>
      </p:sp>
      <p:sp>
        <p:nvSpPr>
          <p:cNvPr id="9" name="Title 1">
            <a:extLst>
              <a:ext uri="{FF2B5EF4-FFF2-40B4-BE49-F238E27FC236}">
                <a16:creationId xmlns:a16="http://schemas.microsoft.com/office/drawing/2014/main" id="{F6FE061E-FA3C-479F-BD95-680BA7EBF9E3}"/>
              </a:ext>
            </a:extLst>
          </p:cNvPr>
          <p:cNvSpPr txBox="1">
            <a:spLocks/>
          </p:cNvSpPr>
          <p:nvPr/>
        </p:nvSpPr>
        <p:spPr>
          <a:xfrm>
            <a:off x="7048768" y="1688798"/>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2">
                    <a:lumMod val="50000"/>
                  </a:schemeClr>
                </a:solidFill>
              </a:rPr>
              <a:t>Visualize Individual Slices</a:t>
            </a:r>
          </a:p>
        </p:txBody>
      </p:sp>
      <p:pic>
        <p:nvPicPr>
          <p:cNvPr id="6" name="Picture 5">
            <a:extLst>
              <a:ext uri="{FF2B5EF4-FFF2-40B4-BE49-F238E27FC236}">
                <a16:creationId xmlns:a16="http://schemas.microsoft.com/office/drawing/2014/main" id="{51C1ACFF-BA06-447D-9247-A7741A14360C}"/>
              </a:ext>
            </a:extLst>
          </p:cNvPr>
          <p:cNvPicPr>
            <a:picLocks noChangeAspect="1"/>
          </p:cNvPicPr>
          <p:nvPr/>
        </p:nvPicPr>
        <p:blipFill>
          <a:blip r:embed="rId2"/>
          <a:stretch>
            <a:fillRect/>
          </a:stretch>
        </p:blipFill>
        <p:spPr>
          <a:xfrm>
            <a:off x="1211722" y="2506375"/>
            <a:ext cx="5115284" cy="1386587"/>
          </a:xfrm>
          <a:prstGeom prst="rect">
            <a:avLst/>
          </a:prstGeom>
        </p:spPr>
      </p:pic>
      <p:pic>
        <p:nvPicPr>
          <p:cNvPr id="12" name="Picture 11">
            <a:extLst>
              <a:ext uri="{FF2B5EF4-FFF2-40B4-BE49-F238E27FC236}">
                <a16:creationId xmlns:a16="http://schemas.microsoft.com/office/drawing/2014/main" id="{93DAE6FC-22AF-4C2E-A075-6C559B92BB9E}"/>
              </a:ext>
            </a:extLst>
          </p:cNvPr>
          <p:cNvPicPr>
            <a:picLocks noChangeAspect="1"/>
          </p:cNvPicPr>
          <p:nvPr/>
        </p:nvPicPr>
        <p:blipFill rotWithShape="1">
          <a:blip r:embed="rId3"/>
          <a:srcRect r="18936"/>
          <a:stretch/>
        </p:blipFill>
        <p:spPr>
          <a:xfrm>
            <a:off x="6862814" y="2299962"/>
            <a:ext cx="4745662" cy="4061990"/>
          </a:xfrm>
          <a:prstGeom prst="rect">
            <a:avLst/>
          </a:prstGeom>
        </p:spPr>
      </p:pic>
    </p:spTree>
    <p:extLst>
      <p:ext uri="{BB962C8B-B14F-4D97-AF65-F5344CB8AC3E}">
        <p14:creationId xmlns:p14="http://schemas.microsoft.com/office/powerpoint/2010/main" val="426234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a:bodyPr>
          <a:lstStyle/>
          <a:p>
            <a:r>
              <a:rPr lang="en-CA" sz="3200" dirty="0"/>
              <a:t>Task 1. DICOM Loading and Visualization</a:t>
            </a:r>
            <a:endParaRPr lang="en-US" sz="3200" dirty="0"/>
          </a:p>
        </p:txBody>
      </p:sp>
      <p:pic>
        <p:nvPicPr>
          <p:cNvPr id="4" name="Picture 3">
            <a:extLst>
              <a:ext uri="{FF2B5EF4-FFF2-40B4-BE49-F238E27FC236}">
                <a16:creationId xmlns:a16="http://schemas.microsoft.com/office/drawing/2014/main" id="{9C225B73-F105-4B56-A028-610C29C355A4}"/>
              </a:ext>
            </a:extLst>
          </p:cNvPr>
          <p:cNvPicPr>
            <a:picLocks noChangeAspect="1"/>
          </p:cNvPicPr>
          <p:nvPr/>
        </p:nvPicPr>
        <p:blipFill rotWithShape="1">
          <a:blip r:embed="rId2"/>
          <a:srcRect b="59860"/>
          <a:stretch/>
        </p:blipFill>
        <p:spPr>
          <a:xfrm>
            <a:off x="3047548" y="1490696"/>
            <a:ext cx="6096904" cy="5228202"/>
          </a:xfrm>
          <a:prstGeom prst="rect">
            <a:avLst/>
          </a:prstGeom>
        </p:spPr>
      </p:pic>
    </p:spTree>
    <p:extLst>
      <p:ext uri="{BB962C8B-B14F-4D97-AF65-F5344CB8AC3E}">
        <p14:creationId xmlns:p14="http://schemas.microsoft.com/office/powerpoint/2010/main" val="127193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pic>
        <p:nvPicPr>
          <p:cNvPr id="5" name="Picture 4">
            <a:extLst>
              <a:ext uri="{FF2B5EF4-FFF2-40B4-BE49-F238E27FC236}">
                <a16:creationId xmlns:a16="http://schemas.microsoft.com/office/drawing/2014/main" id="{01B60487-B2AF-48F8-9CE6-212D63C90CD1}"/>
              </a:ext>
            </a:extLst>
          </p:cNvPr>
          <p:cNvPicPr>
            <a:picLocks noChangeAspect="1"/>
          </p:cNvPicPr>
          <p:nvPr/>
        </p:nvPicPr>
        <p:blipFill>
          <a:blip r:embed="rId2"/>
          <a:stretch>
            <a:fillRect/>
          </a:stretch>
        </p:blipFill>
        <p:spPr>
          <a:xfrm>
            <a:off x="2592925" y="2005212"/>
            <a:ext cx="5531134" cy="1981302"/>
          </a:xfrm>
          <a:prstGeom prst="rect">
            <a:avLst/>
          </a:prstGeom>
        </p:spPr>
      </p:pic>
      <p:sp>
        <p:nvSpPr>
          <p:cNvPr id="6" name="Title 1">
            <a:extLst>
              <a:ext uri="{FF2B5EF4-FFF2-40B4-BE49-F238E27FC236}">
                <a16:creationId xmlns:a16="http://schemas.microsoft.com/office/drawing/2014/main" id="{E6282E0A-A69A-4951-91A2-3B97FCF1EE62}"/>
              </a:ext>
            </a:extLst>
          </p:cNvPr>
          <p:cNvSpPr txBox="1">
            <a:spLocks/>
          </p:cNvSpPr>
          <p:nvPr/>
        </p:nvSpPr>
        <p:spPr>
          <a:xfrm>
            <a:off x="2671398" y="1438215"/>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Aligned scan shape and visualization</a:t>
            </a:r>
            <a:endParaRPr lang="en-US" sz="1600" dirty="0">
              <a:solidFill>
                <a:schemeClr val="accent2">
                  <a:lumMod val="50000"/>
                </a:schemeClr>
              </a:solidFill>
            </a:endParaRPr>
          </a:p>
        </p:txBody>
      </p:sp>
      <p:pic>
        <p:nvPicPr>
          <p:cNvPr id="8" name="Picture 7">
            <a:extLst>
              <a:ext uri="{FF2B5EF4-FFF2-40B4-BE49-F238E27FC236}">
                <a16:creationId xmlns:a16="http://schemas.microsoft.com/office/drawing/2014/main" id="{43CFF12C-56FA-4A8B-9F7A-E3C36F2EB487}"/>
              </a:ext>
            </a:extLst>
          </p:cNvPr>
          <p:cNvPicPr>
            <a:picLocks noChangeAspect="1"/>
          </p:cNvPicPr>
          <p:nvPr/>
        </p:nvPicPr>
        <p:blipFill>
          <a:blip r:embed="rId3"/>
          <a:stretch>
            <a:fillRect/>
          </a:stretch>
        </p:blipFill>
        <p:spPr>
          <a:xfrm>
            <a:off x="2592925" y="4347807"/>
            <a:ext cx="7282595" cy="1388605"/>
          </a:xfrm>
          <a:prstGeom prst="rect">
            <a:avLst/>
          </a:prstGeom>
        </p:spPr>
      </p:pic>
    </p:spTree>
    <p:extLst>
      <p:ext uri="{BB962C8B-B14F-4D97-AF65-F5344CB8AC3E}">
        <p14:creationId xmlns:p14="http://schemas.microsoft.com/office/powerpoint/2010/main" val="200981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14E5C-2C95-4818-B182-B27D3ABB5B48}"/>
              </a:ext>
            </a:extLst>
          </p:cNvPr>
          <p:cNvPicPr>
            <a:picLocks noChangeAspect="1"/>
          </p:cNvPicPr>
          <p:nvPr/>
        </p:nvPicPr>
        <p:blipFill>
          <a:blip r:embed="rId2"/>
          <a:stretch>
            <a:fillRect/>
          </a:stretch>
        </p:blipFill>
        <p:spPr>
          <a:xfrm>
            <a:off x="5444921" y="249758"/>
            <a:ext cx="4757858" cy="6358483"/>
          </a:xfrm>
          <a:prstGeom prst="rect">
            <a:avLst/>
          </a:prstGeom>
        </p:spPr>
      </p:pic>
      <p:sp>
        <p:nvSpPr>
          <p:cNvPr id="10" name="Title 1">
            <a:extLst>
              <a:ext uri="{FF2B5EF4-FFF2-40B4-BE49-F238E27FC236}">
                <a16:creationId xmlns:a16="http://schemas.microsoft.com/office/drawing/2014/main" id="{1E1A1416-0D19-4227-9BB2-3D9814CA75E7}"/>
              </a:ext>
            </a:extLst>
          </p:cNvPr>
          <p:cNvSpPr>
            <a:spLocks noGrp="1"/>
          </p:cNvSpPr>
          <p:nvPr>
            <p:ph type="title"/>
          </p:nvPr>
        </p:nvSpPr>
        <p:spPr>
          <a:xfrm>
            <a:off x="2159788" y="344977"/>
            <a:ext cx="2977124" cy="4438778"/>
          </a:xfrm>
        </p:spPr>
        <p:txBody>
          <a:bodyPr>
            <a:normAutofit/>
          </a:bodyPr>
          <a:lstStyle/>
          <a:p>
            <a:r>
              <a:rPr lang="en-US" sz="2800" dirty="0"/>
              <a:t>Task 2: </a:t>
            </a:r>
            <a:br>
              <a:rPr lang="en-US" sz="2800" dirty="0"/>
            </a:br>
            <a:r>
              <a:rPr lang="en-US" sz="2800" dirty="0"/>
              <a:t>Rigid Registration and Segmentation</a:t>
            </a:r>
            <a:br>
              <a:rPr lang="en-US" sz="1600" b="0" i="0" dirty="0">
                <a:effectLst/>
                <a:latin typeface="system-ui"/>
              </a:rPr>
            </a:br>
            <a:endParaRPr lang="en-US" sz="3200" dirty="0"/>
          </a:p>
        </p:txBody>
      </p:sp>
    </p:spTree>
    <p:extLst>
      <p:ext uri="{BB962C8B-B14F-4D97-AF65-F5344CB8AC3E}">
        <p14:creationId xmlns:p14="http://schemas.microsoft.com/office/powerpoint/2010/main" val="180042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2671398" y="1438215"/>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Liver and Tumor Registration</a:t>
            </a:r>
            <a:endParaRPr lang="en-US" sz="1600" dirty="0">
              <a:solidFill>
                <a:schemeClr val="accent2">
                  <a:lumMod val="50000"/>
                </a:schemeClr>
              </a:solidFill>
            </a:endParaRPr>
          </a:p>
        </p:txBody>
      </p:sp>
      <p:pic>
        <p:nvPicPr>
          <p:cNvPr id="4" name="Picture 3">
            <a:extLst>
              <a:ext uri="{FF2B5EF4-FFF2-40B4-BE49-F238E27FC236}">
                <a16:creationId xmlns:a16="http://schemas.microsoft.com/office/drawing/2014/main" id="{A90A19BE-87E9-42D8-9B7A-665DF7BDC685}"/>
              </a:ext>
            </a:extLst>
          </p:cNvPr>
          <p:cNvPicPr>
            <a:picLocks noChangeAspect="1"/>
          </p:cNvPicPr>
          <p:nvPr/>
        </p:nvPicPr>
        <p:blipFill>
          <a:blip r:embed="rId2"/>
          <a:stretch>
            <a:fillRect/>
          </a:stretch>
        </p:blipFill>
        <p:spPr>
          <a:xfrm>
            <a:off x="2592925" y="2048295"/>
            <a:ext cx="4626022" cy="1610732"/>
          </a:xfrm>
          <a:prstGeom prst="rect">
            <a:avLst/>
          </a:prstGeom>
        </p:spPr>
      </p:pic>
      <p:pic>
        <p:nvPicPr>
          <p:cNvPr id="9" name="Picture 8">
            <a:extLst>
              <a:ext uri="{FF2B5EF4-FFF2-40B4-BE49-F238E27FC236}">
                <a16:creationId xmlns:a16="http://schemas.microsoft.com/office/drawing/2014/main" id="{55468EC2-193F-4BCC-908B-4FCADB56EB98}"/>
              </a:ext>
            </a:extLst>
          </p:cNvPr>
          <p:cNvPicPr>
            <a:picLocks noChangeAspect="1"/>
          </p:cNvPicPr>
          <p:nvPr/>
        </p:nvPicPr>
        <p:blipFill>
          <a:blip r:embed="rId3"/>
          <a:stretch>
            <a:fillRect/>
          </a:stretch>
        </p:blipFill>
        <p:spPr>
          <a:xfrm>
            <a:off x="2592925" y="4073845"/>
            <a:ext cx="8141118" cy="1828894"/>
          </a:xfrm>
          <a:prstGeom prst="rect">
            <a:avLst/>
          </a:prstGeom>
        </p:spPr>
      </p:pic>
    </p:spTree>
    <p:extLst>
      <p:ext uri="{BB962C8B-B14F-4D97-AF65-F5344CB8AC3E}">
        <p14:creationId xmlns:p14="http://schemas.microsoft.com/office/powerpoint/2010/main" val="277108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E0F-E6E6-4929-8A9D-39BC4E2292D7}"/>
              </a:ext>
            </a:extLst>
          </p:cNvPr>
          <p:cNvSpPr>
            <a:spLocks noGrp="1"/>
          </p:cNvSpPr>
          <p:nvPr>
            <p:ph type="title"/>
          </p:nvPr>
        </p:nvSpPr>
        <p:spPr>
          <a:xfrm>
            <a:off x="2592925" y="624110"/>
            <a:ext cx="8911687" cy="712256"/>
          </a:xfrm>
        </p:spPr>
        <p:txBody>
          <a:bodyPr>
            <a:normAutofit fontScale="90000"/>
          </a:bodyPr>
          <a:lstStyle/>
          <a:p>
            <a:r>
              <a:rPr lang="en-US" sz="3200" dirty="0"/>
              <a:t>Task 2: Rigid Registration and Segmentation</a:t>
            </a:r>
            <a:br>
              <a:rPr lang="en-US" sz="1600" b="0" i="0" dirty="0">
                <a:effectLst/>
                <a:latin typeface="system-ui"/>
              </a:rPr>
            </a:br>
            <a:endParaRPr lang="en-US" sz="3200" dirty="0"/>
          </a:p>
        </p:txBody>
      </p:sp>
      <p:sp>
        <p:nvSpPr>
          <p:cNvPr id="6" name="Title 1">
            <a:extLst>
              <a:ext uri="{FF2B5EF4-FFF2-40B4-BE49-F238E27FC236}">
                <a16:creationId xmlns:a16="http://schemas.microsoft.com/office/drawing/2014/main" id="{E6282E0A-A69A-4951-91A2-3B97FCF1EE62}"/>
              </a:ext>
            </a:extLst>
          </p:cNvPr>
          <p:cNvSpPr txBox="1">
            <a:spLocks/>
          </p:cNvSpPr>
          <p:nvPr/>
        </p:nvSpPr>
        <p:spPr>
          <a:xfrm>
            <a:off x="7955668" y="3107532"/>
            <a:ext cx="4377370" cy="4651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solidFill>
                  <a:schemeClr val="accent2">
                    <a:lumMod val="50000"/>
                  </a:schemeClr>
                </a:solidFill>
              </a:rPr>
              <a:t>Tumor Centroid</a:t>
            </a:r>
            <a:endParaRPr lang="en-US" sz="1600" dirty="0">
              <a:solidFill>
                <a:schemeClr val="accent2">
                  <a:lumMod val="50000"/>
                </a:schemeClr>
              </a:solidFill>
            </a:endParaRPr>
          </a:p>
        </p:txBody>
      </p:sp>
      <p:pic>
        <p:nvPicPr>
          <p:cNvPr id="5" name="Picture 4">
            <a:extLst>
              <a:ext uri="{FF2B5EF4-FFF2-40B4-BE49-F238E27FC236}">
                <a16:creationId xmlns:a16="http://schemas.microsoft.com/office/drawing/2014/main" id="{60C4CB78-BB87-46E4-AF63-955404D98B38}"/>
              </a:ext>
            </a:extLst>
          </p:cNvPr>
          <p:cNvPicPr>
            <a:picLocks noChangeAspect="1"/>
          </p:cNvPicPr>
          <p:nvPr/>
        </p:nvPicPr>
        <p:blipFill rotWithShape="1">
          <a:blip r:embed="rId2"/>
          <a:srcRect b="16912"/>
          <a:stretch/>
        </p:blipFill>
        <p:spPr>
          <a:xfrm>
            <a:off x="855359" y="2271437"/>
            <a:ext cx="5240641" cy="3760322"/>
          </a:xfrm>
          <a:prstGeom prst="rect">
            <a:avLst/>
          </a:prstGeom>
        </p:spPr>
      </p:pic>
      <p:pic>
        <p:nvPicPr>
          <p:cNvPr id="8" name="Picture 7">
            <a:extLst>
              <a:ext uri="{FF2B5EF4-FFF2-40B4-BE49-F238E27FC236}">
                <a16:creationId xmlns:a16="http://schemas.microsoft.com/office/drawing/2014/main" id="{FAA45E49-C10A-442D-835D-F4F63D1AA050}"/>
              </a:ext>
            </a:extLst>
          </p:cNvPr>
          <p:cNvPicPr>
            <a:picLocks noChangeAspect="1"/>
          </p:cNvPicPr>
          <p:nvPr/>
        </p:nvPicPr>
        <p:blipFill rotWithShape="1">
          <a:blip r:embed="rId2"/>
          <a:srcRect t="82273"/>
          <a:stretch/>
        </p:blipFill>
        <p:spPr>
          <a:xfrm>
            <a:off x="6398725" y="3750468"/>
            <a:ext cx="5240641" cy="802259"/>
          </a:xfrm>
          <a:prstGeom prst="rect">
            <a:avLst/>
          </a:prstGeom>
        </p:spPr>
      </p:pic>
    </p:spTree>
    <p:extLst>
      <p:ext uri="{BB962C8B-B14F-4D97-AF65-F5344CB8AC3E}">
        <p14:creationId xmlns:p14="http://schemas.microsoft.com/office/powerpoint/2010/main" val="22798331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367</TotalTime>
  <Words>301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system-ui</vt:lpstr>
      <vt:lpstr>Wingdings 3</vt:lpstr>
      <vt:lpstr>Wisp</vt:lpstr>
      <vt:lpstr>Voxel-Based Alignment and Tumor Extraction from Liver CT Scans</vt:lpstr>
      <vt:lpstr>INTRODUCTION</vt:lpstr>
      <vt:lpstr>Task 1. DICOM Loading and Visualization</vt:lpstr>
      <vt:lpstr>Task 1. DICOM Loading and Visualization</vt:lpstr>
      <vt:lpstr>Task 1. DICOM Loading and Visualization</vt:lpstr>
      <vt:lpstr>Task 2: Rigid Registration and Segmentation </vt:lpstr>
      <vt:lpstr>Task 2:  Rigid Registration and Segmentation </vt:lpstr>
      <vt:lpstr>Task 2: Rigid Registration and Segmentation </vt:lpstr>
      <vt:lpstr>Task 2: Rigid Registration and Segmentation </vt:lpstr>
      <vt:lpstr>Task 2: Rigid Registration and Segmentation </vt:lpstr>
      <vt:lpstr>Task 2: Rigid Registration and Segmentation </vt:lpstr>
      <vt:lpstr>Task 2: Rigid Registration and Segmentation </vt:lpstr>
      <vt:lpstr>Task 2: Rigid Registration and Segmentation </vt:lpstr>
      <vt:lpstr>CONCLUSIONS </vt:lpstr>
      <vt:lpstr>CONCLUSIONS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Irving Perez Uribe</dc:creator>
  <cp:lastModifiedBy>Irving Perez Uribe</cp:lastModifiedBy>
  <cp:revision>15</cp:revision>
  <dcterms:created xsi:type="dcterms:W3CDTF">2025-05-26T17:24:52Z</dcterms:created>
  <dcterms:modified xsi:type="dcterms:W3CDTF">2025-05-28T08:28:34Z</dcterms:modified>
</cp:coreProperties>
</file>