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257" r:id="rId3"/>
    <p:sldId id="305" r:id="rId4"/>
    <p:sldId id="307" r:id="rId5"/>
    <p:sldId id="258" r:id="rId6"/>
    <p:sldId id="259" r:id="rId7"/>
    <p:sldId id="260" r:id="rId8"/>
    <p:sldId id="298" r:id="rId9"/>
    <p:sldId id="299" r:id="rId10"/>
    <p:sldId id="300" r:id="rId11"/>
    <p:sldId id="303" r:id="rId12"/>
    <p:sldId id="304"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325F-6496-4ADD-8FFC-37EFCA0E6F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B50ED85D-6DDF-401A-BC9D-4BAC1B245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1D9A9729-810D-4550-9280-79B2CAEF8AA3}"/>
              </a:ext>
            </a:extLst>
          </p:cNvPr>
          <p:cNvSpPr>
            <a:spLocks noGrp="1"/>
          </p:cNvSpPr>
          <p:nvPr>
            <p:ph type="dt" sz="half" idx="10"/>
          </p:nvPr>
        </p:nvSpPr>
        <p:spPr/>
        <p:txBody>
          <a:bodyPr/>
          <a:lstStyle/>
          <a:p>
            <a:fld id="{A8B12C30-4E0D-4D41-9B3D-8E3B724271D8}" type="datetimeFigureOut">
              <a:rPr lang="es-MX" smtClean="0"/>
              <a:t>17/03/2021</a:t>
            </a:fld>
            <a:endParaRPr lang="es-MX"/>
          </a:p>
        </p:txBody>
      </p:sp>
      <p:sp>
        <p:nvSpPr>
          <p:cNvPr id="5" name="Footer Placeholder 4">
            <a:extLst>
              <a:ext uri="{FF2B5EF4-FFF2-40B4-BE49-F238E27FC236}">
                <a16:creationId xmlns:a16="http://schemas.microsoft.com/office/drawing/2014/main" id="{E9E02D0E-EF43-4A98-8E20-E81DF71D7782}"/>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CA890D16-24F4-44F3-9930-66BD0F8F37A7}"/>
              </a:ext>
            </a:extLst>
          </p:cNvPr>
          <p:cNvSpPr>
            <a:spLocks noGrp="1"/>
          </p:cNvSpPr>
          <p:nvPr>
            <p:ph type="sldNum" sz="quarter" idx="12"/>
          </p:nvPr>
        </p:nvSpPr>
        <p:spPr/>
        <p:txBody>
          <a:bodyPr/>
          <a:lstStyle/>
          <a:p>
            <a:fld id="{61DA673E-3590-44BB-AA00-019264CE10CE}" type="slidenum">
              <a:rPr lang="es-MX" smtClean="0"/>
              <a:t>‹#›</a:t>
            </a:fld>
            <a:endParaRPr lang="es-MX"/>
          </a:p>
        </p:txBody>
      </p:sp>
    </p:spTree>
    <p:extLst>
      <p:ext uri="{BB962C8B-B14F-4D97-AF65-F5344CB8AC3E}">
        <p14:creationId xmlns:p14="http://schemas.microsoft.com/office/powerpoint/2010/main" val="332232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7691-5820-490D-84D5-6C78B5CF1D7D}"/>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0AA819D6-EB7E-413B-A434-1CC1E54ED5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72A66BC-1059-494D-8CBA-5D573733CEBA}"/>
              </a:ext>
            </a:extLst>
          </p:cNvPr>
          <p:cNvSpPr>
            <a:spLocks noGrp="1"/>
          </p:cNvSpPr>
          <p:nvPr>
            <p:ph type="dt" sz="half" idx="10"/>
          </p:nvPr>
        </p:nvSpPr>
        <p:spPr/>
        <p:txBody>
          <a:bodyPr/>
          <a:lstStyle/>
          <a:p>
            <a:fld id="{A8B12C30-4E0D-4D41-9B3D-8E3B724271D8}" type="datetimeFigureOut">
              <a:rPr lang="es-MX" smtClean="0"/>
              <a:t>17/03/2021</a:t>
            </a:fld>
            <a:endParaRPr lang="es-MX"/>
          </a:p>
        </p:txBody>
      </p:sp>
      <p:sp>
        <p:nvSpPr>
          <p:cNvPr id="5" name="Footer Placeholder 4">
            <a:extLst>
              <a:ext uri="{FF2B5EF4-FFF2-40B4-BE49-F238E27FC236}">
                <a16:creationId xmlns:a16="http://schemas.microsoft.com/office/drawing/2014/main" id="{7E2A73F7-8CB1-4361-9951-B13196609F4D}"/>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136BD789-BFF7-42F2-A3E4-F7A2F4D912C8}"/>
              </a:ext>
            </a:extLst>
          </p:cNvPr>
          <p:cNvSpPr>
            <a:spLocks noGrp="1"/>
          </p:cNvSpPr>
          <p:nvPr>
            <p:ph type="sldNum" sz="quarter" idx="12"/>
          </p:nvPr>
        </p:nvSpPr>
        <p:spPr/>
        <p:txBody>
          <a:bodyPr/>
          <a:lstStyle/>
          <a:p>
            <a:fld id="{61DA673E-3590-44BB-AA00-019264CE10CE}" type="slidenum">
              <a:rPr lang="es-MX" smtClean="0"/>
              <a:t>‹#›</a:t>
            </a:fld>
            <a:endParaRPr lang="es-MX"/>
          </a:p>
        </p:txBody>
      </p:sp>
    </p:spTree>
    <p:extLst>
      <p:ext uri="{BB962C8B-B14F-4D97-AF65-F5344CB8AC3E}">
        <p14:creationId xmlns:p14="http://schemas.microsoft.com/office/powerpoint/2010/main" val="268972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39FAD-B6FF-415B-85AC-6B7465DD32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C68FF618-BD75-4687-BEAD-7DC327F0E4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1498145A-409D-415A-BCB2-10B348490314}"/>
              </a:ext>
            </a:extLst>
          </p:cNvPr>
          <p:cNvSpPr>
            <a:spLocks noGrp="1"/>
          </p:cNvSpPr>
          <p:nvPr>
            <p:ph type="dt" sz="half" idx="10"/>
          </p:nvPr>
        </p:nvSpPr>
        <p:spPr/>
        <p:txBody>
          <a:bodyPr/>
          <a:lstStyle/>
          <a:p>
            <a:fld id="{A8B12C30-4E0D-4D41-9B3D-8E3B724271D8}" type="datetimeFigureOut">
              <a:rPr lang="es-MX" smtClean="0"/>
              <a:t>17/03/2021</a:t>
            </a:fld>
            <a:endParaRPr lang="es-MX"/>
          </a:p>
        </p:txBody>
      </p:sp>
      <p:sp>
        <p:nvSpPr>
          <p:cNvPr id="5" name="Footer Placeholder 4">
            <a:extLst>
              <a:ext uri="{FF2B5EF4-FFF2-40B4-BE49-F238E27FC236}">
                <a16:creationId xmlns:a16="http://schemas.microsoft.com/office/drawing/2014/main" id="{5A387D7E-EC54-4961-9716-948911AF5347}"/>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0066F1B5-26AE-416B-BC40-EA6ABD524E53}"/>
              </a:ext>
            </a:extLst>
          </p:cNvPr>
          <p:cNvSpPr>
            <a:spLocks noGrp="1"/>
          </p:cNvSpPr>
          <p:nvPr>
            <p:ph type="sldNum" sz="quarter" idx="12"/>
          </p:nvPr>
        </p:nvSpPr>
        <p:spPr/>
        <p:txBody>
          <a:bodyPr/>
          <a:lstStyle/>
          <a:p>
            <a:fld id="{61DA673E-3590-44BB-AA00-019264CE10CE}" type="slidenum">
              <a:rPr lang="es-MX" smtClean="0"/>
              <a:t>‹#›</a:t>
            </a:fld>
            <a:endParaRPr lang="es-MX"/>
          </a:p>
        </p:txBody>
      </p:sp>
    </p:spTree>
    <p:extLst>
      <p:ext uri="{BB962C8B-B14F-4D97-AF65-F5344CB8AC3E}">
        <p14:creationId xmlns:p14="http://schemas.microsoft.com/office/powerpoint/2010/main" val="177376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9570-A27C-42DC-8D19-98DFF0BA3961}"/>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85DAADC8-5FF8-40B7-B996-80FC29E35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FDE8B26B-811B-4786-A07B-3F7B6B003201}"/>
              </a:ext>
            </a:extLst>
          </p:cNvPr>
          <p:cNvSpPr>
            <a:spLocks noGrp="1"/>
          </p:cNvSpPr>
          <p:nvPr>
            <p:ph type="dt" sz="half" idx="10"/>
          </p:nvPr>
        </p:nvSpPr>
        <p:spPr/>
        <p:txBody>
          <a:bodyPr/>
          <a:lstStyle/>
          <a:p>
            <a:fld id="{A8B12C30-4E0D-4D41-9B3D-8E3B724271D8}" type="datetimeFigureOut">
              <a:rPr lang="es-MX" smtClean="0"/>
              <a:t>17/03/2021</a:t>
            </a:fld>
            <a:endParaRPr lang="es-MX"/>
          </a:p>
        </p:txBody>
      </p:sp>
      <p:sp>
        <p:nvSpPr>
          <p:cNvPr id="5" name="Footer Placeholder 4">
            <a:extLst>
              <a:ext uri="{FF2B5EF4-FFF2-40B4-BE49-F238E27FC236}">
                <a16:creationId xmlns:a16="http://schemas.microsoft.com/office/drawing/2014/main" id="{CBD40942-ED53-458B-BEC1-68CE7990CBDD}"/>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AF8DCF65-DB53-4796-8F89-7B58927CC3F8}"/>
              </a:ext>
            </a:extLst>
          </p:cNvPr>
          <p:cNvSpPr>
            <a:spLocks noGrp="1"/>
          </p:cNvSpPr>
          <p:nvPr>
            <p:ph type="sldNum" sz="quarter" idx="12"/>
          </p:nvPr>
        </p:nvSpPr>
        <p:spPr/>
        <p:txBody>
          <a:bodyPr/>
          <a:lstStyle/>
          <a:p>
            <a:fld id="{61DA673E-3590-44BB-AA00-019264CE10CE}" type="slidenum">
              <a:rPr lang="es-MX" smtClean="0"/>
              <a:t>‹#›</a:t>
            </a:fld>
            <a:endParaRPr lang="es-MX"/>
          </a:p>
        </p:txBody>
      </p:sp>
    </p:spTree>
    <p:extLst>
      <p:ext uri="{BB962C8B-B14F-4D97-AF65-F5344CB8AC3E}">
        <p14:creationId xmlns:p14="http://schemas.microsoft.com/office/powerpoint/2010/main" val="172304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F92E-3DE6-4F7C-B63C-C11E86F2A2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BED9990B-B120-43C4-A2FB-E1EBB73A6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FCC349-D2BE-411A-A6A6-4BE5CAB249F6}"/>
              </a:ext>
            </a:extLst>
          </p:cNvPr>
          <p:cNvSpPr>
            <a:spLocks noGrp="1"/>
          </p:cNvSpPr>
          <p:nvPr>
            <p:ph type="dt" sz="half" idx="10"/>
          </p:nvPr>
        </p:nvSpPr>
        <p:spPr/>
        <p:txBody>
          <a:bodyPr/>
          <a:lstStyle/>
          <a:p>
            <a:fld id="{A8B12C30-4E0D-4D41-9B3D-8E3B724271D8}" type="datetimeFigureOut">
              <a:rPr lang="es-MX" smtClean="0"/>
              <a:t>17/03/2021</a:t>
            </a:fld>
            <a:endParaRPr lang="es-MX"/>
          </a:p>
        </p:txBody>
      </p:sp>
      <p:sp>
        <p:nvSpPr>
          <p:cNvPr id="5" name="Footer Placeholder 4">
            <a:extLst>
              <a:ext uri="{FF2B5EF4-FFF2-40B4-BE49-F238E27FC236}">
                <a16:creationId xmlns:a16="http://schemas.microsoft.com/office/drawing/2014/main" id="{97A44B10-2566-4259-BA4A-481281DD096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9EB73FF1-8691-43EE-937F-BDEBBF0A22FF}"/>
              </a:ext>
            </a:extLst>
          </p:cNvPr>
          <p:cNvSpPr>
            <a:spLocks noGrp="1"/>
          </p:cNvSpPr>
          <p:nvPr>
            <p:ph type="sldNum" sz="quarter" idx="12"/>
          </p:nvPr>
        </p:nvSpPr>
        <p:spPr/>
        <p:txBody>
          <a:bodyPr/>
          <a:lstStyle/>
          <a:p>
            <a:fld id="{61DA673E-3590-44BB-AA00-019264CE10CE}" type="slidenum">
              <a:rPr lang="es-MX" smtClean="0"/>
              <a:t>‹#›</a:t>
            </a:fld>
            <a:endParaRPr lang="es-MX"/>
          </a:p>
        </p:txBody>
      </p:sp>
    </p:spTree>
    <p:extLst>
      <p:ext uri="{BB962C8B-B14F-4D97-AF65-F5344CB8AC3E}">
        <p14:creationId xmlns:p14="http://schemas.microsoft.com/office/powerpoint/2010/main" val="321426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CD85-B7B2-4B7D-B2FC-8042179572AC}"/>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D86A9A02-027D-455B-A2DC-5CABFAFFC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5B7C8428-F095-4EBE-889D-067F3F06BD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5BD7C474-F4B9-4571-936D-2B58A5B3E79A}"/>
              </a:ext>
            </a:extLst>
          </p:cNvPr>
          <p:cNvSpPr>
            <a:spLocks noGrp="1"/>
          </p:cNvSpPr>
          <p:nvPr>
            <p:ph type="dt" sz="half" idx="10"/>
          </p:nvPr>
        </p:nvSpPr>
        <p:spPr/>
        <p:txBody>
          <a:bodyPr/>
          <a:lstStyle/>
          <a:p>
            <a:fld id="{A8B12C30-4E0D-4D41-9B3D-8E3B724271D8}" type="datetimeFigureOut">
              <a:rPr lang="es-MX" smtClean="0"/>
              <a:t>17/03/2021</a:t>
            </a:fld>
            <a:endParaRPr lang="es-MX"/>
          </a:p>
        </p:txBody>
      </p:sp>
      <p:sp>
        <p:nvSpPr>
          <p:cNvPr id="6" name="Footer Placeholder 5">
            <a:extLst>
              <a:ext uri="{FF2B5EF4-FFF2-40B4-BE49-F238E27FC236}">
                <a16:creationId xmlns:a16="http://schemas.microsoft.com/office/drawing/2014/main" id="{1501E9AF-05F6-43D5-9449-AD67CB488A98}"/>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BCDC0DD1-6D6D-4368-B043-1C50B98987BE}"/>
              </a:ext>
            </a:extLst>
          </p:cNvPr>
          <p:cNvSpPr>
            <a:spLocks noGrp="1"/>
          </p:cNvSpPr>
          <p:nvPr>
            <p:ph type="sldNum" sz="quarter" idx="12"/>
          </p:nvPr>
        </p:nvSpPr>
        <p:spPr/>
        <p:txBody>
          <a:bodyPr/>
          <a:lstStyle/>
          <a:p>
            <a:fld id="{61DA673E-3590-44BB-AA00-019264CE10CE}" type="slidenum">
              <a:rPr lang="es-MX" smtClean="0"/>
              <a:t>‹#›</a:t>
            </a:fld>
            <a:endParaRPr lang="es-MX"/>
          </a:p>
        </p:txBody>
      </p:sp>
    </p:spTree>
    <p:extLst>
      <p:ext uri="{BB962C8B-B14F-4D97-AF65-F5344CB8AC3E}">
        <p14:creationId xmlns:p14="http://schemas.microsoft.com/office/powerpoint/2010/main" val="312378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B2FF-83E2-4D59-9168-150F1D313DA2}"/>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4ED75E57-ECF8-4017-B7B8-F71C5563CD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0E77C-F830-4222-A31B-C316E1DDE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6B3D1443-57AE-47AD-BF2D-6FC049FA5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F2F7C-A438-480B-BA49-1079F49D0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2F0FF34B-B990-46A3-9710-8FE439497C86}"/>
              </a:ext>
            </a:extLst>
          </p:cNvPr>
          <p:cNvSpPr>
            <a:spLocks noGrp="1"/>
          </p:cNvSpPr>
          <p:nvPr>
            <p:ph type="dt" sz="half" idx="10"/>
          </p:nvPr>
        </p:nvSpPr>
        <p:spPr/>
        <p:txBody>
          <a:bodyPr/>
          <a:lstStyle/>
          <a:p>
            <a:fld id="{A8B12C30-4E0D-4D41-9B3D-8E3B724271D8}" type="datetimeFigureOut">
              <a:rPr lang="es-MX" smtClean="0"/>
              <a:t>17/03/2021</a:t>
            </a:fld>
            <a:endParaRPr lang="es-MX"/>
          </a:p>
        </p:txBody>
      </p:sp>
      <p:sp>
        <p:nvSpPr>
          <p:cNvPr id="8" name="Footer Placeholder 7">
            <a:extLst>
              <a:ext uri="{FF2B5EF4-FFF2-40B4-BE49-F238E27FC236}">
                <a16:creationId xmlns:a16="http://schemas.microsoft.com/office/drawing/2014/main" id="{79901E70-B7E6-4DFD-884D-F17181A19F56}"/>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7BB7C068-10EE-4B66-992F-8451F50CF466}"/>
              </a:ext>
            </a:extLst>
          </p:cNvPr>
          <p:cNvSpPr>
            <a:spLocks noGrp="1"/>
          </p:cNvSpPr>
          <p:nvPr>
            <p:ph type="sldNum" sz="quarter" idx="12"/>
          </p:nvPr>
        </p:nvSpPr>
        <p:spPr/>
        <p:txBody>
          <a:bodyPr/>
          <a:lstStyle/>
          <a:p>
            <a:fld id="{61DA673E-3590-44BB-AA00-019264CE10CE}" type="slidenum">
              <a:rPr lang="es-MX" smtClean="0"/>
              <a:t>‹#›</a:t>
            </a:fld>
            <a:endParaRPr lang="es-MX"/>
          </a:p>
        </p:txBody>
      </p:sp>
    </p:spTree>
    <p:extLst>
      <p:ext uri="{BB962C8B-B14F-4D97-AF65-F5344CB8AC3E}">
        <p14:creationId xmlns:p14="http://schemas.microsoft.com/office/powerpoint/2010/main" val="44992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3D40-D773-4087-AC52-F58CA4D72355}"/>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4549AF21-5A79-4EAA-9478-571D3D998DCB}"/>
              </a:ext>
            </a:extLst>
          </p:cNvPr>
          <p:cNvSpPr>
            <a:spLocks noGrp="1"/>
          </p:cNvSpPr>
          <p:nvPr>
            <p:ph type="dt" sz="half" idx="10"/>
          </p:nvPr>
        </p:nvSpPr>
        <p:spPr/>
        <p:txBody>
          <a:bodyPr/>
          <a:lstStyle/>
          <a:p>
            <a:fld id="{A8B12C30-4E0D-4D41-9B3D-8E3B724271D8}" type="datetimeFigureOut">
              <a:rPr lang="es-MX" smtClean="0"/>
              <a:t>17/03/2021</a:t>
            </a:fld>
            <a:endParaRPr lang="es-MX"/>
          </a:p>
        </p:txBody>
      </p:sp>
      <p:sp>
        <p:nvSpPr>
          <p:cNvPr id="4" name="Footer Placeholder 3">
            <a:extLst>
              <a:ext uri="{FF2B5EF4-FFF2-40B4-BE49-F238E27FC236}">
                <a16:creationId xmlns:a16="http://schemas.microsoft.com/office/drawing/2014/main" id="{B1F79CAD-43DC-4000-8833-0427865ED01B}"/>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EEEBC4DF-DBB4-4A1A-B499-ED7302427900}"/>
              </a:ext>
            </a:extLst>
          </p:cNvPr>
          <p:cNvSpPr>
            <a:spLocks noGrp="1"/>
          </p:cNvSpPr>
          <p:nvPr>
            <p:ph type="sldNum" sz="quarter" idx="12"/>
          </p:nvPr>
        </p:nvSpPr>
        <p:spPr/>
        <p:txBody>
          <a:bodyPr/>
          <a:lstStyle/>
          <a:p>
            <a:fld id="{61DA673E-3590-44BB-AA00-019264CE10CE}" type="slidenum">
              <a:rPr lang="es-MX" smtClean="0"/>
              <a:t>‹#›</a:t>
            </a:fld>
            <a:endParaRPr lang="es-MX"/>
          </a:p>
        </p:txBody>
      </p:sp>
    </p:spTree>
    <p:extLst>
      <p:ext uri="{BB962C8B-B14F-4D97-AF65-F5344CB8AC3E}">
        <p14:creationId xmlns:p14="http://schemas.microsoft.com/office/powerpoint/2010/main" val="389244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417265-460F-47D3-A128-0B121238B740}"/>
              </a:ext>
            </a:extLst>
          </p:cNvPr>
          <p:cNvSpPr>
            <a:spLocks noGrp="1"/>
          </p:cNvSpPr>
          <p:nvPr>
            <p:ph type="dt" sz="half" idx="10"/>
          </p:nvPr>
        </p:nvSpPr>
        <p:spPr/>
        <p:txBody>
          <a:bodyPr/>
          <a:lstStyle/>
          <a:p>
            <a:fld id="{A8B12C30-4E0D-4D41-9B3D-8E3B724271D8}" type="datetimeFigureOut">
              <a:rPr lang="es-MX" smtClean="0"/>
              <a:t>17/03/2021</a:t>
            </a:fld>
            <a:endParaRPr lang="es-MX"/>
          </a:p>
        </p:txBody>
      </p:sp>
      <p:sp>
        <p:nvSpPr>
          <p:cNvPr id="3" name="Footer Placeholder 2">
            <a:extLst>
              <a:ext uri="{FF2B5EF4-FFF2-40B4-BE49-F238E27FC236}">
                <a16:creationId xmlns:a16="http://schemas.microsoft.com/office/drawing/2014/main" id="{6B51C454-B463-450F-9EC3-451955914FCE}"/>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D8899AD2-C853-47CD-ADED-621E42474C9F}"/>
              </a:ext>
            </a:extLst>
          </p:cNvPr>
          <p:cNvSpPr>
            <a:spLocks noGrp="1"/>
          </p:cNvSpPr>
          <p:nvPr>
            <p:ph type="sldNum" sz="quarter" idx="12"/>
          </p:nvPr>
        </p:nvSpPr>
        <p:spPr/>
        <p:txBody>
          <a:bodyPr/>
          <a:lstStyle/>
          <a:p>
            <a:fld id="{61DA673E-3590-44BB-AA00-019264CE10CE}" type="slidenum">
              <a:rPr lang="es-MX" smtClean="0"/>
              <a:t>‹#›</a:t>
            </a:fld>
            <a:endParaRPr lang="es-MX"/>
          </a:p>
        </p:txBody>
      </p:sp>
    </p:spTree>
    <p:extLst>
      <p:ext uri="{BB962C8B-B14F-4D97-AF65-F5344CB8AC3E}">
        <p14:creationId xmlns:p14="http://schemas.microsoft.com/office/powerpoint/2010/main" val="3566569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7ABC-0825-44D8-846F-29CA0626E5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AEA45328-F231-4D6C-A0A7-B8C26BBD6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805A19E1-6B82-45F8-94DB-CD49BFF69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DCAEF-0569-4D1F-B2A2-3E614C192512}"/>
              </a:ext>
            </a:extLst>
          </p:cNvPr>
          <p:cNvSpPr>
            <a:spLocks noGrp="1"/>
          </p:cNvSpPr>
          <p:nvPr>
            <p:ph type="dt" sz="half" idx="10"/>
          </p:nvPr>
        </p:nvSpPr>
        <p:spPr/>
        <p:txBody>
          <a:bodyPr/>
          <a:lstStyle/>
          <a:p>
            <a:fld id="{A8B12C30-4E0D-4D41-9B3D-8E3B724271D8}" type="datetimeFigureOut">
              <a:rPr lang="es-MX" smtClean="0"/>
              <a:t>17/03/2021</a:t>
            </a:fld>
            <a:endParaRPr lang="es-MX"/>
          </a:p>
        </p:txBody>
      </p:sp>
      <p:sp>
        <p:nvSpPr>
          <p:cNvPr id="6" name="Footer Placeholder 5">
            <a:extLst>
              <a:ext uri="{FF2B5EF4-FFF2-40B4-BE49-F238E27FC236}">
                <a16:creationId xmlns:a16="http://schemas.microsoft.com/office/drawing/2014/main" id="{A1FEF81B-473E-40D1-AD8C-952098EBBC8E}"/>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6135DD32-13F9-4CC5-8BA1-439986E9813B}"/>
              </a:ext>
            </a:extLst>
          </p:cNvPr>
          <p:cNvSpPr>
            <a:spLocks noGrp="1"/>
          </p:cNvSpPr>
          <p:nvPr>
            <p:ph type="sldNum" sz="quarter" idx="12"/>
          </p:nvPr>
        </p:nvSpPr>
        <p:spPr/>
        <p:txBody>
          <a:bodyPr/>
          <a:lstStyle/>
          <a:p>
            <a:fld id="{61DA673E-3590-44BB-AA00-019264CE10CE}" type="slidenum">
              <a:rPr lang="es-MX" smtClean="0"/>
              <a:t>‹#›</a:t>
            </a:fld>
            <a:endParaRPr lang="es-MX"/>
          </a:p>
        </p:txBody>
      </p:sp>
    </p:spTree>
    <p:extLst>
      <p:ext uri="{BB962C8B-B14F-4D97-AF65-F5344CB8AC3E}">
        <p14:creationId xmlns:p14="http://schemas.microsoft.com/office/powerpoint/2010/main" val="68081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1571-13AE-4AD1-BD36-7453A2390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D9933747-A7AE-41D9-A687-F7F6DFE499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DC7A0CB5-EF58-4BC2-B573-AC76E94B7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EFBBB-2C7E-4036-9679-F168DC2EAF25}"/>
              </a:ext>
            </a:extLst>
          </p:cNvPr>
          <p:cNvSpPr>
            <a:spLocks noGrp="1"/>
          </p:cNvSpPr>
          <p:nvPr>
            <p:ph type="dt" sz="half" idx="10"/>
          </p:nvPr>
        </p:nvSpPr>
        <p:spPr/>
        <p:txBody>
          <a:bodyPr/>
          <a:lstStyle/>
          <a:p>
            <a:fld id="{A8B12C30-4E0D-4D41-9B3D-8E3B724271D8}" type="datetimeFigureOut">
              <a:rPr lang="es-MX" smtClean="0"/>
              <a:t>17/03/2021</a:t>
            </a:fld>
            <a:endParaRPr lang="es-MX"/>
          </a:p>
        </p:txBody>
      </p:sp>
      <p:sp>
        <p:nvSpPr>
          <p:cNvPr id="6" name="Footer Placeholder 5">
            <a:extLst>
              <a:ext uri="{FF2B5EF4-FFF2-40B4-BE49-F238E27FC236}">
                <a16:creationId xmlns:a16="http://schemas.microsoft.com/office/drawing/2014/main" id="{8447CC67-762C-405A-860F-4938D717AE33}"/>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038BEBDD-C63A-494C-8C1D-BD60621057B8}"/>
              </a:ext>
            </a:extLst>
          </p:cNvPr>
          <p:cNvSpPr>
            <a:spLocks noGrp="1"/>
          </p:cNvSpPr>
          <p:nvPr>
            <p:ph type="sldNum" sz="quarter" idx="12"/>
          </p:nvPr>
        </p:nvSpPr>
        <p:spPr/>
        <p:txBody>
          <a:bodyPr/>
          <a:lstStyle/>
          <a:p>
            <a:fld id="{61DA673E-3590-44BB-AA00-019264CE10CE}" type="slidenum">
              <a:rPr lang="es-MX" smtClean="0"/>
              <a:t>‹#›</a:t>
            </a:fld>
            <a:endParaRPr lang="es-MX"/>
          </a:p>
        </p:txBody>
      </p:sp>
    </p:spTree>
    <p:extLst>
      <p:ext uri="{BB962C8B-B14F-4D97-AF65-F5344CB8AC3E}">
        <p14:creationId xmlns:p14="http://schemas.microsoft.com/office/powerpoint/2010/main" val="122769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D63094-C6FE-4E20-AD9F-755A84DC0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B088C2BA-4C3F-4701-93A2-046CA9190E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4EB5D9B-7BE9-450C-857F-F11355B4A5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12C30-4E0D-4D41-9B3D-8E3B724271D8}" type="datetimeFigureOut">
              <a:rPr lang="es-MX" smtClean="0"/>
              <a:t>17/03/2021</a:t>
            </a:fld>
            <a:endParaRPr lang="es-MX"/>
          </a:p>
        </p:txBody>
      </p:sp>
      <p:sp>
        <p:nvSpPr>
          <p:cNvPr id="5" name="Footer Placeholder 4">
            <a:extLst>
              <a:ext uri="{FF2B5EF4-FFF2-40B4-BE49-F238E27FC236}">
                <a16:creationId xmlns:a16="http://schemas.microsoft.com/office/drawing/2014/main" id="{FE420603-2FD4-4D5E-BD8F-9E4AA141F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B3A8359C-87A7-4935-A0B9-235DD80D30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A673E-3590-44BB-AA00-019264CE10CE}" type="slidenum">
              <a:rPr lang="es-MX" smtClean="0"/>
              <a:t>‹#›</a:t>
            </a:fld>
            <a:endParaRPr lang="es-MX"/>
          </a:p>
        </p:txBody>
      </p:sp>
    </p:spTree>
    <p:extLst>
      <p:ext uri="{BB962C8B-B14F-4D97-AF65-F5344CB8AC3E}">
        <p14:creationId xmlns:p14="http://schemas.microsoft.com/office/powerpoint/2010/main" val="3618941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conomipedia.com/definiciones/negocio.html" TargetMode="External"/><Relationship Id="rId2" Type="http://schemas.openxmlformats.org/officeDocument/2006/relationships/hyperlink" Target="https://economipedia.com/definiciones/estrategia.html" TargetMode="External"/><Relationship Id="rId1" Type="http://schemas.openxmlformats.org/officeDocument/2006/relationships/slideLayout" Target="../slideLayouts/slideLayout1.xml"/><Relationship Id="rId4" Type="http://schemas.openxmlformats.org/officeDocument/2006/relationships/hyperlink" Target="https://economipedia.com/definiciones/emprendedor.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B0BE-50C3-416F-A385-4C75C104A2BA}"/>
              </a:ext>
            </a:extLst>
          </p:cNvPr>
          <p:cNvSpPr>
            <a:spLocks noGrp="1"/>
          </p:cNvSpPr>
          <p:nvPr>
            <p:ph type="ctrTitle"/>
          </p:nvPr>
        </p:nvSpPr>
        <p:spPr>
          <a:xfrm>
            <a:off x="1524000" y="0"/>
            <a:ext cx="9144000" cy="1005914"/>
          </a:xfrm>
        </p:spPr>
        <p:txBody>
          <a:bodyPr/>
          <a:lstStyle/>
          <a:p>
            <a:r>
              <a:rPr lang="es-MX" dirty="0"/>
              <a:t>Estrategia de negocios</a:t>
            </a:r>
          </a:p>
        </p:txBody>
      </p:sp>
      <p:sp>
        <p:nvSpPr>
          <p:cNvPr id="3" name="Subtitle 2">
            <a:extLst>
              <a:ext uri="{FF2B5EF4-FFF2-40B4-BE49-F238E27FC236}">
                <a16:creationId xmlns:a16="http://schemas.microsoft.com/office/drawing/2014/main" id="{BD1707C5-44B7-4987-B668-7619D1548499}"/>
              </a:ext>
            </a:extLst>
          </p:cNvPr>
          <p:cNvSpPr>
            <a:spLocks noGrp="1"/>
          </p:cNvSpPr>
          <p:nvPr>
            <p:ph type="subTitle" idx="1"/>
          </p:nvPr>
        </p:nvSpPr>
        <p:spPr>
          <a:xfrm>
            <a:off x="211015" y="1005914"/>
            <a:ext cx="11788727" cy="5408954"/>
          </a:xfrm>
        </p:spPr>
        <p:txBody>
          <a:bodyPr>
            <a:normAutofit lnSpcReduction="10000"/>
          </a:bodyPr>
          <a:lstStyle/>
          <a:p>
            <a:pPr algn="l"/>
            <a:r>
              <a:rPr lang="es-ES" sz="2800" b="1" i="0" dirty="0">
                <a:solidFill>
                  <a:srgbClr val="333333"/>
                </a:solidFill>
                <a:effectLst/>
                <a:latin typeface="Open Sans"/>
              </a:rPr>
              <a:t>Se conoce como </a:t>
            </a:r>
            <a:r>
              <a:rPr lang="es-ES" sz="2800" b="1" i="0" u="none" strike="noStrike" dirty="0">
                <a:solidFill>
                  <a:srgbClr val="333333"/>
                </a:solidFill>
                <a:effectLst/>
                <a:latin typeface="Open Sans"/>
                <a:hlinkClick r:id="rId2"/>
              </a:rPr>
              <a:t>estrategia</a:t>
            </a:r>
            <a:r>
              <a:rPr lang="es-ES" sz="2800" b="1" i="0" dirty="0">
                <a:solidFill>
                  <a:srgbClr val="333333"/>
                </a:solidFill>
                <a:effectLst/>
                <a:latin typeface="Open Sans"/>
              </a:rPr>
              <a:t> de </a:t>
            </a:r>
            <a:r>
              <a:rPr lang="es-ES" sz="2800" b="1" i="0" u="none" strike="noStrike" dirty="0">
                <a:solidFill>
                  <a:srgbClr val="333333"/>
                </a:solidFill>
                <a:effectLst/>
                <a:latin typeface="Open Sans"/>
                <a:hlinkClick r:id="rId3"/>
              </a:rPr>
              <a:t>negocio</a:t>
            </a:r>
            <a:r>
              <a:rPr lang="es-ES" sz="2800" b="1" i="0" dirty="0">
                <a:solidFill>
                  <a:srgbClr val="333333"/>
                </a:solidFill>
                <a:effectLst/>
                <a:latin typeface="Open Sans"/>
              </a:rPr>
              <a:t> a la planificación por parte de una empresa de cara a la consecución de objetivos previamente establecidos.</a:t>
            </a:r>
          </a:p>
          <a:p>
            <a:pPr algn="l"/>
            <a:r>
              <a:rPr lang="es-ES" sz="2800" b="0" i="0" dirty="0">
                <a:solidFill>
                  <a:srgbClr val="333333"/>
                </a:solidFill>
                <a:effectLst/>
                <a:latin typeface="Open Sans"/>
              </a:rPr>
              <a:t>De este modo, la estrategia de negocio establece prácticas para regir el funcionamiento a nivel empresarial.</a:t>
            </a:r>
          </a:p>
          <a:p>
            <a:pPr algn="l"/>
            <a:r>
              <a:rPr lang="es-ES" sz="2800" b="0" i="0" dirty="0">
                <a:solidFill>
                  <a:srgbClr val="333333"/>
                </a:solidFill>
                <a:effectLst/>
                <a:latin typeface="Open Sans"/>
              </a:rPr>
              <a:t>La estrategia de negocio permite tanto a </a:t>
            </a:r>
            <a:r>
              <a:rPr lang="es-ES" sz="2800" b="1" i="0" dirty="0">
                <a:solidFill>
                  <a:srgbClr val="333333"/>
                </a:solidFill>
                <a:effectLst/>
                <a:latin typeface="Open Sans"/>
              </a:rPr>
              <a:t>Pequeñas y medianas empresas</a:t>
            </a:r>
            <a:r>
              <a:rPr lang="es-ES" sz="2800" b="0" i="0" dirty="0">
                <a:solidFill>
                  <a:srgbClr val="333333"/>
                </a:solidFill>
                <a:effectLst/>
                <a:latin typeface="Open Sans"/>
              </a:rPr>
              <a:t> como a grandes corporaciones plantearse unos objetivos empresariales en concreto</a:t>
            </a:r>
            <a:r>
              <a:rPr lang="es-ES" sz="2800" dirty="0">
                <a:solidFill>
                  <a:srgbClr val="333333"/>
                </a:solidFill>
                <a:latin typeface="Open Sans"/>
              </a:rPr>
              <a:t>, y</a:t>
            </a:r>
            <a:r>
              <a:rPr lang="es-ES" sz="2800" b="0" i="0" dirty="0">
                <a:solidFill>
                  <a:srgbClr val="333333"/>
                </a:solidFill>
                <a:effectLst/>
                <a:latin typeface="Open Sans"/>
              </a:rPr>
              <a:t> sobre ello, basar su día a día en alcanzar los mismos en el largo plazo. Al tiempo debe permitir la obtención de determinados niveles de rendimiento financiero para la empresa.</a:t>
            </a:r>
          </a:p>
          <a:p>
            <a:pPr algn="l"/>
            <a:r>
              <a:rPr lang="es-ES" sz="2800" b="0" i="0" dirty="0">
                <a:solidFill>
                  <a:srgbClr val="333333"/>
                </a:solidFill>
                <a:effectLst/>
                <a:latin typeface="Open Sans"/>
              </a:rPr>
              <a:t>En primer lugar toda estrategia de negocio debe hacer plantear a un </a:t>
            </a:r>
            <a:r>
              <a:rPr lang="es-ES" sz="2800" b="1" i="0" u="none" strike="noStrike" dirty="0">
                <a:solidFill>
                  <a:srgbClr val="333333"/>
                </a:solidFill>
                <a:effectLst/>
                <a:latin typeface="Open Sans"/>
                <a:hlinkClick r:id="rId4"/>
              </a:rPr>
              <a:t>emprendedor</a:t>
            </a:r>
            <a:r>
              <a:rPr lang="es-ES" sz="2800" b="0" i="0" dirty="0">
                <a:solidFill>
                  <a:srgbClr val="333333"/>
                </a:solidFill>
                <a:effectLst/>
                <a:latin typeface="Open Sans"/>
              </a:rPr>
              <a:t> sobre en qué situación o posición quiere estar en el mercado en un determinado periodo de tiempo (el cual se da en mediano y  largo plazo generalmente).</a:t>
            </a:r>
          </a:p>
          <a:p>
            <a:endParaRPr lang="es-MX" dirty="0"/>
          </a:p>
        </p:txBody>
      </p:sp>
    </p:spTree>
    <p:extLst>
      <p:ext uri="{BB962C8B-B14F-4D97-AF65-F5344CB8AC3E}">
        <p14:creationId xmlns:p14="http://schemas.microsoft.com/office/powerpoint/2010/main" val="345701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62A6-0C7D-4035-8F57-DF05220605DF}"/>
              </a:ext>
            </a:extLst>
          </p:cNvPr>
          <p:cNvSpPr>
            <a:spLocks noGrp="1"/>
          </p:cNvSpPr>
          <p:nvPr>
            <p:ph type="title"/>
          </p:nvPr>
        </p:nvSpPr>
        <p:spPr/>
        <p:txBody>
          <a:bodyPr/>
          <a:lstStyle/>
          <a:p>
            <a:r>
              <a:rPr lang="es-MX" dirty="0"/>
              <a:t>Complemento del producto</a:t>
            </a:r>
          </a:p>
        </p:txBody>
      </p:sp>
      <p:sp>
        <p:nvSpPr>
          <p:cNvPr id="3" name="Content Placeholder 2">
            <a:extLst>
              <a:ext uri="{FF2B5EF4-FFF2-40B4-BE49-F238E27FC236}">
                <a16:creationId xmlns:a16="http://schemas.microsoft.com/office/drawing/2014/main" id="{EC06E102-BCBD-470F-9547-AB690E66F7D8}"/>
              </a:ext>
            </a:extLst>
          </p:cNvPr>
          <p:cNvSpPr>
            <a:spLocks noGrp="1"/>
          </p:cNvSpPr>
          <p:nvPr>
            <p:ph idx="1"/>
          </p:nvPr>
        </p:nvSpPr>
        <p:spPr/>
        <p:txBody>
          <a:bodyPr/>
          <a:lstStyle/>
          <a:p>
            <a:r>
              <a:rPr lang="es-ES" b="0" i="0" dirty="0">
                <a:effectLst/>
                <a:latin typeface="TrebuchetMS"/>
              </a:rPr>
              <a:t>El concepto de “complemento” se extiende más allá de añadir o modificar una característica al producto, sino que puede contemplar </a:t>
            </a:r>
            <a:r>
              <a:rPr lang="es-ES" b="1" i="0" dirty="0">
                <a:effectLst/>
                <a:latin typeface="TrebuchetMS"/>
              </a:rPr>
              <a:t>extras ajenos al propio producto</a:t>
            </a:r>
            <a:r>
              <a:rPr lang="es-ES" b="0" i="0" dirty="0">
                <a:effectLst/>
                <a:latin typeface="TrebuchetMS"/>
              </a:rPr>
              <a:t>, como empaquetado para regalo, incluir una tarjeta en el paquete o contratar algún servicio especial (como un seguro de transporte).</a:t>
            </a:r>
          </a:p>
          <a:p>
            <a:endParaRPr lang="es-MX" dirty="0"/>
          </a:p>
        </p:txBody>
      </p:sp>
    </p:spTree>
    <p:extLst>
      <p:ext uri="{BB962C8B-B14F-4D97-AF65-F5344CB8AC3E}">
        <p14:creationId xmlns:p14="http://schemas.microsoft.com/office/powerpoint/2010/main" val="85135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E37C-B6A3-45DE-834E-44EF2FAE93D3}"/>
              </a:ext>
            </a:extLst>
          </p:cNvPr>
          <p:cNvSpPr>
            <a:spLocks noGrp="1"/>
          </p:cNvSpPr>
          <p:nvPr>
            <p:ph type="title"/>
          </p:nvPr>
        </p:nvSpPr>
        <p:spPr/>
        <p:txBody>
          <a:bodyPr/>
          <a:lstStyle/>
          <a:p>
            <a:r>
              <a:rPr lang="es-MX" dirty="0"/>
              <a:t>Reputación del fabricante</a:t>
            </a:r>
          </a:p>
        </p:txBody>
      </p:sp>
      <p:sp>
        <p:nvSpPr>
          <p:cNvPr id="3" name="Content Placeholder 2">
            <a:extLst>
              <a:ext uri="{FF2B5EF4-FFF2-40B4-BE49-F238E27FC236}">
                <a16:creationId xmlns:a16="http://schemas.microsoft.com/office/drawing/2014/main" id="{603FAAE0-D4AD-4603-A6F8-56DC4F309D1F}"/>
              </a:ext>
            </a:extLst>
          </p:cNvPr>
          <p:cNvSpPr>
            <a:spLocks noGrp="1"/>
          </p:cNvSpPr>
          <p:nvPr>
            <p:ph idx="1"/>
          </p:nvPr>
        </p:nvSpPr>
        <p:spPr/>
        <p:txBody>
          <a:bodyPr>
            <a:normAutofit fontScale="85000" lnSpcReduction="20000"/>
          </a:bodyPr>
          <a:lstStyle/>
          <a:p>
            <a:pPr algn="just"/>
            <a:r>
              <a:rPr lang="es-ES" b="0" i="0" dirty="0">
                <a:solidFill>
                  <a:srgbClr val="222222"/>
                </a:solidFill>
                <a:effectLst/>
                <a:latin typeface="Verdana" panose="020B0604030504040204" pitchFamily="34" charset="0"/>
              </a:rPr>
              <a:t>La reputación sin lugar a dudas es un punto a considerar. La reputación de la empresa algunas veces suele ser más importante que su precio en el mercado. Los activos y el rendimiento financiero han llegado a ser un componente importante del valor de mercado de la empresa. Sin embargo, </a:t>
            </a:r>
            <a:r>
              <a:rPr lang="es-ES" b="1" i="0" dirty="0">
                <a:solidFill>
                  <a:srgbClr val="222222"/>
                </a:solidFill>
                <a:effectLst/>
                <a:latin typeface="Verdana" panose="020B0604030504040204" pitchFamily="34" charset="0"/>
              </a:rPr>
              <a:t>la reputación es el punto dónde cualquier empresa. </a:t>
            </a:r>
            <a:r>
              <a:rPr lang="es-ES" b="0" i="0" dirty="0">
                <a:solidFill>
                  <a:srgbClr val="222222"/>
                </a:solidFill>
                <a:effectLst/>
                <a:latin typeface="Verdana" panose="020B0604030504040204" pitchFamily="34" charset="0"/>
              </a:rPr>
              <a:t>Inclusive con un ligero golpe puede reducir en gran medida el valor de mercado, o incluso hacerse más vulnerables a la quiebra.</a:t>
            </a:r>
          </a:p>
          <a:p>
            <a:pPr algn="just"/>
            <a:r>
              <a:rPr lang="es-ES" dirty="0">
                <a:solidFill>
                  <a:srgbClr val="222222"/>
                </a:solidFill>
                <a:latin typeface="Verdana" panose="020B0604030504040204" pitchFamily="34" charset="0"/>
              </a:rPr>
              <a:t>Sabemos que la</a:t>
            </a:r>
            <a:r>
              <a:rPr lang="es-ES" b="0" i="0" dirty="0">
                <a:solidFill>
                  <a:srgbClr val="222222"/>
                </a:solidFill>
                <a:effectLst/>
                <a:latin typeface="Verdana" panose="020B0604030504040204" pitchFamily="34" charset="0"/>
              </a:rPr>
              <a:t> base de cualquier marca es un producto innovador del fabricante. Este producto no sólo establece los estándares de la industria. Además de ello provoca cambios en las prioridades de los usuarios, que a su vez conduce a un mayor consumo. Si se reúnen las condiciones y se cumplen las normas, el producto </a:t>
            </a:r>
            <a:r>
              <a:rPr lang="es-ES" dirty="0">
                <a:solidFill>
                  <a:srgbClr val="222222"/>
                </a:solidFill>
                <a:latin typeface="Verdana" panose="020B0604030504040204" pitchFamily="34" charset="0"/>
              </a:rPr>
              <a:t>obtiene</a:t>
            </a:r>
            <a:r>
              <a:rPr lang="es-ES" b="0" i="0" dirty="0">
                <a:solidFill>
                  <a:srgbClr val="222222"/>
                </a:solidFill>
                <a:effectLst/>
                <a:latin typeface="Verdana" panose="020B0604030504040204" pitchFamily="34" charset="0"/>
              </a:rPr>
              <a:t> credibilidad y la retroalimentación </a:t>
            </a:r>
            <a:r>
              <a:rPr lang="es-ES" dirty="0">
                <a:solidFill>
                  <a:srgbClr val="222222"/>
                </a:solidFill>
                <a:latin typeface="Verdana" panose="020B0604030504040204" pitchFamily="34" charset="0"/>
              </a:rPr>
              <a:t>que recibirá por parte de los clientes será positiva</a:t>
            </a:r>
            <a:r>
              <a:rPr lang="es-ES" b="0" i="0" dirty="0">
                <a:solidFill>
                  <a:srgbClr val="222222"/>
                </a:solidFill>
                <a:effectLst/>
                <a:latin typeface="Verdana" panose="020B0604030504040204" pitchFamily="34" charset="0"/>
              </a:rPr>
              <a:t>.</a:t>
            </a:r>
          </a:p>
          <a:p>
            <a:endParaRPr lang="es-MX" dirty="0"/>
          </a:p>
        </p:txBody>
      </p:sp>
    </p:spTree>
    <p:extLst>
      <p:ext uri="{BB962C8B-B14F-4D97-AF65-F5344CB8AC3E}">
        <p14:creationId xmlns:p14="http://schemas.microsoft.com/office/powerpoint/2010/main" val="362454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E37C-B6A3-45DE-834E-44EF2FAE93D3}"/>
              </a:ext>
            </a:extLst>
          </p:cNvPr>
          <p:cNvSpPr>
            <a:spLocks noGrp="1"/>
          </p:cNvSpPr>
          <p:nvPr>
            <p:ph type="title"/>
          </p:nvPr>
        </p:nvSpPr>
        <p:spPr/>
        <p:txBody>
          <a:bodyPr/>
          <a:lstStyle/>
          <a:p>
            <a:pPr algn="ctr"/>
            <a:r>
              <a:rPr lang="es-MX" dirty="0"/>
              <a:t>Imagen del producto</a:t>
            </a:r>
          </a:p>
        </p:txBody>
      </p:sp>
      <p:sp>
        <p:nvSpPr>
          <p:cNvPr id="3" name="Content Placeholder 2">
            <a:extLst>
              <a:ext uri="{FF2B5EF4-FFF2-40B4-BE49-F238E27FC236}">
                <a16:creationId xmlns:a16="http://schemas.microsoft.com/office/drawing/2014/main" id="{603FAAE0-D4AD-4603-A6F8-56DC4F309D1F}"/>
              </a:ext>
            </a:extLst>
          </p:cNvPr>
          <p:cNvSpPr>
            <a:spLocks noGrp="1"/>
          </p:cNvSpPr>
          <p:nvPr>
            <p:ph idx="1"/>
          </p:nvPr>
        </p:nvSpPr>
        <p:spPr/>
        <p:txBody>
          <a:bodyPr>
            <a:normAutofit fontScale="92500" lnSpcReduction="10000"/>
          </a:bodyPr>
          <a:lstStyle/>
          <a:p>
            <a:pPr algn="l"/>
            <a:r>
              <a:rPr lang="es-ES" b="0" i="0" dirty="0">
                <a:effectLst/>
                <a:latin typeface="Raleway"/>
              </a:rPr>
              <a:t>Esta es la representación mental de un producto que tiene el consumidor. </a:t>
            </a:r>
            <a:r>
              <a:rPr lang="es-ES" dirty="0">
                <a:latin typeface="Raleway"/>
              </a:rPr>
              <a:t>Donde se plasman</a:t>
            </a:r>
            <a:r>
              <a:rPr lang="es-ES" b="0" i="0" dirty="0">
                <a:effectLst/>
                <a:latin typeface="Raleway"/>
              </a:rPr>
              <a:t> los sentimientos, los prejuicios, la experiencia y de toda la información con la que cuenta el </a:t>
            </a:r>
            <a:r>
              <a:rPr lang="es-ES" dirty="0">
                <a:latin typeface="Raleway"/>
              </a:rPr>
              <a:t>diseñador</a:t>
            </a:r>
            <a:r>
              <a:rPr lang="es-ES" b="0" i="0" dirty="0">
                <a:effectLst/>
                <a:latin typeface="Raleway"/>
              </a:rPr>
              <a:t>, equivale a que el público objetivo identifique nuestro producto y que sea aceptado por ellos mismos, lo cual puede llegar a la fidelización.</a:t>
            </a:r>
          </a:p>
          <a:p>
            <a:r>
              <a:rPr lang="es-ES" b="0" i="0" dirty="0">
                <a:effectLst/>
                <a:latin typeface="Arial" panose="020B0604020202020204" pitchFamily="34" charset="0"/>
              </a:rPr>
              <a:t>Ejemplo: La imagen muy bien posicionada de Coca-Cola. Con tan solo escuchar el nombre o algunas de las características canciones de sus comerciales las personas automáticamente saben de qué están hablando y cuál es la misión del producto. Pueden a generar un nivel de influencia en las festividades como la navidad, haciendo que las personas asocien estas fechas con los personajes de sus comerciales. </a:t>
            </a:r>
            <a:endParaRPr lang="es-MX" dirty="0"/>
          </a:p>
        </p:txBody>
      </p:sp>
    </p:spTree>
    <p:extLst>
      <p:ext uri="{BB962C8B-B14F-4D97-AF65-F5344CB8AC3E}">
        <p14:creationId xmlns:p14="http://schemas.microsoft.com/office/powerpoint/2010/main" val="205445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09E1-4BAC-4660-B519-F861EDF15101}"/>
              </a:ext>
            </a:extLst>
          </p:cNvPr>
          <p:cNvSpPr>
            <a:spLocks noGrp="1"/>
          </p:cNvSpPr>
          <p:nvPr>
            <p:ph type="title"/>
          </p:nvPr>
        </p:nvSpPr>
        <p:spPr/>
        <p:txBody>
          <a:bodyPr/>
          <a:lstStyle/>
          <a:p>
            <a:pPr algn="ctr"/>
            <a:r>
              <a:rPr lang="es-MX" dirty="0"/>
              <a:t>Competitividad</a:t>
            </a:r>
          </a:p>
        </p:txBody>
      </p:sp>
      <p:sp>
        <p:nvSpPr>
          <p:cNvPr id="3" name="Content Placeholder 2">
            <a:extLst>
              <a:ext uri="{FF2B5EF4-FFF2-40B4-BE49-F238E27FC236}">
                <a16:creationId xmlns:a16="http://schemas.microsoft.com/office/drawing/2014/main" id="{184EDF64-F5C6-45EE-B95A-94E08E6A0ABD}"/>
              </a:ext>
            </a:extLst>
          </p:cNvPr>
          <p:cNvSpPr>
            <a:spLocks noGrp="1"/>
          </p:cNvSpPr>
          <p:nvPr>
            <p:ph idx="1"/>
          </p:nvPr>
        </p:nvSpPr>
        <p:spPr/>
        <p:txBody>
          <a:bodyPr>
            <a:normAutofit/>
          </a:bodyPr>
          <a:lstStyle/>
          <a:p>
            <a:r>
              <a:rPr lang="es-ES" b="1" i="0" dirty="0">
                <a:solidFill>
                  <a:srgbClr val="000000"/>
                </a:solidFill>
                <a:effectLst/>
                <a:latin typeface="Montserrat"/>
              </a:rPr>
              <a:t>La competitividad orientada al ámbito empresarial es un término que hace referencia a la capacidad de un negocio para producir y vender ya sean productos o servicios que cumplan con la calidad que exigen los mercados</a:t>
            </a:r>
            <a:r>
              <a:rPr lang="es-ES" b="0" i="0" dirty="0">
                <a:solidFill>
                  <a:srgbClr val="000000"/>
                </a:solidFill>
                <a:effectLst/>
                <a:latin typeface="Montserrat"/>
              </a:rPr>
              <a:t>, esto al mismo precio o con precios más bajos, y maximizando los rendimientos de los recursos consumidos para producir dichos productos.</a:t>
            </a:r>
          </a:p>
          <a:p>
            <a:endParaRPr lang="es-ES" dirty="0">
              <a:solidFill>
                <a:srgbClr val="000000"/>
              </a:solidFill>
              <a:latin typeface="Montserrat"/>
            </a:endParaRPr>
          </a:p>
          <a:p>
            <a:pPr marL="0" indent="0">
              <a:buNone/>
            </a:pPr>
            <a:r>
              <a:rPr lang="es-ES" b="1" i="0" dirty="0">
                <a:solidFill>
                  <a:srgbClr val="000000"/>
                </a:solidFill>
                <a:effectLst/>
                <a:latin typeface="Montserrat"/>
              </a:rPr>
              <a:t>Existen cuatro puntos que se deben considerar al momento de genera</a:t>
            </a:r>
            <a:r>
              <a:rPr lang="es-ES" b="1" dirty="0">
                <a:solidFill>
                  <a:srgbClr val="000000"/>
                </a:solidFill>
                <a:latin typeface="Montserrat"/>
              </a:rPr>
              <a:t>r una mayor competitividad y poder distinguir nuestros productos de otras empresas, los cuales son:</a:t>
            </a:r>
            <a:endParaRPr lang="es-ES" b="0" i="0" dirty="0">
              <a:solidFill>
                <a:srgbClr val="000000"/>
              </a:solidFill>
              <a:effectLst/>
              <a:latin typeface="Montserrat"/>
            </a:endParaRPr>
          </a:p>
          <a:p>
            <a:endParaRPr lang="es-MX" dirty="0"/>
          </a:p>
        </p:txBody>
      </p:sp>
    </p:spTree>
    <p:extLst>
      <p:ext uri="{BB962C8B-B14F-4D97-AF65-F5344CB8AC3E}">
        <p14:creationId xmlns:p14="http://schemas.microsoft.com/office/powerpoint/2010/main" val="111911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EDF64-F5C6-45EE-B95A-94E08E6A0ABD}"/>
              </a:ext>
            </a:extLst>
          </p:cNvPr>
          <p:cNvSpPr>
            <a:spLocks noGrp="1"/>
          </p:cNvSpPr>
          <p:nvPr>
            <p:ph idx="1"/>
          </p:nvPr>
        </p:nvSpPr>
        <p:spPr>
          <a:xfrm>
            <a:off x="98474" y="112542"/>
            <a:ext cx="11802794" cy="6569611"/>
          </a:xfrm>
        </p:spPr>
        <p:txBody>
          <a:bodyPr>
            <a:normAutofit fontScale="92500" lnSpcReduction="10000"/>
          </a:bodyPr>
          <a:lstStyle/>
          <a:p>
            <a:pPr marL="0" indent="0" algn="ctr">
              <a:buNone/>
            </a:pPr>
            <a:r>
              <a:rPr lang="es-ES" sz="3000" b="1" i="1" dirty="0">
                <a:effectLst/>
                <a:latin typeface="Bree Serif"/>
              </a:rPr>
              <a:t>1.- </a:t>
            </a:r>
            <a:r>
              <a:rPr lang="es-ES" sz="3000" b="0" i="0" dirty="0">
                <a:effectLst/>
                <a:latin typeface="Bree Serif"/>
              </a:rPr>
              <a:t>Definir la ventaja competitiva.</a:t>
            </a:r>
          </a:p>
          <a:p>
            <a:pPr algn="just"/>
            <a:r>
              <a:rPr lang="es-ES" sz="3000" b="0" i="0" dirty="0">
                <a:effectLst/>
                <a:latin typeface="Open Sans"/>
              </a:rPr>
              <a:t>La esencia de la estrategia es identificar cómo una empresa puede ofrecer un valor único a sus clientes. En muchos sectores de la economía, las empresas están atrapadas en cierta igualdad, ya que ofrecen productos similares entre ellas. Una estrategia de negocio bien pensada debe considerar cómo una empresa puede crear espacio a partir de la competencia ya sea en su oferta de servicios, modelo de precios, sistema de entrega y más.</a:t>
            </a:r>
          </a:p>
          <a:p>
            <a:pPr algn="just"/>
            <a:endParaRPr lang="es-ES" sz="3000" dirty="0">
              <a:latin typeface="Open Sans"/>
            </a:endParaRPr>
          </a:p>
          <a:p>
            <a:pPr marL="0" indent="0" algn="ctr">
              <a:buNone/>
            </a:pPr>
            <a:r>
              <a:rPr lang="es-ES" sz="3000" b="1" i="1" dirty="0">
                <a:effectLst/>
                <a:latin typeface="Bree Serif"/>
              </a:rPr>
              <a:t>2.- </a:t>
            </a:r>
            <a:r>
              <a:rPr lang="es-ES" sz="3000" b="0" i="0" dirty="0">
                <a:effectLst/>
                <a:latin typeface="Bree Serif"/>
              </a:rPr>
              <a:t>Centrarse en el crecimiento sistemático.</a:t>
            </a:r>
          </a:p>
          <a:p>
            <a:pPr algn="just"/>
            <a:r>
              <a:rPr lang="es-ES" sz="3000" b="0" i="0" dirty="0">
                <a:effectLst/>
                <a:latin typeface="Open Sans"/>
              </a:rPr>
              <a:t>“Una empresa próspera es una empresa en crecimiento”. a través del crecimiento es que las empresas pueden permitirse invertir en cosas como la tecnología, mejor personal y nuevos equipos. El plan estratégico debe identificar en qué segmentos crecerá una empresa y en qué proporción, de modo que la combinación de productos produzca un resultado de margen específico.</a:t>
            </a:r>
          </a:p>
          <a:p>
            <a:pPr algn="just"/>
            <a:endParaRPr lang="es-ES" b="0" i="0" dirty="0">
              <a:effectLst/>
              <a:latin typeface="Open Sans"/>
            </a:endParaRPr>
          </a:p>
          <a:p>
            <a:endParaRPr lang="es-MX" dirty="0"/>
          </a:p>
        </p:txBody>
      </p:sp>
    </p:spTree>
    <p:extLst>
      <p:ext uri="{BB962C8B-B14F-4D97-AF65-F5344CB8AC3E}">
        <p14:creationId xmlns:p14="http://schemas.microsoft.com/office/powerpoint/2010/main" val="38494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6768CF-9456-4E41-8C08-3ABE9BF8F609}"/>
              </a:ext>
            </a:extLst>
          </p:cNvPr>
          <p:cNvSpPr>
            <a:spLocks noGrp="1"/>
          </p:cNvSpPr>
          <p:nvPr>
            <p:ph idx="1"/>
          </p:nvPr>
        </p:nvSpPr>
        <p:spPr>
          <a:xfrm>
            <a:off x="168812" y="211015"/>
            <a:ext cx="11915336" cy="6513342"/>
          </a:xfrm>
        </p:spPr>
        <p:txBody>
          <a:bodyPr>
            <a:normAutofit lnSpcReduction="10000"/>
          </a:bodyPr>
          <a:lstStyle/>
          <a:p>
            <a:pPr marL="0" indent="0" algn="ctr">
              <a:buNone/>
            </a:pPr>
            <a:r>
              <a:rPr lang="es-ES" sz="3200" b="1" i="1" dirty="0">
                <a:effectLst/>
                <a:latin typeface="Bree Serif"/>
              </a:rPr>
              <a:t>3.- </a:t>
            </a:r>
            <a:r>
              <a:rPr lang="es-ES" sz="3200" b="0" i="0" dirty="0">
                <a:effectLst/>
                <a:latin typeface="Bree Serif"/>
              </a:rPr>
              <a:t>Tomar decisiones basadas en hechos.</a:t>
            </a:r>
          </a:p>
          <a:p>
            <a:pPr algn="just"/>
            <a:r>
              <a:rPr lang="es-ES" sz="3200" dirty="0">
                <a:latin typeface="Open Sans"/>
              </a:rPr>
              <a:t>Este punto se refiere al uso de hechos, métricas y datos para poder guiar las decisiones de negocios de forma estratégica, para que estén alineadas con las metas, los objetivos y las iniciativas de nuestra organización.</a:t>
            </a:r>
            <a:endParaRPr lang="es-ES" sz="3200" b="0" i="0" dirty="0">
              <a:effectLst/>
              <a:latin typeface="Open Sans"/>
            </a:endParaRPr>
          </a:p>
          <a:p>
            <a:pPr marL="0" indent="0" algn="ctr">
              <a:buNone/>
            </a:pPr>
            <a:r>
              <a:rPr lang="es-ES" sz="3200" b="1" i="1" dirty="0">
                <a:effectLst/>
                <a:latin typeface="Bree Serif"/>
              </a:rPr>
              <a:t>4.- </a:t>
            </a:r>
            <a:r>
              <a:rPr lang="es-ES" sz="3200" b="0" i="0" dirty="0">
                <a:effectLst/>
                <a:latin typeface="Bree Serif"/>
              </a:rPr>
              <a:t>Pensar a largo plazo.</a:t>
            </a:r>
          </a:p>
          <a:p>
            <a:pPr algn="just"/>
            <a:r>
              <a:rPr lang="es-ES" sz="3200" b="0" i="0" dirty="0">
                <a:effectLst/>
                <a:latin typeface="Open Sans"/>
              </a:rPr>
              <a:t>Ante el cambio constante, los horizontes de planificación son más cortos de lo que solían ser. Sin embargo, si pensamos solo trimestre a trimestre resultará en una trampa que puede privar a las empresas de su capacidad para ver lo que espera a la vuelta de la esquina. Las mejores empresas crean procesos diseñados para tratar la estrategia como un ciclo anual en lugar de un evento estático único. Sabemos que los cambios de las tecnologías y el mercado son constantes y por ende debemos evitar pensar a muy largo plazo para no quedarnos atrás.</a:t>
            </a:r>
          </a:p>
          <a:p>
            <a:endParaRPr lang="es-MX" dirty="0"/>
          </a:p>
        </p:txBody>
      </p:sp>
    </p:spTree>
    <p:extLst>
      <p:ext uri="{BB962C8B-B14F-4D97-AF65-F5344CB8AC3E}">
        <p14:creationId xmlns:p14="http://schemas.microsoft.com/office/powerpoint/2010/main" val="183524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FF5AF-0C79-4527-8206-393C4B65DB19}"/>
              </a:ext>
            </a:extLst>
          </p:cNvPr>
          <p:cNvSpPr>
            <a:spLocks noGrp="1"/>
          </p:cNvSpPr>
          <p:nvPr>
            <p:ph idx="1"/>
          </p:nvPr>
        </p:nvSpPr>
        <p:spPr>
          <a:xfrm>
            <a:off x="838200" y="309488"/>
            <a:ext cx="10515600" cy="6274191"/>
          </a:xfrm>
        </p:spPr>
        <p:txBody>
          <a:bodyPr>
            <a:normAutofit fontScale="92500" lnSpcReduction="10000"/>
          </a:bodyPr>
          <a:lstStyle/>
          <a:p>
            <a:pPr marL="0" lvl="0" indent="0" algn="ctr" rtl="0">
              <a:spcBef>
                <a:spcPts val="0"/>
              </a:spcBef>
              <a:spcAft>
                <a:spcPts val="0"/>
              </a:spcAft>
              <a:buNone/>
            </a:pPr>
            <a:r>
              <a:rPr lang="es-ES" sz="4800" dirty="0"/>
              <a:t>Dimensiones de competitividad</a:t>
            </a:r>
          </a:p>
          <a:p>
            <a:pPr marL="0" lvl="0" indent="0" algn="ctr" rtl="0">
              <a:spcBef>
                <a:spcPts val="0"/>
              </a:spcBef>
              <a:spcAft>
                <a:spcPts val="0"/>
              </a:spcAft>
              <a:buNone/>
            </a:pPr>
            <a:endParaRPr lang="es-MX" sz="4800" dirty="0"/>
          </a:p>
          <a:p>
            <a:pPr marL="342900" lvl="0" indent="-342900" algn="l" rtl="0">
              <a:spcBef>
                <a:spcPts val="0"/>
              </a:spcBef>
              <a:spcAft>
                <a:spcPts val="0"/>
              </a:spcAft>
              <a:buFont typeface="Arial" panose="020B0604020202020204" pitchFamily="34" charset="0"/>
              <a:buChar char="•"/>
            </a:pPr>
            <a:r>
              <a:rPr lang="es-ES" b="0" i="0" dirty="0">
                <a:effectLst/>
                <a:latin typeface="Helvetica Neue"/>
              </a:rPr>
              <a:t>Tiempo: </a:t>
            </a:r>
            <a:r>
              <a:rPr lang="es-ES" dirty="0">
                <a:latin typeface="Helvetica Neue"/>
              </a:rPr>
              <a:t>Permite </a:t>
            </a:r>
            <a:r>
              <a:rPr lang="es-ES" b="0" i="0" dirty="0">
                <a:effectLst/>
                <a:latin typeface="Helvetica Neue"/>
              </a:rPr>
              <a:t>medir de forma tangible qué tanta demora hay en realizar algo que se trata de la producción, pero también puede ser adaptar un proceso o implementar una mejora, con esta dimensión podemos entender la capacidad que tiene la organización para adaptarse a los cambios.</a:t>
            </a:r>
            <a:br>
              <a:rPr lang="es-ES" dirty="0"/>
            </a:br>
            <a:br>
              <a:rPr lang="es-ES" dirty="0"/>
            </a:br>
            <a:r>
              <a:rPr lang="es-ES" b="0" i="0" dirty="0">
                <a:effectLst/>
                <a:latin typeface="Helvetica Neue"/>
              </a:rPr>
              <a:t>Personas: Implica la interacción de la organización con los elementos humanos, como el personal propio y factores externos como clientes, proveedores, competidores. </a:t>
            </a:r>
            <a:br>
              <a:rPr lang="es-ES" dirty="0"/>
            </a:br>
            <a:br>
              <a:rPr lang="es-ES" dirty="0"/>
            </a:br>
            <a:r>
              <a:rPr lang="es-ES" b="0" i="0" dirty="0">
                <a:effectLst/>
                <a:latin typeface="Helvetica Neue"/>
              </a:rPr>
              <a:t>Administración de la información: Es la dimensión que define la forma en la que es distribuida la información, incluyendo el medio, el alcance y el momento en el que se entregará, todo bajo una planeación adecuada que permita a la organización estar informada a tiempo.</a:t>
            </a:r>
            <a:endParaRPr lang="es-ES" sz="2800" dirty="0"/>
          </a:p>
        </p:txBody>
      </p:sp>
    </p:spTree>
    <p:extLst>
      <p:ext uri="{BB962C8B-B14F-4D97-AF65-F5344CB8AC3E}">
        <p14:creationId xmlns:p14="http://schemas.microsoft.com/office/powerpoint/2010/main" val="14726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B6D2-22F3-47E4-B827-7823C6BE444C}"/>
              </a:ext>
            </a:extLst>
          </p:cNvPr>
          <p:cNvSpPr>
            <a:spLocks noGrp="1"/>
          </p:cNvSpPr>
          <p:nvPr>
            <p:ph type="title"/>
          </p:nvPr>
        </p:nvSpPr>
        <p:spPr/>
        <p:txBody>
          <a:bodyPr/>
          <a:lstStyle/>
          <a:p>
            <a:r>
              <a:rPr lang="es-MX" dirty="0"/>
              <a:t>Factores de competitividad</a:t>
            </a:r>
          </a:p>
        </p:txBody>
      </p:sp>
      <p:sp>
        <p:nvSpPr>
          <p:cNvPr id="3" name="Content Placeholder 2">
            <a:extLst>
              <a:ext uri="{FF2B5EF4-FFF2-40B4-BE49-F238E27FC236}">
                <a16:creationId xmlns:a16="http://schemas.microsoft.com/office/drawing/2014/main" id="{A0662623-AD6E-4501-9B2F-7BEB690CBD7A}"/>
              </a:ext>
            </a:extLst>
          </p:cNvPr>
          <p:cNvSpPr>
            <a:spLocks noGrp="1"/>
          </p:cNvSpPr>
          <p:nvPr>
            <p:ph idx="1"/>
          </p:nvPr>
        </p:nvSpPr>
        <p:spPr/>
        <p:txBody>
          <a:bodyPr/>
          <a:lstStyle/>
          <a:p>
            <a:pPr algn="l" fontAlgn="base">
              <a:buFont typeface="Arial" panose="020B0604020202020204" pitchFamily="34" charset="0"/>
              <a:buChar char="•"/>
            </a:pPr>
            <a:r>
              <a:rPr lang="es-ES" b="0" i="0" dirty="0">
                <a:effectLst/>
                <a:latin typeface="inherit"/>
              </a:rPr>
              <a:t>Capacidad directiva</a:t>
            </a:r>
          </a:p>
          <a:p>
            <a:pPr algn="l" fontAlgn="base">
              <a:buFont typeface="Arial" panose="020B0604020202020204" pitchFamily="34" charset="0"/>
              <a:buChar char="•"/>
            </a:pPr>
            <a:r>
              <a:rPr lang="es-ES" b="0" i="0" dirty="0">
                <a:effectLst/>
                <a:latin typeface="inherit"/>
              </a:rPr>
              <a:t>Diferenciación en la producción o prestación de servicio.</a:t>
            </a:r>
          </a:p>
          <a:p>
            <a:pPr algn="l" fontAlgn="base">
              <a:buFont typeface="Arial" panose="020B0604020202020204" pitchFamily="34" charset="0"/>
              <a:buChar char="•"/>
            </a:pPr>
            <a:r>
              <a:rPr lang="es-ES" b="0" i="0" dirty="0">
                <a:effectLst/>
                <a:latin typeface="inherit"/>
              </a:rPr>
              <a:t>Relación calidad / precio</a:t>
            </a:r>
          </a:p>
          <a:p>
            <a:pPr algn="l" fontAlgn="base">
              <a:buFont typeface="Arial" panose="020B0604020202020204" pitchFamily="34" charset="0"/>
              <a:buChar char="•"/>
            </a:pPr>
            <a:r>
              <a:rPr lang="es-ES" b="0" i="0" dirty="0">
                <a:effectLst/>
                <a:latin typeface="inherit"/>
              </a:rPr>
              <a:t>Recursos tecnológicos</a:t>
            </a:r>
          </a:p>
          <a:p>
            <a:pPr algn="l" fontAlgn="base">
              <a:buFont typeface="Arial" panose="020B0604020202020204" pitchFamily="34" charset="0"/>
              <a:buChar char="•"/>
            </a:pPr>
            <a:r>
              <a:rPr lang="es-ES" b="0" i="0" dirty="0">
                <a:effectLst/>
                <a:latin typeface="inherit"/>
              </a:rPr>
              <a:t>Capacidad innovadora</a:t>
            </a:r>
          </a:p>
          <a:p>
            <a:pPr algn="l" fontAlgn="base">
              <a:buFont typeface="Arial" panose="020B0604020202020204" pitchFamily="34" charset="0"/>
              <a:buChar char="•"/>
            </a:pPr>
            <a:r>
              <a:rPr lang="es-ES" b="0" i="0" dirty="0">
                <a:effectLst/>
                <a:latin typeface="inherit"/>
              </a:rPr>
              <a:t>Recursos comerciales</a:t>
            </a:r>
          </a:p>
          <a:p>
            <a:pPr algn="l" fontAlgn="base">
              <a:buFont typeface="Arial" panose="020B0604020202020204" pitchFamily="34" charset="0"/>
              <a:buChar char="•"/>
            </a:pPr>
            <a:r>
              <a:rPr lang="es-ES" b="0" i="0" dirty="0">
                <a:effectLst/>
                <a:latin typeface="inherit"/>
              </a:rPr>
              <a:t>Capacidades del capital humano</a:t>
            </a:r>
          </a:p>
          <a:p>
            <a:pPr algn="l" fontAlgn="base">
              <a:buFont typeface="Arial" panose="020B0604020202020204" pitchFamily="34" charset="0"/>
              <a:buChar char="•"/>
            </a:pPr>
            <a:r>
              <a:rPr lang="es-ES" b="0" i="0" dirty="0">
                <a:effectLst/>
                <a:latin typeface="inherit"/>
              </a:rPr>
              <a:t>Recursos financieros</a:t>
            </a:r>
          </a:p>
          <a:p>
            <a:endParaRPr lang="es-MX" dirty="0"/>
          </a:p>
        </p:txBody>
      </p:sp>
    </p:spTree>
    <p:extLst>
      <p:ext uri="{BB962C8B-B14F-4D97-AF65-F5344CB8AC3E}">
        <p14:creationId xmlns:p14="http://schemas.microsoft.com/office/powerpoint/2010/main" val="394048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F107-1820-49B1-94E8-C6F33C226BEC}"/>
              </a:ext>
            </a:extLst>
          </p:cNvPr>
          <p:cNvSpPr>
            <a:spLocks noGrp="1"/>
          </p:cNvSpPr>
          <p:nvPr>
            <p:ph type="title"/>
          </p:nvPr>
        </p:nvSpPr>
        <p:spPr/>
        <p:txBody>
          <a:bodyPr/>
          <a:lstStyle/>
          <a:p>
            <a:r>
              <a:rPr lang="es-MX" dirty="0"/>
              <a:t>Agentes de la competitividad</a:t>
            </a:r>
          </a:p>
        </p:txBody>
      </p:sp>
      <p:sp>
        <p:nvSpPr>
          <p:cNvPr id="3" name="Content Placeholder 2">
            <a:extLst>
              <a:ext uri="{FF2B5EF4-FFF2-40B4-BE49-F238E27FC236}">
                <a16:creationId xmlns:a16="http://schemas.microsoft.com/office/drawing/2014/main" id="{7F09C3F8-5202-4001-9AC9-28DF234709FA}"/>
              </a:ext>
            </a:extLst>
          </p:cNvPr>
          <p:cNvSpPr>
            <a:spLocks noGrp="1"/>
          </p:cNvSpPr>
          <p:nvPr>
            <p:ph idx="1"/>
          </p:nvPr>
        </p:nvSpPr>
        <p:spPr/>
        <p:txBody>
          <a:bodyPr/>
          <a:lstStyle/>
          <a:p>
            <a:pPr algn="l"/>
            <a:r>
              <a:rPr lang="es-ES" b="0" i="0" dirty="0">
                <a:effectLst/>
                <a:latin typeface="Times New Roman" panose="02020603050405020304" pitchFamily="18" charset="0"/>
              </a:rPr>
              <a:t>PAÍS (competitividad nacional o de una </a:t>
            </a:r>
          </a:p>
          <a:p>
            <a:pPr marL="0" indent="0" algn="l">
              <a:buNone/>
            </a:pPr>
            <a:r>
              <a:rPr lang="es-ES" b="0" i="0" dirty="0">
                <a:effectLst/>
                <a:latin typeface="Times New Roman" panose="02020603050405020304" pitchFamily="18" charset="0"/>
              </a:rPr>
              <a:t>economía)</a:t>
            </a:r>
          </a:p>
          <a:p>
            <a:pPr algn="l"/>
            <a:endParaRPr lang="es-ES" b="0" i="0" dirty="0">
              <a:effectLst/>
              <a:latin typeface="Times New Roman" panose="02020603050405020304" pitchFamily="18" charset="0"/>
            </a:endParaRPr>
          </a:p>
          <a:p>
            <a:pPr marL="0" indent="0" algn="l">
              <a:buNone/>
            </a:pPr>
            <a:r>
              <a:rPr lang="es-ES" b="0" i="0" dirty="0">
                <a:effectLst/>
                <a:latin typeface="Times New Roman" panose="02020603050405020304" pitchFamily="18" charset="0"/>
              </a:rPr>
              <a:t>SECTOR INDUSTRIAL(competitividad de </a:t>
            </a:r>
          </a:p>
          <a:p>
            <a:pPr marL="0" indent="0" algn="l">
              <a:buNone/>
            </a:pPr>
            <a:r>
              <a:rPr lang="es-ES" b="0" i="0" dirty="0">
                <a:effectLst/>
                <a:latin typeface="Times New Roman" panose="02020603050405020304" pitchFamily="18" charset="0"/>
              </a:rPr>
              <a:t>una industria)</a:t>
            </a:r>
          </a:p>
          <a:p>
            <a:pPr algn="l"/>
            <a:endParaRPr lang="es-ES" b="0" i="0" dirty="0">
              <a:effectLst/>
              <a:latin typeface="Times New Roman" panose="02020603050405020304" pitchFamily="18" charset="0"/>
            </a:endParaRPr>
          </a:p>
          <a:p>
            <a:pPr algn="l"/>
            <a:r>
              <a:rPr lang="es-ES" b="0" i="0" dirty="0">
                <a:effectLst/>
                <a:latin typeface="Times New Roman" panose="02020603050405020304" pitchFamily="18" charset="0"/>
              </a:rPr>
              <a:t>EMPRESA</a:t>
            </a:r>
          </a:p>
          <a:p>
            <a:pPr marL="0" indent="0" algn="l">
              <a:buNone/>
            </a:pPr>
            <a:r>
              <a:rPr lang="es-ES" b="0" i="0" dirty="0">
                <a:effectLst/>
                <a:latin typeface="Times New Roman" panose="02020603050405020304" pitchFamily="18" charset="0"/>
              </a:rPr>
              <a:t>(competitividad empresarial)</a:t>
            </a:r>
          </a:p>
          <a:p>
            <a:endParaRPr lang="es-MX" dirty="0"/>
          </a:p>
        </p:txBody>
      </p:sp>
    </p:spTree>
    <p:extLst>
      <p:ext uri="{BB962C8B-B14F-4D97-AF65-F5344CB8AC3E}">
        <p14:creationId xmlns:p14="http://schemas.microsoft.com/office/powerpoint/2010/main" val="93402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58F12B8C-64AB-48FE-8818-03FE35D11D2F}"/>
              </a:ext>
            </a:extLst>
          </p:cNvPr>
          <p:cNvSpPr>
            <a:spLocks noChangeArrowheads="1"/>
          </p:cNvSpPr>
          <p:nvPr/>
        </p:nvSpPr>
        <p:spPr bwMode="auto">
          <a:xfrm>
            <a:off x="1735139" y="1250950"/>
            <a:ext cx="132068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buFont typeface="Wingdings" panose="05000000000000000000" pitchFamily="2" charset="2"/>
              <a:buChar char="§"/>
            </a:pPr>
            <a:r>
              <a:rPr lang="es-ES_tradnl" altLang="es-MX" sz="2000" b="1"/>
              <a:t>DIRECTAS</a:t>
            </a:r>
          </a:p>
        </p:txBody>
      </p:sp>
      <p:sp>
        <p:nvSpPr>
          <p:cNvPr id="45060" name="Rectangle 4">
            <a:extLst>
              <a:ext uri="{FF2B5EF4-FFF2-40B4-BE49-F238E27FC236}">
                <a16:creationId xmlns:a16="http://schemas.microsoft.com/office/drawing/2014/main" id="{A5A99415-1F14-485F-93BA-82B6782FFEA9}"/>
              </a:ext>
            </a:extLst>
          </p:cNvPr>
          <p:cNvSpPr>
            <a:spLocks noChangeArrowheads="1"/>
          </p:cNvSpPr>
          <p:nvPr/>
        </p:nvSpPr>
        <p:spPr bwMode="auto">
          <a:xfrm>
            <a:off x="1811339" y="4830763"/>
            <a:ext cx="162204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buFont typeface="Wingdings" panose="05000000000000000000" pitchFamily="2" charset="2"/>
              <a:buChar char="§"/>
            </a:pPr>
            <a:r>
              <a:rPr lang="es-ES_tradnl" altLang="es-MX" sz="2000" b="1" i="1">
                <a:latin typeface="CG Times" pitchFamily="18" charset="0"/>
              </a:rPr>
              <a:t> </a:t>
            </a:r>
            <a:r>
              <a:rPr lang="es-ES_tradnl" altLang="es-MX" sz="2000" b="1"/>
              <a:t>INDIRECTAS</a:t>
            </a:r>
          </a:p>
        </p:txBody>
      </p:sp>
      <p:sp>
        <p:nvSpPr>
          <p:cNvPr id="45061" name="Rectangle 5">
            <a:extLst>
              <a:ext uri="{FF2B5EF4-FFF2-40B4-BE49-F238E27FC236}">
                <a16:creationId xmlns:a16="http://schemas.microsoft.com/office/drawing/2014/main" id="{CEDF86BB-18DE-4728-8BF2-71231A962A4A}"/>
              </a:ext>
            </a:extLst>
          </p:cNvPr>
          <p:cNvSpPr>
            <a:spLocks noChangeArrowheads="1"/>
          </p:cNvSpPr>
          <p:nvPr/>
        </p:nvSpPr>
        <p:spPr bwMode="auto">
          <a:xfrm>
            <a:off x="4554539" y="1250951"/>
            <a:ext cx="2870081" cy="132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s-ES_tradnl" altLang="es-MX" sz="2000" b="1" i="1"/>
              <a:t>Condiciones competitivas</a:t>
            </a:r>
          </a:p>
          <a:p>
            <a:pPr algn="l" eaLnBrk="0" hangingPunct="0"/>
            <a:r>
              <a:rPr lang="es-ES_tradnl" altLang="es-MX" sz="2000" b="1" i="1"/>
              <a:t>y estratégicas de la</a:t>
            </a:r>
          </a:p>
          <a:p>
            <a:pPr algn="l" eaLnBrk="0" hangingPunct="0"/>
            <a:r>
              <a:rPr lang="es-ES_tradnl" altLang="es-MX" sz="2000" b="1" i="1"/>
              <a:t>empresa</a:t>
            </a:r>
          </a:p>
          <a:p>
            <a:pPr algn="l" eaLnBrk="0" hangingPunct="0"/>
            <a:endParaRPr lang="es-ES_tradnl" altLang="es-MX" sz="2000" b="1" i="1"/>
          </a:p>
        </p:txBody>
      </p:sp>
      <p:sp>
        <p:nvSpPr>
          <p:cNvPr id="45062" name="Line 6">
            <a:extLst>
              <a:ext uri="{FF2B5EF4-FFF2-40B4-BE49-F238E27FC236}">
                <a16:creationId xmlns:a16="http://schemas.microsoft.com/office/drawing/2014/main" id="{FB96C93A-D32E-4BAA-98E1-FA35E6C2F58F}"/>
              </a:ext>
            </a:extLst>
          </p:cNvPr>
          <p:cNvSpPr>
            <a:spLocks noChangeShapeType="1"/>
          </p:cNvSpPr>
          <p:nvPr/>
        </p:nvSpPr>
        <p:spPr bwMode="auto">
          <a:xfrm>
            <a:off x="3657600" y="1524000"/>
            <a:ext cx="838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45063" name="Rectangle 7">
            <a:extLst>
              <a:ext uri="{FF2B5EF4-FFF2-40B4-BE49-F238E27FC236}">
                <a16:creationId xmlns:a16="http://schemas.microsoft.com/office/drawing/2014/main" id="{F6BCD66B-EE5E-44FA-9B99-F02CA8AB6E7A}"/>
              </a:ext>
            </a:extLst>
          </p:cNvPr>
          <p:cNvSpPr>
            <a:spLocks noChangeArrowheads="1"/>
          </p:cNvSpPr>
          <p:nvPr/>
        </p:nvSpPr>
        <p:spPr bwMode="auto">
          <a:xfrm>
            <a:off x="4632325" y="3535363"/>
            <a:ext cx="1566326"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s-ES_tradnl" altLang="es-MX" sz="2000" b="1" i="1"/>
              <a:t>Condiciones </a:t>
            </a:r>
          </a:p>
          <a:p>
            <a:pPr algn="l" eaLnBrk="0" hangingPunct="0"/>
            <a:r>
              <a:rPr lang="es-ES_tradnl" altLang="es-MX" sz="2000" b="1" i="1"/>
              <a:t>estructurales</a:t>
            </a:r>
          </a:p>
        </p:txBody>
      </p:sp>
      <p:sp>
        <p:nvSpPr>
          <p:cNvPr id="45064" name="Rectangle 8">
            <a:extLst>
              <a:ext uri="{FF2B5EF4-FFF2-40B4-BE49-F238E27FC236}">
                <a16:creationId xmlns:a16="http://schemas.microsoft.com/office/drawing/2014/main" id="{E67B22F9-49F8-46AB-9B33-B3096283DB89}"/>
              </a:ext>
            </a:extLst>
          </p:cNvPr>
          <p:cNvSpPr>
            <a:spLocks noChangeArrowheads="1"/>
          </p:cNvSpPr>
          <p:nvPr/>
        </p:nvSpPr>
        <p:spPr bwMode="auto">
          <a:xfrm>
            <a:off x="4621214" y="5745163"/>
            <a:ext cx="1812925"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s-ES_tradnl" altLang="es-MX" sz="2000" b="1" i="1"/>
              <a:t>Condiciones</a:t>
            </a:r>
          </a:p>
          <a:p>
            <a:pPr algn="l" eaLnBrk="0" hangingPunct="0"/>
            <a:r>
              <a:rPr lang="es-ES_tradnl" altLang="es-MX" sz="2000" b="1" i="1"/>
              <a:t>políticas</a:t>
            </a:r>
          </a:p>
        </p:txBody>
      </p:sp>
      <p:sp>
        <p:nvSpPr>
          <p:cNvPr id="45065" name="Line 9">
            <a:extLst>
              <a:ext uri="{FF2B5EF4-FFF2-40B4-BE49-F238E27FC236}">
                <a16:creationId xmlns:a16="http://schemas.microsoft.com/office/drawing/2014/main" id="{CCB17501-E57B-49B7-9324-303BC545B324}"/>
              </a:ext>
            </a:extLst>
          </p:cNvPr>
          <p:cNvSpPr>
            <a:spLocks noChangeShapeType="1"/>
          </p:cNvSpPr>
          <p:nvPr/>
        </p:nvSpPr>
        <p:spPr bwMode="auto">
          <a:xfrm flipV="1">
            <a:off x="3886200" y="3886200"/>
            <a:ext cx="762000" cy="990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45066" name="Line 10">
            <a:extLst>
              <a:ext uri="{FF2B5EF4-FFF2-40B4-BE49-F238E27FC236}">
                <a16:creationId xmlns:a16="http://schemas.microsoft.com/office/drawing/2014/main" id="{855A7942-6A4B-4559-A5B0-398058FB7CC7}"/>
              </a:ext>
            </a:extLst>
          </p:cNvPr>
          <p:cNvSpPr>
            <a:spLocks noChangeShapeType="1"/>
          </p:cNvSpPr>
          <p:nvPr/>
        </p:nvSpPr>
        <p:spPr bwMode="auto">
          <a:xfrm>
            <a:off x="3886200" y="5105400"/>
            <a:ext cx="68580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45067" name="Rectangle 11">
            <a:extLst>
              <a:ext uri="{FF2B5EF4-FFF2-40B4-BE49-F238E27FC236}">
                <a16:creationId xmlns:a16="http://schemas.microsoft.com/office/drawing/2014/main" id="{8E54EB04-FD1E-48DD-A235-7132AF512549}"/>
              </a:ext>
            </a:extLst>
          </p:cNvPr>
          <p:cNvSpPr>
            <a:spLocks noChangeArrowheads="1"/>
          </p:cNvSpPr>
          <p:nvPr/>
        </p:nvSpPr>
        <p:spPr bwMode="auto">
          <a:xfrm>
            <a:off x="7389813" y="838201"/>
            <a:ext cx="31242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buFontTx/>
              <a:buChar char="•"/>
            </a:pPr>
            <a:r>
              <a:rPr lang="es-ES_tradnl" altLang="es-MX" i="1">
                <a:latin typeface="CG Times" pitchFamily="18" charset="0"/>
              </a:rPr>
              <a:t> </a:t>
            </a:r>
            <a:r>
              <a:rPr lang="es-ES_tradnl" altLang="es-MX">
                <a:latin typeface="CG Times" pitchFamily="18" charset="0"/>
              </a:rPr>
              <a:t>Economías de escala</a:t>
            </a:r>
          </a:p>
          <a:p>
            <a:pPr algn="l" eaLnBrk="0" hangingPunct="0">
              <a:buFontTx/>
              <a:buChar char="•"/>
            </a:pPr>
            <a:r>
              <a:rPr lang="es-ES_tradnl" altLang="es-MX">
                <a:latin typeface="CG Times" pitchFamily="18" charset="0"/>
              </a:rPr>
              <a:t> Economías de diferenciación</a:t>
            </a:r>
          </a:p>
          <a:p>
            <a:pPr algn="l" eaLnBrk="0" hangingPunct="0">
              <a:buFontTx/>
              <a:buChar char="•"/>
            </a:pPr>
            <a:r>
              <a:rPr lang="es-ES_tradnl" altLang="es-MX">
                <a:latin typeface="CG Times" pitchFamily="18" charset="0"/>
              </a:rPr>
              <a:t> Economías de ámbito ó</a:t>
            </a:r>
          </a:p>
          <a:p>
            <a:pPr algn="l" eaLnBrk="0" hangingPunct="0"/>
            <a:r>
              <a:rPr lang="es-ES_tradnl" altLang="es-MX">
                <a:latin typeface="CG Times" pitchFamily="18" charset="0"/>
              </a:rPr>
              <a:t>   de cartera.</a:t>
            </a:r>
          </a:p>
          <a:p>
            <a:pPr algn="l" eaLnBrk="0" hangingPunct="0">
              <a:buFontTx/>
              <a:buChar char="•"/>
            </a:pPr>
            <a:r>
              <a:rPr lang="es-ES_tradnl" altLang="es-MX">
                <a:latin typeface="CG Times" pitchFamily="18" charset="0"/>
              </a:rPr>
              <a:t> Economías de red ó de</a:t>
            </a:r>
          </a:p>
          <a:p>
            <a:pPr algn="l" eaLnBrk="0" hangingPunct="0"/>
            <a:r>
              <a:rPr lang="es-ES_tradnl" altLang="es-MX">
                <a:latin typeface="CG Times" pitchFamily="18" charset="0"/>
              </a:rPr>
              <a:t>   posición</a:t>
            </a:r>
          </a:p>
          <a:p>
            <a:pPr algn="l" eaLnBrk="0" hangingPunct="0">
              <a:buFontTx/>
              <a:buChar char="•"/>
            </a:pPr>
            <a:r>
              <a:rPr lang="es-ES_tradnl" altLang="es-MX">
                <a:latin typeface="CG Times" pitchFamily="18" charset="0"/>
              </a:rPr>
              <a:t> Economías de experiencia</a:t>
            </a:r>
          </a:p>
          <a:p>
            <a:pPr algn="l" eaLnBrk="0" hangingPunct="0"/>
            <a:r>
              <a:rPr lang="es-ES_tradnl" altLang="es-MX">
                <a:latin typeface="CG Times" pitchFamily="18" charset="0"/>
              </a:rPr>
              <a:t> </a:t>
            </a:r>
          </a:p>
        </p:txBody>
      </p:sp>
      <p:sp>
        <p:nvSpPr>
          <p:cNvPr id="45068" name="Rectangle 12">
            <a:extLst>
              <a:ext uri="{FF2B5EF4-FFF2-40B4-BE49-F238E27FC236}">
                <a16:creationId xmlns:a16="http://schemas.microsoft.com/office/drawing/2014/main" id="{0A2FED4C-85F8-4B0F-A84A-AEAEC833CE07}"/>
              </a:ext>
            </a:extLst>
          </p:cNvPr>
          <p:cNvSpPr>
            <a:spLocks noChangeArrowheads="1"/>
          </p:cNvSpPr>
          <p:nvPr/>
        </p:nvSpPr>
        <p:spPr bwMode="auto">
          <a:xfrm>
            <a:off x="6932613" y="3200401"/>
            <a:ext cx="32893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buFontTx/>
              <a:buChar char="•"/>
            </a:pPr>
            <a:r>
              <a:rPr lang="es-ES_tradnl" altLang="es-MX" i="1">
                <a:latin typeface="CG Times" pitchFamily="18" charset="0"/>
              </a:rPr>
              <a:t> </a:t>
            </a:r>
            <a:r>
              <a:rPr lang="es-ES_tradnl" altLang="es-MX">
                <a:latin typeface="CG Times" pitchFamily="18" charset="0"/>
              </a:rPr>
              <a:t>Dotación de recursos</a:t>
            </a:r>
          </a:p>
          <a:p>
            <a:pPr algn="l" eaLnBrk="0" hangingPunct="0">
              <a:buFontTx/>
              <a:buChar char="•"/>
            </a:pPr>
            <a:r>
              <a:rPr lang="es-ES_tradnl" altLang="es-MX">
                <a:latin typeface="CG Times" pitchFamily="18" charset="0"/>
              </a:rPr>
              <a:t> Infraestructura de transportes</a:t>
            </a:r>
          </a:p>
          <a:p>
            <a:pPr algn="l" eaLnBrk="0" hangingPunct="0"/>
            <a:r>
              <a:rPr lang="es-ES_tradnl" altLang="es-MX">
                <a:latin typeface="CG Times" pitchFamily="18" charset="0"/>
              </a:rPr>
              <a:t>   y comunicaciones</a:t>
            </a:r>
          </a:p>
          <a:p>
            <a:pPr algn="l" eaLnBrk="0" hangingPunct="0">
              <a:buFontTx/>
              <a:buChar char="•"/>
            </a:pPr>
            <a:r>
              <a:rPr lang="es-ES_tradnl" altLang="es-MX">
                <a:latin typeface="CG Times" pitchFamily="18" charset="0"/>
              </a:rPr>
              <a:t> Estructura del sistema de</a:t>
            </a:r>
          </a:p>
          <a:p>
            <a:pPr algn="l" eaLnBrk="0" hangingPunct="0"/>
            <a:r>
              <a:rPr lang="es-ES_tradnl" altLang="es-MX">
                <a:latin typeface="CG Times" pitchFamily="18" charset="0"/>
              </a:rPr>
              <a:t>   ciencia y tecnología</a:t>
            </a:r>
          </a:p>
          <a:p>
            <a:pPr algn="l" eaLnBrk="0" hangingPunct="0">
              <a:buFontTx/>
              <a:buChar char="•"/>
            </a:pPr>
            <a:r>
              <a:rPr lang="es-ES_tradnl" altLang="es-MX">
                <a:latin typeface="CG Times" pitchFamily="18" charset="0"/>
              </a:rPr>
              <a:t> Estructura competitiva del </a:t>
            </a:r>
          </a:p>
          <a:p>
            <a:pPr algn="l" eaLnBrk="0" hangingPunct="0"/>
            <a:r>
              <a:rPr lang="es-ES_tradnl" altLang="es-MX">
                <a:latin typeface="CG Times" pitchFamily="18" charset="0"/>
              </a:rPr>
              <a:t>   mercado</a:t>
            </a:r>
          </a:p>
          <a:p>
            <a:pPr algn="l" eaLnBrk="0" hangingPunct="0">
              <a:buFontTx/>
              <a:buChar char="•"/>
            </a:pPr>
            <a:r>
              <a:rPr lang="es-ES_tradnl" altLang="es-MX">
                <a:latin typeface="CG Times" pitchFamily="18" charset="0"/>
              </a:rPr>
              <a:t> Tejido industrial</a:t>
            </a:r>
          </a:p>
          <a:p>
            <a:pPr algn="l" eaLnBrk="0" hangingPunct="0"/>
            <a:endParaRPr lang="es-ES_tradnl" altLang="es-MX">
              <a:latin typeface="CG Times" pitchFamily="18" charset="0"/>
            </a:endParaRPr>
          </a:p>
        </p:txBody>
      </p:sp>
      <p:sp>
        <p:nvSpPr>
          <p:cNvPr id="45069" name="Rectangle 13">
            <a:extLst>
              <a:ext uri="{FF2B5EF4-FFF2-40B4-BE49-F238E27FC236}">
                <a16:creationId xmlns:a16="http://schemas.microsoft.com/office/drawing/2014/main" id="{3AAA7B6D-8073-480F-AFEE-D10533EA7357}"/>
              </a:ext>
            </a:extLst>
          </p:cNvPr>
          <p:cNvSpPr>
            <a:spLocks noChangeArrowheads="1"/>
          </p:cNvSpPr>
          <p:nvPr/>
        </p:nvSpPr>
        <p:spPr bwMode="auto">
          <a:xfrm>
            <a:off x="6613526" y="5843588"/>
            <a:ext cx="3662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buFontTx/>
              <a:buChar char="•"/>
            </a:pPr>
            <a:r>
              <a:rPr lang="es-ES_tradnl" altLang="es-MX" i="1">
                <a:latin typeface="CG Times" pitchFamily="18" charset="0"/>
              </a:rPr>
              <a:t> </a:t>
            </a:r>
            <a:r>
              <a:rPr lang="es-ES_tradnl" altLang="es-MX">
                <a:latin typeface="CG Times" pitchFamily="18" charset="0"/>
              </a:rPr>
              <a:t>La política económica del gobierno</a:t>
            </a:r>
          </a:p>
          <a:p>
            <a:pPr algn="l" eaLnBrk="0" hangingPunct="0">
              <a:buFontTx/>
              <a:buChar char="•"/>
            </a:pPr>
            <a:r>
              <a:rPr lang="es-ES_tradnl" altLang="es-MX">
                <a:latin typeface="CG Times" pitchFamily="18" charset="0"/>
              </a:rPr>
              <a:t> El papel de los agentes sociales</a:t>
            </a:r>
          </a:p>
        </p:txBody>
      </p:sp>
      <p:sp>
        <p:nvSpPr>
          <p:cNvPr id="45070" name="Line 14">
            <a:extLst>
              <a:ext uri="{FF2B5EF4-FFF2-40B4-BE49-F238E27FC236}">
                <a16:creationId xmlns:a16="http://schemas.microsoft.com/office/drawing/2014/main" id="{9A8988E2-9C56-4373-9F0B-4761B413C784}"/>
              </a:ext>
            </a:extLst>
          </p:cNvPr>
          <p:cNvSpPr>
            <a:spLocks noChangeShapeType="1"/>
          </p:cNvSpPr>
          <p:nvPr/>
        </p:nvSpPr>
        <p:spPr bwMode="auto">
          <a:xfrm>
            <a:off x="5257800" y="4267200"/>
            <a:ext cx="0" cy="1371600"/>
          </a:xfrm>
          <a:prstGeom prst="line">
            <a:avLst/>
          </a:prstGeom>
          <a:noFill/>
          <a:ln w="57150" cmpd="tri">
            <a:solidFill>
              <a:schemeClr val="tx1"/>
            </a:solidFill>
            <a:prstDash val="lgDash"/>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45071" name="Line 15">
            <a:extLst>
              <a:ext uri="{FF2B5EF4-FFF2-40B4-BE49-F238E27FC236}">
                <a16:creationId xmlns:a16="http://schemas.microsoft.com/office/drawing/2014/main" id="{7845E863-AFD1-4E05-A0BB-E3CA1C8D56C4}"/>
              </a:ext>
            </a:extLst>
          </p:cNvPr>
          <p:cNvSpPr>
            <a:spLocks noChangeShapeType="1"/>
          </p:cNvSpPr>
          <p:nvPr/>
        </p:nvSpPr>
        <p:spPr bwMode="auto">
          <a:xfrm>
            <a:off x="5181600" y="2362200"/>
            <a:ext cx="0" cy="1066800"/>
          </a:xfrm>
          <a:prstGeom prst="line">
            <a:avLst/>
          </a:prstGeom>
          <a:noFill/>
          <a:ln w="57150" cmpd="tri">
            <a:solidFill>
              <a:schemeClr val="tx1"/>
            </a:solidFill>
            <a:prstDash val="lgDash"/>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45072" name="Text Box 16">
            <a:extLst>
              <a:ext uri="{FF2B5EF4-FFF2-40B4-BE49-F238E27FC236}">
                <a16:creationId xmlns:a16="http://schemas.microsoft.com/office/drawing/2014/main" id="{221ED497-97EF-4306-BF99-2D8F97A377D0}"/>
              </a:ext>
            </a:extLst>
          </p:cNvPr>
          <p:cNvSpPr txBox="1">
            <a:spLocks noChangeArrowheads="1"/>
          </p:cNvSpPr>
          <p:nvPr/>
        </p:nvSpPr>
        <p:spPr bwMode="auto">
          <a:xfrm>
            <a:off x="4144964" y="0"/>
            <a:ext cx="5119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 altLang="es-MX" sz="2400" b="1" dirty="0"/>
              <a:t>FUENTES DE VENTAJAS COMPETITIVAS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FF5AF-0C79-4527-8206-393C4B65DB19}"/>
              </a:ext>
            </a:extLst>
          </p:cNvPr>
          <p:cNvSpPr>
            <a:spLocks noGrp="1"/>
          </p:cNvSpPr>
          <p:nvPr>
            <p:ph idx="1"/>
          </p:nvPr>
        </p:nvSpPr>
        <p:spPr>
          <a:xfrm>
            <a:off x="838200" y="309488"/>
            <a:ext cx="10515600" cy="6274191"/>
          </a:xfrm>
        </p:spPr>
        <p:txBody>
          <a:bodyPr>
            <a:normAutofit fontScale="85000" lnSpcReduction="20000"/>
          </a:bodyPr>
          <a:lstStyle/>
          <a:p>
            <a:pPr marL="0" lvl="0" indent="0" algn="ctr" rtl="0">
              <a:spcBef>
                <a:spcPts val="0"/>
              </a:spcBef>
              <a:spcAft>
                <a:spcPts val="0"/>
              </a:spcAft>
              <a:buNone/>
            </a:pPr>
            <a:r>
              <a:rPr lang="es-ES" sz="4800" dirty="0"/>
              <a:t>Características físicas </a:t>
            </a:r>
          </a:p>
          <a:p>
            <a:pPr algn="l"/>
            <a:r>
              <a:rPr lang="es-ES" sz="3600" b="0" i="0" dirty="0">
                <a:effectLst/>
                <a:latin typeface="Fira Sans"/>
              </a:rPr>
              <a:t>Entre los atributos tangibles de un producto es posible encontrar los siguientes:</a:t>
            </a:r>
          </a:p>
          <a:p>
            <a:pPr algn="l">
              <a:buFont typeface="+mj-lt"/>
              <a:buAutoNum type="arabicPeriod"/>
            </a:pPr>
            <a:r>
              <a:rPr lang="es-ES" sz="3600" b="0" i="0" dirty="0">
                <a:effectLst/>
                <a:latin typeface="Fira Sans"/>
              </a:rPr>
              <a:t>Color</a:t>
            </a:r>
          </a:p>
          <a:p>
            <a:pPr algn="l">
              <a:buFont typeface="+mj-lt"/>
              <a:buAutoNum type="arabicPeriod"/>
            </a:pPr>
            <a:r>
              <a:rPr lang="es-ES" sz="3600" b="0" i="0" dirty="0">
                <a:effectLst/>
                <a:latin typeface="Fira Sans"/>
              </a:rPr>
              <a:t>Talla</a:t>
            </a:r>
          </a:p>
          <a:p>
            <a:pPr algn="l">
              <a:buFont typeface="+mj-lt"/>
              <a:buAutoNum type="arabicPeriod"/>
            </a:pPr>
            <a:r>
              <a:rPr lang="es-ES" sz="3600" b="0" i="0" dirty="0">
                <a:effectLst/>
                <a:latin typeface="Fira Sans"/>
              </a:rPr>
              <a:t>Diseño</a:t>
            </a:r>
          </a:p>
          <a:p>
            <a:pPr algn="l">
              <a:buFont typeface="+mj-lt"/>
              <a:buAutoNum type="arabicPeriod"/>
            </a:pPr>
            <a:r>
              <a:rPr lang="es-ES" sz="3600" b="0" i="0" dirty="0">
                <a:effectLst/>
                <a:latin typeface="Fira Sans"/>
              </a:rPr>
              <a:t>Peso</a:t>
            </a:r>
          </a:p>
          <a:p>
            <a:pPr algn="l">
              <a:buFont typeface="+mj-lt"/>
              <a:buAutoNum type="arabicPeriod"/>
            </a:pPr>
            <a:r>
              <a:rPr lang="es-ES" sz="3600" b="0" i="0" dirty="0">
                <a:effectLst/>
                <a:latin typeface="Fira Sans"/>
              </a:rPr>
              <a:t>Contenido</a:t>
            </a:r>
          </a:p>
          <a:p>
            <a:pPr algn="l">
              <a:buFont typeface="+mj-lt"/>
              <a:buAutoNum type="arabicPeriod"/>
            </a:pPr>
            <a:r>
              <a:rPr lang="es-ES" sz="3600" b="0" i="0" dirty="0">
                <a:effectLst/>
                <a:latin typeface="Fira Sans"/>
              </a:rPr>
              <a:t>Olor</a:t>
            </a:r>
          </a:p>
          <a:p>
            <a:pPr algn="l">
              <a:buFont typeface="+mj-lt"/>
              <a:buAutoNum type="arabicPeriod"/>
            </a:pPr>
            <a:r>
              <a:rPr lang="es-ES" sz="3600" b="0" i="0" dirty="0">
                <a:effectLst/>
                <a:latin typeface="Fira Sans"/>
              </a:rPr>
              <a:t>Sensación</a:t>
            </a:r>
          </a:p>
          <a:p>
            <a:pPr algn="l">
              <a:buFont typeface="+mj-lt"/>
              <a:buAutoNum type="arabicPeriod"/>
            </a:pPr>
            <a:r>
              <a:rPr lang="es-ES" sz="3600" b="0" i="0" dirty="0">
                <a:effectLst/>
                <a:latin typeface="Fira Sans"/>
              </a:rPr>
              <a:t>Cantidad</a:t>
            </a:r>
          </a:p>
          <a:p>
            <a:pPr algn="l">
              <a:buFont typeface="+mj-lt"/>
              <a:buAutoNum type="arabicPeriod"/>
            </a:pPr>
            <a:r>
              <a:rPr lang="es-ES" sz="3600" b="0" i="0" dirty="0">
                <a:effectLst/>
                <a:latin typeface="Fira Sans"/>
              </a:rPr>
              <a:t>Ingredientes </a:t>
            </a:r>
          </a:p>
          <a:p>
            <a:pPr algn="l">
              <a:buFont typeface="+mj-lt"/>
              <a:buAutoNum type="arabicPeriod"/>
            </a:pPr>
            <a:r>
              <a:rPr lang="es-ES" sz="3600" b="0" i="0" dirty="0">
                <a:effectLst/>
                <a:latin typeface="Fira Sans"/>
              </a:rPr>
              <a:t>Precio</a:t>
            </a:r>
          </a:p>
          <a:p>
            <a:pPr marL="0" lvl="0" indent="0" algn="ctr" rtl="0">
              <a:spcBef>
                <a:spcPts val="0"/>
              </a:spcBef>
              <a:spcAft>
                <a:spcPts val="0"/>
              </a:spcAft>
              <a:buNone/>
            </a:pPr>
            <a:endParaRPr lang="es-MX" sz="4800" dirty="0"/>
          </a:p>
        </p:txBody>
      </p:sp>
    </p:spTree>
    <p:extLst>
      <p:ext uri="{BB962C8B-B14F-4D97-AF65-F5344CB8AC3E}">
        <p14:creationId xmlns:p14="http://schemas.microsoft.com/office/powerpoint/2010/main" val="1563100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1202</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Arial</vt:lpstr>
      <vt:lpstr>Bree Serif</vt:lpstr>
      <vt:lpstr>Calibri</vt:lpstr>
      <vt:lpstr>Calibri Light</vt:lpstr>
      <vt:lpstr>CG Times</vt:lpstr>
      <vt:lpstr>Fira Sans</vt:lpstr>
      <vt:lpstr>Helvetica Neue</vt:lpstr>
      <vt:lpstr>inherit</vt:lpstr>
      <vt:lpstr>Montserrat</vt:lpstr>
      <vt:lpstr>Open Sans</vt:lpstr>
      <vt:lpstr>Raleway</vt:lpstr>
      <vt:lpstr>Times New Roman</vt:lpstr>
      <vt:lpstr>TrebuchetMS</vt:lpstr>
      <vt:lpstr>Verdana</vt:lpstr>
      <vt:lpstr>Wingdings</vt:lpstr>
      <vt:lpstr>Office Theme</vt:lpstr>
      <vt:lpstr>Estrategia de negocios</vt:lpstr>
      <vt:lpstr>Competitividad</vt:lpstr>
      <vt:lpstr>PowerPoint Presentation</vt:lpstr>
      <vt:lpstr>PowerPoint Presentation</vt:lpstr>
      <vt:lpstr>PowerPoint Presentation</vt:lpstr>
      <vt:lpstr>Factores de competitividad</vt:lpstr>
      <vt:lpstr>Agentes de la competitividad</vt:lpstr>
      <vt:lpstr>PowerPoint Presentation</vt:lpstr>
      <vt:lpstr>PowerPoint Presentation</vt:lpstr>
      <vt:lpstr>Complemento del producto</vt:lpstr>
      <vt:lpstr>Reputación del fabricante</vt:lpstr>
      <vt:lpstr>Imagen del producto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Desarrollar una visión real. Visión es una palabra abstracta que significa cosas diferentes para personas diferentes. Clásicamente, una visión o declaración de visión es una instantánea del futuro. Debes incluir las aspiraciones de qué tipo de empresa quieres ser y, a diferencia de una declaración de misión, articular cómo se ve el éxito en términos claros (clientes, mercados, volumen, etc.).  2. Definir la ventaja competitiva. La esencia de la estrategia es identificar cómo una empresa puede ofrecer un valor único a sus clientes. En muchos sectores de la economía, las empresas están atrapadas en un mar de igualdad. Una estrategia de negocio bien pensada debe considerar cómo una empresa puede crear espacio a partir de la competencia en su oferta de servicios, modelo de precios, sistema de entrega y más.  3. Definir los objetivos. Una de las barreras más importantes para el crecimiento es el enfoque deficiente. A falta de objetivos muy específicos, las empresas sufren de una mensajería poco clara y, por lo tanto, de un desajuste entre las ventas y el marketing. La definición de nichos y especialidades permite a las empresas enfocar los recursos (por supuesto, algunas empresas son generalistas por diseño).  Un mercado objetivo claro le da a la compañía la capacidad de crear un enfoque integrado de ventas y marketing, donde el marketing permite la productividad de las ventas. Los planes de ventas y marketing se ejecutan con mayor eficacia cuando los objetivos son ajustados.  4. Centrarse en el crecimiento sistemático. Como dice uno de nuestros clientes miembros de Vistage: “Una empresa próspera es una empresa en crecimiento”. Es sólo a través del crecimiento que las empresas pueden permitirse invertir en cosas como la tecnología, las mejores personas y los nuevos equipos. El plan estratégico debe identificar en qué segmentos crecerá una empresa y en qué proporción, de modo que la combinación de productos produzca un resultado de margen neto específico.  Solo después de llegar a tales conclusiones, una empresa podría saber cuánto puede permitirse pagar en términos de inversiones, gastos generales, etc.  5. Tomar decisiones basadas en hechos. La estrategia es un ejercicio de entrada y salida de basura. Los ejecutivos a menudo se quejan de la falta de buenos datos, pero constantemente encontramos información que es útil en la formación de la estrategia.  Una vez trabajamos con un miembro de Vistage que intentaba cuantificar el valor de varios segmentos atendidos. Al acceder a los registros públicos de un puerto cercano, pudimos cuantificar los envíos reales de mercancías por parte de clientes potenciales.  6. Pensar a largo plazo. Ante el cambio constante, los horizontes de planificación son más cortos de lo que solían ser. Sin embargo, el pensar solo trimestre a trimestre es una trampa que puede privar a las empresas de su capacidad para ver lo que espera a la vuelta de la esquina. Las mejores empresas de su clase crean procesos diseñados para tratar la estrategia como un ciclo anual en lugar de un evento estático único.  7. Sé ágil. Las empresas pueden pensar a largo plazo y seguir siendo ágiles. Por ejemplo, un componente crítico de la estrategia es un análisis de fuerzas externas. Las empresas deben evaluar las fuerzas externas a largo plazo y adaptarse en base a nueva información (reuniéndose regularmente, tal vez trimestralmente) para girar.  Jeff Bezos, de Amazon, tiene una reunión de estrategia todos los martes para mantenerse al frente con su equipo de administración.  8. Sé inclusivo. Para ser ágiles, las empresas están incluyendo personas diferentes en su estrategia que en el pasado. En un momento en que las empresas están contratando a más empleados milenarios, hay una mayor transparencia. Aunque nunca se ha defendido que las empresas abran sus libros (ya que es una decisión personal del empresario), hay un movimiento hacia una mayor inclusión y transparencia.  Decidir a quién incluir en la formación de la estrategia es una selección crítica. Recomendamos que los dueños de negocios incluyan personas en las que puedan confiar y que puedan pensar estratégicamente.  9. Invertir tiempo en el trabajo previo. Si deseas que ltus directivos se tomen en serio la estrategia, hazles investigar y preparar información relevante antes de tus reuniones de estrategia.  10. Medir los resultados y ejecutarlos de manera excelente.</dc:title>
  <dc:creator>jesus antonio campos</dc:creator>
  <cp:lastModifiedBy>jesus antonio campos</cp:lastModifiedBy>
  <cp:revision>25</cp:revision>
  <dcterms:created xsi:type="dcterms:W3CDTF">2021-03-12T00:05:17Z</dcterms:created>
  <dcterms:modified xsi:type="dcterms:W3CDTF">2021-03-17T18:06:30Z</dcterms:modified>
</cp:coreProperties>
</file>