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1" r:id="rId4"/>
    <p:sldId id="262" r:id="rId5"/>
    <p:sldId id="266" r:id="rId6"/>
    <p:sldId id="263" r:id="rId7"/>
    <p:sldId id="264" r:id="rId8"/>
    <p:sldId id="267" r:id="rId9"/>
    <p:sldId id="258" r:id="rId10"/>
    <p:sldId id="259" r:id="rId11"/>
    <p:sldId id="268" r:id="rId12"/>
    <p:sldId id="269" r:id="rId13"/>
    <p:sldId id="271" r:id="rId14"/>
    <p:sldId id="270" r:id="rId15"/>
    <p:sldId id="26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A0"/>
    <a:srgbClr val="97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8EC1-C1EA-4F4D-9B7E-5B03B6E9556F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36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8EC1-C1EA-4F4D-9B7E-5B03B6E9556F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68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8EC1-C1EA-4F4D-9B7E-5B03B6E9556F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71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8EC1-C1EA-4F4D-9B7E-5B03B6E9556F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4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8EC1-C1EA-4F4D-9B7E-5B03B6E9556F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7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8EC1-C1EA-4F4D-9B7E-5B03B6E9556F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99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8EC1-C1EA-4F4D-9B7E-5B03B6E9556F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7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8EC1-C1EA-4F4D-9B7E-5B03B6E9556F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02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8EC1-C1EA-4F4D-9B7E-5B03B6E9556F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80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8EC1-C1EA-4F4D-9B7E-5B03B6E9556F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19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8EC1-C1EA-4F4D-9B7E-5B03B6E9556F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16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48EC1-C1EA-4F4D-9B7E-5B03B6E9556F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6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ech.gatech.edu/bitstream/handle/1853/31803/ha_minseok_200912_mast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75" y="5701445"/>
            <a:ext cx="2880000" cy="472169"/>
          </a:xfrm>
          <a:prstGeom prst="rect">
            <a:avLst/>
          </a:prstGeom>
        </p:spPr>
      </p:pic>
      <p:sp>
        <p:nvSpPr>
          <p:cNvPr id="10" name="제목 개체 틀 1"/>
          <p:cNvSpPr txBox="1">
            <a:spLocks/>
          </p:cNvSpPr>
          <p:nvPr/>
        </p:nvSpPr>
        <p:spPr>
          <a:xfrm>
            <a:off x="0" y="1657350"/>
            <a:ext cx="9143351" cy="1409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dirty="0" smtClean="0">
                <a:solidFill>
                  <a:srgbClr val="0050A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Thermal CAE</a:t>
            </a:r>
          </a:p>
          <a:p>
            <a:pPr algn="ctr"/>
            <a:r>
              <a:rPr lang="en-US" altLang="ko-KR" sz="5400" dirty="0" smtClean="0">
                <a:solidFill>
                  <a:srgbClr val="0050A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Recipe</a:t>
            </a:r>
            <a:endParaRPr lang="ko-KR" altLang="en-US" sz="5400" dirty="0">
              <a:solidFill>
                <a:srgbClr val="0050A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1" name="제목 개체 틀 1"/>
          <p:cNvSpPr txBox="1">
            <a:spLocks/>
          </p:cNvSpPr>
          <p:nvPr/>
        </p:nvSpPr>
        <p:spPr>
          <a:xfrm>
            <a:off x="0" y="4112330"/>
            <a:ext cx="9144000" cy="6009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 smtClean="0">
                <a:solidFill>
                  <a:srgbClr val="004EA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2017-09-18, </a:t>
            </a:r>
            <a:r>
              <a:rPr lang="ko-KR" altLang="en-US" sz="2000" dirty="0" smtClean="0">
                <a:solidFill>
                  <a:srgbClr val="004EA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김동호</a:t>
            </a:r>
            <a:endParaRPr lang="ko-KR" altLang="en-US" sz="2000" dirty="0">
              <a:solidFill>
                <a:srgbClr val="004EA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1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25" y="3721798"/>
            <a:ext cx="2538863" cy="214555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원래 논문과의 결과 비교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463" y="3625025"/>
            <a:ext cx="2490741" cy="22341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227" y="654340"/>
            <a:ext cx="4358075" cy="186842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65227" y="2522769"/>
            <a:ext cx="31976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solidFill>
                  <a:srgbClr val="0050A0"/>
                </a:solidFill>
              </a:rPr>
              <a:t>원래</a:t>
            </a:r>
            <a:r>
              <a:rPr lang="en-US" altLang="ko-KR" sz="1000" dirty="0" smtClean="0">
                <a:solidFill>
                  <a:srgbClr val="0050A0"/>
                </a:solidFill>
              </a:rPr>
              <a:t> </a:t>
            </a:r>
            <a:r>
              <a:rPr lang="ko-KR" altLang="en-US" sz="1000" dirty="0" smtClean="0">
                <a:solidFill>
                  <a:srgbClr val="0050A0"/>
                </a:solidFill>
              </a:rPr>
              <a:t>논문의 결과</a:t>
            </a:r>
            <a:endParaRPr lang="en-US" altLang="ko-KR" sz="1000" dirty="0" smtClean="0">
              <a:solidFill>
                <a:srgbClr val="0050A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6350" y="3186897"/>
            <a:ext cx="359364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solidFill>
                  <a:srgbClr val="0050A0"/>
                </a:solidFill>
              </a:rPr>
              <a:t>원래 논문과 </a:t>
            </a:r>
            <a:r>
              <a:rPr lang="en-US" altLang="ko-KR" sz="1000" dirty="0" smtClean="0">
                <a:solidFill>
                  <a:srgbClr val="0050A0"/>
                </a:solidFill>
              </a:rPr>
              <a:t>Elmer  </a:t>
            </a:r>
            <a:r>
              <a:rPr lang="ko-KR" altLang="en-US" sz="1000" dirty="0" smtClean="0">
                <a:solidFill>
                  <a:srgbClr val="0050A0"/>
                </a:solidFill>
              </a:rPr>
              <a:t>해석 결과는 </a:t>
            </a:r>
            <a:r>
              <a:rPr lang="en-US" altLang="ko-KR" sz="1000" dirty="0" smtClean="0">
                <a:solidFill>
                  <a:srgbClr val="0050A0"/>
                </a:solidFill>
              </a:rPr>
              <a:t>3C </a:t>
            </a:r>
            <a:r>
              <a:rPr lang="ko-KR" altLang="en-US" sz="1000" dirty="0" smtClean="0">
                <a:solidFill>
                  <a:srgbClr val="0050A0"/>
                </a:solidFill>
              </a:rPr>
              <a:t>가량의 차이가 나는 것을 확인하였다</a:t>
            </a:r>
            <a:r>
              <a:rPr lang="en-US" altLang="ko-KR" sz="1000" dirty="0" smtClean="0">
                <a:solidFill>
                  <a:srgbClr val="0050A0"/>
                </a:solidFill>
              </a:rPr>
              <a:t>.  </a:t>
            </a:r>
            <a:r>
              <a:rPr lang="ko-KR" altLang="en-US" sz="1000" dirty="0" smtClean="0">
                <a:solidFill>
                  <a:srgbClr val="0050A0"/>
                </a:solidFill>
              </a:rPr>
              <a:t>오차의 원인은</a:t>
            </a:r>
            <a:r>
              <a:rPr lang="en-US" altLang="ko-KR" sz="1000" dirty="0" smtClean="0">
                <a:solidFill>
                  <a:srgbClr val="0050A0"/>
                </a:solidFill>
              </a:rPr>
              <a:t>, </a:t>
            </a:r>
            <a:r>
              <a:rPr lang="ko-KR" altLang="en-US" sz="1000" dirty="0" smtClean="0">
                <a:solidFill>
                  <a:srgbClr val="0050A0"/>
                </a:solidFill>
              </a:rPr>
              <a:t>일부 </a:t>
            </a:r>
            <a:r>
              <a:rPr lang="ko-KR" altLang="en-US" sz="1000" dirty="0" err="1" smtClean="0">
                <a:solidFill>
                  <a:srgbClr val="0050A0"/>
                </a:solidFill>
              </a:rPr>
              <a:t>물성치가</a:t>
            </a:r>
            <a:r>
              <a:rPr lang="ko-KR" altLang="en-US" sz="1000" dirty="0" smtClean="0">
                <a:solidFill>
                  <a:srgbClr val="0050A0"/>
                </a:solidFill>
              </a:rPr>
              <a:t> 다르게 들어갔거나 </a:t>
            </a:r>
            <a:r>
              <a:rPr lang="ko-KR" altLang="en-US" sz="1000" dirty="0" err="1" smtClean="0">
                <a:solidFill>
                  <a:srgbClr val="0050A0"/>
                </a:solidFill>
              </a:rPr>
              <a:t>매쉬</a:t>
            </a:r>
            <a:r>
              <a:rPr lang="ko-KR" altLang="en-US" sz="1000" dirty="0" smtClean="0">
                <a:solidFill>
                  <a:srgbClr val="0050A0"/>
                </a:solidFill>
              </a:rPr>
              <a:t> 분할 상태의 차이가 있을 수 있고</a:t>
            </a:r>
            <a:r>
              <a:rPr lang="en-US" altLang="ko-KR" sz="1000" dirty="0" smtClean="0">
                <a:solidFill>
                  <a:srgbClr val="0050A0"/>
                </a:solidFill>
              </a:rPr>
              <a:t>, </a:t>
            </a:r>
            <a:r>
              <a:rPr lang="ko-KR" altLang="en-US" sz="1000" dirty="0" smtClean="0">
                <a:solidFill>
                  <a:srgbClr val="0050A0"/>
                </a:solidFill>
              </a:rPr>
              <a:t>사용된 해석자의 차이도 생각해 볼 수 있다</a:t>
            </a:r>
            <a:r>
              <a:rPr lang="en-US" altLang="ko-KR" sz="1000" dirty="0" smtClean="0">
                <a:solidFill>
                  <a:srgbClr val="0050A0"/>
                </a:solidFill>
              </a:rPr>
              <a:t>.</a:t>
            </a:r>
          </a:p>
          <a:p>
            <a:r>
              <a:rPr lang="ko-KR" altLang="en-US" sz="1000" dirty="0" err="1" smtClean="0">
                <a:solidFill>
                  <a:srgbClr val="0050A0"/>
                </a:solidFill>
              </a:rPr>
              <a:t>물성치의</a:t>
            </a:r>
            <a:r>
              <a:rPr lang="ko-KR" altLang="en-US" sz="1000" dirty="0" smtClean="0">
                <a:solidFill>
                  <a:srgbClr val="0050A0"/>
                </a:solidFill>
              </a:rPr>
              <a:t> 차이는</a:t>
            </a:r>
            <a:r>
              <a:rPr lang="en-US" altLang="ko-KR" sz="1000" dirty="0" smtClean="0">
                <a:solidFill>
                  <a:srgbClr val="0050A0"/>
                </a:solidFill>
              </a:rPr>
              <a:t>, </a:t>
            </a:r>
            <a:r>
              <a:rPr lang="ko-KR" altLang="en-US" sz="1000" dirty="0" smtClean="0">
                <a:solidFill>
                  <a:srgbClr val="0050A0"/>
                </a:solidFill>
              </a:rPr>
              <a:t>원래 논문에 모든 </a:t>
            </a:r>
            <a:r>
              <a:rPr lang="ko-KR" altLang="en-US" sz="1000" dirty="0" err="1" smtClean="0">
                <a:solidFill>
                  <a:srgbClr val="0050A0"/>
                </a:solidFill>
              </a:rPr>
              <a:t>물성치가</a:t>
            </a:r>
            <a:r>
              <a:rPr lang="ko-KR" altLang="en-US" sz="1000" dirty="0" smtClean="0">
                <a:solidFill>
                  <a:srgbClr val="0050A0"/>
                </a:solidFill>
              </a:rPr>
              <a:t> 공개되어 있지는 않기 때문에 보정하기가 어렵다</a:t>
            </a:r>
            <a:r>
              <a:rPr lang="en-US" altLang="ko-KR" sz="1000" dirty="0" smtClean="0">
                <a:solidFill>
                  <a:srgbClr val="0050A0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rgbClr val="0050A0"/>
                </a:solidFill>
              </a:rPr>
              <a:t>대신 온도 분포의 형태는 거의 동일하게 나타난다</a:t>
            </a:r>
            <a:r>
              <a:rPr lang="en-US" altLang="ko-KR" sz="1000" dirty="0" smtClean="0">
                <a:solidFill>
                  <a:srgbClr val="0050A0"/>
                </a:solidFill>
              </a:rPr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8704"/>
              </p:ext>
            </p:extLst>
          </p:nvPr>
        </p:nvGraphicFramePr>
        <p:xfrm>
          <a:off x="764060" y="4521432"/>
          <a:ext cx="298653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633">
                  <a:extLst>
                    <a:ext uri="{9D8B030D-6E8A-4147-A177-3AD203B41FA5}">
                      <a16:colId xmlns:a16="http://schemas.microsoft.com/office/drawing/2014/main" val="215056827"/>
                    </a:ext>
                  </a:extLst>
                </a:gridCol>
                <a:gridCol w="746633">
                  <a:extLst>
                    <a:ext uri="{9D8B030D-6E8A-4147-A177-3AD203B41FA5}">
                      <a16:colId xmlns:a16="http://schemas.microsoft.com/office/drawing/2014/main" val="2119945606"/>
                    </a:ext>
                  </a:extLst>
                </a:gridCol>
                <a:gridCol w="746633">
                  <a:extLst>
                    <a:ext uri="{9D8B030D-6E8A-4147-A177-3AD203B41FA5}">
                      <a16:colId xmlns:a16="http://schemas.microsoft.com/office/drawing/2014/main" val="749033814"/>
                    </a:ext>
                  </a:extLst>
                </a:gridCol>
                <a:gridCol w="746633">
                  <a:extLst>
                    <a:ext uri="{9D8B030D-6E8A-4147-A177-3AD203B41FA5}">
                      <a16:colId xmlns:a16="http://schemas.microsoft.com/office/drawing/2014/main" val="4056750846"/>
                    </a:ext>
                  </a:extLst>
                </a:gridCol>
              </a:tblGrid>
              <a:tr h="16339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0050A0"/>
                          </a:solidFill>
                        </a:rPr>
                        <a:t>원래 논문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Elmer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0050A0"/>
                          </a:solidFill>
                        </a:rPr>
                        <a:t>오차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827439"/>
                  </a:ext>
                </a:extLst>
              </a:tr>
              <a:tr h="163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rgbClr val="0050A0"/>
                          </a:solidFill>
                        </a:rPr>
                        <a:t>최고온도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63.688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60.437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3.251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344328"/>
                  </a:ext>
                </a:extLst>
              </a:tr>
              <a:tr h="163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0050A0"/>
                          </a:solidFill>
                        </a:rPr>
                        <a:t>최저온도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53.328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50.4997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2.8283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500610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228" y="658252"/>
            <a:ext cx="2992176" cy="2528645"/>
          </a:xfrm>
          <a:prstGeom prst="rect">
            <a:avLst/>
          </a:prstGeom>
          <a:ln w="25400">
            <a:solidFill>
              <a:srgbClr val="0050A0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7456743" y="726128"/>
            <a:ext cx="11128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0050A0"/>
                </a:solidFill>
              </a:rPr>
              <a:t>Elmer </a:t>
            </a:r>
            <a:r>
              <a:rPr lang="ko-KR" altLang="en-US" sz="1000" dirty="0" smtClean="0">
                <a:solidFill>
                  <a:srgbClr val="0050A0"/>
                </a:solidFill>
              </a:rPr>
              <a:t>해석 결과</a:t>
            </a:r>
            <a:endParaRPr lang="en-US" altLang="ko-KR" sz="1000" dirty="0" smtClean="0">
              <a:solidFill>
                <a:srgbClr val="0050A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13945" y="5964127"/>
            <a:ext cx="13222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50A0"/>
                </a:solidFill>
              </a:rPr>
              <a:t>Temperature Flux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11477" y="5964126"/>
            <a:ext cx="154692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50A0"/>
                </a:solidFill>
              </a:rPr>
              <a:t>Temperature Contour</a:t>
            </a:r>
          </a:p>
        </p:txBody>
      </p:sp>
    </p:spTree>
    <p:extLst>
      <p:ext uri="{BB962C8B-B14F-4D97-AF65-F5344CB8AC3E}">
        <p14:creationId xmlns:p14="http://schemas.microsoft.com/office/powerpoint/2010/main" val="3802464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개체 틀 1"/>
          <p:cNvSpPr txBox="1">
            <a:spLocks/>
          </p:cNvSpPr>
          <p:nvPr/>
        </p:nvSpPr>
        <p:spPr>
          <a:xfrm>
            <a:off x="0" y="2505075"/>
            <a:ext cx="9143351" cy="1409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400" dirty="0" err="1" smtClean="0">
                <a:solidFill>
                  <a:srgbClr val="005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단순화모델</a:t>
            </a:r>
            <a:r>
              <a:rPr lang="ko-KR" altLang="en-US" sz="5400" dirty="0" smtClean="0">
                <a:solidFill>
                  <a:srgbClr val="005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5400" dirty="0" smtClean="0">
                <a:solidFill>
                  <a:srgbClr val="005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sz="5400" dirty="0">
              <a:solidFill>
                <a:srgbClr val="0050A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98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Simplified Model </a:t>
            </a:r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 of </a:t>
            </a:r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LED Thermal System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300184" y="1305465"/>
            <a:ext cx="803292" cy="2755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LED-chip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4096009" y="1578851"/>
            <a:ext cx="1202499" cy="67893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Die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1657351" y="2257786"/>
            <a:ext cx="6026150" cy="2097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Copper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1657351" y="2467513"/>
            <a:ext cx="6026150" cy="2097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Dielectric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1657351" y="2677240"/>
            <a:ext cx="6026150" cy="8076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Aluminium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1657351" y="3484916"/>
            <a:ext cx="6026150" cy="209727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TIM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590550" y="3694643"/>
            <a:ext cx="8045449" cy="8076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HeatSink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590551" y="4502319"/>
            <a:ext cx="806450" cy="14229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직사각형 15"/>
          <p:cNvSpPr/>
          <p:nvPr/>
        </p:nvSpPr>
        <p:spPr>
          <a:xfrm>
            <a:off x="7829549" y="4502319"/>
            <a:ext cx="806450" cy="14229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" name="직사각형 16"/>
          <p:cNvSpPr/>
          <p:nvPr/>
        </p:nvSpPr>
        <p:spPr>
          <a:xfrm>
            <a:off x="2960481" y="4494940"/>
            <a:ext cx="806450" cy="14229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직사각형 18"/>
          <p:cNvSpPr/>
          <p:nvPr/>
        </p:nvSpPr>
        <p:spPr>
          <a:xfrm>
            <a:off x="5472817" y="4493713"/>
            <a:ext cx="806450" cy="14229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" name="오른쪽 중괄호 2"/>
          <p:cNvSpPr/>
          <p:nvPr/>
        </p:nvSpPr>
        <p:spPr>
          <a:xfrm>
            <a:off x="7756523" y="2257786"/>
            <a:ext cx="146051" cy="1227130"/>
          </a:xfrm>
          <a:prstGeom prst="rightBrace">
            <a:avLst/>
          </a:prstGeom>
          <a:ln w="25400">
            <a:solidFill>
              <a:srgbClr val="005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975596" y="2716762"/>
            <a:ext cx="11684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50A0"/>
                </a:solidFill>
              </a:rPr>
              <a:t>IMS</a:t>
            </a:r>
          </a:p>
          <a:p>
            <a:r>
              <a:rPr lang="en-US" altLang="ko-KR" sz="1000" dirty="0" smtClean="0">
                <a:solidFill>
                  <a:srgbClr val="0050A0"/>
                </a:solidFill>
              </a:rPr>
              <a:t>Size=10x10 [mm]</a:t>
            </a:r>
          </a:p>
        </p:txBody>
      </p:sp>
      <p:sp>
        <p:nvSpPr>
          <p:cNvPr id="21" name="오른쪽 중괄호 20"/>
          <p:cNvSpPr/>
          <p:nvPr/>
        </p:nvSpPr>
        <p:spPr>
          <a:xfrm>
            <a:off x="5371530" y="1305465"/>
            <a:ext cx="178170" cy="807614"/>
          </a:xfrm>
          <a:prstGeom prst="rightBrace">
            <a:avLst/>
          </a:prstGeom>
          <a:ln w="25400">
            <a:solidFill>
              <a:srgbClr val="005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622720" y="1568791"/>
            <a:ext cx="15796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50A0"/>
                </a:solidFill>
              </a:rPr>
              <a:t>LED </a:t>
            </a:r>
            <a:r>
              <a:rPr lang="en-US" altLang="ko-KR" sz="1200" dirty="0" smtClean="0">
                <a:solidFill>
                  <a:srgbClr val="0050A0"/>
                </a:solidFill>
              </a:rPr>
              <a:t>Package</a:t>
            </a:r>
            <a:endParaRPr lang="en-US" altLang="ko-KR" sz="1200" dirty="0" smtClean="0">
              <a:solidFill>
                <a:srgbClr val="0050A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843645" y="6083883"/>
            <a:ext cx="16535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50A0"/>
                </a:solidFill>
              </a:rPr>
              <a:t>Ambient = 25C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38150" y="1308059"/>
            <a:ext cx="36578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 err="1" smtClean="0">
                <a:solidFill>
                  <a:srgbClr val="0050A0"/>
                </a:solidFill>
              </a:rPr>
              <a:t>GaN</a:t>
            </a:r>
            <a:r>
              <a:rPr lang="en-US" altLang="ko-KR" sz="1000" dirty="0" smtClean="0">
                <a:solidFill>
                  <a:srgbClr val="0050A0"/>
                </a:solidFill>
              </a:rPr>
              <a:t>, </a:t>
            </a:r>
            <a:r>
              <a:rPr lang="en-US" altLang="ko-KR" sz="1000" dirty="0" smtClean="0">
                <a:solidFill>
                  <a:srgbClr val="0050A0"/>
                </a:solidFill>
              </a:rPr>
              <a:t>T=150 </a:t>
            </a:r>
            <a:r>
              <a:rPr lang="en-US" altLang="ko-KR" sz="1000" dirty="0" smtClean="0">
                <a:solidFill>
                  <a:srgbClr val="0050A0"/>
                </a:solidFill>
              </a:rPr>
              <a:t>[um], k=130 [W/m^2K</a:t>
            </a:r>
            <a:r>
              <a:rPr lang="en-US" altLang="ko-KR" sz="1000" dirty="0" smtClean="0">
                <a:solidFill>
                  <a:srgbClr val="0050A0"/>
                </a:solidFill>
              </a:rPr>
              <a:t>], size=3x0.5x0.5[mm]</a:t>
            </a:r>
            <a:endParaRPr lang="en-US" altLang="ko-KR" sz="1000" dirty="0" smtClean="0">
              <a:solidFill>
                <a:srgbClr val="0050A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0" y="1763347"/>
            <a:ext cx="40960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 smtClean="0">
                <a:solidFill>
                  <a:srgbClr val="0050A0"/>
                </a:solidFill>
              </a:rPr>
              <a:t>Si, </a:t>
            </a:r>
            <a:r>
              <a:rPr lang="en-US" altLang="ko-KR" sz="1000" dirty="0" smtClean="0">
                <a:solidFill>
                  <a:srgbClr val="0050A0"/>
                </a:solidFill>
              </a:rPr>
              <a:t>T=400 </a:t>
            </a:r>
            <a:r>
              <a:rPr lang="en-US" altLang="ko-KR" sz="1000" dirty="0" smtClean="0">
                <a:solidFill>
                  <a:srgbClr val="0050A0"/>
                </a:solidFill>
              </a:rPr>
              <a:t>[um], k=127 [W/m^2K</a:t>
            </a:r>
            <a:r>
              <a:rPr lang="en-US" altLang="ko-KR" sz="1000" dirty="0" smtClean="0">
                <a:solidFill>
                  <a:srgbClr val="0050A0"/>
                </a:solidFill>
              </a:rPr>
              <a:t>], size=5x5[mm]</a:t>
            </a:r>
            <a:endParaRPr lang="en-US" altLang="ko-KR" sz="1000" dirty="0" smtClean="0">
              <a:solidFill>
                <a:srgbClr val="0050A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2244684"/>
            <a:ext cx="40960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bg1"/>
                </a:solidFill>
              </a:rPr>
              <a:t>Copper, T=127 [um], k=385 [W/m^2K]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0" y="2458559"/>
            <a:ext cx="40960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 err="1" smtClean="0">
                <a:solidFill>
                  <a:schemeClr val="bg1"/>
                </a:solidFill>
              </a:rPr>
              <a:t>Prepreg</a:t>
            </a:r>
            <a:r>
              <a:rPr lang="en-US" altLang="ko-KR" sz="1000" dirty="0" smtClean="0">
                <a:solidFill>
                  <a:schemeClr val="bg1"/>
                </a:solidFill>
              </a:rPr>
              <a:t>, T= 75 [um], k=1.1 [W/m^2K]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0" y="2930229"/>
            <a:ext cx="40960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bg1"/>
                </a:solidFill>
              </a:rPr>
              <a:t>Al, T=1000 [um], k=150 [W/m^2K]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04174" y="3454914"/>
            <a:ext cx="40960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bg1"/>
                </a:solidFill>
              </a:rPr>
              <a:t>Thermal Grease, T=50 [um], k=3 [W/m^2K]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0" y="3947632"/>
            <a:ext cx="40960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 err="1" smtClean="0">
                <a:solidFill>
                  <a:schemeClr val="bg1"/>
                </a:solidFill>
              </a:rPr>
              <a:t>Aluminium</a:t>
            </a:r>
            <a:r>
              <a:rPr lang="en-US" altLang="ko-KR" sz="1000" dirty="0" smtClean="0">
                <a:solidFill>
                  <a:schemeClr val="bg1"/>
                </a:solidFill>
              </a:rPr>
              <a:t>, T=? [um], k=150 [W/m^2K]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307323" y="3756888"/>
            <a:ext cx="133654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 smtClean="0">
                <a:solidFill>
                  <a:srgbClr val="0050A0"/>
                </a:solidFill>
              </a:rPr>
              <a:t>Size=20x20x2 [mm]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564501" y="5925307"/>
            <a:ext cx="133654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50A0"/>
                </a:solidFill>
              </a:rPr>
              <a:t>1.5 [mm]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766931" y="5067804"/>
            <a:ext cx="133654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 smtClean="0">
                <a:solidFill>
                  <a:srgbClr val="0050A0"/>
                </a:solidFill>
              </a:rPr>
              <a:t>18 [mm]</a:t>
            </a:r>
          </a:p>
        </p:txBody>
      </p:sp>
      <p:cxnSp>
        <p:nvCxnSpPr>
          <p:cNvPr id="47" name="직선 화살표 연결선 46"/>
          <p:cNvCxnSpPr>
            <a:stCxn id="48" idx="2"/>
          </p:cNvCxnSpPr>
          <p:nvPr/>
        </p:nvCxnSpPr>
        <p:spPr>
          <a:xfrm>
            <a:off x="4670425" y="728949"/>
            <a:ext cx="0" cy="486075"/>
          </a:xfrm>
          <a:prstGeom prst="straightConnector1">
            <a:avLst/>
          </a:prstGeom>
          <a:ln w="635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621505" y="451950"/>
            <a:ext cx="20978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Uniform Heat Flux = 1 [W]</a:t>
            </a:r>
            <a:endParaRPr lang="en-US" altLang="ko-KR" sz="1000" dirty="0">
              <a:solidFill>
                <a:srgbClr val="C00000"/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5298508" y="1306601"/>
            <a:ext cx="0" cy="951185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5298506" y="2244684"/>
            <a:ext cx="2384995" cy="6610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7683501" y="2244684"/>
            <a:ext cx="0" cy="1456451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085684" y="1306601"/>
            <a:ext cx="0" cy="951185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1704237" y="2244524"/>
            <a:ext cx="2384995" cy="6610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678375" y="2246082"/>
            <a:ext cx="0" cy="1456451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6688813" y="1992578"/>
            <a:ext cx="11684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Adiabatic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 flipV="1">
            <a:off x="7694657" y="3655101"/>
            <a:ext cx="941342" cy="14971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8661166" y="3659281"/>
            <a:ext cx="7869" cy="2266026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90550" y="3662586"/>
            <a:ext cx="1078362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560754" y="3648106"/>
            <a:ext cx="7869" cy="2266026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V="1">
            <a:off x="543976" y="5914132"/>
            <a:ext cx="849445" cy="8848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V="1">
            <a:off x="1375073" y="4502320"/>
            <a:ext cx="18348" cy="142066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V="1">
            <a:off x="2936513" y="5928780"/>
            <a:ext cx="849445" cy="8848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V="1">
            <a:off x="3767610" y="4516968"/>
            <a:ext cx="18348" cy="142066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2929107" y="4502319"/>
            <a:ext cx="18348" cy="142066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5448169" y="5924356"/>
            <a:ext cx="849445" cy="8848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V="1">
            <a:off x="6279266" y="4512544"/>
            <a:ext cx="18348" cy="142066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5440763" y="4497895"/>
            <a:ext cx="18348" cy="142066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393421" y="4512544"/>
            <a:ext cx="1517339" cy="14347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V="1">
            <a:off x="3781911" y="4493389"/>
            <a:ext cx="1665739" cy="13308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6276250" y="4490697"/>
            <a:ext cx="1580967" cy="8796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V="1">
            <a:off x="7843325" y="4480584"/>
            <a:ext cx="18348" cy="142066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V="1">
            <a:off x="7821680" y="5892397"/>
            <a:ext cx="849445" cy="8848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6279267" y="5761973"/>
            <a:ext cx="1550281" cy="0"/>
          </a:xfrm>
          <a:prstGeom prst="straightConnector1">
            <a:avLst/>
          </a:prstGeom>
          <a:ln>
            <a:solidFill>
              <a:srgbClr val="005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7829548" y="5761973"/>
            <a:ext cx="814320" cy="2088"/>
          </a:xfrm>
          <a:prstGeom prst="straightConnector1">
            <a:avLst/>
          </a:prstGeom>
          <a:ln>
            <a:solidFill>
              <a:srgbClr val="005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5047989" y="4504407"/>
            <a:ext cx="0" cy="1412294"/>
          </a:xfrm>
          <a:prstGeom prst="straightConnector1">
            <a:avLst/>
          </a:prstGeom>
          <a:ln>
            <a:solidFill>
              <a:srgbClr val="005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6386135" y="5761973"/>
            <a:ext cx="133654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50A0"/>
                </a:solidFill>
              </a:rPr>
              <a:t>4 [mm]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1375074" y="4679990"/>
            <a:ext cx="15533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accent1"/>
                </a:solidFill>
              </a:rPr>
              <a:t>Uniform h</a:t>
            </a:r>
          </a:p>
          <a:p>
            <a:pPr algn="ctr"/>
            <a:r>
              <a:rPr lang="en-US" altLang="ko-KR" sz="1200" dirty="0" smtClean="0">
                <a:solidFill>
                  <a:schemeClr val="accent1"/>
                </a:solidFill>
              </a:rPr>
              <a:t>= 10 </a:t>
            </a:r>
            <a:r>
              <a:rPr lang="en-US" altLang="ko-KR" sz="1200" dirty="0">
                <a:solidFill>
                  <a:schemeClr val="accent1"/>
                </a:solidFill>
              </a:rPr>
              <a:t>[W/m^2K]</a:t>
            </a:r>
          </a:p>
          <a:p>
            <a:pPr algn="ctr"/>
            <a:endParaRPr lang="en-US" altLang="ko-KR" sz="1000" dirty="0">
              <a:solidFill>
                <a:schemeClr val="accent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1"/>
                </a:solidFill>
              </a:rPr>
              <a:t>Ref.</a:t>
            </a:r>
          </a:p>
          <a:p>
            <a:pPr algn="ctr"/>
            <a:r>
              <a:rPr lang="en-US" altLang="ko-KR" sz="1000" dirty="0" smtClean="0">
                <a:solidFill>
                  <a:schemeClr val="accent1"/>
                </a:solidFill>
              </a:rPr>
              <a:t>Natural Conv. = 2-25</a:t>
            </a:r>
          </a:p>
          <a:p>
            <a:pPr algn="ctr"/>
            <a:r>
              <a:rPr lang="en-US" altLang="ko-KR" sz="1000" dirty="0" smtClean="0">
                <a:solidFill>
                  <a:schemeClr val="accent1"/>
                </a:solidFill>
              </a:rPr>
              <a:t>Forced Conv.=25-250</a:t>
            </a:r>
          </a:p>
        </p:txBody>
      </p:sp>
      <p:grpSp>
        <p:nvGrpSpPr>
          <p:cNvPr id="25" name="그룹 24"/>
          <p:cNvGrpSpPr>
            <a:grpSpLocks noChangeAspect="1"/>
          </p:cNvGrpSpPr>
          <p:nvPr/>
        </p:nvGrpSpPr>
        <p:grpSpPr>
          <a:xfrm>
            <a:off x="7145114" y="1140965"/>
            <a:ext cx="324418" cy="296043"/>
            <a:chOff x="7961258" y="727730"/>
            <a:chExt cx="324418" cy="296043"/>
          </a:xfrm>
        </p:grpSpPr>
        <p:cxnSp>
          <p:nvCxnSpPr>
            <p:cNvPr id="18" name="직선 화살표 연결선 17"/>
            <p:cNvCxnSpPr/>
            <p:nvPr/>
          </p:nvCxnSpPr>
          <p:spPr>
            <a:xfrm flipV="1">
              <a:off x="7980773" y="1023773"/>
              <a:ext cx="252000" cy="0"/>
            </a:xfrm>
            <a:prstGeom prst="straightConnector1">
              <a:avLst/>
            </a:prstGeom>
            <a:ln>
              <a:solidFill>
                <a:srgbClr val="005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>
            <a:xfrm flipV="1">
              <a:off x="7974659" y="770704"/>
              <a:ext cx="936" cy="253069"/>
            </a:xfrm>
            <a:prstGeom prst="straightConnector1">
              <a:avLst/>
            </a:prstGeom>
            <a:ln>
              <a:solidFill>
                <a:srgbClr val="005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/>
            <p:cNvSpPr/>
            <p:nvPr/>
          </p:nvSpPr>
          <p:spPr>
            <a:xfrm>
              <a:off x="8081606" y="846458"/>
              <a:ext cx="204070" cy="15388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0050A0"/>
                  </a:solidFill>
                </a:rPr>
                <a:t>Y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7961258" y="727730"/>
              <a:ext cx="204070" cy="15388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0050A0"/>
                  </a:solidFill>
                </a:rPr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6254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SIF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494" y="288000"/>
            <a:ext cx="2171700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Header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CHECK KEYWORDS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Warn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Mesh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DB "." "."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Include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""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Results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Directory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"case01"</a:t>
            </a:r>
          </a:p>
          <a:p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Simulation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Output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Level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5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Coordinate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System =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Cartesian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Coordinate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Mapping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(3) = 1 2 3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Simulation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Steady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state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Steady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State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Iterations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1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Output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Intervals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1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Timestepping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Method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BDF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BDF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Order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1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Solver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File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case01.sif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Post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File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case01.vtu</a:t>
            </a:r>
          </a:p>
          <a:p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Constants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Gravity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(4) = 0 -1 0 9.82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Stefan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Boltzmann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5.67e-08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Permittivity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of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Vacuum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8.8542e-12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Boltzmann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Constant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1.3807e-23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Unit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Charge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1.602e-19</a:t>
            </a:r>
          </a:p>
          <a:p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1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Target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Bodies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(1) = 1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"LED1"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Equation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1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Material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1</a:t>
            </a:r>
          </a:p>
          <a:p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2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Target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Bodies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(1) = 2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"HEATSINK"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Equation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1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Material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5</a:t>
            </a:r>
          </a:p>
          <a:p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3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Target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Bodies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(1) = 3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"TIM"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Equation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1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Material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4</a:t>
            </a:r>
          </a:p>
          <a:p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4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Target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Bodies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(1) = 4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"ALUMINIUM"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Equation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1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Material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5</a:t>
            </a:r>
          </a:p>
          <a:p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5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Target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Bodies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(1) = 5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"DIELECTRIC"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Equation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1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Material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3</a:t>
            </a:r>
          </a:p>
          <a:p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6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Target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Bodies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(1) = 6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"COPPER"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Equation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1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Material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6</a:t>
            </a:r>
          </a:p>
          <a:p>
            <a:r>
              <a:rPr lang="ko-KR" altLang="en-US" sz="5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17226" y="288000"/>
            <a:ext cx="2420206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ko-KR" altLang="en-US" sz="5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7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Target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Bodies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(1) = 7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"SLUG"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Equation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1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Material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2</a:t>
            </a:r>
          </a:p>
          <a:p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8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Target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Bodies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(1) = 8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"LED2"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Equation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1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Material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1</a:t>
            </a:r>
          </a:p>
          <a:p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9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Target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Bodies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(1) = 9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"LED3"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Equation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1</a:t>
            </a:r>
          </a:p>
          <a:p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Solver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1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Equation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Equation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Procedure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"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HeatSolve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" "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HeatSolver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Variable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Temperature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Exec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Solver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Always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Stabilize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Bubbles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False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Lumped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Mass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Matrix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False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Optimize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Bandwidth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Steady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State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Convergence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Tolerance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1.0e-5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Nonlinear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System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Convergence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Tolerance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1.0e-7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Nonlinear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System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Iterations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20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Nonlinear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System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Newton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After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Iterations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3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Nonlinear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System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Newton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After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Tolerance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1.0e-3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Nonlinear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System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Relaxation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Factor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1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Linear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System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Solver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Iterative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Linear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System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Iterative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Method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BiCGStab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Linear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System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Iterations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500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Linear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System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Convergence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Tolerance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1.0e-10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BiCGstabl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polynomial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degree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2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Linear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System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Preconditioning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Diagonal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Linear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System ILUT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Tolerance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1.0e-3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Linear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System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Abort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Not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Converged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False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Linear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System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Residual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Output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1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Linear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System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Precondition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Recompute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1</a:t>
            </a:r>
          </a:p>
          <a:p>
            <a:r>
              <a:rPr lang="ko-KR" altLang="en-US" sz="5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84286" y="288000"/>
            <a:ext cx="2155371" cy="524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Solver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2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Equation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Flux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and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Gradient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Calculate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Flux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Flux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Coefficient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"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Conductivity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Calculate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Grad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Target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Variable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Temperature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Procedure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"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FluxSolver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" "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FluxSolver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Exec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Solver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After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Simulation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Stabilize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Bubbles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False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Lumped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Mass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Matrix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False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Optimize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Bandwidth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Steady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State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Convergence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Tolerance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1.0e-5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Nonlinear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System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Convergence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Tolerance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1.0e-7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Nonlinear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System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Iterations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20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Nonlinear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System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Newton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After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Iterations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3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Nonlinear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System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Newton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After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Tolerance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1.0e-3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Nonlinear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System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Relaxation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Factor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1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Linear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System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Solver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Iterative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Linear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System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Iterative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Method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BiCGStab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Linear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System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Iterations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500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Linear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System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Convergence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Tolerance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1.0e-10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BiCGstabl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polynomial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degree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2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Linear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System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Preconditioning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Diagonal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Linear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System ILUT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Tolerance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1.0e-3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Linear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System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Abort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Not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Converged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False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Linear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System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Residual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Output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1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Linear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System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Precondition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Recompute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1</a:t>
            </a:r>
          </a:p>
          <a:p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Equation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1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"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Equation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1"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Active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Solvers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(2) = 1 2</a:t>
            </a:r>
          </a:p>
          <a:p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Material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1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"(LED)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GaN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Youngs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modulus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1.8456863E10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Conductivity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130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Poisson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ratio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0.352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Youngs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modulus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1.8456863E10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Capacity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930.37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Youngs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modulus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1.8456863E10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Poisson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ratio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0.352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expansion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Coefficient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6.66e-06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Poisson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ratio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0.352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Porosity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Always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saturated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Mesh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Poisson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ratio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0.352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Density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6100.0</a:t>
            </a:r>
          </a:p>
          <a:p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Material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2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"(LED)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Si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Youngs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modulus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185.0e9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Conductivity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127.0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Poisson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ratio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0.28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Youngs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modulus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185.0e9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Capacity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555.8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Youngs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modulus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185.0e9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Poisson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ratio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0.28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expansion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Coefficient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4.68e-6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Poisson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ratio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0.28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Porosity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Always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saturated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Mesh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Poisson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ratio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0.28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Density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2330.0</a:t>
            </a:r>
          </a:p>
          <a:p>
            <a:r>
              <a:rPr lang="ko-KR" altLang="en-US" sz="5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62231" y="288000"/>
            <a:ext cx="222799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Material</a:t>
            </a:r>
            <a:r>
              <a:rPr lang="ko-KR" altLang="en-US" sz="5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"(MCPCB)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Prepreg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GlassFiber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Youngs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modulus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2.5492905E+09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Conductivity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1.1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Poisson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ratio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0.2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Youngs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modulus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2.5492905E+09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Capacity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1000.0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Youngs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modulus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2.5492905E+09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Poisson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ratio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0.2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expansion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Coefficient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11.6e-6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Poisson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ratio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0.2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Porosity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Always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saturated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Mesh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Poisson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ratio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0.2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Density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1850.0</a:t>
            </a:r>
          </a:p>
          <a:p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Material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4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"(MCPCB)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Thermal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Grease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Youngs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modulus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1000.0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Conductivity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3.0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Poisson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ratio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0.3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Youngs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modulus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1000.0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Capacity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300.0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Youngs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modulus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1000.0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Poisson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ratio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0.3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expansion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Coefficient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1.0e-6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Poisson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ratio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0.3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Porosity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Always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saturated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Mesh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Poisson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ratio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0.3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Density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1000.0</a:t>
            </a:r>
          </a:p>
          <a:p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Material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5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"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Aluminium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generic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)"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Electric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Conductivity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37.73e6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Relative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Permeability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1.000022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Youngs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modulus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70.0e9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Conductivity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237.0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Electric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Conductivity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37.73e6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Electric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Conductivity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37.73e6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Poisson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ratio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0.35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Youngs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modulus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70.0e9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Capacity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897.0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Youngs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modulus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70.0e9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Relative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Permeability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1.000022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Sound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speed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5000.0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Poisson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ratio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0.35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expansion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Coefficient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23.1e-6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Poisson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ratio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0.35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Porosity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Always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saturated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Mesh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Poisson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ratio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0.35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Electric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Conductivity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37.73e6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Density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2700.0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Relative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Permeability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1.000022</a:t>
            </a:r>
          </a:p>
          <a:p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93544" y="288000"/>
            <a:ext cx="208471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Material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6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"Copper (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generic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)"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Electric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Conductivity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59.59e6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Relative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Permeability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0.999994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Youngs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modulus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115.0e9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Conductivity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401.0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Electric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Conductivity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59.59e6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Electric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Conductivity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59.59e6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Poisson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ratio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0.34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Youngs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modulus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115.0e9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Capacity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385.0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Youngs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modulus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115.0e9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Relative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Permeability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0.999994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Sound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speed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3810.0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Poisson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ratio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0.34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expansion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Coefficient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16.5e-6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Poisson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ratio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0.34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Porosity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Always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saturated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Mesh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Poisson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ratio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0.34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Electric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Conductivity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59.59e6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Density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8960.0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Relative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Permeability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0.999994</a:t>
            </a:r>
          </a:p>
          <a:p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Boundary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Condition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1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Target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Boundaries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(3) = 34 35 27 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"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HeatSource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Flux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$(1.0/(3.0*0.0005*0.0005))  ! [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/m^3]</a:t>
            </a:r>
          </a:p>
          <a:p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Boundary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Condition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2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Target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Boundaries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(1) = 28 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"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HeatSink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Transfer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Coefficient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10</a:t>
            </a:r>
          </a:p>
          <a:p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External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Temperature</a:t>
            </a:r>
            <a:r>
              <a:rPr lang="ko-KR" altLang="en-US" sz="500" dirty="0">
                <a:latin typeface="D2Coding" panose="020B0609020101020101" pitchFamily="49" charset="-127"/>
                <a:ea typeface="D2Coding" panose="020B0609020101020101" pitchFamily="49" charset="-127"/>
              </a:rPr>
              <a:t> = 25</a:t>
            </a:r>
          </a:p>
          <a:p>
            <a:r>
              <a:rPr lang="ko-KR" altLang="en-US" sz="5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endParaRPr lang="ko-KR" altLang="en-US" sz="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2520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결과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722" y="1000124"/>
            <a:ext cx="6030011" cy="50958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731274" y="4024310"/>
            <a:ext cx="21374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solidFill>
                  <a:srgbClr val="0050A0"/>
                </a:solidFill>
              </a:rPr>
              <a:t>앞선 결과와 큰 차이가 나지 않는다</a:t>
            </a:r>
            <a:r>
              <a:rPr lang="en-US" altLang="ko-KR" sz="1000" dirty="0" smtClean="0">
                <a:solidFill>
                  <a:srgbClr val="0050A0"/>
                </a:solidFill>
              </a:rPr>
              <a:t>.</a:t>
            </a:r>
            <a:endParaRPr lang="en-US" altLang="ko-KR" sz="1000" dirty="0" smtClean="0">
              <a:solidFill>
                <a:srgbClr val="005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510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개체 틀 1"/>
          <p:cNvSpPr txBox="1">
            <a:spLocks/>
          </p:cNvSpPr>
          <p:nvPr/>
        </p:nvSpPr>
        <p:spPr>
          <a:xfrm>
            <a:off x="0" y="2505075"/>
            <a:ext cx="9143351" cy="1409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dirty="0" smtClean="0">
                <a:solidFill>
                  <a:srgbClr val="005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fin</a:t>
            </a:r>
            <a:endParaRPr lang="ko-KR" altLang="en-US" sz="5400" dirty="0">
              <a:solidFill>
                <a:srgbClr val="0050A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0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개체 틀 1"/>
          <p:cNvSpPr txBox="1">
            <a:spLocks/>
          </p:cNvSpPr>
          <p:nvPr/>
        </p:nvSpPr>
        <p:spPr>
          <a:xfrm>
            <a:off x="0" y="2505075"/>
            <a:ext cx="9143351" cy="1409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400" dirty="0" err="1" smtClean="0">
                <a:solidFill>
                  <a:srgbClr val="005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기초데이타</a:t>
            </a:r>
            <a:endParaRPr lang="ko-KR" altLang="en-US" sz="5400" dirty="0">
              <a:solidFill>
                <a:srgbClr val="0050A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46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기초 </a:t>
            </a:r>
            <a:r>
              <a:rPr lang="ko-KR" altLang="en-US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데이타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91439" y="387765"/>
            <a:ext cx="89563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50A0"/>
                </a:solidFill>
              </a:rPr>
              <a:t>Min </a:t>
            </a:r>
            <a:r>
              <a:rPr lang="en-US" altLang="ko-KR" sz="1200" dirty="0" err="1">
                <a:solidFill>
                  <a:srgbClr val="0050A0"/>
                </a:solidFill>
              </a:rPr>
              <a:t>Seok</a:t>
            </a:r>
            <a:r>
              <a:rPr lang="en-US" altLang="ko-KR" sz="1200" dirty="0">
                <a:solidFill>
                  <a:srgbClr val="0050A0"/>
                </a:solidFill>
              </a:rPr>
              <a:t> Ha, THERMAL ANALYSIS OF HIGH POWER LED ARRAYS, 2009</a:t>
            </a:r>
            <a:endParaRPr lang="ko-KR" altLang="en-US" sz="1200" dirty="0">
              <a:solidFill>
                <a:srgbClr val="0050A0"/>
              </a:solidFill>
            </a:endParaRPr>
          </a:p>
          <a:p>
            <a:r>
              <a:rPr lang="ko-KR" altLang="en-US" sz="1200" dirty="0" smtClean="0">
                <a:solidFill>
                  <a:srgbClr val="0050A0"/>
                </a:solidFill>
                <a:hlinkClick r:id="rId3"/>
              </a:rPr>
              <a:t>https</a:t>
            </a:r>
            <a:r>
              <a:rPr lang="ko-KR" altLang="en-US" sz="1200" dirty="0">
                <a:solidFill>
                  <a:srgbClr val="0050A0"/>
                </a:solidFill>
                <a:hlinkClick r:id="rId3"/>
              </a:rPr>
              <a:t>://</a:t>
            </a:r>
            <a:r>
              <a:rPr lang="ko-KR" altLang="en-US" sz="1200" dirty="0" smtClean="0">
                <a:solidFill>
                  <a:srgbClr val="0050A0"/>
                </a:solidFill>
                <a:hlinkClick r:id="rId3"/>
              </a:rPr>
              <a:t>smartech.gatech.edu/bitstream/handle/1853/31803/ha_minseok_200912_mast.pdf</a:t>
            </a:r>
            <a:endParaRPr lang="en-US" altLang="ko-KR" sz="1200" dirty="0" smtClean="0">
              <a:solidFill>
                <a:srgbClr val="0050A0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475461"/>
              </p:ext>
            </p:extLst>
          </p:nvPr>
        </p:nvGraphicFramePr>
        <p:xfrm>
          <a:off x="-2" y="1020280"/>
          <a:ext cx="9143353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67">
                  <a:extLst>
                    <a:ext uri="{9D8B030D-6E8A-4147-A177-3AD203B41FA5}">
                      <a16:colId xmlns:a16="http://schemas.microsoft.com/office/drawing/2014/main" val="4003342228"/>
                    </a:ext>
                  </a:extLst>
                </a:gridCol>
                <a:gridCol w="2156059">
                  <a:extLst>
                    <a:ext uri="{9D8B030D-6E8A-4147-A177-3AD203B41FA5}">
                      <a16:colId xmlns:a16="http://schemas.microsoft.com/office/drawing/2014/main" val="426925325"/>
                    </a:ext>
                  </a:extLst>
                </a:gridCol>
                <a:gridCol w="1703672">
                  <a:extLst>
                    <a:ext uri="{9D8B030D-6E8A-4147-A177-3AD203B41FA5}">
                      <a16:colId xmlns:a16="http://schemas.microsoft.com/office/drawing/2014/main" val="2702089314"/>
                    </a:ext>
                  </a:extLst>
                </a:gridCol>
                <a:gridCol w="1078029">
                  <a:extLst>
                    <a:ext uri="{9D8B030D-6E8A-4147-A177-3AD203B41FA5}">
                      <a16:colId xmlns:a16="http://schemas.microsoft.com/office/drawing/2014/main" val="987472908"/>
                    </a:ext>
                  </a:extLst>
                </a:gridCol>
                <a:gridCol w="1366463">
                  <a:extLst>
                    <a:ext uri="{9D8B030D-6E8A-4147-A177-3AD203B41FA5}">
                      <a16:colId xmlns:a16="http://schemas.microsoft.com/office/drawing/2014/main" val="3795303559"/>
                    </a:ext>
                  </a:extLst>
                </a:gridCol>
                <a:gridCol w="1366463">
                  <a:extLst>
                    <a:ext uri="{9D8B030D-6E8A-4147-A177-3AD203B41FA5}">
                      <a16:colId xmlns:a16="http://schemas.microsoft.com/office/drawing/2014/main" val="2526671481"/>
                    </a:ext>
                  </a:extLst>
                </a:gridCol>
              </a:tblGrid>
              <a:tr h="249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0050A0"/>
                          </a:solidFill>
                        </a:rPr>
                        <a:t>광원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0050A0"/>
                          </a:solidFill>
                        </a:rPr>
                        <a:t>형태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0050A0"/>
                          </a:solidFill>
                        </a:rPr>
                        <a:t>발광 능률</a:t>
                      </a:r>
                      <a:endParaRPr lang="en-US" altLang="ko-KR" sz="1200" dirty="0" smtClean="0">
                        <a:solidFill>
                          <a:srgbClr val="0050A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(Luminous efficacy)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[lm/W]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0050A0"/>
                          </a:solidFill>
                        </a:rPr>
                        <a:t>발광 효율</a:t>
                      </a:r>
                      <a:endParaRPr lang="en-US" altLang="ko-KR" sz="1200" dirty="0" smtClean="0">
                        <a:solidFill>
                          <a:srgbClr val="0050A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(Luminous efficiency)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[%]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0050A0"/>
                          </a:solidFill>
                        </a:rPr>
                        <a:t>일반적인</a:t>
                      </a:r>
                      <a:endParaRPr lang="en-US" altLang="ko-KR" sz="1200" dirty="0" smtClean="0">
                        <a:solidFill>
                          <a:srgbClr val="0050A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0050A0"/>
                          </a:solidFill>
                        </a:rPr>
                        <a:t>보증 수명</a:t>
                      </a:r>
                      <a:endParaRPr lang="en-US" altLang="ko-KR" sz="1200" dirty="0" smtClean="0">
                        <a:solidFill>
                          <a:srgbClr val="0050A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[Hours]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0050A0"/>
                          </a:solidFill>
                        </a:rPr>
                        <a:t>백색광의</a:t>
                      </a:r>
                      <a:endParaRPr lang="en-US" altLang="ko-KR" sz="1200" dirty="0" smtClean="0">
                        <a:solidFill>
                          <a:srgbClr val="0050A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0050A0"/>
                          </a:solidFill>
                        </a:rPr>
                        <a:t>파워 변환 비율</a:t>
                      </a:r>
                      <a:endParaRPr lang="en-US" altLang="ko-KR" sz="1200" dirty="0" smtClean="0">
                        <a:solidFill>
                          <a:srgbClr val="0050A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[%]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9840087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0050A0"/>
                          </a:solidFill>
                        </a:rPr>
                        <a:t>백열등</a:t>
                      </a:r>
                      <a:endParaRPr lang="en-US" altLang="ko-KR" sz="1200" dirty="0" smtClean="0">
                        <a:solidFill>
                          <a:srgbClr val="0050A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(Incandescent)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40W</a:t>
                      </a:r>
                      <a:r>
                        <a:rPr lang="en-US" altLang="ko-KR" sz="1200" baseline="0" dirty="0" smtClean="0">
                          <a:solidFill>
                            <a:srgbClr val="0050A0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rgbClr val="0050A0"/>
                          </a:solidFill>
                        </a:rPr>
                        <a:t>텅스텐 백열등 </a:t>
                      </a:r>
                      <a:r>
                        <a:rPr lang="en-US" altLang="ko-KR" sz="1200" baseline="0" dirty="0" smtClean="0">
                          <a:solidFill>
                            <a:srgbClr val="0050A0"/>
                          </a:solidFill>
                        </a:rPr>
                        <a:t>(120V)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12.6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1.9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750-2000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rgbClr val="0050A0"/>
                          </a:solidFill>
                        </a:rPr>
                        <a:t>가시광선 </a:t>
                      </a:r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8</a:t>
                      </a:r>
                    </a:p>
                    <a:p>
                      <a:pPr algn="l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IR 73</a:t>
                      </a:r>
                    </a:p>
                    <a:p>
                      <a:pPr algn="l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UV</a:t>
                      </a:r>
                      <a:r>
                        <a:rPr lang="en-US" altLang="ko-KR" sz="1200" baseline="0" dirty="0" smtClean="0">
                          <a:solidFill>
                            <a:srgbClr val="0050A0"/>
                          </a:solidFill>
                        </a:rPr>
                        <a:t> 0</a:t>
                      </a:r>
                    </a:p>
                    <a:p>
                      <a:pPr algn="l" latinLnBrk="1"/>
                      <a:r>
                        <a:rPr lang="ko-KR" altLang="en-US" sz="1200" baseline="0" dirty="0" smtClean="0">
                          <a:solidFill>
                            <a:srgbClr val="0050A0"/>
                          </a:solidFill>
                        </a:rPr>
                        <a:t>발열 </a:t>
                      </a:r>
                      <a:r>
                        <a:rPr lang="en-US" altLang="ko-KR" sz="1200" baseline="0" dirty="0" smtClean="0">
                          <a:solidFill>
                            <a:srgbClr val="0050A0"/>
                          </a:solidFill>
                        </a:rPr>
                        <a:t>19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1967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100W </a:t>
                      </a:r>
                      <a:r>
                        <a:rPr lang="ko-KR" altLang="en-US" sz="1200" dirty="0" smtClean="0">
                          <a:solidFill>
                            <a:srgbClr val="0050A0"/>
                          </a:solidFill>
                        </a:rPr>
                        <a:t>텅스텐 백열등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17.5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2.6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15388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0050A0"/>
                          </a:solidFill>
                        </a:rPr>
                        <a:t>석영 할로겐 </a:t>
                      </a:r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(12-24V)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24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3.5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3000-4000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90130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0050A0"/>
                          </a:solidFill>
                        </a:rPr>
                        <a:t>형광등</a:t>
                      </a:r>
                      <a:endParaRPr lang="en-US" altLang="ko-KR" sz="1200" dirty="0" smtClean="0">
                        <a:solidFill>
                          <a:srgbClr val="0050A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(Fluorescent)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9-16W</a:t>
                      </a:r>
                      <a:r>
                        <a:rPr lang="en-US" altLang="ko-KR" sz="1200" baseline="0" dirty="0" smtClean="0">
                          <a:solidFill>
                            <a:srgbClr val="0050A0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rgbClr val="0050A0"/>
                          </a:solidFill>
                        </a:rPr>
                        <a:t>소형 형광등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57-72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8-11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8000-10000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rgbClr val="0050A0"/>
                          </a:solidFill>
                        </a:rPr>
                        <a:t>가시광선 </a:t>
                      </a:r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21</a:t>
                      </a:r>
                    </a:p>
                    <a:p>
                      <a:pPr algn="l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IR 37</a:t>
                      </a:r>
                    </a:p>
                    <a:p>
                      <a:pPr algn="l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UV</a:t>
                      </a:r>
                      <a:r>
                        <a:rPr lang="en-US" altLang="ko-KR" sz="1200" baseline="0" dirty="0" smtClean="0">
                          <a:solidFill>
                            <a:srgbClr val="0050A0"/>
                          </a:solidFill>
                        </a:rPr>
                        <a:t> 0</a:t>
                      </a:r>
                    </a:p>
                    <a:p>
                      <a:pPr algn="l" latinLnBrk="1"/>
                      <a:r>
                        <a:rPr lang="ko-KR" altLang="en-US" sz="1200" baseline="0" dirty="0" smtClean="0">
                          <a:solidFill>
                            <a:srgbClr val="0050A0"/>
                          </a:solidFill>
                        </a:rPr>
                        <a:t>발열 </a:t>
                      </a:r>
                      <a:r>
                        <a:rPr lang="en-US" altLang="ko-KR" sz="1200" baseline="0" dirty="0" smtClean="0">
                          <a:solidFill>
                            <a:srgbClr val="0050A0"/>
                          </a:solidFill>
                        </a:rPr>
                        <a:t>42</a:t>
                      </a:r>
                      <a:endParaRPr lang="ko-KR" altLang="en-US" sz="1200" dirty="0" smtClean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526614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T8 </a:t>
                      </a:r>
                      <a:r>
                        <a:rPr lang="ko-KR" altLang="en-US" sz="1200" dirty="0" smtClean="0">
                          <a:solidFill>
                            <a:srgbClr val="0050A0"/>
                          </a:solidFill>
                        </a:rPr>
                        <a:t>튜브 자석 </a:t>
                      </a:r>
                      <a:r>
                        <a:rPr lang="ko-KR" altLang="en-US" sz="1200" dirty="0" err="1" smtClean="0">
                          <a:solidFill>
                            <a:srgbClr val="0050A0"/>
                          </a:solidFill>
                        </a:rPr>
                        <a:t>밸러스트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80-100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12-15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20000-30000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633872"/>
                  </a:ext>
                </a:extLst>
              </a:tr>
              <a:tr h="178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HID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(High-intensity discharge)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0050A0"/>
                          </a:solidFill>
                        </a:rPr>
                        <a:t>메탈 </a:t>
                      </a:r>
                      <a:r>
                        <a:rPr lang="ko-KR" altLang="en-US" sz="1200" dirty="0" err="1" smtClean="0">
                          <a:solidFill>
                            <a:srgbClr val="0050A0"/>
                          </a:solidFill>
                        </a:rPr>
                        <a:t>할라이드</a:t>
                      </a:r>
                      <a:endParaRPr lang="en-US" altLang="ko-KR" sz="1200" dirty="0" smtClean="0">
                        <a:solidFill>
                          <a:srgbClr val="0050A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(Metal Halide)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65-115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9.5-16.8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7500-20000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rgbClr val="0050A0"/>
                          </a:solidFill>
                        </a:rPr>
                        <a:t>가시광선 </a:t>
                      </a:r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27</a:t>
                      </a:r>
                    </a:p>
                    <a:p>
                      <a:pPr algn="l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IR 17</a:t>
                      </a:r>
                    </a:p>
                    <a:p>
                      <a:pPr algn="l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UV</a:t>
                      </a:r>
                      <a:r>
                        <a:rPr lang="en-US" altLang="ko-KR" sz="1200" baseline="0" dirty="0" smtClean="0">
                          <a:solidFill>
                            <a:srgbClr val="0050A0"/>
                          </a:solidFill>
                        </a:rPr>
                        <a:t> 19</a:t>
                      </a:r>
                    </a:p>
                    <a:p>
                      <a:pPr algn="l" latinLnBrk="1"/>
                      <a:r>
                        <a:rPr lang="ko-KR" altLang="en-US" sz="1200" baseline="0" dirty="0" smtClean="0">
                          <a:solidFill>
                            <a:srgbClr val="0050A0"/>
                          </a:solidFill>
                        </a:rPr>
                        <a:t>발열 </a:t>
                      </a:r>
                      <a:r>
                        <a:rPr lang="en-US" altLang="ko-KR" sz="1200" baseline="0" dirty="0" smtClean="0">
                          <a:solidFill>
                            <a:srgbClr val="0050A0"/>
                          </a:solidFill>
                        </a:rPr>
                        <a:t>37</a:t>
                      </a:r>
                      <a:endParaRPr lang="ko-KR" altLang="en-US" sz="1200" dirty="0" smtClean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8176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LED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0050A0"/>
                          </a:solidFill>
                        </a:rPr>
                        <a:t>고출력 백색 </a:t>
                      </a:r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LED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-115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-16.8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35000-50000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rgbClr val="0050A0"/>
                          </a:solidFill>
                        </a:rPr>
                        <a:t>가시광선 </a:t>
                      </a:r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15-25</a:t>
                      </a:r>
                    </a:p>
                    <a:p>
                      <a:pPr algn="l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IR 0</a:t>
                      </a:r>
                    </a:p>
                    <a:p>
                      <a:pPr algn="l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UV</a:t>
                      </a:r>
                      <a:r>
                        <a:rPr lang="en-US" altLang="ko-KR" sz="1200" baseline="0" dirty="0" smtClean="0">
                          <a:solidFill>
                            <a:srgbClr val="0050A0"/>
                          </a:solidFill>
                        </a:rPr>
                        <a:t> 0</a:t>
                      </a:r>
                    </a:p>
                    <a:p>
                      <a:pPr algn="l" latinLnBrk="1"/>
                      <a:r>
                        <a:rPr lang="ko-KR" altLang="en-US" sz="1200" baseline="0" dirty="0" smtClean="0">
                          <a:solidFill>
                            <a:srgbClr val="0050A0"/>
                          </a:solidFill>
                        </a:rPr>
                        <a:t>발열 </a:t>
                      </a:r>
                      <a:r>
                        <a:rPr lang="en-US" altLang="ko-KR" sz="1200" baseline="0" dirty="0" smtClean="0">
                          <a:solidFill>
                            <a:srgbClr val="0050A0"/>
                          </a:solidFill>
                        </a:rPr>
                        <a:t>75-85</a:t>
                      </a:r>
                      <a:endParaRPr lang="ko-KR" altLang="en-US" sz="1200" dirty="0" smtClean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10823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87693" y="5958040"/>
            <a:ext cx="89563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50A0"/>
                </a:solidFill>
              </a:rPr>
              <a:t>LED</a:t>
            </a:r>
            <a:r>
              <a:rPr lang="ko-KR" altLang="en-US" sz="1200" dirty="0" smtClean="0">
                <a:solidFill>
                  <a:srgbClr val="0050A0"/>
                </a:solidFill>
              </a:rPr>
              <a:t>는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발광효율과</a:t>
            </a:r>
            <a:r>
              <a:rPr lang="ko-KR" altLang="en-US" sz="1200" dirty="0" smtClean="0">
                <a:solidFill>
                  <a:srgbClr val="0050A0"/>
                </a:solidFill>
              </a:rPr>
              <a:t> 수명이 가장 좋지만</a:t>
            </a:r>
            <a:r>
              <a:rPr lang="en-US" altLang="ko-KR" sz="1200" dirty="0" smtClean="0">
                <a:solidFill>
                  <a:srgbClr val="0050A0"/>
                </a:solidFill>
              </a:rPr>
              <a:t>, </a:t>
            </a:r>
            <a:r>
              <a:rPr lang="ko-KR" altLang="en-US" sz="1200" dirty="0" smtClean="0">
                <a:solidFill>
                  <a:srgbClr val="0050A0"/>
                </a:solidFill>
              </a:rPr>
              <a:t>발열이 상당히 많다는 특징이 있다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rgbClr val="0050A0"/>
                </a:solidFill>
              </a:rPr>
              <a:t>발열 문제를 해결하는 것이 핵심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T_J</a:t>
            </a:r>
            <a:r>
              <a:rPr lang="ko-KR" altLang="en-US" sz="1200" dirty="0" smtClean="0">
                <a:solidFill>
                  <a:srgbClr val="0050A0"/>
                </a:solidFill>
              </a:rPr>
              <a:t>가 높아지면</a:t>
            </a:r>
            <a:r>
              <a:rPr lang="en-US" altLang="ko-KR" sz="1200" dirty="0" smtClean="0">
                <a:solidFill>
                  <a:srgbClr val="0050A0"/>
                </a:solidFill>
              </a:rPr>
              <a:t>, </a:t>
            </a:r>
            <a:r>
              <a:rPr lang="ko-KR" altLang="en-US" sz="1200" dirty="0" smtClean="0">
                <a:solidFill>
                  <a:srgbClr val="0050A0"/>
                </a:solidFill>
              </a:rPr>
              <a:t>광도가 저하되고 수명이 단축된다</a:t>
            </a:r>
            <a:r>
              <a:rPr lang="en-US" altLang="ko-KR" sz="1200" dirty="0" smtClean="0">
                <a:solidFill>
                  <a:srgbClr val="0050A0"/>
                </a:solidFill>
              </a:rPr>
              <a:t>.  </a:t>
            </a:r>
            <a:r>
              <a:rPr lang="ko-KR" altLang="en-US" sz="1200" dirty="0" smtClean="0">
                <a:solidFill>
                  <a:srgbClr val="0050A0"/>
                </a:solidFill>
              </a:rPr>
              <a:t>보통 보증 </a:t>
            </a:r>
            <a:r>
              <a:rPr lang="en-US" altLang="ko-KR" sz="1200" dirty="0" smtClean="0">
                <a:solidFill>
                  <a:srgbClr val="0050A0"/>
                </a:solidFill>
              </a:rPr>
              <a:t>T_J</a:t>
            </a:r>
            <a:r>
              <a:rPr lang="ko-KR" altLang="en-US" sz="1200" dirty="0" smtClean="0">
                <a:solidFill>
                  <a:srgbClr val="0050A0"/>
                </a:solidFill>
              </a:rPr>
              <a:t>는 </a:t>
            </a:r>
            <a:r>
              <a:rPr lang="en-US" altLang="ko-KR" sz="1200" dirty="0" smtClean="0">
                <a:solidFill>
                  <a:srgbClr val="0050A0"/>
                </a:solidFill>
              </a:rPr>
              <a:t>130~185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도씨로</a:t>
            </a:r>
            <a:r>
              <a:rPr lang="ko-KR" altLang="en-US" sz="1200" dirty="0" smtClean="0">
                <a:solidFill>
                  <a:srgbClr val="0050A0"/>
                </a:solidFill>
              </a:rPr>
              <a:t> 설정되고</a:t>
            </a:r>
            <a:r>
              <a:rPr lang="en-US" altLang="ko-KR" sz="1200" dirty="0" smtClean="0">
                <a:solidFill>
                  <a:srgbClr val="0050A0"/>
                </a:solidFill>
              </a:rPr>
              <a:t>, </a:t>
            </a:r>
            <a:r>
              <a:rPr lang="ko-KR" altLang="en-US" sz="1200" dirty="0" smtClean="0">
                <a:solidFill>
                  <a:srgbClr val="0050A0"/>
                </a:solidFill>
              </a:rPr>
              <a:t>이를 넘어서면 즉각 파괴된다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830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기초 </a:t>
            </a:r>
            <a:r>
              <a:rPr lang="ko-KR" altLang="en-US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데이타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52" y="516880"/>
            <a:ext cx="4516030" cy="255056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782" y="477115"/>
            <a:ext cx="3874129" cy="263009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73586" y="3296321"/>
            <a:ext cx="4040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50A0"/>
                </a:solidFill>
              </a:rPr>
              <a:t>T_J</a:t>
            </a:r>
            <a:r>
              <a:rPr lang="ko-KR" altLang="en-US" sz="1200" dirty="0" smtClean="0">
                <a:solidFill>
                  <a:srgbClr val="0050A0"/>
                </a:solidFill>
              </a:rPr>
              <a:t>에 따른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기대수명의</a:t>
            </a:r>
            <a:r>
              <a:rPr lang="ko-KR" altLang="en-US" sz="1200" dirty="0" smtClean="0">
                <a:solidFill>
                  <a:srgbClr val="0050A0"/>
                </a:solidFill>
              </a:rPr>
              <a:t> 단축 양상 사례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endParaRPr lang="en-US" altLang="ko-KR" sz="1200" dirty="0">
              <a:solidFill>
                <a:srgbClr val="0050A0"/>
              </a:solidFill>
            </a:endParaRPr>
          </a:p>
          <a:p>
            <a:r>
              <a:rPr lang="ko-KR" altLang="en-US" sz="1200" dirty="0" smtClean="0">
                <a:solidFill>
                  <a:srgbClr val="0050A0"/>
                </a:solidFill>
              </a:rPr>
              <a:t>이 사례에서는 </a:t>
            </a:r>
            <a:r>
              <a:rPr lang="en-US" altLang="ko-KR" sz="1200" dirty="0" smtClean="0">
                <a:solidFill>
                  <a:srgbClr val="0050A0"/>
                </a:solidFill>
              </a:rPr>
              <a:t>T_J</a:t>
            </a:r>
            <a:r>
              <a:rPr lang="ko-KR" altLang="en-US" sz="1200" dirty="0" smtClean="0">
                <a:solidFill>
                  <a:srgbClr val="0050A0"/>
                </a:solidFill>
              </a:rPr>
              <a:t>를 </a:t>
            </a:r>
            <a:r>
              <a:rPr lang="en-US" altLang="ko-KR" sz="1200" dirty="0" smtClean="0">
                <a:solidFill>
                  <a:srgbClr val="0050A0"/>
                </a:solidFill>
              </a:rPr>
              <a:t>85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도씨</a:t>
            </a:r>
            <a:r>
              <a:rPr lang="ko-KR" altLang="en-US" sz="1200" dirty="0" smtClean="0">
                <a:solidFill>
                  <a:srgbClr val="0050A0"/>
                </a:solidFill>
              </a:rPr>
              <a:t> 이하로 관리해야 함을 알 수 있다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221087" y="3296320"/>
            <a:ext cx="39229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50A0"/>
                </a:solidFill>
              </a:rPr>
              <a:t>T_J</a:t>
            </a:r>
            <a:r>
              <a:rPr lang="ko-KR" altLang="en-US" sz="1200" dirty="0" smtClean="0">
                <a:solidFill>
                  <a:srgbClr val="0050A0"/>
                </a:solidFill>
              </a:rPr>
              <a:t>에 따른 광도 저하의 양상 사례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endParaRPr lang="en-US" altLang="ko-KR" sz="1200" dirty="0">
              <a:solidFill>
                <a:srgbClr val="0050A0"/>
              </a:solidFill>
            </a:endParaRPr>
          </a:p>
          <a:p>
            <a:r>
              <a:rPr lang="ko-KR" altLang="en-US" sz="1200" dirty="0" smtClean="0">
                <a:solidFill>
                  <a:srgbClr val="0050A0"/>
                </a:solidFill>
              </a:rPr>
              <a:t>이 사례에서는</a:t>
            </a:r>
            <a:r>
              <a:rPr lang="en-US" altLang="ko-KR" sz="1200" dirty="0" smtClean="0">
                <a:solidFill>
                  <a:srgbClr val="0050A0"/>
                </a:solidFill>
              </a:rPr>
              <a:t>, </a:t>
            </a:r>
            <a:r>
              <a:rPr lang="ko-KR" altLang="en-US" sz="1200" dirty="0" smtClean="0">
                <a:solidFill>
                  <a:srgbClr val="0050A0"/>
                </a:solidFill>
              </a:rPr>
              <a:t>온도에 따라 광도가 선형적으로 저하되고 있으므로</a:t>
            </a:r>
            <a:r>
              <a:rPr lang="en-US" altLang="ko-KR" sz="1200" dirty="0" smtClean="0">
                <a:solidFill>
                  <a:srgbClr val="0050A0"/>
                </a:solidFill>
              </a:rPr>
              <a:t>, </a:t>
            </a:r>
            <a:r>
              <a:rPr lang="ko-KR" altLang="en-US" sz="1200" dirty="0" smtClean="0">
                <a:solidFill>
                  <a:srgbClr val="0050A0"/>
                </a:solidFill>
              </a:rPr>
              <a:t>기대수명에서 설정한 </a:t>
            </a:r>
            <a:r>
              <a:rPr lang="en-US" altLang="ko-KR" sz="1200" dirty="0" smtClean="0">
                <a:solidFill>
                  <a:srgbClr val="0050A0"/>
                </a:solidFill>
              </a:rPr>
              <a:t>T_J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관리온도</a:t>
            </a:r>
            <a:r>
              <a:rPr lang="ko-KR" altLang="en-US" sz="1200" dirty="0" smtClean="0">
                <a:solidFill>
                  <a:srgbClr val="0050A0"/>
                </a:solidFill>
              </a:rPr>
              <a:t> </a:t>
            </a:r>
            <a:r>
              <a:rPr lang="en-US" altLang="ko-KR" sz="1200" dirty="0" smtClean="0">
                <a:solidFill>
                  <a:srgbClr val="0050A0"/>
                </a:solidFill>
              </a:rPr>
              <a:t>85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도씨일</a:t>
            </a:r>
            <a:r>
              <a:rPr lang="ko-KR" altLang="en-US" sz="1200" dirty="0" smtClean="0">
                <a:solidFill>
                  <a:srgbClr val="0050A0"/>
                </a:solidFill>
              </a:rPr>
              <a:t> 때의 광도를 보증 광도로 잡아야 할 것이다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768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개체 틀 1"/>
          <p:cNvSpPr txBox="1">
            <a:spLocks/>
          </p:cNvSpPr>
          <p:nvPr/>
        </p:nvSpPr>
        <p:spPr>
          <a:xfrm>
            <a:off x="0" y="2505075"/>
            <a:ext cx="9143351" cy="1409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400" dirty="0" err="1" smtClean="0">
                <a:solidFill>
                  <a:srgbClr val="005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단순화모델</a:t>
            </a:r>
            <a:endParaRPr lang="ko-KR" altLang="en-US" sz="5400" dirty="0">
              <a:solidFill>
                <a:srgbClr val="0050A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0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MCPCB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023457" y="1127459"/>
            <a:ext cx="2701255" cy="704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Copper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23457" y="1832135"/>
            <a:ext cx="2701255" cy="70467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Dielectric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23457" y="2536811"/>
            <a:ext cx="2701255" cy="219791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Aluminium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236128" y="1127459"/>
            <a:ext cx="2701255" cy="704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Copper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236128" y="1832135"/>
            <a:ext cx="2701255" cy="7046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Ceramic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236128" y="2536811"/>
            <a:ext cx="2701255" cy="21979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Copper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23457" y="568090"/>
            <a:ext cx="27012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0050A0"/>
                </a:solidFill>
              </a:rPr>
              <a:t>IMS</a:t>
            </a:r>
          </a:p>
          <a:p>
            <a:pPr algn="ctr"/>
            <a:r>
              <a:rPr lang="en-US" altLang="ko-KR" sz="1400" b="1" dirty="0" smtClean="0">
                <a:solidFill>
                  <a:srgbClr val="0050A0"/>
                </a:solidFill>
              </a:rPr>
              <a:t>(Insulated Metal Substrate)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236128" y="572508"/>
            <a:ext cx="27012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0050A0"/>
                </a:solidFill>
              </a:rPr>
              <a:t>DBC</a:t>
            </a:r>
          </a:p>
          <a:p>
            <a:pPr algn="ctr"/>
            <a:r>
              <a:rPr lang="en-US" altLang="ko-KR" sz="1400" b="1" dirty="0" smtClean="0">
                <a:solidFill>
                  <a:srgbClr val="0050A0"/>
                </a:solidFill>
              </a:rPr>
              <a:t>(Direct Bonded Copper)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023456" y="4916181"/>
            <a:ext cx="270125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50A0"/>
                </a:solidFill>
              </a:rPr>
              <a:t>Dielectric</a:t>
            </a:r>
            <a:r>
              <a:rPr lang="ko-KR" altLang="en-US" sz="1400" dirty="0" smtClean="0">
                <a:solidFill>
                  <a:srgbClr val="0050A0"/>
                </a:solidFill>
              </a:rPr>
              <a:t>의 소재</a:t>
            </a:r>
            <a:endParaRPr lang="en-US" altLang="ko-KR" sz="1400" dirty="0" smtClean="0">
              <a:solidFill>
                <a:srgbClr val="0050A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dirty="0" smtClean="0">
                <a:solidFill>
                  <a:srgbClr val="0050A0"/>
                </a:solidFill>
              </a:rPr>
              <a:t>FR4 : k=0.35 [W/</a:t>
            </a:r>
            <a:r>
              <a:rPr lang="en-US" altLang="ko-KR" sz="1400" dirty="0" err="1" smtClean="0">
                <a:solidFill>
                  <a:srgbClr val="0050A0"/>
                </a:solidFill>
              </a:rPr>
              <a:t>mK</a:t>
            </a:r>
            <a:r>
              <a:rPr lang="en-US" altLang="ko-KR" sz="1400" dirty="0" smtClean="0">
                <a:solidFill>
                  <a:srgbClr val="0050A0"/>
                </a:solidFill>
              </a:rPr>
              <a:t>]</a:t>
            </a:r>
          </a:p>
          <a:p>
            <a:pPr marL="342900" indent="-342900">
              <a:buAutoNum type="arabicPeriod"/>
            </a:pPr>
            <a:r>
              <a:rPr lang="en-US" altLang="ko-KR" sz="1400" dirty="0" err="1" smtClean="0">
                <a:solidFill>
                  <a:srgbClr val="0050A0"/>
                </a:solidFill>
              </a:rPr>
              <a:t>Prepreg</a:t>
            </a:r>
            <a:r>
              <a:rPr lang="en-US" altLang="ko-KR" sz="1400" dirty="0" smtClean="0">
                <a:solidFill>
                  <a:srgbClr val="0050A0"/>
                </a:solidFill>
              </a:rPr>
              <a:t> </a:t>
            </a:r>
            <a:r>
              <a:rPr lang="en-US" altLang="ko-KR" sz="1400" dirty="0">
                <a:solidFill>
                  <a:srgbClr val="0050A0"/>
                </a:solidFill>
              </a:rPr>
              <a:t>(</a:t>
            </a:r>
            <a:r>
              <a:rPr lang="en-US" altLang="ko-KR" sz="1400" dirty="0" err="1">
                <a:solidFill>
                  <a:srgbClr val="0050A0"/>
                </a:solidFill>
              </a:rPr>
              <a:t>Preimpregnated</a:t>
            </a:r>
            <a:r>
              <a:rPr lang="en-US" altLang="ko-KR" sz="1400" dirty="0">
                <a:solidFill>
                  <a:srgbClr val="0050A0"/>
                </a:solidFill>
              </a:rPr>
              <a:t> </a:t>
            </a:r>
            <a:r>
              <a:rPr lang="en-US" altLang="ko-KR" sz="1400" dirty="0" smtClean="0">
                <a:solidFill>
                  <a:srgbClr val="0050A0"/>
                </a:solidFill>
              </a:rPr>
              <a:t>Material, </a:t>
            </a:r>
            <a:r>
              <a:rPr lang="ko-KR" altLang="en-US" sz="1400" dirty="0" err="1" smtClean="0">
                <a:solidFill>
                  <a:srgbClr val="0050A0"/>
                </a:solidFill>
              </a:rPr>
              <a:t>강화섬유</a:t>
            </a:r>
            <a:r>
              <a:rPr lang="en-US" altLang="ko-KR" sz="1400" dirty="0" smtClean="0">
                <a:solidFill>
                  <a:srgbClr val="0050A0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sz="1400" dirty="0" err="1" smtClean="0">
                <a:solidFill>
                  <a:srgbClr val="0050A0"/>
                </a:solidFill>
              </a:rPr>
              <a:t>Bergquist</a:t>
            </a:r>
            <a:r>
              <a:rPr lang="ko-KR" altLang="en-US" sz="1400" dirty="0" smtClean="0">
                <a:solidFill>
                  <a:srgbClr val="0050A0"/>
                </a:solidFill>
              </a:rPr>
              <a:t>사 </a:t>
            </a:r>
            <a:r>
              <a:rPr lang="en-US" altLang="ko-KR" sz="1400" dirty="0" smtClean="0">
                <a:solidFill>
                  <a:srgbClr val="0050A0"/>
                </a:solidFill>
              </a:rPr>
              <a:t>HT-04503</a:t>
            </a:r>
            <a:r>
              <a:rPr lang="ko-KR" altLang="en-US" sz="1400" dirty="0" smtClean="0">
                <a:solidFill>
                  <a:srgbClr val="0050A0"/>
                </a:solidFill>
              </a:rPr>
              <a:t> </a:t>
            </a:r>
            <a:r>
              <a:rPr lang="en-US" altLang="ko-KR" sz="1400" dirty="0" smtClean="0">
                <a:solidFill>
                  <a:srgbClr val="0050A0"/>
                </a:solidFill>
              </a:rPr>
              <a:t>: k=2.2[W/</a:t>
            </a:r>
            <a:r>
              <a:rPr lang="en-US" altLang="ko-KR" sz="1400" dirty="0" err="1" smtClean="0">
                <a:solidFill>
                  <a:srgbClr val="0050A0"/>
                </a:solidFill>
              </a:rPr>
              <a:t>mK</a:t>
            </a:r>
            <a:r>
              <a:rPr lang="en-US" altLang="ko-KR" sz="1400" dirty="0" smtClean="0">
                <a:solidFill>
                  <a:srgbClr val="0050A0"/>
                </a:solidFill>
              </a:rPr>
              <a:t>], 76um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175460" y="4916181"/>
            <a:ext cx="270125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50A0"/>
                </a:solidFill>
              </a:rPr>
              <a:t>Ceramic</a:t>
            </a:r>
            <a:r>
              <a:rPr lang="ko-KR" altLang="en-US" sz="1400" dirty="0" smtClean="0">
                <a:solidFill>
                  <a:srgbClr val="0050A0"/>
                </a:solidFill>
              </a:rPr>
              <a:t> 소재</a:t>
            </a:r>
            <a:endParaRPr lang="en-US" altLang="ko-KR" sz="1400" dirty="0" smtClean="0">
              <a:solidFill>
                <a:srgbClr val="0050A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dirty="0" err="1" smtClean="0">
                <a:solidFill>
                  <a:srgbClr val="0050A0"/>
                </a:solidFill>
              </a:rPr>
              <a:t>AlN</a:t>
            </a:r>
            <a:r>
              <a:rPr lang="en-US" altLang="ko-KR" sz="1400" dirty="0" smtClean="0">
                <a:solidFill>
                  <a:srgbClr val="0050A0"/>
                </a:solidFill>
              </a:rPr>
              <a:t>(</a:t>
            </a:r>
            <a:r>
              <a:rPr lang="en-US" altLang="ko-KR" sz="1400" dirty="0" err="1" smtClean="0">
                <a:solidFill>
                  <a:srgbClr val="0050A0"/>
                </a:solidFill>
              </a:rPr>
              <a:t>Aluminium</a:t>
            </a:r>
            <a:r>
              <a:rPr lang="en-US" altLang="ko-KR" sz="1400" dirty="0" smtClean="0">
                <a:solidFill>
                  <a:srgbClr val="0050A0"/>
                </a:solidFill>
              </a:rPr>
              <a:t> Nitride) : k = 180 [W/</a:t>
            </a:r>
            <a:r>
              <a:rPr lang="en-US" altLang="ko-KR" sz="1400" dirty="0" err="1" smtClean="0">
                <a:solidFill>
                  <a:srgbClr val="0050A0"/>
                </a:solidFill>
              </a:rPr>
              <a:t>mK</a:t>
            </a:r>
            <a:r>
              <a:rPr lang="en-US" altLang="ko-KR" sz="1400" dirty="0" smtClean="0">
                <a:solidFill>
                  <a:srgbClr val="0050A0"/>
                </a:solidFill>
              </a:rPr>
              <a:t>]</a:t>
            </a:r>
          </a:p>
          <a:p>
            <a:pPr marL="342900" indent="-342900">
              <a:buAutoNum type="arabicPeriod"/>
            </a:pPr>
            <a:r>
              <a:rPr lang="en-US" altLang="ko-KR" sz="1400" dirty="0" smtClean="0">
                <a:solidFill>
                  <a:srgbClr val="0050A0"/>
                </a:solidFill>
              </a:rPr>
              <a:t>Alumina(Al2O3) : k = 35 [W/</a:t>
            </a:r>
            <a:r>
              <a:rPr lang="en-US" altLang="ko-KR" sz="1400" dirty="0" err="1" smtClean="0">
                <a:solidFill>
                  <a:srgbClr val="0050A0"/>
                </a:solidFill>
              </a:rPr>
              <a:t>mK</a:t>
            </a:r>
            <a:r>
              <a:rPr lang="en-US" altLang="ko-KR" sz="1400" dirty="0" smtClean="0">
                <a:solidFill>
                  <a:srgbClr val="0050A0"/>
                </a:solidFill>
              </a:rPr>
              <a:t>]</a:t>
            </a:r>
          </a:p>
          <a:p>
            <a:pPr marL="342900" indent="-342900">
              <a:buAutoNum type="arabicPeriod"/>
            </a:pPr>
            <a:r>
              <a:rPr lang="en-US" altLang="ko-KR" sz="1400" dirty="0" smtClean="0">
                <a:solidFill>
                  <a:srgbClr val="0050A0"/>
                </a:solidFill>
              </a:rPr>
              <a:t>Beryllium Oxide(</a:t>
            </a:r>
            <a:r>
              <a:rPr lang="en-US" altLang="ko-KR" sz="1400" dirty="0" err="1" smtClean="0">
                <a:solidFill>
                  <a:srgbClr val="0050A0"/>
                </a:solidFill>
              </a:rPr>
              <a:t>BeO</a:t>
            </a:r>
            <a:r>
              <a:rPr lang="en-US" altLang="ko-KR" sz="1400" dirty="0" smtClean="0">
                <a:solidFill>
                  <a:srgbClr val="0050A0"/>
                </a:solidFill>
              </a:rPr>
              <a:t>) : </a:t>
            </a:r>
            <a:r>
              <a:rPr lang="ko-KR" altLang="en-US" sz="1400" dirty="0" smtClean="0">
                <a:solidFill>
                  <a:srgbClr val="0050A0"/>
                </a:solidFill>
              </a:rPr>
              <a:t>분말상태에서의 독성으로 인해 잘 사용되지 않음</a:t>
            </a:r>
            <a:endParaRPr lang="en-US" altLang="ko-KR" sz="1400" dirty="0" smtClean="0">
              <a:solidFill>
                <a:srgbClr val="005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068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Simplified Model of LED Thermal System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096011" y="1305465"/>
            <a:ext cx="1202499" cy="2755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LED-chip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4096010" y="1581037"/>
            <a:ext cx="1202499" cy="1503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rgbClr val="0050A0"/>
                </a:solidFill>
              </a:rPr>
              <a:t>Bonding Layer</a:t>
            </a:r>
            <a:endParaRPr lang="ko-KR" altLang="en-US" sz="1200" dirty="0">
              <a:solidFill>
                <a:srgbClr val="0050A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96009" y="1731174"/>
            <a:ext cx="1202499" cy="36825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Die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4096009" y="2099431"/>
            <a:ext cx="1202499" cy="1503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0050A0"/>
                </a:solidFill>
              </a:rPr>
              <a:t>Die-attach</a:t>
            </a:r>
            <a:endParaRPr lang="ko-KR" altLang="en-US" sz="1200" dirty="0">
              <a:solidFill>
                <a:srgbClr val="0050A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57351" y="2257786"/>
            <a:ext cx="6026150" cy="2097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Copper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1657351" y="2467513"/>
            <a:ext cx="6026150" cy="2097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Dielectric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1657351" y="2677240"/>
            <a:ext cx="6026150" cy="8076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Aluminium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1657351" y="3484916"/>
            <a:ext cx="6026150" cy="209727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TIM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590550" y="3694643"/>
            <a:ext cx="8045449" cy="8076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HeatSink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590551" y="4502319"/>
            <a:ext cx="806450" cy="14229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직사각형 15"/>
          <p:cNvSpPr/>
          <p:nvPr/>
        </p:nvSpPr>
        <p:spPr>
          <a:xfrm>
            <a:off x="7829549" y="4502319"/>
            <a:ext cx="806450" cy="14229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" name="직사각형 16"/>
          <p:cNvSpPr/>
          <p:nvPr/>
        </p:nvSpPr>
        <p:spPr>
          <a:xfrm>
            <a:off x="2960481" y="4494940"/>
            <a:ext cx="806450" cy="14229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직사각형 18"/>
          <p:cNvSpPr/>
          <p:nvPr/>
        </p:nvSpPr>
        <p:spPr>
          <a:xfrm>
            <a:off x="5472817" y="4493713"/>
            <a:ext cx="806450" cy="14229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" name="오른쪽 중괄호 2"/>
          <p:cNvSpPr/>
          <p:nvPr/>
        </p:nvSpPr>
        <p:spPr>
          <a:xfrm>
            <a:off x="7756523" y="2257786"/>
            <a:ext cx="146051" cy="1227130"/>
          </a:xfrm>
          <a:prstGeom prst="rightBrace">
            <a:avLst/>
          </a:prstGeom>
          <a:ln w="25400">
            <a:solidFill>
              <a:srgbClr val="005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975596" y="2716762"/>
            <a:ext cx="11684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50A0"/>
                </a:solidFill>
              </a:rPr>
              <a:t>IMS</a:t>
            </a:r>
          </a:p>
          <a:p>
            <a:r>
              <a:rPr lang="en-US" altLang="ko-KR" sz="1000" dirty="0" smtClean="0">
                <a:solidFill>
                  <a:srgbClr val="0050A0"/>
                </a:solidFill>
              </a:rPr>
              <a:t>Size=10x10 [mm]</a:t>
            </a:r>
          </a:p>
        </p:txBody>
      </p:sp>
      <p:sp>
        <p:nvSpPr>
          <p:cNvPr id="21" name="오른쪽 중괄호 20"/>
          <p:cNvSpPr/>
          <p:nvPr/>
        </p:nvSpPr>
        <p:spPr>
          <a:xfrm>
            <a:off x="5371530" y="1305465"/>
            <a:ext cx="178170" cy="807614"/>
          </a:xfrm>
          <a:prstGeom prst="rightBrace">
            <a:avLst/>
          </a:prstGeom>
          <a:ln w="25400">
            <a:solidFill>
              <a:srgbClr val="005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622720" y="1568791"/>
            <a:ext cx="157961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50A0"/>
                </a:solidFill>
              </a:rPr>
              <a:t>LED Package</a:t>
            </a:r>
          </a:p>
          <a:p>
            <a:r>
              <a:rPr lang="en-US" altLang="ko-KR" sz="1000" dirty="0">
                <a:solidFill>
                  <a:srgbClr val="0050A0"/>
                </a:solidFill>
              </a:rPr>
              <a:t>Size = 1x1 [mm</a:t>
            </a:r>
            <a:r>
              <a:rPr lang="en-US" altLang="ko-KR" sz="1000" dirty="0" smtClean="0">
                <a:solidFill>
                  <a:srgbClr val="0050A0"/>
                </a:solidFill>
              </a:rPr>
              <a:t>]</a:t>
            </a:r>
            <a:endParaRPr lang="en-US" altLang="ko-KR" sz="1000" dirty="0">
              <a:solidFill>
                <a:srgbClr val="0050A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843645" y="6083883"/>
            <a:ext cx="16535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50A0"/>
                </a:solidFill>
              </a:rPr>
              <a:t>Ambient = 25C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898354" y="1308059"/>
            <a:ext cx="31976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 err="1" smtClean="0">
                <a:solidFill>
                  <a:srgbClr val="0050A0"/>
                </a:solidFill>
              </a:rPr>
              <a:t>GaN</a:t>
            </a:r>
            <a:r>
              <a:rPr lang="en-US" altLang="ko-KR" sz="1000" dirty="0" smtClean="0">
                <a:solidFill>
                  <a:srgbClr val="0050A0"/>
                </a:solidFill>
              </a:rPr>
              <a:t>, T=4 [um], k=130 [W/m^2K]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0" y="1511661"/>
            <a:ext cx="40960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 smtClean="0">
                <a:solidFill>
                  <a:srgbClr val="0050A0"/>
                </a:solidFill>
              </a:rPr>
              <a:t>Au, T=10 [um], k=301 [W/m^2K]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0" y="1763347"/>
            <a:ext cx="40960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 smtClean="0">
                <a:solidFill>
                  <a:srgbClr val="0050A0"/>
                </a:solidFill>
              </a:rPr>
              <a:t>Si, T=375 [um], k=127 [W/m^2K]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0" y="2016310"/>
            <a:ext cx="40960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 smtClean="0">
                <a:solidFill>
                  <a:srgbClr val="0050A0"/>
                </a:solidFill>
              </a:rPr>
              <a:t>Au-20Sn, T=50 [um], k=57 [W/m^2K]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2244684"/>
            <a:ext cx="40960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bg1"/>
                </a:solidFill>
              </a:rPr>
              <a:t>Copper, T=127 [um], k=385 [W/m^2K]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0" y="2458559"/>
            <a:ext cx="40960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 err="1" smtClean="0">
                <a:solidFill>
                  <a:schemeClr val="bg1"/>
                </a:solidFill>
              </a:rPr>
              <a:t>Prepreg</a:t>
            </a:r>
            <a:r>
              <a:rPr lang="en-US" altLang="ko-KR" sz="1000" dirty="0" smtClean="0">
                <a:solidFill>
                  <a:schemeClr val="bg1"/>
                </a:solidFill>
              </a:rPr>
              <a:t>, T= 75 [um], k=1.1 [W/m^2K]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0" y="2930229"/>
            <a:ext cx="40960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bg1"/>
                </a:solidFill>
              </a:rPr>
              <a:t>Al, T=1000 [um], k=150 [W/m^2K]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04174" y="3454914"/>
            <a:ext cx="40960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bg1"/>
                </a:solidFill>
              </a:rPr>
              <a:t>Thermal Grease, T=50 [um], k=3 [W/m^2K]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0" y="3947632"/>
            <a:ext cx="40960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 err="1" smtClean="0">
                <a:solidFill>
                  <a:schemeClr val="bg1"/>
                </a:solidFill>
              </a:rPr>
              <a:t>Aluminium</a:t>
            </a:r>
            <a:r>
              <a:rPr lang="en-US" altLang="ko-KR" sz="1000" dirty="0" smtClean="0">
                <a:solidFill>
                  <a:schemeClr val="bg1"/>
                </a:solidFill>
              </a:rPr>
              <a:t>, T=? [um], k=150 [W/m^2K]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307323" y="3756888"/>
            <a:ext cx="133654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 smtClean="0">
                <a:solidFill>
                  <a:srgbClr val="0050A0"/>
                </a:solidFill>
              </a:rPr>
              <a:t>Size=20x20x2 [mm]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564501" y="5925307"/>
            <a:ext cx="133654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50A0"/>
                </a:solidFill>
              </a:rPr>
              <a:t>1.5 [mm]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766931" y="5067804"/>
            <a:ext cx="133654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 smtClean="0">
                <a:solidFill>
                  <a:srgbClr val="0050A0"/>
                </a:solidFill>
              </a:rPr>
              <a:t>18 [mm]</a:t>
            </a:r>
          </a:p>
        </p:txBody>
      </p:sp>
      <p:cxnSp>
        <p:nvCxnSpPr>
          <p:cNvPr id="47" name="직선 화살표 연결선 46"/>
          <p:cNvCxnSpPr>
            <a:stCxn id="48" idx="2"/>
          </p:cNvCxnSpPr>
          <p:nvPr/>
        </p:nvCxnSpPr>
        <p:spPr>
          <a:xfrm>
            <a:off x="4670425" y="728949"/>
            <a:ext cx="0" cy="486075"/>
          </a:xfrm>
          <a:prstGeom prst="straightConnector1">
            <a:avLst/>
          </a:prstGeom>
          <a:ln w="635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621505" y="451950"/>
            <a:ext cx="20978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Uniform Heat Flux = 1 [W]</a:t>
            </a:r>
            <a:endParaRPr lang="en-US" altLang="ko-KR" sz="1000" dirty="0">
              <a:solidFill>
                <a:srgbClr val="C00000"/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5298508" y="1306601"/>
            <a:ext cx="0" cy="951185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5298506" y="2244684"/>
            <a:ext cx="2384995" cy="6610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7683501" y="2244684"/>
            <a:ext cx="0" cy="1456451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085684" y="1306601"/>
            <a:ext cx="0" cy="951185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1704237" y="2244524"/>
            <a:ext cx="2384995" cy="6610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678375" y="2246082"/>
            <a:ext cx="0" cy="1456451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6688813" y="1992578"/>
            <a:ext cx="11684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Adiabatic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 flipV="1">
            <a:off x="7694657" y="3655101"/>
            <a:ext cx="941342" cy="14971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8661166" y="3659281"/>
            <a:ext cx="7869" cy="2266026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90550" y="3662586"/>
            <a:ext cx="1078362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560754" y="3648106"/>
            <a:ext cx="7869" cy="2266026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V="1">
            <a:off x="543976" y="5914132"/>
            <a:ext cx="849445" cy="8848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V="1">
            <a:off x="1375073" y="4502320"/>
            <a:ext cx="18348" cy="142066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V="1">
            <a:off x="2936513" y="5928780"/>
            <a:ext cx="849445" cy="8848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V="1">
            <a:off x="3767610" y="4516968"/>
            <a:ext cx="18348" cy="142066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2929107" y="4502319"/>
            <a:ext cx="18348" cy="142066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5448169" y="5924356"/>
            <a:ext cx="849445" cy="8848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V="1">
            <a:off x="6279266" y="4512544"/>
            <a:ext cx="18348" cy="142066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5440763" y="4497895"/>
            <a:ext cx="18348" cy="142066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393421" y="4512544"/>
            <a:ext cx="1517339" cy="14347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V="1">
            <a:off x="3781911" y="4493389"/>
            <a:ext cx="1665739" cy="13308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6276250" y="4490697"/>
            <a:ext cx="1580967" cy="8796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V="1">
            <a:off x="7843325" y="4480584"/>
            <a:ext cx="18348" cy="142066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V="1">
            <a:off x="7821680" y="5892397"/>
            <a:ext cx="849445" cy="8848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6279267" y="5761973"/>
            <a:ext cx="1550281" cy="0"/>
          </a:xfrm>
          <a:prstGeom prst="straightConnector1">
            <a:avLst/>
          </a:prstGeom>
          <a:ln>
            <a:solidFill>
              <a:srgbClr val="005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7829548" y="5761973"/>
            <a:ext cx="814320" cy="2088"/>
          </a:xfrm>
          <a:prstGeom prst="straightConnector1">
            <a:avLst/>
          </a:prstGeom>
          <a:ln>
            <a:solidFill>
              <a:srgbClr val="005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5047989" y="4504407"/>
            <a:ext cx="0" cy="1412294"/>
          </a:xfrm>
          <a:prstGeom prst="straightConnector1">
            <a:avLst/>
          </a:prstGeom>
          <a:ln>
            <a:solidFill>
              <a:srgbClr val="005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6386135" y="5761973"/>
            <a:ext cx="133654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50A0"/>
                </a:solidFill>
              </a:rPr>
              <a:t>4 [mm]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1375074" y="4679990"/>
            <a:ext cx="15533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accent1"/>
                </a:solidFill>
              </a:rPr>
              <a:t>Uniform h</a:t>
            </a:r>
          </a:p>
          <a:p>
            <a:pPr algn="ctr"/>
            <a:r>
              <a:rPr lang="en-US" altLang="ko-KR" sz="1200" dirty="0" smtClean="0">
                <a:solidFill>
                  <a:schemeClr val="accent1"/>
                </a:solidFill>
              </a:rPr>
              <a:t>= 10 </a:t>
            </a:r>
            <a:r>
              <a:rPr lang="en-US" altLang="ko-KR" sz="1200" dirty="0">
                <a:solidFill>
                  <a:schemeClr val="accent1"/>
                </a:solidFill>
              </a:rPr>
              <a:t>[W/m^2K]</a:t>
            </a:r>
          </a:p>
          <a:p>
            <a:pPr algn="ctr"/>
            <a:endParaRPr lang="en-US" altLang="ko-KR" sz="1000" dirty="0">
              <a:solidFill>
                <a:schemeClr val="accent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1"/>
                </a:solidFill>
              </a:rPr>
              <a:t>Ref.</a:t>
            </a:r>
          </a:p>
          <a:p>
            <a:pPr algn="ctr"/>
            <a:r>
              <a:rPr lang="en-US" altLang="ko-KR" sz="1000" dirty="0" smtClean="0">
                <a:solidFill>
                  <a:schemeClr val="accent1"/>
                </a:solidFill>
              </a:rPr>
              <a:t>Natural Conv. = 2-25</a:t>
            </a:r>
          </a:p>
          <a:p>
            <a:pPr algn="ctr"/>
            <a:r>
              <a:rPr lang="en-US" altLang="ko-KR" sz="1000" dirty="0" smtClean="0">
                <a:solidFill>
                  <a:schemeClr val="accent1"/>
                </a:solidFill>
              </a:rPr>
              <a:t>Forced Conv.=25-250</a:t>
            </a:r>
          </a:p>
        </p:txBody>
      </p:sp>
      <p:grpSp>
        <p:nvGrpSpPr>
          <p:cNvPr id="25" name="그룹 24"/>
          <p:cNvGrpSpPr>
            <a:grpSpLocks noChangeAspect="1"/>
          </p:cNvGrpSpPr>
          <p:nvPr/>
        </p:nvGrpSpPr>
        <p:grpSpPr>
          <a:xfrm>
            <a:off x="7145114" y="1140965"/>
            <a:ext cx="324418" cy="296043"/>
            <a:chOff x="7961258" y="727730"/>
            <a:chExt cx="324418" cy="296043"/>
          </a:xfrm>
        </p:grpSpPr>
        <p:cxnSp>
          <p:nvCxnSpPr>
            <p:cNvPr id="18" name="직선 화살표 연결선 17"/>
            <p:cNvCxnSpPr/>
            <p:nvPr/>
          </p:nvCxnSpPr>
          <p:spPr>
            <a:xfrm flipV="1">
              <a:off x="7980773" y="1023773"/>
              <a:ext cx="252000" cy="0"/>
            </a:xfrm>
            <a:prstGeom prst="straightConnector1">
              <a:avLst/>
            </a:prstGeom>
            <a:ln>
              <a:solidFill>
                <a:srgbClr val="005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>
            <a:xfrm flipV="1">
              <a:off x="7974659" y="770704"/>
              <a:ext cx="936" cy="253069"/>
            </a:xfrm>
            <a:prstGeom prst="straightConnector1">
              <a:avLst/>
            </a:prstGeom>
            <a:ln>
              <a:solidFill>
                <a:srgbClr val="005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/>
            <p:cNvSpPr/>
            <p:nvPr/>
          </p:nvSpPr>
          <p:spPr>
            <a:xfrm>
              <a:off x="8081606" y="846458"/>
              <a:ext cx="204070" cy="15388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0050A0"/>
                  </a:solidFill>
                </a:rPr>
                <a:t>Y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7961258" y="727730"/>
              <a:ext cx="204070" cy="15388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0050A0"/>
                  </a:solidFill>
                </a:rPr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2334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Materials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73311" y="41183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material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“</a:t>
            </a:r>
            <a:r>
              <a:rPr lang="en-US" altLang="ko-KR" sz="1000" dirty="0" err="1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GaN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(LED)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Density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6100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.0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Youngs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modulus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1.8456863E10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Poisson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ratio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&gt;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0.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352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Tensile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strength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19374608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expansion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coeff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6.66</a:t>
            </a:r>
            <a:r>
              <a:rPr lang="ko-KR" altLang="en-US" sz="1000" dirty="0" err="1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06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capacity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930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37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conductivity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130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material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73311" y="201299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material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=“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Au, Gold (LED)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Density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&gt;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93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.0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Youngs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modulus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7.9537865E+09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Poisson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ratio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0.44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Tensile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strength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8.0047723E+09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expansion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coeff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14.1</a:t>
            </a:r>
            <a:r>
              <a:rPr lang="ko-KR" altLang="en-US" sz="1000" dirty="0" err="1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capacity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129.0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conductivity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318.0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material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73311" y="361415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material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=“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 (LED)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Density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2330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.0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Youngs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modulus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185.0e9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Poisson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ratio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&gt;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0.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28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Tensile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strength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7.1380135E+08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expansion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coeff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4.68e-6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capacity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555.8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conductivity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127.0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material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73311" y="521532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material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=“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Au-20Sn (LED)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Density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14510.0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Youngs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modulus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6.9340702E+09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Poisson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ratio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&gt;0.136&lt;/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Tensile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strength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28042196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expansion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coeff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16.1</a:t>
            </a:r>
            <a:r>
              <a:rPr lang="ko-KR" altLang="en-US" sz="1000" dirty="0" err="1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capacity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388.0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conductivity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57.0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material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443370" y="41183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material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=“</a:t>
            </a:r>
            <a:r>
              <a:rPr lang="en-US" altLang="ko-KR" sz="1000" dirty="0" err="1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Prepreg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 err="1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GlassFiber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(MCPCB)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Density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&gt;1850.0&lt;/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Youngs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modulus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2.5492905E+09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Poisson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ratio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0.2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Tensile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strength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4.4867513E+10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expansion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coeff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11.6</a:t>
            </a:r>
            <a:r>
              <a:rPr lang="ko-KR" altLang="en-US" sz="1000" dirty="0" err="1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capacity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1000.0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conductivity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1.1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material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442823" y="201299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material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=“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Thermal Grease (MCPCB)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Density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1000.0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Youngs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modulus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1000.0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Poisson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ratio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&gt;</a:t>
            </a:r>
            <a:r>
              <a:rPr lang="ko-KR" altLang="en-US" sz="1000" dirty="0" smtClean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0.</a:t>
            </a:r>
            <a:r>
              <a:rPr lang="en-US" altLang="ko-KR" sz="1000" dirty="0" smtClean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Tensile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strength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1.0</a:t>
            </a:r>
            <a:r>
              <a:rPr lang="ko-KR" altLang="en-US" sz="1000" dirty="0" err="1" smtClean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</a:t>
            </a:r>
            <a:r>
              <a:rPr lang="en-US" altLang="ko-KR" sz="1000" dirty="0" smtClean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expansion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coeff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1.0</a:t>
            </a:r>
            <a:r>
              <a:rPr lang="ko-KR" altLang="en-US" sz="1000" dirty="0" err="1" smtClean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</a:t>
            </a:r>
            <a:r>
              <a:rPr lang="ko-KR" altLang="en-US" sz="1000" dirty="0" smtClean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en-US" altLang="ko-KR" sz="1000" dirty="0" smtClean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capacity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dirty="0" smtClean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300.0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conductivity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3.0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material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945311" y="3790543"/>
            <a:ext cx="31976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C00000"/>
                </a:solidFill>
              </a:rPr>
              <a:t>Red Characters : Not proper values yet</a:t>
            </a:r>
          </a:p>
        </p:txBody>
      </p:sp>
    </p:spTree>
    <p:extLst>
      <p:ext uri="{BB962C8B-B14F-4D97-AF65-F5344CB8AC3E}">
        <p14:creationId xmlns:p14="http://schemas.microsoft.com/office/powerpoint/2010/main" val="126539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개체 틀 1"/>
          <p:cNvSpPr txBox="1">
            <a:spLocks/>
          </p:cNvSpPr>
          <p:nvPr/>
        </p:nvSpPr>
        <p:spPr>
          <a:xfrm>
            <a:off x="0" y="2505075"/>
            <a:ext cx="9143351" cy="1409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400" dirty="0" err="1" smtClean="0">
                <a:solidFill>
                  <a:srgbClr val="005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테스트해석</a:t>
            </a:r>
            <a:endParaRPr lang="ko-KR" altLang="en-US" sz="5400" dirty="0">
              <a:solidFill>
                <a:srgbClr val="0050A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25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oSans">
      <a:majorFont>
        <a:latin typeface="Noto Sans CJK KR Bold"/>
        <a:ea typeface="Noto Sans CJK KR Bold"/>
        <a:cs typeface=""/>
      </a:majorFont>
      <a:minorFont>
        <a:latin typeface="Noto Sans CJK KR Regular"/>
        <a:ea typeface="Noto Sans CJK KR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</TotalTime>
  <Words>2654</Words>
  <Application>Microsoft Office PowerPoint</Application>
  <PresentationFormat>화면 슬라이드 쇼(4:3)</PresentationFormat>
  <Paragraphs>527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D2Coding</vt:lpstr>
      <vt:lpstr>Noto Sans CJK KR Black</vt:lpstr>
      <vt:lpstr>Noto Sans CJK KR Bold</vt:lpstr>
      <vt:lpstr>Noto Sans CJK KR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34</cp:revision>
  <dcterms:created xsi:type="dcterms:W3CDTF">2017-02-20T23:46:06Z</dcterms:created>
  <dcterms:modified xsi:type="dcterms:W3CDTF">2017-09-18T07:59:42Z</dcterms:modified>
</cp:coreProperties>
</file>