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313" r:id="rId3"/>
    <p:sldId id="263" r:id="rId4"/>
    <p:sldId id="308" r:id="rId5"/>
    <p:sldId id="309" r:id="rId6"/>
    <p:sldId id="310" r:id="rId7"/>
    <p:sldId id="311" r:id="rId8"/>
    <p:sldId id="312" r:id="rId9"/>
    <p:sldId id="305" r:id="rId10"/>
    <p:sldId id="320" r:id="rId11"/>
    <p:sldId id="306" r:id="rId12"/>
    <p:sldId id="262" r:id="rId13"/>
    <p:sldId id="317" r:id="rId14"/>
    <p:sldId id="301" r:id="rId15"/>
    <p:sldId id="315" r:id="rId16"/>
    <p:sldId id="318" r:id="rId17"/>
    <p:sldId id="321" r:id="rId18"/>
    <p:sldId id="319" r:id="rId19"/>
    <p:sldId id="327" r:id="rId20"/>
    <p:sldId id="323" r:id="rId21"/>
    <p:sldId id="328" r:id="rId22"/>
    <p:sldId id="329" r:id="rId23"/>
    <p:sldId id="330" r:id="rId24"/>
    <p:sldId id="331" r:id="rId25"/>
    <p:sldId id="332" r:id="rId26"/>
    <p:sldId id="316" r:id="rId27"/>
    <p:sldId id="338" r:id="rId28"/>
    <p:sldId id="333" r:id="rId29"/>
    <p:sldId id="335" r:id="rId30"/>
    <p:sldId id="336" r:id="rId31"/>
    <p:sldId id="334" r:id="rId32"/>
    <p:sldId id="26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9" autoAdjust="0"/>
  </p:normalViewPr>
  <p:slideViewPr>
    <p:cSldViewPr snapToGrid="0">
      <p:cViewPr varScale="1">
        <p:scale>
          <a:sx n="114" d="100"/>
          <a:sy n="114" d="100"/>
        </p:scale>
        <p:origin x="15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6B354-80FD-4984-8540-146CD0B4A3D6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9AE9-F389-4064-BD00-CC25CF1A2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9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9AE9-F389-4064-BD00-CC25CF1A20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7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EC1-C1EA-4F4D-9B7E-5B03B6E9556F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sol.com/blogs/modeling-laser-material-interactions-with-the-beer-lambert-law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20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hCuhrQhsY6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nlinelibrary.wiley.com/doi/10.1111/j.1749-6632.1980.tb50742.x/abstrac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slideplayer.com/slide/708919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esterrep.openrepository.com/cdr/bitstream/10034/584009/1/Bioheat_new.pdf" TargetMode="External"/><Relationship Id="rId5" Type="http://schemas.openxmlformats.org/officeDocument/2006/relationships/hyperlink" Target="http://www.physiology.org/doi/pdf/10.1152/jappl.1998.85.1.35" TargetMode="External"/><Relationship Id="rId10" Type="http://schemas.openxmlformats.org/officeDocument/2006/relationships/hyperlink" Target="https://www.researchgate.net/publication/15328957_Formulation_of_a_Statistical_Model_of_Heat_Transfer_in_Perfused_Tissue" TargetMode="External"/><Relationship Id="rId4" Type="http://schemas.openxmlformats.org/officeDocument/2006/relationships/hyperlink" Target="http://www.physiology.org/doi/pdf/10.1152/jappl.1948.1.2.93" TargetMode="External"/><Relationship Id="rId9" Type="http://schemas.openxmlformats.org/officeDocument/2006/relationships/hyperlink" Target="https://www.ncbi.nlm.nih.gov/pubmed/399970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11" Type="http://schemas.openxmlformats.org/officeDocument/2006/relationships/hyperlink" Target="https://www.youtube.com/watch?v=mS0JWbU6PDo&amp;t=1419s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75" y="5701445"/>
            <a:ext cx="2880000" cy="472169"/>
          </a:xfrm>
          <a:prstGeom prst="rect">
            <a:avLst/>
          </a:prstGeom>
        </p:spPr>
      </p:pic>
      <p:sp>
        <p:nvSpPr>
          <p:cNvPr id="10" name="제목 개체 틀 1"/>
          <p:cNvSpPr txBox="1">
            <a:spLocks/>
          </p:cNvSpPr>
          <p:nvPr/>
        </p:nvSpPr>
        <p:spPr>
          <a:xfrm>
            <a:off x="0" y="1657350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[FAT3]</a:t>
            </a:r>
          </a:p>
          <a:p>
            <a:pPr algn="ctr"/>
            <a:r>
              <a:rPr lang="en-US" altLang="ko-KR" sz="4400" dirty="0" err="1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Bioheat</a:t>
            </a:r>
            <a:endParaRPr lang="en-US" altLang="ko-KR" sz="4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r>
              <a:rPr lang="en-US" altLang="ko-KR" sz="4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Theory &amp; Simulation</a:t>
            </a:r>
            <a:endParaRPr lang="ko-KR" altLang="en-US" sz="4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제목 개체 틀 1"/>
          <p:cNvSpPr txBox="1">
            <a:spLocks/>
          </p:cNvSpPr>
          <p:nvPr/>
        </p:nvSpPr>
        <p:spPr>
          <a:xfrm>
            <a:off x="0" y="4112330"/>
            <a:ext cx="9144000" cy="600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2017-12-17, </a:t>
            </a:r>
            <a:r>
              <a:rPr lang="ko-KR" altLang="en-US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김동호</a:t>
            </a:r>
            <a:endParaRPr lang="ko-KR" altLang="en-US" sz="2000" dirty="0">
              <a:solidFill>
                <a:srgbClr val="004E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1D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Beer-Lambert’s Model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288000"/>
            <a:ext cx="91433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hlinkClick r:id="rId3"/>
              </a:rPr>
              <a:t>https://www.comsol.com/blogs/modeling-laser-material-interactions-with-the-beer-lambert-law</a:t>
            </a:r>
            <a:r>
              <a:rPr lang="ko-KR" altLang="en-US" sz="1000" dirty="0" smtClean="0">
                <a:solidFill>
                  <a:srgbClr val="0050A0"/>
                </a:solidFill>
                <a:hlinkClick r:id="rId3"/>
              </a:rPr>
              <a:t>/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endParaRPr lang="ko-KR" altLang="en-US" sz="1000" dirty="0">
              <a:solidFill>
                <a:srgbClr val="005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3" y="822221"/>
            <a:ext cx="4208958" cy="2477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0639" y="822221"/>
            <a:ext cx="4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레이저광이</a:t>
            </a:r>
            <a:r>
              <a:rPr lang="ko-KR" altLang="en-US" sz="1200" dirty="0" smtClean="0">
                <a:solidFill>
                  <a:srgbClr val="0050A0"/>
                </a:solidFill>
              </a:rPr>
              <a:t> 지나가는 부분의 영역만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별도 바디로 잘라내고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그 안에서 </a:t>
            </a:r>
            <a:r>
              <a:rPr lang="en-US" altLang="ko-KR" sz="1200" dirty="0" smtClean="0">
                <a:solidFill>
                  <a:srgbClr val="0050A0"/>
                </a:solidFill>
              </a:rPr>
              <a:t>1</a:t>
            </a:r>
            <a:r>
              <a:rPr lang="ko-KR" altLang="en-US" sz="1200" dirty="0" smtClean="0">
                <a:solidFill>
                  <a:srgbClr val="0050A0"/>
                </a:solidFill>
              </a:rPr>
              <a:t>차원 흡수방정식을 적용하여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문제를 단순화한 케이스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 모델은 좁은 영역으로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평행광이</a:t>
            </a:r>
            <a:r>
              <a:rPr lang="ko-KR" altLang="en-US" sz="1200" dirty="0" smtClean="0">
                <a:solidFill>
                  <a:srgbClr val="0050A0"/>
                </a:solidFill>
              </a:rPr>
              <a:t> 집중적으로 입사되는 레이저일 경우에는 적합하지만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빛이 가로방향으로도 감쇠하면서 퍼져 나가는 </a:t>
            </a:r>
            <a:r>
              <a:rPr lang="en-US" altLang="ko-KR" sz="1200" dirty="0" smtClean="0">
                <a:solidFill>
                  <a:srgbClr val="0050A0"/>
                </a:solidFill>
              </a:rPr>
              <a:t>LED</a:t>
            </a:r>
            <a:r>
              <a:rPr lang="ko-KR" altLang="en-US" sz="1200" dirty="0" smtClean="0">
                <a:solidFill>
                  <a:srgbClr val="0050A0"/>
                </a:solidFill>
              </a:rPr>
              <a:t>일 경우에는 오차가 너무 커지게 되어 부적합함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따라서 우리 케이스에서는 한 단계 더 차원을 높인 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2</a:t>
            </a:r>
            <a:r>
              <a:rPr lang="ko-KR" altLang="en-US" sz="1200" dirty="0" smtClean="0">
                <a:solidFill>
                  <a:srgbClr val="0050A0"/>
                </a:solidFill>
              </a:rPr>
              <a:t>차원 모델을 적용하기로 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en-US" altLang="ko-KR" sz="1200" dirty="0">
              <a:solidFill>
                <a:srgbClr val="0050A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4" y="3460314"/>
            <a:ext cx="7142857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7" y="1445487"/>
            <a:ext cx="7314595" cy="54859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2D Beer-Lambert’s Model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233" y="619775"/>
                <a:ext cx="2804870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3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altLang="ko-KR" sz="23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300" i="1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300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300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3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33" y="619775"/>
                <a:ext cx="2804870" cy="402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9" y="429824"/>
                <a:ext cx="5048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피부 표면에서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입사광을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조사할 때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:endParaRPr lang="en-US" altLang="ko-KR" sz="1200" b="0" i="1" dirty="0" smtClean="0">
                  <a:solidFill>
                    <a:srgbClr val="005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방향으로는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의 폭으로 빛이  가우스 함수적으로 들어오고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향으로는 피부를 통과하면서 흡수율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에 따라 점점 강도가 감쇠한다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흡수되는 빛은 전량 열에너지로 전환된다고 가정하면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</a:p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같은 분포로 발열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(Body Force)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이 일어난다고 볼 수 있다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29824"/>
                <a:ext cx="5048251" cy="1015663"/>
              </a:xfrm>
              <a:prstGeom prst="rect">
                <a:avLst/>
              </a:prstGeom>
              <a:blipFill>
                <a:blip r:embed="rId7"/>
                <a:stretch>
                  <a:fillRect t="-602" b="-4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6947" y="1713876"/>
                <a:ext cx="163038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: 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입사광의 </a:t>
                </a:r>
                <a:r>
                  <a:rPr lang="ko-KR" altLang="en-US" sz="1400" dirty="0" err="1" smtClean="0">
                    <a:solidFill>
                      <a:srgbClr val="0050A0"/>
                    </a:solidFill>
                  </a:rPr>
                  <a:t>출력밀도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47" y="1713876"/>
                <a:ext cx="1630383" cy="215444"/>
              </a:xfrm>
              <a:prstGeom prst="rect">
                <a:avLst/>
              </a:prstGeom>
              <a:blipFill>
                <a:blip r:embed="rId8"/>
                <a:stretch>
                  <a:fillRect l="-3731" t="-25714" r="-5970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 flipH="1">
            <a:off x="4562475" y="1673229"/>
            <a:ext cx="98660" cy="376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09912" y="5666498"/>
            <a:ext cx="942975" cy="13335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0359" y="5934887"/>
                <a:ext cx="192796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50A0"/>
                    </a:solidFill>
                  </a:rPr>
                  <a:t>: 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입사광의 폭 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표준편차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)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359" y="5934887"/>
                <a:ext cx="1927964" cy="215444"/>
              </a:xfrm>
              <a:prstGeom prst="rect">
                <a:avLst/>
              </a:prstGeom>
              <a:blipFill>
                <a:blip r:embed="rId9"/>
                <a:stretch>
                  <a:fillRect l="-2532" t="-28571" r="-5063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33823" y="3147444"/>
            <a:ext cx="0" cy="52387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52887" y="3198927"/>
                <a:ext cx="73802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50A0"/>
                    </a:solidFill>
                  </a:rPr>
                  <a:t>: 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흡수율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7" y="3198927"/>
                <a:ext cx="738023" cy="215444"/>
              </a:xfrm>
              <a:prstGeom prst="rect">
                <a:avLst/>
              </a:prstGeom>
              <a:blipFill>
                <a:blip r:embed="rId10"/>
                <a:stretch>
                  <a:fillRect l="-6612" t="-25714" r="-14876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84725" y="3509896"/>
                <a:ext cx="165186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400" dirty="0" smtClean="0">
                    <a:solidFill>
                      <a:srgbClr val="0050A0"/>
                    </a:solidFill>
                  </a:rPr>
                  <a:t> 축 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(</a:t>
                </a:r>
                <a:r>
                  <a:rPr lang="ko-KR" altLang="en-US" sz="1400" dirty="0" err="1" smtClean="0">
                    <a:solidFill>
                      <a:srgbClr val="0050A0"/>
                    </a:solidFill>
                  </a:rPr>
                  <a:t>광축에서의</a:t>
                </a:r>
                <a:r>
                  <a:rPr lang="ko-KR" altLang="en-US" sz="1400" dirty="0" smtClean="0">
                    <a:solidFill>
                      <a:srgbClr val="0050A0"/>
                    </a:solidFill>
                  </a:rPr>
                  <a:t> 거리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)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25" y="3509896"/>
                <a:ext cx="1651862" cy="215444"/>
              </a:xfrm>
              <a:prstGeom prst="rect">
                <a:avLst/>
              </a:prstGeom>
              <a:blipFill>
                <a:blip r:embed="rId11"/>
                <a:stretch>
                  <a:fillRect l="-2583" t="-25714" r="-5535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9150" y="6042609"/>
                <a:ext cx="79977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축</m:t>
                    </m:r>
                    <m:r>
                      <a:rPr lang="en-US" altLang="ko-KR" sz="14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14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깊</m:t>
                    </m:r>
                  </m:oMath>
                </a14:m>
                <a:r>
                  <a:rPr lang="ko-KR" altLang="en-US" sz="1400" dirty="0" smtClean="0">
                    <a:solidFill>
                      <a:srgbClr val="0050A0"/>
                    </a:solidFill>
                  </a:rPr>
                  <a:t>이</a:t>
                </a:r>
                <a:r>
                  <a:rPr lang="en-US" altLang="ko-KR" sz="1400" dirty="0" smtClean="0">
                    <a:solidFill>
                      <a:srgbClr val="0050A0"/>
                    </a:solidFill>
                  </a:rPr>
                  <a:t>)</a:t>
                </a:r>
                <a:endParaRPr lang="ko-KR" altLang="en-US" sz="14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50" y="6042609"/>
                <a:ext cx="799771" cy="215444"/>
              </a:xfrm>
              <a:prstGeom prst="rect">
                <a:avLst/>
              </a:prstGeom>
              <a:blipFill>
                <a:blip r:embed="rId12"/>
                <a:stretch>
                  <a:fillRect l="-6107" t="-25000" r="-12977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8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Pre-Process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57513"/>
            <a:ext cx="4571351" cy="34285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Octave Code to Prepare CAE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1925" y="425470"/>
            <a:ext cx="4572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##########################################################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Beer-Lambert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Generation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LED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through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Human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Skin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Tissues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20171215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Dymaxionkim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##########################################################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0.0015;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Depth_Fat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0.005;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Depth_Muscle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0.020;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0.06;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2000;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/2:1/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Segment:Width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/2;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-Depth_Dermis:1/Segment:0.0;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Depth_Dermis+Depth_Fat+Depth_Muscle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:-(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R,Z] =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meshgrid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r,z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I0 = 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2.0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#[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/m^2],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irradiation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intensity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skin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surface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sigma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0.00</a:t>
            </a:r>
            <a:r>
              <a:rPr lang="en-US" altLang="ko-KR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irradiated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standard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deviation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Gaussian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which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describes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profile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12; #[1/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Ab_Fat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9; #[1/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Ab_Muscle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30; #[1/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),:).^2/(2*sigma^2));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),:).^2/(2*sigma^2));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)(1),:));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)+1:length(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)+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),:).^2/(2*sigma^2));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(1,:)-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)(1),:));</a:t>
            </a:r>
          </a:p>
          <a:p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Q_Fat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Q_Muscle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I0*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Ab_Dermis</a:t>
            </a:r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*Z-R.^2/(2*sigma^2));</a:t>
            </a:r>
          </a:p>
          <a:p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9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9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(R,Z,Q)</a:t>
            </a:r>
            <a:endParaRPr lang="ko-KR" altLang="en-US" sz="900" dirty="0">
              <a:solidFill>
                <a:srgbClr val="005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0809" y="3954761"/>
            <a:ext cx="320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깊이 들어갈 수록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주변부로 갈 수록 빛의 강도가 약해지도록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200" dirty="0" smtClean="0">
                <a:solidFill>
                  <a:srgbClr val="0050A0"/>
                </a:solidFill>
              </a:rPr>
              <a:t>에 따라 설정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655890" y="1447101"/>
            <a:ext cx="0" cy="813732"/>
          </a:xfrm>
          <a:prstGeom prst="straightConnector1">
            <a:avLst/>
          </a:prstGeom>
          <a:ln>
            <a:solidFill>
              <a:srgbClr val="00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53804" y="2292876"/>
                <a:ext cx="1004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ko-KR" sz="1000" dirty="0" smtClean="0">
                  <a:solidFill>
                    <a:srgbClr val="0050A0"/>
                  </a:solidFill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rgbClr val="0050A0"/>
                    </a:solidFill>
                  </a:rPr>
                  <a:t>(</a:t>
                </a:r>
                <a:r>
                  <a:rPr lang="ko-KR" altLang="en-US" sz="1000" dirty="0" smtClean="0">
                    <a:solidFill>
                      <a:srgbClr val="0050A0"/>
                    </a:solidFill>
                  </a:rPr>
                  <a:t>발열량</a:t>
                </a:r>
                <a:r>
                  <a:rPr lang="en-US" altLang="ko-KR" sz="1000" dirty="0" smtClean="0">
                    <a:solidFill>
                      <a:srgbClr val="005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04" y="2292876"/>
                <a:ext cx="100417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6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System Model (Example)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22513" y="1938976"/>
            <a:ext cx="432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22513" y="2478976"/>
            <a:ext cx="432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2513" y="3558976"/>
            <a:ext cx="4320000" cy="18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328419" y="1946330"/>
            <a:ext cx="0" cy="54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28419" y="2478976"/>
            <a:ext cx="0" cy="108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328419" y="3558976"/>
            <a:ext cx="0" cy="180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5958" y="207783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1.5mm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5958" y="288047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3.0mm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5958" y="4027545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5.0mm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35056" y="1946330"/>
            <a:ext cx="108000" cy="34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61354" y="1943086"/>
            <a:ext cx="108000" cy="34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61354" y="5339519"/>
            <a:ext cx="4381159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063977" y="4940367"/>
            <a:ext cx="981075" cy="399152"/>
          </a:xfrm>
          <a:prstGeom prst="wedgeRoundRectCallout">
            <a:avLst>
              <a:gd name="adj1" fmla="val -75019"/>
              <a:gd name="adj2" fmla="val -24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Adiabatic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569354" y="1143487"/>
            <a:ext cx="1396445" cy="399152"/>
          </a:xfrm>
          <a:prstGeom prst="wedgeRoundRectCallout">
            <a:avLst>
              <a:gd name="adj1" fmla="val 8412"/>
              <a:gd name="adj2" fmla="val 14678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Convection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HTC = 10 [W/m^2K]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4716" y="1215538"/>
            <a:ext cx="23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Ambient Temperature = 25 [C]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461354" y="5713757"/>
            <a:ext cx="4381159" cy="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27843" y="5568236"/>
            <a:ext cx="768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0050A0"/>
                </a:solidFill>
              </a:rPr>
              <a:t>6</a:t>
            </a:r>
            <a:r>
              <a:rPr lang="en-US" altLang="ko-KR" sz="1200" dirty="0" smtClean="0">
                <a:solidFill>
                  <a:srgbClr val="0050A0"/>
                </a:solidFill>
              </a:rPr>
              <a:t>0.0mm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1978" y="4738620"/>
            <a:ext cx="30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Arterial Blood Temperature = 37 [C]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Initial Condition = Ambient Temperature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7121" y="204878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Dermis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1246" y="257726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2916" y="3653086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Muscle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443514" y="1592734"/>
            <a:ext cx="584422" cy="387187"/>
            <a:chOff x="3023033" y="678952"/>
            <a:chExt cx="584422" cy="387187"/>
          </a:xfrm>
        </p:grpSpPr>
        <p:cxnSp>
          <p:nvCxnSpPr>
            <p:cNvPr id="52" name="직선 화살표 연결선 51"/>
            <p:cNvCxnSpPr/>
            <p:nvPr/>
          </p:nvCxnSpPr>
          <p:spPr>
            <a:xfrm flipH="1" flipV="1">
              <a:off x="3237188" y="678952"/>
              <a:ext cx="0" cy="360000"/>
            </a:xfrm>
            <a:prstGeom prst="straightConnector1">
              <a:avLst/>
            </a:prstGeom>
            <a:ln w="25400">
              <a:solidFill>
                <a:srgbClr val="0050A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247455" y="1038952"/>
              <a:ext cx="360000" cy="0"/>
            </a:xfrm>
            <a:prstGeom prst="straightConnector1">
              <a:avLst/>
            </a:prstGeom>
            <a:ln w="25400">
              <a:solidFill>
                <a:srgbClr val="0050A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023033" y="734046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rgbClr val="0050A0"/>
                  </a:solidFill>
                </a:rPr>
                <a:t>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0758" y="78914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rgbClr val="0050A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79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Gmsh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Code to make Geometry &amp; Structured Mesh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880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 =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 = 0.0015;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Depth_Fat</a:t>
            </a:r>
            <a:r>
              <a:rPr lang="ko-KR" altLang="en-US" sz="900" dirty="0">
                <a:solidFill>
                  <a:srgbClr val="0050A0"/>
                </a:solidFill>
              </a:rPr>
              <a:t> = 0.005;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900" dirty="0">
                <a:solidFill>
                  <a:srgbClr val="0050A0"/>
                </a:solidFill>
              </a:rPr>
              <a:t> = 0.020;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 = 0.06;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= 2000;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(1) = {0, 0,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(2)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0,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(3)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(4)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(5) = {-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Depth_Dermis+Depth_Fat+Depth_Muscle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(6)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Depth_Dermis+Depth_Fat+Depth_Muscle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(7)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-(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900" dirty="0">
                <a:solidFill>
                  <a:srgbClr val="0050A0"/>
                </a:solidFill>
              </a:rPr>
              <a:t>),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(8)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-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Point</a:t>
            </a:r>
            <a:r>
              <a:rPr lang="ko-KR" altLang="en-US" sz="900" dirty="0">
                <a:solidFill>
                  <a:srgbClr val="0050A0"/>
                </a:solidFill>
              </a:rPr>
              <a:t>(9) = {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/2, 0, 0, </a:t>
            </a:r>
            <a:r>
              <a:rPr lang="ko-KR" altLang="en-US" sz="900" dirty="0" err="1">
                <a:solidFill>
                  <a:srgbClr val="0050A0"/>
                </a:solidFill>
              </a:rPr>
              <a:t>cl</a:t>
            </a:r>
            <a:r>
              <a:rPr lang="ko-KR" altLang="en-US" sz="900" dirty="0">
                <a:solidFill>
                  <a:srgbClr val="0050A0"/>
                </a:solidFill>
              </a:rPr>
              <a:t>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(1) = {8, 9};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{1} = 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(2) = {9, 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{2}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(3) = {2, 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{3} = </a:t>
            </a:r>
            <a:r>
              <a:rPr lang="ko-KR" altLang="en-US" sz="9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(4) = {3, 4};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{4} = </a:t>
            </a:r>
            <a:r>
              <a:rPr lang="ko-KR" altLang="en-US" sz="900" dirty="0" err="1">
                <a:solidFill>
                  <a:srgbClr val="0050A0"/>
                </a:solidFill>
              </a:rPr>
              <a:t>Depth_Fat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(5) = {4, 5};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{5} = </a:t>
            </a:r>
            <a:r>
              <a:rPr lang="ko-KR" altLang="en-US" sz="9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(6) = {5, 6};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{6}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(7) = {6, 7};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{7} = </a:t>
            </a:r>
            <a:r>
              <a:rPr lang="ko-KR" altLang="en-US" sz="9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(8) = {7, 8};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{8} = </a:t>
            </a:r>
            <a:r>
              <a:rPr lang="ko-KR" altLang="en-US" sz="900" dirty="0" err="1">
                <a:solidFill>
                  <a:srgbClr val="0050A0"/>
                </a:solidFill>
              </a:rPr>
              <a:t>Depth_Fat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(9) = {8, 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{9}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(10) = {7, 4};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{10} = </a:t>
            </a:r>
            <a:r>
              <a:rPr lang="ko-KR" altLang="en-US" sz="900" dirty="0" err="1">
                <a:solidFill>
                  <a:srgbClr val="0050A0"/>
                </a:solidFill>
              </a:rPr>
              <a:t>Width</a:t>
            </a:r>
            <a:r>
              <a:rPr lang="ko-KR" altLang="en-US" sz="900" dirty="0">
                <a:solidFill>
                  <a:srgbClr val="0050A0"/>
                </a:solidFill>
              </a:rPr>
              <a:t>*</a:t>
            </a:r>
            <a:r>
              <a:rPr lang="ko-KR" altLang="en-US" sz="900" dirty="0" err="1">
                <a:solidFill>
                  <a:srgbClr val="0050A0"/>
                </a:solidFill>
              </a:rPr>
              <a:t>Segment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Using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Progression</a:t>
            </a:r>
            <a:r>
              <a:rPr lang="ko-KR" altLang="en-US" sz="900" dirty="0">
                <a:solidFill>
                  <a:srgbClr val="0050A0"/>
                </a:solidFill>
              </a:rPr>
              <a:t> 1;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40088" y="28800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 err="1" smtClean="0">
                <a:solidFill>
                  <a:srgbClr val="0050A0"/>
                </a:solidFill>
              </a:rPr>
              <a:t>Line</a:t>
            </a:r>
            <a:r>
              <a:rPr lang="ko-KR" altLang="en-US" sz="900" dirty="0" smtClean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Loop</a:t>
            </a:r>
            <a:r>
              <a:rPr lang="ko-KR" altLang="en-US" sz="900" dirty="0">
                <a:solidFill>
                  <a:srgbClr val="0050A0"/>
                </a:solidFill>
              </a:rPr>
              <a:t>(1) = {2, 3, -9, 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Plane</a:t>
            </a:r>
            <a:r>
              <a:rPr lang="ko-KR" altLang="en-US" sz="900" dirty="0">
                <a:solidFill>
                  <a:srgbClr val="0050A0"/>
                </a:solidFill>
              </a:rPr>
              <a:t> Surface(1) = {1};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Surface {1};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Recombine</a:t>
            </a:r>
            <a:r>
              <a:rPr lang="ko-KR" altLang="en-US" sz="900" dirty="0">
                <a:solidFill>
                  <a:srgbClr val="0050A0"/>
                </a:solidFill>
              </a:rPr>
              <a:t> Surface {1};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Loop</a:t>
            </a:r>
            <a:r>
              <a:rPr lang="ko-KR" altLang="en-US" sz="900" dirty="0">
                <a:solidFill>
                  <a:srgbClr val="0050A0"/>
                </a:solidFill>
              </a:rPr>
              <a:t>(2) = {9, 4, -10, 8};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Plane</a:t>
            </a:r>
            <a:r>
              <a:rPr lang="ko-KR" altLang="en-US" sz="900" dirty="0">
                <a:solidFill>
                  <a:srgbClr val="0050A0"/>
                </a:solidFill>
              </a:rPr>
              <a:t> Surface(2) =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Surface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Recombine</a:t>
            </a:r>
            <a:r>
              <a:rPr lang="ko-KR" altLang="en-US" sz="900" dirty="0">
                <a:solidFill>
                  <a:srgbClr val="0050A0"/>
                </a:solidFill>
              </a:rPr>
              <a:t> Surface {2};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Loop</a:t>
            </a:r>
            <a:r>
              <a:rPr lang="ko-KR" altLang="en-US" sz="900" dirty="0">
                <a:solidFill>
                  <a:srgbClr val="0050A0"/>
                </a:solidFill>
              </a:rPr>
              <a:t>(3) = {10, 5, 6, 7};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Plane</a:t>
            </a:r>
            <a:r>
              <a:rPr lang="ko-KR" altLang="en-US" sz="900" dirty="0">
                <a:solidFill>
                  <a:srgbClr val="0050A0"/>
                </a:solidFill>
              </a:rPr>
              <a:t> Surface(3) = {3};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Transfinite</a:t>
            </a:r>
            <a:r>
              <a:rPr lang="ko-KR" altLang="en-US" sz="900" dirty="0">
                <a:solidFill>
                  <a:srgbClr val="0050A0"/>
                </a:solidFill>
              </a:rPr>
              <a:t> Surface {3};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Recombine</a:t>
            </a:r>
            <a:r>
              <a:rPr lang="ko-KR" altLang="en-US" sz="900" dirty="0">
                <a:solidFill>
                  <a:srgbClr val="0050A0"/>
                </a:solidFill>
              </a:rPr>
              <a:t> Surface {3};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Dermis_Top</a:t>
            </a:r>
            <a:r>
              <a:rPr lang="ko-KR" altLang="en-US" sz="900" dirty="0">
                <a:solidFill>
                  <a:srgbClr val="0050A0"/>
                </a:solidFill>
              </a:rPr>
              <a:t>") =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Dermis-Fat</a:t>
            </a:r>
            <a:r>
              <a:rPr lang="ko-KR" altLang="en-US" sz="900" dirty="0">
                <a:solidFill>
                  <a:srgbClr val="0050A0"/>
                </a:solidFill>
              </a:rPr>
              <a:t>") = {9};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Fat-Muscle</a:t>
            </a:r>
            <a:r>
              <a:rPr lang="ko-KR" altLang="en-US" sz="900" dirty="0">
                <a:solidFill>
                  <a:srgbClr val="0050A0"/>
                </a:solidFill>
              </a:rPr>
              <a:t>") = {10};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Dermis_Side</a:t>
            </a:r>
            <a:r>
              <a:rPr lang="ko-KR" altLang="en-US" sz="900" dirty="0">
                <a:solidFill>
                  <a:srgbClr val="0050A0"/>
                </a:solidFill>
              </a:rPr>
              <a:t>") = {1, 3};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Fat_Side</a:t>
            </a:r>
            <a:r>
              <a:rPr lang="ko-KR" altLang="en-US" sz="900" dirty="0">
                <a:solidFill>
                  <a:srgbClr val="0050A0"/>
                </a:solidFill>
              </a:rPr>
              <a:t>") = {4, 8};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Muscle_Side</a:t>
            </a:r>
            <a:r>
              <a:rPr lang="ko-KR" altLang="en-US" sz="900" dirty="0">
                <a:solidFill>
                  <a:srgbClr val="0050A0"/>
                </a:solidFill>
              </a:rPr>
              <a:t>") = {5, 7};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</a:t>
            </a:r>
            <a:r>
              <a:rPr lang="ko-KR" altLang="en-US" sz="900" dirty="0" err="1">
                <a:solidFill>
                  <a:srgbClr val="0050A0"/>
                </a:solidFill>
              </a:rPr>
              <a:t>Line</a:t>
            </a:r>
            <a:r>
              <a:rPr lang="ko-KR" altLang="en-US" sz="900" dirty="0">
                <a:solidFill>
                  <a:srgbClr val="0050A0"/>
                </a:solidFill>
              </a:rPr>
              <a:t>("</a:t>
            </a:r>
            <a:r>
              <a:rPr lang="ko-KR" altLang="en-US" sz="900" dirty="0" err="1">
                <a:solidFill>
                  <a:srgbClr val="0050A0"/>
                </a:solidFill>
              </a:rPr>
              <a:t>Muscle_Bot</a:t>
            </a:r>
            <a:r>
              <a:rPr lang="ko-KR" altLang="en-US" sz="900" dirty="0">
                <a:solidFill>
                  <a:srgbClr val="0050A0"/>
                </a:solidFill>
              </a:rPr>
              <a:t>") = {6};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Surface("</a:t>
            </a:r>
            <a:r>
              <a:rPr lang="ko-KR" altLang="en-US" sz="900" dirty="0" err="1">
                <a:solidFill>
                  <a:srgbClr val="0050A0"/>
                </a:solidFill>
              </a:rPr>
              <a:t>Dermis</a:t>
            </a:r>
            <a:r>
              <a:rPr lang="ko-KR" altLang="en-US" sz="900" dirty="0">
                <a:solidFill>
                  <a:srgbClr val="0050A0"/>
                </a:solidFill>
              </a:rPr>
              <a:t>") = {1};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Surface("</a:t>
            </a:r>
            <a:r>
              <a:rPr lang="ko-KR" altLang="en-US" sz="900" dirty="0" err="1">
                <a:solidFill>
                  <a:srgbClr val="0050A0"/>
                </a:solidFill>
              </a:rPr>
              <a:t>Fat</a:t>
            </a:r>
            <a:r>
              <a:rPr lang="ko-KR" altLang="en-US" sz="900" dirty="0">
                <a:solidFill>
                  <a:srgbClr val="0050A0"/>
                </a:solidFill>
              </a:rPr>
              <a:t>") = {2};</a:t>
            </a:r>
          </a:p>
          <a:p>
            <a:r>
              <a:rPr lang="ko-KR" altLang="en-US" sz="900" dirty="0" err="1">
                <a:solidFill>
                  <a:srgbClr val="0050A0"/>
                </a:solidFill>
              </a:rPr>
              <a:t>Physical</a:t>
            </a:r>
            <a:r>
              <a:rPr lang="ko-KR" altLang="en-US" sz="900" dirty="0">
                <a:solidFill>
                  <a:srgbClr val="0050A0"/>
                </a:solidFill>
              </a:rPr>
              <a:t> Surface("</a:t>
            </a:r>
            <a:r>
              <a:rPr lang="ko-KR" altLang="en-US" sz="900" dirty="0" err="1">
                <a:solidFill>
                  <a:srgbClr val="0050A0"/>
                </a:solidFill>
              </a:rPr>
              <a:t>Muscle</a:t>
            </a:r>
            <a:r>
              <a:rPr lang="ko-KR" altLang="en-US" sz="900" dirty="0">
                <a:solidFill>
                  <a:srgbClr val="0050A0"/>
                </a:solidFill>
              </a:rPr>
              <a:t>") = {3};</a:t>
            </a:r>
          </a:p>
          <a:p>
            <a:endParaRPr lang="ko-KR" altLang="en-US" sz="900" dirty="0">
              <a:solidFill>
                <a:srgbClr val="0050A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28" y="3861229"/>
            <a:ext cx="4021232" cy="2871654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6949805" y="3318077"/>
            <a:ext cx="1625142" cy="399152"/>
          </a:xfrm>
          <a:prstGeom prst="wedgeRoundRectCallout">
            <a:avLst>
              <a:gd name="adj1" fmla="val 15639"/>
              <a:gd name="adj2" fmla="val 81629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Mesh on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Gmsh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Import into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ElmerGUI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47" y="1314450"/>
            <a:ext cx="5631106" cy="446556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142513" y="2242445"/>
            <a:ext cx="1625142" cy="399152"/>
          </a:xfrm>
          <a:prstGeom prst="wedgeRoundRectCallout">
            <a:avLst>
              <a:gd name="adj1" fmla="val 16155"/>
              <a:gd name="adj2" fmla="val 75324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Convection Boundary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322341" y="5079322"/>
            <a:ext cx="1625142" cy="399152"/>
          </a:xfrm>
          <a:prstGeom prst="wedgeRoundRectCallout">
            <a:avLst>
              <a:gd name="adj1" fmla="val 8928"/>
              <a:gd name="adj2" fmla="val -107524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Heat Flux = 0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123857" y="2496137"/>
            <a:ext cx="875267" cy="290920"/>
          </a:xfrm>
          <a:prstGeom prst="wedgeRoundRectCallout">
            <a:avLst>
              <a:gd name="adj1" fmla="val -89792"/>
              <a:gd name="adj2" fmla="val 6549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Dermis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123857" y="2925374"/>
            <a:ext cx="875267" cy="290920"/>
          </a:xfrm>
          <a:prstGeom prst="wedgeRoundRectCallout">
            <a:avLst>
              <a:gd name="adj1" fmla="val -85000"/>
              <a:gd name="adj2" fmla="val 1647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Fat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123857" y="3352227"/>
            <a:ext cx="875267" cy="290920"/>
          </a:xfrm>
          <a:prstGeom prst="wedgeRoundRectCallout">
            <a:avLst>
              <a:gd name="adj1" fmla="val -89792"/>
              <a:gd name="adj2" fmla="val 6549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Muscle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572000" y="2356109"/>
            <a:ext cx="0" cy="36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67655" y="2125277"/>
            <a:ext cx="16741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50A0"/>
                </a:solidFill>
              </a:rPr>
              <a:t>Virtual LED Light Source</a:t>
            </a:r>
            <a:endParaRPr lang="ko-KR" altLang="en-US" sz="9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7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SIF Code with User Defined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Funtions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88000"/>
            <a:ext cx="4572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 err="1" smtClean="0">
                <a:solidFill>
                  <a:srgbClr val="0050A0"/>
                </a:solidFill>
              </a:rPr>
              <a:t>Header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CHECK KEYWORDS </a:t>
            </a:r>
            <a:r>
              <a:rPr lang="ko-KR" altLang="en-US" sz="600" dirty="0" err="1">
                <a:solidFill>
                  <a:srgbClr val="0050A0"/>
                </a:solidFill>
              </a:rPr>
              <a:t>Warn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Mesh</a:t>
            </a:r>
            <a:r>
              <a:rPr lang="ko-KR" altLang="en-US" sz="600" dirty="0">
                <a:solidFill>
                  <a:srgbClr val="0050A0"/>
                </a:solidFill>
              </a:rPr>
              <a:t> DB "." "."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Include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Path</a:t>
            </a:r>
            <a:r>
              <a:rPr lang="ko-KR" altLang="en-US" sz="600" dirty="0">
                <a:solidFill>
                  <a:srgbClr val="0050A0"/>
                </a:solidFill>
              </a:rPr>
              <a:t> ""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Results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Directory</a:t>
            </a:r>
            <a:r>
              <a:rPr lang="ko-KR" altLang="en-US" sz="600" dirty="0">
                <a:solidFill>
                  <a:srgbClr val="0050A0"/>
                </a:solidFill>
              </a:rPr>
              <a:t> "case01"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Simulation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Level</a:t>
            </a:r>
            <a:r>
              <a:rPr lang="ko-KR" altLang="en-US" sz="600" dirty="0">
                <a:solidFill>
                  <a:srgbClr val="0050A0"/>
                </a:solidFill>
              </a:rPr>
              <a:t> = 5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 System = </a:t>
            </a:r>
            <a:r>
              <a:rPr lang="ko-KR" altLang="en-US" sz="600" dirty="0" err="1">
                <a:solidFill>
                  <a:srgbClr val="0050A0"/>
                </a:solidFill>
              </a:rPr>
              <a:t>Cartesian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Mapping</a:t>
            </a:r>
            <a:r>
              <a:rPr lang="ko-KR" altLang="en-US" sz="600" dirty="0">
                <a:solidFill>
                  <a:srgbClr val="0050A0"/>
                </a:solidFill>
              </a:rPr>
              <a:t>(3) = 1 2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Simulation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Type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state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Intervals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Timestepping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Method</a:t>
            </a:r>
            <a:r>
              <a:rPr lang="ko-KR" altLang="en-US" sz="600" dirty="0">
                <a:solidFill>
                  <a:srgbClr val="0050A0"/>
                </a:solidFill>
              </a:rPr>
              <a:t> = BDF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BDF </a:t>
            </a:r>
            <a:r>
              <a:rPr lang="ko-KR" altLang="en-US" sz="600" dirty="0" err="1">
                <a:solidFill>
                  <a:srgbClr val="0050A0"/>
                </a:solidFill>
              </a:rPr>
              <a:t>Order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Input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File</a:t>
            </a:r>
            <a:r>
              <a:rPr lang="ko-KR" altLang="en-US" sz="600" dirty="0">
                <a:solidFill>
                  <a:srgbClr val="0050A0"/>
                </a:solidFill>
              </a:rPr>
              <a:t> = case01.sif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Constants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Gravity</a:t>
            </a:r>
            <a:r>
              <a:rPr lang="ko-KR" altLang="en-US" sz="600" dirty="0">
                <a:solidFill>
                  <a:srgbClr val="0050A0"/>
                </a:solidFill>
              </a:rPr>
              <a:t>(4) = 0 -1 0 9.82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Stefan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Boltzmann</a:t>
            </a:r>
            <a:r>
              <a:rPr lang="ko-KR" altLang="en-US" sz="600" dirty="0">
                <a:solidFill>
                  <a:srgbClr val="0050A0"/>
                </a:solidFill>
              </a:rPr>
              <a:t> = 5.67e-08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Permittivity</a:t>
            </a:r>
            <a:r>
              <a:rPr lang="ko-KR" altLang="en-US" sz="600" dirty="0">
                <a:solidFill>
                  <a:srgbClr val="0050A0"/>
                </a:solidFill>
              </a:rPr>
              <a:t> of </a:t>
            </a:r>
            <a:r>
              <a:rPr lang="ko-KR" altLang="en-US" sz="600" dirty="0" err="1">
                <a:solidFill>
                  <a:srgbClr val="0050A0"/>
                </a:solidFill>
              </a:rPr>
              <a:t>Vacuum</a:t>
            </a:r>
            <a:r>
              <a:rPr lang="ko-KR" altLang="en-US" sz="600" dirty="0">
                <a:solidFill>
                  <a:srgbClr val="0050A0"/>
                </a:solidFill>
              </a:rPr>
              <a:t> = 8.8542e-12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Boltzmann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Constant</a:t>
            </a:r>
            <a:r>
              <a:rPr lang="ko-KR" altLang="en-US" sz="600" dirty="0">
                <a:solidFill>
                  <a:srgbClr val="0050A0"/>
                </a:solidFill>
              </a:rPr>
              <a:t> = 1.3807e-23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Unit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Charge</a:t>
            </a:r>
            <a:r>
              <a:rPr lang="ko-KR" altLang="en-US" sz="600" dirty="0">
                <a:solidFill>
                  <a:srgbClr val="0050A0"/>
                </a:solidFill>
              </a:rPr>
              <a:t> = 1.602e-19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Ambient_Temperature</a:t>
            </a:r>
            <a:r>
              <a:rPr lang="ko-KR" altLang="en-US" sz="600" dirty="0">
                <a:solidFill>
                  <a:srgbClr val="0050A0"/>
                </a:solidFill>
              </a:rPr>
              <a:t> = 25.0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$HTC = 10.0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Arterial_temperature</a:t>
            </a:r>
            <a:r>
              <a:rPr lang="ko-KR" altLang="en-US" sz="600" dirty="0">
                <a:solidFill>
                  <a:srgbClr val="0050A0"/>
                </a:solidFill>
              </a:rPr>
              <a:t> = 37.0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Arterial_Density</a:t>
            </a:r>
            <a:r>
              <a:rPr lang="ko-KR" altLang="en-US" sz="600" dirty="0">
                <a:solidFill>
                  <a:srgbClr val="0050A0"/>
                </a:solidFill>
              </a:rPr>
              <a:t> = 1049.75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Arterial_Heat_Capacity</a:t>
            </a:r>
            <a:r>
              <a:rPr lang="ko-KR" altLang="en-US" sz="600" dirty="0">
                <a:solidFill>
                  <a:srgbClr val="0050A0"/>
                </a:solidFill>
              </a:rPr>
              <a:t> = 3617.0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function</a:t>
            </a:r>
            <a:r>
              <a:rPr lang="ko-KR" altLang="en-US" sz="600" dirty="0">
                <a:solidFill>
                  <a:srgbClr val="0050A0"/>
                </a:solidFill>
              </a:rPr>
              <a:t> LED(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) {\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 = -0.0015;\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Depth_Fat</a:t>
            </a:r>
            <a:r>
              <a:rPr lang="ko-KR" altLang="en-US" sz="600" dirty="0">
                <a:solidFill>
                  <a:srgbClr val="0050A0"/>
                </a:solidFill>
              </a:rPr>
              <a:t> = -0.005;\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600" dirty="0">
                <a:solidFill>
                  <a:srgbClr val="0050A0"/>
                </a:solidFill>
              </a:rPr>
              <a:t> = -0.020;\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I0 = 2.0;\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 = 0.0020;\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Ab_Dermis</a:t>
            </a:r>
            <a:r>
              <a:rPr lang="ko-KR" altLang="en-US" sz="600" dirty="0">
                <a:solidFill>
                  <a:srgbClr val="0050A0"/>
                </a:solidFill>
              </a:rPr>
              <a:t> = 11.7;\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Ab_Fat</a:t>
            </a:r>
            <a:r>
              <a:rPr lang="ko-KR" altLang="en-US" sz="600" dirty="0">
                <a:solidFill>
                  <a:srgbClr val="0050A0"/>
                </a:solidFill>
              </a:rPr>
              <a:t> = 8.7;\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Ab_Muscle</a:t>
            </a:r>
            <a:r>
              <a:rPr lang="ko-KR" altLang="en-US" sz="600" dirty="0">
                <a:solidFill>
                  <a:srgbClr val="0050A0"/>
                </a:solidFill>
              </a:rPr>
              <a:t> = 29.3;\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(1)&gt;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)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=I0*</a:t>
            </a:r>
            <a:r>
              <a:rPr lang="ko-KR" altLang="en-US" sz="600" dirty="0" err="1">
                <a:solidFill>
                  <a:srgbClr val="0050A0"/>
                </a:solidFill>
              </a:rPr>
              <a:t>Ab_Dermis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exp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Ab_Dermis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(1)-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(0)/(2*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));\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(1)&lt;(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600" dirty="0">
                <a:solidFill>
                  <a:srgbClr val="0050A0"/>
                </a:solidFill>
              </a:rPr>
              <a:t>))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=I0*</a:t>
            </a:r>
            <a:r>
              <a:rPr lang="ko-KR" altLang="en-US" sz="600" dirty="0" err="1">
                <a:solidFill>
                  <a:srgbClr val="0050A0"/>
                </a:solidFill>
              </a:rPr>
              <a:t>Ab_Muscle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exp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Ab_Muscle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(1)-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(0)/(2*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));\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else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=I0*</a:t>
            </a:r>
            <a:r>
              <a:rPr lang="ko-KR" altLang="en-US" sz="600" dirty="0" err="1">
                <a:solidFill>
                  <a:srgbClr val="0050A0"/>
                </a:solidFill>
              </a:rPr>
              <a:t>Ab_Fat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exp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Ab_Fat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(1)-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(0)*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(0)/(2*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*</a:t>
            </a:r>
            <a:r>
              <a:rPr lang="ko-KR" altLang="en-US" sz="600" dirty="0" err="1">
                <a:solidFill>
                  <a:srgbClr val="0050A0"/>
                </a:solidFill>
              </a:rPr>
              <a:t>sigma</a:t>
            </a:r>
            <a:r>
              <a:rPr lang="ko-KR" altLang="en-US" sz="600" dirty="0">
                <a:solidFill>
                  <a:srgbClr val="0050A0"/>
                </a:solidFill>
              </a:rPr>
              <a:t>));\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_LED = </a:t>
            </a:r>
            <a:r>
              <a:rPr lang="ko-KR" altLang="en-US" sz="600" dirty="0" err="1">
                <a:solidFill>
                  <a:srgbClr val="0050A0"/>
                </a:solidFill>
              </a:rPr>
              <a:t>Q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}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function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) {\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 = -0.0015;\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Depth_Fat</a:t>
            </a:r>
            <a:r>
              <a:rPr lang="ko-KR" altLang="en-US" sz="600" dirty="0">
                <a:solidFill>
                  <a:srgbClr val="0050A0"/>
                </a:solidFill>
              </a:rPr>
              <a:t> = -0.005;\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Depth_Muscle</a:t>
            </a:r>
            <a:r>
              <a:rPr lang="ko-KR" altLang="en-US" sz="600" dirty="0">
                <a:solidFill>
                  <a:srgbClr val="0050A0"/>
                </a:solidFill>
              </a:rPr>
              <a:t> = -0.020;\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Perfusion_Dermis</a:t>
            </a:r>
            <a:r>
              <a:rPr lang="ko-KR" altLang="en-US" sz="600" dirty="0">
                <a:solidFill>
                  <a:srgbClr val="0050A0"/>
                </a:solidFill>
              </a:rPr>
              <a:t> = 0.002;\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Perfusion_Fat</a:t>
            </a:r>
            <a:r>
              <a:rPr lang="ko-KR" altLang="en-US" sz="600" dirty="0">
                <a:solidFill>
                  <a:srgbClr val="0050A0"/>
                </a:solidFill>
              </a:rPr>
              <a:t> = 0.00046666667;\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Perfusion_Muscle</a:t>
            </a:r>
            <a:r>
              <a:rPr lang="ko-KR" altLang="en-US" sz="600" dirty="0">
                <a:solidFill>
                  <a:srgbClr val="0050A0"/>
                </a:solidFill>
              </a:rPr>
              <a:t> = 0.00063333333;\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(1)&gt;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</a:t>
            </a:r>
            <a:r>
              <a:rPr lang="ko-KR" altLang="en-US" sz="600" dirty="0">
                <a:solidFill>
                  <a:srgbClr val="0050A0"/>
                </a:solidFill>
              </a:rPr>
              <a:t>)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=</a:t>
            </a:r>
            <a:r>
              <a:rPr lang="ko-KR" altLang="en-US" sz="600" dirty="0" err="1">
                <a:solidFill>
                  <a:srgbClr val="0050A0"/>
                </a:solidFill>
              </a:rPr>
              <a:t>Perfusion_Dermis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if</a:t>
            </a:r>
            <a:r>
              <a:rPr lang="ko-KR" altLang="en-US" sz="600" dirty="0">
                <a:solidFill>
                  <a:srgbClr val="0050A0"/>
                </a:solidFill>
              </a:rPr>
              <a:t> (</a:t>
            </a:r>
            <a:r>
              <a:rPr lang="ko-KR" altLang="en-US" sz="600" dirty="0" err="1">
                <a:solidFill>
                  <a:srgbClr val="0050A0"/>
                </a:solidFill>
              </a:rPr>
              <a:t>x</a:t>
            </a:r>
            <a:r>
              <a:rPr lang="ko-KR" altLang="en-US" sz="600" dirty="0">
                <a:solidFill>
                  <a:srgbClr val="0050A0"/>
                </a:solidFill>
              </a:rPr>
              <a:t>(1)&lt;(</a:t>
            </a:r>
            <a:r>
              <a:rPr lang="ko-KR" altLang="en-US" sz="600" dirty="0" err="1">
                <a:solidFill>
                  <a:srgbClr val="0050A0"/>
                </a:solidFill>
              </a:rPr>
              <a:t>Depth_Dermis+Depth_Fat</a:t>
            </a:r>
            <a:r>
              <a:rPr lang="ko-KR" altLang="en-US" sz="600" dirty="0">
                <a:solidFill>
                  <a:srgbClr val="0050A0"/>
                </a:solidFill>
              </a:rPr>
              <a:t>))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=</a:t>
            </a:r>
            <a:r>
              <a:rPr lang="ko-KR" altLang="en-US" sz="600" dirty="0" err="1">
                <a:solidFill>
                  <a:srgbClr val="0050A0"/>
                </a:solidFill>
              </a:rPr>
              <a:t>Perfusion_Muscle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else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=</a:t>
            </a:r>
            <a:r>
              <a:rPr lang="ko-KR" altLang="en-US" sz="600" dirty="0" err="1">
                <a:solidFill>
                  <a:srgbClr val="0050A0"/>
                </a:solidFill>
              </a:rPr>
              <a:t>Perfusion_Fat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_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P</a:t>
            </a:r>
            <a:r>
              <a:rPr lang="ko-KR" altLang="en-US" sz="600" dirty="0">
                <a:solidFill>
                  <a:srgbClr val="0050A0"/>
                </a:solidFill>
              </a:rPr>
              <a:t>;\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}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59665" y="288000"/>
            <a:ext cx="27657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 smtClean="0">
                <a:solidFill>
                  <a:srgbClr val="0050A0"/>
                </a:solidFill>
              </a:rPr>
              <a:t>Body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>
                <a:solidFill>
                  <a:srgbClr val="0050A0"/>
                </a:solidFill>
              </a:rPr>
              <a:t>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Property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9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Property</a:t>
            </a:r>
            <a:r>
              <a:rPr lang="ko-KR" altLang="en-US" sz="600" dirty="0">
                <a:solidFill>
                  <a:srgbClr val="0050A0"/>
                </a:solidFill>
              </a:rPr>
              <a:t> 2"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10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Property</a:t>
            </a:r>
            <a:r>
              <a:rPr lang="ko-KR" altLang="en-US" sz="600" dirty="0">
                <a:solidFill>
                  <a:srgbClr val="0050A0"/>
                </a:solidFill>
              </a:rPr>
              <a:t> 3"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Procedure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HeatSolve</a:t>
            </a:r>
            <a:r>
              <a:rPr lang="ko-KR" altLang="en-US" sz="600" dirty="0">
                <a:solidFill>
                  <a:srgbClr val="0050A0"/>
                </a:solidFill>
              </a:rPr>
              <a:t>" "</a:t>
            </a:r>
            <a:r>
              <a:rPr lang="ko-KR" altLang="en-US" sz="600" dirty="0" err="1">
                <a:solidFill>
                  <a:srgbClr val="0050A0"/>
                </a:solidFill>
              </a:rPr>
              <a:t>HeatSolver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Exec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Stabilize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Bubbles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False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Lumped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Mass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Matrix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False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Optimize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Bandwidth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1.0e-5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1.0e-7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20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Newton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Newton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Relaxation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Factor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Iterative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Iterative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Method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BiCGStab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500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1.0e-10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BiCGstabl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polynomial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degree</a:t>
            </a:r>
            <a:r>
              <a:rPr lang="ko-KR" altLang="en-US" sz="600" dirty="0">
                <a:solidFill>
                  <a:srgbClr val="0050A0"/>
                </a:solidFill>
              </a:rPr>
              <a:t> =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Preconditioning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Diagonal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ILUT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Abort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Not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Converged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False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Residual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Precondition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Recompute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Result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Procedure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ResultOutputSolve</a:t>
            </a:r>
            <a:r>
              <a:rPr lang="ko-KR" altLang="en-US" sz="600" dirty="0">
                <a:solidFill>
                  <a:srgbClr val="0050A0"/>
                </a:solidFill>
              </a:rPr>
              <a:t>" "</a:t>
            </a:r>
            <a:r>
              <a:rPr lang="ko-KR" altLang="en-US" sz="600" dirty="0" err="1">
                <a:solidFill>
                  <a:srgbClr val="0050A0"/>
                </a:solidFill>
              </a:rPr>
              <a:t>ResultOutputSolver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Format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Vtu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Single</a:t>
            </a:r>
            <a:r>
              <a:rPr lang="ko-KR" altLang="en-US" sz="600" dirty="0">
                <a:solidFill>
                  <a:srgbClr val="0050A0"/>
                </a:solidFill>
              </a:rPr>
              <a:t> Precision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case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Exec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Timestep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Active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Solvers</a:t>
            </a:r>
            <a:r>
              <a:rPr lang="ko-KR" altLang="en-US" sz="600" dirty="0">
                <a:solidFill>
                  <a:srgbClr val="0050A0"/>
                </a:solidFill>
              </a:rPr>
              <a:t>(2) = 2 1</a:t>
            </a: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5481" y="288000"/>
            <a:ext cx="27657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 smtClean="0">
                <a:solidFill>
                  <a:srgbClr val="0050A0"/>
                </a:solidFill>
              </a:rPr>
              <a:t>Material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>
                <a:solidFill>
                  <a:srgbClr val="0050A0"/>
                </a:solidFill>
              </a:rPr>
              <a:t>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Material_Dermis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0.5 ![</a:t>
            </a:r>
            <a:r>
              <a:rPr lang="ko-KR" altLang="en-US" sz="600" dirty="0" err="1">
                <a:solidFill>
                  <a:srgbClr val="0050A0"/>
                </a:solidFill>
              </a:rPr>
              <a:t>W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mK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3150.0 ![</a:t>
            </a:r>
            <a:r>
              <a:rPr lang="ko-KR" altLang="en-US" sz="600" dirty="0" err="1">
                <a:solidFill>
                  <a:srgbClr val="0050A0"/>
                </a:solidFill>
              </a:rPr>
              <a:t>J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Porosity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Model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saturated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1116.0 ![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/m^3]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Material_Fat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0.28 ![</a:t>
            </a:r>
            <a:r>
              <a:rPr lang="ko-KR" altLang="en-US" sz="600" dirty="0" err="1">
                <a:solidFill>
                  <a:srgbClr val="0050A0"/>
                </a:solidFill>
              </a:rPr>
              <a:t>W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mK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2250.0 ![</a:t>
            </a:r>
            <a:r>
              <a:rPr lang="ko-KR" altLang="en-US" sz="600" dirty="0" err="1">
                <a:solidFill>
                  <a:srgbClr val="0050A0"/>
                </a:solidFill>
              </a:rPr>
              <a:t>J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Porosity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Model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saturated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971.0 ![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/m^3]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Material_Muscle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0.4975 ![</a:t>
            </a:r>
            <a:r>
              <a:rPr lang="ko-KR" altLang="en-US" sz="600" dirty="0" err="1">
                <a:solidFill>
                  <a:srgbClr val="0050A0"/>
                </a:solidFill>
              </a:rPr>
              <a:t>W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mK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3430.0 ![</a:t>
            </a:r>
            <a:r>
              <a:rPr lang="ko-KR" altLang="en-US" sz="600" dirty="0" err="1">
                <a:solidFill>
                  <a:srgbClr val="0050A0"/>
                </a:solidFill>
              </a:rPr>
              <a:t>J</a:t>
            </a:r>
            <a:r>
              <a:rPr lang="ko-KR" altLang="en-US" sz="600" dirty="0">
                <a:solidFill>
                  <a:srgbClr val="0050A0"/>
                </a:solidFill>
              </a:rPr>
              <a:t>/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]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Porosity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Model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Always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saturated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1041.0 ![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/m^3]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BodyForce_LED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Source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;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MATC "LED(</a:t>
            </a:r>
            <a:r>
              <a:rPr lang="ko-KR" altLang="en-US" sz="600" dirty="0" err="1">
                <a:solidFill>
                  <a:srgbClr val="0050A0"/>
                </a:solidFill>
              </a:rPr>
              <a:t>tx</a:t>
            </a:r>
            <a:r>
              <a:rPr lang="ko-KR" altLang="en-US" sz="600" dirty="0">
                <a:solidFill>
                  <a:srgbClr val="0050A0"/>
                </a:solidFill>
              </a:rPr>
              <a:t>)"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Arterial_Density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Rate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;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MATC "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(</a:t>
            </a:r>
            <a:r>
              <a:rPr lang="ko-KR" altLang="en-US" sz="600" dirty="0" err="1">
                <a:solidFill>
                  <a:srgbClr val="0050A0"/>
                </a:solidFill>
              </a:rPr>
              <a:t>tx</a:t>
            </a:r>
            <a:r>
              <a:rPr lang="ko-KR" altLang="en-US" sz="600" dirty="0">
                <a:solidFill>
                  <a:srgbClr val="0050A0"/>
                </a:solidFill>
              </a:rPr>
              <a:t>)"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Reference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Arterial_temperature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Perfusion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Capacity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Arterial_Heat_Capacity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Initial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InitialCondition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Ambient_Temperature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(1) = 1 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BoundaryCondition_Dermis_Top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Transfer </a:t>
            </a:r>
            <a:r>
              <a:rPr lang="ko-KR" altLang="en-US" sz="600" dirty="0" err="1">
                <a:solidFill>
                  <a:srgbClr val="0050A0"/>
                </a:solidFill>
              </a:rPr>
              <a:t>Coefficient</a:t>
            </a:r>
            <a:r>
              <a:rPr lang="ko-KR" altLang="en-US" sz="600" dirty="0">
                <a:solidFill>
                  <a:srgbClr val="0050A0"/>
                </a:solidFill>
              </a:rPr>
              <a:t> = $HTC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External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Ambient_Temperature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(4) = 4 5 6 7 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BoundaryCondition_Adiabatic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= 0.0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7112" y="3229760"/>
            <a:ext cx="3691904" cy="1359017"/>
          </a:xfrm>
          <a:prstGeom prst="roundRect">
            <a:avLst>
              <a:gd name="adj" fmla="val 32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112" y="4610551"/>
            <a:ext cx="3691904" cy="1359017"/>
          </a:xfrm>
          <a:prstGeom prst="roundRect">
            <a:avLst>
              <a:gd name="adj" fmla="val 32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4204" y="2504370"/>
            <a:ext cx="2790739" cy="800892"/>
          </a:xfrm>
          <a:prstGeom prst="roundRect">
            <a:avLst>
              <a:gd name="adj" fmla="val 32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981406" y="3328026"/>
            <a:ext cx="1694571" cy="430241"/>
          </a:xfrm>
          <a:prstGeom prst="wedgeRoundRectCallout">
            <a:avLst>
              <a:gd name="adj1" fmla="val -61079"/>
              <a:gd name="adj2" fmla="val 5107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Beer-Lambert Function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With Different Layers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981405" y="4696822"/>
            <a:ext cx="1694571" cy="579853"/>
          </a:xfrm>
          <a:prstGeom prst="wedgeRoundRectCallout">
            <a:avLst>
              <a:gd name="adj1" fmla="val -61079"/>
              <a:gd name="adj2" fmla="val 5107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Pennes</a:t>
            </a:r>
            <a:r>
              <a:rPr lang="en-US" altLang="ko-KR" sz="1000" dirty="0" smtClean="0">
                <a:solidFill>
                  <a:schemeClr val="bg1"/>
                </a:solidFill>
              </a:rPr>
              <a:t> Term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For Blood Perfusion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With Different Layers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834719" y="2019034"/>
            <a:ext cx="1272124" cy="430241"/>
          </a:xfrm>
          <a:prstGeom prst="wedgeRoundRectCallout">
            <a:avLst>
              <a:gd name="adj1" fmla="val -21512"/>
              <a:gd name="adj2" fmla="val 8032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Apply 2 functions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Into Body Force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63" y="6042885"/>
            <a:ext cx="266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Elmer 8.3</a:t>
            </a:r>
            <a:r>
              <a:rPr lang="ko-KR" altLang="en-US" sz="1200" dirty="0" smtClean="0">
                <a:solidFill>
                  <a:srgbClr val="0050A0"/>
                </a:solidFill>
              </a:rPr>
              <a:t>에는 이미 </a:t>
            </a:r>
            <a:r>
              <a:rPr lang="en-US" altLang="ko-KR" sz="1200" dirty="0" smtClean="0">
                <a:solidFill>
                  <a:srgbClr val="0050A0"/>
                </a:solidFill>
              </a:rPr>
              <a:t>Heat Equation</a:t>
            </a:r>
            <a:r>
              <a:rPr lang="ko-KR" altLang="en-US" sz="1200" dirty="0" smtClean="0">
                <a:solidFill>
                  <a:srgbClr val="0050A0"/>
                </a:solidFill>
              </a:rPr>
              <a:t>에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 Perfusion Term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제공되고 있으므로 적용이 편하다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 cases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5982"/>
              </p:ext>
            </p:extLst>
          </p:nvPr>
        </p:nvGraphicFramePr>
        <p:xfrm>
          <a:off x="0" y="288000"/>
          <a:ext cx="914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356329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803445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201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7056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861104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22889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93497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032442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0702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56300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Geometry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Conditions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504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Thickness of</a:t>
                      </a:r>
                      <a:r>
                        <a:rPr lang="ko-KR" altLang="en-US" sz="10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Dermis</a:t>
                      </a:r>
                      <a:endParaRPr lang="en-US" altLang="ko-KR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Thickness of</a:t>
                      </a:r>
                      <a:r>
                        <a:rPr lang="ko-KR" altLang="en-US" sz="10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Fat</a:t>
                      </a:r>
                      <a:endParaRPr lang="en-US" altLang="ko-KR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Thickness of</a:t>
                      </a:r>
                      <a:r>
                        <a:rPr lang="ko-KR" altLang="en-US" sz="10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Muscle</a:t>
                      </a:r>
                      <a:endParaRPr lang="en-US" altLang="ko-KR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Width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Simulation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Initial Condition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Convection</a:t>
                      </a:r>
                      <a:r>
                        <a:rPr lang="en-US" altLang="ko-KR" sz="1000" baseline="0" dirty="0" smtClean="0">
                          <a:solidFill>
                            <a:srgbClr val="0050A0"/>
                          </a:solidFill>
                        </a:rPr>
                        <a:t> on Skin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LED Heater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Blood Perfusion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7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Case01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1.5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60.0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25.0 [C]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10.0 [W/m^2/K]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19915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Case02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69384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Case03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0.0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1891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Case04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Off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421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Case05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37.0 [C]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837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Case06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30.0 [mm]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25.0 [C]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5692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Case07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5873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Case08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0.0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95673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Case09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Steady State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2.0 [W/m^2]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Off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7937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Case10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37.0 [C]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3444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Case11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Transient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37.0 [C]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|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10.0 [W/m^2]</a:t>
                      </a:r>
                      <a:endParaRPr lang="ko-KR" altLang="en-US" sz="10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On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78033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290" y="5210215"/>
            <a:ext cx="2666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지방층이 얇은 부위     </a:t>
            </a:r>
            <a:r>
              <a:rPr lang="en-US" altLang="ko-KR" sz="1000" dirty="0" smtClean="0">
                <a:solidFill>
                  <a:srgbClr val="0050A0"/>
                </a:solidFill>
              </a:rPr>
              <a:t>: case01~05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지방층이 두꺼운 부위 </a:t>
            </a:r>
            <a:r>
              <a:rPr lang="en-US" altLang="ko-KR" sz="1000" dirty="0" smtClean="0">
                <a:solidFill>
                  <a:srgbClr val="0050A0"/>
                </a:solidFill>
              </a:rPr>
              <a:t>: case06~11</a:t>
            </a: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Case01~11</a:t>
            </a:r>
            <a:r>
              <a:rPr lang="ko-KR" altLang="en-US" sz="1000" dirty="0" smtClean="0">
                <a:solidFill>
                  <a:srgbClr val="0050A0"/>
                </a:solidFill>
              </a:rPr>
              <a:t>은 경향성 파악을 위해 계산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Case11</a:t>
            </a:r>
            <a:r>
              <a:rPr lang="ko-KR" altLang="en-US" sz="1000" dirty="0" smtClean="0">
                <a:solidFill>
                  <a:srgbClr val="0050A0"/>
                </a:solidFill>
              </a:rPr>
              <a:t>은 최종 결론을 얻기 위해 계산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625300" y="4628321"/>
            <a:ext cx="802433" cy="338400"/>
          </a:xfrm>
          <a:prstGeom prst="wedgeRoundRectCallout">
            <a:avLst>
              <a:gd name="adj1" fmla="val 15178"/>
              <a:gd name="adj2" fmla="val -71627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추정치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9942" y="5192975"/>
            <a:ext cx="3067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Circustoms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Ambient_Temperature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25.0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![C]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HTC(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H</a:t>
            </a:r>
            <a:r>
              <a:rPr lang="en-US" altLang="ko-KR" sz="1000" dirty="0" smtClean="0">
                <a:solidFill>
                  <a:srgbClr val="0050A0"/>
                </a:solidFill>
              </a:rPr>
              <a:t>eat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T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ransfer</a:t>
            </a:r>
            <a:r>
              <a:rPr lang="en-US" altLang="ko-KR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smtClean="0">
                <a:solidFill>
                  <a:srgbClr val="0050A0"/>
                </a:solidFill>
              </a:rPr>
              <a:t>C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oefficient</a:t>
            </a:r>
            <a:r>
              <a:rPr lang="en-US" altLang="ko-KR" sz="1000" dirty="0" smtClean="0">
                <a:solidFill>
                  <a:srgbClr val="0050A0"/>
                </a:solidFill>
              </a:rPr>
              <a:t>) </a:t>
            </a:r>
            <a:r>
              <a:rPr lang="ko-KR" altLang="en-US" sz="1000" dirty="0" smtClean="0">
                <a:solidFill>
                  <a:srgbClr val="0050A0"/>
                </a:solidFill>
              </a:rPr>
              <a:t>= 10.0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![W/m^2]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* Blood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Arterial_temperature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37.0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![C]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Arterial_Density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1049.75 </a:t>
            </a:r>
            <a:r>
              <a:rPr lang="en-US" altLang="ko-KR" sz="1000" dirty="0" smtClean="0">
                <a:solidFill>
                  <a:srgbClr val="0050A0"/>
                </a:solidFill>
              </a:rPr>
              <a:t>![kg/m^3]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Arterial_Heat_Capacity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3617.0 </a:t>
            </a:r>
            <a:r>
              <a:rPr lang="en-US" altLang="ko-KR" sz="1000" dirty="0" smtClean="0">
                <a:solidFill>
                  <a:srgbClr val="0050A0"/>
                </a:solidFill>
              </a:rPr>
              <a:t>![W/kg/K]</a:t>
            </a:r>
            <a:endParaRPr lang="ko-KR" altLang="en-US" sz="1000" dirty="0">
              <a:solidFill>
                <a:srgbClr val="005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10555" y="5192975"/>
            <a:ext cx="3187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광흡수율</a:t>
            </a:r>
            <a:r>
              <a:rPr lang="en-US" altLang="ko-KR" sz="1000" dirty="0" smtClean="0">
                <a:solidFill>
                  <a:srgbClr val="0050A0"/>
                </a:solidFill>
              </a:rPr>
              <a:t>(Absorption Ratio) @ 830[nm]</a:t>
            </a: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Ab_Dermis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ko-KR" altLang="en-US" sz="1000" dirty="0" smtClean="0">
                <a:solidFill>
                  <a:srgbClr val="0050A0"/>
                </a:solidFill>
              </a:rPr>
              <a:t>11.7 </a:t>
            </a:r>
            <a:r>
              <a:rPr lang="en-US" altLang="ko-KR" sz="1000" dirty="0" smtClean="0">
                <a:solidFill>
                  <a:srgbClr val="0050A0"/>
                </a:solidFill>
              </a:rPr>
              <a:t>![m^-1]</a:t>
            </a:r>
            <a:endParaRPr lang="ko-KR" altLang="en-US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Ab_Fat</a:t>
            </a:r>
            <a:r>
              <a:rPr lang="ko-KR" altLang="en-US" sz="1000" dirty="0" smtClean="0">
                <a:solidFill>
                  <a:srgbClr val="0050A0"/>
                </a:solidFill>
              </a:rPr>
              <a:t> = 8.7 </a:t>
            </a:r>
            <a:r>
              <a:rPr lang="en-US" altLang="ko-KR" sz="1000" dirty="0">
                <a:solidFill>
                  <a:srgbClr val="0050A0"/>
                </a:solidFill>
              </a:rPr>
              <a:t>![m^-1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ko-KR" altLang="en-US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Ab_Muscle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29.3 </a:t>
            </a:r>
            <a:r>
              <a:rPr lang="en-US" altLang="ko-KR" sz="1000" dirty="0">
                <a:solidFill>
                  <a:srgbClr val="0050A0"/>
                </a:solidFill>
              </a:rPr>
              <a:t>![m^-1]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조직별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혈액관류율</a:t>
            </a:r>
            <a:r>
              <a:rPr lang="en-US" altLang="ko-KR" sz="1000" dirty="0" smtClean="0">
                <a:solidFill>
                  <a:srgbClr val="0050A0"/>
                </a:solidFill>
              </a:rPr>
              <a:t>(Perfusion Rate)</a:t>
            </a: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Perfusion_Dermis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0.002 </a:t>
            </a:r>
            <a:r>
              <a:rPr lang="en-US" altLang="ko-KR" sz="1000" dirty="0" smtClean="0">
                <a:solidFill>
                  <a:srgbClr val="0050A0"/>
                </a:solidFill>
              </a:rPr>
              <a:t>![m^3/kg/sec]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Perfusion_Fat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0.00046666667 </a:t>
            </a:r>
            <a:r>
              <a:rPr lang="en-US" altLang="ko-KR" sz="1000" dirty="0">
                <a:solidFill>
                  <a:srgbClr val="0050A0"/>
                </a:solidFill>
              </a:rPr>
              <a:t>![m^3/kg/sec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Perfusion_Muscle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r>
              <a:rPr lang="ko-KR" altLang="en-US" sz="1000" dirty="0" smtClean="0">
                <a:solidFill>
                  <a:srgbClr val="0050A0"/>
                </a:solidFill>
              </a:rPr>
              <a:t>0.00063333333 </a:t>
            </a:r>
            <a:r>
              <a:rPr lang="en-US" altLang="ko-KR" sz="1000" dirty="0">
                <a:solidFill>
                  <a:srgbClr val="0050A0"/>
                </a:solidFill>
              </a:rPr>
              <a:t>![m^3/kg/sec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25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Post-Process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Theory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1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case01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640" y="157121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" y="184821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3.0mm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40" y="2509299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</a:t>
            </a:r>
            <a:r>
              <a:rPr lang="en-US" altLang="ko-KR" sz="1200" dirty="0" smtClean="0">
                <a:solidFill>
                  <a:schemeClr val="bg1"/>
                </a:solidFill>
              </a:rPr>
              <a:t>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680" y="5486212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지방층이 얇은 부위에서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38.2982[C]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10[mm]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 </a:t>
            </a:r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case03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640" y="157121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" y="184821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3.0mm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40" y="2509299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</a:t>
            </a:r>
            <a:r>
              <a:rPr lang="en-US" altLang="ko-KR" sz="1200" dirty="0" smtClean="0">
                <a:solidFill>
                  <a:schemeClr val="bg1"/>
                </a:solidFill>
              </a:rPr>
              <a:t>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680" y="5486212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가열을 하지 않을 때는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36.123[C]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없이 온도분포 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case04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640" y="157121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" y="184821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3.0mm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40" y="2509299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</a:t>
            </a:r>
            <a:r>
              <a:rPr lang="en-US" altLang="ko-KR" sz="1200" dirty="0" smtClean="0">
                <a:solidFill>
                  <a:schemeClr val="bg1"/>
                </a:solidFill>
              </a:rPr>
              <a:t>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680" y="5486212"/>
            <a:ext cx="4464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</a:t>
            </a:r>
            <a:r>
              <a:rPr lang="ko-KR" altLang="en-US" sz="1200" dirty="0" smtClean="0">
                <a:solidFill>
                  <a:srgbClr val="0050A0"/>
                </a:solidFill>
              </a:rPr>
              <a:t> 효과를 무시하면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36.185[C]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10[mm]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 </a:t>
            </a:r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적용시보다</a:t>
            </a:r>
            <a:r>
              <a:rPr lang="ko-KR" altLang="en-US" sz="1200" dirty="0" smtClean="0">
                <a:solidFill>
                  <a:srgbClr val="0050A0"/>
                </a:solidFill>
              </a:rPr>
              <a:t>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2[C] </a:t>
            </a:r>
            <a:r>
              <a:rPr lang="ko-KR" altLang="en-US" sz="1200" dirty="0" smtClean="0">
                <a:solidFill>
                  <a:srgbClr val="0050A0"/>
                </a:solidFill>
              </a:rPr>
              <a:t>낮게 온도 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case06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9740" y="944083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9740" y="1221082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303048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30.0mm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9329" y="5923668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지방층이 두꺼운 부위에서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Max Temp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38.2266[C]</a:t>
            </a:r>
            <a:r>
              <a:rPr lang="ko-KR" altLang="en-US" sz="1200" dirty="0" smtClean="0">
                <a:solidFill>
                  <a:srgbClr val="0050A0"/>
                </a:solidFill>
              </a:rPr>
              <a:t>까지 상승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30[mm]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 </a:t>
            </a:r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case08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9740" y="944083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9740" y="1221082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303048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30.0mm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9329" y="5923668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</a:rPr>
              <a:t>LED </a:t>
            </a:r>
            <a:r>
              <a:rPr lang="ko-KR" altLang="en-US" sz="1200" dirty="0">
                <a:solidFill>
                  <a:srgbClr val="0050A0"/>
                </a:solidFill>
              </a:rPr>
              <a:t>가열을 하지 않을 때는</a:t>
            </a:r>
            <a:r>
              <a:rPr lang="en-US" altLang="ko-KR" sz="1200" dirty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Max Temp</a:t>
            </a:r>
            <a:r>
              <a:rPr lang="ko-KR" altLang="en-US" sz="1200" dirty="0">
                <a:solidFill>
                  <a:srgbClr val="0050A0"/>
                </a:solidFill>
              </a:rPr>
              <a:t>는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36.8664[C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상승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Hot Spot </a:t>
            </a:r>
            <a:r>
              <a:rPr lang="ko-KR" altLang="en-US" sz="1200" dirty="0">
                <a:solidFill>
                  <a:srgbClr val="0050A0"/>
                </a:solidFill>
              </a:rPr>
              <a:t>없이 온도분포 형성</a:t>
            </a:r>
          </a:p>
        </p:txBody>
      </p:sp>
    </p:spTree>
    <p:extLst>
      <p:ext uri="{BB962C8B-B14F-4D97-AF65-F5344CB8AC3E}">
        <p14:creationId xmlns:p14="http://schemas.microsoft.com/office/powerpoint/2010/main" val="12813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case09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80" y="385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미적용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(X)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히터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(O)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9740" y="944083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Dermis = 1.5mm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9740" y="1221082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Fat = 20.0mm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3030481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Muscle = 30.0mm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9329" y="5923668"/>
            <a:ext cx="446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</a:rPr>
              <a:t>지방층이 두꺼운 부위에서</a:t>
            </a:r>
            <a:r>
              <a:rPr lang="en-US" altLang="ko-KR" sz="1200" dirty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Max Temp</a:t>
            </a:r>
            <a:r>
              <a:rPr lang="ko-KR" altLang="en-US" sz="1200" dirty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37.248[C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상승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40[mm</a:t>
            </a:r>
            <a:r>
              <a:rPr lang="en-US" altLang="ko-KR" sz="1200" dirty="0">
                <a:solidFill>
                  <a:srgbClr val="0050A0"/>
                </a:solidFill>
              </a:rPr>
              <a:t>] </a:t>
            </a:r>
            <a:r>
              <a:rPr lang="ko-KR" altLang="en-US" sz="1200" dirty="0">
                <a:solidFill>
                  <a:srgbClr val="0050A0"/>
                </a:solidFill>
              </a:rPr>
              <a:t>부근에 </a:t>
            </a:r>
            <a:r>
              <a:rPr lang="en-US" altLang="ko-KR" sz="1200" dirty="0">
                <a:solidFill>
                  <a:srgbClr val="0050A0"/>
                </a:solidFill>
              </a:rPr>
              <a:t>Hot Spot </a:t>
            </a:r>
            <a:r>
              <a:rPr lang="ko-KR" altLang="en-US" sz="1200" dirty="0">
                <a:solidFill>
                  <a:srgbClr val="0050A0"/>
                </a:solidFill>
              </a:rPr>
              <a:t>형성</a:t>
            </a:r>
          </a:p>
        </p:txBody>
      </p:sp>
    </p:spTree>
    <p:extLst>
      <p:ext uri="{BB962C8B-B14F-4D97-AF65-F5344CB8AC3E}">
        <p14:creationId xmlns:p14="http://schemas.microsoft.com/office/powerpoint/2010/main" val="18499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 변화에 따른 경향성 파악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t="12080" r="35913" b="15158"/>
          <a:stretch/>
        </p:blipFill>
        <p:spPr>
          <a:xfrm>
            <a:off x="302150" y="803081"/>
            <a:ext cx="1412709" cy="16529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r="34692" b="3794"/>
          <a:stretch/>
        </p:blipFill>
        <p:spPr>
          <a:xfrm>
            <a:off x="1620790" y="795129"/>
            <a:ext cx="1280160" cy="21855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581" y="2094643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38.3[C]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479" y="86351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34[C]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9032" y="2073963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38.2[C]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1930" y="84283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34[C]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834" y="3129402"/>
            <a:ext cx="2855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</a:rPr>
              <a:t>지방층이 </a:t>
            </a:r>
            <a:r>
              <a:rPr lang="ko-KR" altLang="en-US" sz="1200" dirty="0" smtClean="0">
                <a:solidFill>
                  <a:srgbClr val="0050A0"/>
                </a:solidFill>
              </a:rPr>
              <a:t>얇거나 두껍거나 상관없이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형성 지점과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온도수준은</a:t>
            </a:r>
            <a:r>
              <a:rPr lang="ko-KR" altLang="en-US" sz="1200" dirty="0" smtClean="0">
                <a:solidFill>
                  <a:srgbClr val="0050A0"/>
                </a:solidFill>
              </a:rPr>
              <a:t> 비슷하게 나타난다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2" r="34436"/>
          <a:stretch/>
        </p:blipFill>
        <p:spPr>
          <a:xfrm>
            <a:off x="4636998" y="795130"/>
            <a:ext cx="1240404" cy="22717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2" r="34436"/>
          <a:stretch/>
        </p:blipFill>
        <p:spPr>
          <a:xfrm>
            <a:off x="3396593" y="787178"/>
            <a:ext cx="1240405" cy="22717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2970" y="2407285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Blood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Perfusion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3375" y="2407285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Blood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Perfusion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6593" y="3058891"/>
            <a:ext cx="266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혈액관류를</a:t>
            </a:r>
            <a:r>
              <a:rPr lang="ko-KR" altLang="en-US" sz="1200" dirty="0" smtClean="0">
                <a:solidFill>
                  <a:srgbClr val="0050A0"/>
                </a:solidFill>
              </a:rPr>
              <a:t> 적용했을 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 </a:t>
            </a:r>
            <a:r>
              <a:rPr lang="ko-KR" altLang="en-US" sz="1200" dirty="0" smtClean="0">
                <a:solidFill>
                  <a:srgbClr val="0050A0"/>
                </a:solidFill>
              </a:rPr>
              <a:t>위치가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표면가까이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형성되고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온도가 높아진다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6874" y="2153112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37.3[C]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7278" y="214516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38.2[C]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9" r="35014"/>
          <a:stretch/>
        </p:blipFill>
        <p:spPr>
          <a:xfrm>
            <a:off x="6315984" y="803081"/>
            <a:ext cx="1224501" cy="22717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9" r="34821"/>
          <a:stretch/>
        </p:blipFill>
        <p:spPr>
          <a:xfrm>
            <a:off x="7530602" y="803081"/>
            <a:ext cx="1232452" cy="227171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249089" y="3058890"/>
            <a:ext cx="2662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복사를 적용했을 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전체적으로 온도가 올라가고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Hot Spot</a:t>
            </a:r>
            <a:r>
              <a:rPr lang="ko-KR" altLang="en-US" sz="1200" dirty="0" smtClean="0">
                <a:solidFill>
                  <a:srgbClr val="0050A0"/>
                </a:solidFill>
              </a:rPr>
              <a:t>이 형성된다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69594" y="2415237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LED Radiation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9999" y="2415237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LED Radiation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147" y="2161064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36.9[C]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8551" y="2153112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38.2[C]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5984" y="88075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33[C]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6435" y="86007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34[C]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2150" y="565837"/>
            <a:ext cx="259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50A0"/>
                </a:solidFill>
              </a:rPr>
              <a:t>지방층의 두께에 따라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4428" y="564896"/>
            <a:ext cx="2437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Eq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적용여부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15983" y="564895"/>
            <a:ext cx="24391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Beer-Lambert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Eq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적용여부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36" y="4742590"/>
            <a:ext cx="8991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50A0"/>
                </a:solidFill>
              </a:rPr>
              <a:t>조직별</a:t>
            </a:r>
            <a:r>
              <a:rPr lang="ko-KR" altLang="en-US" sz="1600" dirty="0" smtClean="0">
                <a:solidFill>
                  <a:srgbClr val="0050A0"/>
                </a:solidFill>
              </a:rPr>
              <a:t> 두께에 따른 경향성 차이는 그다지 심하게 나타나지 않으므로</a:t>
            </a:r>
            <a:r>
              <a:rPr lang="en-US" altLang="ko-KR" sz="1600" dirty="0" smtClean="0">
                <a:solidFill>
                  <a:srgbClr val="0050A0"/>
                </a:solidFill>
              </a:rPr>
              <a:t>, </a:t>
            </a:r>
            <a:r>
              <a:rPr lang="ko-KR" altLang="en-US" sz="1600" dirty="0" smtClean="0">
                <a:solidFill>
                  <a:srgbClr val="0050A0"/>
                </a:solidFill>
              </a:rPr>
              <a:t>표준모델 적용이 효과적이라는 결론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믿을만한 결과를 위해서는 </a:t>
            </a:r>
            <a:r>
              <a:rPr lang="en-US" altLang="ko-KR" sz="16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600" dirty="0" smtClean="0">
                <a:solidFill>
                  <a:srgbClr val="0050A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50A0"/>
                </a:solidFill>
              </a:rPr>
              <a:t>Eq</a:t>
            </a:r>
            <a:r>
              <a:rPr lang="ko-KR" altLang="en-US" sz="1600" dirty="0" smtClean="0">
                <a:solidFill>
                  <a:srgbClr val="0050A0"/>
                </a:solidFill>
              </a:rPr>
              <a:t>은 반드시 적용해야만 한다는 결론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600" dirty="0">
              <a:solidFill>
                <a:srgbClr val="0050A0"/>
              </a:solidFill>
            </a:endParaRPr>
          </a:p>
          <a:p>
            <a:r>
              <a:rPr lang="en-US" altLang="ko-KR" sz="1600" dirty="0" smtClean="0">
                <a:solidFill>
                  <a:srgbClr val="0050A0"/>
                </a:solidFill>
              </a:rPr>
              <a:t>LED </a:t>
            </a:r>
            <a:r>
              <a:rPr lang="ko-KR" altLang="en-US" sz="1600" dirty="0" smtClean="0">
                <a:solidFill>
                  <a:srgbClr val="0050A0"/>
                </a:solidFill>
              </a:rPr>
              <a:t>복사 에너지 </a:t>
            </a:r>
            <a:r>
              <a:rPr lang="ko-KR" altLang="en-US" sz="1600" dirty="0" err="1" smtClean="0">
                <a:solidFill>
                  <a:srgbClr val="0050A0"/>
                </a:solidFill>
              </a:rPr>
              <a:t>적용량을</a:t>
            </a:r>
            <a:r>
              <a:rPr lang="ko-KR" altLang="en-US" sz="1600" dirty="0" smtClean="0">
                <a:solidFill>
                  <a:srgbClr val="0050A0"/>
                </a:solidFill>
              </a:rPr>
              <a:t> 실제에 맞게 조절하고</a:t>
            </a:r>
            <a:r>
              <a:rPr lang="en-US" altLang="ko-KR" sz="1600" dirty="0" smtClean="0">
                <a:solidFill>
                  <a:srgbClr val="0050A0"/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rgbClr val="0050A0"/>
                </a:solidFill>
              </a:rPr>
              <a:t>Hot Spot</a:t>
            </a:r>
            <a:r>
              <a:rPr lang="ko-KR" altLang="en-US" sz="1600" dirty="0" smtClean="0">
                <a:solidFill>
                  <a:srgbClr val="0050A0"/>
                </a:solidFill>
              </a:rPr>
              <a:t>이 조직 손상 온도</a:t>
            </a:r>
            <a:r>
              <a:rPr lang="en-US" altLang="ko-KR" sz="1600" dirty="0" smtClean="0">
                <a:solidFill>
                  <a:srgbClr val="0050A0"/>
                </a:solidFill>
              </a:rPr>
              <a:t>(43[C])</a:t>
            </a:r>
            <a:r>
              <a:rPr lang="ko-KR" altLang="en-US" sz="1600" dirty="0" smtClean="0">
                <a:solidFill>
                  <a:srgbClr val="0050A0"/>
                </a:solidFill>
              </a:rPr>
              <a:t>까지 상승하는지 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여부를 예측하는 것을 목표로 할 수 있겠음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  <a:endParaRPr lang="en-US" altLang="ko-KR" sz="1600" dirty="0">
              <a:solidFill>
                <a:srgbClr val="0050A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2150" y="3924482"/>
            <a:ext cx="575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Case02,05,07,10</a:t>
            </a:r>
            <a:r>
              <a:rPr lang="ko-KR" altLang="en-US" sz="1200" dirty="0" smtClean="0">
                <a:solidFill>
                  <a:srgbClr val="0050A0"/>
                </a:solidFill>
              </a:rPr>
              <a:t>을 이용해 정상상태 도달시간을 파악해 본 결과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초기온도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25[C]</a:t>
            </a:r>
            <a:r>
              <a:rPr lang="ko-KR" altLang="en-US" sz="1200" dirty="0" smtClean="0">
                <a:solidFill>
                  <a:srgbClr val="0050A0"/>
                </a:solidFill>
              </a:rPr>
              <a:t>에서는 </a:t>
            </a:r>
            <a:r>
              <a:rPr lang="en-US" altLang="ko-KR" sz="1200" dirty="0" smtClean="0">
                <a:solidFill>
                  <a:srgbClr val="0050A0"/>
                </a:solidFill>
              </a:rPr>
              <a:t>1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시간안에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정상상태까지 도달하지 않고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초기온도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37[C]</a:t>
            </a:r>
            <a:r>
              <a:rPr lang="ko-KR" altLang="en-US" sz="1200" dirty="0" smtClean="0">
                <a:solidFill>
                  <a:srgbClr val="0050A0"/>
                </a:solidFill>
              </a:rPr>
              <a:t>일 경우 </a:t>
            </a:r>
            <a:r>
              <a:rPr lang="en-US" altLang="ko-KR" sz="1200" dirty="0" smtClean="0">
                <a:solidFill>
                  <a:srgbClr val="0050A0"/>
                </a:solidFill>
              </a:rPr>
              <a:t>10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전후해서 정상상태에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도달하는것으로</a:t>
            </a:r>
            <a:r>
              <a:rPr lang="ko-KR" altLang="en-US" sz="1200" dirty="0" smtClean="0">
                <a:solidFill>
                  <a:srgbClr val="0050A0"/>
                </a:solidFill>
              </a:rPr>
              <a:t> 나타남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7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최종결과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case11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122"/>
            <a:ext cx="9144000" cy="50377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9329" y="5923668"/>
            <a:ext cx="4464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후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en-US" altLang="ko-KR" sz="1200" dirty="0">
                <a:solidFill>
                  <a:srgbClr val="0050A0"/>
                </a:solidFill>
              </a:rPr>
              <a:t>Max Temp</a:t>
            </a:r>
            <a:r>
              <a:rPr lang="ko-KR" altLang="en-US" sz="1200" dirty="0">
                <a:solidFill>
                  <a:srgbClr val="0050A0"/>
                </a:solidFill>
              </a:rPr>
              <a:t>는 </a:t>
            </a:r>
            <a:r>
              <a:rPr lang="ko-KR" altLang="en-US" sz="1200" dirty="0" smtClean="0">
                <a:solidFill>
                  <a:srgbClr val="0050A0"/>
                </a:solidFill>
              </a:rPr>
              <a:t>약 </a:t>
            </a:r>
            <a:r>
              <a:rPr lang="en-US" altLang="ko-KR" sz="1200" dirty="0" smtClean="0">
                <a:solidFill>
                  <a:srgbClr val="0050A0"/>
                </a:solidFill>
              </a:rPr>
              <a:t>43[C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상승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안전온도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도달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120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후</a:t>
            </a:r>
            <a:r>
              <a:rPr lang="en-US" altLang="ko-KR" sz="1200" dirty="0" smtClean="0">
                <a:solidFill>
                  <a:srgbClr val="0050A0"/>
                </a:solidFill>
              </a:rPr>
              <a:t>, Max </a:t>
            </a:r>
            <a:r>
              <a:rPr lang="en-US" altLang="ko-KR" sz="1200" dirty="0">
                <a:solidFill>
                  <a:srgbClr val="0050A0"/>
                </a:solidFill>
              </a:rPr>
              <a:t>Temp</a:t>
            </a:r>
            <a:r>
              <a:rPr lang="ko-KR" altLang="en-US" sz="1200" dirty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44.5819[C</a:t>
            </a:r>
            <a:r>
              <a:rPr lang="en-US" altLang="ko-KR" sz="1200" dirty="0">
                <a:solidFill>
                  <a:srgbClr val="0050A0"/>
                </a:solidFill>
              </a:rPr>
              <a:t>]</a:t>
            </a:r>
            <a:r>
              <a:rPr lang="ko-KR" altLang="en-US" sz="1200" dirty="0">
                <a:solidFill>
                  <a:srgbClr val="0050A0"/>
                </a:solidFill>
              </a:rPr>
              <a:t>까지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상승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                      (</a:t>
            </a:r>
            <a:r>
              <a:rPr lang="ko-KR" altLang="en-US" sz="1200" dirty="0" smtClean="0">
                <a:solidFill>
                  <a:srgbClr val="0050A0"/>
                </a:solidFill>
              </a:rPr>
              <a:t>심각한 위험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온도가지는</a:t>
            </a:r>
            <a:r>
              <a:rPr lang="ko-KR" altLang="en-US" sz="1200" dirty="0" smtClean="0">
                <a:solidFill>
                  <a:srgbClr val="0050A0"/>
                </a:solidFill>
              </a:rPr>
              <a:t> 올라가지 않음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>
                <a:solidFill>
                  <a:srgbClr val="0050A0"/>
                </a:solidFill>
              </a:rPr>
              <a:t>피하  약 </a:t>
            </a:r>
            <a:r>
              <a:rPr lang="en-US" altLang="ko-KR" sz="1200" dirty="0" smtClean="0">
                <a:solidFill>
                  <a:srgbClr val="0050A0"/>
                </a:solidFill>
              </a:rPr>
              <a:t>25[mm</a:t>
            </a:r>
            <a:r>
              <a:rPr lang="en-US" altLang="ko-KR" sz="1200" dirty="0">
                <a:solidFill>
                  <a:srgbClr val="0050A0"/>
                </a:solidFill>
              </a:rPr>
              <a:t>] </a:t>
            </a:r>
            <a:r>
              <a:rPr lang="ko-KR" altLang="en-US" sz="1200" dirty="0">
                <a:solidFill>
                  <a:srgbClr val="0050A0"/>
                </a:solidFill>
              </a:rPr>
              <a:t>부근에 </a:t>
            </a:r>
            <a:r>
              <a:rPr lang="en-US" altLang="ko-KR" sz="1200" dirty="0">
                <a:solidFill>
                  <a:srgbClr val="0050A0"/>
                </a:solidFill>
              </a:rPr>
              <a:t>Hot Spot </a:t>
            </a:r>
            <a:r>
              <a:rPr lang="ko-KR" altLang="en-US" sz="1200" dirty="0">
                <a:solidFill>
                  <a:srgbClr val="0050A0"/>
                </a:solidFill>
              </a:rPr>
              <a:t>형성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579951" y="654530"/>
            <a:ext cx="0" cy="36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5606" y="423698"/>
            <a:ext cx="16741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</a:rPr>
              <a:t>LED Light Source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359254"/>
            <a:ext cx="2384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</a:rPr>
              <a:t>﻿</a:t>
            </a:r>
            <a:r>
              <a:rPr lang="en-US" altLang="ko-KR" sz="1200" dirty="0" smtClean="0">
                <a:solidFill>
                  <a:srgbClr val="0050A0"/>
                </a:solidFill>
              </a:rPr>
              <a:t>Transient Movie :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  <a:hlinkClick r:id="rId4"/>
              </a:rPr>
              <a:t>https</a:t>
            </a:r>
            <a:r>
              <a:rPr lang="en-US" altLang="ko-KR" sz="1200" dirty="0">
                <a:solidFill>
                  <a:srgbClr val="0050A0"/>
                </a:solidFill>
                <a:hlinkClick r:id="rId4"/>
              </a:rPr>
              <a:t>://youtu.be/hCuhrQhsY64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42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Conclusion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Conclusion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569" y="641673"/>
            <a:ext cx="79766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</a:rPr>
              <a:t>과열로 인한 조직 손상 위험성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1.1. LED</a:t>
            </a:r>
            <a:r>
              <a:rPr lang="ko-KR" altLang="en-US" sz="1200" dirty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광원 수준의 에너지로는 과열로 인한 조직 손상 위험성은 거의 없다고 볼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(</a:t>
            </a:r>
            <a:r>
              <a:rPr lang="ko-KR" altLang="en-US" sz="1200" dirty="0" smtClean="0">
                <a:solidFill>
                  <a:srgbClr val="0050A0"/>
                </a:solidFill>
              </a:rPr>
              <a:t>시뮬레이션상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근육층에서</a:t>
            </a:r>
            <a:r>
              <a:rPr lang="ko-KR" altLang="en-US" sz="1200" dirty="0" smtClean="0">
                <a:solidFill>
                  <a:srgbClr val="0050A0"/>
                </a:solidFill>
              </a:rPr>
              <a:t> 최고 </a:t>
            </a:r>
            <a:r>
              <a:rPr lang="en-US" altLang="ko-KR" sz="1200" dirty="0" smtClean="0">
                <a:solidFill>
                  <a:srgbClr val="0050A0"/>
                </a:solidFill>
              </a:rPr>
              <a:t>45[C]</a:t>
            </a:r>
            <a:r>
              <a:rPr lang="ko-KR" altLang="en-US" sz="1200" dirty="0" smtClean="0">
                <a:solidFill>
                  <a:srgbClr val="0050A0"/>
                </a:solidFill>
              </a:rPr>
              <a:t>의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형성되는 수준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1.2. </a:t>
            </a:r>
            <a:r>
              <a:rPr lang="ko-KR" altLang="en-US" sz="1200" dirty="0" smtClean="0">
                <a:solidFill>
                  <a:srgbClr val="0050A0"/>
                </a:solidFill>
              </a:rPr>
              <a:t>특히 </a:t>
            </a:r>
            <a:r>
              <a:rPr lang="en-US" altLang="ko-KR" sz="1200" dirty="0" smtClean="0">
                <a:solidFill>
                  <a:srgbClr val="0050A0"/>
                </a:solidFill>
              </a:rPr>
              <a:t>830[nm] </a:t>
            </a:r>
            <a:r>
              <a:rPr lang="ko-KR" altLang="en-US" sz="1200" dirty="0" smtClean="0">
                <a:solidFill>
                  <a:srgbClr val="0050A0"/>
                </a:solidFill>
              </a:rPr>
              <a:t>근적외선광은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광흡수율이</a:t>
            </a:r>
            <a:r>
              <a:rPr lang="ko-KR" altLang="en-US" sz="1200" dirty="0" smtClean="0">
                <a:solidFill>
                  <a:srgbClr val="0050A0"/>
                </a:solidFill>
              </a:rPr>
              <a:t> 가장 낮은 대역이기 때문에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이보다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전후대역의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적색광</a:t>
            </a:r>
            <a:r>
              <a:rPr lang="en-US" altLang="ko-KR" sz="1200" dirty="0" smtClean="0">
                <a:solidFill>
                  <a:srgbClr val="0050A0"/>
                </a:solidFill>
              </a:rPr>
              <a:t>(660[nm]) </a:t>
            </a:r>
            <a:r>
              <a:rPr lang="ko-KR" altLang="en-US" sz="1200" dirty="0" smtClean="0">
                <a:solidFill>
                  <a:srgbClr val="0050A0"/>
                </a:solidFill>
              </a:rPr>
              <a:t>및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원적외선광</a:t>
            </a:r>
            <a:r>
              <a:rPr lang="en-US" altLang="ko-KR" sz="1200" dirty="0" smtClean="0">
                <a:solidFill>
                  <a:srgbClr val="0050A0"/>
                </a:solidFill>
              </a:rPr>
              <a:t>(1060[nm])</a:t>
            </a:r>
            <a:r>
              <a:rPr lang="ko-KR" altLang="en-US" sz="1200" dirty="0" smtClean="0">
                <a:solidFill>
                  <a:srgbClr val="0050A0"/>
                </a:solidFill>
              </a:rPr>
              <a:t>보다 발열량이 더 적게 형성된다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달리말해</a:t>
            </a:r>
            <a:r>
              <a:rPr lang="ko-KR" altLang="en-US" sz="1200" dirty="0" smtClean="0">
                <a:solidFill>
                  <a:srgbClr val="0050A0"/>
                </a:solidFill>
              </a:rPr>
              <a:t> 화상 위험이 가장 적은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파장대역이라고</a:t>
            </a:r>
            <a:r>
              <a:rPr lang="ko-KR" altLang="en-US" sz="1200" dirty="0" smtClean="0">
                <a:solidFill>
                  <a:srgbClr val="0050A0"/>
                </a:solidFill>
              </a:rPr>
              <a:t> 볼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1.3. </a:t>
            </a:r>
            <a:r>
              <a:rPr lang="ko-KR" altLang="en-US" sz="1200" dirty="0" smtClean="0">
                <a:solidFill>
                  <a:srgbClr val="0050A0"/>
                </a:solidFill>
              </a:rPr>
              <a:t>그럼에도 불구하고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임상실험을 통해 부작용이 발생하는지 여부를 재확인할 필요가 있다고 생각된다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rgbClr val="0050A0"/>
                </a:solidFill>
              </a:rPr>
              <a:t>핫스팟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 위치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2.1. </a:t>
            </a:r>
            <a:r>
              <a:rPr lang="ko-KR" altLang="en-US" sz="1200" dirty="0" smtClean="0">
                <a:solidFill>
                  <a:srgbClr val="0050A0"/>
                </a:solidFill>
              </a:rPr>
              <a:t>피부 표면에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형성되는 것이 아니라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오히려 피부 아래 </a:t>
            </a:r>
            <a:r>
              <a:rPr lang="en-US" altLang="ko-KR" sz="1200" dirty="0" smtClean="0">
                <a:solidFill>
                  <a:srgbClr val="0050A0"/>
                </a:solidFill>
              </a:rPr>
              <a:t>25[mm] </a:t>
            </a:r>
            <a:r>
              <a:rPr lang="ko-KR" altLang="en-US" sz="1200" dirty="0" smtClean="0">
                <a:solidFill>
                  <a:srgbClr val="0050A0"/>
                </a:solidFill>
              </a:rPr>
              <a:t>부근에서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</a:rPr>
              <a:t> 형성된다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2.2. 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위치는 감각세포보다 깊으며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통증을 느끼지 못하는 지방층 또는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근육층에</a:t>
            </a:r>
            <a:r>
              <a:rPr lang="ko-KR" altLang="en-US" sz="1200" dirty="0" smtClean="0">
                <a:solidFill>
                  <a:srgbClr val="0050A0"/>
                </a:solidFill>
              </a:rPr>
              <a:t> 해당하므로 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ko-KR" altLang="en-US" sz="1200" dirty="0" smtClean="0">
                <a:solidFill>
                  <a:srgbClr val="0050A0"/>
                </a:solidFill>
              </a:rPr>
              <a:t>사용자 입장에서 </a:t>
            </a:r>
            <a:r>
              <a:rPr lang="en-US" altLang="ko-KR" sz="1200" dirty="0" smtClean="0">
                <a:solidFill>
                  <a:srgbClr val="0050A0"/>
                </a:solidFill>
              </a:rPr>
              <a:t>‘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열감</a:t>
            </a:r>
            <a:r>
              <a:rPr lang="en-US" altLang="ko-KR" sz="1200" dirty="0" smtClean="0">
                <a:solidFill>
                  <a:srgbClr val="0050A0"/>
                </a:solidFill>
              </a:rPr>
              <a:t>’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상대적으로 덜 느껴질 수 있다고 생각된다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r>
              <a:rPr lang="en-US" altLang="ko-KR" sz="1200" dirty="0">
                <a:solidFill>
                  <a:srgbClr val="0050A0"/>
                </a:solidFill>
              </a:rPr>
              <a:t/>
            </a:r>
            <a:br>
              <a:rPr lang="en-US" altLang="ko-KR" sz="1200" dirty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2.3.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열감을</a:t>
            </a:r>
            <a:r>
              <a:rPr lang="ko-KR" altLang="en-US" sz="1200" dirty="0" smtClean="0">
                <a:solidFill>
                  <a:srgbClr val="0050A0"/>
                </a:solidFill>
              </a:rPr>
              <a:t> 느낄 수 있는 신경세포의 위치와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</a:t>
            </a:r>
            <a:r>
              <a:rPr lang="ko-KR" altLang="en-US" sz="1200" dirty="0" smtClean="0">
                <a:solidFill>
                  <a:srgbClr val="0050A0"/>
                </a:solidFill>
              </a:rPr>
              <a:t> 위치의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온도차는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4[C] </a:t>
            </a:r>
            <a:r>
              <a:rPr lang="ko-KR" altLang="en-US" sz="1200" dirty="0" smtClean="0">
                <a:solidFill>
                  <a:srgbClr val="0050A0"/>
                </a:solidFill>
              </a:rPr>
              <a:t>정도까지 나타나고 있으므로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ko-KR" altLang="en-US" sz="1200" dirty="0" smtClean="0">
                <a:solidFill>
                  <a:srgbClr val="0050A0"/>
                </a:solidFill>
              </a:rPr>
              <a:t>사용자가 감각적으로 느끼는 온도보다 실제로는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인체조직은</a:t>
            </a:r>
            <a:r>
              <a:rPr lang="ko-KR" altLang="en-US" sz="1200" dirty="0" smtClean="0">
                <a:solidFill>
                  <a:srgbClr val="0050A0"/>
                </a:solidFill>
              </a:rPr>
              <a:t> 좀 더 높은 열을 받는다고 볼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r>
              <a:rPr lang="en-US" altLang="ko-KR" sz="1200" dirty="0">
                <a:solidFill>
                  <a:srgbClr val="0050A0"/>
                </a:solidFill>
              </a:rPr>
              <a:t/>
            </a:r>
            <a:br>
              <a:rPr lang="en-US" altLang="ko-KR" sz="1200" dirty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2.4. </a:t>
            </a:r>
            <a:r>
              <a:rPr lang="ko-KR" altLang="en-US" sz="1200" dirty="0" smtClean="0">
                <a:solidFill>
                  <a:srgbClr val="0050A0"/>
                </a:solidFill>
              </a:rPr>
              <a:t>그럼에도 불구하고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핫스팟의</a:t>
            </a:r>
            <a:r>
              <a:rPr lang="ko-KR" altLang="en-US" sz="1200" dirty="0" smtClean="0">
                <a:solidFill>
                  <a:srgbClr val="0050A0"/>
                </a:solidFill>
              </a:rPr>
              <a:t> 온도는 위험수준까지 올라가지는 않을 것으로 예상된다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0050A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rgbClr val="0050A0"/>
                </a:solidFill>
              </a:rPr>
              <a:t>가열시간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3.1. </a:t>
            </a:r>
            <a:r>
              <a:rPr lang="ko-KR" altLang="en-US" sz="1200" dirty="0" smtClean="0">
                <a:solidFill>
                  <a:srgbClr val="0050A0"/>
                </a:solidFill>
              </a:rPr>
              <a:t>표준조건에서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정상상태 완전 도달 시간은 </a:t>
            </a:r>
            <a:r>
              <a:rPr lang="en-US" altLang="ko-KR" sz="1200" dirty="0" smtClean="0">
                <a:solidFill>
                  <a:srgbClr val="0050A0"/>
                </a:solidFill>
              </a:rPr>
              <a:t>2</a:t>
            </a:r>
            <a:r>
              <a:rPr lang="ko-KR" altLang="en-US" sz="1200" dirty="0" smtClean="0">
                <a:solidFill>
                  <a:srgbClr val="0050A0"/>
                </a:solidFill>
              </a:rPr>
              <a:t>시간 이상이 필요하다고 예상된다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3.2. </a:t>
            </a:r>
            <a:r>
              <a:rPr lang="ko-KR" altLang="en-US" sz="1200" dirty="0" smtClean="0">
                <a:solidFill>
                  <a:srgbClr val="0050A0"/>
                </a:solidFill>
              </a:rPr>
              <a:t>실제 사용시에는 </a:t>
            </a:r>
            <a:r>
              <a:rPr lang="en-US" altLang="ko-KR" sz="1200" dirty="0" smtClean="0">
                <a:solidFill>
                  <a:srgbClr val="0050A0"/>
                </a:solidFill>
              </a:rPr>
              <a:t>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동안 사용할 것이므로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정상상태 도달 전에 가열이 종료된다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3.3. 20</a:t>
            </a:r>
            <a:r>
              <a:rPr lang="ko-KR" altLang="en-US" sz="1200" dirty="0" smtClean="0">
                <a:solidFill>
                  <a:srgbClr val="0050A0"/>
                </a:solidFill>
              </a:rPr>
              <a:t>분 시점에서의 피부 표면 최고 예상 온도는 </a:t>
            </a:r>
            <a:r>
              <a:rPr lang="en-US" altLang="ko-KR" sz="1200" dirty="0" smtClean="0">
                <a:solidFill>
                  <a:srgbClr val="0050A0"/>
                </a:solidFill>
              </a:rPr>
              <a:t>39~40[C] </a:t>
            </a:r>
            <a:r>
              <a:rPr lang="ko-KR" altLang="en-US" sz="1200" dirty="0" smtClean="0">
                <a:solidFill>
                  <a:srgbClr val="0050A0"/>
                </a:solidFill>
              </a:rPr>
              <a:t>수준이다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0050A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</a:rPr>
              <a:t>유의사항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4.1. </a:t>
            </a:r>
            <a:r>
              <a:rPr lang="ko-KR" altLang="en-US" sz="1200" dirty="0" smtClean="0">
                <a:solidFill>
                  <a:srgbClr val="0050A0"/>
                </a:solidFill>
              </a:rPr>
              <a:t>본 해석은 </a:t>
            </a:r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</a:rPr>
              <a:t>근적외선광에 의한 피부조직 가열효과만을 본 것이다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4.2. </a:t>
            </a:r>
            <a:r>
              <a:rPr lang="ko-KR" altLang="en-US" sz="1200" dirty="0" smtClean="0">
                <a:solidFill>
                  <a:srgbClr val="0050A0"/>
                </a:solidFill>
              </a:rPr>
              <a:t>실제 기대하는 의학적 효능은 온도는 높이는 것 자체에 있지 않다는 점을 유의한다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(</a:t>
            </a:r>
            <a:r>
              <a:rPr lang="ko-KR" altLang="en-US" sz="1200" dirty="0" smtClean="0">
                <a:solidFill>
                  <a:srgbClr val="0050A0"/>
                </a:solidFill>
              </a:rPr>
              <a:t>단순히 온도가 올라가서 뜨끈뜨끈하다고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en-US" sz="1200" dirty="0" smtClean="0">
                <a:solidFill>
                  <a:srgbClr val="0050A0"/>
                </a:solidFill>
              </a:rPr>
              <a:t> 효과가 좋아져서 살이 쫙쫙 빠지는 것이 아니라는 의미임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67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77" y="519536"/>
            <a:ext cx="1952013" cy="33004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Dr. Harry </a:t>
            </a:r>
            <a:r>
              <a:rPr lang="en-US" altLang="ko-KR" b="1" dirty="0"/>
              <a:t>H. </a:t>
            </a:r>
            <a:r>
              <a:rPr lang="en-US" altLang="ko-KR" b="1" dirty="0" err="1" smtClean="0"/>
              <a:t>Pennes</a:t>
            </a:r>
            <a:endParaRPr lang="en-US" altLang="ko-KR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600" y="519536"/>
            <a:ext cx="6910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1918-05-29 ~ 1963-11-14 (</a:t>
            </a:r>
            <a:r>
              <a:rPr lang="ko-KR" altLang="en-US" sz="1200" dirty="0" smtClean="0">
                <a:solidFill>
                  <a:srgbClr val="0050A0"/>
                </a:solidFill>
              </a:rPr>
              <a:t>향년</a:t>
            </a:r>
            <a:r>
              <a:rPr lang="en-US" altLang="ko-KR" sz="1200" dirty="0" smtClean="0">
                <a:solidFill>
                  <a:srgbClr val="0050A0"/>
                </a:solidFill>
              </a:rPr>
              <a:t>45</a:t>
            </a:r>
            <a:r>
              <a:rPr lang="ko-KR" altLang="en-US" sz="1200" dirty="0" smtClean="0">
                <a:solidFill>
                  <a:srgbClr val="0050A0"/>
                </a:solidFill>
              </a:rPr>
              <a:t>세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뉴욕 출신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콜롬비아 대학교 출신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내과전문의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임상연구자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주요 연구 분야</a:t>
            </a:r>
            <a:r>
              <a:rPr lang="en-US" altLang="ko-KR" sz="1200" dirty="0" smtClean="0">
                <a:solidFill>
                  <a:srgbClr val="0050A0"/>
                </a:solidFill>
              </a:rPr>
              <a:t>/</a:t>
            </a:r>
            <a:r>
              <a:rPr lang="ko-KR" altLang="en-US" sz="1200" dirty="0" smtClean="0">
                <a:solidFill>
                  <a:srgbClr val="0050A0"/>
                </a:solidFill>
              </a:rPr>
              <a:t>업적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1.1. </a:t>
            </a:r>
            <a:r>
              <a:rPr lang="ko-KR" altLang="en-US" sz="1200" dirty="0" smtClean="0">
                <a:solidFill>
                  <a:srgbClr val="0050A0"/>
                </a:solidFill>
              </a:rPr>
              <a:t>약물의 신경학적 효과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1.2. </a:t>
            </a:r>
            <a:r>
              <a:rPr lang="ko-KR" altLang="en-US" sz="1200" dirty="0" smtClean="0">
                <a:solidFill>
                  <a:srgbClr val="0050A0"/>
                </a:solidFill>
              </a:rPr>
              <a:t>각종 정신병의 약리학적 처치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1.3. </a:t>
            </a:r>
            <a:r>
              <a:rPr lang="ko-KR" altLang="en-US" sz="1200" dirty="0">
                <a:solidFill>
                  <a:srgbClr val="0050A0"/>
                </a:solidFill>
              </a:rPr>
              <a:t>지방 혈류와 관련된 인간 조직의 열 생성 속도에 대한 수학적 </a:t>
            </a:r>
            <a:r>
              <a:rPr lang="ko-KR" altLang="en-US" sz="1200" dirty="0" smtClean="0">
                <a:solidFill>
                  <a:srgbClr val="0050A0"/>
                </a:solidFill>
              </a:rPr>
              <a:t>모델 제시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’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Bioheat</a:t>
            </a:r>
            <a:r>
              <a:rPr lang="en-US" altLang="ko-KR" sz="1200" dirty="0" smtClean="0">
                <a:solidFill>
                  <a:srgbClr val="0050A0"/>
                </a:solidFill>
              </a:rPr>
              <a:t> Eq.)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</a:rPr>
              <a:t>"Analysis of tissue and arterial blood temperatures in the resting human forearm", </a:t>
            </a:r>
            <a:r>
              <a:rPr lang="en-US" altLang="ko-KR" sz="1200" dirty="0" smtClean="0">
                <a:solidFill>
                  <a:srgbClr val="0050A0"/>
                </a:solidFill>
              </a:rPr>
              <a:t> 1948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  <a:hlinkClick r:id="rId4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4"/>
              </a:rPr>
              <a:t>www.physiology.org/doi/pdf/10.1152/jappl.1948.1.2.93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ko-KR" altLang="en-US" sz="1200" dirty="0" smtClean="0">
                <a:solidFill>
                  <a:srgbClr val="0050A0"/>
                </a:solidFill>
              </a:rPr>
              <a:t>이후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수백편</a:t>
            </a:r>
            <a:r>
              <a:rPr lang="ko-KR" altLang="en-US" sz="1200" dirty="0" smtClean="0">
                <a:solidFill>
                  <a:srgbClr val="0050A0"/>
                </a:solidFill>
              </a:rPr>
              <a:t> 이상의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의공학</a:t>
            </a:r>
            <a:r>
              <a:rPr lang="en-US" altLang="ko-KR" sz="1200" dirty="0" smtClean="0">
                <a:solidFill>
                  <a:srgbClr val="0050A0"/>
                </a:solidFill>
              </a:rPr>
              <a:t>/</a:t>
            </a:r>
            <a:r>
              <a:rPr lang="ko-KR" altLang="en-US" sz="1200" dirty="0" smtClean="0">
                <a:solidFill>
                  <a:srgbClr val="0050A0"/>
                </a:solidFill>
              </a:rPr>
              <a:t>생리학 논문에서 인용되었음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  <a:hlinkClick r:id="rId5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5"/>
              </a:rPr>
              <a:t>www.physiology.org/doi/pdf/10.1152/jappl.1998.85.1.35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    </a:t>
            </a:r>
            <a:r>
              <a:rPr lang="en-US" altLang="ko-KR" sz="1200" dirty="0">
                <a:solidFill>
                  <a:srgbClr val="0050A0"/>
                </a:solidFill>
                <a:hlinkClick r:id="rId6"/>
              </a:rPr>
              <a:t>https://</a:t>
            </a:r>
            <a:r>
              <a:rPr lang="en-US" altLang="ko-KR" sz="1200" dirty="0" smtClean="0">
                <a:solidFill>
                  <a:srgbClr val="0050A0"/>
                </a:solidFill>
                <a:hlinkClick r:id="rId6"/>
              </a:rPr>
              <a:t>chesterrep.openrepository.com/cdr/bitstream/10034/584009/1/Bioheat_new.pdf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en-US" altLang="ko-KR" sz="1200" dirty="0">
              <a:solidFill>
                <a:srgbClr val="005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600" y="3084395"/>
            <a:ext cx="8747908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*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이후의 주요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후속연구들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( </a:t>
            </a:r>
            <a:r>
              <a:rPr lang="en-US" altLang="ko-KR" sz="1200" dirty="0" smtClean="0">
                <a:solidFill>
                  <a:srgbClr val="0050A0"/>
                </a:solidFill>
                <a:hlinkClick r:id="rId7"/>
              </a:rPr>
              <a:t>http</a:t>
            </a:r>
            <a:r>
              <a:rPr lang="en-US" altLang="ko-KR" sz="1200" dirty="0">
                <a:solidFill>
                  <a:srgbClr val="0050A0"/>
                </a:solidFill>
                <a:hlinkClick r:id="rId7"/>
              </a:rPr>
              <a:t>://slideplayer.com/slide/7089192</a:t>
            </a:r>
            <a:r>
              <a:rPr lang="en-US" altLang="ko-KR" sz="1200" dirty="0" smtClean="0">
                <a:solidFill>
                  <a:srgbClr val="0050A0"/>
                </a:solidFill>
                <a:hlinkClick r:id="rId7"/>
              </a:rPr>
              <a:t>/</a:t>
            </a:r>
            <a:r>
              <a:rPr lang="en-US" altLang="ko-KR" sz="1200" dirty="0" smtClean="0">
                <a:solidFill>
                  <a:srgbClr val="0050A0"/>
                </a:solidFill>
              </a:rPr>
              <a:t>  )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Chen-Holmes (1980)</a:t>
            </a:r>
          </a:p>
          <a:p>
            <a:r>
              <a:rPr lang="en-US" altLang="ko-KR" sz="1200" dirty="0">
                <a:solidFill>
                  <a:srgbClr val="0050A0"/>
                </a:solidFill>
                <a:hlinkClick r:id="rId8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8"/>
              </a:rPr>
              <a:t>onlinelibrary.wiley.com/doi/10.1111/j.1749-6632.1980.tb50742.x/abstract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WJ (</a:t>
            </a:r>
            <a:r>
              <a:rPr lang="en-US" altLang="ko-KR" sz="1200" dirty="0" err="1">
                <a:solidFill>
                  <a:srgbClr val="0050A0"/>
                </a:solidFill>
              </a:rPr>
              <a:t>Weinbaum-Jiji</a:t>
            </a:r>
            <a:r>
              <a:rPr lang="en-US" altLang="ko-KR" sz="1200" dirty="0">
                <a:solidFill>
                  <a:srgbClr val="0050A0"/>
                </a:solidFill>
              </a:rPr>
              <a:t>) Model </a:t>
            </a:r>
            <a:r>
              <a:rPr lang="en-US" altLang="ko-KR" sz="1200" dirty="0" smtClean="0">
                <a:solidFill>
                  <a:srgbClr val="0050A0"/>
                </a:solidFill>
              </a:rPr>
              <a:t>(1984~85)</a:t>
            </a:r>
          </a:p>
          <a:p>
            <a:r>
              <a:rPr lang="en-US" altLang="ko-KR" sz="1200" dirty="0">
                <a:solidFill>
                  <a:srgbClr val="0050A0"/>
                </a:solidFill>
                <a:hlinkClick r:id="rId9"/>
              </a:rPr>
              <a:t>https://</a:t>
            </a:r>
            <a:r>
              <a:rPr lang="en-US" altLang="ko-KR" sz="1200" dirty="0" smtClean="0">
                <a:solidFill>
                  <a:srgbClr val="0050A0"/>
                </a:solidFill>
                <a:hlinkClick r:id="rId9"/>
              </a:rPr>
              <a:t>www.ncbi.nlm.nih.gov/pubmed/3999709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en-US" altLang="ko-KR" sz="1200" dirty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err="1" smtClean="0">
                <a:solidFill>
                  <a:srgbClr val="0050A0"/>
                </a:solidFill>
              </a:rPr>
              <a:t>Baish</a:t>
            </a:r>
            <a:r>
              <a:rPr lang="en-US" altLang="ko-KR" sz="1200" dirty="0" smtClean="0">
                <a:solidFill>
                  <a:srgbClr val="0050A0"/>
                </a:solidFill>
              </a:rPr>
              <a:t> (1994)</a:t>
            </a:r>
          </a:p>
          <a:p>
            <a:r>
              <a:rPr lang="en-US" altLang="ko-KR" sz="1100" dirty="0">
                <a:solidFill>
                  <a:srgbClr val="0050A0"/>
                </a:solidFill>
                <a:hlinkClick r:id="rId10"/>
              </a:rPr>
              <a:t>https://</a:t>
            </a:r>
            <a:r>
              <a:rPr lang="en-US" altLang="ko-KR" sz="1100" dirty="0" smtClean="0">
                <a:solidFill>
                  <a:srgbClr val="0050A0"/>
                </a:solidFill>
                <a:hlinkClick r:id="rId10"/>
              </a:rPr>
              <a:t>www.researchgate.net/publication/15328957_Formulation_of_a_Statistical_Model_of_Heat_Transfer_in_Perfused_Tissue</a:t>
            </a:r>
            <a:endParaRPr lang="en-US" altLang="ko-KR" sz="11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New Vascular Models (1997~2002)</a:t>
            </a:r>
            <a:endParaRPr lang="en-US" altLang="ko-KR" sz="1200" dirty="0">
              <a:solidFill>
                <a:srgbClr val="005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365" y="5908390"/>
            <a:ext cx="6564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50A0"/>
                </a:solidFill>
              </a:rPr>
              <a:t>전통적인 </a:t>
            </a:r>
            <a:r>
              <a:rPr lang="ko-KR" altLang="en-US" sz="2000" dirty="0" err="1" smtClean="0">
                <a:solidFill>
                  <a:srgbClr val="0050A0"/>
                </a:solidFill>
              </a:rPr>
              <a:t>푸리에</a:t>
            </a:r>
            <a:r>
              <a:rPr lang="ko-KR" altLang="en-US" sz="2000" dirty="0" smtClean="0">
                <a:solidFill>
                  <a:srgbClr val="0050A0"/>
                </a:solidFill>
              </a:rPr>
              <a:t> 방정식에 혈액관류항을 추가한 변형 방정식</a:t>
            </a:r>
            <a:endParaRPr lang="en-US" altLang="ko-KR" sz="2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강평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569" y="641673"/>
            <a:ext cx="79766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</a:rPr>
              <a:t>본 해석의 의미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1.1. </a:t>
            </a:r>
            <a:r>
              <a:rPr lang="ko-KR" altLang="en-US" sz="1200" dirty="0" smtClean="0">
                <a:solidFill>
                  <a:srgbClr val="0050A0"/>
                </a:solidFill>
              </a:rPr>
              <a:t>현재 제품 에너지 수준에서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인체조직의</a:t>
            </a:r>
            <a:r>
              <a:rPr lang="ko-KR" altLang="en-US" sz="1200" dirty="0" smtClean="0">
                <a:solidFill>
                  <a:srgbClr val="0050A0"/>
                </a:solidFill>
              </a:rPr>
              <a:t> 화상 및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열손상</a:t>
            </a:r>
            <a:r>
              <a:rPr lang="ko-KR" altLang="en-US" sz="1200" dirty="0" smtClean="0">
                <a:solidFill>
                  <a:srgbClr val="0050A0"/>
                </a:solidFill>
              </a:rPr>
              <a:t> 위험이 있는지 여부를 예측해 보았다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 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안전 범위라고 판단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1.2.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형성되는 위치를 예측해 보았다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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피부 표면보다 더 아래쪽이 온도가 더 높아진다는 점을 확인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1.3.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인체조직의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가열 양상과 경향성을 파악해 보았다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1.4.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사용된 모든 도구는 오픈소스 소프트웨어들이다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엔지니어링 비용발생 없었음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 GNU Octave,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Gmesh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 Elmer FEM,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Paraview</a:t>
            </a:r>
            <a:endParaRPr lang="en-US" altLang="ko-KR" sz="1200" dirty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본 해석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조건상의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한계성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2.1.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산란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(Scattering)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현상의 해석은 무시되었다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2.2.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빛이 레이저 수준으로 매우 좁게 형성되는 것으로 조건이 잡혔다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(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따라서 실제로는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핫스팟이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좀 더 넓게 형성될 것으로 생각됨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2.3.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인체 조직의 모델이 상당히 단순화 되었다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(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표피층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진피층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구분이 없고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그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접합부위의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멜라닌색소 등에 의한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흡수효과가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무시되었으며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 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혈관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모낭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림프낭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등 각종 조직들의 형상과 물성이 무시되었다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.)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0050A0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추후 발전 방향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3.1.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실제 실험 및 측정치와 대조해 볼 수 있는 기회가 있으면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해석 결과의 신뢰성을 더 높일 수 있을 것이다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3.2.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파장대역별로 비교분석해서 경향성을 파악해 보는 것도 좋겠다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3.3. Beer-Lambert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Eq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의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파라미터를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LED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특성에 맞게 좀 더 손을 보는 것이 좋겠다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3.4. </a:t>
            </a:r>
            <a:r>
              <a:rPr lang="en-US" altLang="ko-KR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Pennes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모델에서 좀 더 발전된 모델을 적용해서 비교해 보는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연구과정도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있으면 좋을 것이다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3.5.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기타 자사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제품군에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적용 가능성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3.5.1. LEDT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[LPL1], [LPL2]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제품을 위한 해석도 실시 가능해 졌음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         3.5.2.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기타 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LED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를 이용한 인체 가열 관련 현상에 다양하게 적용할 수 있는 방법론을 획득하였음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2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Ref.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884864"/>
            <a:ext cx="8077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50A0"/>
                </a:solidFill>
              </a:rPr>
              <a:t>Feng Xu et al., “Introduction to Skin </a:t>
            </a:r>
            <a:r>
              <a:rPr lang="en-US" altLang="ko-KR" sz="1600" dirty="0" err="1" smtClean="0">
                <a:solidFill>
                  <a:srgbClr val="0050A0"/>
                </a:solidFill>
              </a:rPr>
              <a:t>Biothermomechanics</a:t>
            </a:r>
            <a:r>
              <a:rPr lang="en-US" altLang="ko-KR" sz="1600" dirty="0" smtClean="0">
                <a:solidFill>
                  <a:srgbClr val="0050A0"/>
                </a:solidFill>
              </a:rPr>
              <a:t> and Thermal Pain”, 2011</a:t>
            </a:r>
          </a:p>
          <a:p>
            <a:endParaRPr lang="en-US" altLang="ko-KR" sz="1600" dirty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박지원 외</a:t>
            </a:r>
            <a:r>
              <a:rPr lang="en-US" altLang="ko-KR" sz="1600" dirty="0" smtClean="0">
                <a:solidFill>
                  <a:srgbClr val="0050A0"/>
                </a:solidFill>
              </a:rPr>
              <a:t>, “Numerical </a:t>
            </a:r>
            <a:r>
              <a:rPr lang="en-US" altLang="ko-KR" sz="1600" dirty="0">
                <a:solidFill>
                  <a:srgbClr val="0050A0"/>
                </a:solidFill>
              </a:rPr>
              <a:t>Analysis of the Wavelength Dependence in Low Level Laser Therapy (LLLT) Using a Finite Element </a:t>
            </a:r>
            <a:r>
              <a:rPr lang="en-US" altLang="ko-KR" sz="1600" dirty="0" smtClean="0">
                <a:solidFill>
                  <a:srgbClr val="0050A0"/>
                </a:solidFill>
              </a:rPr>
              <a:t>Method”, 2010</a:t>
            </a:r>
          </a:p>
          <a:p>
            <a:endParaRPr lang="en-US" altLang="ko-KR" sz="1600" dirty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김지현</a:t>
            </a:r>
            <a:r>
              <a:rPr lang="en-US" altLang="ko-KR" sz="1600" dirty="0" smtClean="0">
                <a:solidFill>
                  <a:srgbClr val="0050A0"/>
                </a:solidFill>
              </a:rPr>
              <a:t>, “</a:t>
            </a:r>
            <a:r>
              <a:rPr lang="ko-KR" altLang="en-US" sz="1600" dirty="0" smtClean="0">
                <a:solidFill>
                  <a:srgbClr val="0050A0"/>
                </a:solidFill>
              </a:rPr>
              <a:t>고출력 </a:t>
            </a:r>
            <a:r>
              <a:rPr lang="ko-KR" altLang="en-US" sz="1600" dirty="0">
                <a:solidFill>
                  <a:srgbClr val="0050A0"/>
                </a:solidFill>
              </a:rPr>
              <a:t>레이저 치료효과 규명을 위한 변형된 </a:t>
            </a:r>
            <a:r>
              <a:rPr lang="en-US" altLang="ko-KR" sz="1600" dirty="0">
                <a:solidFill>
                  <a:srgbClr val="0050A0"/>
                </a:solidFill>
              </a:rPr>
              <a:t>Lambert-Beer </a:t>
            </a:r>
            <a:r>
              <a:rPr lang="ko-KR" altLang="en-US" sz="1600" dirty="0">
                <a:solidFill>
                  <a:srgbClr val="0050A0"/>
                </a:solidFill>
              </a:rPr>
              <a:t>법칙 기반의 확산 분광 모니터링 시스템 </a:t>
            </a:r>
            <a:r>
              <a:rPr lang="ko-KR" altLang="en-US" sz="1600" dirty="0" smtClean="0">
                <a:solidFill>
                  <a:srgbClr val="0050A0"/>
                </a:solidFill>
              </a:rPr>
              <a:t>개발</a:t>
            </a:r>
            <a:r>
              <a:rPr lang="en-US" altLang="ko-KR" sz="1600" dirty="0" smtClean="0">
                <a:solidFill>
                  <a:srgbClr val="0050A0"/>
                </a:solidFill>
              </a:rPr>
              <a:t>”, 2013</a:t>
            </a:r>
          </a:p>
          <a:p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err="1" smtClean="0">
                <a:solidFill>
                  <a:srgbClr val="0050A0"/>
                </a:solidFill>
              </a:rPr>
              <a:t>기타등등</a:t>
            </a:r>
            <a:r>
              <a:rPr lang="ko-KR" altLang="en-US" sz="1600" dirty="0" smtClean="0">
                <a:solidFill>
                  <a:srgbClr val="0050A0"/>
                </a:solidFill>
              </a:rPr>
              <a:t> 생략</a:t>
            </a:r>
            <a:endParaRPr lang="en-US" altLang="ko-KR" sz="16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7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Pennes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59090" y="742980"/>
                <a:ext cx="6275629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3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</m:sSub>
                  </m:oMath>
                </a14:m>
                <a:r>
                  <a:rPr lang="ko-KR" altLang="en-US" sz="32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3200" dirty="0" smtClean="0">
                    <a:solidFill>
                      <a:srgbClr val="0050A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ko-KR" altLang="en-US" sz="3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90" y="742980"/>
                <a:ext cx="6275629" cy="724044"/>
              </a:xfrm>
              <a:prstGeom prst="rect">
                <a:avLst/>
              </a:prstGeom>
              <a:blipFill>
                <a:blip r:embed="rId3"/>
                <a:stretch>
                  <a:fillRect b="-18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540" y="1599930"/>
                <a:ext cx="4452373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𝑝𝑒𝑟𝑓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𝜛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ko-KR" altLang="en-US" sz="3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40" y="1599930"/>
                <a:ext cx="4452373" cy="531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3740" y="2523164"/>
                <a:ext cx="6489020" cy="381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Density of Tissue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Specific Heat Capacity of Tissue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Thermal Conductivity of Tissue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50A0"/>
                    </a:solidFill>
                  </a:rPr>
                  <a:t>: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Density of Blood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50A0"/>
                    </a:solidFill>
                  </a:rPr>
                  <a:t>: Specific Heat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Capacity of Blood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Blood Perfusion Rate per Unit Volume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Temperature of Tissue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Temperature of Blood(Arterial)</a:t>
                </a:r>
              </a:p>
              <a:p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50A0"/>
                    </a:solidFill>
                  </a:rPr>
                  <a:t> : Heat Generation caused by Blood Perfusion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Metabolic Heat Generation in the Tissue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2000" dirty="0" smtClean="0">
                    <a:solidFill>
                      <a:srgbClr val="0050A0"/>
                    </a:solidFill>
                  </a:rPr>
                  <a:t>Heat Generation due to External Heating Source</a:t>
                </a:r>
                <a:endParaRPr lang="en-US" altLang="ko-KR" sz="20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40" y="2523164"/>
                <a:ext cx="6489020" cy="3810274"/>
              </a:xfrm>
              <a:prstGeom prst="rect">
                <a:avLst/>
              </a:prstGeom>
              <a:blipFill>
                <a:blip r:embed="rId5"/>
                <a:stretch>
                  <a:fillRect t="-1120" b="-1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Assumption of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Pennes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500" y="884864"/>
                <a:ext cx="8077201" cy="3559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혈액 관류 효과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(Blood Perfusion Effect)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의 특성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/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en-US" sz="1600" dirty="0" err="1" smtClean="0">
                    <a:solidFill>
                      <a:srgbClr val="0050A0"/>
                    </a:solidFill>
                  </a:rPr>
                  <a:t>균질성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(Homogeneous), </a:t>
                </a:r>
                <a:r>
                  <a:rPr lang="ko-KR" altLang="en-US" sz="1600" dirty="0" err="1" smtClean="0">
                    <a:solidFill>
                      <a:srgbClr val="0050A0"/>
                    </a:solidFill>
                  </a:rPr>
                  <a:t>등방성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(Isotropic)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을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가정한다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즉 미세한 모세혈관이 </a:t>
                </a:r>
                <a:r>
                  <a:rPr lang="ko-KR" altLang="en-US" sz="1600" dirty="0" err="1" smtClean="0">
                    <a:solidFill>
                      <a:srgbClr val="0050A0"/>
                    </a:solidFill>
                  </a:rPr>
                  <a:t>균질하게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 분포하고 있다고 가정한다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en-US" sz="1600" dirty="0">
                    <a:solidFill>
                      <a:srgbClr val="0050A0"/>
                    </a:solidFill>
                  </a:rPr>
                  <a:t>이 경우</a:t>
                </a:r>
                <a:r>
                  <a:rPr lang="en-US" altLang="ko-KR" sz="1600" dirty="0">
                    <a:solidFill>
                      <a:srgbClr val="0050A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혈액은 동맥 온도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rgbClr val="0050A0"/>
                    </a:solidFill>
                  </a:rPr>
                  <a:t>로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조직에 공급되고</a:t>
                </a:r>
                <a:r>
                  <a:rPr lang="en-US" altLang="ko-KR" sz="1600" dirty="0">
                    <a:solidFill>
                      <a:srgbClr val="0050A0"/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속도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rgbClr val="0050A0"/>
                    </a:solidFill>
                  </a:rPr>
                  <a:t>로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조직을 관류하고</a:t>
                </a:r>
                <a:r>
                  <a:rPr lang="en-US" altLang="ko-KR" sz="1600" dirty="0">
                    <a:solidFill>
                      <a:srgbClr val="0050A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조직과 </a:t>
                </a:r>
                <a:r>
                  <a:rPr lang="ko-KR" altLang="en-US" sz="1600" dirty="0" err="1">
                    <a:solidFill>
                      <a:srgbClr val="0050A0"/>
                    </a:solidFill>
                  </a:rPr>
                  <a:t>열적</a:t>
                </a:r>
                <a:r>
                  <a:rPr lang="ko-KR" altLang="en-US" sz="1600" dirty="0">
                    <a:solidFill>
                      <a:srgbClr val="0050A0"/>
                    </a:solidFill>
                  </a:rPr>
                  <a:t> 평형을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이루면서 정맥으로 집약되어 흘러간다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:pPr marL="457200" indent="-457200">
                  <a:buFontTx/>
                  <a:buAutoNum type="arabicPeriod"/>
                </a:pPr>
                <a:endParaRPr lang="en-US" altLang="ko-KR" sz="1600" dirty="0" smtClean="0">
                  <a:solidFill>
                    <a:srgbClr val="0050A0"/>
                  </a:solidFill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혈액이 모세혈관을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통과하기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전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/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후에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에너지 전달이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없으므로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,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정맥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순환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쪽으로 입력되는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온도는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해당 부위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조직의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온도가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50A0"/>
                    </a:solidFill>
                  </a:rPr>
                  <a:t>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  <a:br>
                  <a:rPr lang="en-US" altLang="ko-KR" sz="1600" dirty="0" smtClean="0">
                    <a:solidFill>
                      <a:srgbClr val="0050A0"/>
                    </a:solidFill>
                  </a:rPr>
                </a:br>
                <a:r>
                  <a:rPr lang="ko-KR" altLang="ko-KR" sz="1600" dirty="0">
                    <a:solidFill>
                      <a:srgbClr val="0050A0"/>
                    </a:solidFill>
                  </a:rPr>
                  <a:t>그러므로 혈액과 조직 간의 전체 에너지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교환은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5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5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5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solidFill>
                      <a:srgbClr val="0050A0"/>
                    </a:solidFill>
                  </a:rPr>
                  <a:t> 가 된다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1600" dirty="0">
                  <a:solidFill>
                    <a:srgbClr val="0050A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ko-KR" altLang="ko-KR" sz="1600" dirty="0">
                    <a:solidFill>
                      <a:srgbClr val="0050A0"/>
                    </a:solidFill>
                  </a:rPr>
                  <a:t>신진 대사 발열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</m:sSub>
                  </m:oMath>
                </a14:m>
                <a:r>
                  <a:rPr lang="ko-KR" altLang="ko-KR" sz="1600" dirty="0" smtClean="0">
                    <a:solidFill>
                      <a:srgbClr val="0050A0"/>
                    </a:solidFill>
                  </a:rPr>
                  <a:t>는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단위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체적당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에너지 축적 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속도로서</a:t>
                </a:r>
                <a:r>
                  <a:rPr lang="en-US" altLang="ko-KR" sz="1600" dirty="0" smtClean="0">
                    <a:solidFill>
                      <a:srgbClr val="0050A0"/>
                    </a:solidFill>
                  </a:rPr>
                  <a:t>,</a:t>
                </a:r>
                <a:r>
                  <a:rPr lang="ko-KR" altLang="ko-KR" sz="1600" dirty="0" smtClean="0">
                    <a:solidFill>
                      <a:srgbClr val="0050A0"/>
                    </a:solidFill>
                  </a:rPr>
                  <a:t> </a:t>
                </a:r>
                <a:r>
                  <a:rPr lang="ko-KR" altLang="ko-KR" sz="1600" dirty="0">
                    <a:solidFill>
                      <a:srgbClr val="0050A0"/>
                    </a:solidFill>
                  </a:rPr>
                  <a:t>관심 조직 전체에 균일하게 분포한다고 가정한다.</a:t>
                </a:r>
                <a:endParaRPr lang="en-US" altLang="ko-KR" sz="1600" dirty="0" smtClean="0">
                  <a:solidFill>
                    <a:srgbClr val="0050A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ko-KR" sz="1600" dirty="0">
                  <a:solidFill>
                    <a:srgbClr val="0050A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ko-KR" sz="16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884864"/>
                <a:ext cx="8077201" cy="3559179"/>
              </a:xfrm>
              <a:prstGeom prst="rect">
                <a:avLst/>
              </a:prstGeom>
              <a:blipFill>
                <a:blip r:embed="rId3"/>
                <a:stretch>
                  <a:fillRect l="-755" t="-2055" r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Advantage &amp; Limitation of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Pennes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569" y="641673"/>
            <a:ext cx="797668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50A0"/>
                </a:solidFill>
              </a:rPr>
              <a:t>* </a:t>
            </a:r>
            <a:r>
              <a:rPr lang="ko-KR" altLang="en-US" sz="1600" b="1" dirty="0" smtClean="0">
                <a:solidFill>
                  <a:srgbClr val="0050A0"/>
                </a:solidFill>
              </a:rPr>
              <a:t>장점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 </a:t>
            </a:r>
            <a:r>
              <a:rPr lang="ko-KR" altLang="en-US" sz="1200" dirty="0" smtClean="0">
                <a:solidFill>
                  <a:srgbClr val="0050A0"/>
                </a:solidFill>
              </a:rPr>
              <a:t>추가된 혈액 관류에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열전달항은</a:t>
            </a:r>
            <a:r>
              <a:rPr lang="ko-KR" altLang="en-US" sz="1200" dirty="0" smtClean="0">
                <a:solidFill>
                  <a:srgbClr val="0050A0"/>
                </a:solidFill>
              </a:rPr>
              <a:t> 온도 측면에서 선형</a:t>
            </a:r>
            <a:r>
              <a:rPr lang="en-US" altLang="ko-KR" sz="1200" dirty="0" smtClean="0">
                <a:solidFill>
                  <a:srgbClr val="0050A0"/>
                </a:solidFill>
              </a:rPr>
              <a:t>(Linear)</a:t>
            </a:r>
            <a:r>
              <a:rPr lang="ko-KR" altLang="en-US" sz="1200" dirty="0" smtClean="0">
                <a:solidFill>
                  <a:srgbClr val="0050A0"/>
                </a:solidFill>
              </a:rPr>
              <a:t>이므로 해를 구하기가 용이하다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ko-KR" altLang="en-US" sz="1200" dirty="0" smtClean="0">
                <a:solidFill>
                  <a:srgbClr val="0050A0"/>
                </a:solidFill>
              </a:rPr>
              <a:t>  </a:t>
            </a:r>
            <a:r>
              <a:rPr lang="en-US" altLang="ko-KR" sz="1200" dirty="0" smtClean="0">
                <a:solidFill>
                  <a:srgbClr val="0050A0"/>
                </a:solidFill>
              </a:rPr>
              <a:t>2. </a:t>
            </a:r>
            <a:r>
              <a:rPr lang="ko-KR" altLang="en-US" sz="1200" dirty="0" smtClean="0">
                <a:solidFill>
                  <a:srgbClr val="0050A0"/>
                </a:solidFill>
              </a:rPr>
              <a:t>고</a:t>
            </a:r>
            <a:r>
              <a:rPr lang="ko-KR" altLang="ko-KR" sz="1200" dirty="0" smtClean="0">
                <a:solidFill>
                  <a:srgbClr val="0050A0"/>
                </a:solidFill>
              </a:rPr>
              <a:t>온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치료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시의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>
                <a:solidFill>
                  <a:srgbClr val="0050A0"/>
                </a:solidFill>
              </a:rPr>
              <a:t>온도 상승 </a:t>
            </a:r>
            <a:r>
              <a:rPr lang="ko-KR" altLang="ko-KR" sz="1200" dirty="0" smtClean="0">
                <a:solidFill>
                  <a:srgbClr val="0050A0"/>
                </a:solidFill>
              </a:rPr>
              <a:t>예측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뿐만 아니라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>
                <a:solidFill>
                  <a:srgbClr val="0050A0"/>
                </a:solidFill>
              </a:rPr>
              <a:t>저온 </a:t>
            </a:r>
            <a:r>
              <a:rPr lang="ko-KR" altLang="en-US" sz="1200" dirty="0" smtClean="0">
                <a:solidFill>
                  <a:srgbClr val="0050A0"/>
                </a:solidFill>
              </a:rPr>
              <a:t>처치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>
                <a:solidFill>
                  <a:srgbClr val="0050A0"/>
                </a:solidFill>
              </a:rPr>
              <a:t>프로토콜의 온도 반응 </a:t>
            </a:r>
            <a:r>
              <a:rPr lang="ko-KR" altLang="ko-KR" sz="1200" dirty="0" smtClean="0">
                <a:solidFill>
                  <a:srgbClr val="0050A0"/>
                </a:solidFill>
              </a:rPr>
              <a:t>예측에</a:t>
            </a:r>
            <a:r>
              <a:rPr lang="ko-KR" altLang="en-US" sz="1200" dirty="0" smtClean="0">
                <a:solidFill>
                  <a:srgbClr val="0050A0"/>
                </a:solidFill>
              </a:rPr>
              <a:t>도 잘 들어맞는다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600" b="1" dirty="0" smtClean="0">
                <a:solidFill>
                  <a:srgbClr val="0050A0"/>
                </a:solidFill>
              </a:rPr>
              <a:t>* </a:t>
            </a:r>
            <a:r>
              <a:rPr lang="ko-KR" altLang="en-US" sz="1600" b="1" dirty="0" smtClean="0">
                <a:solidFill>
                  <a:srgbClr val="0050A0"/>
                </a:solidFill>
              </a:rPr>
              <a:t>한계점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 </a:t>
            </a:r>
            <a:r>
              <a:rPr lang="ko-KR" altLang="ko-KR" sz="1200" dirty="0" smtClean="0">
                <a:solidFill>
                  <a:srgbClr val="0050A0"/>
                </a:solidFill>
              </a:rPr>
              <a:t>열 전달 과정과 해부학적 </a:t>
            </a:r>
            <a:r>
              <a:rPr lang="ko-KR" altLang="en-US" sz="1200" dirty="0" smtClean="0">
                <a:solidFill>
                  <a:srgbClr val="0050A0"/>
                </a:solidFill>
              </a:rPr>
              <a:t>구조가 상이하여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오차가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일례로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열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전달에서</a:t>
            </a:r>
            <a:r>
              <a:rPr lang="ko-KR" altLang="en-US" sz="1200" dirty="0" smtClean="0">
                <a:solidFill>
                  <a:srgbClr val="0050A0"/>
                </a:solidFill>
              </a:rPr>
              <a:t> 무시할 수 없는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en-US" sz="1200" dirty="0" smtClean="0">
                <a:solidFill>
                  <a:srgbClr val="0050A0"/>
                </a:solidFill>
              </a:rPr>
              <a:t> 사이즈가 큰 혈관</a:t>
            </a:r>
            <a:r>
              <a:rPr lang="ko-KR" altLang="ko-KR" sz="1200" dirty="0" smtClean="0">
                <a:solidFill>
                  <a:srgbClr val="0050A0"/>
                </a:solidFill>
              </a:rPr>
              <a:t>의 영향을 무시한다. 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2. </a:t>
            </a:r>
            <a:r>
              <a:rPr lang="ko-KR" altLang="ko-KR" sz="1200" dirty="0" smtClean="0">
                <a:solidFill>
                  <a:srgbClr val="0050A0"/>
                </a:solidFill>
              </a:rPr>
              <a:t>거리에 상관없이 혈액이 공급 용기에서 그 지점을 분리하는 한 온도에서 조직의 각 지점에 도달한다고 가정</a:t>
            </a:r>
            <a:r>
              <a:rPr lang="ko-KR" altLang="en-US" sz="1200" dirty="0" smtClean="0">
                <a:solidFill>
                  <a:srgbClr val="0050A0"/>
                </a:solidFill>
              </a:rPr>
              <a:t>하고 있다</a:t>
            </a:r>
            <a:r>
              <a:rPr lang="ko-KR" altLang="ko-KR" sz="1200" dirty="0" smtClean="0">
                <a:solidFill>
                  <a:srgbClr val="0050A0"/>
                </a:solidFill>
              </a:rPr>
              <a:t>.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그러한 요구 사항을 달성하기위한 운송 메커니즘은 발견되지 않았다.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 또한, 국소 동맥 온도는 환경 조건으로 인한 조직의 온도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구배에</a:t>
            </a:r>
            <a:r>
              <a:rPr lang="ko-KR" altLang="ko-KR" sz="1200" dirty="0" smtClean="0">
                <a:solidFill>
                  <a:srgbClr val="0050A0"/>
                </a:solidFill>
              </a:rPr>
              <a:t> 따라 달라</a:t>
            </a:r>
            <a:r>
              <a:rPr lang="ko-KR" altLang="en-US" sz="1200" dirty="0" smtClean="0">
                <a:solidFill>
                  <a:srgbClr val="0050A0"/>
                </a:solidFill>
              </a:rPr>
              <a:t>진</a:t>
            </a:r>
            <a:r>
              <a:rPr lang="ko-KR" altLang="ko-KR" sz="1200" dirty="0" smtClean="0">
                <a:solidFill>
                  <a:srgbClr val="0050A0"/>
                </a:solidFill>
              </a:rPr>
              <a:t>다.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3.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열평형</a:t>
            </a:r>
            <a:r>
              <a:rPr lang="ko-KR" altLang="ko-KR" sz="1200" dirty="0" smtClean="0">
                <a:solidFill>
                  <a:srgbClr val="0050A0"/>
                </a:solidFill>
              </a:rPr>
              <a:t> 길이는 모세 혈관을 제외한 모든 혈관에 대해 무한</a:t>
            </a:r>
            <a:r>
              <a:rPr lang="ko-KR" altLang="en-US" sz="1200" dirty="0" smtClean="0">
                <a:solidFill>
                  <a:srgbClr val="0050A0"/>
                </a:solidFill>
              </a:rPr>
              <a:t>하다고 </a:t>
            </a:r>
            <a:r>
              <a:rPr lang="ko-KR" altLang="ko-KR" sz="1200" dirty="0" smtClean="0">
                <a:solidFill>
                  <a:srgbClr val="0050A0"/>
                </a:solidFill>
              </a:rPr>
              <a:t>가정하고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모세 혈관에 대해서는 0</a:t>
            </a:r>
            <a:r>
              <a:rPr lang="ko-KR" altLang="en-US" sz="1200" dirty="0" smtClean="0">
                <a:solidFill>
                  <a:srgbClr val="0050A0"/>
                </a:solidFill>
              </a:rPr>
              <a:t>으로 가정하고 있다</a:t>
            </a:r>
            <a:r>
              <a:rPr lang="ko-KR" altLang="ko-KR" sz="1200" dirty="0" smtClean="0">
                <a:solidFill>
                  <a:srgbClr val="0050A0"/>
                </a:solidFill>
              </a:rPr>
              <a:t>.</a:t>
            </a:r>
            <a:r>
              <a:rPr lang="en-US" altLang="ko-KR" sz="1200" dirty="0" smtClean="0">
                <a:solidFill>
                  <a:srgbClr val="0050A0"/>
                </a:solidFill>
              </a:rPr>
              <a:t>  </a:t>
            </a:r>
            <a:r>
              <a:rPr lang="ko-KR" altLang="ko-KR" sz="1200" dirty="0" smtClean="0">
                <a:solidFill>
                  <a:srgbClr val="0050A0"/>
                </a:solidFill>
              </a:rPr>
              <a:t>이것은 또한 물리적</a:t>
            </a:r>
            <a:r>
              <a:rPr lang="ko-KR" altLang="en-US" sz="1200" dirty="0" smtClean="0">
                <a:solidFill>
                  <a:srgbClr val="0050A0"/>
                </a:solidFill>
              </a:rPr>
              <a:t>으로 불가능하다</a:t>
            </a:r>
            <a:r>
              <a:rPr lang="ko-KR" altLang="ko-KR" sz="1200" dirty="0" smtClean="0">
                <a:solidFill>
                  <a:srgbClr val="0050A0"/>
                </a:solidFill>
              </a:rPr>
              <a:t>.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혈관 평형 길이에 대한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Chen</a:t>
            </a:r>
            <a:r>
              <a:rPr lang="ko-KR" altLang="ko-KR" sz="1200" dirty="0" smtClean="0">
                <a:solidFill>
                  <a:srgbClr val="0050A0"/>
                </a:solidFill>
              </a:rPr>
              <a:t> &amp;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Holmes의</a:t>
            </a:r>
            <a:r>
              <a:rPr lang="ko-KR" altLang="ko-KR" sz="1200" dirty="0" smtClean="0">
                <a:solidFill>
                  <a:srgbClr val="0050A0"/>
                </a:solidFill>
              </a:rPr>
              <a:t> 분석은 이것을 증명했다.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 그들은 열 평형이 말단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세동맥과</a:t>
            </a:r>
            <a:r>
              <a:rPr lang="ko-KR" altLang="ko-KR" sz="1200" dirty="0" smtClean="0">
                <a:solidFill>
                  <a:srgbClr val="0050A0"/>
                </a:solidFill>
              </a:rPr>
              <a:t> 세뇨관에서 우세하게 발생하고, 혈액은 모세 혈관보다 먼저 평형을 이룬다는 것을 나타냈다.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4.</a:t>
            </a:r>
            <a:r>
              <a:rPr lang="ko-KR" altLang="ko-KR" sz="1200" dirty="0" smtClean="0">
                <a:solidFill>
                  <a:srgbClr val="0050A0"/>
                </a:solidFill>
              </a:rPr>
              <a:t> 혈액 관류 </a:t>
            </a:r>
            <a:r>
              <a:rPr lang="ko-KR" altLang="en-US" sz="1200" dirty="0" smtClean="0">
                <a:solidFill>
                  <a:srgbClr val="0050A0"/>
                </a:solidFill>
              </a:rPr>
              <a:t>항</a:t>
            </a:r>
            <a:r>
              <a:rPr lang="ko-KR" altLang="ko-KR" sz="1200" dirty="0" smtClean="0">
                <a:solidFill>
                  <a:srgbClr val="0050A0"/>
                </a:solidFill>
              </a:rPr>
              <a:t>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혈류 및 역류 동맥 및 정맥의 특성과 같은 특정한 혈관 </a:t>
            </a:r>
            <a:r>
              <a:rPr lang="ko-KR" altLang="en-US" sz="1200" dirty="0" smtClean="0">
                <a:solidFill>
                  <a:srgbClr val="0050A0"/>
                </a:solidFill>
              </a:rPr>
              <a:t>구조를</a:t>
            </a:r>
            <a:r>
              <a:rPr lang="ko-KR" altLang="ko-KR" sz="1200" dirty="0" smtClean="0">
                <a:solidFill>
                  <a:srgbClr val="0050A0"/>
                </a:solidFill>
              </a:rPr>
              <a:t> 설명하지 못하고, 대형 혈관에 의해 야기된 국부적인 온도 변화를 설명 할 수 없다.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smtClean="0">
                <a:solidFill>
                  <a:srgbClr val="0050A0"/>
                </a:solidFill>
              </a:rPr>
              <a:t>모든 연속체 모델 및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국소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화</a:t>
            </a:r>
            <a:r>
              <a:rPr lang="ko-KR" altLang="ko-KR" sz="1200" dirty="0" smtClean="0">
                <a:solidFill>
                  <a:srgbClr val="0050A0"/>
                </a:solidFill>
              </a:rPr>
              <a:t> 된 고열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등의 </a:t>
            </a:r>
            <a:r>
              <a:rPr lang="ko-KR" altLang="ko-KR" sz="1200" dirty="0" smtClean="0">
                <a:solidFill>
                  <a:srgbClr val="0050A0"/>
                </a:solidFill>
              </a:rPr>
              <a:t>특정 응용 </a:t>
            </a:r>
            <a:r>
              <a:rPr lang="ko-KR" altLang="en-US" sz="1200" dirty="0" smtClean="0">
                <a:solidFill>
                  <a:srgbClr val="0050A0"/>
                </a:solidFill>
              </a:rPr>
              <a:t>사례</a:t>
            </a:r>
            <a:r>
              <a:rPr lang="ko-KR" altLang="ko-KR" sz="1200" dirty="0" smtClean="0">
                <a:solidFill>
                  <a:srgbClr val="0050A0"/>
                </a:solidFill>
              </a:rPr>
              <a:t>에서는 </a:t>
            </a:r>
            <a:r>
              <a:rPr lang="ko-KR" altLang="en-US" sz="1200" dirty="0" smtClean="0">
                <a:solidFill>
                  <a:srgbClr val="0050A0"/>
                </a:solidFill>
              </a:rPr>
              <a:t>적</a:t>
            </a:r>
            <a:r>
              <a:rPr lang="ko-KR" altLang="ko-KR" sz="1200" dirty="0" smtClean="0">
                <a:solidFill>
                  <a:srgbClr val="0050A0"/>
                </a:solidFill>
              </a:rPr>
              <a:t>용 할 수 없다.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ko-KR" altLang="ko-KR" sz="1200" dirty="0" smtClean="0">
                <a:solidFill>
                  <a:srgbClr val="0050A0"/>
                </a:solidFill>
              </a:rPr>
              <a:t/>
            </a:r>
            <a:br>
              <a:rPr lang="ko-KR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5.</a:t>
            </a:r>
            <a:r>
              <a:rPr lang="ko-KR" altLang="ko-KR" sz="1200" dirty="0" smtClean="0">
                <a:solidFill>
                  <a:srgbClr val="0050A0"/>
                </a:solidFill>
              </a:rPr>
              <a:t> 혈액 관류 </a:t>
            </a:r>
            <a:r>
              <a:rPr lang="ko-KR" altLang="en-US" sz="1200" dirty="0" smtClean="0">
                <a:solidFill>
                  <a:srgbClr val="0050A0"/>
                </a:solidFill>
              </a:rPr>
              <a:t>항</a:t>
            </a:r>
            <a:r>
              <a:rPr lang="ko-KR" altLang="ko-KR" sz="1200" dirty="0" smtClean="0">
                <a:solidFill>
                  <a:srgbClr val="0050A0"/>
                </a:solidFill>
              </a:rPr>
              <a:t>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혈액의 전</a:t>
            </a:r>
            <a:r>
              <a:rPr lang="ko-KR" altLang="en-US" sz="1200" dirty="0" smtClean="0">
                <a:solidFill>
                  <a:srgbClr val="0050A0"/>
                </a:solidFill>
              </a:rPr>
              <a:t>체 영역의</a:t>
            </a:r>
            <a:r>
              <a:rPr lang="ko-KR" altLang="ko-KR" sz="1200" dirty="0" smtClean="0">
                <a:solidFill>
                  <a:srgbClr val="0050A0"/>
                </a:solidFill>
              </a:rPr>
              <a:t> 에너지 균형을 </a:t>
            </a:r>
            <a:r>
              <a:rPr lang="ko-KR" altLang="en-US" sz="1200" dirty="0" smtClean="0">
                <a:solidFill>
                  <a:srgbClr val="0050A0"/>
                </a:solidFill>
              </a:rPr>
              <a:t>가정하여</a:t>
            </a:r>
            <a:r>
              <a:rPr lang="ko-KR" altLang="ko-KR" sz="1200" dirty="0" smtClean="0">
                <a:solidFill>
                  <a:srgbClr val="0050A0"/>
                </a:solidFill>
              </a:rPr>
              <a:t> 얻어졌</a:t>
            </a:r>
            <a:r>
              <a:rPr lang="ko-KR" altLang="en-US" sz="1200" dirty="0" smtClean="0">
                <a:solidFill>
                  <a:srgbClr val="0050A0"/>
                </a:solidFill>
              </a:rPr>
              <a:t>는데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그것을 그대로 </a:t>
            </a:r>
            <a:r>
              <a:rPr lang="ko-KR" altLang="ko-KR" sz="1200" dirty="0" smtClean="0">
                <a:solidFill>
                  <a:srgbClr val="0050A0"/>
                </a:solidFill>
              </a:rPr>
              <a:t>조직의 국부 에너지 균형을 설명하기 위해 적용</a:t>
            </a:r>
            <a:r>
              <a:rPr lang="ko-KR" altLang="en-US" sz="1200" dirty="0" smtClean="0">
                <a:solidFill>
                  <a:srgbClr val="0050A0"/>
                </a:solidFill>
              </a:rPr>
              <a:t>하고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ko-KR" altLang="ko-KR" sz="1200" dirty="0" smtClean="0">
                <a:solidFill>
                  <a:srgbClr val="0050A0"/>
                </a:solidFill>
              </a:rPr>
              <a:t/>
            </a:r>
            <a:br>
              <a:rPr lang="ko-KR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6.</a:t>
            </a:r>
            <a:r>
              <a:rPr lang="ko-KR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ko-KR" sz="1200" dirty="0" err="1" smtClean="0">
                <a:solidFill>
                  <a:srgbClr val="0050A0"/>
                </a:solidFill>
              </a:rPr>
              <a:t>열유속</a:t>
            </a:r>
            <a:r>
              <a:rPr lang="ko-KR" altLang="ko-KR" sz="1200" dirty="0" smtClean="0">
                <a:solidFill>
                  <a:srgbClr val="0050A0"/>
                </a:solidFill>
              </a:rPr>
              <a:t>, 물리적 특성 및 열 발생과 같은 방정식에서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수많은 물리적 실체의 1차 미분 조건은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r>
              <a:rPr lang="ko-KR" altLang="ko-KR" sz="1200" dirty="0" smtClean="0">
                <a:solidFill>
                  <a:srgbClr val="0050A0"/>
                </a:solidFill>
              </a:rPr>
              <a:t> 반드시 이질적인 조직 구조에서 충족되지 않는다.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b="1" dirty="0" smtClean="0">
                <a:solidFill>
                  <a:srgbClr val="0050A0"/>
                </a:solidFill>
              </a:rPr>
              <a:t>이러한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잘못된 개념들이 있음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에도 </a:t>
            </a:r>
            <a:r>
              <a:rPr lang="ko-KR" altLang="ko-KR" sz="1200" b="1" dirty="0">
                <a:solidFill>
                  <a:srgbClr val="0050A0"/>
                </a:solidFill>
              </a:rPr>
              <a:t>불구하고, </a:t>
            </a:r>
            <a:r>
              <a:rPr lang="ko-KR" altLang="ko-KR" sz="1200" b="1" dirty="0" err="1">
                <a:solidFill>
                  <a:srgbClr val="0050A0"/>
                </a:solidFill>
              </a:rPr>
              <a:t>Pennes</a:t>
            </a:r>
            <a:r>
              <a:rPr lang="ko-KR" altLang="ko-KR" sz="1200" b="1" dirty="0">
                <a:solidFill>
                  <a:srgbClr val="0050A0"/>
                </a:solidFill>
              </a:rPr>
              <a:t> 모델의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혈액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관류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항은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,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ko-KR" sz="1200" b="1" dirty="0">
                <a:solidFill>
                  <a:srgbClr val="0050A0"/>
                </a:solidFill>
              </a:rPr>
              <a:t>특히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폐쇄형 </a:t>
            </a:r>
            <a:r>
              <a:rPr lang="ko-KR" altLang="ko-KR" sz="1200" b="1" dirty="0">
                <a:solidFill>
                  <a:srgbClr val="0050A0"/>
                </a:solidFill>
              </a:rPr>
              <a:t>분석 솔루션이 요구되는 분석에서 널리 사용되어 왔고, 팔뚝 이외의 다른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상황에서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도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ko-KR" sz="1200" b="1" dirty="0">
                <a:solidFill>
                  <a:srgbClr val="0050A0"/>
                </a:solidFill>
              </a:rPr>
              <a:t>유효하다고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판명되었다.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그 </a:t>
            </a:r>
            <a:r>
              <a:rPr lang="ko-KR" altLang="ko-KR" sz="1200" b="1" dirty="0">
                <a:solidFill>
                  <a:srgbClr val="0050A0"/>
                </a:solidFill>
              </a:rPr>
              <a:t>예측은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종종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보다 </a:t>
            </a:r>
            <a:r>
              <a:rPr lang="ko-KR" altLang="ko-KR" sz="1200" b="1" dirty="0">
                <a:solidFill>
                  <a:srgbClr val="0050A0"/>
                </a:solidFill>
              </a:rPr>
              <a:t>정교한 공식의 예측보다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우수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하다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.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이 </a:t>
            </a:r>
            <a:r>
              <a:rPr lang="ko-KR" altLang="ko-KR" sz="1200" b="1" dirty="0">
                <a:solidFill>
                  <a:srgbClr val="0050A0"/>
                </a:solidFill>
              </a:rPr>
              <a:t>사실은 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접근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방</a:t>
            </a:r>
            <a:r>
              <a:rPr lang="ko-KR" altLang="ko-KR" sz="1200" b="1" dirty="0" smtClean="0">
                <a:solidFill>
                  <a:srgbClr val="0050A0"/>
                </a:solidFill>
              </a:rPr>
              <a:t>법의 </a:t>
            </a:r>
            <a:r>
              <a:rPr lang="ko-KR" altLang="ko-KR" sz="1200" b="1" dirty="0">
                <a:solidFill>
                  <a:srgbClr val="0050A0"/>
                </a:solidFill>
              </a:rPr>
              <a:t>물리적 토대를 재검토 할 필요성을 </a:t>
            </a:r>
            <a:r>
              <a:rPr lang="ko-KR" altLang="en-US" sz="1200" b="1" dirty="0" smtClean="0">
                <a:solidFill>
                  <a:srgbClr val="0050A0"/>
                </a:solidFill>
              </a:rPr>
              <a:t>제시한다</a:t>
            </a:r>
            <a:r>
              <a:rPr lang="en-US" altLang="ko-KR" sz="1200" b="1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49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Conditions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577" y="538721"/>
                <a:ext cx="24194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𝜛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32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7" y="538721"/>
                <a:ext cx="241944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037022" y="600275"/>
            <a:ext cx="57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혈액관류율은 보통 상수로 잡는다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더 세밀한 모델이 필요할 때는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온도</a:t>
            </a:r>
            <a:r>
              <a:rPr lang="en-US" altLang="ko-KR" sz="1200" dirty="0" smtClean="0">
                <a:solidFill>
                  <a:srgbClr val="0050A0"/>
                </a:solidFill>
              </a:rPr>
              <a:t>/</a:t>
            </a:r>
            <a:r>
              <a:rPr lang="ko-KR" altLang="en-US" sz="1200" dirty="0" smtClean="0">
                <a:solidFill>
                  <a:srgbClr val="0050A0"/>
                </a:solidFill>
              </a:rPr>
              <a:t>손상도 등에 관한 함수나 테이블을 만들어 사용하기도 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일반적으로는 상수로 잡아도 충분하다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577" y="1374215"/>
                <a:ext cx="2886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ko-KR" altLang="en-US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𝜎𝜀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32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7" y="1374215"/>
                <a:ext cx="28867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14278" y="1435769"/>
                <a:ext cx="5408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노출된 피부에 의한 복사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열손실을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고려해 줄 수도 있다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슈테판볼츠만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상수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Emissivity,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피부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표면온도와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공기 온도의 평균값</a:t>
                </a:r>
                <a:endParaRPr lang="en-US" altLang="ko-KR" sz="12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78" y="1435769"/>
                <a:ext cx="5408579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058" y="2227008"/>
                <a:ext cx="7827977" cy="5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𝑟𝑠𝑤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=9.66</m:t>
                      </m:r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0.265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𝑅𝐻</m:t>
                      </m:r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0.265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8" y="2227008"/>
                <a:ext cx="7827977" cy="503984"/>
              </a:xfrm>
              <a:prstGeom prst="rect">
                <a:avLst/>
              </a:prstGeom>
              <a:blipFill>
                <a:blip r:embed="rId6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14277" y="2821387"/>
                <a:ext cx="5408579" cy="47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50A0"/>
                    </a:solidFill>
                  </a:rPr>
                  <a:t>땀 증발에 의한 </a:t>
                </a:r>
                <a:r>
                  <a:rPr lang="ko-KR" altLang="en-US" sz="1200" dirty="0" err="1" smtClean="0">
                    <a:solidFill>
                      <a:srgbClr val="0050A0"/>
                    </a:solidFill>
                  </a:rPr>
                  <a:t>열손실을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 추가하여 고려해 줄 수도 있다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공기 온도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𝑅𝐻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</a:t>
                </a:r>
                <a:r>
                  <a:rPr lang="ko-KR" altLang="en-US" sz="1200" dirty="0" smtClean="0">
                    <a:solidFill>
                      <a:srgbClr val="0050A0"/>
                    </a:solidFill>
                  </a:rPr>
                  <a:t>상대습도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(Relative Humidity)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77" y="2821387"/>
                <a:ext cx="5408579" cy="476477"/>
              </a:xfrm>
              <a:prstGeom prst="rect">
                <a:avLst/>
              </a:prstGeom>
              <a:blipFill>
                <a:blip r:embed="rId7"/>
                <a:stretch>
                  <a:fillRect t="-1282"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9914" y="4649607"/>
            <a:ext cx="77716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50A0"/>
                </a:solidFill>
              </a:rPr>
              <a:t>본 해석사례에서는 </a:t>
            </a:r>
            <a:r>
              <a:rPr lang="en-US" altLang="ko-KR" sz="2000" dirty="0" smtClean="0">
                <a:solidFill>
                  <a:srgbClr val="0050A0"/>
                </a:solidFill>
              </a:rPr>
              <a:t>1</a:t>
            </a:r>
            <a:r>
              <a:rPr lang="ko-KR" altLang="en-US" sz="2000" dirty="0" smtClean="0">
                <a:solidFill>
                  <a:srgbClr val="0050A0"/>
                </a:solidFill>
              </a:rPr>
              <a:t>은</a:t>
            </a:r>
            <a:r>
              <a:rPr lang="en-US" altLang="ko-KR" sz="2000" dirty="0" smtClean="0">
                <a:solidFill>
                  <a:srgbClr val="0050A0"/>
                </a:solidFill>
              </a:rPr>
              <a:t> </a:t>
            </a:r>
            <a:r>
              <a:rPr lang="ko-KR" altLang="en-US" sz="2000" dirty="0" smtClean="0">
                <a:solidFill>
                  <a:srgbClr val="0050A0"/>
                </a:solidFill>
              </a:rPr>
              <a:t>적용</a:t>
            </a:r>
            <a:r>
              <a:rPr lang="en-US" altLang="ko-KR" sz="2000" dirty="0" smtClean="0">
                <a:solidFill>
                  <a:srgbClr val="0050A0"/>
                </a:solidFill>
              </a:rPr>
              <a:t>, 2/3</a:t>
            </a:r>
            <a:r>
              <a:rPr lang="ko-KR" altLang="en-US" sz="2000" dirty="0" smtClean="0">
                <a:solidFill>
                  <a:srgbClr val="0050A0"/>
                </a:solidFill>
              </a:rPr>
              <a:t>은</a:t>
            </a:r>
            <a:r>
              <a:rPr lang="en-US" altLang="ko-KR" sz="2000" dirty="0" smtClean="0">
                <a:solidFill>
                  <a:srgbClr val="0050A0"/>
                </a:solidFill>
              </a:rPr>
              <a:t> </a:t>
            </a:r>
            <a:r>
              <a:rPr lang="ko-KR" altLang="en-US" sz="2000" dirty="0" smtClean="0">
                <a:solidFill>
                  <a:srgbClr val="0050A0"/>
                </a:solidFill>
              </a:rPr>
              <a:t>무시한다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0050A0"/>
              </a:solidFill>
            </a:endParaRPr>
          </a:p>
          <a:p>
            <a:r>
              <a:rPr lang="en-US" altLang="ko-KR" sz="2000" dirty="0" smtClean="0">
                <a:solidFill>
                  <a:srgbClr val="0050A0"/>
                </a:solidFill>
              </a:rPr>
              <a:t>1 : </a:t>
            </a:r>
            <a:r>
              <a:rPr lang="ko-KR" altLang="en-US" sz="2000" dirty="0" smtClean="0">
                <a:solidFill>
                  <a:srgbClr val="0050A0"/>
                </a:solidFill>
              </a:rPr>
              <a:t>온도상승이 크지 않기 때문에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rgbClr val="0050A0"/>
                </a:solidFill>
              </a:rPr>
              <a:t>2 : </a:t>
            </a:r>
            <a:r>
              <a:rPr lang="ko-KR" altLang="en-US" sz="2000" dirty="0" smtClean="0">
                <a:solidFill>
                  <a:srgbClr val="0050A0"/>
                </a:solidFill>
              </a:rPr>
              <a:t>피부가 외부에 직접 노출되지 않고</a:t>
            </a:r>
            <a:r>
              <a:rPr lang="en-US" altLang="ko-KR" sz="2000" dirty="0" smtClean="0">
                <a:solidFill>
                  <a:srgbClr val="0050A0"/>
                </a:solidFill>
              </a:rPr>
              <a:t>, </a:t>
            </a:r>
            <a:r>
              <a:rPr lang="ko-KR" altLang="en-US" sz="2000" dirty="0" smtClean="0">
                <a:solidFill>
                  <a:srgbClr val="0050A0"/>
                </a:solidFill>
              </a:rPr>
              <a:t>복사 </a:t>
            </a:r>
            <a:r>
              <a:rPr lang="ko-KR" altLang="en-US" sz="2000" dirty="0" err="1" smtClean="0">
                <a:solidFill>
                  <a:srgbClr val="0050A0"/>
                </a:solidFill>
              </a:rPr>
              <a:t>열손실량이</a:t>
            </a:r>
            <a:r>
              <a:rPr lang="ko-KR" altLang="en-US" sz="2000" dirty="0" smtClean="0">
                <a:solidFill>
                  <a:srgbClr val="0050A0"/>
                </a:solidFill>
              </a:rPr>
              <a:t> 크지 않기 때문에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rgbClr val="0050A0"/>
                </a:solidFill>
              </a:rPr>
              <a:t>3 : </a:t>
            </a:r>
            <a:r>
              <a:rPr lang="ko-KR" altLang="en-US" sz="2000" dirty="0" smtClean="0">
                <a:solidFill>
                  <a:srgbClr val="0050A0"/>
                </a:solidFill>
              </a:rPr>
              <a:t>땀 증발 상황을 고려하지 않기 때문에</a:t>
            </a:r>
            <a:r>
              <a:rPr lang="en-US" altLang="ko-KR" sz="2000" dirty="0" smtClean="0">
                <a:solidFill>
                  <a:srgbClr val="0050A0"/>
                </a:solidFill>
              </a:rPr>
              <a:t>.</a:t>
            </a:r>
            <a:endParaRPr lang="en-US" altLang="ko-KR" sz="2000" dirty="0">
              <a:solidFill>
                <a:srgbClr val="0050A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3129" y="724394"/>
            <a:ext cx="360000" cy="360000"/>
          </a:xfrm>
          <a:prstGeom prst="ellipse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1151" y="1541813"/>
            <a:ext cx="360000" cy="360000"/>
          </a:xfrm>
          <a:prstGeom prst="ellipse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1050" y="2323605"/>
            <a:ext cx="360000" cy="360000"/>
          </a:xfrm>
          <a:prstGeom prst="ellipse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8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Heating Source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52" y="2658505"/>
            <a:ext cx="7074896" cy="3811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520" y="469841"/>
            <a:ext cx="7008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* Heat Source</a:t>
            </a:r>
            <a:r>
              <a:rPr lang="ko-KR" altLang="en-US" sz="1200" dirty="0" smtClean="0">
                <a:solidFill>
                  <a:srgbClr val="0050A0"/>
                </a:solidFill>
              </a:rPr>
              <a:t>의 종류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1. </a:t>
            </a:r>
            <a:r>
              <a:rPr lang="ko-KR" altLang="en-US" sz="1200" dirty="0" smtClean="0">
                <a:solidFill>
                  <a:srgbClr val="0050A0"/>
                </a:solidFill>
              </a:rPr>
              <a:t>접촉 열원 </a:t>
            </a:r>
            <a:r>
              <a:rPr lang="en-US" altLang="ko-KR" sz="1200" dirty="0" smtClean="0">
                <a:solidFill>
                  <a:srgbClr val="0050A0"/>
                </a:solidFill>
              </a:rPr>
              <a:t>(Contact Heating)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: </a:t>
            </a:r>
            <a:r>
              <a:rPr lang="ko-KR" altLang="en-US" sz="1200" dirty="0" smtClean="0">
                <a:solidFill>
                  <a:srgbClr val="0050A0"/>
                </a:solidFill>
              </a:rPr>
              <a:t>직접 열원에 접촉해서 열전도 되는 방식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2.</a:t>
            </a:r>
            <a:r>
              <a:rPr lang="ko-KR" altLang="en-US" sz="1200" dirty="0">
                <a:solidFill>
                  <a:srgbClr val="0050A0"/>
                </a:solidFill>
              </a:rPr>
              <a:t> 전자기적 열원 </a:t>
            </a:r>
            <a:r>
              <a:rPr lang="en-US" altLang="ko-KR" sz="1200" dirty="0">
                <a:solidFill>
                  <a:srgbClr val="0050A0"/>
                </a:solidFill>
              </a:rPr>
              <a:t>(Electromagnetic Heating; </a:t>
            </a:r>
            <a:r>
              <a:rPr lang="en-US" altLang="ko-KR" sz="1200" dirty="0" smtClean="0">
                <a:solidFill>
                  <a:srgbClr val="0050A0"/>
                </a:solidFill>
              </a:rPr>
              <a:t>EM)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: </a:t>
            </a:r>
            <a:r>
              <a:rPr lang="ko-KR" altLang="en-US" sz="1200" dirty="0" smtClean="0">
                <a:solidFill>
                  <a:srgbClr val="0050A0"/>
                </a:solidFill>
              </a:rPr>
              <a:t>전자기파에 의한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복사열전달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적색광</a:t>
            </a:r>
            <a:r>
              <a:rPr lang="en-US" altLang="ko-KR" sz="1200" dirty="0" smtClean="0">
                <a:solidFill>
                  <a:srgbClr val="0050A0"/>
                </a:solidFill>
              </a:rPr>
              <a:t>~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극초단파</a:t>
            </a:r>
            <a:r>
              <a:rPr lang="ko-KR" altLang="en-US" sz="1200" dirty="0" smtClean="0">
                <a:solidFill>
                  <a:srgbClr val="0050A0"/>
                </a:solidFill>
              </a:rPr>
              <a:t> 대역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2.1. </a:t>
            </a:r>
            <a:r>
              <a:rPr lang="ko-KR" altLang="en-US" sz="1200" dirty="0" smtClean="0">
                <a:solidFill>
                  <a:srgbClr val="0050A0"/>
                </a:solidFill>
              </a:rPr>
              <a:t>레이저 열원 </a:t>
            </a:r>
            <a:r>
              <a:rPr lang="en-US" altLang="ko-KR" sz="1200" dirty="0" smtClean="0">
                <a:solidFill>
                  <a:srgbClr val="0050A0"/>
                </a:solidFill>
              </a:rPr>
              <a:t>(Laser Heating)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     2.2. </a:t>
            </a:r>
            <a:r>
              <a:rPr lang="ko-KR" altLang="en-US" sz="1200" dirty="0" smtClean="0">
                <a:solidFill>
                  <a:srgbClr val="0050A0"/>
                </a:solidFill>
              </a:rPr>
              <a:t>마이크로웨이브 </a:t>
            </a:r>
            <a:r>
              <a:rPr lang="en-US" altLang="ko-KR" sz="1200" dirty="0" smtClean="0">
                <a:solidFill>
                  <a:srgbClr val="0050A0"/>
                </a:solidFill>
              </a:rPr>
              <a:t>(Microwave)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2.3. </a:t>
            </a:r>
            <a:r>
              <a:rPr lang="ko-KR" altLang="en-US" sz="1200" dirty="0" smtClean="0">
                <a:solidFill>
                  <a:srgbClr val="0050A0"/>
                </a:solidFill>
              </a:rPr>
              <a:t>전파 </a:t>
            </a:r>
            <a:r>
              <a:rPr lang="ko-KR" altLang="en-US" sz="1200" dirty="0">
                <a:solidFill>
                  <a:srgbClr val="0050A0"/>
                </a:solidFill>
              </a:rPr>
              <a:t>열원 </a:t>
            </a:r>
            <a:r>
              <a:rPr lang="en-US" altLang="ko-KR" sz="1200" dirty="0">
                <a:solidFill>
                  <a:srgbClr val="0050A0"/>
                </a:solidFill>
              </a:rPr>
              <a:t>(Radiofrequency Heating; RF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2.4. </a:t>
            </a:r>
            <a:r>
              <a:rPr lang="ko-KR" altLang="en-US" sz="1200" dirty="0" smtClean="0">
                <a:solidFill>
                  <a:srgbClr val="0050A0"/>
                </a:solidFill>
              </a:rPr>
              <a:t>기타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복사열원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smtClean="0">
                <a:solidFill>
                  <a:srgbClr val="0050A0"/>
                </a:solidFill>
              </a:rPr>
              <a:t>백열전구</a:t>
            </a:r>
            <a:r>
              <a:rPr lang="en-US" altLang="ko-KR" sz="1200" dirty="0" smtClean="0">
                <a:solidFill>
                  <a:srgbClr val="0050A0"/>
                </a:solidFill>
              </a:rPr>
              <a:t>, IPL </a:t>
            </a:r>
            <a:r>
              <a:rPr lang="ko-KR" altLang="en-US" sz="1200" dirty="0" smtClean="0">
                <a:solidFill>
                  <a:srgbClr val="0050A0"/>
                </a:solidFill>
              </a:rPr>
              <a:t>등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  <a:r>
              <a:rPr lang="en-US" altLang="ko-KR" sz="1200" dirty="0">
                <a:solidFill>
                  <a:srgbClr val="0050A0"/>
                </a:solidFill>
              </a:rPr>
              <a:t/>
            </a:r>
            <a:br>
              <a:rPr lang="en-US" altLang="ko-KR" sz="1200" dirty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3. </a:t>
            </a:r>
            <a:r>
              <a:rPr lang="ko-KR" altLang="en-US" sz="1200" dirty="0" smtClean="0">
                <a:solidFill>
                  <a:srgbClr val="0050A0"/>
                </a:solidFill>
              </a:rPr>
              <a:t>전기 열원 </a:t>
            </a:r>
            <a:r>
              <a:rPr lang="en-US" altLang="ko-KR" sz="1200" dirty="0" smtClean="0">
                <a:solidFill>
                  <a:srgbClr val="0050A0"/>
                </a:solidFill>
              </a:rPr>
              <a:t>(Electrical Heating)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      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인체조직에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전류를 직접 흘려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조직의 전기저항에 의해 발생하는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줄발열</a:t>
            </a:r>
            <a:r>
              <a:rPr lang="en-US" altLang="ko-KR" sz="1200" dirty="0" smtClean="0">
                <a:solidFill>
                  <a:srgbClr val="0050A0"/>
                </a:solidFill>
              </a:rPr>
              <a:t>(Joule Heating)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8849" y="1051709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50A0"/>
                </a:solidFill>
              </a:rPr>
              <a:t>본 사례에서는</a:t>
            </a:r>
            <a:endParaRPr lang="en-US" altLang="ko-KR" sz="2000" dirty="0" smtClean="0">
              <a:solidFill>
                <a:srgbClr val="0050A0"/>
              </a:solidFill>
            </a:endParaRPr>
          </a:p>
          <a:p>
            <a:r>
              <a:rPr lang="ko-KR" altLang="en-US" sz="2000" dirty="0" smtClean="0">
                <a:solidFill>
                  <a:srgbClr val="0050A0"/>
                </a:solidFill>
              </a:rPr>
              <a:t>레이저 열원 모델을 참고하여 적용</a:t>
            </a:r>
            <a:endParaRPr lang="en-US" altLang="ko-KR" sz="2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Absorption, Scattering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20" y="329868"/>
            <a:ext cx="888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자외선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적외선 영역에서는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광흡수</a:t>
            </a:r>
            <a:r>
              <a:rPr lang="en-US" altLang="ko-KR" sz="1200" dirty="0" smtClean="0">
                <a:solidFill>
                  <a:srgbClr val="0050A0"/>
                </a:solidFill>
              </a:rPr>
              <a:t>(Absorption)</a:t>
            </a:r>
            <a:r>
              <a:rPr lang="ko-KR" altLang="en-US" sz="1200" dirty="0" smtClean="0">
                <a:solidFill>
                  <a:srgbClr val="0050A0"/>
                </a:solidFill>
              </a:rPr>
              <a:t>가 지배적으로 나타남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광흡수에</a:t>
            </a:r>
            <a:r>
              <a:rPr lang="ko-KR" altLang="en-US" sz="1200" dirty="0" smtClean="0">
                <a:solidFill>
                  <a:srgbClr val="0050A0"/>
                </a:solidFill>
              </a:rPr>
              <a:t> 관한 </a:t>
            </a:r>
            <a:r>
              <a:rPr lang="en-US" altLang="ko-KR" sz="12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200" dirty="0" smtClean="0">
                <a:solidFill>
                  <a:srgbClr val="0050A0"/>
                </a:solidFill>
              </a:rPr>
              <a:t>를 일반적으로 적용</a:t>
            </a:r>
            <a:r>
              <a:rPr lang="en-US" altLang="ko-KR" sz="1200" dirty="0" smtClean="0">
                <a:solidFill>
                  <a:srgbClr val="0050A0"/>
                </a:solidFill>
              </a:rPr>
              <a:t>.  (</a:t>
            </a:r>
            <a:r>
              <a:rPr lang="ko-KR" altLang="en-US" sz="1200" dirty="0" smtClean="0">
                <a:solidFill>
                  <a:srgbClr val="0050A0"/>
                </a:solidFill>
              </a:rPr>
              <a:t>빛이 물질을 뚫고 들어가면서 흡수되어 지수함수적으로 강도가 감소하는 모델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662" y="807069"/>
                <a:ext cx="5765553" cy="328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5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2" y="807069"/>
                <a:ext cx="5765553" cy="328423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827" y="1211334"/>
                <a:ext cx="3906171" cy="139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Radial Profile of the Incident Laser Beam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err="1" smtClean="0">
                    <a:solidFill>
                      <a:srgbClr val="0050A0"/>
                    </a:solidFill>
                  </a:rPr>
                  <a:t>Fluence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Rate in the Tissue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Specular Reflection Coefficient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Radius, Spatial Coordinate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Tissue Depth, </a:t>
                </a:r>
                <a:r>
                  <a:rPr lang="en-US" altLang="ko-KR" sz="1200" dirty="0">
                    <a:solidFill>
                      <a:srgbClr val="0050A0"/>
                    </a:solidFill>
                  </a:rPr>
                  <a:t>Spatial Coordinate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Absorption Coefficient of the Tissue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Absorption Coefficient of the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Tissue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7" y="1211334"/>
                <a:ext cx="3906171" cy="1399294"/>
              </a:xfrm>
              <a:prstGeom prst="rect">
                <a:avLst/>
              </a:prstGeom>
              <a:blipFill>
                <a:blip r:embed="rId4"/>
                <a:stretch>
                  <a:fillRect t="-437" b="-2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5365" y="2772463"/>
            <a:ext cx="57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300 ~ 1,000 nm</a:t>
            </a:r>
            <a:r>
              <a:rPr lang="ko-KR" altLang="en-US" sz="1200" dirty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영역에서는 산란</a:t>
            </a:r>
            <a:r>
              <a:rPr lang="en-US" altLang="ko-KR" sz="1200" dirty="0" smtClean="0">
                <a:solidFill>
                  <a:srgbClr val="0050A0"/>
                </a:solidFill>
              </a:rPr>
              <a:t>(Scattering)</a:t>
            </a:r>
            <a:r>
              <a:rPr lang="ko-KR" altLang="en-US" sz="1200" dirty="0" smtClean="0">
                <a:solidFill>
                  <a:srgbClr val="0050A0"/>
                </a:solidFill>
              </a:rPr>
              <a:t>이 지배적으로 나타남</a:t>
            </a:r>
            <a:r>
              <a:rPr lang="en-US" altLang="ko-KR" sz="1200" dirty="0" smtClean="0">
                <a:solidFill>
                  <a:srgbClr val="0050A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이때는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확산방정식</a:t>
            </a:r>
            <a:r>
              <a:rPr lang="en-US" altLang="ko-KR" sz="1200" dirty="0" smtClean="0">
                <a:solidFill>
                  <a:srgbClr val="0050A0"/>
                </a:solidFill>
              </a:rPr>
              <a:t>(Diffusion Equation)</a:t>
            </a:r>
            <a:r>
              <a:rPr lang="ko-KR" altLang="en-US" sz="1200" dirty="0" smtClean="0">
                <a:solidFill>
                  <a:srgbClr val="0050A0"/>
                </a:solidFill>
              </a:rPr>
              <a:t> 사용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082" y="3320462"/>
            <a:ext cx="5725120" cy="7884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6082" y="4397692"/>
            <a:ext cx="578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우리의 케이스에서는 </a:t>
            </a:r>
            <a:r>
              <a:rPr lang="en-US" altLang="ko-KR" sz="12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200" dirty="0" smtClean="0">
                <a:solidFill>
                  <a:srgbClr val="0050A0"/>
                </a:solidFill>
              </a:rPr>
              <a:t>를 적용하기로 함</a:t>
            </a:r>
            <a:r>
              <a:rPr lang="en-US" altLang="ko-KR" sz="1200" dirty="0" smtClean="0">
                <a:solidFill>
                  <a:srgbClr val="0050A0"/>
                </a:solidFill>
              </a:rPr>
              <a:t>. (Laser </a:t>
            </a:r>
            <a:r>
              <a:rPr lang="ko-KR" altLang="en-US" sz="1200" dirty="0" smtClean="0">
                <a:solidFill>
                  <a:srgbClr val="0050A0"/>
                </a:solidFill>
              </a:rPr>
              <a:t>논문 사례들을 참고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6798" y="4753210"/>
                <a:ext cx="2194062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5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50A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5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8" y="4753210"/>
                <a:ext cx="2194062" cy="314830"/>
              </a:xfrm>
              <a:prstGeom prst="rect">
                <a:avLst/>
              </a:prstGeom>
              <a:blipFill>
                <a:blip r:embed="rId8"/>
                <a:stretch>
                  <a:fillRect l="-3056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544" y="5150956"/>
                <a:ext cx="71700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5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Irradiation Intensity [W/㎡]</a:t>
                </a:r>
                <a:endParaRPr lang="en-US" altLang="ko-KR" sz="1200" i="1" dirty="0" smtClean="0">
                  <a:solidFill>
                    <a:srgbClr val="005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Absorptivity [1/m]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: Width of the Irradiated Region Parameter</a:t>
                </a:r>
                <a:br>
                  <a:rPr lang="en-US" altLang="ko-KR" sz="1200" dirty="0" smtClean="0">
                    <a:solidFill>
                      <a:srgbClr val="0050A0"/>
                    </a:solidFill>
                  </a:rPr>
                </a:b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    (the standard deviation of the Gaussian function which describes the beam profile [m])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200" dirty="0" smtClean="0">
                    <a:solidFill>
                      <a:srgbClr val="0050A0"/>
                    </a:solidFill>
                  </a:rPr>
                  <a:t> : 2D Axial Coordinate of the Radius [m]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5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 dirty="0">
                    <a:solidFill>
                      <a:srgbClr val="0050A0"/>
                    </a:solidFill>
                  </a:rPr>
                  <a:t> : 2D Axial Coordinate of the </a:t>
                </a:r>
                <a:r>
                  <a:rPr lang="en-US" altLang="ko-KR" sz="1200" dirty="0" smtClean="0">
                    <a:solidFill>
                      <a:srgbClr val="0050A0"/>
                    </a:solidFill>
                  </a:rPr>
                  <a:t>Depth [m]</a:t>
                </a:r>
                <a:endParaRPr lang="en-US" altLang="ko-KR" sz="1200" dirty="0">
                  <a:solidFill>
                    <a:srgbClr val="005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4" y="5150956"/>
                <a:ext cx="7170024" cy="1200329"/>
              </a:xfrm>
              <a:prstGeom prst="rect">
                <a:avLst/>
              </a:prstGeom>
              <a:blipFill>
                <a:blip r:embed="rId9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590537" y="1179870"/>
            <a:ext cx="349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50A0"/>
                </a:solidFill>
              </a:rPr>
              <a:t>레이저 열원 모델은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보통 </a:t>
            </a:r>
            <a:r>
              <a:rPr lang="en-US" altLang="ko-KR" sz="1600" dirty="0" smtClean="0">
                <a:solidFill>
                  <a:srgbClr val="0050A0"/>
                </a:solidFill>
              </a:rPr>
              <a:t>Beer-Lambert’s Law</a:t>
            </a:r>
            <a:r>
              <a:rPr lang="ko-KR" altLang="en-US" sz="1600" dirty="0" smtClean="0">
                <a:solidFill>
                  <a:srgbClr val="0050A0"/>
                </a:solidFill>
              </a:rPr>
              <a:t>를 사용함</a:t>
            </a:r>
            <a:r>
              <a:rPr lang="en-US" altLang="ko-KR" sz="16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en-US" altLang="ko-KR" sz="1600" dirty="0" smtClean="0">
                <a:solidFill>
                  <a:srgbClr val="0050A0"/>
                </a:solidFill>
              </a:rPr>
              <a:t>(Monte-Carlo Ray Tracing </a:t>
            </a:r>
            <a:r>
              <a:rPr lang="ko-KR" altLang="en-US" sz="1600" dirty="0" smtClean="0">
                <a:solidFill>
                  <a:srgbClr val="0050A0"/>
                </a:solidFill>
              </a:rPr>
              <a:t>기법을 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적용하는 경우도 있으나 </a:t>
            </a:r>
            <a:endParaRPr lang="en-US" altLang="ko-KR" sz="1600" dirty="0" smtClean="0">
              <a:solidFill>
                <a:srgbClr val="0050A0"/>
              </a:solidFill>
            </a:endParaRPr>
          </a:p>
          <a:p>
            <a:r>
              <a:rPr lang="ko-KR" altLang="en-US" sz="1600" dirty="0" smtClean="0">
                <a:solidFill>
                  <a:srgbClr val="0050A0"/>
                </a:solidFill>
              </a:rPr>
              <a:t>이때는 고가의 </a:t>
            </a:r>
            <a:r>
              <a:rPr lang="ko-KR" altLang="en-US" sz="1600" dirty="0" err="1" smtClean="0">
                <a:solidFill>
                  <a:srgbClr val="0050A0"/>
                </a:solidFill>
              </a:rPr>
              <a:t>상용툴</a:t>
            </a:r>
            <a:r>
              <a:rPr lang="en-US" altLang="ko-KR" sz="1600" dirty="0" smtClean="0">
                <a:solidFill>
                  <a:srgbClr val="0050A0"/>
                </a:solidFill>
              </a:rPr>
              <a:t>(ASAP</a:t>
            </a:r>
            <a:r>
              <a:rPr lang="ko-KR" altLang="en-US" sz="1600" dirty="0" smtClean="0">
                <a:solidFill>
                  <a:srgbClr val="0050A0"/>
                </a:solidFill>
              </a:rPr>
              <a:t>등</a:t>
            </a:r>
            <a:r>
              <a:rPr lang="en-US" altLang="ko-KR" sz="1600" dirty="0" smtClean="0">
                <a:solidFill>
                  <a:srgbClr val="0050A0"/>
                </a:solidFill>
              </a:rPr>
              <a:t>)</a:t>
            </a:r>
            <a:r>
              <a:rPr lang="ko-KR" altLang="en-US" sz="1600" dirty="0" smtClean="0">
                <a:solidFill>
                  <a:srgbClr val="0050A0"/>
                </a:solidFill>
              </a:rPr>
              <a:t>이 필요</a:t>
            </a:r>
            <a:r>
              <a:rPr lang="en-US" altLang="ko-KR" sz="1600" dirty="0" smtClean="0">
                <a:solidFill>
                  <a:srgbClr val="0050A0"/>
                </a:solidFill>
              </a:rPr>
              <a:t>)</a:t>
            </a:r>
            <a:endParaRPr lang="en-US" altLang="ko-KR" sz="1600" dirty="0">
              <a:solidFill>
                <a:srgbClr val="0050A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53" y="2767161"/>
            <a:ext cx="2505230" cy="14091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92816" y="4191185"/>
            <a:ext cx="277351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0050A0"/>
                </a:solidFill>
                <a:hlinkClick r:id="rId11"/>
              </a:rPr>
              <a:t>https</a:t>
            </a:r>
            <a:r>
              <a:rPr lang="en-US" altLang="ko-KR" sz="700" dirty="0">
                <a:solidFill>
                  <a:srgbClr val="0050A0"/>
                </a:solidFill>
                <a:hlinkClick r:id="rId11"/>
              </a:rPr>
              <a:t>://</a:t>
            </a:r>
            <a:r>
              <a:rPr lang="en-US" altLang="ko-KR" sz="700" dirty="0" smtClean="0">
                <a:solidFill>
                  <a:srgbClr val="0050A0"/>
                </a:solidFill>
                <a:hlinkClick r:id="rId11"/>
              </a:rPr>
              <a:t>www.youtube.com/watch?v=mS0JWbU6PDo&amp;t=1419s</a:t>
            </a:r>
            <a:endParaRPr lang="en-US" altLang="ko-KR" sz="7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Bio-Optics with ASAP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우리는 </a:t>
            </a:r>
            <a:r>
              <a:rPr lang="en-US" altLang="ko-KR" sz="1000" dirty="0" smtClean="0">
                <a:solidFill>
                  <a:srgbClr val="0050A0"/>
                </a:solidFill>
              </a:rPr>
              <a:t>(</a:t>
            </a:r>
            <a:r>
              <a:rPr lang="ko-KR" altLang="en-US" sz="1000" dirty="0" smtClean="0">
                <a:solidFill>
                  <a:srgbClr val="0050A0"/>
                </a:solidFill>
              </a:rPr>
              <a:t>돈이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없으니까ㅠㅠ</a:t>
            </a:r>
            <a:r>
              <a:rPr lang="en-US" altLang="ko-KR" sz="1000" dirty="0" smtClean="0">
                <a:solidFill>
                  <a:srgbClr val="0050A0"/>
                </a:solidFill>
              </a:rPr>
              <a:t>)</a:t>
            </a:r>
            <a:r>
              <a:rPr lang="ko-KR" altLang="en-US" sz="1000" dirty="0" smtClean="0">
                <a:solidFill>
                  <a:srgbClr val="0050A0"/>
                </a:solidFill>
              </a:rPr>
              <a:t> 모델을 단순화하고 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Monte-Carlo Ray-Tracing </a:t>
            </a:r>
            <a:r>
              <a:rPr lang="ko-KR" altLang="en-US" sz="1000" dirty="0" smtClean="0">
                <a:solidFill>
                  <a:srgbClr val="0050A0"/>
                </a:solidFill>
              </a:rPr>
              <a:t>대신 </a:t>
            </a:r>
            <a:r>
              <a:rPr lang="en-US" altLang="ko-KR" sz="1000" dirty="0" smtClean="0">
                <a:solidFill>
                  <a:srgbClr val="0050A0"/>
                </a:solidFill>
              </a:rPr>
              <a:t>FEM </a:t>
            </a:r>
            <a:r>
              <a:rPr lang="ko-KR" altLang="en-US" sz="1000" dirty="0" smtClean="0">
                <a:solidFill>
                  <a:srgbClr val="0050A0"/>
                </a:solidFill>
              </a:rPr>
              <a:t>기법으로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오픈소스 툴을 사용하여 문제를 해결하기로 한다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  <a:endParaRPr lang="en-US" altLang="ko-KR" sz="1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4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3151</Words>
  <Application>Microsoft Office PowerPoint</Application>
  <PresentationFormat>화면 슬라이드 쇼(4:3)</PresentationFormat>
  <Paragraphs>734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D2Coding</vt:lpstr>
      <vt:lpstr>Noto Sans CJK KR Black</vt:lpstr>
      <vt:lpstr>Noto Sans CJK KR Bold</vt:lpstr>
      <vt:lpstr>Noto Sans CJK KR Regular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184</cp:revision>
  <dcterms:created xsi:type="dcterms:W3CDTF">2017-02-20T23:46:06Z</dcterms:created>
  <dcterms:modified xsi:type="dcterms:W3CDTF">2017-12-16T13:32:41Z</dcterms:modified>
</cp:coreProperties>
</file>