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1" r:id="rId4"/>
    <p:sldId id="262" r:id="rId5"/>
    <p:sldId id="266" r:id="rId6"/>
    <p:sldId id="263" r:id="rId7"/>
    <p:sldId id="264" r:id="rId8"/>
    <p:sldId id="26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0"/>
    <a:srgbClr val="9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1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8EC1-C1EA-4F4D-9B7E-5B03B6E9556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0BFC-D3C6-410F-837B-4828FF91D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ech.gatech.edu/bitstream/handle/1853/31803/ha_minseok_200912_mas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75" y="5701445"/>
            <a:ext cx="2880000" cy="472169"/>
          </a:xfrm>
          <a:prstGeom prst="rect">
            <a:avLst/>
          </a:prstGeom>
        </p:spPr>
      </p:pic>
      <p:sp>
        <p:nvSpPr>
          <p:cNvPr id="10" name="제목 개체 틀 1"/>
          <p:cNvSpPr txBox="1">
            <a:spLocks/>
          </p:cNvSpPr>
          <p:nvPr/>
        </p:nvSpPr>
        <p:spPr>
          <a:xfrm>
            <a:off x="0" y="1657350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Thermal CAE</a:t>
            </a:r>
          </a:p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Recipe</a:t>
            </a:r>
            <a:endParaRPr lang="ko-KR" altLang="en-US" sz="5400" dirty="0">
              <a:solidFill>
                <a:srgbClr val="0050A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제목 개체 틀 1"/>
          <p:cNvSpPr txBox="1">
            <a:spLocks/>
          </p:cNvSpPr>
          <p:nvPr/>
        </p:nvSpPr>
        <p:spPr>
          <a:xfrm>
            <a:off x="0" y="4112330"/>
            <a:ext cx="9144000" cy="6009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2017-09-18, </a:t>
            </a:r>
            <a:r>
              <a:rPr lang="ko-KR" altLang="en-US" sz="2000" dirty="0" smtClean="0">
                <a:solidFill>
                  <a:srgbClr val="004EA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김동호</a:t>
            </a:r>
            <a:endParaRPr lang="ko-KR" altLang="en-US" sz="2000" dirty="0">
              <a:solidFill>
                <a:srgbClr val="004EA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5" y="3721798"/>
            <a:ext cx="2538863" cy="21455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원래 논문과의 결과 비교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63" y="3625025"/>
            <a:ext cx="2490741" cy="2234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7" y="654340"/>
            <a:ext cx="4358075" cy="186842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5227" y="2522769"/>
            <a:ext cx="319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0050A0"/>
                </a:solidFill>
              </a:rPr>
              <a:t>원래</a:t>
            </a:r>
            <a:r>
              <a:rPr lang="en-US" altLang="ko-KR" sz="1000" dirty="0" smtClean="0">
                <a:solidFill>
                  <a:srgbClr val="0050A0"/>
                </a:solidFill>
              </a:rPr>
              <a:t> </a:t>
            </a:r>
            <a:r>
              <a:rPr lang="ko-KR" altLang="en-US" sz="1000" dirty="0" smtClean="0">
                <a:solidFill>
                  <a:srgbClr val="0050A0"/>
                </a:solidFill>
              </a:rPr>
              <a:t>논문의 결과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6350" y="3186897"/>
            <a:ext cx="35936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rgbClr val="0050A0"/>
                </a:solidFill>
              </a:rPr>
              <a:t>원래 논문과 </a:t>
            </a:r>
            <a:r>
              <a:rPr lang="en-US" altLang="ko-KR" sz="1000" dirty="0" smtClean="0">
                <a:solidFill>
                  <a:srgbClr val="0050A0"/>
                </a:solidFill>
              </a:rPr>
              <a:t>Elmer  </a:t>
            </a:r>
            <a:r>
              <a:rPr lang="ko-KR" altLang="en-US" sz="1000" dirty="0" smtClean="0">
                <a:solidFill>
                  <a:srgbClr val="0050A0"/>
                </a:solidFill>
              </a:rPr>
              <a:t>해석 결과는 </a:t>
            </a:r>
            <a:r>
              <a:rPr lang="en-US" altLang="ko-KR" sz="1000" dirty="0" smtClean="0">
                <a:solidFill>
                  <a:srgbClr val="0050A0"/>
                </a:solidFill>
              </a:rPr>
              <a:t>3C </a:t>
            </a:r>
            <a:r>
              <a:rPr lang="ko-KR" altLang="en-US" sz="1000" dirty="0" smtClean="0">
                <a:solidFill>
                  <a:srgbClr val="0050A0"/>
                </a:solidFill>
              </a:rPr>
              <a:t>가량의 차이가 나는 것을 확인하였다</a:t>
            </a:r>
            <a:r>
              <a:rPr lang="en-US" altLang="ko-KR" sz="1000" dirty="0" smtClean="0">
                <a:solidFill>
                  <a:srgbClr val="0050A0"/>
                </a:solidFill>
              </a:rPr>
              <a:t>.  </a:t>
            </a:r>
            <a:r>
              <a:rPr lang="ko-KR" altLang="en-US" sz="1000" dirty="0" smtClean="0">
                <a:solidFill>
                  <a:srgbClr val="0050A0"/>
                </a:solidFill>
              </a:rPr>
              <a:t>오차의 원인은</a:t>
            </a:r>
            <a:r>
              <a:rPr lang="en-US" altLang="ko-KR" sz="1000" dirty="0" smtClean="0">
                <a:solidFill>
                  <a:srgbClr val="0050A0"/>
                </a:solidFill>
              </a:rPr>
              <a:t>, </a:t>
            </a:r>
            <a:r>
              <a:rPr lang="ko-KR" altLang="en-US" sz="1000" dirty="0" smtClean="0">
                <a:solidFill>
                  <a:srgbClr val="0050A0"/>
                </a:solidFill>
              </a:rPr>
              <a:t>일부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물성치가</a:t>
            </a:r>
            <a:r>
              <a:rPr lang="ko-KR" altLang="en-US" sz="1000" dirty="0" smtClean="0">
                <a:solidFill>
                  <a:srgbClr val="0050A0"/>
                </a:solidFill>
              </a:rPr>
              <a:t> 다르게 들어갔거나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매쉬</a:t>
            </a:r>
            <a:r>
              <a:rPr lang="ko-KR" altLang="en-US" sz="1000" dirty="0" smtClean="0">
                <a:solidFill>
                  <a:srgbClr val="0050A0"/>
                </a:solidFill>
              </a:rPr>
              <a:t> 분할 상태의 차이가 있을 수 있고</a:t>
            </a:r>
            <a:r>
              <a:rPr lang="en-US" altLang="ko-KR" sz="1000" dirty="0" smtClean="0">
                <a:solidFill>
                  <a:srgbClr val="0050A0"/>
                </a:solidFill>
              </a:rPr>
              <a:t>, </a:t>
            </a:r>
            <a:r>
              <a:rPr lang="ko-KR" altLang="en-US" sz="1000" dirty="0" smtClean="0">
                <a:solidFill>
                  <a:srgbClr val="0050A0"/>
                </a:solidFill>
              </a:rPr>
              <a:t>사용된 해석자의 차이도 생각해 볼 수 있다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000" dirty="0" err="1" smtClean="0">
                <a:solidFill>
                  <a:srgbClr val="0050A0"/>
                </a:solidFill>
              </a:rPr>
              <a:t>물성치의</a:t>
            </a:r>
            <a:r>
              <a:rPr lang="ko-KR" altLang="en-US" sz="1000" dirty="0" smtClean="0">
                <a:solidFill>
                  <a:srgbClr val="0050A0"/>
                </a:solidFill>
              </a:rPr>
              <a:t> 차이는</a:t>
            </a:r>
            <a:r>
              <a:rPr lang="en-US" altLang="ko-KR" sz="1000" dirty="0" smtClean="0">
                <a:solidFill>
                  <a:srgbClr val="0050A0"/>
                </a:solidFill>
              </a:rPr>
              <a:t>, </a:t>
            </a:r>
            <a:r>
              <a:rPr lang="ko-KR" altLang="en-US" sz="1000" dirty="0" smtClean="0">
                <a:solidFill>
                  <a:srgbClr val="0050A0"/>
                </a:solidFill>
              </a:rPr>
              <a:t>원래 논문에 모든 </a:t>
            </a:r>
            <a:r>
              <a:rPr lang="ko-KR" altLang="en-US" sz="1000" dirty="0" err="1" smtClean="0">
                <a:solidFill>
                  <a:srgbClr val="0050A0"/>
                </a:solidFill>
              </a:rPr>
              <a:t>물성치가</a:t>
            </a:r>
            <a:r>
              <a:rPr lang="ko-KR" altLang="en-US" sz="1000" dirty="0" smtClean="0">
                <a:solidFill>
                  <a:srgbClr val="0050A0"/>
                </a:solidFill>
              </a:rPr>
              <a:t> 공개되어 있지는 않기 때문에 보정하기가 어렵다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</a:rPr>
              <a:t>대신 온도 분포의 형태는 거의 동일하게 나타난다</a:t>
            </a:r>
            <a:r>
              <a:rPr lang="en-US" altLang="ko-KR" sz="1000" dirty="0" smtClean="0">
                <a:solidFill>
                  <a:srgbClr val="0050A0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704"/>
              </p:ext>
            </p:extLst>
          </p:nvPr>
        </p:nvGraphicFramePr>
        <p:xfrm>
          <a:off x="764060" y="4521432"/>
          <a:ext cx="29865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633">
                  <a:extLst>
                    <a:ext uri="{9D8B030D-6E8A-4147-A177-3AD203B41FA5}">
                      <a16:colId xmlns:a16="http://schemas.microsoft.com/office/drawing/2014/main" val="215056827"/>
                    </a:ext>
                  </a:extLst>
                </a:gridCol>
                <a:gridCol w="746633">
                  <a:extLst>
                    <a:ext uri="{9D8B030D-6E8A-4147-A177-3AD203B41FA5}">
                      <a16:colId xmlns:a16="http://schemas.microsoft.com/office/drawing/2014/main" val="2119945606"/>
                    </a:ext>
                  </a:extLst>
                </a:gridCol>
                <a:gridCol w="746633">
                  <a:extLst>
                    <a:ext uri="{9D8B030D-6E8A-4147-A177-3AD203B41FA5}">
                      <a16:colId xmlns:a16="http://schemas.microsoft.com/office/drawing/2014/main" val="749033814"/>
                    </a:ext>
                  </a:extLst>
                </a:gridCol>
                <a:gridCol w="746633">
                  <a:extLst>
                    <a:ext uri="{9D8B030D-6E8A-4147-A177-3AD203B41FA5}">
                      <a16:colId xmlns:a16="http://schemas.microsoft.com/office/drawing/2014/main" val="4056750846"/>
                    </a:ext>
                  </a:extLst>
                </a:gridCol>
              </a:tblGrid>
              <a:tr h="163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50A0"/>
                          </a:solidFill>
                        </a:rPr>
                        <a:t>원래 논문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Elmer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50A0"/>
                          </a:solidFill>
                        </a:rPr>
                        <a:t>오차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827439"/>
                  </a:ext>
                </a:extLst>
              </a:tr>
              <a:tr h="163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0050A0"/>
                          </a:solidFill>
                        </a:rPr>
                        <a:t>최고온도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63.688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60.437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3.251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344328"/>
                  </a:ext>
                </a:extLst>
              </a:tr>
              <a:tr h="163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0050A0"/>
                          </a:solidFill>
                        </a:rPr>
                        <a:t>최저온도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53.328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50.4997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0050A0"/>
                          </a:solidFill>
                        </a:rPr>
                        <a:t>2.8283</a:t>
                      </a:r>
                      <a:endParaRPr lang="ko-KR" altLang="en-US" sz="10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50061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28" y="658252"/>
            <a:ext cx="2992176" cy="2528645"/>
          </a:xfrm>
          <a:prstGeom prst="rect">
            <a:avLst/>
          </a:prstGeom>
          <a:ln w="25400">
            <a:solidFill>
              <a:srgbClr val="0050A0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456743" y="726128"/>
            <a:ext cx="11128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50A0"/>
                </a:solidFill>
              </a:rPr>
              <a:t>Elmer </a:t>
            </a:r>
            <a:r>
              <a:rPr lang="ko-KR" altLang="en-US" sz="1000" dirty="0" smtClean="0">
                <a:solidFill>
                  <a:srgbClr val="0050A0"/>
                </a:solidFill>
              </a:rPr>
              <a:t>해석 결과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13945" y="5964127"/>
            <a:ext cx="13222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Temperature Flux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11477" y="5964126"/>
            <a:ext cx="15469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Temperature Contour</a:t>
            </a:r>
            <a:endParaRPr lang="en-US" altLang="ko-KR" sz="10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6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fin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기초데이타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</a:t>
            </a:r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데이타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1439" y="387765"/>
            <a:ext cx="8956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50A0"/>
                </a:solidFill>
              </a:rPr>
              <a:t>Min </a:t>
            </a:r>
            <a:r>
              <a:rPr lang="en-US" altLang="ko-KR" sz="1200" dirty="0" err="1">
                <a:solidFill>
                  <a:srgbClr val="0050A0"/>
                </a:solidFill>
              </a:rPr>
              <a:t>Seok</a:t>
            </a:r>
            <a:r>
              <a:rPr lang="en-US" altLang="ko-KR" sz="1200" dirty="0">
                <a:solidFill>
                  <a:srgbClr val="0050A0"/>
                </a:solidFill>
              </a:rPr>
              <a:t> Ha, THERMAL ANALYSIS OF HIGH POWER LED ARRAYS, 2009</a:t>
            </a:r>
            <a:endParaRPr lang="ko-KR" altLang="en-US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  <a:hlinkClick r:id="rId3"/>
              </a:rPr>
              <a:t>https</a:t>
            </a:r>
            <a:r>
              <a:rPr lang="ko-KR" altLang="en-US" sz="1200" dirty="0">
                <a:solidFill>
                  <a:srgbClr val="0050A0"/>
                </a:solidFill>
                <a:hlinkClick r:id="rId3"/>
              </a:rPr>
              <a:t>://</a:t>
            </a:r>
            <a:r>
              <a:rPr lang="ko-KR" altLang="en-US" sz="1200" dirty="0" smtClean="0">
                <a:solidFill>
                  <a:srgbClr val="0050A0"/>
                </a:solidFill>
                <a:hlinkClick r:id="rId3"/>
              </a:rPr>
              <a:t>smartech.gatech.edu/bitstream/handle/1853/31803/ha_minseok_200912_mast.pdf</a:t>
            </a:r>
            <a:endParaRPr lang="en-US" altLang="ko-KR" sz="1200" dirty="0" smtClean="0">
              <a:solidFill>
                <a:srgbClr val="0050A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75461"/>
              </p:ext>
            </p:extLst>
          </p:nvPr>
        </p:nvGraphicFramePr>
        <p:xfrm>
          <a:off x="-2" y="1020280"/>
          <a:ext cx="914335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67">
                  <a:extLst>
                    <a:ext uri="{9D8B030D-6E8A-4147-A177-3AD203B41FA5}">
                      <a16:colId xmlns:a16="http://schemas.microsoft.com/office/drawing/2014/main" val="4003342228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426925325"/>
                    </a:ext>
                  </a:extLst>
                </a:gridCol>
                <a:gridCol w="1703672">
                  <a:extLst>
                    <a:ext uri="{9D8B030D-6E8A-4147-A177-3AD203B41FA5}">
                      <a16:colId xmlns:a16="http://schemas.microsoft.com/office/drawing/2014/main" val="2702089314"/>
                    </a:ext>
                  </a:extLst>
                </a:gridCol>
                <a:gridCol w="1078029">
                  <a:extLst>
                    <a:ext uri="{9D8B030D-6E8A-4147-A177-3AD203B41FA5}">
                      <a16:colId xmlns:a16="http://schemas.microsoft.com/office/drawing/2014/main" val="987472908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3795303559"/>
                    </a:ext>
                  </a:extLst>
                </a:gridCol>
                <a:gridCol w="1366463">
                  <a:extLst>
                    <a:ext uri="{9D8B030D-6E8A-4147-A177-3AD203B41FA5}">
                      <a16:colId xmlns:a16="http://schemas.microsoft.com/office/drawing/2014/main" val="2526671481"/>
                    </a:ext>
                  </a:extLst>
                </a:gridCol>
              </a:tblGrid>
              <a:tr h="249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광원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형태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발광 능률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(Luminous efficacy)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[lm/W]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발광 효율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(Luminous efficiency)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[%]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일반적인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보증 수명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[Hours]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백색광의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파워 변환 비율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[%]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84008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백열등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(Incandescent)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40W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텅스텐 백열등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(120V)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12.6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1.9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750-2000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73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0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19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196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100W </a:t>
                      </a:r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텅스텐 백열등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17.5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2.6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5388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석영 할로겐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(12-24V)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24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3.5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3000-4000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9013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형광등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(Fluorescent)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9-16W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소형 형광등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57-72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8-11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8000-10000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21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37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0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42</a:t>
                      </a:r>
                      <a:endParaRPr lang="ko-KR" altLang="en-US" sz="12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2661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T8 </a:t>
                      </a:r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튜브 자석 </a:t>
                      </a:r>
                      <a:r>
                        <a:rPr lang="ko-KR" altLang="en-US" sz="1200" dirty="0" err="1" smtClean="0">
                          <a:solidFill>
                            <a:srgbClr val="0050A0"/>
                          </a:solidFill>
                        </a:rPr>
                        <a:t>밸러스트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80-100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12-15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20000-30000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3872"/>
                  </a:ext>
                </a:extLst>
              </a:tr>
              <a:tr h="178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HID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(High-intensity discharge)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메탈 </a:t>
                      </a:r>
                      <a:r>
                        <a:rPr lang="ko-KR" altLang="en-US" sz="1200" dirty="0" err="1" smtClean="0">
                          <a:solidFill>
                            <a:srgbClr val="0050A0"/>
                          </a:solidFill>
                        </a:rPr>
                        <a:t>할라이드</a:t>
                      </a:r>
                      <a:endParaRPr lang="en-US" altLang="ko-KR" sz="1200" dirty="0" smtClean="0">
                        <a:solidFill>
                          <a:srgbClr val="0050A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(Metal Halide)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65-115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9.5-16.8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7500-20000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27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17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19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37</a:t>
                      </a:r>
                      <a:endParaRPr lang="ko-KR" altLang="en-US" sz="12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76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LED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고출력 백색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LED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-115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-16.8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35000-50000</a:t>
                      </a:r>
                      <a:endParaRPr lang="ko-KR" altLang="en-US" sz="1200" dirty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50A0"/>
                          </a:solidFill>
                        </a:rPr>
                        <a:t>가시광선 </a:t>
                      </a:r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15-25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IR 0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0050A0"/>
                          </a:solidFill>
                        </a:rPr>
                        <a:t>UV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 0</a:t>
                      </a:r>
                    </a:p>
                    <a:p>
                      <a:pPr algn="l" latinLnBrk="1"/>
                      <a:r>
                        <a:rPr lang="ko-KR" altLang="en-US" sz="1200" baseline="0" dirty="0" smtClean="0">
                          <a:solidFill>
                            <a:srgbClr val="0050A0"/>
                          </a:solidFill>
                        </a:rPr>
                        <a:t>발열 </a:t>
                      </a:r>
                      <a:r>
                        <a:rPr lang="en-US" altLang="ko-KR" sz="1200" baseline="0" dirty="0" smtClean="0">
                          <a:solidFill>
                            <a:srgbClr val="0050A0"/>
                          </a:solidFill>
                        </a:rPr>
                        <a:t>75-85</a:t>
                      </a:r>
                      <a:endParaRPr lang="ko-KR" altLang="en-US" sz="1200" dirty="0" smtClean="0">
                        <a:solidFill>
                          <a:srgbClr val="005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0823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7693" y="5958040"/>
            <a:ext cx="8956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발광효율과</a:t>
            </a:r>
            <a:r>
              <a:rPr lang="ko-KR" altLang="en-US" sz="1200" dirty="0" smtClean="0">
                <a:solidFill>
                  <a:srgbClr val="0050A0"/>
                </a:solidFill>
              </a:rPr>
              <a:t> 수명이 가장 좋지만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발열이 상당히 많다는 특징이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발열 문제를 해결하는 것이 핵심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가 높아지면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광도가 저하되고 수명이 단축된다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  </a:t>
            </a:r>
            <a:r>
              <a:rPr lang="ko-KR" altLang="en-US" sz="1200" dirty="0" smtClean="0">
                <a:solidFill>
                  <a:srgbClr val="0050A0"/>
                </a:solidFill>
              </a:rPr>
              <a:t>보통 보증 </a:t>
            </a:r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는 </a:t>
            </a:r>
            <a:r>
              <a:rPr lang="en-US" altLang="ko-KR" sz="1200" dirty="0" smtClean="0">
                <a:solidFill>
                  <a:srgbClr val="0050A0"/>
                </a:solidFill>
              </a:rPr>
              <a:t>130~185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도씨로</a:t>
            </a:r>
            <a:r>
              <a:rPr lang="ko-KR" altLang="en-US" sz="1200" dirty="0" smtClean="0">
                <a:solidFill>
                  <a:srgbClr val="0050A0"/>
                </a:solidFill>
              </a:rPr>
              <a:t> 설정되고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이를 넘어서면 즉각 파괴된다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3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</a:t>
            </a:r>
            <a:r>
              <a:rPr lang="ko-KR" altLang="en-US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데이타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2" y="516880"/>
            <a:ext cx="4516030" cy="2550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782" y="477115"/>
            <a:ext cx="3874129" cy="26300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3586" y="3296321"/>
            <a:ext cx="4040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에 따른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기대수명의</a:t>
            </a:r>
            <a:r>
              <a:rPr lang="ko-KR" altLang="en-US" sz="1200" dirty="0" smtClean="0">
                <a:solidFill>
                  <a:srgbClr val="0050A0"/>
                </a:solidFill>
              </a:rPr>
              <a:t> 단축 양상 사례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 사례에서는 </a:t>
            </a:r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를 </a:t>
            </a:r>
            <a:r>
              <a:rPr lang="en-US" altLang="ko-KR" sz="1200" dirty="0" smtClean="0">
                <a:solidFill>
                  <a:srgbClr val="0050A0"/>
                </a:solidFill>
              </a:rPr>
              <a:t>85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도씨</a:t>
            </a:r>
            <a:r>
              <a:rPr lang="ko-KR" altLang="en-US" sz="1200" dirty="0" smtClean="0">
                <a:solidFill>
                  <a:srgbClr val="0050A0"/>
                </a:solidFill>
              </a:rPr>
              <a:t> 이하로 관리해야 함을 알 수 있다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21087" y="3296320"/>
            <a:ext cx="3922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T_J</a:t>
            </a:r>
            <a:r>
              <a:rPr lang="ko-KR" altLang="en-US" sz="1200" dirty="0" smtClean="0">
                <a:solidFill>
                  <a:srgbClr val="0050A0"/>
                </a:solidFill>
              </a:rPr>
              <a:t>에 따른 광도 저하의 양상 사례</a:t>
            </a:r>
            <a:endParaRPr lang="en-US" altLang="ko-KR" sz="1200" dirty="0" smtClean="0">
              <a:solidFill>
                <a:srgbClr val="0050A0"/>
              </a:solidFill>
            </a:endParaRPr>
          </a:p>
          <a:p>
            <a:endParaRPr lang="en-US" altLang="ko-KR" sz="1200" dirty="0">
              <a:solidFill>
                <a:srgbClr val="0050A0"/>
              </a:solidFill>
            </a:endParaRPr>
          </a:p>
          <a:p>
            <a:r>
              <a:rPr lang="ko-KR" altLang="en-US" sz="1200" dirty="0" smtClean="0">
                <a:solidFill>
                  <a:srgbClr val="0050A0"/>
                </a:solidFill>
              </a:rPr>
              <a:t>이 사례에서는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온도에 따라 광도가 선형적으로 저하되고 있으므로</a:t>
            </a:r>
            <a:r>
              <a:rPr lang="en-US" altLang="ko-KR" sz="1200" dirty="0" smtClean="0">
                <a:solidFill>
                  <a:srgbClr val="0050A0"/>
                </a:solidFill>
              </a:rPr>
              <a:t>, </a:t>
            </a:r>
            <a:r>
              <a:rPr lang="ko-KR" altLang="en-US" sz="1200" dirty="0" smtClean="0">
                <a:solidFill>
                  <a:srgbClr val="0050A0"/>
                </a:solidFill>
              </a:rPr>
              <a:t>기대수명에서 설정한 </a:t>
            </a:r>
            <a:r>
              <a:rPr lang="en-US" altLang="ko-KR" sz="1200" dirty="0" smtClean="0">
                <a:solidFill>
                  <a:srgbClr val="0050A0"/>
                </a:solidFill>
              </a:rPr>
              <a:t>T_J 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관리온도</a:t>
            </a:r>
            <a:r>
              <a:rPr lang="ko-KR" altLang="en-US" sz="1200" dirty="0" smtClean="0">
                <a:solidFill>
                  <a:srgbClr val="0050A0"/>
                </a:solidFill>
              </a:rPr>
              <a:t> </a:t>
            </a:r>
            <a:r>
              <a:rPr lang="en-US" altLang="ko-KR" sz="1200" dirty="0" smtClean="0">
                <a:solidFill>
                  <a:srgbClr val="0050A0"/>
                </a:solidFill>
              </a:rPr>
              <a:t>85</a:t>
            </a:r>
            <a:r>
              <a:rPr lang="ko-KR" altLang="en-US" sz="1200" dirty="0" err="1" smtClean="0">
                <a:solidFill>
                  <a:srgbClr val="0050A0"/>
                </a:solidFill>
              </a:rPr>
              <a:t>도씨일</a:t>
            </a:r>
            <a:r>
              <a:rPr lang="ko-KR" altLang="en-US" sz="1200" dirty="0" smtClean="0">
                <a:solidFill>
                  <a:srgbClr val="0050A0"/>
                </a:solidFill>
              </a:rPr>
              <a:t> 때의 광도를 보증 광도로 잡아야 할 것이다</a:t>
            </a:r>
            <a:r>
              <a:rPr lang="en-US" altLang="ko-KR" sz="1200" dirty="0" smtClean="0">
                <a:solidFill>
                  <a:srgbClr val="005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6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단순화모델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MCPCB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23457" y="1127459"/>
            <a:ext cx="2701255" cy="70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Copper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3457" y="1832135"/>
            <a:ext cx="2701255" cy="7046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Dielectric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23457" y="2536811"/>
            <a:ext cx="2701255" cy="21979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Aluminium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36128" y="1127459"/>
            <a:ext cx="2701255" cy="70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Copper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36128" y="1832135"/>
            <a:ext cx="2701255" cy="7046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Ceramic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36128" y="2536811"/>
            <a:ext cx="2701255" cy="2197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Copper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3457" y="568090"/>
            <a:ext cx="2701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IMS</a:t>
            </a:r>
          </a:p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(Insulated Metal Substrate)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36128" y="572508"/>
            <a:ext cx="2701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DBC</a:t>
            </a:r>
          </a:p>
          <a:p>
            <a:pPr algn="ctr"/>
            <a:r>
              <a:rPr lang="en-US" altLang="ko-KR" sz="1400" b="1" dirty="0" smtClean="0">
                <a:solidFill>
                  <a:srgbClr val="0050A0"/>
                </a:solidFill>
              </a:rPr>
              <a:t>(Direct Bonded Copper)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23456" y="4916181"/>
            <a:ext cx="27012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50A0"/>
                </a:solidFill>
              </a:rPr>
              <a:t>Dielectric</a:t>
            </a:r>
            <a:r>
              <a:rPr lang="ko-KR" altLang="en-US" sz="1400" dirty="0" smtClean="0">
                <a:solidFill>
                  <a:srgbClr val="0050A0"/>
                </a:solidFill>
              </a:rPr>
              <a:t>의 소재</a:t>
            </a:r>
            <a:endParaRPr lang="en-US" altLang="ko-KR" sz="1400" dirty="0" smtClean="0">
              <a:solidFill>
                <a:srgbClr val="0050A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50A0"/>
                </a:solidFill>
              </a:rPr>
              <a:t>FR4 : k=0.35 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rgbClr val="0050A0"/>
                </a:solidFill>
              </a:rPr>
              <a:t>Prepreg</a:t>
            </a:r>
            <a:r>
              <a:rPr lang="en-US" altLang="ko-KR" sz="1400" dirty="0" smtClean="0">
                <a:solidFill>
                  <a:srgbClr val="0050A0"/>
                </a:solidFill>
              </a:rPr>
              <a:t> </a:t>
            </a:r>
            <a:r>
              <a:rPr lang="en-US" altLang="ko-KR" sz="1400" dirty="0">
                <a:solidFill>
                  <a:srgbClr val="0050A0"/>
                </a:solidFill>
              </a:rPr>
              <a:t>(</a:t>
            </a:r>
            <a:r>
              <a:rPr lang="en-US" altLang="ko-KR" sz="1400" dirty="0" err="1">
                <a:solidFill>
                  <a:srgbClr val="0050A0"/>
                </a:solidFill>
              </a:rPr>
              <a:t>Preimpregnated</a:t>
            </a:r>
            <a:r>
              <a:rPr lang="en-US" altLang="ko-KR" sz="1400" dirty="0">
                <a:solidFill>
                  <a:srgbClr val="0050A0"/>
                </a:solidFill>
              </a:rPr>
              <a:t> </a:t>
            </a:r>
            <a:r>
              <a:rPr lang="en-US" altLang="ko-KR" sz="1400" dirty="0" smtClean="0">
                <a:solidFill>
                  <a:srgbClr val="0050A0"/>
                </a:solidFill>
              </a:rPr>
              <a:t>Material, </a:t>
            </a:r>
            <a:r>
              <a:rPr lang="ko-KR" altLang="en-US" sz="1400" dirty="0" err="1" smtClean="0">
                <a:solidFill>
                  <a:srgbClr val="0050A0"/>
                </a:solidFill>
              </a:rPr>
              <a:t>강화섬유</a:t>
            </a:r>
            <a:r>
              <a:rPr lang="en-US" altLang="ko-KR" sz="1400" dirty="0" smtClean="0">
                <a:solidFill>
                  <a:srgbClr val="0050A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rgbClr val="0050A0"/>
                </a:solidFill>
              </a:rPr>
              <a:t>Bergquist</a:t>
            </a:r>
            <a:r>
              <a:rPr lang="ko-KR" altLang="en-US" sz="1400" dirty="0" smtClean="0">
                <a:solidFill>
                  <a:srgbClr val="0050A0"/>
                </a:solidFill>
              </a:rPr>
              <a:t>사 </a:t>
            </a:r>
            <a:r>
              <a:rPr lang="en-US" altLang="ko-KR" sz="1400" dirty="0" smtClean="0">
                <a:solidFill>
                  <a:srgbClr val="0050A0"/>
                </a:solidFill>
              </a:rPr>
              <a:t>HT-04503</a:t>
            </a:r>
            <a:r>
              <a:rPr lang="ko-KR" altLang="en-US" sz="1400" dirty="0" smtClean="0">
                <a:solidFill>
                  <a:srgbClr val="0050A0"/>
                </a:solidFill>
              </a:rPr>
              <a:t> </a:t>
            </a:r>
            <a:r>
              <a:rPr lang="en-US" altLang="ko-KR" sz="1400" dirty="0" smtClean="0">
                <a:solidFill>
                  <a:srgbClr val="0050A0"/>
                </a:solidFill>
              </a:rPr>
              <a:t>: k=2.2[W/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], 76um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75460" y="4916181"/>
            <a:ext cx="27012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50A0"/>
                </a:solidFill>
              </a:rPr>
              <a:t>Ceramic</a:t>
            </a:r>
            <a:r>
              <a:rPr lang="ko-KR" altLang="en-US" sz="1400" dirty="0" smtClean="0">
                <a:solidFill>
                  <a:srgbClr val="0050A0"/>
                </a:solidFill>
              </a:rPr>
              <a:t> 소재</a:t>
            </a:r>
            <a:endParaRPr lang="en-US" altLang="ko-KR" sz="1400" dirty="0" smtClean="0">
              <a:solidFill>
                <a:srgbClr val="0050A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err="1" smtClean="0">
                <a:solidFill>
                  <a:srgbClr val="0050A0"/>
                </a:solidFill>
              </a:rPr>
              <a:t>AlN</a:t>
            </a:r>
            <a:r>
              <a:rPr lang="en-US" altLang="ko-KR" sz="1400" dirty="0" smtClean="0">
                <a:solidFill>
                  <a:srgbClr val="0050A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Aluminium</a:t>
            </a:r>
            <a:r>
              <a:rPr lang="en-US" altLang="ko-KR" sz="1400" dirty="0" smtClean="0">
                <a:solidFill>
                  <a:srgbClr val="0050A0"/>
                </a:solidFill>
              </a:rPr>
              <a:t> Nitride) : k = 180 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50A0"/>
                </a:solidFill>
              </a:rPr>
              <a:t>Alumina(Al2O3) : k = 35 [W/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mK</a:t>
            </a:r>
            <a:r>
              <a:rPr lang="en-US" altLang="ko-KR" sz="1400" dirty="0" smtClean="0">
                <a:solidFill>
                  <a:srgbClr val="0050A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rgbClr val="0050A0"/>
                </a:solidFill>
              </a:rPr>
              <a:t>Beryllium Oxide(</a:t>
            </a:r>
            <a:r>
              <a:rPr lang="en-US" altLang="ko-KR" sz="1400" dirty="0" err="1" smtClean="0">
                <a:solidFill>
                  <a:srgbClr val="0050A0"/>
                </a:solidFill>
              </a:rPr>
              <a:t>BeO</a:t>
            </a:r>
            <a:r>
              <a:rPr lang="en-US" altLang="ko-KR" sz="1400" dirty="0" smtClean="0">
                <a:solidFill>
                  <a:srgbClr val="0050A0"/>
                </a:solidFill>
              </a:rPr>
              <a:t>) : </a:t>
            </a:r>
            <a:r>
              <a:rPr lang="ko-KR" altLang="en-US" sz="1400" dirty="0" smtClean="0">
                <a:solidFill>
                  <a:srgbClr val="0050A0"/>
                </a:solidFill>
              </a:rPr>
              <a:t>분말상태에서의 독성으로 인해 잘 사용되지 않음</a:t>
            </a:r>
            <a:endParaRPr lang="en-US" altLang="ko-KR" sz="1400" dirty="0" smtClean="0">
              <a:solidFill>
                <a:srgbClr val="005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6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Simplified Model of LED Thermal System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96011" y="1305465"/>
            <a:ext cx="1202499" cy="2755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LED-chip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096010" y="1581037"/>
            <a:ext cx="1202499" cy="150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Bonding Layer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96009" y="1731174"/>
            <a:ext cx="1202499" cy="3682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Die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096009" y="2099431"/>
            <a:ext cx="1202499" cy="150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Die-attach</a:t>
            </a:r>
            <a:endParaRPr lang="ko-KR" altLang="en-US" sz="1200" dirty="0">
              <a:solidFill>
                <a:srgbClr val="005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7351" y="2257786"/>
            <a:ext cx="6026150" cy="209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Copper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657351" y="2467513"/>
            <a:ext cx="6026150" cy="209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Dielectric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657351" y="2677240"/>
            <a:ext cx="6026150" cy="80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Aluminium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57351" y="3484916"/>
            <a:ext cx="6026150" cy="209727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TIM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90550" y="3694643"/>
            <a:ext cx="8045449" cy="80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HeatSink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90551" y="4502319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직사각형 15"/>
          <p:cNvSpPr/>
          <p:nvPr/>
        </p:nvSpPr>
        <p:spPr>
          <a:xfrm>
            <a:off x="7829549" y="4502319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2960481" y="4494940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직사각형 18"/>
          <p:cNvSpPr/>
          <p:nvPr/>
        </p:nvSpPr>
        <p:spPr>
          <a:xfrm>
            <a:off x="5472817" y="4493713"/>
            <a:ext cx="806450" cy="14229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오른쪽 중괄호 2"/>
          <p:cNvSpPr/>
          <p:nvPr/>
        </p:nvSpPr>
        <p:spPr>
          <a:xfrm>
            <a:off x="7756523" y="2257786"/>
            <a:ext cx="146051" cy="1227130"/>
          </a:xfrm>
          <a:prstGeom prst="rightBrace">
            <a:avLst/>
          </a:prstGeom>
          <a:ln w="25400">
            <a:solidFill>
              <a:srgbClr val="00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75596" y="2716762"/>
            <a:ext cx="1168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IMS</a:t>
            </a:r>
          </a:p>
          <a:p>
            <a:r>
              <a:rPr lang="en-US" altLang="ko-KR" sz="1000" dirty="0" smtClean="0">
                <a:solidFill>
                  <a:srgbClr val="0050A0"/>
                </a:solidFill>
              </a:rPr>
              <a:t>Size=10x10 [mm]</a:t>
            </a:r>
          </a:p>
        </p:txBody>
      </p:sp>
      <p:sp>
        <p:nvSpPr>
          <p:cNvPr id="21" name="오른쪽 중괄호 20"/>
          <p:cNvSpPr/>
          <p:nvPr/>
        </p:nvSpPr>
        <p:spPr>
          <a:xfrm>
            <a:off x="5371530" y="1305465"/>
            <a:ext cx="178170" cy="807614"/>
          </a:xfrm>
          <a:prstGeom prst="rightBrace">
            <a:avLst/>
          </a:prstGeom>
          <a:ln w="25400">
            <a:solidFill>
              <a:srgbClr val="00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22720" y="1568791"/>
            <a:ext cx="15796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50A0"/>
                </a:solidFill>
              </a:rPr>
              <a:t>LED Package</a:t>
            </a:r>
          </a:p>
          <a:p>
            <a:r>
              <a:rPr lang="en-US" altLang="ko-KR" sz="1000" dirty="0">
                <a:solidFill>
                  <a:srgbClr val="0050A0"/>
                </a:solidFill>
              </a:rPr>
              <a:t>Size = 1x1 [mm</a:t>
            </a:r>
            <a:r>
              <a:rPr lang="en-US" altLang="ko-KR" sz="1000" dirty="0" smtClean="0">
                <a:solidFill>
                  <a:srgbClr val="0050A0"/>
                </a:solidFill>
              </a:rPr>
              <a:t>]</a:t>
            </a:r>
            <a:endParaRPr lang="en-US" altLang="ko-KR" sz="1000" dirty="0">
              <a:solidFill>
                <a:srgbClr val="0050A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43645" y="6083883"/>
            <a:ext cx="1653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50A0"/>
                </a:solidFill>
              </a:rPr>
              <a:t>Ambient = 25C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98354" y="1308059"/>
            <a:ext cx="319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rgbClr val="0050A0"/>
                </a:solidFill>
              </a:rPr>
              <a:t>GaN</a:t>
            </a:r>
            <a:r>
              <a:rPr lang="en-US" altLang="ko-KR" sz="1000" dirty="0" smtClean="0">
                <a:solidFill>
                  <a:srgbClr val="0050A0"/>
                </a:solidFill>
              </a:rPr>
              <a:t>, T=4 [um], k=130 [W/m^2K]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1511661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Au, T=10 [um], k=301 [W/m^2K]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1763347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Si, T=375 [um], k=127 [W/m^2K]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2016310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Au-20Sn, T=50 [um], k=57 [W/m^2K]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2244684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Copper, T=127 [um], k=385 [W/m^2K]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0" y="2458559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bg1"/>
                </a:solidFill>
              </a:rPr>
              <a:t>Prepreg</a:t>
            </a:r>
            <a:r>
              <a:rPr lang="en-US" altLang="ko-KR" sz="1000" dirty="0" smtClean="0">
                <a:solidFill>
                  <a:schemeClr val="bg1"/>
                </a:solidFill>
              </a:rPr>
              <a:t>, T= 75 [um], k=1.1 [W/m^2K]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0" y="2930229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Al, T=1000 [um], k=150 [W/m^2K]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4174" y="3454914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Thermal Grease, T=50 [um], k=3 [W/m^2K]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3947632"/>
            <a:ext cx="4096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bg1"/>
                </a:solidFill>
              </a:rPr>
              <a:t>Aluminium</a:t>
            </a:r>
            <a:r>
              <a:rPr lang="en-US" altLang="ko-KR" sz="1000" dirty="0" smtClean="0">
                <a:solidFill>
                  <a:schemeClr val="bg1"/>
                </a:solidFill>
              </a:rPr>
              <a:t>, T=? [um], k=150 [W/m^2K]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307323" y="3756888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Size=20x20x2 [mm]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64501" y="5925307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1.5 [mm]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766931" y="5067804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solidFill>
                  <a:srgbClr val="0050A0"/>
                </a:solidFill>
              </a:rPr>
              <a:t>18 [mm]</a:t>
            </a:r>
          </a:p>
        </p:txBody>
      </p:sp>
      <p:cxnSp>
        <p:nvCxnSpPr>
          <p:cNvPr id="47" name="직선 화살표 연결선 46"/>
          <p:cNvCxnSpPr>
            <a:stCxn id="48" idx="2"/>
          </p:cNvCxnSpPr>
          <p:nvPr/>
        </p:nvCxnSpPr>
        <p:spPr>
          <a:xfrm>
            <a:off x="4670425" y="728949"/>
            <a:ext cx="0" cy="486075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621505" y="451950"/>
            <a:ext cx="209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Uniform Heat Flux = 1 [W]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298508" y="1306601"/>
            <a:ext cx="0" cy="95118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298506" y="2244684"/>
            <a:ext cx="2384995" cy="661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683501" y="2244684"/>
            <a:ext cx="0" cy="145645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085684" y="1306601"/>
            <a:ext cx="0" cy="951185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704237" y="2244524"/>
            <a:ext cx="2384995" cy="661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678375" y="2246082"/>
            <a:ext cx="0" cy="1456451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88813" y="1992578"/>
            <a:ext cx="1168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Adiabatic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7694657" y="3655101"/>
            <a:ext cx="941342" cy="1497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61166" y="3659281"/>
            <a:ext cx="7869" cy="22660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90550" y="3662586"/>
            <a:ext cx="1078362" cy="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60754" y="3648106"/>
            <a:ext cx="7869" cy="226602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43976" y="5914132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1375073" y="4502320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936513" y="5928780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767610" y="4516968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929107" y="4502319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5448169" y="5924356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279266" y="4512544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5440763" y="4497895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393421" y="4512544"/>
            <a:ext cx="1517339" cy="1434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781911" y="4493389"/>
            <a:ext cx="1665739" cy="1330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76250" y="4490697"/>
            <a:ext cx="1580967" cy="879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843325" y="4480584"/>
            <a:ext cx="18348" cy="142066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821680" y="5892397"/>
            <a:ext cx="849445" cy="884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279267" y="5761973"/>
            <a:ext cx="1550281" cy="0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829548" y="5761973"/>
            <a:ext cx="814320" cy="2088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047989" y="4504407"/>
            <a:ext cx="0" cy="1412294"/>
          </a:xfrm>
          <a:prstGeom prst="straightConnector1">
            <a:avLst/>
          </a:prstGeom>
          <a:ln>
            <a:solidFill>
              <a:srgbClr val="005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386135" y="5761973"/>
            <a:ext cx="1336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50A0"/>
                </a:solidFill>
              </a:rPr>
              <a:t>4 [mm]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375074" y="4679990"/>
            <a:ext cx="1553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/>
                </a:solidFill>
              </a:rPr>
              <a:t>Uniform h</a:t>
            </a:r>
          </a:p>
          <a:p>
            <a:pPr algn="ctr"/>
            <a:r>
              <a:rPr lang="en-US" altLang="ko-KR" sz="1200" dirty="0" smtClean="0">
                <a:solidFill>
                  <a:schemeClr val="accent1"/>
                </a:solidFill>
              </a:rPr>
              <a:t>= 10 </a:t>
            </a:r>
            <a:r>
              <a:rPr lang="en-US" altLang="ko-KR" sz="1200" dirty="0">
                <a:solidFill>
                  <a:schemeClr val="accent1"/>
                </a:solidFill>
              </a:rPr>
              <a:t>[W/m^2K]</a:t>
            </a:r>
          </a:p>
          <a:p>
            <a:pPr algn="ctr"/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Ref.</a:t>
            </a: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Natural Conv. = 2-25</a:t>
            </a:r>
          </a:p>
          <a:p>
            <a:pPr algn="ctr"/>
            <a:r>
              <a:rPr lang="en-US" altLang="ko-KR" sz="1000" dirty="0" smtClean="0">
                <a:solidFill>
                  <a:schemeClr val="accent1"/>
                </a:solidFill>
              </a:rPr>
              <a:t>Forced Conv.=25-250</a:t>
            </a:r>
          </a:p>
        </p:txBody>
      </p:sp>
      <p:grpSp>
        <p:nvGrpSpPr>
          <p:cNvPr id="25" name="그룹 24"/>
          <p:cNvGrpSpPr>
            <a:grpSpLocks noChangeAspect="1"/>
          </p:cNvGrpSpPr>
          <p:nvPr/>
        </p:nvGrpSpPr>
        <p:grpSpPr>
          <a:xfrm>
            <a:off x="7145114" y="1140965"/>
            <a:ext cx="324418" cy="296043"/>
            <a:chOff x="7961258" y="727730"/>
            <a:chExt cx="324418" cy="296043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7980773" y="1023773"/>
              <a:ext cx="252000" cy="0"/>
            </a:xfrm>
            <a:prstGeom prst="straightConnector1">
              <a:avLst/>
            </a:prstGeom>
            <a:ln>
              <a:solidFill>
                <a:srgbClr val="005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7974659" y="770704"/>
              <a:ext cx="936" cy="253069"/>
            </a:xfrm>
            <a:prstGeom prst="straightConnector1">
              <a:avLst/>
            </a:prstGeom>
            <a:ln>
              <a:solidFill>
                <a:srgbClr val="005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8081606" y="846458"/>
              <a:ext cx="204070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50A0"/>
                  </a:solidFill>
                </a:rPr>
                <a:t>Y</a:t>
              </a:r>
              <a:endParaRPr lang="en-US" altLang="ko-KR" sz="1000" dirty="0" smtClean="0">
                <a:solidFill>
                  <a:srgbClr val="0050A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961258" y="727730"/>
              <a:ext cx="204070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50A0"/>
                  </a:solidFill>
                </a:rPr>
                <a:t>Z</a:t>
              </a:r>
              <a:endParaRPr lang="en-US" altLang="ko-KR" sz="1000" dirty="0" smtClean="0">
                <a:solidFill>
                  <a:srgbClr val="005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Materials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3311" y="4118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GaN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6100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1.8456863E10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352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19374608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6.66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930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37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130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3311" y="20129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Au, Gold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93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7.9537865E+09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0.44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8.0047723E+09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14.1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129.0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318.0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311" y="36141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2330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185.0e9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7.1380135E+08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4.68e-6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555.8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127.0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3311" y="52153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Au-20Sn (LED)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14510.0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6.9340702E+09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&gt;0.136&lt;/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28042196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16.1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388.0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57.0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43370" y="4118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Prepreg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GlassFiber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(MCPCB)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&gt;1850.0&lt;/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2.5492905E+09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0.2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4.4867513E+10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11.6</a:t>
            </a:r>
            <a:r>
              <a:rPr lang="ko-KR" altLang="en-US" sz="1000" dirty="0" err="1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1.1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42823" y="20129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Thermal Grease (MCPCB)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Density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Youngs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modulus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Poisson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&gt;</a:t>
            </a:r>
            <a:r>
              <a:rPr lang="ko-KR" altLang="en-US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Tensile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strength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ko-KR" altLang="en-US" sz="1000" dirty="0" err="1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expansion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coeff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1.0</a:t>
            </a:r>
            <a:r>
              <a:rPr lang="ko-KR" altLang="en-US" sz="1000" dirty="0" err="1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lang="ko-KR" altLang="en-US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en-US" altLang="ko-KR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capacity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300.0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Heat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conductivity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3.0</a:t>
            </a:r>
            <a:r>
              <a:rPr lang="ko-KR" altLang="en-US" sz="1000" dirty="0" smtClean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parameter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ko-KR" altLang="en-US" sz="1000" dirty="0" err="1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material</a:t>
            </a:r>
            <a:r>
              <a:rPr lang="ko-KR" altLang="en-US" sz="1000" dirty="0">
                <a:solidFill>
                  <a:srgbClr val="005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45311" y="3790543"/>
            <a:ext cx="31976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Red Characters : Not proper values yet</a:t>
            </a:r>
            <a:endParaRPr lang="en-US" altLang="ko-KR" sz="1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9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 txBox="1">
            <a:spLocks/>
          </p:cNvSpPr>
          <p:nvPr/>
        </p:nvSpPr>
        <p:spPr>
          <a:xfrm>
            <a:off x="0" y="2505075"/>
            <a:ext cx="9143351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 smtClean="0">
                <a:solidFill>
                  <a:srgbClr val="005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테스트해석</a:t>
            </a:r>
            <a:endParaRPr lang="ko-KR" altLang="en-US" sz="5400" dirty="0">
              <a:solidFill>
                <a:srgbClr val="0050A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288000"/>
          </a:xfrm>
          <a:prstGeom prst="rect">
            <a:avLst/>
          </a:prstGeom>
          <a:solidFill>
            <a:srgbClr val="00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88" y="0"/>
            <a:ext cx="261726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2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1249</Words>
  <Application>Microsoft Office PowerPoint</Application>
  <PresentationFormat>화면 슬라이드 쇼(4:3)</PresentationFormat>
  <Paragraphs>217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Noto Sans CJK KR Black</vt:lpstr>
      <vt:lpstr>Noto Sans CJK KR Bold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2017-02-20T23:46:06Z</dcterms:created>
  <dcterms:modified xsi:type="dcterms:W3CDTF">2017-09-18T06:29:28Z</dcterms:modified>
</cp:coreProperties>
</file>