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61" r:id="rId4"/>
    <p:sldId id="262" r:id="rId5"/>
    <p:sldId id="263" r:id="rId6"/>
    <p:sldId id="264" r:id="rId7"/>
    <p:sldId id="265" r:id="rId8"/>
    <p:sldId id="267" r:id="rId9"/>
    <p:sldId id="274" r:id="rId10"/>
    <p:sldId id="266" r:id="rId11"/>
    <p:sldId id="279" r:id="rId12"/>
    <p:sldId id="280" r:id="rId13"/>
    <p:sldId id="281" r:id="rId14"/>
    <p:sldId id="275" r:id="rId15"/>
    <p:sldId id="283" r:id="rId16"/>
    <p:sldId id="268" r:id="rId17"/>
    <p:sldId id="276" r:id="rId18"/>
    <p:sldId id="282" r:id="rId19"/>
    <p:sldId id="269" r:id="rId20"/>
    <p:sldId id="270" r:id="rId21"/>
    <p:sldId id="278" r:id="rId22"/>
    <p:sldId id="271" r:id="rId23"/>
    <p:sldId id="272" r:id="rId24"/>
    <p:sldId id="277" r:id="rId25"/>
    <p:sldId id="258" r:id="rId26"/>
    <p:sldId id="259" r:id="rId27"/>
    <p:sldId id="26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EC1-C1EA-4F4D-9B7E-5B03B6E9556F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esl.hanyang.ac.kr/class/are9023/note/ch-03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esl.hanyang.ac.kr/class/are9023/note/ch-03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nswersingenesis.org/human-body/ski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planets.ship.jp/NumericalSimulation/FEM/ElmerTutor/Radiation/ElmerTutorRadi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elearning.kocw.net/document/13_00_2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kocw.net/document/12_00_2.pdf" TargetMode="External"/><Relationship Id="rId5" Type="http://schemas.openxmlformats.org/officeDocument/2006/relationships/hyperlink" Target="http://elearning.kocw.net/document/11_00_1.pdf" TargetMode="External"/><Relationship Id="rId4" Type="http://schemas.openxmlformats.org/officeDocument/2006/relationships/hyperlink" Target="http://www.kocw.net/home/search/kemView.do?kemId=41784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sers.ece.utexas.edu/~valvano/research/Thermal.pdf" TargetMode="External"/><Relationship Id="rId5" Type="http://schemas.openxmlformats.org/officeDocument/2006/relationships/hyperlink" Target="http://revistas.unam.mx/index.php/rmf/article/viewFile/15092/14346" TargetMode="External"/><Relationship Id="rId4" Type="http://schemas.openxmlformats.org/officeDocument/2006/relationships/hyperlink" Target="https://m.blog.naver.com/PostView.nhn?blogId=atom_chosung&amp;logNo=220706589091&amp;proxyReferer=https://www.google.co.k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oheat_transf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hyperlink" Target="http://www.elmerfem.org/forum/viewtopic.php?f=3&amp;t=2088" TargetMode="External"/><Relationship Id="rId4" Type="http://schemas.openxmlformats.org/officeDocument/2006/relationships/hyperlink" Target="http://sci-hub.bz/https:/doi.org/10.1186/1475-925X-3-42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75" y="5701445"/>
            <a:ext cx="2880000" cy="472169"/>
          </a:xfrm>
          <a:prstGeom prst="rect">
            <a:avLst/>
          </a:prstGeom>
        </p:spPr>
      </p:pic>
      <p:sp>
        <p:nvSpPr>
          <p:cNvPr id="10" name="제목 개체 틀 1"/>
          <p:cNvSpPr txBox="1">
            <a:spLocks/>
          </p:cNvSpPr>
          <p:nvPr/>
        </p:nvSpPr>
        <p:spPr>
          <a:xfrm>
            <a:off x="0" y="1657350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[FAT2]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Skin Layer Model</a:t>
            </a:r>
            <a:endParaRPr lang="ko-KR" altLang="en-US" sz="5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제목 개체 틀 1"/>
          <p:cNvSpPr txBox="1">
            <a:spLocks/>
          </p:cNvSpPr>
          <p:nvPr/>
        </p:nvSpPr>
        <p:spPr>
          <a:xfrm>
            <a:off x="0" y="4112330"/>
            <a:ext cx="9144000" cy="600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2017-11-28, </a:t>
            </a:r>
            <a:r>
              <a:rPr lang="ko-KR" altLang="en-US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김동호</a:t>
            </a:r>
            <a:endParaRPr lang="ko-KR" altLang="en-US" sz="2000" dirty="0">
              <a:solidFill>
                <a:srgbClr val="004E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819275"/>
            <a:ext cx="5887932" cy="3195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8000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안면부는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진피층도</a:t>
            </a:r>
            <a:r>
              <a:rPr lang="ko-KR" altLang="en-US" sz="1200" dirty="0" smtClean="0">
                <a:solidFill>
                  <a:srgbClr val="0050A0"/>
                </a:solidFill>
              </a:rPr>
              <a:t> 얇은 편이고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피하지방층도 얇게 형성됨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4012" y="1819276"/>
            <a:ext cx="5887932" cy="6286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5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인체 발열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1400175"/>
            <a:ext cx="4505325" cy="48387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288000"/>
            <a:ext cx="739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  <a:hlinkClick r:id="rId4"/>
              </a:rPr>
              <a:t>http://</a:t>
            </a:r>
            <a:r>
              <a:rPr lang="ko-KR" altLang="en-US" sz="1200" dirty="0" smtClean="0">
                <a:solidFill>
                  <a:srgbClr val="0050A0"/>
                </a:solidFill>
                <a:hlinkClick r:id="rId4"/>
              </a:rPr>
              <a:t>aesl.hanyang.ac.kr/class/are9023/note/ch-03.pdf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## [met; metabolic rate]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* </a:t>
            </a:r>
            <a:r>
              <a:rPr lang="ko-KR" altLang="en-US" sz="1200" dirty="0" smtClean="0">
                <a:solidFill>
                  <a:srgbClr val="0050A0"/>
                </a:solidFill>
              </a:rPr>
              <a:t>쾌적한 상태에서 의자에 앉아 안정을 취하고 있을 때의 인체 활동량</a:t>
            </a:r>
            <a:r>
              <a:rPr lang="en-US" altLang="ko-KR" sz="1200" dirty="0" smtClean="0">
                <a:solidFill>
                  <a:srgbClr val="0050A0"/>
                </a:solidFill>
              </a:rPr>
              <a:t>(Activity)</a:t>
            </a:r>
            <a:r>
              <a:rPr lang="ko-KR" altLang="en-US" sz="1200" dirty="0" smtClean="0">
                <a:solidFill>
                  <a:srgbClr val="0050A0"/>
                </a:solidFill>
              </a:rPr>
              <a:t>에서의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열발산량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* 1 [met] = 58.2 [W/m^2]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47987" y="2438401"/>
            <a:ext cx="3876675" cy="200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9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80" y="1300163"/>
            <a:ext cx="5306239" cy="54645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의복의 </a:t>
            </a:r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열저항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288000"/>
            <a:ext cx="8734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  <a:hlinkClick r:id="rId4"/>
              </a:rPr>
              <a:t>http://</a:t>
            </a:r>
            <a:r>
              <a:rPr lang="ko-KR" altLang="en-US" sz="1200" dirty="0" smtClean="0">
                <a:solidFill>
                  <a:srgbClr val="0050A0"/>
                </a:solidFill>
                <a:hlinkClick r:id="rId4"/>
              </a:rPr>
              <a:t>aesl.hanyang.ac.kr/class/are9023/note/ch-03.pdf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## [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clo</a:t>
            </a:r>
            <a:r>
              <a:rPr lang="en-US" altLang="ko-KR" sz="1200" dirty="0" smtClean="0">
                <a:solidFill>
                  <a:srgbClr val="0050A0"/>
                </a:solidFill>
              </a:rPr>
              <a:t>]</a:t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* </a:t>
            </a:r>
            <a:r>
              <a:rPr lang="ko-KR" altLang="en-US" sz="1200" dirty="0" smtClean="0">
                <a:solidFill>
                  <a:srgbClr val="0050A0"/>
                </a:solidFill>
              </a:rPr>
              <a:t>의복의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단열성</a:t>
            </a:r>
            <a:r>
              <a:rPr lang="ko-KR" altLang="en-US" sz="1200" dirty="0" smtClean="0">
                <a:solidFill>
                  <a:srgbClr val="0050A0"/>
                </a:solidFill>
              </a:rPr>
              <a:t> 지표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* </a:t>
            </a:r>
            <a:r>
              <a:rPr lang="ko-KR" altLang="en-US" sz="1200" dirty="0" smtClean="0">
                <a:solidFill>
                  <a:srgbClr val="0050A0"/>
                </a:solidFill>
              </a:rPr>
              <a:t>기온 </a:t>
            </a:r>
            <a:r>
              <a:rPr lang="en-US" altLang="ko-KR" sz="1200" dirty="0" smtClean="0">
                <a:solidFill>
                  <a:srgbClr val="0050A0"/>
                </a:solidFill>
              </a:rPr>
              <a:t>21[C], </a:t>
            </a:r>
            <a:r>
              <a:rPr lang="ko-KR" altLang="en-US" sz="1200" dirty="0" smtClean="0">
                <a:solidFill>
                  <a:srgbClr val="0050A0"/>
                </a:solidFill>
              </a:rPr>
              <a:t>상대습도 </a:t>
            </a:r>
            <a:r>
              <a:rPr lang="en-US" altLang="ko-KR" sz="1200" dirty="0" smtClean="0">
                <a:solidFill>
                  <a:srgbClr val="0050A0"/>
                </a:solidFill>
              </a:rPr>
              <a:t>50%,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기류속도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0.5[m/s] </a:t>
            </a:r>
            <a:r>
              <a:rPr lang="ko-KR" altLang="en-US" sz="1200" dirty="0" smtClean="0">
                <a:solidFill>
                  <a:srgbClr val="0050A0"/>
                </a:solidFill>
              </a:rPr>
              <a:t>이하의 실내에서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인체활동량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1[met]</a:t>
            </a:r>
            <a:r>
              <a:rPr lang="ko-KR" altLang="en-US" sz="1200" dirty="0" smtClean="0">
                <a:solidFill>
                  <a:srgbClr val="0050A0"/>
                </a:solidFill>
              </a:rPr>
              <a:t>일 때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피부 표면에서 의복 표면까지의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열저항값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* 1 [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clo</a:t>
            </a:r>
            <a:r>
              <a:rPr lang="en-US" altLang="ko-KR" sz="1200" dirty="0" smtClean="0">
                <a:solidFill>
                  <a:srgbClr val="0050A0"/>
                </a:solidFill>
              </a:rPr>
              <a:t>] = 155 [m^2.K/W]</a:t>
            </a:r>
          </a:p>
          <a:p>
            <a:endParaRPr lang="en-US" altLang="ko-KR" sz="12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4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스킨 모델링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576755"/>
            <a:ext cx="6667500" cy="62769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88000"/>
            <a:ext cx="3912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  <a:hlinkClick r:id="rId4"/>
              </a:rPr>
              <a:t>https://answersingenesis.org/human-body/skin</a:t>
            </a:r>
            <a:r>
              <a:rPr lang="en-US" altLang="ko-KR" sz="1200" dirty="0" smtClean="0">
                <a:solidFill>
                  <a:srgbClr val="0050A0"/>
                </a:solidFill>
                <a:hlinkClick r:id="rId4"/>
              </a:rPr>
              <a:t>/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0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복사열전달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기준 모델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43905" y="2237359"/>
            <a:ext cx="432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43905" y="2777359"/>
            <a:ext cx="432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43905" y="3857359"/>
            <a:ext cx="4320000" cy="18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88000"/>
            <a:ext cx="4477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표피층</a:t>
            </a:r>
            <a:r>
              <a:rPr lang="en-US" altLang="ko-KR" sz="1200" dirty="0" smtClean="0">
                <a:solidFill>
                  <a:srgbClr val="0050A0"/>
                </a:solidFill>
              </a:rPr>
              <a:t>(Epidermis)</a:t>
            </a:r>
            <a:r>
              <a:rPr lang="ko-KR" altLang="en-US" sz="1200" dirty="0" smtClean="0">
                <a:solidFill>
                  <a:srgbClr val="0050A0"/>
                </a:solidFill>
              </a:rPr>
              <a:t>은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진피층</a:t>
            </a:r>
            <a:r>
              <a:rPr lang="en-US" altLang="ko-KR" sz="1200" dirty="0" smtClean="0">
                <a:solidFill>
                  <a:srgbClr val="0050A0"/>
                </a:solidFill>
              </a:rPr>
              <a:t>(Dermis)</a:t>
            </a:r>
            <a:r>
              <a:rPr lang="ko-KR" altLang="en-US" sz="1200" dirty="0" smtClean="0">
                <a:solidFill>
                  <a:srgbClr val="0050A0"/>
                </a:solidFill>
              </a:rPr>
              <a:t>과 동일 물성인 것으로 단순화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3905" y="23688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진피층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(Dermis)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3905" y="2933679"/>
            <a:ext cx="107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피하지방</a:t>
            </a:r>
            <a:r>
              <a:rPr lang="en-US" altLang="ko-KR" sz="1200" dirty="0" smtClean="0">
                <a:solidFill>
                  <a:schemeClr val="accent4"/>
                </a:solidFill>
              </a:rPr>
              <a:t>(Fat)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3905" y="3903700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근육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(Muscle)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9811" y="2244713"/>
            <a:ext cx="0" cy="54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49811" y="2777359"/>
            <a:ext cx="0" cy="108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149811" y="3857359"/>
            <a:ext cx="0" cy="180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4280" y="2376214"/>
            <a:ext cx="135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Default = 1.5mm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280" y="3178859"/>
            <a:ext cx="135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Default = 3.0mm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280" y="4325928"/>
            <a:ext cx="135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Default = 5.0mm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56448" y="2244713"/>
            <a:ext cx="108000" cy="34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82746" y="2241469"/>
            <a:ext cx="108000" cy="34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82746" y="5637902"/>
            <a:ext cx="4381159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899830" y="5019675"/>
            <a:ext cx="981075" cy="399152"/>
          </a:xfrm>
          <a:prstGeom prst="wedgeRoundRectCallout">
            <a:avLst>
              <a:gd name="adj1" fmla="val -74231"/>
              <a:gd name="adj2" fmla="val 2193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단열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Adiabatic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6899830" y="5637902"/>
            <a:ext cx="981075" cy="399152"/>
          </a:xfrm>
          <a:prstGeom prst="wedgeRoundRectCallout">
            <a:avLst>
              <a:gd name="adj1" fmla="val -76173"/>
              <a:gd name="adj2" fmla="val -23407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인체발열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58.2 [W/m^2]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2746" y="2180500"/>
            <a:ext cx="4381159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6899830" y="1607370"/>
            <a:ext cx="1396445" cy="399152"/>
          </a:xfrm>
          <a:prstGeom prst="wedgeRoundRectCallout">
            <a:avLst>
              <a:gd name="adj1" fmla="val -80056"/>
              <a:gd name="adj2" fmla="val 110226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의복에 의한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열저항은</a:t>
            </a:r>
            <a:r>
              <a:rPr lang="ko-KR" altLang="en-US" sz="1000" dirty="0" smtClean="0">
                <a:solidFill>
                  <a:schemeClr val="bg1"/>
                </a:solidFill>
              </a:rPr>
              <a:t> 무시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0210" y="1789035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Ambient = 25 [C]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25882" y="1304632"/>
            <a:ext cx="694886" cy="294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3879788" y="1678132"/>
            <a:ext cx="252000" cy="358055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20768" y="1669787"/>
            <a:ext cx="252000" cy="360000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163598" y="1697182"/>
            <a:ext cx="126000" cy="358055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62958" y="1686420"/>
            <a:ext cx="126000" cy="360000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473325" y="1687392"/>
            <a:ext cx="0" cy="358055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7859" y="1676902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LED 830nm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2845136" y="1640500"/>
            <a:ext cx="0" cy="54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36953" y="1769122"/>
            <a:ext cx="1127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Gap = 1.3mm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091233" y="1178660"/>
            <a:ext cx="707250" cy="2062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18875" y="103520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L1 = 1.0mm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98483" y="1312200"/>
            <a:ext cx="355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Body Force = (0.6*0.3)/(Density*Volume) [W/kg]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7894" y="2381022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초기온도</a:t>
            </a:r>
            <a:r>
              <a:rPr lang="en-US" altLang="ko-KR" sz="1200" dirty="0" smtClean="0">
                <a:solidFill>
                  <a:srgbClr val="C00000"/>
                </a:solidFill>
              </a:rPr>
              <a:t> = 36.5 [C]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845136" y="1265152"/>
            <a:ext cx="0" cy="36000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28944" y="1303252"/>
            <a:ext cx="1638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Thickness = 0.15mm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282746" y="6012140"/>
            <a:ext cx="4381159" cy="0"/>
          </a:xfrm>
          <a:prstGeom prst="straightConnector1">
            <a:avLst/>
          </a:prstGeom>
          <a:ln w="25400">
            <a:solidFill>
              <a:srgbClr val="005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25428" y="5866619"/>
            <a:ext cx="1091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0050A0"/>
                </a:solidFill>
              </a:rPr>
              <a:t>L2 = 20.0mm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t="22971" r="41970" b="11578"/>
          <a:stretch/>
        </p:blipFill>
        <p:spPr bwMode="auto">
          <a:xfrm>
            <a:off x="5655146" y="2297570"/>
            <a:ext cx="870721" cy="611289"/>
          </a:xfrm>
          <a:prstGeom prst="rect">
            <a:avLst/>
          </a:prstGeom>
          <a:noFill/>
          <a:ln w="25400">
            <a:solidFill>
              <a:srgbClr val="005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4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물성치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798843"/>
            <a:ext cx="5829300" cy="2600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910012"/>
            <a:ext cx="5810250" cy="25812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400800" y="4733924"/>
            <a:ext cx="800100" cy="150495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85924" y="1552574"/>
            <a:ext cx="5800725" cy="13430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0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물성치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8789" y="564357"/>
            <a:ext cx="333129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solidFill>
                  <a:srgbClr val="0050A0"/>
                </a:solidFill>
              </a:rPr>
              <a:t>Material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1</a:t>
            </a: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ko-KR" altLang="en-US" sz="1000" dirty="0" smtClean="0">
                <a:solidFill>
                  <a:srgbClr val="0050A0"/>
                </a:solidFill>
              </a:rPr>
              <a:t>“</a:t>
            </a:r>
            <a:r>
              <a:rPr lang="en-US" altLang="ko-KR" sz="1000" dirty="0" smtClean="0">
                <a:solidFill>
                  <a:srgbClr val="0050A0"/>
                </a:solidFill>
              </a:rPr>
              <a:t>LED</a:t>
            </a:r>
            <a:r>
              <a:rPr lang="ko-KR" altLang="en-US" sz="1000" dirty="0" smtClean="0">
                <a:solidFill>
                  <a:srgbClr val="0050A0"/>
                </a:solidFill>
              </a:rPr>
              <a:t>"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1.0</a:t>
            </a:r>
            <a:r>
              <a:rPr lang="ko-KR" altLang="en-US" sz="1000" dirty="0" smtClean="0">
                <a:solidFill>
                  <a:srgbClr val="0050A0"/>
                </a:solidFill>
              </a:rPr>
              <a:t>  ! </a:t>
            </a:r>
            <a:r>
              <a:rPr lang="en-US" altLang="ko-KR" sz="1000" dirty="0" smtClean="0">
                <a:solidFill>
                  <a:srgbClr val="0050A0"/>
                </a:solidFill>
              </a:rPr>
              <a:t>[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kg</a:t>
            </a:r>
            <a:r>
              <a:rPr lang="ko-KR" altLang="en-US" sz="1000" dirty="0" smtClean="0">
                <a:solidFill>
                  <a:srgbClr val="0050A0"/>
                </a:solidFill>
              </a:rPr>
              <a:t>/m^3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0.5</a:t>
            </a:r>
            <a:r>
              <a:rPr lang="ko-KR" altLang="en-US" sz="1000" dirty="0" smtClean="0">
                <a:solidFill>
                  <a:srgbClr val="0050A0"/>
                </a:solidFill>
              </a:rPr>
              <a:t>  ! </a:t>
            </a:r>
            <a:r>
              <a:rPr lang="en-US" altLang="ko-KR" sz="1000" dirty="0" smtClean="0">
                <a:solidFill>
                  <a:srgbClr val="0050A0"/>
                </a:solidFill>
              </a:rPr>
              <a:t>[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W</a:t>
            </a:r>
            <a:r>
              <a:rPr lang="ko-KR" altLang="en-US" sz="1000" dirty="0" smtClean="0">
                <a:solidFill>
                  <a:srgbClr val="0050A0"/>
                </a:solidFill>
              </a:rPr>
              <a:t>/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Emissivity</a:t>
            </a:r>
            <a:r>
              <a:rPr lang="ko-KR" altLang="en-US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>
                <a:solidFill>
                  <a:srgbClr val="0050A0"/>
                </a:solidFill>
              </a:rPr>
              <a:t>= 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  </a:t>
            </a:r>
            <a:r>
              <a:rPr lang="en-US" altLang="ko-KR" sz="1000" dirty="0">
                <a:solidFill>
                  <a:srgbClr val="0050A0"/>
                </a:solidFill>
              </a:rPr>
              <a:t>Absorptivity</a:t>
            </a:r>
            <a:r>
              <a:rPr lang="en-US" altLang="ko-KR" sz="1000" dirty="0" smtClean="0">
                <a:solidFill>
                  <a:srgbClr val="0050A0"/>
                </a:solidFill>
              </a:rPr>
              <a:t> = </a:t>
            </a:r>
          </a:p>
          <a:p>
            <a:r>
              <a:rPr lang="en-US" altLang="ko-KR" sz="1000" dirty="0">
                <a:solidFill>
                  <a:srgbClr val="0050A0"/>
                </a:solidFill>
              </a:rPr>
              <a:t> </a:t>
            </a:r>
            <a:r>
              <a:rPr lang="en-US" altLang="ko-KR" sz="1000" dirty="0" smtClean="0">
                <a:solidFill>
                  <a:srgbClr val="0050A0"/>
                </a:solidFill>
              </a:rPr>
              <a:t> Transmissivity = 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End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en-US" altLang="ko-KR" sz="1000" dirty="0" smtClean="0">
                <a:solidFill>
                  <a:srgbClr val="0050A0"/>
                </a:solidFill>
              </a:rPr>
              <a:t>2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ko-KR" altLang="en-US" sz="1000" dirty="0" smtClean="0">
                <a:solidFill>
                  <a:srgbClr val="0050A0"/>
                </a:solidFill>
              </a:rPr>
              <a:t>“</a:t>
            </a:r>
            <a:r>
              <a:rPr lang="en-US" altLang="ko-KR" sz="1000" dirty="0" smtClean="0">
                <a:solidFill>
                  <a:srgbClr val="0050A0"/>
                </a:solidFill>
              </a:rPr>
              <a:t>Dermis</a:t>
            </a:r>
            <a:r>
              <a:rPr lang="ko-KR" altLang="en-US" sz="1000" dirty="0" smtClean="0">
                <a:solidFill>
                  <a:srgbClr val="0050A0"/>
                </a:solidFill>
              </a:rPr>
              <a:t>"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1116.0</a:t>
            </a:r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>
                <a:solidFill>
                  <a:srgbClr val="0050A0"/>
                </a:solidFill>
              </a:rPr>
              <a:t>! </a:t>
            </a:r>
            <a:r>
              <a:rPr lang="en-US" altLang="ko-KR" sz="1000" dirty="0">
                <a:solidFill>
                  <a:srgbClr val="0050A0"/>
                </a:solidFill>
              </a:rPr>
              <a:t>[</a:t>
            </a:r>
            <a:r>
              <a:rPr lang="ko-KR" altLang="en-US" sz="1000" dirty="0" err="1">
                <a:solidFill>
                  <a:srgbClr val="0050A0"/>
                </a:solidFill>
              </a:rPr>
              <a:t>kg</a:t>
            </a:r>
            <a:r>
              <a:rPr lang="ko-KR" altLang="en-US" sz="1000" dirty="0">
                <a:solidFill>
                  <a:srgbClr val="0050A0"/>
                </a:solidFill>
              </a:rPr>
              <a:t>/m^3</a:t>
            </a:r>
            <a:r>
              <a:rPr lang="en-US" altLang="ko-KR" sz="1000" dirty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0.5</a:t>
            </a:r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>
                <a:solidFill>
                  <a:srgbClr val="0050A0"/>
                </a:solidFill>
              </a:rPr>
              <a:t>! </a:t>
            </a:r>
            <a:r>
              <a:rPr lang="en-US" altLang="ko-KR" sz="1000" dirty="0">
                <a:solidFill>
                  <a:srgbClr val="0050A0"/>
                </a:solidFill>
              </a:rPr>
              <a:t>[</a:t>
            </a:r>
            <a:r>
              <a:rPr lang="ko-KR" altLang="en-US" sz="1000" dirty="0" err="1">
                <a:solidFill>
                  <a:srgbClr val="0050A0"/>
                </a:solidFill>
              </a:rPr>
              <a:t>W</a:t>
            </a:r>
            <a:r>
              <a:rPr lang="ko-KR" altLang="en-US" sz="1000" dirty="0">
                <a:solidFill>
                  <a:srgbClr val="0050A0"/>
                </a:solidFill>
              </a:rPr>
              <a:t>/</a:t>
            </a:r>
            <a:r>
              <a:rPr lang="ko-KR" altLang="en-US" sz="1000" dirty="0" err="1">
                <a:solidFill>
                  <a:srgbClr val="0050A0"/>
                </a:solidFill>
              </a:rPr>
              <a:t>mK</a:t>
            </a:r>
            <a:r>
              <a:rPr lang="en-US" altLang="ko-KR" sz="1000" dirty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Emissivity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0.97  ! At 1060 [nm]</a:t>
            </a:r>
            <a:endParaRPr lang="en-US" altLang="ko-KR" sz="1000" dirty="0">
              <a:solidFill>
                <a:srgbClr val="0050A0"/>
              </a:solidFill>
            </a:endParaRPr>
          </a:p>
          <a:p>
            <a:r>
              <a:rPr lang="en-US" altLang="ko-KR" sz="1000" dirty="0">
                <a:solidFill>
                  <a:srgbClr val="0050A0"/>
                </a:solidFill>
              </a:rPr>
              <a:t>  Absorptivity = </a:t>
            </a:r>
            <a:r>
              <a:rPr lang="en-US" altLang="ko-KR" sz="1000" dirty="0" smtClean="0">
                <a:solidFill>
                  <a:srgbClr val="0050A0"/>
                </a:solidFill>
              </a:rPr>
              <a:t>0.117  ! [cm^-1] at 830 [nm]</a:t>
            </a:r>
            <a:endParaRPr lang="en-US" altLang="ko-KR" sz="1000" dirty="0">
              <a:solidFill>
                <a:srgbClr val="0050A0"/>
              </a:solidFill>
            </a:endParaRPr>
          </a:p>
          <a:p>
            <a:r>
              <a:rPr lang="en-US" altLang="ko-KR" sz="1000" dirty="0">
                <a:solidFill>
                  <a:srgbClr val="0050A0"/>
                </a:solidFill>
              </a:rPr>
              <a:t>  Transmissivity = 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End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en-US" altLang="ko-KR" sz="1000" dirty="0" smtClean="0">
                <a:solidFill>
                  <a:srgbClr val="0050A0"/>
                </a:solidFill>
              </a:rPr>
              <a:t>3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ko-KR" altLang="en-US" sz="1000" dirty="0" smtClean="0">
                <a:solidFill>
                  <a:srgbClr val="0050A0"/>
                </a:solidFill>
              </a:rPr>
              <a:t>“</a:t>
            </a:r>
            <a:r>
              <a:rPr lang="en-US" altLang="ko-KR" sz="1000" dirty="0" smtClean="0">
                <a:solidFill>
                  <a:srgbClr val="0050A0"/>
                </a:solidFill>
              </a:rPr>
              <a:t>Fat</a:t>
            </a:r>
            <a:r>
              <a:rPr lang="ko-KR" altLang="en-US" sz="1000" dirty="0" smtClean="0">
                <a:solidFill>
                  <a:srgbClr val="0050A0"/>
                </a:solidFill>
              </a:rPr>
              <a:t>"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971.0</a:t>
            </a:r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>
                <a:solidFill>
                  <a:srgbClr val="0050A0"/>
                </a:solidFill>
              </a:rPr>
              <a:t>! </a:t>
            </a:r>
            <a:r>
              <a:rPr lang="en-US" altLang="ko-KR" sz="1000" dirty="0">
                <a:solidFill>
                  <a:srgbClr val="0050A0"/>
                </a:solidFill>
              </a:rPr>
              <a:t>[</a:t>
            </a:r>
            <a:r>
              <a:rPr lang="ko-KR" altLang="en-US" sz="1000" dirty="0" err="1">
                <a:solidFill>
                  <a:srgbClr val="0050A0"/>
                </a:solidFill>
              </a:rPr>
              <a:t>kg</a:t>
            </a:r>
            <a:r>
              <a:rPr lang="ko-KR" altLang="en-US" sz="1000" dirty="0">
                <a:solidFill>
                  <a:srgbClr val="0050A0"/>
                </a:solidFill>
              </a:rPr>
              <a:t>/m^3</a:t>
            </a:r>
            <a:r>
              <a:rPr lang="en-US" altLang="ko-KR" sz="1000" dirty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0.2</a:t>
            </a:r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>
                <a:solidFill>
                  <a:srgbClr val="0050A0"/>
                </a:solidFill>
              </a:rPr>
              <a:t>! </a:t>
            </a:r>
            <a:r>
              <a:rPr lang="en-US" altLang="ko-KR" sz="1000" dirty="0">
                <a:solidFill>
                  <a:srgbClr val="0050A0"/>
                </a:solidFill>
              </a:rPr>
              <a:t>[</a:t>
            </a:r>
            <a:r>
              <a:rPr lang="ko-KR" altLang="en-US" sz="1000" dirty="0" err="1">
                <a:solidFill>
                  <a:srgbClr val="0050A0"/>
                </a:solidFill>
              </a:rPr>
              <a:t>W</a:t>
            </a:r>
            <a:r>
              <a:rPr lang="ko-KR" altLang="en-US" sz="1000" dirty="0">
                <a:solidFill>
                  <a:srgbClr val="0050A0"/>
                </a:solidFill>
              </a:rPr>
              <a:t>/</a:t>
            </a:r>
            <a:r>
              <a:rPr lang="ko-KR" altLang="en-US" sz="1000" dirty="0" err="1">
                <a:solidFill>
                  <a:srgbClr val="0050A0"/>
                </a:solidFill>
              </a:rPr>
              <a:t>mK</a:t>
            </a:r>
            <a:r>
              <a:rPr lang="en-US" altLang="ko-KR" sz="1000" dirty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Emissivity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endParaRPr lang="en-US" altLang="ko-KR" sz="1000" dirty="0">
              <a:solidFill>
                <a:srgbClr val="0050A0"/>
              </a:solidFill>
            </a:endParaRPr>
          </a:p>
          <a:p>
            <a:r>
              <a:rPr lang="en-US" altLang="ko-KR" sz="1000" dirty="0">
                <a:solidFill>
                  <a:srgbClr val="0050A0"/>
                </a:solidFill>
              </a:rPr>
              <a:t>  Absorptivity = </a:t>
            </a:r>
            <a:r>
              <a:rPr lang="en-US" altLang="ko-KR" sz="1000" dirty="0" smtClean="0">
                <a:solidFill>
                  <a:srgbClr val="0050A0"/>
                </a:solidFill>
              </a:rPr>
              <a:t> 0.087  </a:t>
            </a:r>
            <a:r>
              <a:rPr lang="en-US" altLang="ko-KR" sz="1000" dirty="0">
                <a:solidFill>
                  <a:srgbClr val="0050A0"/>
                </a:solidFill>
              </a:rPr>
              <a:t>! [cm^-1</a:t>
            </a:r>
            <a:r>
              <a:rPr lang="en-US" altLang="ko-KR" sz="1000" dirty="0" smtClean="0">
                <a:solidFill>
                  <a:srgbClr val="0050A0"/>
                </a:solidFill>
              </a:rPr>
              <a:t>] </a:t>
            </a:r>
            <a:r>
              <a:rPr lang="en-US" altLang="ko-KR" sz="1000" dirty="0">
                <a:solidFill>
                  <a:srgbClr val="0050A0"/>
                </a:solidFill>
              </a:rPr>
              <a:t>at 830 [nm]</a:t>
            </a:r>
          </a:p>
          <a:p>
            <a:r>
              <a:rPr lang="en-US" altLang="ko-KR" sz="1000" dirty="0">
                <a:solidFill>
                  <a:srgbClr val="0050A0"/>
                </a:solidFill>
              </a:rPr>
              <a:t>  Transmissivity = 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End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en-US" altLang="ko-KR" sz="1000" dirty="0" smtClean="0">
                <a:solidFill>
                  <a:srgbClr val="0050A0"/>
                </a:solidFill>
              </a:rPr>
              <a:t>4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ko-KR" altLang="en-US" sz="1000" dirty="0" smtClean="0">
                <a:solidFill>
                  <a:srgbClr val="0050A0"/>
                </a:solidFill>
              </a:rPr>
              <a:t>“</a:t>
            </a:r>
            <a:r>
              <a:rPr lang="en-US" altLang="ko-KR" sz="1000" dirty="0" smtClean="0">
                <a:solidFill>
                  <a:srgbClr val="0050A0"/>
                </a:solidFill>
              </a:rPr>
              <a:t>Muscle</a:t>
            </a:r>
            <a:r>
              <a:rPr lang="ko-KR" altLang="en-US" sz="1000" dirty="0" smtClean="0">
                <a:solidFill>
                  <a:srgbClr val="0050A0"/>
                </a:solidFill>
              </a:rPr>
              <a:t>"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1041.0</a:t>
            </a:r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>
                <a:solidFill>
                  <a:srgbClr val="0050A0"/>
                </a:solidFill>
              </a:rPr>
              <a:t>! </a:t>
            </a:r>
            <a:r>
              <a:rPr lang="en-US" altLang="ko-KR" sz="1000" dirty="0">
                <a:solidFill>
                  <a:srgbClr val="0050A0"/>
                </a:solidFill>
              </a:rPr>
              <a:t>[</a:t>
            </a:r>
            <a:r>
              <a:rPr lang="ko-KR" altLang="en-US" sz="1000" dirty="0" err="1">
                <a:solidFill>
                  <a:srgbClr val="0050A0"/>
                </a:solidFill>
              </a:rPr>
              <a:t>kg</a:t>
            </a:r>
            <a:r>
              <a:rPr lang="ko-KR" altLang="en-US" sz="1000" dirty="0">
                <a:solidFill>
                  <a:srgbClr val="0050A0"/>
                </a:solidFill>
              </a:rPr>
              <a:t>/m^3</a:t>
            </a:r>
            <a:r>
              <a:rPr lang="en-US" altLang="ko-KR" sz="1000" dirty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r>
              <a:rPr lang="en-US" altLang="ko-KR" sz="1000" dirty="0" smtClean="0">
                <a:solidFill>
                  <a:srgbClr val="0050A0"/>
                </a:solidFill>
              </a:rPr>
              <a:t>0.4975</a:t>
            </a:r>
            <a:r>
              <a:rPr lang="ko-KR" altLang="en-US" sz="1000" dirty="0" smtClean="0">
                <a:solidFill>
                  <a:srgbClr val="0050A0"/>
                </a:solidFill>
              </a:rPr>
              <a:t>  </a:t>
            </a:r>
            <a:r>
              <a:rPr lang="ko-KR" altLang="en-US" sz="1000" dirty="0">
                <a:solidFill>
                  <a:srgbClr val="0050A0"/>
                </a:solidFill>
              </a:rPr>
              <a:t>! </a:t>
            </a:r>
            <a:r>
              <a:rPr lang="en-US" altLang="ko-KR" sz="1000" dirty="0">
                <a:solidFill>
                  <a:srgbClr val="0050A0"/>
                </a:solidFill>
              </a:rPr>
              <a:t>[</a:t>
            </a:r>
            <a:r>
              <a:rPr lang="ko-KR" altLang="en-US" sz="1000" dirty="0" err="1">
                <a:solidFill>
                  <a:srgbClr val="0050A0"/>
                </a:solidFill>
              </a:rPr>
              <a:t>W</a:t>
            </a:r>
            <a:r>
              <a:rPr lang="ko-KR" altLang="en-US" sz="1000" dirty="0">
                <a:solidFill>
                  <a:srgbClr val="0050A0"/>
                </a:solidFill>
              </a:rPr>
              <a:t>/</a:t>
            </a:r>
            <a:r>
              <a:rPr lang="ko-KR" altLang="en-US" sz="1000" dirty="0" err="1">
                <a:solidFill>
                  <a:srgbClr val="0050A0"/>
                </a:solidFill>
              </a:rPr>
              <a:t>mK</a:t>
            </a:r>
            <a:r>
              <a:rPr lang="en-US" altLang="ko-KR" sz="1000" dirty="0">
                <a:solidFill>
                  <a:srgbClr val="0050A0"/>
                </a:solidFill>
              </a:rPr>
              <a:t>]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>
                <a:solidFill>
                  <a:srgbClr val="0050A0"/>
                </a:solidFill>
              </a:rPr>
              <a:t>  </a:t>
            </a:r>
            <a:r>
              <a:rPr lang="ko-KR" altLang="en-US" sz="1000" dirty="0" err="1">
                <a:solidFill>
                  <a:srgbClr val="0050A0"/>
                </a:solidFill>
              </a:rPr>
              <a:t>Emissivity</a:t>
            </a:r>
            <a:r>
              <a:rPr lang="ko-KR" altLang="en-US" sz="1000" dirty="0">
                <a:solidFill>
                  <a:srgbClr val="0050A0"/>
                </a:solidFill>
              </a:rPr>
              <a:t> = </a:t>
            </a:r>
            <a:endParaRPr lang="en-US" altLang="ko-KR" sz="1000" dirty="0">
              <a:solidFill>
                <a:srgbClr val="0050A0"/>
              </a:solidFill>
            </a:endParaRPr>
          </a:p>
          <a:p>
            <a:r>
              <a:rPr lang="en-US" altLang="ko-KR" sz="1000" dirty="0">
                <a:solidFill>
                  <a:srgbClr val="0050A0"/>
                </a:solidFill>
              </a:rPr>
              <a:t>  Absorptivity = </a:t>
            </a:r>
            <a:r>
              <a:rPr lang="en-US" altLang="ko-KR" sz="1000" dirty="0" smtClean="0">
                <a:solidFill>
                  <a:srgbClr val="0050A0"/>
                </a:solidFill>
              </a:rPr>
              <a:t> 0.293  </a:t>
            </a:r>
            <a:r>
              <a:rPr lang="en-US" altLang="ko-KR" sz="1000" dirty="0">
                <a:solidFill>
                  <a:srgbClr val="0050A0"/>
                </a:solidFill>
              </a:rPr>
              <a:t>! [cm^-1</a:t>
            </a:r>
            <a:r>
              <a:rPr lang="en-US" altLang="ko-KR" sz="1000" dirty="0" smtClean="0">
                <a:solidFill>
                  <a:srgbClr val="0050A0"/>
                </a:solidFill>
              </a:rPr>
              <a:t>] </a:t>
            </a:r>
            <a:r>
              <a:rPr lang="en-US" altLang="ko-KR" sz="1000" dirty="0">
                <a:solidFill>
                  <a:srgbClr val="0050A0"/>
                </a:solidFill>
              </a:rPr>
              <a:t>at 830 [nm]</a:t>
            </a:r>
          </a:p>
          <a:p>
            <a:r>
              <a:rPr lang="en-US" altLang="ko-KR" sz="1000" dirty="0">
                <a:solidFill>
                  <a:srgbClr val="0050A0"/>
                </a:solidFill>
              </a:rPr>
              <a:t>  Transmissivity = </a:t>
            </a:r>
            <a:endParaRPr lang="ko-KR" altLang="en-US" sz="1000" dirty="0">
              <a:solidFill>
                <a:srgbClr val="0050A0"/>
              </a:solidFill>
            </a:endParaRPr>
          </a:p>
          <a:p>
            <a:r>
              <a:rPr lang="ko-KR" altLang="en-US" sz="1000" dirty="0" err="1">
                <a:solidFill>
                  <a:srgbClr val="0050A0"/>
                </a:solidFill>
              </a:rPr>
              <a:t>End</a:t>
            </a:r>
            <a:endParaRPr lang="ko-KR" altLang="en-US" sz="1000" dirty="0">
              <a:solidFill>
                <a:srgbClr val="0050A0"/>
              </a:solidFill>
            </a:endParaRPr>
          </a:p>
          <a:p>
            <a:endParaRPr lang="en-US" altLang="ko-KR" sz="1000" dirty="0">
              <a:solidFill>
                <a:srgbClr val="0050A0"/>
              </a:solidFill>
            </a:endParaRPr>
          </a:p>
          <a:p>
            <a:endParaRPr lang="ko-KR" altLang="en-US" sz="10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8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CAE Code example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288000"/>
            <a:ext cx="9143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  <a:hlinkClick r:id="rId3"/>
              </a:rPr>
              <a:t>http://</a:t>
            </a:r>
            <a:r>
              <a:rPr lang="ko-KR" altLang="en-US" sz="1200" dirty="0" smtClean="0">
                <a:solidFill>
                  <a:srgbClr val="0050A0"/>
                </a:solidFill>
                <a:hlinkClick r:id="rId3"/>
              </a:rPr>
              <a:t>freeplanets.ship.jp/NumericalSimulation/FEM/ElmerTutor/Radiation/ElmerTutorRadiation.html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76000"/>
            <a:ext cx="19939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rgbClr val="0050A0"/>
                </a:solidFill>
              </a:rPr>
              <a:t>include</a:t>
            </a:r>
            <a:r>
              <a:rPr lang="ko-KR" altLang="en-US" sz="600" dirty="0">
                <a:solidFill>
                  <a:srgbClr val="0050A0"/>
                </a:solidFill>
              </a:rPr>
              <a:t> "./Compound_Mesh_1/</a:t>
            </a:r>
            <a:r>
              <a:rPr lang="ko-KR" altLang="en-US" sz="600" dirty="0" err="1">
                <a:solidFill>
                  <a:srgbClr val="0050A0"/>
                </a:solidFill>
              </a:rPr>
              <a:t>mesh.names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Header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CHECK KEYWORDS </a:t>
            </a:r>
            <a:r>
              <a:rPr lang="ko-KR" altLang="en-US" sz="600" dirty="0" err="1">
                <a:solidFill>
                  <a:srgbClr val="0050A0"/>
                </a:solidFill>
              </a:rPr>
              <a:t>Warn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Mesh</a:t>
            </a:r>
            <a:r>
              <a:rPr lang="ko-KR" altLang="en-US" sz="600" dirty="0">
                <a:solidFill>
                  <a:srgbClr val="0050A0"/>
                </a:solidFill>
              </a:rPr>
              <a:t> DB "." "Compound_Mesh_1"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Include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Path</a:t>
            </a:r>
            <a:r>
              <a:rPr lang="ko-KR" altLang="en-US" sz="600" dirty="0">
                <a:solidFill>
                  <a:srgbClr val="0050A0"/>
                </a:solidFill>
              </a:rPr>
              <a:t> ""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Results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Directory</a:t>
            </a:r>
            <a:r>
              <a:rPr lang="ko-KR" altLang="en-US" sz="600" dirty="0">
                <a:solidFill>
                  <a:srgbClr val="0050A0"/>
                </a:solidFill>
              </a:rPr>
              <a:t> ""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Simulation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Level</a:t>
            </a:r>
            <a:r>
              <a:rPr lang="ko-KR" altLang="en-US" sz="600" dirty="0">
                <a:solidFill>
                  <a:srgbClr val="0050A0"/>
                </a:solidFill>
              </a:rPr>
              <a:t> = 4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 System = "</a:t>
            </a:r>
            <a:r>
              <a:rPr lang="ko-KR" altLang="en-US" sz="600" dirty="0" err="1">
                <a:solidFill>
                  <a:srgbClr val="0050A0"/>
                </a:solidFill>
              </a:rPr>
              <a:t>Cartesian</a:t>
            </a:r>
            <a:r>
              <a:rPr lang="ko-KR" altLang="en-US" sz="600" dirty="0">
                <a:solidFill>
                  <a:srgbClr val="0050A0"/>
                </a:solidFill>
              </a:rPr>
              <a:t> 3D"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Coordinate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Mapping</a:t>
            </a:r>
            <a:r>
              <a:rPr lang="ko-KR" altLang="en-US" sz="600" dirty="0">
                <a:solidFill>
                  <a:srgbClr val="0050A0"/>
                </a:solidFill>
              </a:rPr>
              <a:t>(3) = 1 2 3</a:t>
            </a: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Simulation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Type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Intervals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en-US" altLang="ko-KR" sz="600" dirty="0" smtClean="0">
                <a:solidFill>
                  <a:srgbClr val="C00000"/>
                </a:solidFill>
              </a:rPr>
              <a:t>  ! </a:t>
            </a:r>
            <a:r>
              <a:rPr lang="ko-KR" altLang="en-US" sz="600" dirty="0" err="1" smtClean="0">
                <a:solidFill>
                  <a:srgbClr val="C00000"/>
                </a:solidFill>
              </a:rPr>
              <a:t>형태계수</a:t>
            </a:r>
            <a:r>
              <a:rPr lang="ko-KR" altLang="en-US" sz="600" dirty="0" smtClean="0">
                <a:solidFill>
                  <a:srgbClr val="C00000"/>
                </a:solidFill>
              </a:rPr>
              <a:t> 저장용 파일</a:t>
            </a:r>
            <a:endParaRPr lang="ko-KR" altLang="en-US" sz="600" dirty="0">
              <a:solidFill>
                <a:srgbClr val="C00000"/>
              </a:solidFill>
            </a:endParaRPr>
          </a:p>
          <a:p>
            <a:r>
              <a:rPr lang="ko-KR" altLang="en-US" sz="600" dirty="0">
                <a:solidFill>
                  <a:srgbClr val="C00000"/>
                </a:solidFill>
              </a:rPr>
              <a:t>  </a:t>
            </a:r>
            <a:r>
              <a:rPr lang="ko-KR" altLang="en-US" sz="600" dirty="0" err="1">
                <a:solidFill>
                  <a:srgbClr val="C00000"/>
                </a:solidFill>
              </a:rPr>
              <a:t>View</a:t>
            </a:r>
            <a:r>
              <a:rPr lang="ko-KR" altLang="en-US" sz="600" dirty="0">
                <a:solidFill>
                  <a:srgbClr val="C00000"/>
                </a:solidFill>
              </a:rPr>
              <a:t> </a:t>
            </a:r>
            <a:r>
              <a:rPr lang="ko-KR" altLang="en-US" sz="600" dirty="0" err="1">
                <a:solidFill>
                  <a:srgbClr val="C00000"/>
                </a:solidFill>
              </a:rPr>
              <a:t>Factors</a:t>
            </a:r>
            <a:r>
              <a:rPr lang="ko-KR" altLang="en-US" sz="600" dirty="0">
                <a:solidFill>
                  <a:srgbClr val="C00000"/>
                </a:solidFill>
              </a:rPr>
              <a:t> = "</a:t>
            </a:r>
            <a:r>
              <a:rPr lang="ko-KR" altLang="en-US" sz="600" dirty="0" err="1">
                <a:solidFill>
                  <a:srgbClr val="C00000"/>
                </a:solidFill>
              </a:rPr>
              <a:t>ViewFactor.dat</a:t>
            </a:r>
            <a:r>
              <a:rPr lang="ko-KR" altLang="en-US" sz="600" dirty="0">
                <a:solidFill>
                  <a:srgbClr val="C00000"/>
                </a:solidFill>
              </a:rPr>
              <a:t>"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Constants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Stefan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Boltzmann</a:t>
            </a:r>
            <a:r>
              <a:rPr lang="ko-KR" altLang="en-US" sz="600" dirty="0">
                <a:solidFill>
                  <a:srgbClr val="0050A0"/>
                </a:solidFill>
              </a:rPr>
              <a:t> = 5.67e-08 ! (</a:t>
            </a:r>
            <a:r>
              <a:rPr lang="ko-KR" altLang="en-US" sz="600" dirty="0" err="1">
                <a:solidFill>
                  <a:srgbClr val="0050A0"/>
                </a:solidFill>
              </a:rPr>
              <a:t>pW</a:t>
            </a:r>
            <a:r>
              <a:rPr lang="ko-KR" altLang="en-US" sz="600" dirty="0">
                <a:solidFill>
                  <a:srgbClr val="0050A0"/>
                </a:solidFill>
              </a:rPr>
              <a:t>)/(</a:t>
            </a:r>
            <a:r>
              <a:rPr lang="ko-KR" altLang="en-US" sz="600" dirty="0" err="1">
                <a:solidFill>
                  <a:srgbClr val="0050A0"/>
                </a:solidFill>
              </a:rPr>
              <a:t>um</a:t>
            </a:r>
            <a:r>
              <a:rPr lang="ko-KR" altLang="en-US" sz="600" dirty="0">
                <a:solidFill>
                  <a:srgbClr val="0050A0"/>
                </a:solidFill>
              </a:rPr>
              <a:t>)^2 /K^4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Plate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$</a:t>
            </a:r>
            <a:r>
              <a:rPr lang="ko-KR" altLang="en-US" sz="600" dirty="0" err="1">
                <a:solidFill>
                  <a:srgbClr val="0050A0"/>
                </a:solidFill>
              </a:rPr>
              <a:t>GbodyPlate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Heater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Bodies</a:t>
            </a:r>
            <a:r>
              <a:rPr lang="ko-KR" altLang="en-US" sz="600" dirty="0">
                <a:solidFill>
                  <a:srgbClr val="0050A0"/>
                </a:solidFill>
              </a:rPr>
              <a:t>(1) = $</a:t>
            </a:r>
            <a:r>
              <a:rPr lang="ko-KR" altLang="en-US" sz="600" dirty="0" err="1">
                <a:solidFill>
                  <a:srgbClr val="0050A0"/>
                </a:solidFill>
              </a:rPr>
              <a:t>GbodyHeater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=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Body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Force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"Equation1"</a:t>
            </a: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Active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Solvers</a:t>
            </a:r>
            <a:r>
              <a:rPr lang="ko-KR" altLang="en-US" sz="600" dirty="0">
                <a:solidFill>
                  <a:srgbClr val="0050A0"/>
                </a:solidFill>
              </a:rPr>
              <a:t>(2) = 1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C00000"/>
                </a:solidFill>
              </a:rPr>
              <a:t>  </a:t>
            </a:r>
            <a:r>
              <a:rPr lang="ko-KR" altLang="en-US" sz="600" dirty="0" err="1">
                <a:solidFill>
                  <a:srgbClr val="C00000"/>
                </a:solidFill>
              </a:rPr>
              <a:t>Convection</a:t>
            </a:r>
            <a:r>
              <a:rPr lang="ko-KR" altLang="en-US" sz="600" dirty="0">
                <a:solidFill>
                  <a:srgbClr val="C00000"/>
                </a:solidFill>
              </a:rPr>
              <a:t> = </a:t>
            </a:r>
            <a:r>
              <a:rPr lang="ko-KR" altLang="en-US" sz="600" dirty="0" err="1">
                <a:solidFill>
                  <a:srgbClr val="C00000"/>
                </a:solidFill>
              </a:rPr>
              <a:t>Constant</a:t>
            </a:r>
            <a:endParaRPr lang="ko-KR" altLang="en-US" sz="600" dirty="0">
              <a:solidFill>
                <a:srgbClr val="C00000"/>
              </a:solidFill>
            </a:endParaRP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6925" y="466651"/>
            <a:ext cx="21145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Stabilize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!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Iterative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Direct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Direct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Method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UMFPack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Iterative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Method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BiCGStab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1.0e-9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10000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Preconditioning</a:t>
            </a:r>
            <a:r>
              <a:rPr lang="ko-KR" altLang="en-US" sz="600" dirty="0">
                <a:solidFill>
                  <a:srgbClr val="0050A0"/>
                </a:solidFill>
              </a:rPr>
              <a:t> = ILU2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Newton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10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Newton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0.01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Max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Iterations</a:t>
            </a:r>
            <a:r>
              <a:rPr lang="ko-KR" altLang="en-US" sz="600" dirty="0">
                <a:solidFill>
                  <a:srgbClr val="0050A0"/>
                </a:solidFill>
              </a:rPr>
              <a:t> = 100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Steady</a:t>
            </a:r>
            <a:r>
              <a:rPr lang="ko-KR" altLang="en-US" sz="600" dirty="0">
                <a:solidFill>
                  <a:srgbClr val="0050A0"/>
                </a:solidFill>
              </a:rPr>
              <a:t> State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Convergence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1.0e-8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Nonlinear</a:t>
            </a:r>
            <a:r>
              <a:rPr lang="ko-KR" altLang="en-US" sz="600" dirty="0">
                <a:solidFill>
                  <a:srgbClr val="0050A0"/>
                </a:solidFill>
              </a:rPr>
              <a:t> System </a:t>
            </a:r>
            <a:r>
              <a:rPr lang="ko-KR" altLang="en-US" sz="600" dirty="0" err="1">
                <a:solidFill>
                  <a:srgbClr val="0050A0"/>
                </a:solidFill>
              </a:rPr>
              <a:t>Relaxation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Factor</a:t>
            </a:r>
            <a:r>
              <a:rPr lang="ko-KR" altLang="en-US" sz="600" dirty="0">
                <a:solidFill>
                  <a:srgbClr val="0050A0"/>
                </a:solidFill>
              </a:rPr>
              <a:t> = 0.9</a:t>
            </a: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Viewfactor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raytrace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  =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0.001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Viewfactor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area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  =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0.01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Viewfactor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factor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tolerance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real</a:t>
            </a:r>
            <a:r>
              <a:rPr lang="ko-KR" altLang="en-US" sz="600" dirty="0">
                <a:solidFill>
                  <a:srgbClr val="0050A0"/>
                </a:solidFill>
              </a:rPr>
              <a:t> 0.001</a:t>
            </a:r>
          </a:p>
          <a:p>
            <a:r>
              <a:rPr lang="ko-KR" altLang="en-US" sz="600" dirty="0" smtClean="0">
                <a:solidFill>
                  <a:srgbClr val="C00000"/>
                </a:solidFill>
              </a:rPr>
              <a:t>  </a:t>
            </a:r>
            <a:r>
              <a:rPr lang="ko-KR" altLang="en-US" sz="600" dirty="0" err="1">
                <a:solidFill>
                  <a:srgbClr val="C00000"/>
                </a:solidFill>
              </a:rPr>
              <a:t>Mininum</a:t>
            </a:r>
            <a:r>
              <a:rPr lang="ko-KR" altLang="en-US" sz="600" dirty="0">
                <a:solidFill>
                  <a:srgbClr val="C00000"/>
                </a:solidFill>
              </a:rPr>
              <a:t> </a:t>
            </a:r>
            <a:r>
              <a:rPr lang="ko-KR" altLang="en-US" sz="600" dirty="0" err="1">
                <a:solidFill>
                  <a:srgbClr val="C00000"/>
                </a:solidFill>
              </a:rPr>
              <a:t>View</a:t>
            </a:r>
            <a:r>
              <a:rPr lang="ko-KR" altLang="en-US" sz="600" dirty="0">
                <a:solidFill>
                  <a:srgbClr val="C00000"/>
                </a:solidFill>
              </a:rPr>
              <a:t> </a:t>
            </a:r>
            <a:r>
              <a:rPr lang="ko-KR" altLang="en-US" sz="600" dirty="0" err="1">
                <a:solidFill>
                  <a:srgbClr val="C00000"/>
                </a:solidFill>
              </a:rPr>
              <a:t>Factor</a:t>
            </a:r>
            <a:r>
              <a:rPr lang="ko-KR" altLang="en-US" sz="600" dirty="0">
                <a:solidFill>
                  <a:srgbClr val="C00000"/>
                </a:solidFill>
              </a:rPr>
              <a:t> = REAL 1e-7</a:t>
            </a: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en-US" altLang="ko-KR" sz="600" dirty="0" smtClean="0">
              <a:solidFill>
                <a:srgbClr val="0050A0"/>
              </a:solidFill>
            </a:endParaRPr>
          </a:p>
          <a:p>
            <a:r>
              <a:rPr lang="en-US" altLang="ko-KR" sz="600" dirty="0" smtClean="0">
                <a:solidFill>
                  <a:srgbClr val="0050A0"/>
                </a:solidFill>
              </a:rPr>
              <a:t>! Heat Flux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Equation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>
                <a:solidFill>
                  <a:srgbClr val="0050A0"/>
                </a:solidFill>
              </a:rPr>
              <a:t>=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Procedure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>
                <a:solidFill>
                  <a:srgbClr val="0050A0"/>
                </a:solidFill>
              </a:rPr>
              <a:t>= </a:t>
            </a:r>
            <a:r>
              <a:rPr lang="ko-KR" altLang="en-US" sz="600" dirty="0" smtClean="0">
                <a:solidFill>
                  <a:srgbClr val="0050A0"/>
                </a:solidFill>
              </a:rPr>
              <a:t>“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FluxSolver</a:t>
            </a:r>
            <a:r>
              <a:rPr lang="ko-KR" altLang="en-US" sz="600" dirty="0" smtClean="0">
                <a:solidFill>
                  <a:srgbClr val="0050A0"/>
                </a:solidFill>
              </a:rPr>
              <a:t>” “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FluxSolver</a:t>
            </a:r>
            <a:r>
              <a:rPr lang="ko-KR" altLang="en-US" sz="600" dirty="0" smtClean="0">
                <a:solidFill>
                  <a:srgbClr val="0050A0"/>
                </a:solidFill>
              </a:rPr>
              <a:t>”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Variable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Calculate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= TRUE</a:t>
            </a: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Flux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Coefficient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  </a:t>
            </a:r>
            <a:r>
              <a:rPr lang="ko-KR" altLang="en-US" sz="600" dirty="0" err="1">
                <a:solidFill>
                  <a:srgbClr val="0050A0"/>
                </a:solidFill>
              </a:rPr>
              <a:t>Exec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Solver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after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all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!    </a:t>
            </a:r>
            <a:r>
              <a:rPr lang="en-US" altLang="ko-KR" sz="600" dirty="0" smtClean="0">
                <a:solidFill>
                  <a:srgbClr val="0050A0"/>
                </a:solidFill>
              </a:rPr>
              <a:t>E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xec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interval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  </a:t>
            </a:r>
            <a:r>
              <a:rPr lang="ko-KR" altLang="en-US" sz="600" dirty="0" err="1">
                <a:solidFill>
                  <a:srgbClr val="0050A0"/>
                </a:solidFill>
              </a:rPr>
              <a:t>Equation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smtClean="0">
                <a:solidFill>
                  <a:srgbClr val="0050A0"/>
                </a:solidFill>
              </a:rPr>
              <a:t>“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ResultOutput</a:t>
            </a:r>
            <a:r>
              <a:rPr lang="ko-KR" altLang="en-US" sz="600" dirty="0" smtClean="0">
                <a:solidFill>
                  <a:srgbClr val="0050A0"/>
                </a:solidFill>
              </a:rPr>
              <a:t>”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  </a:t>
            </a:r>
            <a:r>
              <a:rPr lang="ko-KR" altLang="en-US" sz="600" dirty="0" err="1">
                <a:solidFill>
                  <a:srgbClr val="0050A0"/>
                </a:solidFill>
              </a:rPr>
              <a:t>Procedure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smtClean="0">
                <a:solidFill>
                  <a:srgbClr val="0050A0"/>
                </a:solidFill>
              </a:rPr>
              <a:t>“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ResultOutputSolve</a:t>
            </a:r>
            <a:r>
              <a:rPr lang="ko-KR" altLang="en-US" sz="600" dirty="0" smtClean="0">
                <a:solidFill>
                  <a:srgbClr val="0050A0"/>
                </a:solidFill>
              </a:rPr>
              <a:t>” “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ResultOutputSolver</a:t>
            </a:r>
            <a:r>
              <a:rPr lang="ko-KR" altLang="en-US" sz="600" dirty="0" smtClean="0">
                <a:solidFill>
                  <a:srgbClr val="0050A0"/>
                </a:solidFill>
              </a:rPr>
              <a:t>”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File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smtClean="0">
                <a:solidFill>
                  <a:srgbClr val="0050A0"/>
                </a:solidFill>
              </a:rPr>
              <a:t>“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mag</a:t>
            </a:r>
            <a:r>
              <a:rPr lang="ko-KR" altLang="en-US" sz="600" dirty="0" smtClean="0">
                <a:solidFill>
                  <a:srgbClr val="0050A0"/>
                </a:solidFill>
              </a:rPr>
              <a:t>.”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Format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vtu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 </a:t>
            </a:r>
            <a:r>
              <a:rPr lang="ko-KR" altLang="en-US" sz="600" dirty="0" err="1">
                <a:solidFill>
                  <a:srgbClr val="0050A0"/>
                </a:solidFill>
              </a:rPr>
              <a:t>Vtu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Format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Logical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!    </a:t>
            </a:r>
            <a:r>
              <a:rPr lang="ko-KR" altLang="en-US" sz="600" dirty="0" err="1">
                <a:solidFill>
                  <a:srgbClr val="0050A0"/>
                </a:solidFill>
              </a:rPr>
              <a:t>Output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Format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vtk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!    </a:t>
            </a:r>
            <a:r>
              <a:rPr lang="ko-KR" altLang="en-US" sz="600" dirty="0" err="1">
                <a:solidFill>
                  <a:srgbClr val="0050A0"/>
                </a:solidFill>
              </a:rPr>
              <a:t>Vtk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Format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Logical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  </a:t>
            </a:r>
            <a:r>
              <a:rPr lang="ko-KR" altLang="en-US" sz="600" dirty="0" err="1">
                <a:solidFill>
                  <a:srgbClr val="0050A0"/>
                </a:solidFill>
              </a:rPr>
              <a:t>Scalar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Field</a:t>
            </a:r>
            <a:r>
              <a:rPr lang="ko-KR" altLang="en-US" sz="600" dirty="0">
                <a:solidFill>
                  <a:srgbClr val="0050A0"/>
                </a:solidFill>
              </a:rPr>
              <a:t> 1 =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  </a:t>
            </a:r>
            <a:r>
              <a:rPr lang="ko-KR" altLang="en-US" sz="600" dirty="0" err="1" smtClean="0">
                <a:solidFill>
                  <a:srgbClr val="0050A0"/>
                </a:solidFill>
              </a:rPr>
              <a:t>Vector</a:t>
            </a:r>
            <a:r>
              <a:rPr lang="ko-KR" altLang="en-US" sz="600" dirty="0" smtClean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Field</a:t>
            </a:r>
            <a:r>
              <a:rPr lang="ko-KR" altLang="en-US" sz="600" dirty="0">
                <a:solidFill>
                  <a:srgbClr val="0050A0"/>
                </a:solidFill>
              </a:rPr>
              <a:t> 1 =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23675" y="288000"/>
            <a:ext cx="20958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600" dirty="0">
              <a:solidFill>
                <a:srgbClr val="0050A0"/>
              </a:solidFill>
            </a:endParaRPr>
          </a:p>
          <a:p>
            <a:endParaRPr lang="en-US" altLang="ko-KR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en-US" altLang="ko-KR" sz="600" dirty="0" smtClean="0">
                <a:solidFill>
                  <a:srgbClr val="C00000"/>
                </a:solidFill>
              </a:rPr>
              <a:t>! Heat Source</a:t>
            </a:r>
          </a:p>
          <a:p>
            <a:r>
              <a:rPr lang="ko-KR" altLang="en-US" sz="600" dirty="0" err="1" smtClean="0">
                <a:solidFill>
                  <a:srgbClr val="C00000"/>
                </a:solidFill>
              </a:rPr>
              <a:t>Body</a:t>
            </a:r>
            <a:r>
              <a:rPr lang="ko-KR" altLang="en-US" sz="600" dirty="0" smtClean="0">
                <a:solidFill>
                  <a:srgbClr val="C00000"/>
                </a:solidFill>
              </a:rPr>
              <a:t> </a:t>
            </a:r>
            <a:r>
              <a:rPr lang="ko-KR" altLang="en-US" sz="600" dirty="0" err="1">
                <a:solidFill>
                  <a:srgbClr val="C00000"/>
                </a:solidFill>
              </a:rPr>
              <a:t>Force</a:t>
            </a:r>
            <a:r>
              <a:rPr lang="ko-KR" altLang="en-US" sz="600" dirty="0">
                <a:solidFill>
                  <a:srgbClr val="C0000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C00000"/>
                </a:solidFill>
              </a:rPr>
              <a:t>   </a:t>
            </a:r>
            <a:r>
              <a:rPr lang="ko-KR" altLang="en-US" sz="600" dirty="0" err="1">
                <a:solidFill>
                  <a:srgbClr val="C00000"/>
                </a:solidFill>
              </a:rPr>
              <a:t>Heat</a:t>
            </a:r>
            <a:r>
              <a:rPr lang="ko-KR" altLang="en-US" sz="600" dirty="0">
                <a:solidFill>
                  <a:srgbClr val="C00000"/>
                </a:solidFill>
              </a:rPr>
              <a:t> </a:t>
            </a:r>
            <a:r>
              <a:rPr lang="ko-KR" altLang="en-US" sz="600" dirty="0" err="1">
                <a:solidFill>
                  <a:srgbClr val="C00000"/>
                </a:solidFill>
              </a:rPr>
              <a:t>Source</a:t>
            </a:r>
            <a:r>
              <a:rPr lang="ko-KR" altLang="en-US" sz="600" dirty="0">
                <a:solidFill>
                  <a:srgbClr val="C00000"/>
                </a:solidFill>
              </a:rPr>
              <a:t> = 5000000e12 ! </a:t>
            </a:r>
            <a:r>
              <a:rPr lang="ko-KR" altLang="en-US" sz="600" dirty="0" err="1">
                <a:solidFill>
                  <a:srgbClr val="C00000"/>
                </a:solidFill>
              </a:rPr>
              <a:t>pW</a:t>
            </a:r>
            <a:r>
              <a:rPr lang="ko-KR" altLang="en-US" sz="600" dirty="0">
                <a:solidFill>
                  <a:srgbClr val="C00000"/>
                </a:solidFill>
              </a:rPr>
              <a:t>/</a:t>
            </a:r>
            <a:r>
              <a:rPr lang="ko-KR" altLang="en-US" sz="600" dirty="0" err="1">
                <a:solidFill>
                  <a:srgbClr val="C00000"/>
                </a:solidFill>
              </a:rPr>
              <a:t>kg</a:t>
            </a:r>
            <a:endParaRPr lang="ko-KR" altLang="en-US" sz="600" dirty="0">
              <a:solidFill>
                <a:srgbClr val="C00000"/>
              </a:solidFill>
            </a:endParaRPr>
          </a:p>
          <a:p>
            <a:r>
              <a:rPr lang="ko-KR" altLang="en-US" sz="600" dirty="0" err="1">
                <a:solidFill>
                  <a:srgbClr val="C00000"/>
                </a:solidFill>
              </a:rPr>
              <a:t>End</a:t>
            </a:r>
            <a:endParaRPr lang="ko-KR" altLang="en-US" sz="600" dirty="0">
              <a:solidFill>
                <a:srgbClr val="C0000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Convection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(1) =  $</a:t>
            </a:r>
            <a:r>
              <a:rPr lang="ko-KR" altLang="en-US" sz="600" dirty="0" err="1">
                <a:solidFill>
                  <a:srgbClr val="0050A0"/>
                </a:solidFill>
              </a:rPr>
              <a:t>GplateBottom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BC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Transfer </a:t>
            </a:r>
            <a:r>
              <a:rPr lang="ko-KR" altLang="en-US" sz="600" dirty="0" err="1">
                <a:solidFill>
                  <a:srgbClr val="0050A0"/>
                </a:solidFill>
              </a:rPr>
              <a:t>Coefficient</a:t>
            </a:r>
            <a:r>
              <a:rPr lang="ko-KR" altLang="en-US" sz="600" dirty="0">
                <a:solidFill>
                  <a:srgbClr val="0050A0"/>
                </a:solidFill>
              </a:rPr>
              <a:t> = 1.2  ! </a:t>
            </a:r>
            <a:r>
              <a:rPr lang="ko-KR" altLang="en-US" sz="600" dirty="0" err="1">
                <a:solidFill>
                  <a:srgbClr val="0050A0"/>
                </a:solidFill>
              </a:rPr>
              <a:t>pW</a:t>
            </a:r>
            <a:r>
              <a:rPr lang="ko-KR" altLang="en-US" sz="600" dirty="0">
                <a:solidFill>
                  <a:srgbClr val="0050A0"/>
                </a:solidFill>
              </a:rPr>
              <a:t>/um^2 K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External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Tinf_convection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!+++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Enclosure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(1) = $</a:t>
            </a:r>
            <a:r>
              <a:rPr lang="ko-KR" altLang="en-US" sz="600" dirty="0" err="1">
                <a:solidFill>
                  <a:srgbClr val="0050A0"/>
                </a:solidFill>
              </a:rPr>
              <a:t>GPlateTop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BC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Diffuse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Gray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Open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Emissivity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eps_Si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External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Tinf_rad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1"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(1) = $GHeat1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BC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Diffuse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Gray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=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Open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Emissivity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eps_black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External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Tinf_rad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en-US" altLang="ko-KR" sz="600" dirty="0" smtClean="0">
              <a:solidFill>
                <a:srgbClr val="0050A0"/>
              </a:solidFill>
            </a:endParaRPr>
          </a:p>
          <a:p>
            <a:endParaRPr lang="en-US" altLang="ko-KR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!+++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to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ambient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Boundary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Condition</a:t>
            </a:r>
            <a:r>
              <a:rPr lang="ko-KR" altLang="en-US" sz="600" dirty="0">
                <a:solidFill>
                  <a:srgbClr val="0050A0"/>
                </a:solidFill>
              </a:rPr>
              <a:t> 4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Target </a:t>
            </a:r>
            <a:r>
              <a:rPr lang="ko-KR" altLang="en-US" sz="600" dirty="0" err="1">
                <a:solidFill>
                  <a:srgbClr val="0050A0"/>
                </a:solidFill>
              </a:rPr>
              <a:t>Boundaries</a:t>
            </a:r>
            <a:r>
              <a:rPr lang="ko-KR" altLang="en-US" sz="600" dirty="0">
                <a:solidFill>
                  <a:srgbClr val="0050A0"/>
                </a:solidFill>
              </a:rPr>
              <a:t>(1) = $Gheat2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Flux</a:t>
            </a:r>
            <a:r>
              <a:rPr lang="ko-KR" altLang="en-US" sz="600" dirty="0">
                <a:solidFill>
                  <a:srgbClr val="0050A0"/>
                </a:solidFill>
              </a:rPr>
              <a:t> BC = </a:t>
            </a:r>
            <a:r>
              <a:rPr lang="ko-KR" altLang="en-US" sz="600" dirty="0" err="1">
                <a:solidFill>
                  <a:srgbClr val="0050A0"/>
                </a:solidFill>
              </a:rPr>
              <a:t>True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Radiation</a:t>
            </a:r>
            <a:r>
              <a:rPr lang="ko-KR" altLang="en-US" sz="600" dirty="0">
                <a:solidFill>
                  <a:srgbClr val="0050A0"/>
                </a:solidFill>
              </a:rPr>
              <a:t> = </a:t>
            </a:r>
            <a:r>
              <a:rPr lang="ko-KR" altLang="en-US" sz="600" dirty="0" err="1">
                <a:solidFill>
                  <a:srgbClr val="0050A0"/>
                </a:solidFill>
              </a:rPr>
              <a:t>Idealized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C00000"/>
                </a:solidFill>
              </a:rPr>
              <a:t>  </a:t>
            </a:r>
            <a:r>
              <a:rPr lang="ko-KR" altLang="en-US" sz="600" dirty="0" err="1">
                <a:solidFill>
                  <a:srgbClr val="C00000"/>
                </a:solidFill>
              </a:rPr>
              <a:t>Emissivity</a:t>
            </a:r>
            <a:r>
              <a:rPr lang="ko-KR" altLang="en-US" sz="600" dirty="0">
                <a:solidFill>
                  <a:srgbClr val="C00000"/>
                </a:solidFill>
              </a:rPr>
              <a:t> = $</a:t>
            </a:r>
            <a:r>
              <a:rPr lang="ko-KR" altLang="en-US" sz="600" dirty="0" err="1">
                <a:solidFill>
                  <a:srgbClr val="C00000"/>
                </a:solidFill>
              </a:rPr>
              <a:t>eps_black</a:t>
            </a:r>
            <a:endParaRPr lang="ko-KR" altLang="en-US" sz="600" dirty="0">
              <a:solidFill>
                <a:srgbClr val="C0000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External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Temperature</a:t>
            </a:r>
            <a:r>
              <a:rPr lang="ko-KR" altLang="en-US" sz="600" dirty="0">
                <a:solidFill>
                  <a:srgbClr val="0050A0"/>
                </a:solidFill>
              </a:rPr>
              <a:t> = $</a:t>
            </a:r>
            <a:r>
              <a:rPr lang="ko-KR" altLang="en-US" sz="600" dirty="0" err="1">
                <a:solidFill>
                  <a:srgbClr val="0050A0"/>
                </a:solidFill>
              </a:rPr>
              <a:t>Tinf_rad</a:t>
            </a:r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86125" y="403416"/>
            <a:ext cx="19243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600" dirty="0" smtClean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1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Plate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2330.0e-18 ! </a:t>
            </a:r>
            <a:r>
              <a:rPr lang="ko-KR" altLang="en-US" sz="600" dirty="0" err="1">
                <a:solidFill>
                  <a:srgbClr val="0050A0"/>
                </a:solidFill>
              </a:rPr>
              <a:t>kg</a:t>
            </a:r>
            <a:r>
              <a:rPr lang="ko-KR" altLang="en-US" sz="600" dirty="0">
                <a:solidFill>
                  <a:srgbClr val="0050A0"/>
                </a:solidFill>
              </a:rPr>
              <a:t>/(</a:t>
            </a:r>
            <a:r>
              <a:rPr lang="ko-KR" altLang="en-US" sz="600" dirty="0" err="1">
                <a:solidFill>
                  <a:srgbClr val="0050A0"/>
                </a:solidFill>
              </a:rPr>
              <a:t>um</a:t>
            </a:r>
            <a:r>
              <a:rPr lang="ko-KR" altLang="en-US" sz="600" dirty="0">
                <a:solidFill>
                  <a:srgbClr val="0050A0"/>
                </a:solidFill>
              </a:rPr>
              <a:t>)^3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0.02e6 ! (</a:t>
            </a:r>
            <a:r>
              <a:rPr lang="ko-KR" altLang="en-US" sz="600" dirty="0" err="1">
                <a:solidFill>
                  <a:srgbClr val="0050A0"/>
                </a:solidFill>
              </a:rPr>
              <a:t>pW</a:t>
            </a:r>
            <a:r>
              <a:rPr lang="ko-KR" altLang="en-US" sz="600" dirty="0">
                <a:solidFill>
                  <a:srgbClr val="0050A0"/>
                </a:solidFill>
              </a:rPr>
              <a:t>)/(</a:t>
            </a:r>
            <a:r>
              <a:rPr lang="ko-KR" altLang="en-US" sz="600" dirty="0" err="1">
                <a:solidFill>
                  <a:srgbClr val="0050A0"/>
                </a:solidFill>
              </a:rPr>
              <a:t>um</a:t>
            </a:r>
            <a:r>
              <a:rPr lang="ko-KR" altLang="en-US" sz="600" dirty="0">
                <a:solidFill>
                  <a:srgbClr val="0050A0"/>
                </a:solidFill>
              </a:rPr>
              <a:t>)K</a:t>
            </a:r>
          </a:p>
          <a:p>
            <a:r>
              <a:rPr lang="ko-KR" altLang="en-US" sz="600" dirty="0">
                <a:solidFill>
                  <a:srgbClr val="C00000"/>
                </a:solidFill>
              </a:rPr>
              <a:t>  $</a:t>
            </a:r>
            <a:r>
              <a:rPr lang="ko-KR" altLang="en-US" sz="600" dirty="0" err="1">
                <a:solidFill>
                  <a:srgbClr val="C00000"/>
                </a:solidFill>
              </a:rPr>
              <a:t>eps_Si</a:t>
            </a:r>
            <a:r>
              <a:rPr lang="ko-KR" altLang="en-US" sz="600" dirty="0">
                <a:solidFill>
                  <a:srgbClr val="C00000"/>
                </a:solidFill>
              </a:rPr>
              <a:t> = 0.69</a:t>
            </a:r>
          </a:p>
          <a:p>
            <a:r>
              <a:rPr lang="ko-KR" altLang="en-US" sz="600" dirty="0">
                <a:solidFill>
                  <a:srgbClr val="C00000"/>
                </a:solidFill>
              </a:rPr>
              <a:t>  </a:t>
            </a:r>
            <a:r>
              <a:rPr lang="ko-KR" altLang="en-US" sz="600" dirty="0" err="1">
                <a:solidFill>
                  <a:srgbClr val="C00000"/>
                </a:solidFill>
              </a:rPr>
              <a:t>Emissivity</a:t>
            </a:r>
            <a:r>
              <a:rPr lang="ko-KR" altLang="en-US" sz="600" dirty="0">
                <a:solidFill>
                  <a:srgbClr val="C00000"/>
                </a:solidFill>
              </a:rPr>
              <a:t> = </a:t>
            </a:r>
            <a:r>
              <a:rPr lang="ko-KR" altLang="en-US" sz="600" dirty="0" err="1">
                <a:solidFill>
                  <a:srgbClr val="C00000"/>
                </a:solidFill>
              </a:rPr>
              <a:t>real</a:t>
            </a:r>
            <a:r>
              <a:rPr lang="ko-KR" altLang="en-US" sz="600" dirty="0">
                <a:solidFill>
                  <a:srgbClr val="C00000"/>
                </a:solidFill>
              </a:rPr>
              <a:t> $</a:t>
            </a:r>
            <a:r>
              <a:rPr lang="ko-KR" altLang="en-US" sz="600" dirty="0" err="1">
                <a:solidFill>
                  <a:srgbClr val="C00000"/>
                </a:solidFill>
              </a:rPr>
              <a:t>eps_Si</a:t>
            </a:r>
            <a:endParaRPr lang="ko-KR" altLang="en-US" sz="600" dirty="0">
              <a:solidFill>
                <a:srgbClr val="C0000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endParaRPr lang="ko-KR" altLang="en-US" sz="600" dirty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err="1">
                <a:solidFill>
                  <a:srgbClr val="0050A0"/>
                </a:solidFill>
              </a:rPr>
              <a:t>Material</a:t>
            </a:r>
            <a:r>
              <a:rPr lang="ko-KR" altLang="en-US" sz="600" dirty="0">
                <a:solidFill>
                  <a:srgbClr val="0050A0"/>
                </a:solidFill>
              </a:rPr>
              <a:t> 2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Name</a:t>
            </a:r>
            <a:r>
              <a:rPr lang="ko-KR" altLang="en-US" sz="600" dirty="0">
                <a:solidFill>
                  <a:srgbClr val="0050A0"/>
                </a:solidFill>
              </a:rPr>
              <a:t> = "</a:t>
            </a:r>
            <a:r>
              <a:rPr lang="ko-KR" altLang="en-US" sz="600" dirty="0" err="1">
                <a:solidFill>
                  <a:srgbClr val="0050A0"/>
                </a:solidFill>
              </a:rPr>
              <a:t>Au</a:t>
            </a:r>
            <a:r>
              <a:rPr lang="ko-KR" altLang="en-US" sz="600" dirty="0">
                <a:solidFill>
                  <a:srgbClr val="0050A0"/>
                </a:solidFill>
              </a:rPr>
              <a:t>"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Density</a:t>
            </a:r>
            <a:r>
              <a:rPr lang="ko-KR" altLang="en-US" sz="600" dirty="0">
                <a:solidFill>
                  <a:srgbClr val="0050A0"/>
                </a:solidFill>
              </a:rPr>
              <a:t> = 1289.0e-18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  </a:t>
            </a:r>
            <a:r>
              <a:rPr lang="ko-KR" altLang="en-US" sz="600" dirty="0" err="1">
                <a:solidFill>
                  <a:srgbClr val="0050A0"/>
                </a:solidFill>
              </a:rPr>
              <a:t>Heat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Conductivity</a:t>
            </a:r>
            <a:r>
              <a:rPr lang="ko-KR" altLang="en-US" sz="600" dirty="0">
                <a:solidFill>
                  <a:srgbClr val="0050A0"/>
                </a:solidFill>
              </a:rPr>
              <a:t> = 320.0e6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! </a:t>
            </a:r>
            <a:r>
              <a:rPr lang="ko-KR" altLang="en-US" sz="600" dirty="0" err="1">
                <a:solidFill>
                  <a:srgbClr val="0050A0"/>
                </a:solidFill>
              </a:rPr>
              <a:t>Young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modulus</a:t>
            </a:r>
            <a:r>
              <a:rPr lang="ko-KR" altLang="en-US" sz="600" dirty="0">
                <a:solidFill>
                  <a:srgbClr val="0050A0"/>
                </a:solidFill>
              </a:rPr>
              <a:t> 2.8e9</a:t>
            </a:r>
          </a:p>
          <a:p>
            <a:r>
              <a:rPr lang="ko-KR" altLang="en-US" sz="600" dirty="0">
                <a:solidFill>
                  <a:srgbClr val="C00000"/>
                </a:solidFill>
              </a:rPr>
              <a:t>  $</a:t>
            </a:r>
            <a:r>
              <a:rPr lang="ko-KR" altLang="en-US" sz="600" dirty="0" err="1">
                <a:solidFill>
                  <a:srgbClr val="C00000"/>
                </a:solidFill>
              </a:rPr>
              <a:t>eps_black</a:t>
            </a:r>
            <a:r>
              <a:rPr lang="ko-KR" altLang="en-US" sz="600" dirty="0">
                <a:solidFill>
                  <a:srgbClr val="C00000"/>
                </a:solidFill>
              </a:rPr>
              <a:t> = 0.92</a:t>
            </a:r>
          </a:p>
          <a:p>
            <a:r>
              <a:rPr lang="ko-KR" altLang="en-US" sz="600" dirty="0">
                <a:solidFill>
                  <a:srgbClr val="C00000"/>
                </a:solidFill>
              </a:rPr>
              <a:t>  </a:t>
            </a:r>
            <a:r>
              <a:rPr lang="ko-KR" altLang="en-US" sz="600" dirty="0" err="1">
                <a:solidFill>
                  <a:srgbClr val="C00000"/>
                </a:solidFill>
              </a:rPr>
              <a:t>Emissivity</a:t>
            </a:r>
            <a:r>
              <a:rPr lang="ko-KR" altLang="en-US" sz="600" dirty="0">
                <a:solidFill>
                  <a:srgbClr val="C00000"/>
                </a:solidFill>
              </a:rPr>
              <a:t> = $</a:t>
            </a:r>
            <a:r>
              <a:rPr lang="ko-KR" altLang="en-US" sz="600" dirty="0" err="1">
                <a:solidFill>
                  <a:srgbClr val="C00000"/>
                </a:solidFill>
              </a:rPr>
              <a:t>eps_black</a:t>
            </a:r>
            <a:endParaRPr lang="ko-KR" altLang="en-US" sz="600" dirty="0">
              <a:solidFill>
                <a:srgbClr val="C00000"/>
              </a:solidFill>
            </a:endParaRPr>
          </a:p>
          <a:p>
            <a:r>
              <a:rPr lang="ko-KR" altLang="en-US" sz="600" dirty="0" err="1" smtClean="0">
                <a:solidFill>
                  <a:srgbClr val="0050A0"/>
                </a:solidFill>
              </a:rPr>
              <a:t>End</a:t>
            </a:r>
            <a:endParaRPr lang="en-US" altLang="ko-KR" sz="600" dirty="0" smtClean="0">
              <a:solidFill>
                <a:srgbClr val="0050A0"/>
              </a:solidFill>
            </a:endParaRP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 smtClean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Tinf_rad</a:t>
            </a:r>
            <a:r>
              <a:rPr lang="ko-KR" altLang="en-US" sz="600" dirty="0">
                <a:solidFill>
                  <a:srgbClr val="0050A0"/>
                </a:solidFill>
              </a:rPr>
              <a:t> = 290</a:t>
            </a:r>
          </a:p>
          <a:p>
            <a:r>
              <a:rPr lang="ko-KR" altLang="en-US" sz="600" dirty="0">
                <a:solidFill>
                  <a:srgbClr val="0050A0"/>
                </a:solidFill>
              </a:rPr>
              <a:t>$</a:t>
            </a:r>
            <a:r>
              <a:rPr lang="ko-KR" altLang="en-US" sz="600" dirty="0" err="1">
                <a:solidFill>
                  <a:srgbClr val="0050A0"/>
                </a:solidFill>
              </a:rPr>
              <a:t>Tinf_convection</a:t>
            </a:r>
            <a:r>
              <a:rPr lang="ko-KR" altLang="en-US" sz="600" dirty="0">
                <a:solidFill>
                  <a:srgbClr val="0050A0"/>
                </a:solidFill>
              </a:rPr>
              <a:t> = 290</a:t>
            </a:r>
          </a:p>
          <a:p>
            <a:endParaRPr lang="ko-KR" altLang="en-US" sz="600" dirty="0">
              <a:solidFill>
                <a:srgbClr val="0050A0"/>
              </a:solidFill>
            </a:endParaRPr>
          </a:p>
          <a:p>
            <a:r>
              <a:rPr lang="ko-KR" altLang="en-US" sz="600" dirty="0">
                <a:solidFill>
                  <a:srgbClr val="0050A0"/>
                </a:solidFill>
              </a:rPr>
              <a:t>!</a:t>
            </a:r>
            <a:r>
              <a:rPr lang="ko-KR" altLang="en-US" sz="600" dirty="0" err="1">
                <a:solidFill>
                  <a:srgbClr val="0050A0"/>
                </a:solidFill>
              </a:rPr>
              <a:t>End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Of</a:t>
            </a:r>
            <a:r>
              <a:rPr lang="ko-KR" altLang="en-US" sz="600" dirty="0">
                <a:solidFill>
                  <a:srgbClr val="0050A0"/>
                </a:solidFill>
              </a:rPr>
              <a:t> </a:t>
            </a:r>
            <a:r>
              <a:rPr lang="ko-KR" altLang="en-US" sz="600" dirty="0" err="1">
                <a:solidFill>
                  <a:srgbClr val="0050A0"/>
                </a:solidFill>
              </a:rPr>
              <a:t>File</a:t>
            </a:r>
            <a:endParaRPr lang="ko-KR" altLang="en-US" sz="600" dirty="0">
              <a:solidFill>
                <a:srgbClr val="0050A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7669"/>
            <a:ext cx="3629025" cy="20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복부 지방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82"/>
          <a:stretch/>
        </p:blipFill>
        <p:spPr>
          <a:xfrm>
            <a:off x="1063815" y="576000"/>
            <a:ext cx="6989574" cy="6138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형태계수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(View Factor)  for Radiation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88000"/>
            <a:ext cx="5135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  <a:hlinkClick r:id="rId4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4"/>
              </a:rPr>
              <a:t>www.kocw.net/home/search/kemView.do?kemId=417849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  <a:hlinkClick r:id="rId5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5"/>
              </a:rPr>
              <a:t>elearning.kocw.net/document/11_00_1.pdf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  <a:hlinkClick r:id="rId6"/>
              </a:rPr>
              <a:t>http</a:t>
            </a:r>
            <a:r>
              <a:rPr lang="ko-KR" altLang="en-US" sz="1200" dirty="0">
                <a:solidFill>
                  <a:srgbClr val="0050A0"/>
                </a:solidFill>
                <a:hlinkClick r:id="rId6"/>
              </a:rPr>
              <a:t>://</a:t>
            </a:r>
            <a:r>
              <a:rPr lang="ko-KR" altLang="en-US" sz="1200" dirty="0" smtClean="0">
                <a:solidFill>
                  <a:srgbClr val="0050A0"/>
                </a:solidFill>
                <a:hlinkClick r:id="rId6"/>
              </a:rPr>
              <a:t>elearning.kocw.net/document/12_00_2.pdf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  <a:hlinkClick r:id="rId7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7"/>
              </a:rPr>
              <a:t>elearning.kocw.net/document/13_00_2.pdf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L2/D = 20/1.3 = 15.385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L1/D = 1/1.3 = 0.76923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7667626" y="1771650"/>
            <a:ext cx="571499" cy="314326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81975" y="1633150"/>
            <a:ext cx="885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F12 = 0.32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323978"/>
            <a:ext cx="5781675" cy="5124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방사율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(Emissivity)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8800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50A0"/>
                </a:solidFill>
                <a:hlinkClick r:id="rId4"/>
              </a:rPr>
              <a:t>https://</a:t>
            </a:r>
            <a:r>
              <a:rPr lang="ko-KR" altLang="en-US" sz="1200" dirty="0" smtClean="0">
                <a:solidFill>
                  <a:srgbClr val="0050A0"/>
                </a:solidFill>
                <a:hlinkClick r:id="rId4"/>
              </a:rPr>
              <a:t>m.blog.naver.com/PostView.nhn?blogId=atom_chosung&amp;logNo=220706589091&amp;proxyReferer=https%3A%2F%2Fwww.google.co.kr%2F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  <a:hlinkClick r:id="rId5"/>
              </a:rPr>
              <a:t>http://</a:t>
            </a:r>
            <a:r>
              <a:rPr lang="en-US" altLang="ko-KR" sz="1200" dirty="0" smtClean="0">
                <a:solidFill>
                  <a:srgbClr val="0050A0"/>
                </a:solidFill>
                <a:hlinkClick r:id="rId5"/>
              </a:rPr>
              <a:t>revistas.unam.mx/index.php/rmf/article/viewFile/15092/14346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0050A0"/>
                </a:solidFill>
                <a:hlinkClick r:id="rId6"/>
              </a:rPr>
              <a:t>http://users.ece.utexas.edu/~</a:t>
            </a:r>
            <a:r>
              <a:rPr lang="en-US" altLang="ko-KR" sz="1200" dirty="0" smtClean="0">
                <a:solidFill>
                  <a:srgbClr val="0050A0"/>
                </a:solidFill>
                <a:hlinkClick r:id="rId6"/>
              </a:rPr>
              <a:t>valvano/research/Thermal.pdf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특정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파장대에서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방사율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= </a:t>
            </a:r>
            <a:r>
              <a:rPr lang="ko-KR" altLang="en-US" sz="1200" dirty="0" smtClean="0">
                <a:solidFill>
                  <a:srgbClr val="0050A0"/>
                </a:solidFill>
              </a:rPr>
              <a:t>물체의 복사에너지량 </a:t>
            </a:r>
            <a:r>
              <a:rPr lang="en-US" altLang="ko-KR" sz="1200" dirty="0" smtClean="0">
                <a:solidFill>
                  <a:srgbClr val="0050A0"/>
                </a:solidFill>
              </a:rPr>
              <a:t>/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흑체의</a:t>
            </a:r>
            <a:r>
              <a:rPr lang="ko-KR" altLang="en-US" sz="1200" dirty="0" smtClean="0">
                <a:solidFill>
                  <a:srgbClr val="0050A0"/>
                </a:solidFill>
              </a:rPr>
              <a:t> 복사에너지량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err="1" smtClean="0">
                <a:solidFill>
                  <a:srgbClr val="0050A0"/>
                </a:solidFill>
              </a:rPr>
              <a:t>epsilon_theta</a:t>
            </a:r>
            <a:r>
              <a:rPr lang="en-US" altLang="ko-KR" sz="1200" dirty="0" smtClean="0">
                <a:solidFill>
                  <a:srgbClr val="0050A0"/>
                </a:solidFill>
              </a:rPr>
              <a:t/>
            </a:r>
            <a:br>
              <a:rPr lang="en-US" altLang="ko-KR" sz="1200" dirty="0" smtClean="0">
                <a:solidFill>
                  <a:srgbClr val="0050A0"/>
                </a:solidFill>
              </a:rPr>
            </a:br>
            <a:r>
              <a:rPr lang="en-US" altLang="ko-KR" sz="1200" dirty="0" smtClean="0">
                <a:solidFill>
                  <a:srgbClr val="0050A0"/>
                </a:solidFill>
              </a:rPr>
              <a:t> 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총방향적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방사율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err="1" smtClean="0">
                <a:solidFill>
                  <a:srgbClr val="0050A0"/>
                </a:solidFill>
              </a:rPr>
              <a:t>epsilon_lambda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: </a:t>
            </a:r>
            <a:r>
              <a:rPr lang="ko-KR" altLang="en-US" sz="1200" dirty="0" smtClean="0">
                <a:solidFill>
                  <a:srgbClr val="0050A0"/>
                </a:solidFill>
              </a:rPr>
              <a:t>스펙트럼 반구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방사율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epsilon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 : </a:t>
            </a:r>
            <a:r>
              <a:rPr lang="ko-KR" altLang="en-US" sz="1200" dirty="0" smtClean="0">
                <a:solidFill>
                  <a:srgbClr val="0050A0"/>
                </a:solidFill>
              </a:rPr>
              <a:t>총 반구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방사율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11685" y="1468877"/>
            <a:ext cx="865762" cy="497955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528" y="3886203"/>
            <a:ext cx="2948218" cy="2704251"/>
          </a:xfrm>
          <a:prstGeom prst="rect">
            <a:avLst/>
          </a:prstGeom>
          <a:ln w="25400">
            <a:solidFill>
              <a:srgbClr val="0050A0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819900" y="3943349"/>
            <a:ext cx="2002746" cy="25718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5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복사 계산 모델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88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확산</a:t>
            </a:r>
            <a:r>
              <a:rPr lang="en-US" altLang="ko-KR" sz="1200" dirty="0" smtClean="0">
                <a:solidFill>
                  <a:srgbClr val="0050A0"/>
                </a:solidFill>
              </a:rPr>
              <a:t>(Diffuse) : </a:t>
            </a:r>
            <a:r>
              <a:rPr lang="ko-KR" altLang="en-US" sz="1200" dirty="0" smtClean="0">
                <a:solidFill>
                  <a:srgbClr val="0050A0"/>
                </a:solidFill>
              </a:rPr>
              <a:t>성질이 파장과 무관한 경우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회체</a:t>
            </a:r>
            <a:r>
              <a:rPr lang="en-US" altLang="ko-KR" sz="1200" dirty="0" smtClean="0">
                <a:solidFill>
                  <a:srgbClr val="0050A0"/>
                </a:solidFill>
              </a:rPr>
              <a:t>(Gray) : </a:t>
            </a:r>
            <a:r>
              <a:rPr lang="ko-KR" altLang="en-US" sz="1200" dirty="0" smtClean="0">
                <a:solidFill>
                  <a:srgbClr val="0050A0"/>
                </a:solidFill>
              </a:rPr>
              <a:t>성질이 방향과 무관한 경우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1. </a:t>
            </a:r>
            <a:r>
              <a:rPr lang="ko-KR" altLang="en-US" sz="1200" dirty="0" smtClean="0">
                <a:solidFill>
                  <a:srgbClr val="0050A0"/>
                </a:solidFill>
              </a:rPr>
              <a:t>실제 표면 </a:t>
            </a:r>
            <a:r>
              <a:rPr lang="en-US" altLang="ko-KR" sz="1200" dirty="0" smtClean="0">
                <a:solidFill>
                  <a:srgbClr val="0050A0"/>
                </a:solidFill>
              </a:rPr>
              <a:t>(Real Surface)</a:t>
            </a: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epsilon_theta</a:t>
            </a:r>
            <a:r>
              <a:rPr lang="en-US" altLang="ko-KR" sz="1200" dirty="0" smtClean="0">
                <a:solidFill>
                  <a:srgbClr val="0050A0"/>
                </a:solidFill>
              </a:rPr>
              <a:t> =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상수가 아님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epsilon_lambda</a:t>
            </a:r>
            <a:r>
              <a:rPr lang="en-US" altLang="ko-KR" sz="1200" dirty="0" smtClean="0">
                <a:solidFill>
                  <a:srgbClr val="0050A0"/>
                </a:solidFill>
              </a:rPr>
              <a:t> =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상수가 아님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2. </a:t>
            </a:r>
            <a:r>
              <a:rPr lang="ko-KR" altLang="en-US" sz="1200" dirty="0" smtClean="0">
                <a:solidFill>
                  <a:srgbClr val="0050A0"/>
                </a:solidFill>
              </a:rPr>
              <a:t>확산 표면 </a:t>
            </a:r>
            <a:r>
              <a:rPr lang="en-US" altLang="ko-KR" sz="1200" dirty="0" smtClean="0">
                <a:solidFill>
                  <a:srgbClr val="0050A0"/>
                </a:solidFill>
              </a:rPr>
              <a:t>(Diffuse Surface) </a:t>
            </a:r>
            <a:r>
              <a:rPr lang="ko-KR" altLang="en-US" sz="1200" dirty="0" smtClean="0">
                <a:solidFill>
                  <a:srgbClr val="0050A0"/>
                </a:solidFill>
              </a:rPr>
              <a:t>모델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err="1">
                <a:solidFill>
                  <a:srgbClr val="0050A0"/>
                </a:solidFill>
              </a:rPr>
              <a:t>epsilon_theta</a:t>
            </a:r>
            <a:r>
              <a:rPr lang="en-US" altLang="ko-KR" sz="1200" dirty="0">
                <a:solidFill>
                  <a:srgbClr val="0050A0"/>
                </a:solidFill>
              </a:rPr>
              <a:t> =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3.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회체</a:t>
            </a:r>
            <a:r>
              <a:rPr lang="ko-KR" altLang="en-US" sz="1200" dirty="0" smtClean="0">
                <a:solidFill>
                  <a:srgbClr val="0050A0"/>
                </a:solidFill>
              </a:rPr>
              <a:t> 표면 </a:t>
            </a:r>
            <a:r>
              <a:rPr lang="en-US" altLang="ko-KR" sz="1200" dirty="0" smtClean="0">
                <a:solidFill>
                  <a:srgbClr val="0050A0"/>
                </a:solidFill>
              </a:rPr>
              <a:t>(Gray Surface) </a:t>
            </a:r>
            <a:r>
              <a:rPr lang="ko-KR" altLang="en-US" sz="1200" dirty="0" smtClean="0">
                <a:solidFill>
                  <a:srgbClr val="0050A0"/>
                </a:solidFill>
              </a:rPr>
              <a:t>모델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epsilon_lambda</a:t>
            </a:r>
            <a:r>
              <a:rPr lang="en-US" altLang="ko-KR" sz="1200" dirty="0" smtClean="0">
                <a:solidFill>
                  <a:srgbClr val="0050A0"/>
                </a:solidFill>
              </a:rPr>
              <a:t> =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4. </a:t>
            </a:r>
            <a:r>
              <a:rPr lang="ko-KR" altLang="en-US" sz="1200" dirty="0" smtClean="0">
                <a:solidFill>
                  <a:srgbClr val="0050A0"/>
                </a:solidFill>
              </a:rPr>
              <a:t>확산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회체</a:t>
            </a:r>
            <a:r>
              <a:rPr lang="ko-KR" altLang="en-US" sz="1200" dirty="0" smtClean="0">
                <a:solidFill>
                  <a:srgbClr val="0050A0"/>
                </a:solidFill>
              </a:rPr>
              <a:t> 표면 </a:t>
            </a:r>
            <a:r>
              <a:rPr lang="en-US" altLang="ko-KR" sz="1200" dirty="0" smtClean="0">
                <a:solidFill>
                  <a:srgbClr val="0050A0"/>
                </a:solidFill>
              </a:rPr>
              <a:t>(Diffuse Gray Surface) </a:t>
            </a:r>
            <a:r>
              <a:rPr lang="ko-KR" altLang="en-US" sz="1200" dirty="0" smtClean="0">
                <a:solidFill>
                  <a:srgbClr val="0050A0"/>
                </a:solidFill>
              </a:rPr>
              <a:t>모델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 epsilon =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epsilon_theta</a:t>
            </a:r>
            <a:r>
              <a:rPr lang="en-US" altLang="ko-KR" sz="1200" dirty="0" smtClean="0">
                <a:solidFill>
                  <a:srgbClr val="0050A0"/>
                </a:solidFill>
              </a:rPr>
              <a:t> = </a:t>
            </a:r>
            <a:r>
              <a:rPr lang="en-US" altLang="ko-KR" sz="1200" dirty="0" err="1" smtClean="0">
                <a:solidFill>
                  <a:srgbClr val="0050A0"/>
                </a:solidFill>
              </a:rPr>
              <a:t>epsilon_lambda</a:t>
            </a:r>
            <a:r>
              <a:rPr lang="en-US" altLang="ko-KR" sz="1200" dirty="0" smtClean="0">
                <a:solidFill>
                  <a:srgbClr val="0050A0"/>
                </a:solidFill>
              </a:rPr>
              <a:t> = </a:t>
            </a:r>
            <a:r>
              <a:rPr lang="ko-KR" altLang="en-US" sz="1200" dirty="0" smtClean="0">
                <a:solidFill>
                  <a:srgbClr val="0050A0"/>
                </a:solidFill>
              </a:rPr>
              <a:t>상수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ko-KR" altLang="en-US" sz="1200" dirty="0">
              <a:solidFill>
                <a:srgbClr val="0050A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39"/>
          <a:stretch/>
        </p:blipFill>
        <p:spPr>
          <a:xfrm>
            <a:off x="4885694" y="537574"/>
            <a:ext cx="2461098" cy="2685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47" y="3472774"/>
            <a:ext cx="5712445" cy="32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흡수율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반사율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투과율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804862"/>
            <a:ext cx="4438650" cy="5248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288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흡수율 </a:t>
            </a:r>
            <a:r>
              <a:rPr lang="en-US" altLang="ko-KR" sz="1200" dirty="0" smtClean="0">
                <a:solidFill>
                  <a:srgbClr val="0050A0"/>
                </a:solidFill>
              </a:rPr>
              <a:t>(Absorptivity), alpha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반사율 </a:t>
            </a:r>
            <a:r>
              <a:rPr lang="en-US" altLang="ko-KR" sz="1200" dirty="0" smtClean="0">
                <a:solidFill>
                  <a:srgbClr val="0050A0"/>
                </a:solidFill>
              </a:rPr>
              <a:t>(Reflectivity), rho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투과율 </a:t>
            </a:r>
            <a:r>
              <a:rPr lang="en-US" altLang="ko-KR" sz="1200" dirty="0" smtClean="0">
                <a:solidFill>
                  <a:srgbClr val="0050A0"/>
                </a:solidFill>
              </a:rPr>
              <a:t>(Transmissivity), tau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1 = alpha + rho + tau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실무적으로 계산을 단순화할 때는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반사는 산란 또는 확산으로 단순화한 모델 사용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흡수는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상수화하여</a:t>
            </a:r>
            <a:r>
              <a:rPr lang="ko-KR" altLang="en-US" sz="1200" dirty="0" smtClean="0">
                <a:solidFill>
                  <a:srgbClr val="0050A0"/>
                </a:solidFill>
              </a:rPr>
              <a:t> 사용 </a:t>
            </a:r>
            <a:r>
              <a:rPr lang="en-US" altLang="ko-KR" sz="1200" dirty="0" smtClean="0">
                <a:solidFill>
                  <a:srgbClr val="0050A0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표면온도와</a:t>
            </a:r>
            <a:r>
              <a:rPr lang="ko-KR" altLang="en-US" sz="1200" dirty="0" smtClean="0">
                <a:solidFill>
                  <a:srgbClr val="0050A0"/>
                </a:solidFill>
              </a:rPr>
              <a:t> 무관</a:t>
            </a:r>
            <a:r>
              <a:rPr lang="en-US" altLang="ko-KR" sz="1200" dirty="0" smtClean="0">
                <a:solidFill>
                  <a:srgbClr val="0050A0"/>
                </a:solidFill>
              </a:rPr>
              <a:t>)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반사거울은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Emissivity = Reflectivity = 1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공기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처럼</a:t>
            </a:r>
            <a:r>
              <a:rPr lang="ko-KR" altLang="en-US" sz="1200" dirty="0" smtClean="0">
                <a:solidFill>
                  <a:srgbClr val="0050A0"/>
                </a:solidFill>
              </a:rPr>
              <a:t> 흡수 없이 투과하는 물질은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Transmissivity = 1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7" y="4924141"/>
            <a:ext cx="4083171" cy="18576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3050" y="5964871"/>
            <a:ext cx="573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rgbClr val="0050A0"/>
                </a:solidFill>
              </a:rPr>
              <a:t>진피</a:t>
            </a:r>
            <a:endParaRPr lang="ko-KR" altLang="en-US" sz="800" dirty="0">
              <a:solidFill>
                <a:srgbClr val="005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808" y="6126999"/>
            <a:ext cx="573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rgbClr val="0050A0"/>
                </a:solidFill>
              </a:rPr>
              <a:t>대동맥</a:t>
            </a:r>
            <a:endParaRPr lang="ko-KR" altLang="en-US" sz="800" dirty="0">
              <a:solidFill>
                <a:srgbClr val="005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959" y="6328039"/>
            <a:ext cx="573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>
                <a:solidFill>
                  <a:srgbClr val="0050A0"/>
                </a:solidFill>
              </a:rPr>
              <a:t>심장내막</a:t>
            </a:r>
            <a:endParaRPr lang="ko-KR" altLang="en-US" sz="800" dirty="0">
              <a:solidFill>
                <a:srgbClr val="005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3320" y="6480439"/>
            <a:ext cx="573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rgbClr val="0050A0"/>
                </a:solidFill>
              </a:rPr>
              <a:t>자궁</a:t>
            </a:r>
            <a:endParaRPr lang="ko-KR" altLang="en-US" sz="800" dirty="0">
              <a:solidFill>
                <a:srgbClr val="0050A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09" y="4635580"/>
            <a:ext cx="4121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인체조직별</a:t>
            </a:r>
            <a:r>
              <a:rPr lang="ko-KR" altLang="en-US" sz="1200" dirty="0" smtClean="0">
                <a:solidFill>
                  <a:srgbClr val="0050A0"/>
                </a:solidFill>
              </a:rPr>
              <a:t> 흡수율 표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파장에 따른 흡수율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54" y="1224267"/>
            <a:ext cx="4953000" cy="413385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229729" y="1549583"/>
            <a:ext cx="0" cy="2520000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사각형 설명선 8"/>
          <p:cNvSpPr/>
          <p:nvPr/>
        </p:nvSpPr>
        <p:spPr>
          <a:xfrm>
            <a:off x="4376029" y="977515"/>
            <a:ext cx="756205" cy="246752"/>
          </a:xfrm>
          <a:prstGeom prst="wedgeRoundRectCallout">
            <a:avLst>
              <a:gd name="adj1" fmla="val -65309"/>
              <a:gd name="adj2" fmla="val 16202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830nm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39204" y="1549583"/>
            <a:ext cx="0" cy="2520000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486779" y="938233"/>
            <a:ext cx="756205" cy="246752"/>
          </a:xfrm>
          <a:prstGeom prst="wedgeRoundRectCallout">
            <a:avLst>
              <a:gd name="adj1" fmla="val -3590"/>
              <a:gd name="adj2" fmla="val 13114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660nm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664981" y="1559108"/>
            <a:ext cx="0" cy="2520000"/>
          </a:xfrm>
          <a:prstGeom prst="line">
            <a:avLst/>
          </a:prstGeom>
          <a:ln w="381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사각형 설명선 12"/>
          <p:cNvSpPr/>
          <p:nvPr/>
        </p:nvSpPr>
        <p:spPr>
          <a:xfrm>
            <a:off x="4754131" y="1895938"/>
            <a:ext cx="756205" cy="246752"/>
          </a:xfrm>
          <a:prstGeom prst="wedgeRoundRectCallout">
            <a:avLst>
              <a:gd name="adj1" fmla="val -65309"/>
              <a:gd name="adj2" fmla="val 16202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1060nm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5925" y="5397399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660 [nm] 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진피층에서</a:t>
            </a:r>
            <a:r>
              <a:rPr lang="ko-KR" altLang="en-US" sz="1200" dirty="0" smtClean="0">
                <a:solidFill>
                  <a:srgbClr val="0050A0"/>
                </a:solidFill>
              </a:rPr>
              <a:t> 흡수가 많음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830 [nm] 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진피층</a:t>
            </a:r>
            <a:r>
              <a:rPr lang="ko-KR" altLang="en-US" sz="1200" dirty="0" smtClean="0">
                <a:solidFill>
                  <a:srgbClr val="0050A0"/>
                </a:solidFill>
              </a:rPr>
              <a:t> 흡수율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물 흡수율 모두 낮음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1060 [nm] :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진피층</a:t>
            </a:r>
            <a:r>
              <a:rPr lang="ko-KR" altLang="en-US" sz="1200" dirty="0" smtClean="0">
                <a:solidFill>
                  <a:srgbClr val="0050A0"/>
                </a:solidFill>
              </a:rPr>
              <a:t> 흡수율은 낮으나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물 흡수율이 증가함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 830 [nm] </a:t>
            </a:r>
            <a:r>
              <a:rPr lang="ko-KR" altLang="en-US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근적외선이 가장 깊이 침투하는 </a:t>
            </a:r>
            <a:r>
              <a:rPr lang="ko-KR" altLang="en-US" sz="1200" dirty="0" err="1" smtClean="0">
                <a:solidFill>
                  <a:srgbClr val="0050A0"/>
                </a:solidFill>
                <a:sym typeface="Wingdings" panose="05000000000000000000" pitchFamily="2" charset="2"/>
              </a:rPr>
              <a:t>파장대임</a:t>
            </a:r>
            <a:r>
              <a:rPr lang="en-US" altLang="ko-KR" sz="1200" dirty="0" smtClean="0">
                <a:solidFill>
                  <a:srgbClr val="0050A0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6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Bioheat</a:t>
            </a:r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Equation</a:t>
            </a:r>
          </a:p>
          <a:p>
            <a:pPr algn="ctr"/>
            <a:r>
              <a:rPr lang="en-US" altLang="ko-KR" sz="32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 more precision</a:t>
            </a:r>
            <a:endParaRPr lang="ko-KR" altLang="en-US" sz="32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88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* </a:t>
            </a:r>
            <a:r>
              <a:rPr lang="ko-KR" altLang="en-US" sz="1000" dirty="0" smtClean="0">
                <a:solidFill>
                  <a:srgbClr val="0050A0"/>
                </a:solidFill>
              </a:rPr>
              <a:t>기초</a:t>
            </a:r>
            <a:r>
              <a:rPr lang="en-US" altLang="ko-KR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smtClean="0">
                <a:solidFill>
                  <a:srgbClr val="0050A0"/>
                </a:solidFill>
              </a:rPr>
              <a:t>이론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  <a:hlinkClick r:id="rId3"/>
              </a:rPr>
              <a:t>https</a:t>
            </a:r>
            <a:r>
              <a:rPr lang="en-US" altLang="ko-KR" sz="1000" dirty="0">
                <a:solidFill>
                  <a:srgbClr val="0050A0"/>
                </a:solidFill>
                <a:hlinkClick r:id="rId3"/>
              </a:rPr>
              <a:t>://</a:t>
            </a:r>
            <a:r>
              <a:rPr lang="en-US" altLang="ko-KR" sz="1000" dirty="0" smtClean="0">
                <a:solidFill>
                  <a:srgbClr val="0050A0"/>
                </a:solidFill>
                <a:hlinkClick r:id="rId3"/>
              </a:rPr>
              <a:t>en.wikipedia.org/wiki/Bioheat_transfer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https</a:t>
            </a:r>
            <a:r>
              <a:rPr lang="ko-KR" altLang="en-US" sz="1000" dirty="0">
                <a:solidFill>
                  <a:srgbClr val="0050A0"/>
                </a:solidFill>
              </a:rPr>
              <a:t>://</a:t>
            </a:r>
            <a:r>
              <a:rPr lang="ko-KR" altLang="en-US" sz="1000" dirty="0" smtClean="0">
                <a:solidFill>
                  <a:srgbClr val="0050A0"/>
                </a:solidFill>
              </a:rPr>
              <a:t>books.google.co.kr/books?id=YBaNaLurTD4C&amp;pg=RA1-PA179&amp;lpg=RA1-PA179&amp;dq=fat+muscle+emissivity&amp;source=bl&amp;ots=tPNydmjQ6F&amp;sig=sTUUCoE4wtwNotY8fTOoL1FVzmI&amp;hl=ko&amp;sa=X&amp;ved=0ahUKEwiXl9_j-ODXAhUCU1AKHXyQBH0Q6AEINDAF#v=onepage&amp;q=fat%20muscle%20emissivity&amp;f=false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endParaRPr lang="en-US" altLang="ko-KR" sz="1000" dirty="0">
              <a:solidFill>
                <a:srgbClr val="0050A0"/>
              </a:solidFill>
            </a:endParaRPr>
          </a:p>
          <a:p>
            <a:r>
              <a:rPr lang="en-US" altLang="ko-KR" sz="1000" dirty="0">
                <a:solidFill>
                  <a:srgbClr val="0050A0"/>
                </a:solidFill>
                <a:hlinkClick r:id="rId4"/>
              </a:rPr>
              <a:t>http://sci-hub.bz/https://</a:t>
            </a:r>
            <a:r>
              <a:rPr lang="en-US" altLang="ko-KR" sz="1000" dirty="0" smtClean="0">
                <a:solidFill>
                  <a:srgbClr val="0050A0"/>
                </a:solidFill>
                <a:hlinkClick r:id="rId4"/>
              </a:rPr>
              <a:t>doi.org/10.1186/1475-925X-3-42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endParaRPr lang="en-US" altLang="ko-KR" sz="1000" dirty="0" smtClean="0">
              <a:solidFill>
                <a:srgbClr val="0050A0"/>
              </a:solidFill>
            </a:endParaRPr>
          </a:p>
          <a:p>
            <a:endParaRPr lang="en-US" altLang="ko-KR" sz="1000" dirty="0">
              <a:solidFill>
                <a:srgbClr val="0050A0"/>
              </a:solidFill>
            </a:endParaRP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* Elmer Solver for </a:t>
            </a:r>
            <a:r>
              <a:rPr lang="en-US" altLang="ko-KR" sz="1000" dirty="0" err="1" smtClean="0">
                <a:solidFill>
                  <a:srgbClr val="0050A0"/>
                </a:solidFill>
              </a:rPr>
              <a:t>Bioheat</a:t>
            </a:r>
            <a:r>
              <a:rPr lang="en-US" altLang="ko-KR" sz="1000" dirty="0" smtClean="0">
                <a:solidFill>
                  <a:srgbClr val="0050A0"/>
                </a:solidFill>
              </a:rPr>
              <a:t> Equation</a:t>
            </a:r>
          </a:p>
          <a:p>
            <a:r>
              <a:rPr lang="en-US" altLang="ko-KR" sz="1000" dirty="0">
                <a:solidFill>
                  <a:srgbClr val="0050A0"/>
                </a:solidFill>
                <a:hlinkClick r:id="rId5"/>
              </a:rPr>
              <a:t>http://</a:t>
            </a:r>
            <a:r>
              <a:rPr lang="en-US" altLang="ko-KR" sz="1000" dirty="0" smtClean="0">
                <a:solidFill>
                  <a:srgbClr val="0050A0"/>
                </a:solidFill>
                <a:hlinkClick r:id="rId5"/>
              </a:rPr>
              <a:t>www.elmerfem.org/forum/viewtopic.php?f=3&amp;t=2088</a:t>
            </a:r>
            <a:endParaRPr lang="en-US" altLang="ko-KR" sz="1000" dirty="0" smtClean="0">
              <a:solidFill>
                <a:srgbClr val="0050A0"/>
              </a:solidFill>
            </a:endParaRPr>
          </a:p>
          <a:p>
            <a:endParaRPr lang="en-US" altLang="ko-KR" sz="1000" dirty="0">
              <a:solidFill>
                <a:srgbClr val="0050A0"/>
              </a:solidFill>
            </a:endParaRPr>
          </a:p>
          <a:p>
            <a:endParaRPr lang="ko-KR" altLang="en-US" sz="1000" dirty="0">
              <a:solidFill>
                <a:srgbClr val="0050A0"/>
              </a:solidFill>
            </a:endParaRPr>
          </a:p>
        </p:txBody>
      </p:sp>
      <p:pic>
        <p:nvPicPr>
          <p:cNvPr id="5124" name="Picture 4" descr="http://slideplayer.com/slide/7377519/24/images/19/Models+of+human+body+Penne%E2%80%99s+bioheat+equation+for+thermal+model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0" b="46781"/>
          <a:stretch/>
        </p:blipFill>
        <p:spPr bwMode="auto">
          <a:xfrm>
            <a:off x="1763289" y="3466770"/>
            <a:ext cx="5718089" cy="12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6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30480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88000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복부는 피하지방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내장지방으로 구분됨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ko-KR" altLang="en-US" sz="1200" dirty="0" err="1" smtClean="0">
                <a:solidFill>
                  <a:srgbClr val="0050A0"/>
                </a:solidFill>
              </a:rPr>
              <a:t>비침습적인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광조사</a:t>
            </a:r>
            <a:r>
              <a:rPr lang="ko-KR" altLang="en-US" sz="1200" dirty="0" smtClean="0">
                <a:solidFill>
                  <a:srgbClr val="0050A0"/>
                </a:solidFill>
              </a:rPr>
              <a:t> 방식으로는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내장지방에</a:t>
            </a:r>
            <a:r>
              <a:rPr lang="ko-KR" altLang="en-US" sz="1200" dirty="0" smtClean="0">
                <a:solidFill>
                  <a:srgbClr val="0050A0"/>
                </a:solidFill>
              </a:rPr>
              <a:t> 영향을 주기는 어려움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그러나 피하지방에 대해서는 효과를 기대할 수 있음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25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0" y="1249115"/>
            <a:ext cx="5087060" cy="2467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8000"/>
            <a:ext cx="4608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복부비만의 양상은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피하지방 비만과</a:t>
            </a:r>
            <a:r>
              <a:rPr lang="en-US" altLang="ko-KR" sz="1200" dirty="0" smtClean="0">
                <a:solidFill>
                  <a:srgbClr val="0050A0"/>
                </a:solidFill>
              </a:rPr>
              <a:t> </a:t>
            </a:r>
            <a:r>
              <a:rPr lang="ko-KR" altLang="en-US" sz="1200" dirty="0" smtClean="0">
                <a:solidFill>
                  <a:srgbClr val="0050A0"/>
                </a:solidFill>
              </a:rPr>
              <a:t>내장지방 비만으로 종류가 달라짐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pic>
        <p:nvPicPr>
          <p:cNvPr id="3074" name="Picture 2" descr="http://cfile203.uf.daum.net/image/1925F3454D95109632F1D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00550"/>
            <a:ext cx="35433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59" y="1790700"/>
            <a:ext cx="5938840" cy="3314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8000"/>
            <a:ext cx="31822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나이가 많을수록 내장지방 비만 비율이 높아지고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20</a:t>
            </a:r>
            <a:r>
              <a:rPr lang="ko-KR" altLang="en-US" sz="1200" dirty="0" smtClean="0">
                <a:solidFill>
                  <a:srgbClr val="0050A0"/>
                </a:solidFill>
              </a:rPr>
              <a:t>대에는 대부분 피하지방 비만 비율이 높음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즉 우리 제품은 </a:t>
            </a:r>
            <a:r>
              <a:rPr lang="ko-KR" altLang="en-US" sz="1600" dirty="0" smtClean="0">
                <a:solidFill>
                  <a:srgbClr val="0050A0"/>
                </a:solidFill>
              </a:rPr>
              <a:t>젊은</a:t>
            </a:r>
            <a:r>
              <a:rPr lang="ko-KR" altLang="en-US" sz="1200" dirty="0" smtClean="0">
                <a:solidFill>
                  <a:srgbClr val="0050A0"/>
                </a:solidFill>
              </a:rPr>
              <a:t> 비만 환자에게 더 적합함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2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22732" r="14116" b="15395"/>
          <a:stretch/>
        </p:blipFill>
        <p:spPr>
          <a:xfrm>
            <a:off x="2496710" y="2067339"/>
            <a:ext cx="4094921" cy="2456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8000"/>
            <a:ext cx="24753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남성은 내장지방 비만</a:t>
            </a:r>
            <a:r>
              <a:rPr lang="en-US" altLang="ko-KR" sz="1200" dirty="0" smtClean="0">
                <a:solidFill>
                  <a:srgbClr val="005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여성은 피하지방 비만 양상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즉 우리 제품은 </a:t>
            </a:r>
            <a:r>
              <a:rPr lang="ko-KR" altLang="en-US" sz="1600" dirty="0" smtClean="0">
                <a:solidFill>
                  <a:srgbClr val="0050A0"/>
                </a:solidFill>
              </a:rPr>
              <a:t>여성</a:t>
            </a:r>
            <a:r>
              <a:rPr lang="ko-KR" altLang="en-US" sz="1200" dirty="0" smtClean="0">
                <a:solidFill>
                  <a:srgbClr val="0050A0"/>
                </a:solidFill>
              </a:rPr>
              <a:t>에게 더 적합함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24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3" b="9517"/>
          <a:stretch/>
        </p:blipFill>
        <p:spPr>
          <a:xfrm>
            <a:off x="2339502" y="1782032"/>
            <a:ext cx="4464996" cy="3354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8000"/>
            <a:ext cx="3860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피하지방의 두께는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비만정도에</a:t>
            </a:r>
            <a:r>
              <a:rPr lang="ko-KR" altLang="en-US" sz="1200" dirty="0" smtClean="0">
                <a:solidFill>
                  <a:srgbClr val="0050A0"/>
                </a:solidFill>
              </a:rPr>
              <a:t> 따라 매우 두꺼워질 수 있음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5107021" y="2042809"/>
            <a:ext cx="116732" cy="379378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609617" y="3926732"/>
            <a:ext cx="314528" cy="771728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2494" y="5258482"/>
            <a:ext cx="321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복부 정면보다 등쪽의 피하지방이 더 두꺼운 형태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938337"/>
            <a:ext cx="4067175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8000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비만치료 전후 형태 변화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553" y="364404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50A0"/>
                </a:solidFill>
              </a:rPr>
              <a:t>허벅지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0100" y="19383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50A0"/>
                </a:solidFill>
              </a:rPr>
              <a:t>복부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0000" y="504158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치료전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906" y="504158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50A0"/>
                </a:solidFill>
              </a:rPr>
              <a:t>치료후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0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안면 지방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1409</Words>
  <Application>Microsoft Office PowerPoint</Application>
  <PresentationFormat>화면 슬라이드 쇼(4:3)</PresentationFormat>
  <Paragraphs>345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 Sans CJK KR Black</vt:lpstr>
      <vt:lpstr>Noto Sans CJK KR Bold</vt:lpstr>
      <vt:lpstr>Noto Sans CJK KR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dong</cp:lastModifiedBy>
  <cp:revision>72</cp:revision>
  <dcterms:created xsi:type="dcterms:W3CDTF">2017-02-20T23:46:06Z</dcterms:created>
  <dcterms:modified xsi:type="dcterms:W3CDTF">2017-11-28T11:22:01Z</dcterms:modified>
</cp:coreProperties>
</file>