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7" r:id="rId2"/>
    <p:sldId id="313" r:id="rId3"/>
    <p:sldId id="263" r:id="rId4"/>
    <p:sldId id="308" r:id="rId5"/>
    <p:sldId id="309" r:id="rId6"/>
    <p:sldId id="310" r:id="rId7"/>
    <p:sldId id="311" r:id="rId8"/>
    <p:sldId id="312" r:id="rId9"/>
    <p:sldId id="305" r:id="rId10"/>
    <p:sldId id="320" r:id="rId11"/>
    <p:sldId id="306" r:id="rId12"/>
    <p:sldId id="262" r:id="rId13"/>
    <p:sldId id="317" r:id="rId14"/>
    <p:sldId id="301" r:id="rId15"/>
    <p:sldId id="315" r:id="rId16"/>
    <p:sldId id="318" r:id="rId17"/>
    <p:sldId id="321" r:id="rId18"/>
    <p:sldId id="319" r:id="rId19"/>
    <p:sldId id="327" r:id="rId20"/>
    <p:sldId id="323" r:id="rId21"/>
    <p:sldId id="328" r:id="rId22"/>
    <p:sldId id="329" r:id="rId23"/>
    <p:sldId id="330" r:id="rId24"/>
    <p:sldId id="331" r:id="rId25"/>
    <p:sldId id="332" r:id="rId26"/>
    <p:sldId id="316" r:id="rId27"/>
    <p:sldId id="338" r:id="rId28"/>
    <p:sldId id="333" r:id="rId29"/>
    <p:sldId id="335" r:id="rId30"/>
    <p:sldId id="336" r:id="rId31"/>
    <p:sldId id="334" r:id="rId32"/>
    <p:sldId id="260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9" autoAdjust="0"/>
  </p:normalViewPr>
  <p:slideViewPr>
    <p:cSldViewPr snapToGrid="0">
      <p:cViewPr varScale="1">
        <p:scale>
          <a:sx n="120" d="100"/>
          <a:sy n="120" d="100"/>
        </p:scale>
        <p:origin x="13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6B354-80FD-4984-8540-146CD0B4A3D6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09AE9-F389-4064-BD00-CC25CF1A2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494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9AE9-F389-4064-BD00-CC25CF1A204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472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8EC1-C1EA-4F4D-9B7E-5B03B6E9556F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36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8EC1-C1EA-4F4D-9B7E-5B03B6E9556F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68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8EC1-C1EA-4F4D-9B7E-5B03B6E9556F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71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8EC1-C1EA-4F4D-9B7E-5B03B6E9556F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4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8EC1-C1EA-4F4D-9B7E-5B03B6E9556F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7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8EC1-C1EA-4F4D-9B7E-5B03B6E9556F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99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8EC1-C1EA-4F4D-9B7E-5B03B6E9556F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7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8EC1-C1EA-4F4D-9B7E-5B03B6E9556F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02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8EC1-C1EA-4F4D-9B7E-5B03B6E9556F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80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8EC1-C1EA-4F4D-9B7E-5B03B6E9556F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19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8EC1-C1EA-4F4D-9B7E-5B03B6E9556F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16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48EC1-C1EA-4F4D-9B7E-5B03B6E9556F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6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sol.com/blogs/modeling-laser-material-interactions-with-the-beer-lambert-law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32.png"/><Relationship Id="rId10" Type="http://schemas.openxmlformats.org/officeDocument/2006/relationships/image" Target="../media/image31.png"/><Relationship Id="rId4" Type="http://schemas.openxmlformats.org/officeDocument/2006/relationships/image" Target="../media/image200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onlinelibrary.wiley.com/doi/10.1111/j.1749-6632.1980.tb50742.x/abstract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slideplayer.com/slide/7089192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hesterrep.openrepository.com/cdr/bitstream/10034/584009/1/Bioheat_new.pdf" TargetMode="External"/><Relationship Id="rId5" Type="http://schemas.openxmlformats.org/officeDocument/2006/relationships/hyperlink" Target="http://www.physiology.org/doi/pdf/10.1152/jappl.1998.85.1.35" TargetMode="External"/><Relationship Id="rId10" Type="http://schemas.openxmlformats.org/officeDocument/2006/relationships/hyperlink" Target="https://www.researchgate.net/publication/15328957_Formulation_of_a_Statistical_Model_of_Heat_Transfer_in_Perfused_Tissue" TargetMode="External"/><Relationship Id="rId4" Type="http://schemas.openxmlformats.org/officeDocument/2006/relationships/hyperlink" Target="http://www.physiology.org/doi/pdf/10.1152/jappl.1948.1.2.93" TargetMode="External"/><Relationship Id="rId9" Type="http://schemas.openxmlformats.org/officeDocument/2006/relationships/hyperlink" Target="https://www.ncbi.nlm.nih.gov/pubmed/3999709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11" Type="http://schemas.openxmlformats.org/officeDocument/2006/relationships/hyperlink" Target="https://www.youtube.com/watch?v=mS0JWbU6PDo&amp;t=1419s" TargetMode="External"/><Relationship Id="rId5" Type="http://schemas.openxmlformats.org/officeDocument/2006/relationships/image" Target="../media/image16.png"/><Relationship Id="rId10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75" y="5701445"/>
            <a:ext cx="2880000" cy="472169"/>
          </a:xfrm>
          <a:prstGeom prst="rect">
            <a:avLst/>
          </a:prstGeom>
        </p:spPr>
      </p:pic>
      <p:sp>
        <p:nvSpPr>
          <p:cNvPr id="10" name="제목 개체 틀 1"/>
          <p:cNvSpPr txBox="1">
            <a:spLocks/>
          </p:cNvSpPr>
          <p:nvPr/>
        </p:nvSpPr>
        <p:spPr>
          <a:xfrm>
            <a:off x="0" y="1657350"/>
            <a:ext cx="9143351" cy="1409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400" dirty="0" smtClean="0">
                <a:solidFill>
                  <a:srgbClr val="0050A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[FAT3]</a:t>
            </a:r>
          </a:p>
          <a:p>
            <a:pPr algn="ctr"/>
            <a:r>
              <a:rPr lang="en-US" altLang="ko-KR" sz="4400" dirty="0" err="1" smtClean="0">
                <a:solidFill>
                  <a:srgbClr val="0050A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Bioheat</a:t>
            </a:r>
            <a:endParaRPr lang="en-US" altLang="ko-KR" sz="4400" dirty="0">
              <a:solidFill>
                <a:srgbClr val="0050A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algn="ctr"/>
            <a:r>
              <a:rPr lang="en-US" altLang="ko-KR" sz="4400" dirty="0" smtClean="0">
                <a:solidFill>
                  <a:srgbClr val="0050A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Theory &amp; Simulation</a:t>
            </a:r>
            <a:endParaRPr lang="ko-KR" altLang="en-US" sz="4400" dirty="0">
              <a:solidFill>
                <a:srgbClr val="0050A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1" name="제목 개체 틀 1"/>
          <p:cNvSpPr txBox="1">
            <a:spLocks/>
          </p:cNvSpPr>
          <p:nvPr/>
        </p:nvSpPr>
        <p:spPr>
          <a:xfrm>
            <a:off x="0" y="4112330"/>
            <a:ext cx="9144000" cy="6009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 smtClean="0">
                <a:solidFill>
                  <a:srgbClr val="004EA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2017-12-17, </a:t>
            </a:r>
            <a:r>
              <a:rPr lang="ko-KR" altLang="en-US" sz="2000" dirty="0" smtClean="0">
                <a:solidFill>
                  <a:srgbClr val="004EA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김동호</a:t>
            </a:r>
            <a:endParaRPr lang="ko-KR" altLang="en-US" sz="2000" dirty="0">
              <a:solidFill>
                <a:srgbClr val="004EA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1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1D 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Beer-Lambert’s Model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1" y="288000"/>
            <a:ext cx="914335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50A0"/>
                </a:solidFill>
                <a:hlinkClick r:id="rId3"/>
              </a:rPr>
              <a:t>https://www.comsol.com/blogs/modeling-laser-material-interactions-with-the-beer-lambert-law</a:t>
            </a:r>
            <a:r>
              <a:rPr lang="ko-KR" altLang="en-US" sz="1000" dirty="0" smtClean="0">
                <a:solidFill>
                  <a:srgbClr val="0050A0"/>
                </a:solidFill>
                <a:hlinkClick r:id="rId3"/>
              </a:rPr>
              <a:t>/</a:t>
            </a:r>
            <a:r>
              <a:rPr lang="ko-KR" altLang="en-US" sz="1000" dirty="0" smtClean="0">
                <a:solidFill>
                  <a:srgbClr val="0050A0"/>
                </a:solidFill>
              </a:rPr>
              <a:t> </a:t>
            </a:r>
            <a:endParaRPr lang="ko-KR" altLang="en-US" sz="1000" dirty="0">
              <a:solidFill>
                <a:srgbClr val="0050A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23" y="822221"/>
            <a:ext cx="4208958" cy="24779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70639" y="822221"/>
            <a:ext cx="43727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rgbClr val="0050A0"/>
                </a:solidFill>
              </a:rPr>
              <a:t>레이저광이</a:t>
            </a:r>
            <a:r>
              <a:rPr lang="ko-KR" altLang="en-US" sz="1200" dirty="0" smtClean="0">
                <a:solidFill>
                  <a:srgbClr val="0050A0"/>
                </a:solidFill>
              </a:rPr>
              <a:t> 지나가는 부분의 영역만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ko-KR" altLang="en-US" sz="1200" dirty="0" smtClean="0">
                <a:solidFill>
                  <a:srgbClr val="0050A0"/>
                </a:solidFill>
              </a:rPr>
              <a:t>별도 바디로 잘라내고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ko-KR" altLang="en-US" sz="1200" dirty="0" smtClean="0">
                <a:solidFill>
                  <a:srgbClr val="0050A0"/>
                </a:solidFill>
              </a:rPr>
              <a:t>그 안에서 </a:t>
            </a:r>
            <a:r>
              <a:rPr lang="en-US" altLang="ko-KR" sz="1200" dirty="0" smtClean="0">
                <a:solidFill>
                  <a:srgbClr val="0050A0"/>
                </a:solidFill>
              </a:rPr>
              <a:t>1</a:t>
            </a:r>
            <a:r>
              <a:rPr lang="ko-KR" altLang="en-US" sz="1200" dirty="0" smtClean="0">
                <a:solidFill>
                  <a:srgbClr val="0050A0"/>
                </a:solidFill>
              </a:rPr>
              <a:t>차원 흡수방정식을 적용하여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ko-KR" altLang="en-US" sz="1200" dirty="0" smtClean="0">
                <a:solidFill>
                  <a:srgbClr val="0050A0"/>
                </a:solidFill>
              </a:rPr>
              <a:t>문제를 단순화한 케이스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</a:p>
          <a:p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ko-KR" altLang="en-US" sz="1200" dirty="0" smtClean="0">
                <a:solidFill>
                  <a:srgbClr val="0050A0"/>
                </a:solidFill>
              </a:rPr>
              <a:t>이 모델은 좁은 영역으로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평행광이</a:t>
            </a:r>
            <a:r>
              <a:rPr lang="ko-KR" altLang="en-US" sz="1200" dirty="0" smtClean="0">
                <a:solidFill>
                  <a:srgbClr val="0050A0"/>
                </a:solidFill>
              </a:rPr>
              <a:t> 집중적으로 입사되는 레이저일 경우에는 적합하지만</a:t>
            </a:r>
            <a:r>
              <a:rPr lang="en-US" altLang="ko-KR" sz="1200" dirty="0" smtClean="0">
                <a:solidFill>
                  <a:srgbClr val="0050A0"/>
                </a:solidFill>
              </a:rPr>
              <a:t>,</a:t>
            </a:r>
          </a:p>
          <a:p>
            <a:r>
              <a:rPr lang="ko-KR" altLang="en-US" sz="1200" dirty="0" smtClean="0">
                <a:solidFill>
                  <a:srgbClr val="0050A0"/>
                </a:solidFill>
              </a:rPr>
              <a:t>빛이 가로방향으로도 감쇠하면서 퍼져 나가는 </a:t>
            </a:r>
            <a:r>
              <a:rPr lang="en-US" altLang="ko-KR" sz="1200" dirty="0" smtClean="0">
                <a:solidFill>
                  <a:srgbClr val="0050A0"/>
                </a:solidFill>
              </a:rPr>
              <a:t>LED</a:t>
            </a:r>
            <a:r>
              <a:rPr lang="ko-KR" altLang="en-US" sz="1200" dirty="0" smtClean="0">
                <a:solidFill>
                  <a:srgbClr val="0050A0"/>
                </a:solidFill>
              </a:rPr>
              <a:t>일 경우에는 오차가 너무 커지게 되어 부적합함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</a:p>
          <a:p>
            <a:endParaRPr lang="en-US" altLang="ko-KR" sz="1200" dirty="0">
              <a:solidFill>
                <a:srgbClr val="0050A0"/>
              </a:solidFill>
            </a:endParaRPr>
          </a:p>
          <a:p>
            <a:r>
              <a:rPr lang="ko-KR" altLang="en-US" sz="1200" dirty="0" smtClean="0">
                <a:solidFill>
                  <a:srgbClr val="0050A0"/>
                </a:solidFill>
              </a:rPr>
              <a:t>따라서 우리 케이스에서는 한 단계 더 차원을 높인 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2</a:t>
            </a:r>
            <a:r>
              <a:rPr lang="ko-KR" altLang="en-US" sz="1200" dirty="0" smtClean="0">
                <a:solidFill>
                  <a:srgbClr val="0050A0"/>
                </a:solidFill>
              </a:rPr>
              <a:t>차원 모델을 적용하기로 함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  <a:endParaRPr lang="en-US" altLang="ko-KR" sz="1200" dirty="0">
              <a:solidFill>
                <a:srgbClr val="0050A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74" y="3460314"/>
            <a:ext cx="7142857" cy="3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40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77" y="1445487"/>
            <a:ext cx="7314595" cy="548594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2D Beer-Lambert’s Model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6233" y="619775"/>
                <a:ext cx="2804870" cy="402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30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3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23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𝐿𝐸𝐷</m:t>
                          </m:r>
                        </m:sub>
                      </m:sSub>
                      <m:r>
                        <a:rPr lang="en-US" altLang="ko-KR" sz="2300" b="0" i="1" smtClean="0">
                          <a:solidFill>
                            <a:srgbClr val="005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300" i="1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300" i="1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2300" i="1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ko-KR" altLang="en-US" sz="2300" i="1">
                          <a:solidFill>
                            <a:srgbClr val="0050A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altLang="ko-KR" sz="2300" i="1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300" i="1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ko-KR" altLang="en-US" sz="2300" i="1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2300" i="1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2300" i="1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2300" i="1">
                                  <a:solidFill>
                                    <a:srgbClr val="005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300" i="1">
                                  <a:solidFill>
                                    <a:srgbClr val="0050A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sz="2300" i="1">
                                  <a:solidFill>
                                    <a:srgbClr val="005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300" i="1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  <m:sSup>
                            <m:sSupPr>
                              <m:ctrlPr>
                                <a:rPr lang="en-US" altLang="ko-KR" sz="2300" i="1">
                                  <a:solidFill>
                                    <a:srgbClr val="005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2300" i="1">
                                  <a:solidFill>
                                    <a:srgbClr val="0050A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2300" i="1">
                                  <a:solidFill>
                                    <a:srgbClr val="005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ko-KR" altLang="en-US" sz="2300" dirty="0">
                  <a:solidFill>
                    <a:srgbClr val="0050A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33" y="619775"/>
                <a:ext cx="2804870" cy="4024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81399" y="429824"/>
                <a:ext cx="504825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rgbClr val="0050A0"/>
                    </a:solidFill>
                  </a:rPr>
                  <a:t>피부 표면에서</a:t>
                </a:r>
                <a:r>
                  <a:rPr lang="en-US" altLang="ko-KR" sz="1200" dirty="0" smtClean="0">
                    <a:solidFill>
                      <a:srgbClr val="0050A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sz="1200" i="1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1200" dirty="0" smtClean="0">
                    <a:solidFill>
                      <a:srgbClr val="0050A0"/>
                    </a:solidFill>
                  </a:rPr>
                  <a:t> </a:t>
                </a:r>
                <a:r>
                  <a:rPr lang="ko-KR" altLang="en-US" sz="1200" dirty="0" err="1" smtClean="0">
                    <a:solidFill>
                      <a:srgbClr val="0050A0"/>
                    </a:solidFill>
                  </a:rPr>
                  <a:t>입사광을</a:t>
                </a:r>
                <a:r>
                  <a:rPr lang="ko-KR" altLang="en-US" sz="1200" dirty="0" smtClean="0">
                    <a:solidFill>
                      <a:srgbClr val="0050A0"/>
                    </a:solidFill>
                  </a:rPr>
                  <a:t> 조사할 때</a:t>
                </a:r>
                <a:r>
                  <a:rPr lang="en-US" altLang="ko-KR" sz="1200" dirty="0" smtClean="0">
                    <a:solidFill>
                      <a:srgbClr val="0050A0"/>
                    </a:solidFill>
                  </a:rPr>
                  <a:t>, </a:t>
                </a:r>
                <a:endParaRPr lang="en-US" altLang="ko-KR" sz="1200" b="0" i="1" dirty="0" smtClean="0">
                  <a:solidFill>
                    <a:srgbClr val="0050A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ko-KR" altLang="en-US" sz="1200" dirty="0" smtClean="0">
                    <a:solidFill>
                      <a:srgbClr val="0050A0"/>
                    </a:solidFill>
                  </a:rPr>
                  <a:t> 방향으로는 </a:t>
                </a:r>
                <a14:m>
                  <m:oMath xmlns:m="http://schemas.openxmlformats.org/officeDocument/2006/math">
                    <m:r>
                      <a:rPr lang="ko-KR" altLang="en-US" sz="120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sz="1200" dirty="0" smtClean="0">
                    <a:solidFill>
                      <a:srgbClr val="0050A0"/>
                    </a:solidFill>
                  </a:rPr>
                  <a:t>의 폭으로 빛이  가우스 함수적으로 들어오고</a:t>
                </a:r>
                <a:r>
                  <a:rPr lang="en-US" altLang="ko-KR" sz="1200" dirty="0" smtClean="0">
                    <a:solidFill>
                      <a:srgbClr val="0050A0"/>
                    </a:solidFill>
                  </a:rPr>
                  <a:t>, 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1200" b="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방</m:t>
                    </m:r>
                  </m:oMath>
                </a14:m>
                <a:r>
                  <a:rPr lang="ko-KR" altLang="en-US" sz="1200" dirty="0" smtClean="0">
                    <a:solidFill>
                      <a:srgbClr val="0050A0"/>
                    </a:solidFill>
                  </a:rPr>
                  <a:t>향으로는 피부를 통과하면서 흡수율 </a:t>
                </a:r>
                <a14:m>
                  <m:oMath xmlns:m="http://schemas.openxmlformats.org/officeDocument/2006/math">
                    <m:r>
                      <a:rPr lang="ko-KR" altLang="en-US" sz="120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1200" dirty="0" smtClean="0">
                    <a:solidFill>
                      <a:srgbClr val="0050A0"/>
                    </a:solidFill>
                  </a:rPr>
                  <a:t>에 따라 점점 강도가 감쇠한다</a:t>
                </a:r>
                <a:r>
                  <a:rPr lang="en-US" altLang="ko-KR" sz="1200" dirty="0" smtClean="0">
                    <a:solidFill>
                      <a:srgbClr val="0050A0"/>
                    </a:solidFill>
                  </a:rPr>
                  <a:t>.</a:t>
                </a:r>
              </a:p>
              <a:p>
                <a:r>
                  <a:rPr lang="ko-KR" altLang="en-US" sz="1200" dirty="0" smtClean="0">
                    <a:solidFill>
                      <a:srgbClr val="0050A0"/>
                    </a:solidFill>
                  </a:rPr>
                  <a:t>흡수되는 빛은 전량 열에너지로 전환된다고 가정하면</a:t>
                </a:r>
                <a:r>
                  <a:rPr lang="en-US" altLang="ko-KR" sz="1200" dirty="0" smtClean="0">
                    <a:solidFill>
                      <a:srgbClr val="0050A0"/>
                    </a:solidFill>
                  </a:rPr>
                  <a:t>, </a:t>
                </a:r>
              </a:p>
              <a:p>
                <a:r>
                  <a:rPr lang="ko-KR" altLang="en-US" sz="1200" dirty="0" smtClean="0">
                    <a:solidFill>
                      <a:srgbClr val="0050A0"/>
                    </a:solidFill>
                  </a:rPr>
                  <a:t>같은 분포로 발열</a:t>
                </a:r>
                <a:r>
                  <a:rPr lang="en-US" altLang="ko-KR" sz="1200" dirty="0" smtClean="0">
                    <a:solidFill>
                      <a:srgbClr val="0050A0"/>
                    </a:solidFill>
                  </a:rPr>
                  <a:t>(Body Force)</a:t>
                </a:r>
                <a:r>
                  <a:rPr lang="ko-KR" altLang="en-US" sz="1200" dirty="0" smtClean="0">
                    <a:solidFill>
                      <a:srgbClr val="0050A0"/>
                    </a:solidFill>
                  </a:rPr>
                  <a:t>이 일어난다고 볼 수 있다</a:t>
                </a:r>
                <a:r>
                  <a:rPr lang="en-US" altLang="ko-KR" sz="1200" dirty="0" smtClean="0">
                    <a:solidFill>
                      <a:srgbClr val="0050A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399" y="429824"/>
                <a:ext cx="5048251" cy="1015663"/>
              </a:xfrm>
              <a:prstGeom prst="rect">
                <a:avLst/>
              </a:prstGeom>
              <a:blipFill>
                <a:blip r:embed="rId7"/>
                <a:stretch>
                  <a:fillRect t="-602" b="-4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86947" y="1713876"/>
                <a:ext cx="163038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solidFill>
                      <a:srgbClr val="0050A0"/>
                    </a:solidFill>
                  </a:rPr>
                  <a:t> </a:t>
                </a:r>
                <a:r>
                  <a:rPr lang="en-US" altLang="ko-KR" sz="1400" dirty="0" smtClean="0">
                    <a:solidFill>
                      <a:srgbClr val="0050A0"/>
                    </a:solidFill>
                  </a:rPr>
                  <a:t>: </a:t>
                </a:r>
                <a:r>
                  <a:rPr lang="ko-KR" altLang="en-US" sz="1400" dirty="0" smtClean="0">
                    <a:solidFill>
                      <a:srgbClr val="0050A0"/>
                    </a:solidFill>
                  </a:rPr>
                  <a:t>입사광의 </a:t>
                </a:r>
                <a:r>
                  <a:rPr lang="ko-KR" altLang="en-US" sz="1400" dirty="0" err="1" smtClean="0">
                    <a:solidFill>
                      <a:srgbClr val="0050A0"/>
                    </a:solidFill>
                  </a:rPr>
                  <a:t>출력밀도</a:t>
                </a:r>
                <a:endParaRPr lang="ko-KR" altLang="en-US" sz="1400" dirty="0">
                  <a:solidFill>
                    <a:srgbClr val="0050A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947" y="1713876"/>
                <a:ext cx="1630383" cy="215444"/>
              </a:xfrm>
              <a:prstGeom prst="rect">
                <a:avLst/>
              </a:prstGeom>
              <a:blipFill>
                <a:blip r:embed="rId8"/>
                <a:stretch>
                  <a:fillRect l="-3731" t="-25714" r="-5970" b="-5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/>
          <p:cNvCxnSpPr/>
          <p:nvPr/>
        </p:nvCxnSpPr>
        <p:spPr>
          <a:xfrm flipH="1">
            <a:off x="4562475" y="1673229"/>
            <a:ext cx="98660" cy="376996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109912" y="5666498"/>
            <a:ext cx="942975" cy="133350"/>
          </a:xfrm>
          <a:prstGeom prst="straightConnector1">
            <a:avLst/>
          </a:prstGeom>
          <a:ln w="25400">
            <a:solidFill>
              <a:srgbClr val="C0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010359" y="5934887"/>
                <a:ext cx="192796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40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1400" b="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 smtClean="0">
                    <a:solidFill>
                      <a:srgbClr val="0050A0"/>
                    </a:solidFill>
                  </a:rPr>
                  <a:t>: </a:t>
                </a:r>
                <a:r>
                  <a:rPr lang="ko-KR" altLang="en-US" sz="1400" dirty="0" smtClean="0">
                    <a:solidFill>
                      <a:srgbClr val="0050A0"/>
                    </a:solidFill>
                  </a:rPr>
                  <a:t>입사광의 폭 </a:t>
                </a:r>
                <a:r>
                  <a:rPr lang="en-US" altLang="ko-KR" sz="1400" dirty="0" smtClean="0">
                    <a:solidFill>
                      <a:srgbClr val="0050A0"/>
                    </a:solidFill>
                  </a:rPr>
                  <a:t>(</a:t>
                </a:r>
                <a:r>
                  <a:rPr lang="ko-KR" altLang="en-US" sz="1400" dirty="0" smtClean="0">
                    <a:solidFill>
                      <a:srgbClr val="0050A0"/>
                    </a:solidFill>
                  </a:rPr>
                  <a:t>표준편차</a:t>
                </a:r>
                <a:r>
                  <a:rPr lang="en-US" altLang="ko-KR" sz="1400" dirty="0" smtClean="0">
                    <a:solidFill>
                      <a:srgbClr val="0050A0"/>
                    </a:solidFill>
                  </a:rPr>
                  <a:t>)</a:t>
                </a:r>
                <a:endParaRPr lang="ko-KR" altLang="en-US" sz="1400" dirty="0">
                  <a:solidFill>
                    <a:srgbClr val="0050A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359" y="5934887"/>
                <a:ext cx="1927964" cy="215444"/>
              </a:xfrm>
              <a:prstGeom prst="rect">
                <a:avLst/>
              </a:prstGeom>
              <a:blipFill>
                <a:blip r:embed="rId9"/>
                <a:stretch>
                  <a:fillRect l="-2532" t="-28571" r="-5063" b="-5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/>
          <p:cNvCxnSpPr/>
          <p:nvPr/>
        </p:nvCxnSpPr>
        <p:spPr>
          <a:xfrm>
            <a:off x="3933823" y="3147444"/>
            <a:ext cx="0" cy="523875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052887" y="3198927"/>
                <a:ext cx="73802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40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1400" b="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 smtClean="0">
                    <a:solidFill>
                      <a:srgbClr val="0050A0"/>
                    </a:solidFill>
                  </a:rPr>
                  <a:t>: </a:t>
                </a:r>
                <a:r>
                  <a:rPr lang="ko-KR" altLang="en-US" sz="1400" dirty="0" smtClean="0">
                    <a:solidFill>
                      <a:srgbClr val="0050A0"/>
                    </a:solidFill>
                  </a:rPr>
                  <a:t>흡수율</a:t>
                </a:r>
                <a:endParaRPr lang="ko-KR" altLang="en-US" sz="1400" dirty="0">
                  <a:solidFill>
                    <a:srgbClr val="0050A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887" y="3198927"/>
                <a:ext cx="738023" cy="215444"/>
              </a:xfrm>
              <a:prstGeom prst="rect">
                <a:avLst/>
              </a:prstGeom>
              <a:blipFill>
                <a:blip r:embed="rId10"/>
                <a:stretch>
                  <a:fillRect l="-6612" t="-25714" r="-14876" b="-5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284725" y="3509896"/>
                <a:ext cx="1651862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ko-KR" altLang="en-US" sz="1400" dirty="0" smtClean="0">
                    <a:solidFill>
                      <a:srgbClr val="0050A0"/>
                    </a:solidFill>
                  </a:rPr>
                  <a:t> 축 </a:t>
                </a:r>
                <a:r>
                  <a:rPr lang="en-US" altLang="ko-KR" sz="1400" dirty="0" smtClean="0">
                    <a:solidFill>
                      <a:srgbClr val="0050A0"/>
                    </a:solidFill>
                  </a:rPr>
                  <a:t>(</a:t>
                </a:r>
                <a:r>
                  <a:rPr lang="ko-KR" altLang="en-US" sz="1400" dirty="0" err="1" smtClean="0">
                    <a:solidFill>
                      <a:srgbClr val="0050A0"/>
                    </a:solidFill>
                  </a:rPr>
                  <a:t>광축에서의</a:t>
                </a:r>
                <a:r>
                  <a:rPr lang="ko-KR" altLang="en-US" sz="1400" dirty="0" smtClean="0">
                    <a:solidFill>
                      <a:srgbClr val="0050A0"/>
                    </a:solidFill>
                  </a:rPr>
                  <a:t> 거리</a:t>
                </a:r>
                <a:r>
                  <a:rPr lang="en-US" altLang="ko-KR" sz="1400" dirty="0" smtClean="0">
                    <a:solidFill>
                      <a:srgbClr val="0050A0"/>
                    </a:solidFill>
                  </a:rPr>
                  <a:t>)</a:t>
                </a:r>
                <a:endParaRPr lang="ko-KR" altLang="en-US" sz="1400" dirty="0">
                  <a:solidFill>
                    <a:srgbClr val="0050A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725" y="3509896"/>
                <a:ext cx="1651862" cy="215444"/>
              </a:xfrm>
              <a:prstGeom prst="rect">
                <a:avLst/>
              </a:prstGeom>
              <a:blipFill>
                <a:blip r:embed="rId11"/>
                <a:stretch>
                  <a:fillRect l="-2583" t="-25714" r="-5535" b="-5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79150" y="6042609"/>
                <a:ext cx="799771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1400" b="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축</m:t>
                    </m:r>
                    <m:r>
                      <a:rPr lang="en-US" altLang="ko-KR" sz="1400" b="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ko-KR" altLang="en-US" sz="1400" i="1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깊</m:t>
                    </m:r>
                  </m:oMath>
                </a14:m>
                <a:r>
                  <a:rPr lang="ko-KR" altLang="en-US" sz="1400" dirty="0" smtClean="0">
                    <a:solidFill>
                      <a:srgbClr val="0050A0"/>
                    </a:solidFill>
                  </a:rPr>
                  <a:t>이</a:t>
                </a:r>
                <a:r>
                  <a:rPr lang="en-US" altLang="ko-KR" sz="1400" dirty="0" smtClean="0">
                    <a:solidFill>
                      <a:srgbClr val="0050A0"/>
                    </a:solidFill>
                  </a:rPr>
                  <a:t>)</a:t>
                </a:r>
                <a:endParaRPr lang="ko-KR" altLang="en-US" sz="1400" dirty="0">
                  <a:solidFill>
                    <a:srgbClr val="0050A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50" y="6042609"/>
                <a:ext cx="799771" cy="215444"/>
              </a:xfrm>
              <a:prstGeom prst="rect">
                <a:avLst/>
              </a:prstGeom>
              <a:blipFill>
                <a:blip r:embed="rId12"/>
                <a:stretch>
                  <a:fillRect l="-6107" t="-25000" r="-12977" b="-47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3181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개체 틀 1"/>
          <p:cNvSpPr txBox="1">
            <a:spLocks/>
          </p:cNvSpPr>
          <p:nvPr/>
        </p:nvSpPr>
        <p:spPr>
          <a:xfrm>
            <a:off x="0" y="2505075"/>
            <a:ext cx="9143351" cy="1409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dirty="0" smtClean="0">
                <a:solidFill>
                  <a:srgbClr val="005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CAE</a:t>
            </a:r>
          </a:p>
          <a:p>
            <a:pPr algn="ctr"/>
            <a:r>
              <a:rPr lang="en-US" altLang="ko-KR" sz="5400" dirty="0" smtClean="0">
                <a:solidFill>
                  <a:srgbClr val="005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Pre-Process</a:t>
            </a:r>
            <a:endParaRPr lang="ko-KR" altLang="en-US" sz="5400" dirty="0">
              <a:solidFill>
                <a:srgbClr val="0050A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2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457513"/>
            <a:ext cx="4571351" cy="342851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Octave Code to Prepare CAE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61925" y="425470"/>
            <a:ext cx="4572000" cy="63248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##########################################################</a:t>
            </a:r>
          </a:p>
          <a:p>
            <a:r>
              <a:rPr lang="ko-KR" altLang="en-US" sz="9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Beer-Lambert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Plot</a:t>
            </a:r>
            <a:endParaRPr lang="ko-KR" altLang="en-US" sz="900" dirty="0">
              <a:solidFill>
                <a:srgbClr val="0050A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9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Generation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LED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Light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through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Human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Skin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Tissues</a:t>
            </a:r>
            <a:endParaRPr lang="ko-KR" altLang="en-US" sz="900" dirty="0">
              <a:solidFill>
                <a:srgbClr val="0050A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9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20171215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Dymaxionkim</a:t>
            </a:r>
            <a:endParaRPr lang="ko-KR" altLang="en-US" sz="900" dirty="0">
              <a:solidFill>
                <a:srgbClr val="0050A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9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##########################################################</a:t>
            </a:r>
            <a:endParaRPr lang="ko-KR" altLang="en-US" sz="900" dirty="0">
              <a:solidFill>
                <a:srgbClr val="0050A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900" dirty="0">
              <a:solidFill>
                <a:srgbClr val="0050A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Depth_Dermis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0.0015;</a:t>
            </a:r>
          </a:p>
          <a:p>
            <a:r>
              <a:rPr lang="ko-KR" altLang="en-US" sz="900" dirty="0" err="1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Depth_Fat</a:t>
            </a:r>
            <a:r>
              <a:rPr lang="ko-KR" altLang="en-US" sz="9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0.005;</a:t>
            </a:r>
          </a:p>
          <a:p>
            <a:r>
              <a:rPr lang="ko-KR" altLang="en-US" sz="900" dirty="0" err="1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Depth_Muscle</a:t>
            </a:r>
            <a:r>
              <a:rPr lang="ko-KR" altLang="en-US" sz="9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0.020;</a:t>
            </a:r>
          </a:p>
          <a:p>
            <a:r>
              <a:rPr lang="ko-KR" altLang="en-US" sz="900" dirty="0" err="1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ko-KR" altLang="en-US" sz="9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0.06;</a:t>
            </a:r>
          </a:p>
          <a:p>
            <a:r>
              <a:rPr lang="ko-KR" altLang="en-US" sz="900" dirty="0" err="1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Segment</a:t>
            </a:r>
            <a:r>
              <a:rPr lang="ko-KR" altLang="en-US" sz="9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2000;</a:t>
            </a:r>
          </a:p>
          <a:p>
            <a:endParaRPr lang="ko-KR" altLang="en-US" sz="900" dirty="0">
              <a:solidFill>
                <a:srgbClr val="0050A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-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/2:1/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Segment:Width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/2;</a:t>
            </a:r>
          </a:p>
          <a:p>
            <a:r>
              <a:rPr lang="ko-KR" altLang="en-US" sz="900" dirty="0" err="1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z_Dermis</a:t>
            </a:r>
            <a:r>
              <a:rPr lang="ko-KR" altLang="en-US" sz="9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-Depth_Dermis:1/Segment:0.0;</a:t>
            </a:r>
          </a:p>
          <a:p>
            <a:r>
              <a:rPr lang="ko-KR" altLang="en-US" sz="900" dirty="0" err="1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z_Fat</a:t>
            </a:r>
            <a:r>
              <a:rPr lang="ko-KR" altLang="en-US" sz="9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-(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Depth_Dermis+Depth_Fat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):1/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Segment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:-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Depth_Dermis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900" dirty="0" err="1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z_Muscle</a:t>
            </a:r>
            <a:r>
              <a:rPr lang="ko-KR" altLang="en-US" sz="9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-(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Depth_Dermis+Depth_Fat+Depth_Muscle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):1/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Segment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:-(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Depth_Dermis+Depth_Fat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ko-KR" altLang="en-US" sz="900" dirty="0" err="1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</a:t>
            </a:r>
            <a:r>
              <a:rPr lang="ko-KR" altLang="en-US" sz="9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[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z_Dermis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z_Fat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z_Muscle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];</a:t>
            </a:r>
          </a:p>
          <a:p>
            <a:r>
              <a:rPr lang="ko-KR" altLang="en-US" sz="9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R,Z] =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meshgrid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r,z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endParaRPr lang="ko-KR" altLang="en-US" sz="900" dirty="0">
              <a:solidFill>
                <a:srgbClr val="0050A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I0 = </a:t>
            </a:r>
            <a:r>
              <a:rPr lang="ko-KR" altLang="en-US" sz="9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2.0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#[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/m^2],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the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irradiation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intensity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at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the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skin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surface</a:t>
            </a:r>
            <a:endParaRPr lang="ko-KR" altLang="en-US" sz="900" dirty="0">
              <a:solidFill>
                <a:srgbClr val="0050A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900" dirty="0" err="1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sigma</a:t>
            </a:r>
            <a:r>
              <a:rPr lang="ko-KR" altLang="en-US" sz="9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lang="ko-KR" altLang="en-US" sz="9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0.00</a:t>
            </a:r>
            <a:r>
              <a:rPr lang="en-US" altLang="ko-KR" sz="9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9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#[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],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the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of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the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irradiated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region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the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standard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deviation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of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the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Gaussian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function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which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describes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the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beam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profile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endParaRPr lang="ko-KR" altLang="en-US" sz="900" dirty="0">
              <a:solidFill>
                <a:srgbClr val="0050A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Ab_Dermis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12; #[1/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ko-KR" altLang="en-US" sz="900" dirty="0" err="1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Ab_Fat</a:t>
            </a:r>
            <a:r>
              <a:rPr lang="ko-KR" altLang="en-US" sz="9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9; #[1/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ko-KR" altLang="en-US" sz="900" dirty="0" err="1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Ab_Muscle</a:t>
            </a:r>
            <a:r>
              <a:rPr lang="ko-KR" altLang="en-US" sz="9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30; #[1/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endParaRPr lang="ko-KR" altLang="en-US" sz="900" dirty="0">
              <a:solidFill>
                <a:srgbClr val="0050A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Q_Dermis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I0*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Ab_Dermis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exp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Ab_Dermis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(1:length(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z_Dermis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),:)-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(1:length(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z_Dermis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),:).^2/(2*sigma^2));</a:t>
            </a:r>
          </a:p>
          <a:p>
            <a:r>
              <a:rPr lang="ko-KR" altLang="en-US" sz="9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Q_Fat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I0*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Ab_Fat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exp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Ab_Fat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length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z_Dermis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)+1:length(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z_Dermis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)+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length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z_Fat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),:)-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length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z_Dermis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)+1:length(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z_Dermis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)+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length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z_Fat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),:).^2/(2*sigma^2));</a:t>
            </a:r>
          </a:p>
          <a:p>
            <a:r>
              <a:rPr lang="ko-KR" altLang="en-US" sz="9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Q_Fat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Q_Fat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- 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Q_Fat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(1,:)-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Q_Dermis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size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Q_Dermis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)(1),:));</a:t>
            </a:r>
          </a:p>
          <a:p>
            <a:r>
              <a:rPr lang="ko-KR" altLang="en-US" sz="9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Q_Muscle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I0*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Ab_Muscle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exp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Ab_Muscle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length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z_Dermis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)+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length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z_Fat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)+1:length(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z_Dermis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)+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length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z_Fat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)+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length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z_Muscle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),:)-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length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z_Dermis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)+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length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z_Fat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)+1:length(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z_Dermis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)+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length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z_Fat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)+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length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z_Muscle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),:).^2/(2*sigma^2));</a:t>
            </a:r>
          </a:p>
          <a:p>
            <a:r>
              <a:rPr lang="ko-KR" altLang="en-US" sz="9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Q_Muscle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Q_Muscle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- 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Q_Muscle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(1,:)-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Q_Fat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size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Q_Fat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)(1),:));</a:t>
            </a:r>
          </a:p>
          <a:p>
            <a:r>
              <a:rPr lang="ko-KR" altLang="en-US" sz="9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[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Q_Dermis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Q_Fat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Q_Muscle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];</a:t>
            </a:r>
          </a:p>
          <a:p>
            <a:r>
              <a:rPr lang="ko-KR" altLang="en-US" sz="900" dirty="0" err="1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</a:t>
            </a:r>
            <a:r>
              <a:rPr lang="ko-KR" altLang="en-US" sz="9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I0*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Ab_Dermis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exp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Ab_Dermis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*Z-R.^2/(2*sigma^2));</a:t>
            </a:r>
          </a:p>
          <a:p>
            <a:endParaRPr lang="ko-KR" altLang="en-US" sz="900" dirty="0">
              <a:solidFill>
                <a:srgbClr val="0050A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figure</a:t>
            </a:r>
            <a:endParaRPr lang="ko-KR" altLang="en-US" sz="900" dirty="0">
              <a:solidFill>
                <a:srgbClr val="0050A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900" dirty="0" err="1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mesh</a:t>
            </a:r>
            <a:r>
              <a:rPr lang="ko-KR" altLang="en-US" sz="9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(R,Z,Q)</a:t>
            </a:r>
            <a:endParaRPr lang="ko-KR" altLang="en-US" sz="900" dirty="0">
              <a:solidFill>
                <a:srgbClr val="0050A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0809" y="3954761"/>
            <a:ext cx="3205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50A0"/>
                </a:solidFill>
              </a:rPr>
              <a:t>깊이 들어갈 수록</a:t>
            </a:r>
            <a:r>
              <a:rPr lang="en-US" altLang="ko-KR" sz="1200" dirty="0" smtClean="0">
                <a:solidFill>
                  <a:srgbClr val="0050A0"/>
                </a:solidFill>
              </a:rPr>
              <a:t>,</a:t>
            </a:r>
          </a:p>
          <a:p>
            <a:r>
              <a:rPr lang="ko-KR" altLang="en-US" sz="1200" dirty="0" smtClean="0">
                <a:solidFill>
                  <a:srgbClr val="0050A0"/>
                </a:solidFill>
              </a:rPr>
              <a:t>주변부로 갈 수록 빛의 강도가 약해지도록</a:t>
            </a:r>
            <a:endParaRPr lang="en-US" altLang="ko-KR" sz="1200" dirty="0">
              <a:solidFill>
                <a:srgbClr val="0050A0"/>
              </a:solidFill>
            </a:endParaRP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Beer-Lambert’s Law</a:t>
            </a:r>
            <a:r>
              <a:rPr lang="ko-KR" altLang="en-US" sz="1200" dirty="0" smtClean="0">
                <a:solidFill>
                  <a:srgbClr val="0050A0"/>
                </a:solidFill>
              </a:rPr>
              <a:t>에 따라 설정</a:t>
            </a:r>
            <a:endParaRPr lang="en-US" altLang="ko-KR" sz="1200" dirty="0" smtClean="0">
              <a:solidFill>
                <a:srgbClr val="0050A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4655890" y="1447101"/>
            <a:ext cx="0" cy="813732"/>
          </a:xfrm>
          <a:prstGeom prst="straightConnector1">
            <a:avLst/>
          </a:prstGeom>
          <a:ln>
            <a:solidFill>
              <a:srgbClr val="005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153804" y="2292876"/>
                <a:ext cx="10041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solidFill>
                            <a:srgbClr val="0050A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altLang="ko-KR" sz="1000" dirty="0" smtClean="0">
                  <a:solidFill>
                    <a:srgbClr val="0050A0"/>
                  </a:solidFill>
                </a:endParaRPr>
              </a:p>
              <a:p>
                <a:pPr algn="ctr"/>
                <a:r>
                  <a:rPr lang="en-US" altLang="ko-KR" sz="1000" dirty="0" smtClean="0">
                    <a:solidFill>
                      <a:srgbClr val="0050A0"/>
                    </a:solidFill>
                  </a:rPr>
                  <a:t>(</a:t>
                </a:r>
                <a:r>
                  <a:rPr lang="ko-KR" altLang="en-US" sz="1000" dirty="0" smtClean="0">
                    <a:solidFill>
                      <a:srgbClr val="0050A0"/>
                    </a:solidFill>
                  </a:rPr>
                  <a:t>발열량</a:t>
                </a:r>
                <a:r>
                  <a:rPr lang="en-US" altLang="ko-KR" sz="1000" dirty="0" smtClean="0">
                    <a:solidFill>
                      <a:srgbClr val="0050A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804" y="2292876"/>
                <a:ext cx="1004171" cy="40011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63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System Model (Example)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522513" y="1938976"/>
            <a:ext cx="4320000" cy="54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22513" y="2478976"/>
            <a:ext cx="4320000" cy="10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22513" y="3558976"/>
            <a:ext cx="4320000" cy="180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2328419" y="1946330"/>
            <a:ext cx="0" cy="540000"/>
          </a:xfrm>
          <a:prstGeom prst="straightConnector1">
            <a:avLst/>
          </a:prstGeom>
          <a:ln w="25400">
            <a:solidFill>
              <a:srgbClr val="0050A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2328419" y="2478976"/>
            <a:ext cx="0" cy="1080000"/>
          </a:xfrm>
          <a:prstGeom prst="straightConnector1">
            <a:avLst/>
          </a:prstGeom>
          <a:ln w="25400">
            <a:solidFill>
              <a:srgbClr val="0050A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2328419" y="3558976"/>
            <a:ext cx="0" cy="1800000"/>
          </a:xfrm>
          <a:prstGeom prst="straightConnector1">
            <a:avLst/>
          </a:prstGeom>
          <a:ln w="25400">
            <a:solidFill>
              <a:srgbClr val="0050A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35958" y="2077831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rgbClr val="0050A0"/>
                </a:solidFill>
              </a:rPr>
              <a:t>1.5mm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35958" y="2880476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rgbClr val="0050A0"/>
                </a:solidFill>
              </a:rPr>
              <a:t>3.0mm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35958" y="4027545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rgbClr val="0050A0"/>
                </a:solidFill>
              </a:rPr>
              <a:t>5.0mm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735056" y="1946330"/>
            <a:ext cx="108000" cy="34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461354" y="1943086"/>
            <a:ext cx="108000" cy="34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461354" y="5339519"/>
            <a:ext cx="4381159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7063977" y="4940367"/>
            <a:ext cx="981075" cy="399152"/>
          </a:xfrm>
          <a:prstGeom prst="wedgeRoundRectCallout">
            <a:avLst>
              <a:gd name="adj1" fmla="val -75019"/>
              <a:gd name="adj2" fmla="val -24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Adiabatic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4" name="모서리가 둥근 사각형 설명선 23"/>
          <p:cNvSpPr/>
          <p:nvPr/>
        </p:nvSpPr>
        <p:spPr>
          <a:xfrm>
            <a:off x="2569354" y="1143487"/>
            <a:ext cx="1396445" cy="399152"/>
          </a:xfrm>
          <a:prstGeom prst="wedgeRoundRectCallout">
            <a:avLst>
              <a:gd name="adj1" fmla="val 8412"/>
              <a:gd name="adj2" fmla="val 146782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Convection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HTC = 10 [W/m^2K]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64716" y="1215538"/>
            <a:ext cx="2313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50A0"/>
                </a:solidFill>
              </a:rPr>
              <a:t>Ambient Temperature = 25 [C]</a:t>
            </a: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2461354" y="5713757"/>
            <a:ext cx="4381159" cy="0"/>
          </a:xfrm>
          <a:prstGeom prst="straightConnector1">
            <a:avLst/>
          </a:prstGeom>
          <a:ln w="25400">
            <a:solidFill>
              <a:srgbClr val="0050A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727843" y="5568236"/>
            <a:ext cx="768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0050A0"/>
                </a:solidFill>
              </a:rPr>
              <a:t>6</a:t>
            </a:r>
            <a:r>
              <a:rPr lang="en-US" altLang="ko-KR" sz="1200" dirty="0" smtClean="0">
                <a:solidFill>
                  <a:srgbClr val="0050A0"/>
                </a:solidFill>
              </a:rPr>
              <a:t>0.0mm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21978" y="4738620"/>
            <a:ext cx="3063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Arterial Blood Temperature = 37 [C]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Initial Condition = Ambient Temperature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87121" y="2048788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Dermis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91246" y="2577260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Fat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52916" y="3653086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Muscle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4443514" y="1592734"/>
            <a:ext cx="584422" cy="387187"/>
            <a:chOff x="3023033" y="678952"/>
            <a:chExt cx="584422" cy="387187"/>
          </a:xfrm>
        </p:grpSpPr>
        <p:cxnSp>
          <p:nvCxnSpPr>
            <p:cNvPr id="52" name="직선 화살표 연결선 51"/>
            <p:cNvCxnSpPr/>
            <p:nvPr/>
          </p:nvCxnSpPr>
          <p:spPr>
            <a:xfrm flipH="1" flipV="1">
              <a:off x="3237188" y="678952"/>
              <a:ext cx="0" cy="360000"/>
            </a:xfrm>
            <a:prstGeom prst="straightConnector1">
              <a:avLst/>
            </a:prstGeom>
            <a:ln w="25400">
              <a:solidFill>
                <a:srgbClr val="0050A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 flipV="1">
              <a:off x="3247455" y="1038952"/>
              <a:ext cx="360000" cy="0"/>
            </a:xfrm>
            <a:prstGeom prst="straightConnector1">
              <a:avLst/>
            </a:prstGeom>
            <a:ln w="25400">
              <a:solidFill>
                <a:srgbClr val="0050A0"/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3023033" y="734046"/>
              <a:ext cx="2648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rgbClr val="0050A0"/>
                  </a:solidFill>
                </a:rPr>
                <a:t>y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270758" y="789140"/>
              <a:ext cx="2648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rgbClr val="0050A0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2793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Gmsh</a:t>
            </a:r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Code to make Geometry &amp; Structured Mesh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288000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900" dirty="0" err="1">
                <a:solidFill>
                  <a:srgbClr val="0050A0"/>
                </a:solidFill>
              </a:rPr>
              <a:t>cl</a:t>
            </a:r>
            <a:r>
              <a:rPr lang="ko-KR" altLang="en-US" sz="900" dirty="0">
                <a:solidFill>
                  <a:srgbClr val="0050A0"/>
                </a:solidFill>
              </a:rPr>
              <a:t> = 1;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Depth_Dermis</a:t>
            </a:r>
            <a:r>
              <a:rPr lang="ko-KR" altLang="en-US" sz="900" dirty="0">
                <a:solidFill>
                  <a:srgbClr val="0050A0"/>
                </a:solidFill>
              </a:rPr>
              <a:t> = 0.0015;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Depth_Fat</a:t>
            </a:r>
            <a:r>
              <a:rPr lang="ko-KR" altLang="en-US" sz="900" dirty="0">
                <a:solidFill>
                  <a:srgbClr val="0050A0"/>
                </a:solidFill>
              </a:rPr>
              <a:t> = 0.005;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Depth_Muscle</a:t>
            </a:r>
            <a:r>
              <a:rPr lang="ko-KR" altLang="en-US" sz="900" dirty="0">
                <a:solidFill>
                  <a:srgbClr val="0050A0"/>
                </a:solidFill>
              </a:rPr>
              <a:t> = 0.020;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Width</a:t>
            </a:r>
            <a:r>
              <a:rPr lang="ko-KR" altLang="en-US" sz="900" dirty="0">
                <a:solidFill>
                  <a:srgbClr val="0050A0"/>
                </a:solidFill>
              </a:rPr>
              <a:t> = 0.06;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Segment</a:t>
            </a:r>
            <a:r>
              <a:rPr lang="ko-KR" altLang="en-US" sz="900" dirty="0">
                <a:solidFill>
                  <a:srgbClr val="0050A0"/>
                </a:solidFill>
              </a:rPr>
              <a:t> = 2000;</a:t>
            </a:r>
          </a:p>
          <a:p>
            <a:endParaRPr lang="ko-KR" altLang="en-US" sz="900" dirty="0">
              <a:solidFill>
                <a:srgbClr val="0050A0"/>
              </a:solidFill>
            </a:endParaRPr>
          </a:p>
          <a:p>
            <a:r>
              <a:rPr lang="ko-KR" altLang="en-US" sz="900" dirty="0" err="1">
                <a:solidFill>
                  <a:srgbClr val="0050A0"/>
                </a:solidFill>
              </a:rPr>
              <a:t>Point</a:t>
            </a:r>
            <a:r>
              <a:rPr lang="ko-KR" altLang="en-US" sz="900" dirty="0">
                <a:solidFill>
                  <a:srgbClr val="0050A0"/>
                </a:solidFill>
              </a:rPr>
              <a:t>(1) = {0, 0, 0, </a:t>
            </a:r>
            <a:r>
              <a:rPr lang="ko-KR" altLang="en-US" sz="900" dirty="0" err="1">
                <a:solidFill>
                  <a:srgbClr val="0050A0"/>
                </a:solidFill>
              </a:rPr>
              <a:t>cl</a:t>
            </a:r>
            <a:r>
              <a:rPr lang="ko-KR" altLang="en-US" sz="900" dirty="0">
                <a:solidFill>
                  <a:srgbClr val="0050A0"/>
                </a:solidFill>
              </a:rPr>
              <a:t>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Point</a:t>
            </a:r>
            <a:r>
              <a:rPr lang="ko-KR" altLang="en-US" sz="900" dirty="0">
                <a:solidFill>
                  <a:srgbClr val="0050A0"/>
                </a:solidFill>
              </a:rPr>
              <a:t>(2) = {-</a:t>
            </a:r>
            <a:r>
              <a:rPr lang="ko-KR" altLang="en-US" sz="900" dirty="0" err="1">
                <a:solidFill>
                  <a:srgbClr val="0050A0"/>
                </a:solidFill>
              </a:rPr>
              <a:t>Width</a:t>
            </a:r>
            <a:r>
              <a:rPr lang="ko-KR" altLang="en-US" sz="900" dirty="0">
                <a:solidFill>
                  <a:srgbClr val="0050A0"/>
                </a:solidFill>
              </a:rPr>
              <a:t>/2, 0, 0, </a:t>
            </a:r>
            <a:r>
              <a:rPr lang="ko-KR" altLang="en-US" sz="900" dirty="0" err="1">
                <a:solidFill>
                  <a:srgbClr val="0050A0"/>
                </a:solidFill>
              </a:rPr>
              <a:t>cl</a:t>
            </a:r>
            <a:r>
              <a:rPr lang="ko-KR" altLang="en-US" sz="900" dirty="0">
                <a:solidFill>
                  <a:srgbClr val="0050A0"/>
                </a:solidFill>
              </a:rPr>
              <a:t>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Point</a:t>
            </a:r>
            <a:r>
              <a:rPr lang="ko-KR" altLang="en-US" sz="900" dirty="0">
                <a:solidFill>
                  <a:srgbClr val="0050A0"/>
                </a:solidFill>
              </a:rPr>
              <a:t>(3) = {-</a:t>
            </a:r>
            <a:r>
              <a:rPr lang="ko-KR" altLang="en-US" sz="900" dirty="0" err="1">
                <a:solidFill>
                  <a:srgbClr val="0050A0"/>
                </a:solidFill>
              </a:rPr>
              <a:t>Width</a:t>
            </a:r>
            <a:r>
              <a:rPr lang="ko-KR" altLang="en-US" sz="900" dirty="0">
                <a:solidFill>
                  <a:srgbClr val="0050A0"/>
                </a:solidFill>
              </a:rPr>
              <a:t>/2, -</a:t>
            </a:r>
            <a:r>
              <a:rPr lang="ko-KR" altLang="en-US" sz="900" dirty="0" err="1">
                <a:solidFill>
                  <a:srgbClr val="0050A0"/>
                </a:solidFill>
              </a:rPr>
              <a:t>Depth_Dermis</a:t>
            </a:r>
            <a:r>
              <a:rPr lang="ko-KR" altLang="en-US" sz="900" dirty="0">
                <a:solidFill>
                  <a:srgbClr val="0050A0"/>
                </a:solidFill>
              </a:rPr>
              <a:t>, 0, </a:t>
            </a:r>
            <a:r>
              <a:rPr lang="ko-KR" altLang="en-US" sz="900" dirty="0" err="1">
                <a:solidFill>
                  <a:srgbClr val="0050A0"/>
                </a:solidFill>
              </a:rPr>
              <a:t>cl</a:t>
            </a:r>
            <a:r>
              <a:rPr lang="ko-KR" altLang="en-US" sz="900" dirty="0">
                <a:solidFill>
                  <a:srgbClr val="0050A0"/>
                </a:solidFill>
              </a:rPr>
              <a:t>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Point</a:t>
            </a:r>
            <a:r>
              <a:rPr lang="ko-KR" altLang="en-US" sz="900" dirty="0">
                <a:solidFill>
                  <a:srgbClr val="0050A0"/>
                </a:solidFill>
              </a:rPr>
              <a:t>(4) = {-</a:t>
            </a:r>
            <a:r>
              <a:rPr lang="ko-KR" altLang="en-US" sz="900" dirty="0" err="1">
                <a:solidFill>
                  <a:srgbClr val="0050A0"/>
                </a:solidFill>
              </a:rPr>
              <a:t>Width</a:t>
            </a:r>
            <a:r>
              <a:rPr lang="ko-KR" altLang="en-US" sz="900" dirty="0">
                <a:solidFill>
                  <a:srgbClr val="0050A0"/>
                </a:solidFill>
              </a:rPr>
              <a:t>/2, -(</a:t>
            </a:r>
            <a:r>
              <a:rPr lang="ko-KR" altLang="en-US" sz="900" dirty="0" err="1">
                <a:solidFill>
                  <a:srgbClr val="0050A0"/>
                </a:solidFill>
              </a:rPr>
              <a:t>Depth_Dermis+Depth_Fat</a:t>
            </a:r>
            <a:r>
              <a:rPr lang="ko-KR" altLang="en-US" sz="900" dirty="0">
                <a:solidFill>
                  <a:srgbClr val="0050A0"/>
                </a:solidFill>
              </a:rPr>
              <a:t>), 0, </a:t>
            </a:r>
            <a:r>
              <a:rPr lang="ko-KR" altLang="en-US" sz="900" dirty="0" err="1">
                <a:solidFill>
                  <a:srgbClr val="0050A0"/>
                </a:solidFill>
              </a:rPr>
              <a:t>cl</a:t>
            </a:r>
            <a:r>
              <a:rPr lang="ko-KR" altLang="en-US" sz="900" dirty="0">
                <a:solidFill>
                  <a:srgbClr val="0050A0"/>
                </a:solidFill>
              </a:rPr>
              <a:t>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Point</a:t>
            </a:r>
            <a:r>
              <a:rPr lang="ko-KR" altLang="en-US" sz="900" dirty="0">
                <a:solidFill>
                  <a:srgbClr val="0050A0"/>
                </a:solidFill>
              </a:rPr>
              <a:t>(5) = {-</a:t>
            </a:r>
            <a:r>
              <a:rPr lang="ko-KR" altLang="en-US" sz="900" dirty="0" err="1">
                <a:solidFill>
                  <a:srgbClr val="0050A0"/>
                </a:solidFill>
              </a:rPr>
              <a:t>Width</a:t>
            </a:r>
            <a:r>
              <a:rPr lang="ko-KR" altLang="en-US" sz="900" dirty="0">
                <a:solidFill>
                  <a:srgbClr val="0050A0"/>
                </a:solidFill>
              </a:rPr>
              <a:t>/2, -(</a:t>
            </a:r>
            <a:r>
              <a:rPr lang="ko-KR" altLang="en-US" sz="900" dirty="0" err="1">
                <a:solidFill>
                  <a:srgbClr val="0050A0"/>
                </a:solidFill>
              </a:rPr>
              <a:t>Depth_Dermis+Depth_Fat+Depth_Muscle</a:t>
            </a:r>
            <a:r>
              <a:rPr lang="ko-KR" altLang="en-US" sz="900" dirty="0">
                <a:solidFill>
                  <a:srgbClr val="0050A0"/>
                </a:solidFill>
              </a:rPr>
              <a:t>), 0, </a:t>
            </a:r>
            <a:r>
              <a:rPr lang="ko-KR" altLang="en-US" sz="900" dirty="0" err="1">
                <a:solidFill>
                  <a:srgbClr val="0050A0"/>
                </a:solidFill>
              </a:rPr>
              <a:t>cl</a:t>
            </a:r>
            <a:r>
              <a:rPr lang="ko-KR" altLang="en-US" sz="900" dirty="0">
                <a:solidFill>
                  <a:srgbClr val="0050A0"/>
                </a:solidFill>
              </a:rPr>
              <a:t>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Point</a:t>
            </a:r>
            <a:r>
              <a:rPr lang="ko-KR" altLang="en-US" sz="900" dirty="0">
                <a:solidFill>
                  <a:srgbClr val="0050A0"/>
                </a:solidFill>
              </a:rPr>
              <a:t>(6) = {</a:t>
            </a:r>
            <a:r>
              <a:rPr lang="ko-KR" altLang="en-US" sz="900" dirty="0" err="1">
                <a:solidFill>
                  <a:srgbClr val="0050A0"/>
                </a:solidFill>
              </a:rPr>
              <a:t>Width</a:t>
            </a:r>
            <a:r>
              <a:rPr lang="ko-KR" altLang="en-US" sz="900" dirty="0">
                <a:solidFill>
                  <a:srgbClr val="0050A0"/>
                </a:solidFill>
              </a:rPr>
              <a:t>/2, -(</a:t>
            </a:r>
            <a:r>
              <a:rPr lang="ko-KR" altLang="en-US" sz="900" dirty="0" err="1">
                <a:solidFill>
                  <a:srgbClr val="0050A0"/>
                </a:solidFill>
              </a:rPr>
              <a:t>Depth_Dermis+Depth_Fat+Depth_Muscle</a:t>
            </a:r>
            <a:r>
              <a:rPr lang="ko-KR" altLang="en-US" sz="900" dirty="0">
                <a:solidFill>
                  <a:srgbClr val="0050A0"/>
                </a:solidFill>
              </a:rPr>
              <a:t>), 0, </a:t>
            </a:r>
            <a:r>
              <a:rPr lang="ko-KR" altLang="en-US" sz="900" dirty="0" err="1">
                <a:solidFill>
                  <a:srgbClr val="0050A0"/>
                </a:solidFill>
              </a:rPr>
              <a:t>cl</a:t>
            </a:r>
            <a:r>
              <a:rPr lang="ko-KR" altLang="en-US" sz="900" dirty="0">
                <a:solidFill>
                  <a:srgbClr val="0050A0"/>
                </a:solidFill>
              </a:rPr>
              <a:t>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Point</a:t>
            </a:r>
            <a:r>
              <a:rPr lang="ko-KR" altLang="en-US" sz="900" dirty="0">
                <a:solidFill>
                  <a:srgbClr val="0050A0"/>
                </a:solidFill>
              </a:rPr>
              <a:t>(7) = {</a:t>
            </a:r>
            <a:r>
              <a:rPr lang="ko-KR" altLang="en-US" sz="900" dirty="0" err="1">
                <a:solidFill>
                  <a:srgbClr val="0050A0"/>
                </a:solidFill>
              </a:rPr>
              <a:t>Width</a:t>
            </a:r>
            <a:r>
              <a:rPr lang="ko-KR" altLang="en-US" sz="900" dirty="0">
                <a:solidFill>
                  <a:srgbClr val="0050A0"/>
                </a:solidFill>
              </a:rPr>
              <a:t>/2, -(</a:t>
            </a:r>
            <a:r>
              <a:rPr lang="ko-KR" altLang="en-US" sz="900" dirty="0" err="1">
                <a:solidFill>
                  <a:srgbClr val="0050A0"/>
                </a:solidFill>
              </a:rPr>
              <a:t>Depth_Dermis+Depth_Fat</a:t>
            </a:r>
            <a:r>
              <a:rPr lang="ko-KR" altLang="en-US" sz="900" dirty="0">
                <a:solidFill>
                  <a:srgbClr val="0050A0"/>
                </a:solidFill>
              </a:rPr>
              <a:t>), 0, </a:t>
            </a:r>
            <a:r>
              <a:rPr lang="ko-KR" altLang="en-US" sz="900" dirty="0" err="1">
                <a:solidFill>
                  <a:srgbClr val="0050A0"/>
                </a:solidFill>
              </a:rPr>
              <a:t>cl</a:t>
            </a:r>
            <a:r>
              <a:rPr lang="ko-KR" altLang="en-US" sz="900" dirty="0">
                <a:solidFill>
                  <a:srgbClr val="0050A0"/>
                </a:solidFill>
              </a:rPr>
              <a:t>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Point</a:t>
            </a:r>
            <a:r>
              <a:rPr lang="ko-KR" altLang="en-US" sz="900" dirty="0">
                <a:solidFill>
                  <a:srgbClr val="0050A0"/>
                </a:solidFill>
              </a:rPr>
              <a:t>(8) = {</a:t>
            </a:r>
            <a:r>
              <a:rPr lang="ko-KR" altLang="en-US" sz="900" dirty="0" err="1">
                <a:solidFill>
                  <a:srgbClr val="0050A0"/>
                </a:solidFill>
              </a:rPr>
              <a:t>Width</a:t>
            </a:r>
            <a:r>
              <a:rPr lang="ko-KR" altLang="en-US" sz="900" dirty="0">
                <a:solidFill>
                  <a:srgbClr val="0050A0"/>
                </a:solidFill>
              </a:rPr>
              <a:t>/2, -</a:t>
            </a:r>
            <a:r>
              <a:rPr lang="ko-KR" altLang="en-US" sz="900" dirty="0" err="1">
                <a:solidFill>
                  <a:srgbClr val="0050A0"/>
                </a:solidFill>
              </a:rPr>
              <a:t>Depth_Dermis</a:t>
            </a:r>
            <a:r>
              <a:rPr lang="ko-KR" altLang="en-US" sz="900" dirty="0">
                <a:solidFill>
                  <a:srgbClr val="0050A0"/>
                </a:solidFill>
              </a:rPr>
              <a:t>, 0, </a:t>
            </a:r>
            <a:r>
              <a:rPr lang="ko-KR" altLang="en-US" sz="900" dirty="0" err="1">
                <a:solidFill>
                  <a:srgbClr val="0050A0"/>
                </a:solidFill>
              </a:rPr>
              <a:t>cl</a:t>
            </a:r>
            <a:r>
              <a:rPr lang="ko-KR" altLang="en-US" sz="900" dirty="0">
                <a:solidFill>
                  <a:srgbClr val="0050A0"/>
                </a:solidFill>
              </a:rPr>
              <a:t>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Point</a:t>
            </a:r>
            <a:r>
              <a:rPr lang="ko-KR" altLang="en-US" sz="900" dirty="0">
                <a:solidFill>
                  <a:srgbClr val="0050A0"/>
                </a:solidFill>
              </a:rPr>
              <a:t>(9) = {</a:t>
            </a:r>
            <a:r>
              <a:rPr lang="ko-KR" altLang="en-US" sz="900" dirty="0" err="1">
                <a:solidFill>
                  <a:srgbClr val="0050A0"/>
                </a:solidFill>
              </a:rPr>
              <a:t>Width</a:t>
            </a:r>
            <a:r>
              <a:rPr lang="ko-KR" altLang="en-US" sz="900" dirty="0">
                <a:solidFill>
                  <a:srgbClr val="0050A0"/>
                </a:solidFill>
              </a:rPr>
              <a:t>/2, 0, 0, </a:t>
            </a:r>
            <a:r>
              <a:rPr lang="ko-KR" altLang="en-US" sz="900" dirty="0" err="1">
                <a:solidFill>
                  <a:srgbClr val="0050A0"/>
                </a:solidFill>
              </a:rPr>
              <a:t>cl</a:t>
            </a:r>
            <a:r>
              <a:rPr lang="ko-KR" altLang="en-US" sz="900" dirty="0">
                <a:solidFill>
                  <a:srgbClr val="0050A0"/>
                </a:solidFill>
              </a:rPr>
              <a:t>};</a:t>
            </a:r>
          </a:p>
          <a:p>
            <a:endParaRPr lang="ko-KR" altLang="en-US" sz="900" dirty="0">
              <a:solidFill>
                <a:srgbClr val="0050A0"/>
              </a:solidFill>
            </a:endParaRPr>
          </a:p>
          <a:p>
            <a:r>
              <a:rPr lang="ko-KR" altLang="en-US" sz="900" dirty="0" err="1">
                <a:solidFill>
                  <a:srgbClr val="0050A0"/>
                </a:solidFill>
              </a:rPr>
              <a:t>Line</a:t>
            </a:r>
            <a:r>
              <a:rPr lang="ko-KR" altLang="en-US" sz="900" dirty="0">
                <a:solidFill>
                  <a:srgbClr val="0050A0"/>
                </a:solidFill>
              </a:rPr>
              <a:t>(1) = {8, 9};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Transfinite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Line</a:t>
            </a:r>
            <a:r>
              <a:rPr lang="ko-KR" altLang="en-US" sz="900" dirty="0">
                <a:solidFill>
                  <a:srgbClr val="0050A0"/>
                </a:solidFill>
              </a:rPr>
              <a:t> {1} = </a:t>
            </a:r>
            <a:r>
              <a:rPr lang="ko-KR" altLang="en-US" sz="900" dirty="0" err="1">
                <a:solidFill>
                  <a:srgbClr val="0050A0"/>
                </a:solidFill>
              </a:rPr>
              <a:t>Depth_Dermis</a:t>
            </a:r>
            <a:r>
              <a:rPr lang="ko-KR" altLang="en-US" sz="900" dirty="0">
                <a:solidFill>
                  <a:srgbClr val="0050A0"/>
                </a:solidFill>
              </a:rPr>
              <a:t>*</a:t>
            </a:r>
            <a:r>
              <a:rPr lang="ko-KR" altLang="en-US" sz="900" dirty="0" err="1">
                <a:solidFill>
                  <a:srgbClr val="0050A0"/>
                </a:solidFill>
              </a:rPr>
              <a:t>Segment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Using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Progression</a:t>
            </a:r>
            <a:r>
              <a:rPr lang="ko-KR" altLang="en-US" sz="900" dirty="0">
                <a:solidFill>
                  <a:srgbClr val="0050A0"/>
                </a:solidFill>
              </a:rPr>
              <a:t> 1;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Line</a:t>
            </a:r>
            <a:r>
              <a:rPr lang="ko-KR" altLang="en-US" sz="900" dirty="0">
                <a:solidFill>
                  <a:srgbClr val="0050A0"/>
                </a:solidFill>
              </a:rPr>
              <a:t>(2) = {9, 2};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Transfinite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Line</a:t>
            </a:r>
            <a:r>
              <a:rPr lang="ko-KR" altLang="en-US" sz="900" dirty="0">
                <a:solidFill>
                  <a:srgbClr val="0050A0"/>
                </a:solidFill>
              </a:rPr>
              <a:t> {2} = </a:t>
            </a:r>
            <a:r>
              <a:rPr lang="ko-KR" altLang="en-US" sz="900" dirty="0" err="1">
                <a:solidFill>
                  <a:srgbClr val="0050A0"/>
                </a:solidFill>
              </a:rPr>
              <a:t>Width</a:t>
            </a:r>
            <a:r>
              <a:rPr lang="ko-KR" altLang="en-US" sz="900" dirty="0">
                <a:solidFill>
                  <a:srgbClr val="0050A0"/>
                </a:solidFill>
              </a:rPr>
              <a:t>*</a:t>
            </a:r>
            <a:r>
              <a:rPr lang="ko-KR" altLang="en-US" sz="900" dirty="0" err="1">
                <a:solidFill>
                  <a:srgbClr val="0050A0"/>
                </a:solidFill>
              </a:rPr>
              <a:t>Segment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Using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Progression</a:t>
            </a:r>
            <a:r>
              <a:rPr lang="ko-KR" altLang="en-US" sz="900" dirty="0">
                <a:solidFill>
                  <a:srgbClr val="0050A0"/>
                </a:solidFill>
              </a:rPr>
              <a:t> 1;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Line</a:t>
            </a:r>
            <a:r>
              <a:rPr lang="ko-KR" altLang="en-US" sz="900" dirty="0">
                <a:solidFill>
                  <a:srgbClr val="0050A0"/>
                </a:solidFill>
              </a:rPr>
              <a:t>(3) = {2, 3};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Transfinite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Line</a:t>
            </a:r>
            <a:r>
              <a:rPr lang="ko-KR" altLang="en-US" sz="900" dirty="0">
                <a:solidFill>
                  <a:srgbClr val="0050A0"/>
                </a:solidFill>
              </a:rPr>
              <a:t> {3} = </a:t>
            </a:r>
            <a:r>
              <a:rPr lang="ko-KR" altLang="en-US" sz="900" dirty="0" err="1">
                <a:solidFill>
                  <a:srgbClr val="0050A0"/>
                </a:solidFill>
              </a:rPr>
              <a:t>Depth_Dermis</a:t>
            </a:r>
            <a:r>
              <a:rPr lang="ko-KR" altLang="en-US" sz="900" dirty="0">
                <a:solidFill>
                  <a:srgbClr val="0050A0"/>
                </a:solidFill>
              </a:rPr>
              <a:t>*</a:t>
            </a:r>
            <a:r>
              <a:rPr lang="ko-KR" altLang="en-US" sz="900" dirty="0" err="1">
                <a:solidFill>
                  <a:srgbClr val="0050A0"/>
                </a:solidFill>
              </a:rPr>
              <a:t>Segment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Using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Progression</a:t>
            </a:r>
            <a:r>
              <a:rPr lang="ko-KR" altLang="en-US" sz="900" dirty="0">
                <a:solidFill>
                  <a:srgbClr val="0050A0"/>
                </a:solidFill>
              </a:rPr>
              <a:t> 1;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Line</a:t>
            </a:r>
            <a:r>
              <a:rPr lang="ko-KR" altLang="en-US" sz="900" dirty="0">
                <a:solidFill>
                  <a:srgbClr val="0050A0"/>
                </a:solidFill>
              </a:rPr>
              <a:t>(4) = {3, 4};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Transfinite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Line</a:t>
            </a:r>
            <a:r>
              <a:rPr lang="ko-KR" altLang="en-US" sz="900" dirty="0">
                <a:solidFill>
                  <a:srgbClr val="0050A0"/>
                </a:solidFill>
              </a:rPr>
              <a:t> {4} = </a:t>
            </a:r>
            <a:r>
              <a:rPr lang="ko-KR" altLang="en-US" sz="900" dirty="0" err="1">
                <a:solidFill>
                  <a:srgbClr val="0050A0"/>
                </a:solidFill>
              </a:rPr>
              <a:t>Depth_Fat</a:t>
            </a:r>
            <a:r>
              <a:rPr lang="ko-KR" altLang="en-US" sz="900" dirty="0">
                <a:solidFill>
                  <a:srgbClr val="0050A0"/>
                </a:solidFill>
              </a:rPr>
              <a:t>*</a:t>
            </a:r>
            <a:r>
              <a:rPr lang="ko-KR" altLang="en-US" sz="900" dirty="0" err="1">
                <a:solidFill>
                  <a:srgbClr val="0050A0"/>
                </a:solidFill>
              </a:rPr>
              <a:t>Segment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Using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Progression</a:t>
            </a:r>
            <a:r>
              <a:rPr lang="ko-KR" altLang="en-US" sz="900" dirty="0">
                <a:solidFill>
                  <a:srgbClr val="0050A0"/>
                </a:solidFill>
              </a:rPr>
              <a:t> 1;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Line</a:t>
            </a:r>
            <a:r>
              <a:rPr lang="ko-KR" altLang="en-US" sz="900" dirty="0">
                <a:solidFill>
                  <a:srgbClr val="0050A0"/>
                </a:solidFill>
              </a:rPr>
              <a:t>(5) = {4, 5};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Transfinite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Line</a:t>
            </a:r>
            <a:r>
              <a:rPr lang="ko-KR" altLang="en-US" sz="900" dirty="0">
                <a:solidFill>
                  <a:srgbClr val="0050A0"/>
                </a:solidFill>
              </a:rPr>
              <a:t> {5} = </a:t>
            </a:r>
            <a:r>
              <a:rPr lang="ko-KR" altLang="en-US" sz="900" dirty="0" err="1">
                <a:solidFill>
                  <a:srgbClr val="0050A0"/>
                </a:solidFill>
              </a:rPr>
              <a:t>Depth_Muscle</a:t>
            </a:r>
            <a:r>
              <a:rPr lang="ko-KR" altLang="en-US" sz="900" dirty="0">
                <a:solidFill>
                  <a:srgbClr val="0050A0"/>
                </a:solidFill>
              </a:rPr>
              <a:t>*</a:t>
            </a:r>
            <a:r>
              <a:rPr lang="ko-KR" altLang="en-US" sz="900" dirty="0" err="1">
                <a:solidFill>
                  <a:srgbClr val="0050A0"/>
                </a:solidFill>
              </a:rPr>
              <a:t>Segment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Using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Progression</a:t>
            </a:r>
            <a:r>
              <a:rPr lang="ko-KR" altLang="en-US" sz="900" dirty="0">
                <a:solidFill>
                  <a:srgbClr val="0050A0"/>
                </a:solidFill>
              </a:rPr>
              <a:t> 1;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Line</a:t>
            </a:r>
            <a:r>
              <a:rPr lang="ko-KR" altLang="en-US" sz="900" dirty="0">
                <a:solidFill>
                  <a:srgbClr val="0050A0"/>
                </a:solidFill>
              </a:rPr>
              <a:t>(6) = {5, 6};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Transfinite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Line</a:t>
            </a:r>
            <a:r>
              <a:rPr lang="ko-KR" altLang="en-US" sz="900" dirty="0">
                <a:solidFill>
                  <a:srgbClr val="0050A0"/>
                </a:solidFill>
              </a:rPr>
              <a:t> {6} = </a:t>
            </a:r>
            <a:r>
              <a:rPr lang="ko-KR" altLang="en-US" sz="900" dirty="0" err="1">
                <a:solidFill>
                  <a:srgbClr val="0050A0"/>
                </a:solidFill>
              </a:rPr>
              <a:t>Width</a:t>
            </a:r>
            <a:r>
              <a:rPr lang="ko-KR" altLang="en-US" sz="900" dirty="0">
                <a:solidFill>
                  <a:srgbClr val="0050A0"/>
                </a:solidFill>
              </a:rPr>
              <a:t>*</a:t>
            </a:r>
            <a:r>
              <a:rPr lang="ko-KR" altLang="en-US" sz="900" dirty="0" err="1">
                <a:solidFill>
                  <a:srgbClr val="0050A0"/>
                </a:solidFill>
              </a:rPr>
              <a:t>Segment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Using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Progression</a:t>
            </a:r>
            <a:r>
              <a:rPr lang="ko-KR" altLang="en-US" sz="900" dirty="0">
                <a:solidFill>
                  <a:srgbClr val="0050A0"/>
                </a:solidFill>
              </a:rPr>
              <a:t> 1;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Line</a:t>
            </a:r>
            <a:r>
              <a:rPr lang="ko-KR" altLang="en-US" sz="900" dirty="0">
                <a:solidFill>
                  <a:srgbClr val="0050A0"/>
                </a:solidFill>
              </a:rPr>
              <a:t>(7) = {6, 7};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Transfinite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Line</a:t>
            </a:r>
            <a:r>
              <a:rPr lang="ko-KR" altLang="en-US" sz="900" dirty="0">
                <a:solidFill>
                  <a:srgbClr val="0050A0"/>
                </a:solidFill>
              </a:rPr>
              <a:t> {7} = </a:t>
            </a:r>
            <a:r>
              <a:rPr lang="ko-KR" altLang="en-US" sz="900" dirty="0" err="1">
                <a:solidFill>
                  <a:srgbClr val="0050A0"/>
                </a:solidFill>
              </a:rPr>
              <a:t>Depth_Muscle</a:t>
            </a:r>
            <a:r>
              <a:rPr lang="ko-KR" altLang="en-US" sz="900" dirty="0">
                <a:solidFill>
                  <a:srgbClr val="0050A0"/>
                </a:solidFill>
              </a:rPr>
              <a:t>*</a:t>
            </a:r>
            <a:r>
              <a:rPr lang="ko-KR" altLang="en-US" sz="900" dirty="0" err="1">
                <a:solidFill>
                  <a:srgbClr val="0050A0"/>
                </a:solidFill>
              </a:rPr>
              <a:t>Segment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Using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Progression</a:t>
            </a:r>
            <a:r>
              <a:rPr lang="ko-KR" altLang="en-US" sz="900" dirty="0">
                <a:solidFill>
                  <a:srgbClr val="0050A0"/>
                </a:solidFill>
              </a:rPr>
              <a:t> 1;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Line</a:t>
            </a:r>
            <a:r>
              <a:rPr lang="ko-KR" altLang="en-US" sz="900" dirty="0">
                <a:solidFill>
                  <a:srgbClr val="0050A0"/>
                </a:solidFill>
              </a:rPr>
              <a:t>(8) = {7, 8};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Transfinite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Line</a:t>
            </a:r>
            <a:r>
              <a:rPr lang="ko-KR" altLang="en-US" sz="900" dirty="0">
                <a:solidFill>
                  <a:srgbClr val="0050A0"/>
                </a:solidFill>
              </a:rPr>
              <a:t> {8} = </a:t>
            </a:r>
            <a:r>
              <a:rPr lang="ko-KR" altLang="en-US" sz="900" dirty="0" err="1">
                <a:solidFill>
                  <a:srgbClr val="0050A0"/>
                </a:solidFill>
              </a:rPr>
              <a:t>Depth_Fat</a:t>
            </a:r>
            <a:r>
              <a:rPr lang="ko-KR" altLang="en-US" sz="900" dirty="0">
                <a:solidFill>
                  <a:srgbClr val="0050A0"/>
                </a:solidFill>
              </a:rPr>
              <a:t>*</a:t>
            </a:r>
            <a:r>
              <a:rPr lang="ko-KR" altLang="en-US" sz="900" dirty="0" err="1">
                <a:solidFill>
                  <a:srgbClr val="0050A0"/>
                </a:solidFill>
              </a:rPr>
              <a:t>Segment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Using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Progression</a:t>
            </a:r>
            <a:r>
              <a:rPr lang="ko-KR" altLang="en-US" sz="900" dirty="0">
                <a:solidFill>
                  <a:srgbClr val="0050A0"/>
                </a:solidFill>
              </a:rPr>
              <a:t> 1;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Line</a:t>
            </a:r>
            <a:r>
              <a:rPr lang="ko-KR" altLang="en-US" sz="900" dirty="0">
                <a:solidFill>
                  <a:srgbClr val="0050A0"/>
                </a:solidFill>
              </a:rPr>
              <a:t>(9) = {8, 3};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Transfinite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Line</a:t>
            </a:r>
            <a:r>
              <a:rPr lang="ko-KR" altLang="en-US" sz="900" dirty="0">
                <a:solidFill>
                  <a:srgbClr val="0050A0"/>
                </a:solidFill>
              </a:rPr>
              <a:t> {9} = </a:t>
            </a:r>
            <a:r>
              <a:rPr lang="ko-KR" altLang="en-US" sz="900" dirty="0" err="1">
                <a:solidFill>
                  <a:srgbClr val="0050A0"/>
                </a:solidFill>
              </a:rPr>
              <a:t>Width</a:t>
            </a:r>
            <a:r>
              <a:rPr lang="ko-KR" altLang="en-US" sz="900" dirty="0">
                <a:solidFill>
                  <a:srgbClr val="0050A0"/>
                </a:solidFill>
              </a:rPr>
              <a:t>*</a:t>
            </a:r>
            <a:r>
              <a:rPr lang="ko-KR" altLang="en-US" sz="900" dirty="0" err="1">
                <a:solidFill>
                  <a:srgbClr val="0050A0"/>
                </a:solidFill>
              </a:rPr>
              <a:t>Segment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Using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Progression</a:t>
            </a:r>
            <a:r>
              <a:rPr lang="ko-KR" altLang="en-US" sz="900" dirty="0">
                <a:solidFill>
                  <a:srgbClr val="0050A0"/>
                </a:solidFill>
              </a:rPr>
              <a:t> 1;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Line</a:t>
            </a:r>
            <a:r>
              <a:rPr lang="ko-KR" altLang="en-US" sz="900" dirty="0">
                <a:solidFill>
                  <a:srgbClr val="0050A0"/>
                </a:solidFill>
              </a:rPr>
              <a:t>(10) = {7, 4};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Transfinite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Line</a:t>
            </a:r>
            <a:r>
              <a:rPr lang="ko-KR" altLang="en-US" sz="900" dirty="0">
                <a:solidFill>
                  <a:srgbClr val="0050A0"/>
                </a:solidFill>
              </a:rPr>
              <a:t> {10} = </a:t>
            </a:r>
            <a:r>
              <a:rPr lang="ko-KR" altLang="en-US" sz="900" dirty="0" err="1">
                <a:solidFill>
                  <a:srgbClr val="0050A0"/>
                </a:solidFill>
              </a:rPr>
              <a:t>Width</a:t>
            </a:r>
            <a:r>
              <a:rPr lang="ko-KR" altLang="en-US" sz="900" dirty="0">
                <a:solidFill>
                  <a:srgbClr val="0050A0"/>
                </a:solidFill>
              </a:rPr>
              <a:t>*</a:t>
            </a:r>
            <a:r>
              <a:rPr lang="ko-KR" altLang="en-US" sz="900" dirty="0" err="1">
                <a:solidFill>
                  <a:srgbClr val="0050A0"/>
                </a:solidFill>
              </a:rPr>
              <a:t>Segment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Using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Progression</a:t>
            </a:r>
            <a:r>
              <a:rPr lang="ko-KR" altLang="en-US" sz="900" dirty="0">
                <a:solidFill>
                  <a:srgbClr val="0050A0"/>
                </a:solidFill>
              </a:rPr>
              <a:t> 1;</a:t>
            </a:r>
          </a:p>
          <a:p>
            <a:endParaRPr lang="ko-KR" altLang="en-US" sz="900" dirty="0">
              <a:solidFill>
                <a:srgbClr val="0050A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40088" y="288000"/>
            <a:ext cx="4572000" cy="38318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900" dirty="0" err="1" smtClean="0">
                <a:solidFill>
                  <a:srgbClr val="0050A0"/>
                </a:solidFill>
              </a:rPr>
              <a:t>Line</a:t>
            </a:r>
            <a:r>
              <a:rPr lang="ko-KR" altLang="en-US" sz="900" dirty="0" smtClean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Loop</a:t>
            </a:r>
            <a:r>
              <a:rPr lang="ko-KR" altLang="en-US" sz="900" dirty="0">
                <a:solidFill>
                  <a:srgbClr val="0050A0"/>
                </a:solidFill>
              </a:rPr>
              <a:t>(1) = {2, 3, -9, 1};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Plane</a:t>
            </a:r>
            <a:r>
              <a:rPr lang="ko-KR" altLang="en-US" sz="900" dirty="0">
                <a:solidFill>
                  <a:srgbClr val="0050A0"/>
                </a:solidFill>
              </a:rPr>
              <a:t> Surface(1) = {1};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Transfinite</a:t>
            </a:r>
            <a:r>
              <a:rPr lang="ko-KR" altLang="en-US" sz="900" dirty="0">
                <a:solidFill>
                  <a:srgbClr val="0050A0"/>
                </a:solidFill>
              </a:rPr>
              <a:t> Surface {1};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Recombine</a:t>
            </a:r>
            <a:r>
              <a:rPr lang="ko-KR" altLang="en-US" sz="900" dirty="0">
                <a:solidFill>
                  <a:srgbClr val="0050A0"/>
                </a:solidFill>
              </a:rPr>
              <a:t> Surface {1};</a:t>
            </a:r>
          </a:p>
          <a:p>
            <a:endParaRPr lang="ko-KR" altLang="en-US" sz="900" dirty="0">
              <a:solidFill>
                <a:srgbClr val="0050A0"/>
              </a:solidFill>
            </a:endParaRPr>
          </a:p>
          <a:p>
            <a:r>
              <a:rPr lang="ko-KR" altLang="en-US" sz="900" dirty="0" err="1">
                <a:solidFill>
                  <a:srgbClr val="0050A0"/>
                </a:solidFill>
              </a:rPr>
              <a:t>Line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Loop</a:t>
            </a:r>
            <a:r>
              <a:rPr lang="ko-KR" altLang="en-US" sz="900" dirty="0">
                <a:solidFill>
                  <a:srgbClr val="0050A0"/>
                </a:solidFill>
              </a:rPr>
              <a:t>(2) = {9, 4, -10, 8};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Plane</a:t>
            </a:r>
            <a:r>
              <a:rPr lang="ko-KR" altLang="en-US" sz="900" dirty="0">
                <a:solidFill>
                  <a:srgbClr val="0050A0"/>
                </a:solidFill>
              </a:rPr>
              <a:t> Surface(2) = {2};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Transfinite</a:t>
            </a:r>
            <a:r>
              <a:rPr lang="ko-KR" altLang="en-US" sz="900" dirty="0">
                <a:solidFill>
                  <a:srgbClr val="0050A0"/>
                </a:solidFill>
              </a:rPr>
              <a:t> Surface {2};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Recombine</a:t>
            </a:r>
            <a:r>
              <a:rPr lang="ko-KR" altLang="en-US" sz="900" dirty="0">
                <a:solidFill>
                  <a:srgbClr val="0050A0"/>
                </a:solidFill>
              </a:rPr>
              <a:t> Surface {2};</a:t>
            </a:r>
          </a:p>
          <a:p>
            <a:endParaRPr lang="ko-KR" altLang="en-US" sz="900" dirty="0">
              <a:solidFill>
                <a:srgbClr val="0050A0"/>
              </a:solidFill>
            </a:endParaRPr>
          </a:p>
          <a:p>
            <a:r>
              <a:rPr lang="ko-KR" altLang="en-US" sz="900" dirty="0" err="1">
                <a:solidFill>
                  <a:srgbClr val="0050A0"/>
                </a:solidFill>
              </a:rPr>
              <a:t>Line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Loop</a:t>
            </a:r>
            <a:r>
              <a:rPr lang="ko-KR" altLang="en-US" sz="900" dirty="0">
                <a:solidFill>
                  <a:srgbClr val="0050A0"/>
                </a:solidFill>
              </a:rPr>
              <a:t>(3) = {10, 5, 6, 7};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Plane</a:t>
            </a:r>
            <a:r>
              <a:rPr lang="ko-KR" altLang="en-US" sz="900" dirty="0">
                <a:solidFill>
                  <a:srgbClr val="0050A0"/>
                </a:solidFill>
              </a:rPr>
              <a:t> Surface(3) = {3};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Transfinite</a:t>
            </a:r>
            <a:r>
              <a:rPr lang="ko-KR" altLang="en-US" sz="900" dirty="0">
                <a:solidFill>
                  <a:srgbClr val="0050A0"/>
                </a:solidFill>
              </a:rPr>
              <a:t> Surface {3};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Recombine</a:t>
            </a:r>
            <a:r>
              <a:rPr lang="ko-KR" altLang="en-US" sz="900" dirty="0">
                <a:solidFill>
                  <a:srgbClr val="0050A0"/>
                </a:solidFill>
              </a:rPr>
              <a:t> Surface {3};</a:t>
            </a:r>
          </a:p>
          <a:p>
            <a:endParaRPr lang="ko-KR" altLang="en-US" sz="900" dirty="0">
              <a:solidFill>
                <a:srgbClr val="0050A0"/>
              </a:solidFill>
            </a:endParaRPr>
          </a:p>
          <a:p>
            <a:r>
              <a:rPr lang="ko-KR" altLang="en-US" sz="900" dirty="0" err="1">
                <a:solidFill>
                  <a:srgbClr val="0050A0"/>
                </a:solidFill>
              </a:rPr>
              <a:t>Physical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Line</a:t>
            </a:r>
            <a:r>
              <a:rPr lang="ko-KR" altLang="en-US" sz="900" dirty="0">
                <a:solidFill>
                  <a:srgbClr val="0050A0"/>
                </a:solidFill>
              </a:rPr>
              <a:t>("</a:t>
            </a:r>
            <a:r>
              <a:rPr lang="ko-KR" altLang="en-US" sz="900" dirty="0" err="1">
                <a:solidFill>
                  <a:srgbClr val="0050A0"/>
                </a:solidFill>
              </a:rPr>
              <a:t>Dermis_Top</a:t>
            </a:r>
            <a:r>
              <a:rPr lang="ko-KR" altLang="en-US" sz="900" dirty="0">
                <a:solidFill>
                  <a:srgbClr val="0050A0"/>
                </a:solidFill>
              </a:rPr>
              <a:t>") = {2};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Physical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Line</a:t>
            </a:r>
            <a:r>
              <a:rPr lang="ko-KR" altLang="en-US" sz="900" dirty="0">
                <a:solidFill>
                  <a:srgbClr val="0050A0"/>
                </a:solidFill>
              </a:rPr>
              <a:t>("</a:t>
            </a:r>
            <a:r>
              <a:rPr lang="ko-KR" altLang="en-US" sz="900" dirty="0" err="1">
                <a:solidFill>
                  <a:srgbClr val="0050A0"/>
                </a:solidFill>
              </a:rPr>
              <a:t>Dermis-Fat</a:t>
            </a:r>
            <a:r>
              <a:rPr lang="ko-KR" altLang="en-US" sz="900" dirty="0">
                <a:solidFill>
                  <a:srgbClr val="0050A0"/>
                </a:solidFill>
              </a:rPr>
              <a:t>") = {9};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Physical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Line</a:t>
            </a:r>
            <a:r>
              <a:rPr lang="ko-KR" altLang="en-US" sz="900" dirty="0">
                <a:solidFill>
                  <a:srgbClr val="0050A0"/>
                </a:solidFill>
              </a:rPr>
              <a:t>("</a:t>
            </a:r>
            <a:r>
              <a:rPr lang="ko-KR" altLang="en-US" sz="900" dirty="0" err="1">
                <a:solidFill>
                  <a:srgbClr val="0050A0"/>
                </a:solidFill>
              </a:rPr>
              <a:t>Fat-Muscle</a:t>
            </a:r>
            <a:r>
              <a:rPr lang="ko-KR" altLang="en-US" sz="900" dirty="0">
                <a:solidFill>
                  <a:srgbClr val="0050A0"/>
                </a:solidFill>
              </a:rPr>
              <a:t>") = {10};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Physical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Line</a:t>
            </a:r>
            <a:r>
              <a:rPr lang="ko-KR" altLang="en-US" sz="900" dirty="0">
                <a:solidFill>
                  <a:srgbClr val="0050A0"/>
                </a:solidFill>
              </a:rPr>
              <a:t>("</a:t>
            </a:r>
            <a:r>
              <a:rPr lang="ko-KR" altLang="en-US" sz="900" dirty="0" err="1">
                <a:solidFill>
                  <a:srgbClr val="0050A0"/>
                </a:solidFill>
              </a:rPr>
              <a:t>Dermis_Side</a:t>
            </a:r>
            <a:r>
              <a:rPr lang="ko-KR" altLang="en-US" sz="900" dirty="0">
                <a:solidFill>
                  <a:srgbClr val="0050A0"/>
                </a:solidFill>
              </a:rPr>
              <a:t>") = {1, 3};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Physical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Line</a:t>
            </a:r>
            <a:r>
              <a:rPr lang="ko-KR" altLang="en-US" sz="900" dirty="0">
                <a:solidFill>
                  <a:srgbClr val="0050A0"/>
                </a:solidFill>
              </a:rPr>
              <a:t>("</a:t>
            </a:r>
            <a:r>
              <a:rPr lang="ko-KR" altLang="en-US" sz="900" dirty="0" err="1">
                <a:solidFill>
                  <a:srgbClr val="0050A0"/>
                </a:solidFill>
              </a:rPr>
              <a:t>Fat_Side</a:t>
            </a:r>
            <a:r>
              <a:rPr lang="ko-KR" altLang="en-US" sz="900" dirty="0">
                <a:solidFill>
                  <a:srgbClr val="0050A0"/>
                </a:solidFill>
              </a:rPr>
              <a:t>") = {4, 8};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Physical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Line</a:t>
            </a:r>
            <a:r>
              <a:rPr lang="ko-KR" altLang="en-US" sz="900" dirty="0">
                <a:solidFill>
                  <a:srgbClr val="0050A0"/>
                </a:solidFill>
              </a:rPr>
              <a:t>("</a:t>
            </a:r>
            <a:r>
              <a:rPr lang="ko-KR" altLang="en-US" sz="900" dirty="0" err="1">
                <a:solidFill>
                  <a:srgbClr val="0050A0"/>
                </a:solidFill>
              </a:rPr>
              <a:t>Muscle_Side</a:t>
            </a:r>
            <a:r>
              <a:rPr lang="ko-KR" altLang="en-US" sz="900" dirty="0">
                <a:solidFill>
                  <a:srgbClr val="0050A0"/>
                </a:solidFill>
              </a:rPr>
              <a:t>") = {5, 7};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Physical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Line</a:t>
            </a:r>
            <a:r>
              <a:rPr lang="ko-KR" altLang="en-US" sz="900" dirty="0">
                <a:solidFill>
                  <a:srgbClr val="0050A0"/>
                </a:solidFill>
              </a:rPr>
              <a:t>("</a:t>
            </a:r>
            <a:r>
              <a:rPr lang="ko-KR" altLang="en-US" sz="900" dirty="0" err="1">
                <a:solidFill>
                  <a:srgbClr val="0050A0"/>
                </a:solidFill>
              </a:rPr>
              <a:t>Muscle_Bot</a:t>
            </a:r>
            <a:r>
              <a:rPr lang="ko-KR" altLang="en-US" sz="900" dirty="0">
                <a:solidFill>
                  <a:srgbClr val="0050A0"/>
                </a:solidFill>
              </a:rPr>
              <a:t>") = {6};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Physical</a:t>
            </a:r>
            <a:r>
              <a:rPr lang="ko-KR" altLang="en-US" sz="900" dirty="0">
                <a:solidFill>
                  <a:srgbClr val="0050A0"/>
                </a:solidFill>
              </a:rPr>
              <a:t> Surface("</a:t>
            </a:r>
            <a:r>
              <a:rPr lang="ko-KR" altLang="en-US" sz="900" dirty="0" err="1">
                <a:solidFill>
                  <a:srgbClr val="0050A0"/>
                </a:solidFill>
              </a:rPr>
              <a:t>Dermis</a:t>
            </a:r>
            <a:r>
              <a:rPr lang="ko-KR" altLang="en-US" sz="900" dirty="0">
                <a:solidFill>
                  <a:srgbClr val="0050A0"/>
                </a:solidFill>
              </a:rPr>
              <a:t>") = {1};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Physical</a:t>
            </a:r>
            <a:r>
              <a:rPr lang="ko-KR" altLang="en-US" sz="900" dirty="0">
                <a:solidFill>
                  <a:srgbClr val="0050A0"/>
                </a:solidFill>
              </a:rPr>
              <a:t> Surface("</a:t>
            </a:r>
            <a:r>
              <a:rPr lang="ko-KR" altLang="en-US" sz="900" dirty="0" err="1">
                <a:solidFill>
                  <a:srgbClr val="0050A0"/>
                </a:solidFill>
              </a:rPr>
              <a:t>Fat</a:t>
            </a:r>
            <a:r>
              <a:rPr lang="ko-KR" altLang="en-US" sz="900" dirty="0">
                <a:solidFill>
                  <a:srgbClr val="0050A0"/>
                </a:solidFill>
              </a:rPr>
              <a:t>") = {2};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Physical</a:t>
            </a:r>
            <a:r>
              <a:rPr lang="ko-KR" altLang="en-US" sz="900" dirty="0">
                <a:solidFill>
                  <a:srgbClr val="0050A0"/>
                </a:solidFill>
              </a:rPr>
              <a:t> Surface("</a:t>
            </a:r>
            <a:r>
              <a:rPr lang="ko-KR" altLang="en-US" sz="900" dirty="0" err="1">
                <a:solidFill>
                  <a:srgbClr val="0050A0"/>
                </a:solidFill>
              </a:rPr>
              <a:t>Muscle</a:t>
            </a:r>
            <a:r>
              <a:rPr lang="ko-KR" altLang="en-US" sz="900" dirty="0">
                <a:solidFill>
                  <a:srgbClr val="0050A0"/>
                </a:solidFill>
              </a:rPr>
              <a:t>") = {3};</a:t>
            </a:r>
          </a:p>
          <a:p>
            <a:endParaRPr lang="ko-KR" altLang="en-US" sz="900" dirty="0">
              <a:solidFill>
                <a:srgbClr val="0050A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428" y="3861229"/>
            <a:ext cx="4021232" cy="2871654"/>
          </a:xfrm>
          <a:prstGeom prst="rect">
            <a:avLst/>
          </a:prstGeom>
        </p:spPr>
      </p:pic>
      <p:sp>
        <p:nvSpPr>
          <p:cNvPr id="10" name="모서리가 둥근 사각형 설명선 9"/>
          <p:cNvSpPr/>
          <p:nvPr/>
        </p:nvSpPr>
        <p:spPr>
          <a:xfrm>
            <a:off x="6949805" y="3318077"/>
            <a:ext cx="1625142" cy="399152"/>
          </a:xfrm>
          <a:prstGeom prst="wedgeRoundRectCallout">
            <a:avLst>
              <a:gd name="adj1" fmla="val 15639"/>
              <a:gd name="adj2" fmla="val 81629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Mesh on 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Gmsh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90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Import into </a:t>
            </a:r>
            <a:r>
              <a:rPr lang="en-US" altLang="ko-KR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ElmerGUI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447" y="1314450"/>
            <a:ext cx="5631106" cy="4465565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2142513" y="2242445"/>
            <a:ext cx="1625142" cy="399152"/>
          </a:xfrm>
          <a:prstGeom prst="wedgeRoundRectCallout">
            <a:avLst>
              <a:gd name="adj1" fmla="val 16155"/>
              <a:gd name="adj2" fmla="val 75324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Convection Boundary</a:t>
            </a: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322341" y="5079322"/>
            <a:ext cx="1625142" cy="399152"/>
          </a:xfrm>
          <a:prstGeom prst="wedgeRoundRectCallout">
            <a:avLst>
              <a:gd name="adj1" fmla="val 8928"/>
              <a:gd name="adj2" fmla="val -107524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Heat Flux = 0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123857" y="2496137"/>
            <a:ext cx="875267" cy="290920"/>
          </a:xfrm>
          <a:prstGeom prst="wedgeRoundRectCallout">
            <a:avLst>
              <a:gd name="adj1" fmla="val -89792"/>
              <a:gd name="adj2" fmla="val 65493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Dermis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7123857" y="2925374"/>
            <a:ext cx="875267" cy="290920"/>
          </a:xfrm>
          <a:prstGeom prst="wedgeRoundRectCallout">
            <a:avLst>
              <a:gd name="adj1" fmla="val -85000"/>
              <a:gd name="adj2" fmla="val 16472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Fat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123857" y="3352227"/>
            <a:ext cx="875267" cy="290920"/>
          </a:xfrm>
          <a:prstGeom prst="wedgeRoundRectCallout">
            <a:avLst>
              <a:gd name="adj1" fmla="val -89792"/>
              <a:gd name="adj2" fmla="val 65493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Muscle</a:t>
            </a:r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4572000" y="2356109"/>
            <a:ext cx="0" cy="3600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767655" y="2125277"/>
            <a:ext cx="167415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0050A0"/>
                </a:solidFill>
              </a:rPr>
              <a:t>Virtual LED Light Source</a:t>
            </a:r>
            <a:endParaRPr lang="ko-KR" altLang="en-US" sz="900" dirty="0">
              <a:solidFill>
                <a:srgbClr val="005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671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SIF Code with User Defined </a:t>
            </a:r>
            <a:r>
              <a:rPr lang="en-US" altLang="ko-KR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Funtions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288000"/>
            <a:ext cx="4572000" cy="57246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600" dirty="0" err="1" smtClean="0">
                <a:solidFill>
                  <a:srgbClr val="0050A0"/>
                </a:solidFill>
              </a:rPr>
              <a:t>Header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CHECK KEYWORDS </a:t>
            </a:r>
            <a:r>
              <a:rPr lang="ko-KR" altLang="en-US" sz="600" dirty="0" err="1">
                <a:solidFill>
                  <a:srgbClr val="0050A0"/>
                </a:solidFill>
              </a:rPr>
              <a:t>Warn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Mesh</a:t>
            </a:r>
            <a:r>
              <a:rPr lang="ko-KR" altLang="en-US" sz="600" dirty="0">
                <a:solidFill>
                  <a:srgbClr val="0050A0"/>
                </a:solidFill>
              </a:rPr>
              <a:t> DB "." "."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Include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Path</a:t>
            </a:r>
            <a:r>
              <a:rPr lang="ko-KR" altLang="en-US" sz="600" dirty="0">
                <a:solidFill>
                  <a:srgbClr val="0050A0"/>
                </a:solidFill>
              </a:rPr>
              <a:t> ""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Results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Directory</a:t>
            </a:r>
            <a:r>
              <a:rPr lang="ko-KR" altLang="en-US" sz="600" dirty="0">
                <a:solidFill>
                  <a:srgbClr val="0050A0"/>
                </a:solidFill>
              </a:rPr>
              <a:t> "case01"</a:t>
            </a:r>
          </a:p>
          <a:p>
            <a:r>
              <a:rPr lang="ko-KR" altLang="en-US" sz="600" dirty="0" err="1">
                <a:solidFill>
                  <a:srgbClr val="0050A0"/>
                </a:solidFill>
              </a:rPr>
              <a:t>End</a:t>
            </a:r>
            <a:endParaRPr lang="ko-KR" altLang="en-US" sz="600" dirty="0">
              <a:solidFill>
                <a:srgbClr val="0050A0"/>
              </a:solidFill>
            </a:endParaRPr>
          </a:p>
          <a:p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err="1">
                <a:solidFill>
                  <a:srgbClr val="0050A0"/>
                </a:solidFill>
              </a:rPr>
              <a:t>Simulation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Max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Output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Level</a:t>
            </a:r>
            <a:r>
              <a:rPr lang="ko-KR" altLang="en-US" sz="600" dirty="0">
                <a:solidFill>
                  <a:srgbClr val="0050A0"/>
                </a:solidFill>
              </a:rPr>
              <a:t> = 5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Coordinate</a:t>
            </a:r>
            <a:r>
              <a:rPr lang="ko-KR" altLang="en-US" sz="600" dirty="0">
                <a:solidFill>
                  <a:srgbClr val="0050A0"/>
                </a:solidFill>
              </a:rPr>
              <a:t> System = </a:t>
            </a:r>
            <a:r>
              <a:rPr lang="ko-KR" altLang="en-US" sz="600" dirty="0" err="1">
                <a:solidFill>
                  <a:srgbClr val="0050A0"/>
                </a:solidFill>
              </a:rPr>
              <a:t>Cartesian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Coordinate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Mapping</a:t>
            </a:r>
            <a:r>
              <a:rPr lang="ko-KR" altLang="en-US" sz="600" dirty="0">
                <a:solidFill>
                  <a:srgbClr val="0050A0"/>
                </a:solidFill>
              </a:rPr>
              <a:t>(3) = 1 2 3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Simulation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Type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Steady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state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Steady</a:t>
            </a:r>
            <a:r>
              <a:rPr lang="ko-KR" altLang="en-US" sz="600" dirty="0">
                <a:solidFill>
                  <a:srgbClr val="0050A0"/>
                </a:solidFill>
              </a:rPr>
              <a:t> State </a:t>
            </a:r>
            <a:r>
              <a:rPr lang="ko-KR" altLang="en-US" sz="600" dirty="0" err="1">
                <a:solidFill>
                  <a:srgbClr val="0050A0"/>
                </a:solidFill>
              </a:rPr>
              <a:t>Max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Iterations</a:t>
            </a:r>
            <a:r>
              <a:rPr lang="ko-KR" altLang="en-US" sz="600" dirty="0">
                <a:solidFill>
                  <a:srgbClr val="0050A0"/>
                </a:solidFill>
              </a:rPr>
              <a:t> = 1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Output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Intervals</a:t>
            </a:r>
            <a:r>
              <a:rPr lang="ko-KR" altLang="en-US" sz="600" dirty="0">
                <a:solidFill>
                  <a:srgbClr val="0050A0"/>
                </a:solidFill>
              </a:rPr>
              <a:t> = 1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Timestepping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Method</a:t>
            </a:r>
            <a:r>
              <a:rPr lang="ko-KR" altLang="en-US" sz="600" dirty="0">
                <a:solidFill>
                  <a:srgbClr val="0050A0"/>
                </a:solidFill>
              </a:rPr>
              <a:t> = BDF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BDF </a:t>
            </a:r>
            <a:r>
              <a:rPr lang="ko-KR" altLang="en-US" sz="600" dirty="0" err="1">
                <a:solidFill>
                  <a:srgbClr val="0050A0"/>
                </a:solidFill>
              </a:rPr>
              <a:t>Order</a:t>
            </a:r>
            <a:r>
              <a:rPr lang="ko-KR" altLang="en-US" sz="600" dirty="0">
                <a:solidFill>
                  <a:srgbClr val="0050A0"/>
                </a:solidFill>
              </a:rPr>
              <a:t> = 1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Solver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Input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File</a:t>
            </a:r>
            <a:r>
              <a:rPr lang="ko-KR" altLang="en-US" sz="600" dirty="0">
                <a:solidFill>
                  <a:srgbClr val="0050A0"/>
                </a:solidFill>
              </a:rPr>
              <a:t> = case01.sif</a:t>
            </a:r>
          </a:p>
          <a:p>
            <a:r>
              <a:rPr lang="ko-KR" altLang="en-US" sz="600" dirty="0" err="1">
                <a:solidFill>
                  <a:srgbClr val="0050A0"/>
                </a:solidFill>
              </a:rPr>
              <a:t>End</a:t>
            </a:r>
            <a:endParaRPr lang="ko-KR" altLang="en-US" sz="600" dirty="0">
              <a:solidFill>
                <a:srgbClr val="0050A0"/>
              </a:solidFill>
            </a:endParaRPr>
          </a:p>
          <a:p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err="1">
                <a:solidFill>
                  <a:srgbClr val="0050A0"/>
                </a:solidFill>
              </a:rPr>
              <a:t>Constants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Gravity</a:t>
            </a:r>
            <a:r>
              <a:rPr lang="ko-KR" altLang="en-US" sz="600" dirty="0">
                <a:solidFill>
                  <a:srgbClr val="0050A0"/>
                </a:solidFill>
              </a:rPr>
              <a:t>(4) = 0 -1 0 9.82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Stefan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Boltzmann</a:t>
            </a:r>
            <a:r>
              <a:rPr lang="ko-KR" altLang="en-US" sz="600" dirty="0">
                <a:solidFill>
                  <a:srgbClr val="0050A0"/>
                </a:solidFill>
              </a:rPr>
              <a:t> = 5.67e-08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Permittivity</a:t>
            </a:r>
            <a:r>
              <a:rPr lang="ko-KR" altLang="en-US" sz="600" dirty="0">
                <a:solidFill>
                  <a:srgbClr val="0050A0"/>
                </a:solidFill>
              </a:rPr>
              <a:t> of </a:t>
            </a:r>
            <a:r>
              <a:rPr lang="ko-KR" altLang="en-US" sz="600" dirty="0" err="1">
                <a:solidFill>
                  <a:srgbClr val="0050A0"/>
                </a:solidFill>
              </a:rPr>
              <a:t>Vacuum</a:t>
            </a:r>
            <a:r>
              <a:rPr lang="ko-KR" altLang="en-US" sz="600" dirty="0">
                <a:solidFill>
                  <a:srgbClr val="0050A0"/>
                </a:solidFill>
              </a:rPr>
              <a:t> = 8.8542e-12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Boltzmann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Constant</a:t>
            </a:r>
            <a:r>
              <a:rPr lang="ko-KR" altLang="en-US" sz="600" dirty="0">
                <a:solidFill>
                  <a:srgbClr val="0050A0"/>
                </a:solidFill>
              </a:rPr>
              <a:t> = 1.3807e-23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Unit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Charge</a:t>
            </a:r>
            <a:r>
              <a:rPr lang="ko-KR" altLang="en-US" sz="600" dirty="0">
                <a:solidFill>
                  <a:srgbClr val="0050A0"/>
                </a:solidFill>
              </a:rPr>
              <a:t> = 1.602e-19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$</a:t>
            </a:r>
            <a:r>
              <a:rPr lang="ko-KR" altLang="en-US" sz="600" dirty="0" err="1">
                <a:solidFill>
                  <a:srgbClr val="0050A0"/>
                </a:solidFill>
              </a:rPr>
              <a:t>Ambient_Temperature</a:t>
            </a:r>
            <a:r>
              <a:rPr lang="ko-KR" altLang="en-US" sz="600" dirty="0">
                <a:solidFill>
                  <a:srgbClr val="0050A0"/>
                </a:solidFill>
              </a:rPr>
              <a:t> = 25.0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$HTC = 10.0</a:t>
            </a:r>
          </a:p>
          <a:p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$</a:t>
            </a:r>
            <a:r>
              <a:rPr lang="ko-KR" altLang="en-US" sz="600" dirty="0" err="1">
                <a:solidFill>
                  <a:srgbClr val="0050A0"/>
                </a:solidFill>
              </a:rPr>
              <a:t>Arterial_temperature</a:t>
            </a:r>
            <a:r>
              <a:rPr lang="ko-KR" altLang="en-US" sz="600" dirty="0">
                <a:solidFill>
                  <a:srgbClr val="0050A0"/>
                </a:solidFill>
              </a:rPr>
              <a:t> = 37.0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$</a:t>
            </a:r>
            <a:r>
              <a:rPr lang="ko-KR" altLang="en-US" sz="600" dirty="0" err="1">
                <a:solidFill>
                  <a:srgbClr val="0050A0"/>
                </a:solidFill>
              </a:rPr>
              <a:t>Arterial_Density</a:t>
            </a:r>
            <a:r>
              <a:rPr lang="ko-KR" altLang="en-US" sz="600" dirty="0">
                <a:solidFill>
                  <a:srgbClr val="0050A0"/>
                </a:solidFill>
              </a:rPr>
              <a:t> = 1049.75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$</a:t>
            </a:r>
            <a:r>
              <a:rPr lang="ko-KR" altLang="en-US" sz="600" dirty="0" err="1">
                <a:solidFill>
                  <a:srgbClr val="0050A0"/>
                </a:solidFill>
              </a:rPr>
              <a:t>Arterial_Heat_Capacity</a:t>
            </a:r>
            <a:r>
              <a:rPr lang="ko-KR" altLang="en-US" sz="600" dirty="0">
                <a:solidFill>
                  <a:srgbClr val="0050A0"/>
                </a:solidFill>
              </a:rPr>
              <a:t> = 3617.0</a:t>
            </a:r>
          </a:p>
          <a:p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$</a:t>
            </a:r>
            <a:r>
              <a:rPr lang="ko-KR" altLang="en-US" sz="600" dirty="0" err="1">
                <a:solidFill>
                  <a:srgbClr val="0050A0"/>
                </a:solidFill>
              </a:rPr>
              <a:t>function</a:t>
            </a:r>
            <a:r>
              <a:rPr lang="ko-KR" altLang="en-US" sz="600" dirty="0">
                <a:solidFill>
                  <a:srgbClr val="0050A0"/>
                </a:solidFill>
              </a:rPr>
              <a:t> LED(</a:t>
            </a:r>
            <a:r>
              <a:rPr lang="ko-KR" altLang="en-US" sz="600" dirty="0" err="1">
                <a:solidFill>
                  <a:srgbClr val="0050A0"/>
                </a:solidFill>
              </a:rPr>
              <a:t>x</a:t>
            </a:r>
            <a:r>
              <a:rPr lang="ko-KR" altLang="en-US" sz="600" dirty="0">
                <a:solidFill>
                  <a:srgbClr val="0050A0"/>
                </a:solidFill>
              </a:rPr>
              <a:t>) {\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Depth_Dermis</a:t>
            </a:r>
            <a:r>
              <a:rPr lang="ko-KR" altLang="en-US" sz="600" dirty="0">
                <a:solidFill>
                  <a:srgbClr val="0050A0"/>
                </a:solidFill>
              </a:rPr>
              <a:t> = -0.0015;\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Depth_Fat</a:t>
            </a:r>
            <a:r>
              <a:rPr lang="ko-KR" altLang="en-US" sz="600" dirty="0">
                <a:solidFill>
                  <a:srgbClr val="0050A0"/>
                </a:solidFill>
              </a:rPr>
              <a:t> = -0.005;\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Depth_Muscle</a:t>
            </a:r>
            <a:r>
              <a:rPr lang="ko-KR" altLang="en-US" sz="600" dirty="0">
                <a:solidFill>
                  <a:srgbClr val="0050A0"/>
                </a:solidFill>
              </a:rPr>
              <a:t> = -0.020;\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I0 = 2.0;\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sigma</a:t>
            </a:r>
            <a:r>
              <a:rPr lang="ko-KR" altLang="en-US" sz="600" dirty="0">
                <a:solidFill>
                  <a:srgbClr val="0050A0"/>
                </a:solidFill>
              </a:rPr>
              <a:t> = 0.0020;\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Ab_Dermis</a:t>
            </a:r>
            <a:r>
              <a:rPr lang="ko-KR" altLang="en-US" sz="600" dirty="0">
                <a:solidFill>
                  <a:srgbClr val="0050A0"/>
                </a:solidFill>
              </a:rPr>
              <a:t> = 11.7;\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Ab_Fat</a:t>
            </a:r>
            <a:r>
              <a:rPr lang="ko-KR" altLang="en-US" sz="600" dirty="0">
                <a:solidFill>
                  <a:srgbClr val="0050A0"/>
                </a:solidFill>
              </a:rPr>
              <a:t> = 8.7;\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Ab_Muscle</a:t>
            </a:r>
            <a:r>
              <a:rPr lang="ko-KR" altLang="en-US" sz="600" dirty="0">
                <a:solidFill>
                  <a:srgbClr val="0050A0"/>
                </a:solidFill>
              </a:rPr>
              <a:t> = 29.3;\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if</a:t>
            </a:r>
            <a:r>
              <a:rPr lang="ko-KR" altLang="en-US" sz="600" dirty="0">
                <a:solidFill>
                  <a:srgbClr val="0050A0"/>
                </a:solidFill>
              </a:rPr>
              <a:t> (</a:t>
            </a:r>
            <a:r>
              <a:rPr lang="ko-KR" altLang="en-US" sz="600" dirty="0" err="1">
                <a:solidFill>
                  <a:srgbClr val="0050A0"/>
                </a:solidFill>
              </a:rPr>
              <a:t>x</a:t>
            </a:r>
            <a:r>
              <a:rPr lang="ko-KR" altLang="en-US" sz="600" dirty="0">
                <a:solidFill>
                  <a:srgbClr val="0050A0"/>
                </a:solidFill>
              </a:rPr>
              <a:t>(1)&gt;</a:t>
            </a:r>
            <a:r>
              <a:rPr lang="ko-KR" altLang="en-US" sz="600" dirty="0" err="1">
                <a:solidFill>
                  <a:srgbClr val="0050A0"/>
                </a:solidFill>
              </a:rPr>
              <a:t>Depth_Dermis</a:t>
            </a:r>
            <a:r>
              <a:rPr lang="ko-KR" altLang="en-US" sz="600" dirty="0">
                <a:solidFill>
                  <a:srgbClr val="0050A0"/>
                </a:solidFill>
              </a:rPr>
              <a:t>) </a:t>
            </a:r>
            <a:r>
              <a:rPr lang="ko-KR" altLang="en-US" sz="600" dirty="0" err="1">
                <a:solidFill>
                  <a:srgbClr val="0050A0"/>
                </a:solidFill>
              </a:rPr>
              <a:t>Q</a:t>
            </a:r>
            <a:r>
              <a:rPr lang="ko-KR" altLang="en-US" sz="600" dirty="0">
                <a:solidFill>
                  <a:srgbClr val="0050A0"/>
                </a:solidFill>
              </a:rPr>
              <a:t>=I0*</a:t>
            </a:r>
            <a:r>
              <a:rPr lang="ko-KR" altLang="en-US" sz="600" dirty="0" err="1">
                <a:solidFill>
                  <a:srgbClr val="0050A0"/>
                </a:solidFill>
              </a:rPr>
              <a:t>Ab_Dermis</a:t>
            </a:r>
            <a:r>
              <a:rPr lang="ko-KR" altLang="en-US" sz="600" dirty="0">
                <a:solidFill>
                  <a:srgbClr val="0050A0"/>
                </a:solidFill>
              </a:rPr>
              <a:t>*</a:t>
            </a:r>
            <a:r>
              <a:rPr lang="ko-KR" altLang="en-US" sz="600" dirty="0" err="1">
                <a:solidFill>
                  <a:srgbClr val="0050A0"/>
                </a:solidFill>
              </a:rPr>
              <a:t>exp</a:t>
            </a:r>
            <a:r>
              <a:rPr lang="ko-KR" altLang="en-US" sz="600" dirty="0">
                <a:solidFill>
                  <a:srgbClr val="0050A0"/>
                </a:solidFill>
              </a:rPr>
              <a:t>(</a:t>
            </a:r>
            <a:r>
              <a:rPr lang="ko-KR" altLang="en-US" sz="600" dirty="0" err="1">
                <a:solidFill>
                  <a:srgbClr val="0050A0"/>
                </a:solidFill>
              </a:rPr>
              <a:t>Ab_Dermis</a:t>
            </a:r>
            <a:r>
              <a:rPr lang="ko-KR" altLang="en-US" sz="600" dirty="0">
                <a:solidFill>
                  <a:srgbClr val="0050A0"/>
                </a:solidFill>
              </a:rPr>
              <a:t>*</a:t>
            </a:r>
            <a:r>
              <a:rPr lang="ko-KR" altLang="en-US" sz="600" dirty="0" err="1">
                <a:solidFill>
                  <a:srgbClr val="0050A0"/>
                </a:solidFill>
              </a:rPr>
              <a:t>x</a:t>
            </a:r>
            <a:r>
              <a:rPr lang="ko-KR" altLang="en-US" sz="600" dirty="0">
                <a:solidFill>
                  <a:srgbClr val="0050A0"/>
                </a:solidFill>
              </a:rPr>
              <a:t>(1)-</a:t>
            </a:r>
            <a:r>
              <a:rPr lang="ko-KR" altLang="en-US" sz="600" dirty="0" err="1">
                <a:solidFill>
                  <a:srgbClr val="0050A0"/>
                </a:solidFill>
              </a:rPr>
              <a:t>x</a:t>
            </a:r>
            <a:r>
              <a:rPr lang="ko-KR" altLang="en-US" sz="600" dirty="0">
                <a:solidFill>
                  <a:srgbClr val="0050A0"/>
                </a:solidFill>
              </a:rPr>
              <a:t>(0)*</a:t>
            </a:r>
            <a:r>
              <a:rPr lang="ko-KR" altLang="en-US" sz="600" dirty="0" err="1">
                <a:solidFill>
                  <a:srgbClr val="0050A0"/>
                </a:solidFill>
              </a:rPr>
              <a:t>x</a:t>
            </a:r>
            <a:r>
              <a:rPr lang="ko-KR" altLang="en-US" sz="600" dirty="0">
                <a:solidFill>
                  <a:srgbClr val="0050A0"/>
                </a:solidFill>
              </a:rPr>
              <a:t>(0)/(2*</a:t>
            </a:r>
            <a:r>
              <a:rPr lang="ko-KR" altLang="en-US" sz="600" dirty="0" err="1">
                <a:solidFill>
                  <a:srgbClr val="0050A0"/>
                </a:solidFill>
              </a:rPr>
              <a:t>sigma</a:t>
            </a:r>
            <a:r>
              <a:rPr lang="ko-KR" altLang="en-US" sz="600" dirty="0">
                <a:solidFill>
                  <a:srgbClr val="0050A0"/>
                </a:solidFill>
              </a:rPr>
              <a:t>*</a:t>
            </a:r>
            <a:r>
              <a:rPr lang="ko-KR" altLang="en-US" sz="600" dirty="0" err="1">
                <a:solidFill>
                  <a:srgbClr val="0050A0"/>
                </a:solidFill>
              </a:rPr>
              <a:t>sigma</a:t>
            </a:r>
            <a:r>
              <a:rPr lang="ko-KR" altLang="en-US" sz="600" dirty="0">
                <a:solidFill>
                  <a:srgbClr val="0050A0"/>
                </a:solidFill>
              </a:rPr>
              <a:t>));\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if</a:t>
            </a:r>
            <a:r>
              <a:rPr lang="ko-KR" altLang="en-US" sz="600" dirty="0">
                <a:solidFill>
                  <a:srgbClr val="0050A0"/>
                </a:solidFill>
              </a:rPr>
              <a:t> (</a:t>
            </a:r>
            <a:r>
              <a:rPr lang="ko-KR" altLang="en-US" sz="600" dirty="0" err="1">
                <a:solidFill>
                  <a:srgbClr val="0050A0"/>
                </a:solidFill>
              </a:rPr>
              <a:t>x</a:t>
            </a:r>
            <a:r>
              <a:rPr lang="ko-KR" altLang="en-US" sz="600" dirty="0">
                <a:solidFill>
                  <a:srgbClr val="0050A0"/>
                </a:solidFill>
              </a:rPr>
              <a:t>(1)&lt;(</a:t>
            </a:r>
            <a:r>
              <a:rPr lang="ko-KR" altLang="en-US" sz="600" dirty="0" err="1">
                <a:solidFill>
                  <a:srgbClr val="0050A0"/>
                </a:solidFill>
              </a:rPr>
              <a:t>Depth_Dermis+Depth_Fat</a:t>
            </a:r>
            <a:r>
              <a:rPr lang="ko-KR" altLang="en-US" sz="600" dirty="0">
                <a:solidFill>
                  <a:srgbClr val="0050A0"/>
                </a:solidFill>
              </a:rPr>
              <a:t>)) </a:t>
            </a:r>
            <a:r>
              <a:rPr lang="ko-KR" altLang="en-US" sz="600" dirty="0" err="1">
                <a:solidFill>
                  <a:srgbClr val="0050A0"/>
                </a:solidFill>
              </a:rPr>
              <a:t>Q</a:t>
            </a:r>
            <a:r>
              <a:rPr lang="ko-KR" altLang="en-US" sz="600" dirty="0">
                <a:solidFill>
                  <a:srgbClr val="0050A0"/>
                </a:solidFill>
              </a:rPr>
              <a:t>=I0*</a:t>
            </a:r>
            <a:r>
              <a:rPr lang="ko-KR" altLang="en-US" sz="600" dirty="0" err="1">
                <a:solidFill>
                  <a:srgbClr val="0050A0"/>
                </a:solidFill>
              </a:rPr>
              <a:t>Ab_Muscle</a:t>
            </a:r>
            <a:r>
              <a:rPr lang="ko-KR" altLang="en-US" sz="600" dirty="0">
                <a:solidFill>
                  <a:srgbClr val="0050A0"/>
                </a:solidFill>
              </a:rPr>
              <a:t>*</a:t>
            </a:r>
            <a:r>
              <a:rPr lang="ko-KR" altLang="en-US" sz="600" dirty="0" err="1">
                <a:solidFill>
                  <a:srgbClr val="0050A0"/>
                </a:solidFill>
              </a:rPr>
              <a:t>exp</a:t>
            </a:r>
            <a:r>
              <a:rPr lang="ko-KR" altLang="en-US" sz="600" dirty="0">
                <a:solidFill>
                  <a:srgbClr val="0050A0"/>
                </a:solidFill>
              </a:rPr>
              <a:t>(</a:t>
            </a:r>
            <a:r>
              <a:rPr lang="ko-KR" altLang="en-US" sz="600" dirty="0" err="1">
                <a:solidFill>
                  <a:srgbClr val="0050A0"/>
                </a:solidFill>
              </a:rPr>
              <a:t>Ab_Muscle</a:t>
            </a:r>
            <a:r>
              <a:rPr lang="ko-KR" altLang="en-US" sz="600" dirty="0">
                <a:solidFill>
                  <a:srgbClr val="0050A0"/>
                </a:solidFill>
              </a:rPr>
              <a:t>*</a:t>
            </a:r>
            <a:r>
              <a:rPr lang="ko-KR" altLang="en-US" sz="600" dirty="0" err="1">
                <a:solidFill>
                  <a:srgbClr val="0050A0"/>
                </a:solidFill>
              </a:rPr>
              <a:t>x</a:t>
            </a:r>
            <a:r>
              <a:rPr lang="ko-KR" altLang="en-US" sz="600" dirty="0">
                <a:solidFill>
                  <a:srgbClr val="0050A0"/>
                </a:solidFill>
              </a:rPr>
              <a:t>(1)-</a:t>
            </a:r>
            <a:r>
              <a:rPr lang="ko-KR" altLang="en-US" sz="600" dirty="0" err="1">
                <a:solidFill>
                  <a:srgbClr val="0050A0"/>
                </a:solidFill>
              </a:rPr>
              <a:t>x</a:t>
            </a:r>
            <a:r>
              <a:rPr lang="ko-KR" altLang="en-US" sz="600" dirty="0">
                <a:solidFill>
                  <a:srgbClr val="0050A0"/>
                </a:solidFill>
              </a:rPr>
              <a:t>(0)*</a:t>
            </a:r>
            <a:r>
              <a:rPr lang="ko-KR" altLang="en-US" sz="600" dirty="0" err="1">
                <a:solidFill>
                  <a:srgbClr val="0050A0"/>
                </a:solidFill>
              </a:rPr>
              <a:t>x</a:t>
            </a:r>
            <a:r>
              <a:rPr lang="ko-KR" altLang="en-US" sz="600" dirty="0">
                <a:solidFill>
                  <a:srgbClr val="0050A0"/>
                </a:solidFill>
              </a:rPr>
              <a:t>(0)/(2*</a:t>
            </a:r>
            <a:r>
              <a:rPr lang="ko-KR" altLang="en-US" sz="600" dirty="0" err="1">
                <a:solidFill>
                  <a:srgbClr val="0050A0"/>
                </a:solidFill>
              </a:rPr>
              <a:t>sigma</a:t>
            </a:r>
            <a:r>
              <a:rPr lang="ko-KR" altLang="en-US" sz="600" dirty="0">
                <a:solidFill>
                  <a:srgbClr val="0050A0"/>
                </a:solidFill>
              </a:rPr>
              <a:t>*</a:t>
            </a:r>
            <a:r>
              <a:rPr lang="ko-KR" altLang="en-US" sz="600" dirty="0" err="1">
                <a:solidFill>
                  <a:srgbClr val="0050A0"/>
                </a:solidFill>
              </a:rPr>
              <a:t>sigma</a:t>
            </a:r>
            <a:r>
              <a:rPr lang="ko-KR" altLang="en-US" sz="600" dirty="0">
                <a:solidFill>
                  <a:srgbClr val="0050A0"/>
                </a:solidFill>
              </a:rPr>
              <a:t>));\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else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Q</a:t>
            </a:r>
            <a:r>
              <a:rPr lang="ko-KR" altLang="en-US" sz="600" dirty="0">
                <a:solidFill>
                  <a:srgbClr val="0050A0"/>
                </a:solidFill>
              </a:rPr>
              <a:t>=I0*</a:t>
            </a:r>
            <a:r>
              <a:rPr lang="ko-KR" altLang="en-US" sz="600" dirty="0" err="1">
                <a:solidFill>
                  <a:srgbClr val="0050A0"/>
                </a:solidFill>
              </a:rPr>
              <a:t>Ab_Fat</a:t>
            </a:r>
            <a:r>
              <a:rPr lang="ko-KR" altLang="en-US" sz="600" dirty="0">
                <a:solidFill>
                  <a:srgbClr val="0050A0"/>
                </a:solidFill>
              </a:rPr>
              <a:t>*</a:t>
            </a:r>
            <a:r>
              <a:rPr lang="ko-KR" altLang="en-US" sz="600" dirty="0" err="1">
                <a:solidFill>
                  <a:srgbClr val="0050A0"/>
                </a:solidFill>
              </a:rPr>
              <a:t>exp</a:t>
            </a:r>
            <a:r>
              <a:rPr lang="ko-KR" altLang="en-US" sz="600" dirty="0">
                <a:solidFill>
                  <a:srgbClr val="0050A0"/>
                </a:solidFill>
              </a:rPr>
              <a:t>(</a:t>
            </a:r>
            <a:r>
              <a:rPr lang="ko-KR" altLang="en-US" sz="600" dirty="0" err="1">
                <a:solidFill>
                  <a:srgbClr val="0050A0"/>
                </a:solidFill>
              </a:rPr>
              <a:t>Ab_Fat</a:t>
            </a:r>
            <a:r>
              <a:rPr lang="ko-KR" altLang="en-US" sz="600" dirty="0">
                <a:solidFill>
                  <a:srgbClr val="0050A0"/>
                </a:solidFill>
              </a:rPr>
              <a:t>*</a:t>
            </a:r>
            <a:r>
              <a:rPr lang="ko-KR" altLang="en-US" sz="600" dirty="0" err="1">
                <a:solidFill>
                  <a:srgbClr val="0050A0"/>
                </a:solidFill>
              </a:rPr>
              <a:t>x</a:t>
            </a:r>
            <a:r>
              <a:rPr lang="ko-KR" altLang="en-US" sz="600" dirty="0">
                <a:solidFill>
                  <a:srgbClr val="0050A0"/>
                </a:solidFill>
              </a:rPr>
              <a:t>(1)-</a:t>
            </a:r>
            <a:r>
              <a:rPr lang="ko-KR" altLang="en-US" sz="600" dirty="0" err="1">
                <a:solidFill>
                  <a:srgbClr val="0050A0"/>
                </a:solidFill>
              </a:rPr>
              <a:t>x</a:t>
            </a:r>
            <a:r>
              <a:rPr lang="ko-KR" altLang="en-US" sz="600" dirty="0">
                <a:solidFill>
                  <a:srgbClr val="0050A0"/>
                </a:solidFill>
              </a:rPr>
              <a:t>(0)*</a:t>
            </a:r>
            <a:r>
              <a:rPr lang="ko-KR" altLang="en-US" sz="600" dirty="0" err="1">
                <a:solidFill>
                  <a:srgbClr val="0050A0"/>
                </a:solidFill>
              </a:rPr>
              <a:t>x</a:t>
            </a:r>
            <a:r>
              <a:rPr lang="ko-KR" altLang="en-US" sz="600" dirty="0">
                <a:solidFill>
                  <a:srgbClr val="0050A0"/>
                </a:solidFill>
              </a:rPr>
              <a:t>(0)/(2*</a:t>
            </a:r>
            <a:r>
              <a:rPr lang="ko-KR" altLang="en-US" sz="600" dirty="0" err="1">
                <a:solidFill>
                  <a:srgbClr val="0050A0"/>
                </a:solidFill>
              </a:rPr>
              <a:t>sigma</a:t>
            </a:r>
            <a:r>
              <a:rPr lang="ko-KR" altLang="en-US" sz="600" dirty="0">
                <a:solidFill>
                  <a:srgbClr val="0050A0"/>
                </a:solidFill>
              </a:rPr>
              <a:t>*</a:t>
            </a:r>
            <a:r>
              <a:rPr lang="ko-KR" altLang="en-US" sz="600" dirty="0" err="1">
                <a:solidFill>
                  <a:srgbClr val="0050A0"/>
                </a:solidFill>
              </a:rPr>
              <a:t>sigma</a:t>
            </a:r>
            <a:r>
              <a:rPr lang="ko-KR" altLang="en-US" sz="600" dirty="0">
                <a:solidFill>
                  <a:srgbClr val="0050A0"/>
                </a:solidFill>
              </a:rPr>
              <a:t>));\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_LED = </a:t>
            </a:r>
            <a:r>
              <a:rPr lang="ko-KR" altLang="en-US" sz="600" dirty="0" err="1">
                <a:solidFill>
                  <a:srgbClr val="0050A0"/>
                </a:solidFill>
              </a:rPr>
              <a:t>Q</a:t>
            </a:r>
            <a:r>
              <a:rPr lang="ko-KR" altLang="en-US" sz="600" dirty="0">
                <a:solidFill>
                  <a:srgbClr val="0050A0"/>
                </a:solidFill>
              </a:rPr>
              <a:t>;\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}</a:t>
            </a:r>
          </a:p>
          <a:p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$</a:t>
            </a:r>
            <a:r>
              <a:rPr lang="ko-KR" altLang="en-US" sz="600" dirty="0" err="1">
                <a:solidFill>
                  <a:srgbClr val="0050A0"/>
                </a:solidFill>
              </a:rPr>
              <a:t>function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Perfusion</a:t>
            </a:r>
            <a:r>
              <a:rPr lang="ko-KR" altLang="en-US" sz="600" dirty="0">
                <a:solidFill>
                  <a:srgbClr val="0050A0"/>
                </a:solidFill>
              </a:rPr>
              <a:t>(</a:t>
            </a:r>
            <a:r>
              <a:rPr lang="ko-KR" altLang="en-US" sz="600" dirty="0" err="1">
                <a:solidFill>
                  <a:srgbClr val="0050A0"/>
                </a:solidFill>
              </a:rPr>
              <a:t>x</a:t>
            </a:r>
            <a:r>
              <a:rPr lang="ko-KR" altLang="en-US" sz="600" dirty="0">
                <a:solidFill>
                  <a:srgbClr val="0050A0"/>
                </a:solidFill>
              </a:rPr>
              <a:t>) {\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Depth_Dermis</a:t>
            </a:r>
            <a:r>
              <a:rPr lang="ko-KR" altLang="en-US" sz="600" dirty="0">
                <a:solidFill>
                  <a:srgbClr val="0050A0"/>
                </a:solidFill>
              </a:rPr>
              <a:t> = -0.0015;\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Depth_Fat</a:t>
            </a:r>
            <a:r>
              <a:rPr lang="ko-KR" altLang="en-US" sz="600" dirty="0">
                <a:solidFill>
                  <a:srgbClr val="0050A0"/>
                </a:solidFill>
              </a:rPr>
              <a:t> = -0.005;\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Depth_Muscle</a:t>
            </a:r>
            <a:r>
              <a:rPr lang="ko-KR" altLang="en-US" sz="600" dirty="0">
                <a:solidFill>
                  <a:srgbClr val="0050A0"/>
                </a:solidFill>
              </a:rPr>
              <a:t> = -0.020;\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Perfusion_Dermis</a:t>
            </a:r>
            <a:r>
              <a:rPr lang="ko-KR" altLang="en-US" sz="600" dirty="0">
                <a:solidFill>
                  <a:srgbClr val="0050A0"/>
                </a:solidFill>
              </a:rPr>
              <a:t> = 0.002;\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Perfusion_Fat</a:t>
            </a:r>
            <a:r>
              <a:rPr lang="ko-KR" altLang="en-US" sz="600" dirty="0">
                <a:solidFill>
                  <a:srgbClr val="0050A0"/>
                </a:solidFill>
              </a:rPr>
              <a:t> = 0.00046666667;\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Perfusion_Muscle</a:t>
            </a:r>
            <a:r>
              <a:rPr lang="ko-KR" altLang="en-US" sz="600" dirty="0">
                <a:solidFill>
                  <a:srgbClr val="0050A0"/>
                </a:solidFill>
              </a:rPr>
              <a:t> = 0.00063333333;\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if</a:t>
            </a:r>
            <a:r>
              <a:rPr lang="ko-KR" altLang="en-US" sz="600" dirty="0">
                <a:solidFill>
                  <a:srgbClr val="0050A0"/>
                </a:solidFill>
              </a:rPr>
              <a:t> (</a:t>
            </a:r>
            <a:r>
              <a:rPr lang="ko-KR" altLang="en-US" sz="600" dirty="0" err="1">
                <a:solidFill>
                  <a:srgbClr val="0050A0"/>
                </a:solidFill>
              </a:rPr>
              <a:t>x</a:t>
            </a:r>
            <a:r>
              <a:rPr lang="ko-KR" altLang="en-US" sz="600" dirty="0">
                <a:solidFill>
                  <a:srgbClr val="0050A0"/>
                </a:solidFill>
              </a:rPr>
              <a:t>(1)&gt;</a:t>
            </a:r>
            <a:r>
              <a:rPr lang="ko-KR" altLang="en-US" sz="600" dirty="0" err="1">
                <a:solidFill>
                  <a:srgbClr val="0050A0"/>
                </a:solidFill>
              </a:rPr>
              <a:t>Depth_Dermis</a:t>
            </a:r>
            <a:r>
              <a:rPr lang="ko-KR" altLang="en-US" sz="600" dirty="0">
                <a:solidFill>
                  <a:srgbClr val="0050A0"/>
                </a:solidFill>
              </a:rPr>
              <a:t>) </a:t>
            </a:r>
            <a:r>
              <a:rPr lang="ko-KR" altLang="en-US" sz="600" dirty="0" err="1">
                <a:solidFill>
                  <a:srgbClr val="0050A0"/>
                </a:solidFill>
              </a:rPr>
              <a:t>P</a:t>
            </a:r>
            <a:r>
              <a:rPr lang="ko-KR" altLang="en-US" sz="600" dirty="0">
                <a:solidFill>
                  <a:srgbClr val="0050A0"/>
                </a:solidFill>
              </a:rPr>
              <a:t>=</a:t>
            </a:r>
            <a:r>
              <a:rPr lang="ko-KR" altLang="en-US" sz="600" dirty="0" err="1">
                <a:solidFill>
                  <a:srgbClr val="0050A0"/>
                </a:solidFill>
              </a:rPr>
              <a:t>Perfusion_Dermis</a:t>
            </a:r>
            <a:r>
              <a:rPr lang="ko-KR" altLang="en-US" sz="600" dirty="0">
                <a:solidFill>
                  <a:srgbClr val="0050A0"/>
                </a:solidFill>
              </a:rPr>
              <a:t>;\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if</a:t>
            </a:r>
            <a:r>
              <a:rPr lang="ko-KR" altLang="en-US" sz="600" dirty="0">
                <a:solidFill>
                  <a:srgbClr val="0050A0"/>
                </a:solidFill>
              </a:rPr>
              <a:t> (</a:t>
            </a:r>
            <a:r>
              <a:rPr lang="ko-KR" altLang="en-US" sz="600" dirty="0" err="1">
                <a:solidFill>
                  <a:srgbClr val="0050A0"/>
                </a:solidFill>
              </a:rPr>
              <a:t>x</a:t>
            </a:r>
            <a:r>
              <a:rPr lang="ko-KR" altLang="en-US" sz="600" dirty="0">
                <a:solidFill>
                  <a:srgbClr val="0050A0"/>
                </a:solidFill>
              </a:rPr>
              <a:t>(1)&lt;(</a:t>
            </a:r>
            <a:r>
              <a:rPr lang="ko-KR" altLang="en-US" sz="600" dirty="0" err="1">
                <a:solidFill>
                  <a:srgbClr val="0050A0"/>
                </a:solidFill>
              </a:rPr>
              <a:t>Depth_Dermis+Depth_Fat</a:t>
            </a:r>
            <a:r>
              <a:rPr lang="ko-KR" altLang="en-US" sz="600" dirty="0">
                <a:solidFill>
                  <a:srgbClr val="0050A0"/>
                </a:solidFill>
              </a:rPr>
              <a:t>)) </a:t>
            </a:r>
            <a:r>
              <a:rPr lang="ko-KR" altLang="en-US" sz="600" dirty="0" err="1">
                <a:solidFill>
                  <a:srgbClr val="0050A0"/>
                </a:solidFill>
              </a:rPr>
              <a:t>P</a:t>
            </a:r>
            <a:r>
              <a:rPr lang="ko-KR" altLang="en-US" sz="600" dirty="0">
                <a:solidFill>
                  <a:srgbClr val="0050A0"/>
                </a:solidFill>
              </a:rPr>
              <a:t>=</a:t>
            </a:r>
            <a:r>
              <a:rPr lang="ko-KR" altLang="en-US" sz="600" dirty="0" err="1">
                <a:solidFill>
                  <a:srgbClr val="0050A0"/>
                </a:solidFill>
              </a:rPr>
              <a:t>Perfusion_Muscle</a:t>
            </a:r>
            <a:r>
              <a:rPr lang="ko-KR" altLang="en-US" sz="600" dirty="0">
                <a:solidFill>
                  <a:srgbClr val="0050A0"/>
                </a:solidFill>
              </a:rPr>
              <a:t>;\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else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P</a:t>
            </a:r>
            <a:r>
              <a:rPr lang="ko-KR" altLang="en-US" sz="600" dirty="0">
                <a:solidFill>
                  <a:srgbClr val="0050A0"/>
                </a:solidFill>
              </a:rPr>
              <a:t>=</a:t>
            </a:r>
            <a:r>
              <a:rPr lang="ko-KR" altLang="en-US" sz="600" dirty="0" err="1">
                <a:solidFill>
                  <a:srgbClr val="0050A0"/>
                </a:solidFill>
              </a:rPr>
              <a:t>Perfusion_Fat</a:t>
            </a:r>
            <a:r>
              <a:rPr lang="ko-KR" altLang="en-US" sz="600" dirty="0">
                <a:solidFill>
                  <a:srgbClr val="0050A0"/>
                </a:solidFill>
              </a:rPr>
              <a:t>;\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_</a:t>
            </a:r>
            <a:r>
              <a:rPr lang="ko-KR" altLang="en-US" sz="600" dirty="0" err="1">
                <a:solidFill>
                  <a:srgbClr val="0050A0"/>
                </a:solidFill>
              </a:rPr>
              <a:t>Perfusion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P</a:t>
            </a:r>
            <a:r>
              <a:rPr lang="ko-KR" altLang="en-US" sz="600" dirty="0">
                <a:solidFill>
                  <a:srgbClr val="0050A0"/>
                </a:solidFill>
              </a:rPr>
              <a:t>;\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}</a:t>
            </a:r>
          </a:p>
          <a:p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err="1" smtClean="0">
                <a:solidFill>
                  <a:srgbClr val="0050A0"/>
                </a:solidFill>
              </a:rPr>
              <a:t>End</a:t>
            </a:r>
            <a:endParaRPr lang="ko-KR" altLang="en-US" sz="600" dirty="0">
              <a:solidFill>
                <a:srgbClr val="0050A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59665" y="288000"/>
            <a:ext cx="276577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" dirty="0" err="1" smtClean="0">
                <a:solidFill>
                  <a:srgbClr val="0050A0"/>
                </a:solidFill>
              </a:rPr>
              <a:t>Body</a:t>
            </a:r>
            <a:r>
              <a:rPr lang="ko-KR" altLang="en-US" sz="600" dirty="0" smtClean="0">
                <a:solidFill>
                  <a:srgbClr val="0050A0"/>
                </a:solidFill>
              </a:rPr>
              <a:t> </a:t>
            </a:r>
            <a:r>
              <a:rPr lang="ko-KR" altLang="en-US" sz="600" dirty="0">
                <a:solidFill>
                  <a:srgbClr val="0050A0"/>
                </a:solidFill>
              </a:rPr>
              <a:t>1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Target </a:t>
            </a:r>
            <a:r>
              <a:rPr lang="ko-KR" altLang="en-US" sz="600" dirty="0" err="1">
                <a:solidFill>
                  <a:srgbClr val="0050A0"/>
                </a:solidFill>
              </a:rPr>
              <a:t>Bodies</a:t>
            </a:r>
            <a:r>
              <a:rPr lang="ko-KR" altLang="en-US" sz="600" dirty="0">
                <a:solidFill>
                  <a:srgbClr val="0050A0"/>
                </a:solidFill>
              </a:rPr>
              <a:t>(1) = 8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Name</a:t>
            </a:r>
            <a:r>
              <a:rPr lang="ko-KR" altLang="en-US" sz="600" dirty="0">
                <a:solidFill>
                  <a:srgbClr val="0050A0"/>
                </a:solidFill>
              </a:rPr>
              <a:t> = "</a:t>
            </a:r>
            <a:r>
              <a:rPr lang="ko-KR" altLang="en-US" sz="600" dirty="0" err="1">
                <a:solidFill>
                  <a:srgbClr val="0050A0"/>
                </a:solidFill>
              </a:rPr>
              <a:t>Body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Property</a:t>
            </a:r>
            <a:r>
              <a:rPr lang="ko-KR" altLang="en-US" sz="600" dirty="0">
                <a:solidFill>
                  <a:srgbClr val="0050A0"/>
                </a:solidFill>
              </a:rPr>
              <a:t> 1"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Equation</a:t>
            </a:r>
            <a:r>
              <a:rPr lang="ko-KR" altLang="en-US" sz="600" dirty="0">
                <a:solidFill>
                  <a:srgbClr val="0050A0"/>
                </a:solidFill>
              </a:rPr>
              <a:t> = 1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Material</a:t>
            </a:r>
            <a:r>
              <a:rPr lang="ko-KR" altLang="en-US" sz="600" dirty="0">
                <a:solidFill>
                  <a:srgbClr val="0050A0"/>
                </a:solidFill>
              </a:rPr>
              <a:t> = 1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Body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Force</a:t>
            </a:r>
            <a:r>
              <a:rPr lang="ko-KR" altLang="en-US" sz="600" dirty="0">
                <a:solidFill>
                  <a:srgbClr val="0050A0"/>
                </a:solidFill>
              </a:rPr>
              <a:t> = 1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Initial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condition</a:t>
            </a:r>
            <a:r>
              <a:rPr lang="ko-KR" altLang="en-US" sz="600" dirty="0">
                <a:solidFill>
                  <a:srgbClr val="0050A0"/>
                </a:solidFill>
              </a:rPr>
              <a:t> = 1</a:t>
            </a:r>
          </a:p>
          <a:p>
            <a:r>
              <a:rPr lang="ko-KR" altLang="en-US" sz="600" dirty="0" err="1">
                <a:solidFill>
                  <a:srgbClr val="0050A0"/>
                </a:solidFill>
              </a:rPr>
              <a:t>End</a:t>
            </a:r>
            <a:endParaRPr lang="ko-KR" altLang="en-US" sz="600" dirty="0">
              <a:solidFill>
                <a:srgbClr val="0050A0"/>
              </a:solidFill>
            </a:endParaRPr>
          </a:p>
          <a:p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err="1">
                <a:solidFill>
                  <a:srgbClr val="0050A0"/>
                </a:solidFill>
              </a:rPr>
              <a:t>Body</a:t>
            </a:r>
            <a:r>
              <a:rPr lang="ko-KR" altLang="en-US" sz="600" dirty="0">
                <a:solidFill>
                  <a:srgbClr val="0050A0"/>
                </a:solidFill>
              </a:rPr>
              <a:t> 2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Target </a:t>
            </a:r>
            <a:r>
              <a:rPr lang="ko-KR" altLang="en-US" sz="600" dirty="0" err="1">
                <a:solidFill>
                  <a:srgbClr val="0050A0"/>
                </a:solidFill>
              </a:rPr>
              <a:t>Bodies</a:t>
            </a:r>
            <a:r>
              <a:rPr lang="ko-KR" altLang="en-US" sz="600" dirty="0">
                <a:solidFill>
                  <a:srgbClr val="0050A0"/>
                </a:solidFill>
              </a:rPr>
              <a:t>(1) = 9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Name</a:t>
            </a:r>
            <a:r>
              <a:rPr lang="ko-KR" altLang="en-US" sz="600" dirty="0">
                <a:solidFill>
                  <a:srgbClr val="0050A0"/>
                </a:solidFill>
              </a:rPr>
              <a:t> = "</a:t>
            </a:r>
            <a:r>
              <a:rPr lang="ko-KR" altLang="en-US" sz="600" dirty="0" err="1">
                <a:solidFill>
                  <a:srgbClr val="0050A0"/>
                </a:solidFill>
              </a:rPr>
              <a:t>Body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Property</a:t>
            </a:r>
            <a:r>
              <a:rPr lang="ko-KR" altLang="en-US" sz="600" dirty="0">
                <a:solidFill>
                  <a:srgbClr val="0050A0"/>
                </a:solidFill>
              </a:rPr>
              <a:t> 2"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Equation</a:t>
            </a:r>
            <a:r>
              <a:rPr lang="ko-KR" altLang="en-US" sz="600" dirty="0">
                <a:solidFill>
                  <a:srgbClr val="0050A0"/>
                </a:solidFill>
              </a:rPr>
              <a:t> = 1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Material</a:t>
            </a:r>
            <a:r>
              <a:rPr lang="ko-KR" altLang="en-US" sz="600" dirty="0">
                <a:solidFill>
                  <a:srgbClr val="0050A0"/>
                </a:solidFill>
              </a:rPr>
              <a:t> = 2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Body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Force</a:t>
            </a:r>
            <a:r>
              <a:rPr lang="ko-KR" altLang="en-US" sz="600" dirty="0">
                <a:solidFill>
                  <a:srgbClr val="0050A0"/>
                </a:solidFill>
              </a:rPr>
              <a:t> = 1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Initial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condition</a:t>
            </a:r>
            <a:r>
              <a:rPr lang="ko-KR" altLang="en-US" sz="600" dirty="0">
                <a:solidFill>
                  <a:srgbClr val="0050A0"/>
                </a:solidFill>
              </a:rPr>
              <a:t> = 1</a:t>
            </a:r>
          </a:p>
          <a:p>
            <a:r>
              <a:rPr lang="ko-KR" altLang="en-US" sz="600" dirty="0" err="1">
                <a:solidFill>
                  <a:srgbClr val="0050A0"/>
                </a:solidFill>
              </a:rPr>
              <a:t>End</a:t>
            </a:r>
            <a:endParaRPr lang="ko-KR" altLang="en-US" sz="600" dirty="0">
              <a:solidFill>
                <a:srgbClr val="0050A0"/>
              </a:solidFill>
            </a:endParaRPr>
          </a:p>
          <a:p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err="1">
                <a:solidFill>
                  <a:srgbClr val="0050A0"/>
                </a:solidFill>
              </a:rPr>
              <a:t>Body</a:t>
            </a:r>
            <a:r>
              <a:rPr lang="ko-KR" altLang="en-US" sz="600" dirty="0">
                <a:solidFill>
                  <a:srgbClr val="0050A0"/>
                </a:solidFill>
              </a:rPr>
              <a:t> 3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Target </a:t>
            </a:r>
            <a:r>
              <a:rPr lang="ko-KR" altLang="en-US" sz="600" dirty="0" err="1">
                <a:solidFill>
                  <a:srgbClr val="0050A0"/>
                </a:solidFill>
              </a:rPr>
              <a:t>Bodies</a:t>
            </a:r>
            <a:r>
              <a:rPr lang="ko-KR" altLang="en-US" sz="600" dirty="0">
                <a:solidFill>
                  <a:srgbClr val="0050A0"/>
                </a:solidFill>
              </a:rPr>
              <a:t>(1) = 10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Name</a:t>
            </a:r>
            <a:r>
              <a:rPr lang="ko-KR" altLang="en-US" sz="600" dirty="0">
                <a:solidFill>
                  <a:srgbClr val="0050A0"/>
                </a:solidFill>
              </a:rPr>
              <a:t> = "</a:t>
            </a:r>
            <a:r>
              <a:rPr lang="ko-KR" altLang="en-US" sz="600" dirty="0" err="1">
                <a:solidFill>
                  <a:srgbClr val="0050A0"/>
                </a:solidFill>
              </a:rPr>
              <a:t>Body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Property</a:t>
            </a:r>
            <a:r>
              <a:rPr lang="ko-KR" altLang="en-US" sz="600" dirty="0">
                <a:solidFill>
                  <a:srgbClr val="0050A0"/>
                </a:solidFill>
              </a:rPr>
              <a:t> 3"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Equation</a:t>
            </a:r>
            <a:r>
              <a:rPr lang="ko-KR" altLang="en-US" sz="600" dirty="0">
                <a:solidFill>
                  <a:srgbClr val="0050A0"/>
                </a:solidFill>
              </a:rPr>
              <a:t> = 1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Material</a:t>
            </a:r>
            <a:r>
              <a:rPr lang="ko-KR" altLang="en-US" sz="600" dirty="0">
                <a:solidFill>
                  <a:srgbClr val="0050A0"/>
                </a:solidFill>
              </a:rPr>
              <a:t> = 3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Body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Force</a:t>
            </a:r>
            <a:r>
              <a:rPr lang="ko-KR" altLang="en-US" sz="600" dirty="0">
                <a:solidFill>
                  <a:srgbClr val="0050A0"/>
                </a:solidFill>
              </a:rPr>
              <a:t> = 1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Initial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condition</a:t>
            </a:r>
            <a:r>
              <a:rPr lang="ko-KR" altLang="en-US" sz="600" dirty="0">
                <a:solidFill>
                  <a:srgbClr val="0050A0"/>
                </a:solidFill>
              </a:rPr>
              <a:t> = 1</a:t>
            </a:r>
          </a:p>
          <a:p>
            <a:r>
              <a:rPr lang="ko-KR" altLang="en-US" sz="600" dirty="0" err="1">
                <a:solidFill>
                  <a:srgbClr val="0050A0"/>
                </a:solidFill>
              </a:rPr>
              <a:t>End</a:t>
            </a:r>
            <a:endParaRPr lang="ko-KR" altLang="en-US" sz="600" dirty="0">
              <a:solidFill>
                <a:srgbClr val="0050A0"/>
              </a:solidFill>
            </a:endParaRPr>
          </a:p>
          <a:p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err="1">
                <a:solidFill>
                  <a:srgbClr val="0050A0"/>
                </a:solidFill>
              </a:rPr>
              <a:t>Solver</a:t>
            </a:r>
            <a:r>
              <a:rPr lang="ko-KR" altLang="en-US" sz="600" dirty="0">
                <a:solidFill>
                  <a:srgbClr val="0050A0"/>
                </a:solidFill>
              </a:rPr>
              <a:t> 2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Equation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Heat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Equation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Variable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Temperature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Procedure</a:t>
            </a:r>
            <a:r>
              <a:rPr lang="ko-KR" altLang="en-US" sz="600" dirty="0">
                <a:solidFill>
                  <a:srgbClr val="0050A0"/>
                </a:solidFill>
              </a:rPr>
              <a:t> = "</a:t>
            </a:r>
            <a:r>
              <a:rPr lang="ko-KR" altLang="en-US" sz="600" dirty="0" err="1">
                <a:solidFill>
                  <a:srgbClr val="0050A0"/>
                </a:solidFill>
              </a:rPr>
              <a:t>HeatSolve</a:t>
            </a:r>
            <a:r>
              <a:rPr lang="ko-KR" altLang="en-US" sz="600" dirty="0">
                <a:solidFill>
                  <a:srgbClr val="0050A0"/>
                </a:solidFill>
              </a:rPr>
              <a:t>" "</a:t>
            </a:r>
            <a:r>
              <a:rPr lang="ko-KR" altLang="en-US" sz="600" dirty="0" err="1">
                <a:solidFill>
                  <a:srgbClr val="0050A0"/>
                </a:solidFill>
              </a:rPr>
              <a:t>HeatSolver</a:t>
            </a:r>
            <a:r>
              <a:rPr lang="ko-KR" altLang="en-US" sz="600" dirty="0">
                <a:solidFill>
                  <a:srgbClr val="0050A0"/>
                </a:solidFill>
              </a:rPr>
              <a:t>"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Exec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Solver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Always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Stabilize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True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Bubbles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False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Lumped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Mass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Matrix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False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Optimize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Bandwidth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True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Steady</a:t>
            </a:r>
            <a:r>
              <a:rPr lang="ko-KR" altLang="en-US" sz="600" dirty="0">
                <a:solidFill>
                  <a:srgbClr val="0050A0"/>
                </a:solidFill>
              </a:rPr>
              <a:t> State </a:t>
            </a:r>
            <a:r>
              <a:rPr lang="ko-KR" altLang="en-US" sz="600" dirty="0" err="1">
                <a:solidFill>
                  <a:srgbClr val="0050A0"/>
                </a:solidFill>
              </a:rPr>
              <a:t>Convergence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Tolerance</a:t>
            </a:r>
            <a:r>
              <a:rPr lang="ko-KR" altLang="en-US" sz="600" dirty="0">
                <a:solidFill>
                  <a:srgbClr val="0050A0"/>
                </a:solidFill>
              </a:rPr>
              <a:t> = 1.0e-5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Nonlinear</a:t>
            </a:r>
            <a:r>
              <a:rPr lang="ko-KR" altLang="en-US" sz="600" dirty="0">
                <a:solidFill>
                  <a:srgbClr val="0050A0"/>
                </a:solidFill>
              </a:rPr>
              <a:t> System </a:t>
            </a:r>
            <a:r>
              <a:rPr lang="ko-KR" altLang="en-US" sz="600" dirty="0" err="1">
                <a:solidFill>
                  <a:srgbClr val="0050A0"/>
                </a:solidFill>
              </a:rPr>
              <a:t>Convergence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Tolerance</a:t>
            </a:r>
            <a:r>
              <a:rPr lang="ko-KR" altLang="en-US" sz="600" dirty="0">
                <a:solidFill>
                  <a:srgbClr val="0050A0"/>
                </a:solidFill>
              </a:rPr>
              <a:t> = 1.0e-7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Nonlinear</a:t>
            </a:r>
            <a:r>
              <a:rPr lang="ko-KR" altLang="en-US" sz="600" dirty="0">
                <a:solidFill>
                  <a:srgbClr val="0050A0"/>
                </a:solidFill>
              </a:rPr>
              <a:t> System </a:t>
            </a:r>
            <a:r>
              <a:rPr lang="ko-KR" altLang="en-US" sz="600" dirty="0" err="1">
                <a:solidFill>
                  <a:srgbClr val="0050A0"/>
                </a:solidFill>
              </a:rPr>
              <a:t>Max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Iterations</a:t>
            </a:r>
            <a:r>
              <a:rPr lang="ko-KR" altLang="en-US" sz="600" dirty="0">
                <a:solidFill>
                  <a:srgbClr val="0050A0"/>
                </a:solidFill>
              </a:rPr>
              <a:t> = 20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Nonlinear</a:t>
            </a:r>
            <a:r>
              <a:rPr lang="ko-KR" altLang="en-US" sz="600" dirty="0">
                <a:solidFill>
                  <a:srgbClr val="0050A0"/>
                </a:solidFill>
              </a:rPr>
              <a:t> System </a:t>
            </a:r>
            <a:r>
              <a:rPr lang="ko-KR" altLang="en-US" sz="600" dirty="0" err="1">
                <a:solidFill>
                  <a:srgbClr val="0050A0"/>
                </a:solidFill>
              </a:rPr>
              <a:t>Newton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After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Iterations</a:t>
            </a:r>
            <a:r>
              <a:rPr lang="ko-KR" altLang="en-US" sz="600" dirty="0">
                <a:solidFill>
                  <a:srgbClr val="0050A0"/>
                </a:solidFill>
              </a:rPr>
              <a:t> = 3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Nonlinear</a:t>
            </a:r>
            <a:r>
              <a:rPr lang="ko-KR" altLang="en-US" sz="600" dirty="0">
                <a:solidFill>
                  <a:srgbClr val="0050A0"/>
                </a:solidFill>
              </a:rPr>
              <a:t> System </a:t>
            </a:r>
            <a:r>
              <a:rPr lang="ko-KR" altLang="en-US" sz="600" dirty="0" err="1">
                <a:solidFill>
                  <a:srgbClr val="0050A0"/>
                </a:solidFill>
              </a:rPr>
              <a:t>Newton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After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Tolerance</a:t>
            </a:r>
            <a:r>
              <a:rPr lang="ko-KR" altLang="en-US" sz="600" dirty="0">
                <a:solidFill>
                  <a:srgbClr val="0050A0"/>
                </a:solidFill>
              </a:rPr>
              <a:t> = 1.0e-3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Nonlinear</a:t>
            </a:r>
            <a:r>
              <a:rPr lang="ko-KR" altLang="en-US" sz="600" dirty="0">
                <a:solidFill>
                  <a:srgbClr val="0050A0"/>
                </a:solidFill>
              </a:rPr>
              <a:t> System </a:t>
            </a:r>
            <a:r>
              <a:rPr lang="ko-KR" altLang="en-US" sz="600" dirty="0" err="1">
                <a:solidFill>
                  <a:srgbClr val="0050A0"/>
                </a:solidFill>
              </a:rPr>
              <a:t>Relaxation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Factor</a:t>
            </a:r>
            <a:r>
              <a:rPr lang="ko-KR" altLang="en-US" sz="600" dirty="0">
                <a:solidFill>
                  <a:srgbClr val="0050A0"/>
                </a:solidFill>
              </a:rPr>
              <a:t> = 1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Linear</a:t>
            </a:r>
            <a:r>
              <a:rPr lang="ko-KR" altLang="en-US" sz="600" dirty="0">
                <a:solidFill>
                  <a:srgbClr val="0050A0"/>
                </a:solidFill>
              </a:rPr>
              <a:t> System </a:t>
            </a:r>
            <a:r>
              <a:rPr lang="ko-KR" altLang="en-US" sz="600" dirty="0" err="1">
                <a:solidFill>
                  <a:srgbClr val="0050A0"/>
                </a:solidFill>
              </a:rPr>
              <a:t>Solver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Iterative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Linear</a:t>
            </a:r>
            <a:r>
              <a:rPr lang="ko-KR" altLang="en-US" sz="600" dirty="0">
                <a:solidFill>
                  <a:srgbClr val="0050A0"/>
                </a:solidFill>
              </a:rPr>
              <a:t> System </a:t>
            </a:r>
            <a:r>
              <a:rPr lang="ko-KR" altLang="en-US" sz="600" dirty="0" err="1">
                <a:solidFill>
                  <a:srgbClr val="0050A0"/>
                </a:solidFill>
              </a:rPr>
              <a:t>Iterative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Method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BiCGStab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Linear</a:t>
            </a:r>
            <a:r>
              <a:rPr lang="ko-KR" altLang="en-US" sz="600" dirty="0">
                <a:solidFill>
                  <a:srgbClr val="0050A0"/>
                </a:solidFill>
              </a:rPr>
              <a:t> System </a:t>
            </a:r>
            <a:r>
              <a:rPr lang="ko-KR" altLang="en-US" sz="600" dirty="0" err="1">
                <a:solidFill>
                  <a:srgbClr val="0050A0"/>
                </a:solidFill>
              </a:rPr>
              <a:t>Max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Iterations</a:t>
            </a:r>
            <a:r>
              <a:rPr lang="ko-KR" altLang="en-US" sz="600" dirty="0">
                <a:solidFill>
                  <a:srgbClr val="0050A0"/>
                </a:solidFill>
              </a:rPr>
              <a:t> = 500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Linear</a:t>
            </a:r>
            <a:r>
              <a:rPr lang="ko-KR" altLang="en-US" sz="600" dirty="0">
                <a:solidFill>
                  <a:srgbClr val="0050A0"/>
                </a:solidFill>
              </a:rPr>
              <a:t> System </a:t>
            </a:r>
            <a:r>
              <a:rPr lang="ko-KR" altLang="en-US" sz="600" dirty="0" err="1">
                <a:solidFill>
                  <a:srgbClr val="0050A0"/>
                </a:solidFill>
              </a:rPr>
              <a:t>Convergence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Tolerance</a:t>
            </a:r>
            <a:r>
              <a:rPr lang="ko-KR" altLang="en-US" sz="600" dirty="0">
                <a:solidFill>
                  <a:srgbClr val="0050A0"/>
                </a:solidFill>
              </a:rPr>
              <a:t> = 1.0e-10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BiCGstabl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polynomial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degree</a:t>
            </a:r>
            <a:r>
              <a:rPr lang="ko-KR" altLang="en-US" sz="600" dirty="0">
                <a:solidFill>
                  <a:srgbClr val="0050A0"/>
                </a:solidFill>
              </a:rPr>
              <a:t> = 2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Linear</a:t>
            </a:r>
            <a:r>
              <a:rPr lang="ko-KR" altLang="en-US" sz="600" dirty="0">
                <a:solidFill>
                  <a:srgbClr val="0050A0"/>
                </a:solidFill>
              </a:rPr>
              <a:t> System </a:t>
            </a:r>
            <a:r>
              <a:rPr lang="ko-KR" altLang="en-US" sz="600" dirty="0" err="1">
                <a:solidFill>
                  <a:srgbClr val="0050A0"/>
                </a:solidFill>
              </a:rPr>
              <a:t>Preconditioning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Diagonal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Linear</a:t>
            </a:r>
            <a:r>
              <a:rPr lang="ko-KR" altLang="en-US" sz="600" dirty="0">
                <a:solidFill>
                  <a:srgbClr val="0050A0"/>
                </a:solidFill>
              </a:rPr>
              <a:t> System ILUT </a:t>
            </a:r>
            <a:r>
              <a:rPr lang="ko-KR" altLang="en-US" sz="600" dirty="0" err="1">
                <a:solidFill>
                  <a:srgbClr val="0050A0"/>
                </a:solidFill>
              </a:rPr>
              <a:t>Tolerance</a:t>
            </a:r>
            <a:r>
              <a:rPr lang="ko-KR" altLang="en-US" sz="600" dirty="0">
                <a:solidFill>
                  <a:srgbClr val="0050A0"/>
                </a:solidFill>
              </a:rPr>
              <a:t> = 1.0e-3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Linear</a:t>
            </a:r>
            <a:r>
              <a:rPr lang="ko-KR" altLang="en-US" sz="600" dirty="0">
                <a:solidFill>
                  <a:srgbClr val="0050A0"/>
                </a:solidFill>
              </a:rPr>
              <a:t> System </a:t>
            </a:r>
            <a:r>
              <a:rPr lang="ko-KR" altLang="en-US" sz="600" dirty="0" err="1">
                <a:solidFill>
                  <a:srgbClr val="0050A0"/>
                </a:solidFill>
              </a:rPr>
              <a:t>Abort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Not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Converged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False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Linear</a:t>
            </a:r>
            <a:r>
              <a:rPr lang="ko-KR" altLang="en-US" sz="600" dirty="0">
                <a:solidFill>
                  <a:srgbClr val="0050A0"/>
                </a:solidFill>
              </a:rPr>
              <a:t> System </a:t>
            </a:r>
            <a:r>
              <a:rPr lang="ko-KR" altLang="en-US" sz="600" dirty="0" err="1">
                <a:solidFill>
                  <a:srgbClr val="0050A0"/>
                </a:solidFill>
              </a:rPr>
              <a:t>Residual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Output</a:t>
            </a:r>
            <a:r>
              <a:rPr lang="ko-KR" altLang="en-US" sz="600" dirty="0">
                <a:solidFill>
                  <a:srgbClr val="0050A0"/>
                </a:solidFill>
              </a:rPr>
              <a:t> = 1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Linear</a:t>
            </a:r>
            <a:r>
              <a:rPr lang="ko-KR" altLang="en-US" sz="600" dirty="0">
                <a:solidFill>
                  <a:srgbClr val="0050A0"/>
                </a:solidFill>
              </a:rPr>
              <a:t> System </a:t>
            </a:r>
            <a:r>
              <a:rPr lang="ko-KR" altLang="en-US" sz="600" dirty="0" err="1">
                <a:solidFill>
                  <a:srgbClr val="0050A0"/>
                </a:solidFill>
              </a:rPr>
              <a:t>Precondition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Recompute</a:t>
            </a:r>
            <a:r>
              <a:rPr lang="ko-KR" altLang="en-US" sz="600" dirty="0">
                <a:solidFill>
                  <a:srgbClr val="0050A0"/>
                </a:solidFill>
              </a:rPr>
              <a:t> = 1</a:t>
            </a:r>
          </a:p>
          <a:p>
            <a:r>
              <a:rPr lang="ko-KR" altLang="en-US" sz="600" dirty="0" err="1">
                <a:solidFill>
                  <a:srgbClr val="0050A0"/>
                </a:solidFill>
              </a:rPr>
              <a:t>End</a:t>
            </a:r>
            <a:endParaRPr lang="ko-KR" altLang="en-US" sz="600" dirty="0">
              <a:solidFill>
                <a:srgbClr val="0050A0"/>
              </a:solidFill>
            </a:endParaRPr>
          </a:p>
          <a:p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err="1">
                <a:solidFill>
                  <a:srgbClr val="0050A0"/>
                </a:solidFill>
              </a:rPr>
              <a:t>Solver</a:t>
            </a:r>
            <a:r>
              <a:rPr lang="ko-KR" altLang="en-US" sz="600" dirty="0">
                <a:solidFill>
                  <a:srgbClr val="0050A0"/>
                </a:solidFill>
              </a:rPr>
              <a:t> 1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Equation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Result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Output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Procedure</a:t>
            </a:r>
            <a:r>
              <a:rPr lang="ko-KR" altLang="en-US" sz="600" dirty="0">
                <a:solidFill>
                  <a:srgbClr val="0050A0"/>
                </a:solidFill>
              </a:rPr>
              <a:t> = "</a:t>
            </a:r>
            <a:r>
              <a:rPr lang="ko-KR" altLang="en-US" sz="600" dirty="0" err="1">
                <a:solidFill>
                  <a:srgbClr val="0050A0"/>
                </a:solidFill>
              </a:rPr>
              <a:t>ResultOutputSolve</a:t>
            </a:r>
            <a:r>
              <a:rPr lang="ko-KR" altLang="en-US" sz="600" dirty="0">
                <a:solidFill>
                  <a:srgbClr val="0050A0"/>
                </a:solidFill>
              </a:rPr>
              <a:t>" "</a:t>
            </a:r>
            <a:r>
              <a:rPr lang="ko-KR" altLang="en-US" sz="600" dirty="0" err="1">
                <a:solidFill>
                  <a:srgbClr val="0050A0"/>
                </a:solidFill>
              </a:rPr>
              <a:t>ResultOutputSolver</a:t>
            </a:r>
            <a:r>
              <a:rPr lang="ko-KR" altLang="en-US" sz="600" dirty="0">
                <a:solidFill>
                  <a:srgbClr val="0050A0"/>
                </a:solidFill>
              </a:rPr>
              <a:t>"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Output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Format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Vtu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Single</a:t>
            </a:r>
            <a:r>
              <a:rPr lang="ko-KR" altLang="en-US" sz="600" dirty="0">
                <a:solidFill>
                  <a:srgbClr val="0050A0"/>
                </a:solidFill>
              </a:rPr>
              <a:t> Precision = </a:t>
            </a:r>
            <a:r>
              <a:rPr lang="ko-KR" altLang="en-US" sz="600" dirty="0" err="1">
                <a:solidFill>
                  <a:srgbClr val="0050A0"/>
                </a:solidFill>
              </a:rPr>
              <a:t>True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Output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File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Name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case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Exec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Solver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After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Timestep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err="1">
                <a:solidFill>
                  <a:srgbClr val="0050A0"/>
                </a:solidFill>
              </a:rPr>
              <a:t>End</a:t>
            </a:r>
            <a:endParaRPr lang="ko-KR" altLang="en-US" sz="600" dirty="0">
              <a:solidFill>
                <a:srgbClr val="0050A0"/>
              </a:solidFill>
            </a:endParaRPr>
          </a:p>
          <a:p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err="1">
                <a:solidFill>
                  <a:srgbClr val="0050A0"/>
                </a:solidFill>
              </a:rPr>
              <a:t>Equation</a:t>
            </a:r>
            <a:r>
              <a:rPr lang="ko-KR" altLang="en-US" sz="600" dirty="0">
                <a:solidFill>
                  <a:srgbClr val="0050A0"/>
                </a:solidFill>
              </a:rPr>
              <a:t> 1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Name</a:t>
            </a:r>
            <a:r>
              <a:rPr lang="ko-KR" altLang="en-US" sz="600" dirty="0">
                <a:solidFill>
                  <a:srgbClr val="0050A0"/>
                </a:solidFill>
              </a:rPr>
              <a:t> = "</a:t>
            </a:r>
            <a:r>
              <a:rPr lang="ko-KR" altLang="en-US" sz="600" dirty="0" err="1">
                <a:solidFill>
                  <a:srgbClr val="0050A0"/>
                </a:solidFill>
              </a:rPr>
              <a:t>Equation</a:t>
            </a:r>
            <a:r>
              <a:rPr lang="ko-KR" altLang="en-US" sz="600" dirty="0">
                <a:solidFill>
                  <a:srgbClr val="0050A0"/>
                </a:solidFill>
              </a:rPr>
              <a:t> 1"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Active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Solvers</a:t>
            </a:r>
            <a:r>
              <a:rPr lang="ko-KR" altLang="en-US" sz="600" dirty="0">
                <a:solidFill>
                  <a:srgbClr val="0050A0"/>
                </a:solidFill>
              </a:rPr>
              <a:t>(2) = 2 1</a:t>
            </a:r>
          </a:p>
          <a:p>
            <a:r>
              <a:rPr lang="ko-KR" altLang="en-US" sz="600" dirty="0" err="1" smtClean="0">
                <a:solidFill>
                  <a:srgbClr val="0050A0"/>
                </a:solidFill>
              </a:rPr>
              <a:t>End</a:t>
            </a:r>
            <a:endParaRPr lang="ko-KR" altLang="en-US" sz="600" dirty="0">
              <a:solidFill>
                <a:srgbClr val="0050A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85481" y="288000"/>
            <a:ext cx="276577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" dirty="0" err="1" smtClean="0">
                <a:solidFill>
                  <a:srgbClr val="0050A0"/>
                </a:solidFill>
              </a:rPr>
              <a:t>Material</a:t>
            </a:r>
            <a:r>
              <a:rPr lang="ko-KR" altLang="en-US" sz="600" dirty="0" smtClean="0">
                <a:solidFill>
                  <a:srgbClr val="0050A0"/>
                </a:solidFill>
              </a:rPr>
              <a:t> </a:t>
            </a:r>
            <a:r>
              <a:rPr lang="ko-KR" altLang="en-US" sz="600" dirty="0">
                <a:solidFill>
                  <a:srgbClr val="0050A0"/>
                </a:solidFill>
              </a:rPr>
              <a:t>1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Name</a:t>
            </a:r>
            <a:r>
              <a:rPr lang="ko-KR" altLang="en-US" sz="600" dirty="0">
                <a:solidFill>
                  <a:srgbClr val="0050A0"/>
                </a:solidFill>
              </a:rPr>
              <a:t> = "</a:t>
            </a:r>
            <a:r>
              <a:rPr lang="ko-KR" altLang="en-US" sz="600" dirty="0" err="1">
                <a:solidFill>
                  <a:srgbClr val="0050A0"/>
                </a:solidFill>
              </a:rPr>
              <a:t>Material_Dermis</a:t>
            </a:r>
            <a:r>
              <a:rPr lang="ko-KR" altLang="en-US" sz="600" dirty="0">
                <a:solidFill>
                  <a:srgbClr val="0050A0"/>
                </a:solidFill>
              </a:rPr>
              <a:t>"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Heat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Conductivity</a:t>
            </a:r>
            <a:r>
              <a:rPr lang="ko-KR" altLang="en-US" sz="600" dirty="0">
                <a:solidFill>
                  <a:srgbClr val="0050A0"/>
                </a:solidFill>
              </a:rPr>
              <a:t> = 0.5 ![</a:t>
            </a:r>
            <a:r>
              <a:rPr lang="ko-KR" altLang="en-US" sz="600" dirty="0" err="1">
                <a:solidFill>
                  <a:srgbClr val="0050A0"/>
                </a:solidFill>
              </a:rPr>
              <a:t>W</a:t>
            </a:r>
            <a:r>
              <a:rPr lang="ko-KR" altLang="en-US" sz="600" dirty="0">
                <a:solidFill>
                  <a:srgbClr val="0050A0"/>
                </a:solidFill>
              </a:rPr>
              <a:t>/</a:t>
            </a:r>
            <a:r>
              <a:rPr lang="ko-KR" altLang="en-US" sz="600" dirty="0" err="1">
                <a:solidFill>
                  <a:srgbClr val="0050A0"/>
                </a:solidFill>
              </a:rPr>
              <a:t>mK</a:t>
            </a:r>
            <a:r>
              <a:rPr lang="ko-KR" altLang="en-US" sz="600" dirty="0">
                <a:solidFill>
                  <a:srgbClr val="0050A0"/>
                </a:solidFill>
              </a:rPr>
              <a:t>]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Heat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Capacity</a:t>
            </a:r>
            <a:r>
              <a:rPr lang="ko-KR" altLang="en-US" sz="600" dirty="0">
                <a:solidFill>
                  <a:srgbClr val="0050A0"/>
                </a:solidFill>
              </a:rPr>
              <a:t> = 3150.0 ![</a:t>
            </a:r>
            <a:r>
              <a:rPr lang="ko-KR" altLang="en-US" sz="600" dirty="0" err="1">
                <a:solidFill>
                  <a:srgbClr val="0050A0"/>
                </a:solidFill>
              </a:rPr>
              <a:t>J</a:t>
            </a:r>
            <a:r>
              <a:rPr lang="ko-KR" altLang="en-US" sz="600" dirty="0">
                <a:solidFill>
                  <a:srgbClr val="0050A0"/>
                </a:solidFill>
              </a:rPr>
              <a:t>/</a:t>
            </a:r>
            <a:r>
              <a:rPr lang="ko-KR" altLang="en-US" sz="600" dirty="0" err="1">
                <a:solidFill>
                  <a:srgbClr val="0050A0"/>
                </a:solidFill>
              </a:rPr>
              <a:t>kg</a:t>
            </a:r>
            <a:r>
              <a:rPr lang="ko-KR" altLang="en-US" sz="600" dirty="0">
                <a:solidFill>
                  <a:srgbClr val="0050A0"/>
                </a:solidFill>
              </a:rPr>
              <a:t>]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Porosity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Model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Always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saturated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Density</a:t>
            </a:r>
            <a:r>
              <a:rPr lang="ko-KR" altLang="en-US" sz="600" dirty="0">
                <a:solidFill>
                  <a:srgbClr val="0050A0"/>
                </a:solidFill>
              </a:rPr>
              <a:t> = 1116.0 ![</a:t>
            </a:r>
            <a:r>
              <a:rPr lang="ko-KR" altLang="en-US" sz="600" dirty="0" err="1">
                <a:solidFill>
                  <a:srgbClr val="0050A0"/>
                </a:solidFill>
              </a:rPr>
              <a:t>kg</a:t>
            </a:r>
            <a:r>
              <a:rPr lang="ko-KR" altLang="en-US" sz="600" dirty="0">
                <a:solidFill>
                  <a:srgbClr val="0050A0"/>
                </a:solidFill>
              </a:rPr>
              <a:t>/m^3]</a:t>
            </a:r>
          </a:p>
          <a:p>
            <a:r>
              <a:rPr lang="ko-KR" altLang="en-US" sz="600" dirty="0" err="1">
                <a:solidFill>
                  <a:srgbClr val="0050A0"/>
                </a:solidFill>
              </a:rPr>
              <a:t>End</a:t>
            </a:r>
            <a:endParaRPr lang="ko-KR" altLang="en-US" sz="600" dirty="0">
              <a:solidFill>
                <a:srgbClr val="0050A0"/>
              </a:solidFill>
            </a:endParaRPr>
          </a:p>
          <a:p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err="1">
                <a:solidFill>
                  <a:srgbClr val="0050A0"/>
                </a:solidFill>
              </a:rPr>
              <a:t>Material</a:t>
            </a:r>
            <a:r>
              <a:rPr lang="ko-KR" altLang="en-US" sz="600" dirty="0">
                <a:solidFill>
                  <a:srgbClr val="0050A0"/>
                </a:solidFill>
              </a:rPr>
              <a:t> 2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Name</a:t>
            </a:r>
            <a:r>
              <a:rPr lang="ko-KR" altLang="en-US" sz="600" dirty="0">
                <a:solidFill>
                  <a:srgbClr val="0050A0"/>
                </a:solidFill>
              </a:rPr>
              <a:t> = "</a:t>
            </a:r>
            <a:r>
              <a:rPr lang="ko-KR" altLang="en-US" sz="600" dirty="0" err="1">
                <a:solidFill>
                  <a:srgbClr val="0050A0"/>
                </a:solidFill>
              </a:rPr>
              <a:t>Material_Fat</a:t>
            </a:r>
            <a:r>
              <a:rPr lang="ko-KR" altLang="en-US" sz="600" dirty="0">
                <a:solidFill>
                  <a:srgbClr val="0050A0"/>
                </a:solidFill>
              </a:rPr>
              <a:t>"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Heat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Conductivity</a:t>
            </a:r>
            <a:r>
              <a:rPr lang="ko-KR" altLang="en-US" sz="600" dirty="0">
                <a:solidFill>
                  <a:srgbClr val="0050A0"/>
                </a:solidFill>
              </a:rPr>
              <a:t> = 0.28 ![</a:t>
            </a:r>
            <a:r>
              <a:rPr lang="ko-KR" altLang="en-US" sz="600" dirty="0" err="1">
                <a:solidFill>
                  <a:srgbClr val="0050A0"/>
                </a:solidFill>
              </a:rPr>
              <a:t>W</a:t>
            </a:r>
            <a:r>
              <a:rPr lang="ko-KR" altLang="en-US" sz="600" dirty="0">
                <a:solidFill>
                  <a:srgbClr val="0050A0"/>
                </a:solidFill>
              </a:rPr>
              <a:t>/</a:t>
            </a:r>
            <a:r>
              <a:rPr lang="ko-KR" altLang="en-US" sz="600" dirty="0" err="1">
                <a:solidFill>
                  <a:srgbClr val="0050A0"/>
                </a:solidFill>
              </a:rPr>
              <a:t>mK</a:t>
            </a:r>
            <a:r>
              <a:rPr lang="ko-KR" altLang="en-US" sz="600" dirty="0">
                <a:solidFill>
                  <a:srgbClr val="0050A0"/>
                </a:solidFill>
              </a:rPr>
              <a:t>]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Heat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Capacity</a:t>
            </a:r>
            <a:r>
              <a:rPr lang="ko-KR" altLang="en-US" sz="600" dirty="0">
                <a:solidFill>
                  <a:srgbClr val="0050A0"/>
                </a:solidFill>
              </a:rPr>
              <a:t> = 2250.0 ![</a:t>
            </a:r>
            <a:r>
              <a:rPr lang="ko-KR" altLang="en-US" sz="600" dirty="0" err="1">
                <a:solidFill>
                  <a:srgbClr val="0050A0"/>
                </a:solidFill>
              </a:rPr>
              <a:t>J</a:t>
            </a:r>
            <a:r>
              <a:rPr lang="ko-KR" altLang="en-US" sz="600" dirty="0">
                <a:solidFill>
                  <a:srgbClr val="0050A0"/>
                </a:solidFill>
              </a:rPr>
              <a:t>/</a:t>
            </a:r>
            <a:r>
              <a:rPr lang="ko-KR" altLang="en-US" sz="600" dirty="0" err="1">
                <a:solidFill>
                  <a:srgbClr val="0050A0"/>
                </a:solidFill>
              </a:rPr>
              <a:t>kg</a:t>
            </a:r>
            <a:r>
              <a:rPr lang="ko-KR" altLang="en-US" sz="600" dirty="0">
                <a:solidFill>
                  <a:srgbClr val="0050A0"/>
                </a:solidFill>
              </a:rPr>
              <a:t>]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Porosity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Model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Always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saturated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Density</a:t>
            </a:r>
            <a:r>
              <a:rPr lang="ko-KR" altLang="en-US" sz="600" dirty="0">
                <a:solidFill>
                  <a:srgbClr val="0050A0"/>
                </a:solidFill>
              </a:rPr>
              <a:t> = 971.0 ![</a:t>
            </a:r>
            <a:r>
              <a:rPr lang="ko-KR" altLang="en-US" sz="600" dirty="0" err="1">
                <a:solidFill>
                  <a:srgbClr val="0050A0"/>
                </a:solidFill>
              </a:rPr>
              <a:t>kg</a:t>
            </a:r>
            <a:r>
              <a:rPr lang="ko-KR" altLang="en-US" sz="600" dirty="0">
                <a:solidFill>
                  <a:srgbClr val="0050A0"/>
                </a:solidFill>
              </a:rPr>
              <a:t>/m^3]</a:t>
            </a:r>
          </a:p>
          <a:p>
            <a:r>
              <a:rPr lang="ko-KR" altLang="en-US" sz="600" dirty="0" err="1">
                <a:solidFill>
                  <a:srgbClr val="0050A0"/>
                </a:solidFill>
              </a:rPr>
              <a:t>End</a:t>
            </a:r>
            <a:endParaRPr lang="ko-KR" altLang="en-US" sz="600" dirty="0">
              <a:solidFill>
                <a:srgbClr val="0050A0"/>
              </a:solidFill>
            </a:endParaRPr>
          </a:p>
          <a:p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err="1">
                <a:solidFill>
                  <a:srgbClr val="0050A0"/>
                </a:solidFill>
              </a:rPr>
              <a:t>Material</a:t>
            </a:r>
            <a:r>
              <a:rPr lang="ko-KR" altLang="en-US" sz="600" dirty="0">
                <a:solidFill>
                  <a:srgbClr val="0050A0"/>
                </a:solidFill>
              </a:rPr>
              <a:t> 3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Name</a:t>
            </a:r>
            <a:r>
              <a:rPr lang="ko-KR" altLang="en-US" sz="600" dirty="0">
                <a:solidFill>
                  <a:srgbClr val="0050A0"/>
                </a:solidFill>
              </a:rPr>
              <a:t> = "</a:t>
            </a:r>
            <a:r>
              <a:rPr lang="ko-KR" altLang="en-US" sz="600" dirty="0" err="1">
                <a:solidFill>
                  <a:srgbClr val="0050A0"/>
                </a:solidFill>
              </a:rPr>
              <a:t>Material_Muscle</a:t>
            </a:r>
            <a:r>
              <a:rPr lang="ko-KR" altLang="en-US" sz="600" dirty="0">
                <a:solidFill>
                  <a:srgbClr val="0050A0"/>
                </a:solidFill>
              </a:rPr>
              <a:t>"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Heat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Conductivity</a:t>
            </a:r>
            <a:r>
              <a:rPr lang="ko-KR" altLang="en-US" sz="600" dirty="0">
                <a:solidFill>
                  <a:srgbClr val="0050A0"/>
                </a:solidFill>
              </a:rPr>
              <a:t> = 0.4975 ![</a:t>
            </a:r>
            <a:r>
              <a:rPr lang="ko-KR" altLang="en-US" sz="600" dirty="0" err="1">
                <a:solidFill>
                  <a:srgbClr val="0050A0"/>
                </a:solidFill>
              </a:rPr>
              <a:t>W</a:t>
            </a:r>
            <a:r>
              <a:rPr lang="ko-KR" altLang="en-US" sz="600" dirty="0">
                <a:solidFill>
                  <a:srgbClr val="0050A0"/>
                </a:solidFill>
              </a:rPr>
              <a:t>/</a:t>
            </a:r>
            <a:r>
              <a:rPr lang="ko-KR" altLang="en-US" sz="600" dirty="0" err="1">
                <a:solidFill>
                  <a:srgbClr val="0050A0"/>
                </a:solidFill>
              </a:rPr>
              <a:t>mK</a:t>
            </a:r>
            <a:r>
              <a:rPr lang="ko-KR" altLang="en-US" sz="600" dirty="0">
                <a:solidFill>
                  <a:srgbClr val="0050A0"/>
                </a:solidFill>
              </a:rPr>
              <a:t>]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Heat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Capacity</a:t>
            </a:r>
            <a:r>
              <a:rPr lang="ko-KR" altLang="en-US" sz="600" dirty="0">
                <a:solidFill>
                  <a:srgbClr val="0050A0"/>
                </a:solidFill>
              </a:rPr>
              <a:t> = 3430.0 ![</a:t>
            </a:r>
            <a:r>
              <a:rPr lang="ko-KR" altLang="en-US" sz="600" dirty="0" err="1">
                <a:solidFill>
                  <a:srgbClr val="0050A0"/>
                </a:solidFill>
              </a:rPr>
              <a:t>J</a:t>
            </a:r>
            <a:r>
              <a:rPr lang="ko-KR" altLang="en-US" sz="600" dirty="0">
                <a:solidFill>
                  <a:srgbClr val="0050A0"/>
                </a:solidFill>
              </a:rPr>
              <a:t>/</a:t>
            </a:r>
            <a:r>
              <a:rPr lang="ko-KR" altLang="en-US" sz="600" dirty="0" err="1">
                <a:solidFill>
                  <a:srgbClr val="0050A0"/>
                </a:solidFill>
              </a:rPr>
              <a:t>kg</a:t>
            </a:r>
            <a:r>
              <a:rPr lang="ko-KR" altLang="en-US" sz="600" dirty="0">
                <a:solidFill>
                  <a:srgbClr val="0050A0"/>
                </a:solidFill>
              </a:rPr>
              <a:t>]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Porosity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Model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Always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saturated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Density</a:t>
            </a:r>
            <a:r>
              <a:rPr lang="ko-KR" altLang="en-US" sz="600" dirty="0">
                <a:solidFill>
                  <a:srgbClr val="0050A0"/>
                </a:solidFill>
              </a:rPr>
              <a:t> = 1041.0 ![</a:t>
            </a:r>
            <a:r>
              <a:rPr lang="ko-KR" altLang="en-US" sz="600" dirty="0" err="1">
                <a:solidFill>
                  <a:srgbClr val="0050A0"/>
                </a:solidFill>
              </a:rPr>
              <a:t>kg</a:t>
            </a:r>
            <a:r>
              <a:rPr lang="ko-KR" altLang="en-US" sz="600" dirty="0">
                <a:solidFill>
                  <a:srgbClr val="0050A0"/>
                </a:solidFill>
              </a:rPr>
              <a:t>/m^3]</a:t>
            </a:r>
          </a:p>
          <a:p>
            <a:r>
              <a:rPr lang="ko-KR" altLang="en-US" sz="600" dirty="0" err="1">
                <a:solidFill>
                  <a:srgbClr val="0050A0"/>
                </a:solidFill>
              </a:rPr>
              <a:t>End</a:t>
            </a:r>
            <a:endParaRPr lang="ko-KR" altLang="en-US" sz="600" dirty="0">
              <a:solidFill>
                <a:srgbClr val="0050A0"/>
              </a:solidFill>
            </a:endParaRPr>
          </a:p>
          <a:p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err="1">
                <a:solidFill>
                  <a:srgbClr val="0050A0"/>
                </a:solidFill>
              </a:rPr>
              <a:t>Body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Force</a:t>
            </a:r>
            <a:r>
              <a:rPr lang="ko-KR" altLang="en-US" sz="600" dirty="0">
                <a:solidFill>
                  <a:srgbClr val="0050A0"/>
                </a:solidFill>
              </a:rPr>
              <a:t> 1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Name</a:t>
            </a:r>
            <a:r>
              <a:rPr lang="ko-KR" altLang="en-US" sz="600" dirty="0">
                <a:solidFill>
                  <a:srgbClr val="0050A0"/>
                </a:solidFill>
              </a:rPr>
              <a:t> = "</a:t>
            </a:r>
            <a:r>
              <a:rPr lang="ko-KR" altLang="en-US" sz="600" dirty="0" err="1">
                <a:solidFill>
                  <a:srgbClr val="0050A0"/>
                </a:solidFill>
              </a:rPr>
              <a:t>BodyForce_LED</a:t>
            </a:r>
            <a:r>
              <a:rPr lang="ko-KR" altLang="en-US" sz="600" dirty="0">
                <a:solidFill>
                  <a:srgbClr val="0050A0"/>
                </a:solidFill>
              </a:rPr>
              <a:t>"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Heat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Source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Variable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Coordinate</a:t>
            </a:r>
            <a:r>
              <a:rPr lang="ko-KR" altLang="en-US" sz="600" dirty="0">
                <a:solidFill>
                  <a:srgbClr val="0050A0"/>
                </a:solidFill>
              </a:rPr>
              <a:t>; </a:t>
            </a:r>
            <a:r>
              <a:rPr lang="ko-KR" altLang="en-US" sz="600" dirty="0" err="1">
                <a:solidFill>
                  <a:srgbClr val="0050A0"/>
                </a:solidFill>
              </a:rPr>
              <a:t>Real</a:t>
            </a:r>
            <a:r>
              <a:rPr lang="ko-KR" altLang="en-US" sz="600" dirty="0">
                <a:solidFill>
                  <a:srgbClr val="0050A0"/>
                </a:solidFill>
              </a:rPr>
              <a:t> MATC "LED(</a:t>
            </a:r>
            <a:r>
              <a:rPr lang="ko-KR" altLang="en-US" sz="600" dirty="0" err="1">
                <a:solidFill>
                  <a:srgbClr val="0050A0"/>
                </a:solidFill>
              </a:rPr>
              <a:t>tx</a:t>
            </a:r>
            <a:r>
              <a:rPr lang="ko-KR" altLang="en-US" sz="600" dirty="0">
                <a:solidFill>
                  <a:srgbClr val="0050A0"/>
                </a:solidFill>
              </a:rPr>
              <a:t>)"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Perfusion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Density</a:t>
            </a:r>
            <a:r>
              <a:rPr lang="ko-KR" altLang="en-US" sz="600" dirty="0">
                <a:solidFill>
                  <a:srgbClr val="0050A0"/>
                </a:solidFill>
              </a:rPr>
              <a:t> = $</a:t>
            </a:r>
            <a:r>
              <a:rPr lang="ko-KR" altLang="en-US" sz="600" dirty="0" err="1">
                <a:solidFill>
                  <a:srgbClr val="0050A0"/>
                </a:solidFill>
              </a:rPr>
              <a:t>Arterial_Density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Perfusion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Rate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Variable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Coordinate</a:t>
            </a:r>
            <a:r>
              <a:rPr lang="ko-KR" altLang="en-US" sz="600" dirty="0">
                <a:solidFill>
                  <a:srgbClr val="0050A0"/>
                </a:solidFill>
              </a:rPr>
              <a:t>; </a:t>
            </a:r>
            <a:r>
              <a:rPr lang="ko-KR" altLang="en-US" sz="600" dirty="0" err="1">
                <a:solidFill>
                  <a:srgbClr val="0050A0"/>
                </a:solidFill>
              </a:rPr>
              <a:t>Real</a:t>
            </a:r>
            <a:r>
              <a:rPr lang="ko-KR" altLang="en-US" sz="600" dirty="0">
                <a:solidFill>
                  <a:srgbClr val="0050A0"/>
                </a:solidFill>
              </a:rPr>
              <a:t> MATC "</a:t>
            </a:r>
            <a:r>
              <a:rPr lang="ko-KR" altLang="en-US" sz="600" dirty="0" err="1">
                <a:solidFill>
                  <a:srgbClr val="0050A0"/>
                </a:solidFill>
              </a:rPr>
              <a:t>Perfusion</a:t>
            </a:r>
            <a:r>
              <a:rPr lang="ko-KR" altLang="en-US" sz="600" dirty="0">
                <a:solidFill>
                  <a:srgbClr val="0050A0"/>
                </a:solidFill>
              </a:rPr>
              <a:t>(</a:t>
            </a:r>
            <a:r>
              <a:rPr lang="ko-KR" altLang="en-US" sz="600" dirty="0" err="1">
                <a:solidFill>
                  <a:srgbClr val="0050A0"/>
                </a:solidFill>
              </a:rPr>
              <a:t>tx</a:t>
            </a:r>
            <a:r>
              <a:rPr lang="ko-KR" altLang="en-US" sz="600" dirty="0">
                <a:solidFill>
                  <a:srgbClr val="0050A0"/>
                </a:solidFill>
              </a:rPr>
              <a:t>)"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Perfusion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Reference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Temperature</a:t>
            </a:r>
            <a:r>
              <a:rPr lang="ko-KR" altLang="en-US" sz="600" dirty="0">
                <a:solidFill>
                  <a:srgbClr val="0050A0"/>
                </a:solidFill>
              </a:rPr>
              <a:t> = $</a:t>
            </a:r>
            <a:r>
              <a:rPr lang="ko-KR" altLang="en-US" sz="600" dirty="0" err="1">
                <a:solidFill>
                  <a:srgbClr val="0050A0"/>
                </a:solidFill>
              </a:rPr>
              <a:t>Arterial_temperature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Perfusion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Heat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Capacity</a:t>
            </a:r>
            <a:r>
              <a:rPr lang="ko-KR" altLang="en-US" sz="600" dirty="0">
                <a:solidFill>
                  <a:srgbClr val="0050A0"/>
                </a:solidFill>
              </a:rPr>
              <a:t> = $</a:t>
            </a:r>
            <a:r>
              <a:rPr lang="ko-KR" altLang="en-US" sz="600" dirty="0" err="1">
                <a:solidFill>
                  <a:srgbClr val="0050A0"/>
                </a:solidFill>
              </a:rPr>
              <a:t>Arterial_Heat_Capacity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err="1">
                <a:solidFill>
                  <a:srgbClr val="0050A0"/>
                </a:solidFill>
              </a:rPr>
              <a:t>End</a:t>
            </a:r>
            <a:endParaRPr lang="ko-KR" altLang="en-US" sz="600" dirty="0">
              <a:solidFill>
                <a:srgbClr val="0050A0"/>
              </a:solidFill>
            </a:endParaRPr>
          </a:p>
          <a:p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err="1">
                <a:solidFill>
                  <a:srgbClr val="0050A0"/>
                </a:solidFill>
              </a:rPr>
              <a:t>Initial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Condition</a:t>
            </a:r>
            <a:r>
              <a:rPr lang="ko-KR" altLang="en-US" sz="600" dirty="0">
                <a:solidFill>
                  <a:srgbClr val="0050A0"/>
                </a:solidFill>
              </a:rPr>
              <a:t> 1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Name</a:t>
            </a:r>
            <a:r>
              <a:rPr lang="ko-KR" altLang="en-US" sz="600" dirty="0">
                <a:solidFill>
                  <a:srgbClr val="0050A0"/>
                </a:solidFill>
              </a:rPr>
              <a:t> = "</a:t>
            </a:r>
            <a:r>
              <a:rPr lang="ko-KR" altLang="en-US" sz="600" dirty="0" err="1">
                <a:solidFill>
                  <a:srgbClr val="0050A0"/>
                </a:solidFill>
              </a:rPr>
              <a:t>InitialCondition</a:t>
            </a:r>
            <a:r>
              <a:rPr lang="ko-KR" altLang="en-US" sz="600" dirty="0">
                <a:solidFill>
                  <a:srgbClr val="0050A0"/>
                </a:solidFill>
              </a:rPr>
              <a:t> 1"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Temperature</a:t>
            </a:r>
            <a:r>
              <a:rPr lang="ko-KR" altLang="en-US" sz="600" dirty="0">
                <a:solidFill>
                  <a:srgbClr val="0050A0"/>
                </a:solidFill>
              </a:rPr>
              <a:t> = $</a:t>
            </a:r>
            <a:r>
              <a:rPr lang="ko-KR" altLang="en-US" sz="600" dirty="0" err="1">
                <a:solidFill>
                  <a:srgbClr val="0050A0"/>
                </a:solidFill>
              </a:rPr>
              <a:t>Ambient_Temperature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err="1">
                <a:solidFill>
                  <a:srgbClr val="0050A0"/>
                </a:solidFill>
              </a:rPr>
              <a:t>End</a:t>
            </a:r>
            <a:endParaRPr lang="ko-KR" altLang="en-US" sz="600" dirty="0">
              <a:solidFill>
                <a:srgbClr val="0050A0"/>
              </a:solidFill>
            </a:endParaRPr>
          </a:p>
          <a:p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err="1">
                <a:solidFill>
                  <a:srgbClr val="0050A0"/>
                </a:solidFill>
              </a:rPr>
              <a:t>Boundary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Condition</a:t>
            </a:r>
            <a:r>
              <a:rPr lang="ko-KR" altLang="en-US" sz="600" dirty="0">
                <a:solidFill>
                  <a:srgbClr val="0050A0"/>
                </a:solidFill>
              </a:rPr>
              <a:t> 1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Target </a:t>
            </a:r>
            <a:r>
              <a:rPr lang="ko-KR" altLang="en-US" sz="600" dirty="0" err="1">
                <a:solidFill>
                  <a:srgbClr val="0050A0"/>
                </a:solidFill>
              </a:rPr>
              <a:t>Boundaries</a:t>
            </a:r>
            <a:r>
              <a:rPr lang="ko-KR" altLang="en-US" sz="600" dirty="0">
                <a:solidFill>
                  <a:srgbClr val="0050A0"/>
                </a:solidFill>
              </a:rPr>
              <a:t>(1) = 1 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Name</a:t>
            </a:r>
            <a:r>
              <a:rPr lang="ko-KR" altLang="en-US" sz="600" dirty="0">
                <a:solidFill>
                  <a:srgbClr val="0050A0"/>
                </a:solidFill>
              </a:rPr>
              <a:t> = "</a:t>
            </a:r>
            <a:r>
              <a:rPr lang="ko-KR" altLang="en-US" sz="600" dirty="0" err="1">
                <a:solidFill>
                  <a:srgbClr val="0050A0"/>
                </a:solidFill>
              </a:rPr>
              <a:t>BoundaryCondition_Dermis_Top</a:t>
            </a:r>
            <a:r>
              <a:rPr lang="ko-KR" altLang="en-US" sz="600" dirty="0">
                <a:solidFill>
                  <a:srgbClr val="0050A0"/>
                </a:solidFill>
              </a:rPr>
              <a:t>"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Heat</a:t>
            </a:r>
            <a:r>
              <a:rPr lang="ko-KR" altLang="en-US" sz="600" dirty="0">
                <a:solidFill>
                  <a:srgbClr val="0050A0"/>
                </a:solidFill>
              </a:rPr>
              <a:t> Transfer </a:t>
            </a:r>
            <a:r>
              <a:rPr lang="ko-KR" altLang="en-US" sz="600" dirty="0" err="1">
                <a:solidFill>
                  <a:srgbClr val="0050A0"/>
                </a:solidFill>
              </a:rPr>
              <a:t>Coefficient</a:t>
            </a:r>
            <a:r>
              <a:rPr lang="ko-KR" altLang="en-US" sz="600" dirty="0">
                <a:solidFill>
                  <a:srgbClr val="0050A0"/>
                </a:solidFill>
              </a:rPr>
              <a:t> = $HTC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External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Temperature</a:t>
            </a:r>
            <a:r>
              <a:rPr lang="ko-KR" altLang="en-US" sz="600" dirty="0">
                <a:solidFill>
                  <a:srgbClr val="0050A0"/>
                </a:solidFill>
              </a:rPr>
              <a:t> = $</a:t>
            </a:r>
            <a:r>
              <a:rPr lang="ko-KR" altLang="en-US" sz="600" dirty="0" err="1">
                <a:solidFill>
                  <a:srgbClr val="0050A0"/>
                </a:solidFill>
              </a:rPr>
              <a:t>Ambient_Temperature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err="1">
                <a:solidFill>
                  <a:srgbClr val="0050A0"/>
                </a:solidFill>
              </a:rPr>
              <a:t>End</a:t>
            </a:r>
            <a:endParaRPr lang="ko-KR" altLang="en-US" sz="600" dirty="0">
              <a:solidFill>
                <a:srgbClr val="0050A0"/>
              </a:solidFill>
            </a:endParaRPr>
          </a:p>
          <a:p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err="1">
                <a:solidFill>
                  <a:srgbClr val="0050A0"/>
                </a:solidFill>
              </a:rPr>
              <a:t>Boundary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Condition</a:t>
            </a:r>
            <a:r>
              <a:rPr lang="ko-KR" altLang="en-US" sz="600" dirty="0">
                <a:solidFill>
                  <a:srgbClr val="0050A0"/>
                </a:solidFill>
              </a:rPr>
              <a:t> 2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Target </a:t>
            </a:r>
            <a:r>
              <a:rPr lang="ko-KR" altLang="en-US" sz="600" dirty="0" err="1">
                <a:solidFill>
                  <a:srgbClr val="0050A0"/>
                </a:solidFill>
              </a:rPr>
              <a:t>Boundaries</a:t>
            </a:r>
            <a:r>
              <a:rPr lang="ko-KR" altLang="en-US" sz="600" dirty="0">
                <a:solidFill>
                  <a:srgbClr val="0050A0"/>
                </a:solidFill>
              </a:rPr>
              <a:t>(4) = 4 5 6 7 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Name</a:t>
            </a:r>
            <a:r>
              <a:rPr lang="ko-KR" altLang="en-US" sz="600" dirty="0">
                <a:solidFill>
                  <a:srgbClr val="0050A0"/>
                </a:solidFill>
              </a:rPr>
              <a:t> = "</a:t>
            </a:r>
            <a:r>
              <a:rPr lang="ko-KR" altLang="en-US" sz="600" dirty="0" err="1">
                <a:solidFill>
                  <a:srgbClr val="0050A0"/>
                </a:solidFill>
              </a:rPr>
              <a:t>BoundaryCondition_Adiabatic</a:t>
            </a:r>
            <a:r>
              <a:rPr lang="ko-KR" altLang="en-US" sz="600" dirty="0">
                <a:solidFill>
                  <a:srgbClr val="0050A0"/>
                </a:solidFill>
              </a:rPr>
              <a:t>"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Heat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Flux</a:t>
            </a:r>
            <a:r>
              <a:rPr lang="ko-KR" altLang="en-US" sz="600" dirty="0">
                <a:solidFill>
                  <a:srgbClr val="0050A0"/>
                </a:solidFill>
              </a:rPr>
              <a:t> = 0.0</a:t>
            </a:r>
          </a:p>
          <a:p>
            <a:r>
              <a:rPr lang="ko-KR" altLang="en-US" sz="600" dirty="0" err="1">
                <a:solidFill>
                  <a:srgbClr val="0050A0"/>
                </a:solidFill>
              </a:rPr>
              <a:t>End</a:t>
            </a:r>
            <a:endParaRPr lang="ko-KR" altLang="en-US" sz="600" dirty="0">
              <a:solidFill>
                <a:srgbClr val="0050A0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7112" y="3229760"/>
            <a:ext cx="3691904" cy="1359017"/>
          </a:xfrm>
          <a:prstGeom prst="roundRect">
            <a:avLst>
              <a:gd name="adj" fmla="val 3253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7112" y="4610551"/>
            <a:ext cx="3691904" cy="1359017"/>
          </a:xfrm>
          <a:prstGeom prst="roundRect">
            <a:avLst>
              <a:gd name="adj" fmla="val 3253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244204" y="2504370"/>
            <a:ext cx="2790739" cy="800892"/>
          </a:xfrm>
          <a:prstGeom prst="roundRect">
            <a:avLst>
              <a:gd name="adj" fmla="val 3253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1981406" y="3328026"/>
            <a:ext cx="1694571" cy="430241"/>
          </a:xfrm>
          <a:prstGeom prst="wedgeRoundRectCallout">
            <a:avLst>
              <a:gd name="adj1" fmla="val -61079"/>
              <a:gd name="adj2" fmla="val 51075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Beer-Lambert Function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With Different Layers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1981405" y="4696822"/>
            <a:ext cx="1694571" cy="579853"/>
          </a:xfrm>
          <a:prstGeom prst="wedgeRoundRectCallout">
            <a:avLst>
              <a:gd name="adj1" fmla="val -61079"/>
              <a:gd name="adj2" fmla="val 51075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bg1"/>
                </a:solidFill>
              </a:rPr>
              <a:t>Pennes</a:t>
            </a:r>
            <a:r>
              <a:rPr lang="en-US" altLang="ko-KR" sz="1000" dirty="0" smtClean="0">
                <a:solidFill>
                  <a:schemeClr val="bg1"/>
                </a:solidFill>
              </a:rPr>
              <a:t> Term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For Blood Perfusion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With Different Layers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7834719" y="2019034"/>
            <a:ext cx="1272124" cy="430241"/>
          </a:xfrm>
          <a:prstGeom prst="wedgeRoundRectCallout">
            <a:avLst>
              <a:gd name="adj1" fmla="val -21512"/>
              <a:gd name="adj2" fmla="val 80323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Apply 2 functions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Into Body Force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85063" y="6042885"/>
            <a:ext cx="2666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50A0"/>
                </a:solidFill>
              </a:rPr>
              <a:t>Elmer 8.3</a:t>
            </a:r>
            <a:r>
              <a:rPr lang="ko-KR" altLang="en-US" sz="1200" dirty="0" smtClean="0">
                <a:solidFill>
                  <a:srgbClr val="0050A0"/>
                </a:solidFill>
              </a:rPr>
              <a:t>에는 이미 </a:t>
            </a:r>
            <a:r>
              <a:rPr lang="en-US" altLang="ko-KR" sz="1200" dirty="0" smtClean="0">
                <a:solidFill>
                  <a:srgbClr val="0050A0"/>
                </a:solidFill>
              </a:rPr>
              <a:t>Heat Equation</a:t>
            </a:r>
            <a:r>
              <a:rPr lang="ko-KR" altLang="en-US" sz="1200" dirty="0" smtClean="0">
                <a:solidFill>
                  <a:srgbClr val="0050A0"/>
                </a:solidFill>
              </a:rPr>
              <a:t>에 </a:t>
            </a:r>
            <a:r>
              <a:rPr lang="en-US" altLang="ko-KR" sz="1200" dirty="0" err="1" smtClean="0">
                <a:solidFill>
                  <a:srgbClr val="0050A0"/>
                </a:solidFill>
              </a:rPr>
              <a:t>Pennes</a:t>
            </a:r>
            <a:r>
              <a:rPr lang="en-US" altLang="ko-KR" sz="1200" dirty="0" smtClean="0">
                <a:solidFill>
                  <a:srgbClr val="0050A0"/>
                </a:solidFill>
              </a:rPr>
              <a:t> Perfusion Term</a:t>
            </a:r>
            <a:r>
              <a:rPr lang="ko-KR" altLang="en-US" sz="1200" dirty="0" smtClean="0">
                <a:solidFill>
                  <a:srgbClr val="0050A0"/>
                </a:solidFill>
              </a:rPr>
              <a:t>이 제공되고 있으므로 적용이 편하다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63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Different cases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735982"/>
              </p:ext>
            </p:extLst>
          </p:nvPr>
        </p:nvGraphicFramePr>
        <p:xfrm>
          <a:off x="0" y="288000"/>
          <a:ext cx="91440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73563291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8034456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3201175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3970566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8611043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5228896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5934978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0324425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807022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1563007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case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Geometry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Conditions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5047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Thickness of</a:t>
                      </a:r>
                      <a:r>
                        <a:rPr lang="ko-KR" altLang="en-US" sz="1000" baseline="0" dirty="0" smtClean="0">
                          <a:solidFill>
                            <a:srgbClr val="0050A0"/>
                          </a:solidFill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0050A0"/>
                          </a:solidFill>
                        </a:rPr>
                        <a:t>Dermis</a:t>
                      </a:r>
                      <a:endParaRPr lang="en-US" altLang="ko-KR" sz="1000" dirty="0" smtClean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Thickness of</a:t>
                      </a:r>
                      <a:r>
                        <a:rPr lang="ko-KR" altLang="en-US" sz="1000" baseline="0" dirty="0" smtClean="0">
                          <a:solidFill>
                            <a:srgbClr val="0050A0"/>
                          </a:solidFill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0050A0"/>
                          </a:solidFill>
                        </a:rPr>
                        <a:t>Fat</a:t>
                      </a:r>
                      <a:endParaRPr lang="en-US" altLang="ko-KR" sz="1000" dirty="0" smtClean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Thickness of</a:t>
                      </a:r>
                      <a:r>
                        <a:rPr lang="ko-KR" altLang="en-US" sz="1000" baseline="0" dirty="0" smtClean="0">
                          <a:solidFill>
                            <a:srgbClr val="0050A0"/>
                          </a:solidFill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0050A0"/>
                          </a:solidFill>
                        </a:rPr>
                        <a:t>Muscle</a:t>
                      </a:r>
                      <a:endParaRPr lang="en-US" altLang="ko-KR" sz="1000" dirty="0" smtClean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Width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Simulation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Initial Condition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Convection</a:t>
                      </a:r>
                      <a:r>
                        <a:rPr lang="en-US" altLang="ko-KR" sz="1000" baseline="0" dirty="0" smtClean="0">
                          <a:solidFill>
                            <a:srgbClr val="0050A0"/>
                          </a:solidFill>
                        </a:rPr>
                        <a:t> on Skin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LED Heater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Blood Perfusion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1700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Case01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1.5 [mm]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3.0 [mm]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20.0 [mm]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60.0 [mm]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Steady State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25.0 [C]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10.0 [W/m^2/K]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2.0 [W/m^2]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On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19915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Case02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Transient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69384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Case03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Steady State</a:t>
                      </a:r>
                      <a:endParaRPr lang="ko-KR" altLang="en-US" sz="1000" dirty="0" smtClean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0.0 [W/m^2]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3189151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Case04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Steady State</a:t>
                      </a:r>
                      <a:endParaRPr lang="ko-KR" altLang="en-US" sz="1000" dirty="0" smtClean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2.0 [W/m^2]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Off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54217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Case05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Transient</a:t>
                      </a:r>
                      <a:endParaRPr lang="ko-KR" altLang="en-US" sz="1000" dirty="0" smtClean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37.0 [C]</a:t>
                      </a:r>
                      <a:endParaRPr lang="ko-KR" altLang="en-US" sz="1000" dirty="0" smtClean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On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98375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Case06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20.0 [mm]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30.0 [mm]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Steady State</a:t>
                      </a:r>
                      <a:endParaRPr lang="ko-KR" altLang="en-US" sz="1000" dirty="0" smtClean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25.0 [C]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2.0 [W/m^2]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On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56923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Case07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Transient</a:t>
                      </a:r>
                      <a:endParaRPr lang="ko-KR" altLang="en-US" sz="1000" dirty="0" smtClean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658735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Case08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Steady State</a:t>
                      </a:r>
                      <a:endParaRPr lang="ko-KR" altLang="en-US" sz="1000" dirty="0" smtClean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0.0 [W/m^2]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95673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Case09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Steady State</a:t>
                      </a:r>
                      <a:endParaRPr lang="ko-KR" altLang="en-US" sz="1000" dirty="0" smtClean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2.0 [W/m^2]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Off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79375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Case10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Transient</a:t>
                      </a:r>
                      <a:endParaRPr lang="ko-KR" altLang="en-US" sz="1000" dirty="0" smtClean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37.0 [C]</a:t>
                      </a:r>
                      <a:endParaRPr lang="ko-KR" altLang="en-US" sz="1000" dirty="0" smtClean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On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534441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Case11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Transient</a:t>
                      </a:r>
                      <a:endParaRPr lang="ko-KR" altLang="en-US" sz="1000" dirty="0" smtClean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37.0 [C]</a:t>
                      </a:r>
                      <a:endParaRPr lang="ko-KR" altLang="en-US" sz="1000" dirty="0" smtClean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10.0 [W/m^2]</a:t>
                      </a:r>
                      <a:endParaRPr lang="ko-KR" altLang="en-US" sz="1000" dirty="0" smtClean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On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578033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38290" y="5210215"/>
            <a:ext cx="26661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50A0"/>
                </a:solidFill>
              </a:rPr>
              <a:t>지방층이 얇은 부위     </a:t>
            </a:r>
            <a:r>
              <a:rPr lang="en-US" altLang="ko-KR" sz="1000" dirty="0" smtClean="0">
                <a:solidFill>
                  <a:srgbClr val="0050A0"/>
                </a:solidFill>
              </a:rPr>
              <a:t>: case01~05</a:t>
            </a:r>
          </a:p>
          <a:p>
            <a:r>
              <a:rPr lang="ko-KR" altLang="en-US" sz="1000" dirty="0" smtClean="0">
                <a:solidFill>
                  <a:srgbClr val="0050A0"/>
                </a:solidFill>
              </a:rPr>
              <a:t>지방층이 두꺼운 부위 </a:t>
            </a:r>
            <a:r>
              <a:rPr lang="en-US" altLang="ko-KR" sz="1000" dirty="0" smtClean="0">
                <a:solidFill>
                  <a:srgbClr val="0050A0"/>
                </a:solidFill>
              </a:rPr>
              <a:t>: case06~11</a:t>
            </a:r>
          </a:p>
          <a:p>
            <a:endParaRPr lang="en-US" altLang="ko-KR" sz="1000" dirty="0" smtClean="0">
              <a:solidFill>
                <a:srgbClr val="0050A0"/>
              </a:solidFill>
            </a:endParaRPr>
          </a:p>
          <a:p>
            <a:r>
              <a:rPr lang="en-US" altLang="ko-KR" sz="1000" dirty="0" smtClean="0">
                <a:solidFill>
                  <a:srgbClr val="0050A0"/>
                </a:solidFill>
              </a:rPr>
              <a:t>Case01~11</a:t>
            </a:r>
            <a:r>
              <a:rPr lang="ko-KR" altLang="en-US" sz="1000" dirty="0" smtClean="0">
                <a:solidFill>
                  <a:srgbClr val="0050A0"/>
                </a:solidFill>
              </a:rPr>
              <a:t>은 경향성 파악을 위해 계산</a:t>
            </a:r>
            <a:r>
              <a:rPr lang="en-US" altLang="ko-KR" sz="1000" dirty="0" smtClean="0">
                <a:solidFill>
                  <a:srgbClr val="0050A0"/>
                </a:solidFill>
              </a:rPr>
              <a:t>.</a:t>
            </a:r>
          </a:p>
          <a:p>
            <a:r>
              <a:rPr lang="en-US" altLang="ko-KR" sz="1000" dirty="0" smtClean="0">
                <a:solidFill>
                  <a:srgbClr val="0050A0"/>
                </a:solidFill>
              </a:rPr>
              <a:t>Case11</a:t>
            </a:r>
            <a:r>
              <a:rPr lang="ko-KR" altLang="en-US" sz="1000" dirty="0" smtClean="0">
                <a:solidFill>
                  <a:srgbClr val="0050A0"/>
                </a:solidFill>
              </a:rPr>
              <a:t>은 최종 결론을 얻기 위해 계산</a:t>
            </a:r>
            <a:r>
              <a:rPr lang="en-US" altLang="ko-KR" sz="1000" dirty="0" smtClean="0">
                <a:solidFill>
                  <a:srgbClr val="0050A0"/>
                </a:solidFill>
              </a:rPr>
              <a:t>.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7625300" y="4628321"/>
            <a:ext cx="802433" cy="338400"/>
          </a:xfrm>
          <a:prstGeom prst="wedgeRoundRectCallout">
            <a:avLst>
              <a:gd name="adj1" fmla="val 15178"/>
              <a:gd name="adj2" fmla="val -71627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추정치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39942" y="5192975"/>
            <a:ext cx="30678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0050A0"/>
                </a:solidFill>
              </a:rPr>
              <a:t>* </a:t>
            </a:r>
            <a:r>
              <a:rPr lang="en-US" altLang="ko-KR" sz="1000" dirty="0" err="1" smtClean="0">
                <a:solidFill>
                  <a:srgbClr val="0050A0"/>
                </a:solidFill>
              </a:rPr>
              <a:t>Circustoms</a:t>
            </a:r>
            <a:endParaRPr lang="en-US" altLang="ko-KR" sz="1000" dirty="0" smtClean="0">
              <a:solidFill>
                <a:srgbClr val="0050A0"/>
              </a:solidFill>
            </a:endParaRPr>
          </a:p>
          <a:p>
            <a:r>
              <a:rPr lang="ko-KR" altLang="en-US" sz="1000" dirty="0" err="1" smtClean="0">
                <a:solidFill>
                  <a:srgbClr val="0050A0"/>
                </a:solidFill>
              </a:rPr>
              <a:t>Ambient_Temperature</a:t>
            </a:r>
            <a:r>
              <a:rPr lang="ko-KR" altLang="en-US" sz="1000" dirty="0" smtClean="0">
                <a:solidFill>
                  <a:srgbClr val="0050A0"/>
                </a:solidFill>
              </a:rPr>
              <a:t> </a:t>
            </a:r>
            <a:r>
              <a:rPr lang="ko-KR" altLang="en-US" sz="1000" dirty="0">
                <a:solidFill>
                  <a:srgbClr val="0050A0"/>
                </a:solidFill>
              </a:rPr>
              <a:t>= </a:t>
            </a:r>
            <a:r>
              <a:rPr lang="ko-KR" altLang="en-US" sz="1000" dirty="0" smtClean="0">
                <a:solidFill>
                  <a:srgbClr val="0050A0"/>
                </a:solidFill>
              </a:rPr>
              <a:t>25.0 </a:t>
            </a:r>
            <a:r>
              <a:rPr lang="en-US" altLang="ko-KR" sz="1000" dirty="0" smtClean="0">
                <a:solidFill>
                  <a:srgbClr val="0050A0"/>
                </a:solidFill>
              </a:rPr>
              <a:t>![C]</a:t>
            </a:r>
            <a:endParaRPr lang="ko-KR" altLang="en-US" sz="1000" dirty="0">
              <a:solidFill>
                <a:srgbClr val="0050A0"/>
              </a:solidFill>
            </a:endParaRPr>
          </a:p>
          <a:p>
            <a:r>
              <a:rPr lang="en-US" altLang="ko-KR" sz="1000" dirty="0" smtClean="0">
                <a:solidFill>
                  <a:srgbClr val="0050A0"/>
                </a:solidFill>
              </a:rPr>
              <a:t>HTC(</a:t>
            </a:r>
            <a:r>
              <a:rPr lang="ko-KR" altLang="en-US" sz="1000" dirty="0" err="1" smtClean="0">
                <a:solidFill>
                  <a:srgbClr val="0050A0"/>
                </a:solidFill>
              </a:rPr>
              <a:t>H</a:t>
            </a:r>
            <a:r>
              <a:rPr lang="en-US" altLang="ko-KR" sz="1000" dirty="0" smtClean="0">
                <a:solidFill>
                  <a:srgbClr val="0050A0"/>
                </a:solidFill>
              </a:rPr>
              <a:t>eat </a:t>
            </a:r>
            <a:r>
              <a:rPr lang="ko-KR" altLang="en-US" sz="1000" dirty="0" err="1" smtClean="0">
                <a:solidFill>
                  <a:srgbClr val="0050A0"/>
                </a:solidFill>
              </a:rPr>
              <a:t>T</a:t>
            </a:r>
            <a:r>
              <a:rPr lang="en-US" altLang="ko-KR" sz="1000" dirty="0" err="1" smtClean="0">
                <a:solidFill>
                  <a:srgbClr val="0050A0"/>
                </a:solidFill>
              </a:rPr>
              <a:t>ransfer</a:t>
            </a:r>
            <a:r>
              <a:rPr lang="en-US" altLang="ko-KR" sz="1000" dirty="0" smtClean="0">
                <a:solidFill>
                  <a:srgbClr val="0050A0"/>
                </a:solidFill>
              </a:rPr>
              <a:t> </a:t>
            </a:r>
            <a:r>
              <a:rPr lang="ko-KR" altLang="en-US" sz="1000" dirty="0" smtClean="0">
                <a:solidFill>
                  <a:srgbClr val="0050A0"/>
                </a:solidFill>
              </a:rPr>
              <a:t>C</a:t>
            </a:r>
            <a:r>
              <a:rPr lang="en-US" altLang="ko-KR" sz="1000" dirty="0" err="1" smtClean="0">
                <a:solidFill>
                  <a:srgbClr val="0050A0"/>
                </a:solidFill>
              </a:rPr>
              <a:t>oefficient</a:t>
            </a:r>
            <a:r>
              <a:rPr lang="en-US" altLang="ko-KR" sz="1000" dirty="0" smtClean="0">
                <a:solidFill>
                  <a:srgbClr val="0050A0"/>
                </a:solidFill>
              </a:rPr>
              <a:t>) </a:t>
            </a:r>
            <a:r>
              <a:rPr lang="ko-KR" altLang="en-US" sz="1000" dirty="0" smtClean="0">
                <a:solidFill>
                  <a:srgbClr val="0050A0"/>
                </a:solidFill>
              </a:rPr>
              <a:t>= 10.0 </a:t>
            </a:r>
            <a:r>
              <a:rPr lang="en-US" altLang="ko-KR" sz="1000" dirty="0" smtClean="0">
                <a:solidFill>
                  <a:srgbClr val="0050A0"/>
                </a:solidFill>
              </a:rPr>
              <a:t>![W/m^2]</a:t>
            </a:r>
            <a:endParaRPr lang="ko-KR" altLang="en-US" sz="1000" dirty="0">
              <a:solidFill>
                <a:srgbClr val="0050A0"/>
              </a:solidFill>
            </a:endParaRPr>
          </a:p>
          <a:p>
            <a:endParaRPr lang="en-US" altLang="ko-KR" sz="1000" dirty="0" smtClean="0">
              <a:solidFill>
                <a:srgbClr val="0050A0"/>
              </a:solidFill>
            </a:endParaRPr>
          </a:p>
          <a:p>
            <a:r>
              <a:rPr lang="en-US" altLang="ko-KR" sz="1000" dirty="0" smtClean="0">
                <a:solidFill>
                  <a:srgbClr val="0050A0"/>
                </a:solidFill>
              </a:rPr>
              <a:t>* Blood</a:t>
            </a:r>
            <a:endParaRPr lang="ko-KR" altLang="en-US" sz="1000" dirty="0">
              <a:solidFill>
                <a:srgbClr val="0050A0"/>
              </a:solidFill>
            </a:endParaRPr>
          </a:p>
          <a:p>
            <a:r>
              <a:rPr lang="ko-KR" altLang="en-US" sz="1000" dirty="0" err="1" smtClean="0">
                <a:solidFill>
                  <a:srgbClr val="0050A0"/>
                </a:solidFill>
              </a:rPr>
              <a:t>Arterial_temperature</a:t>
            </a:r>
            <a:r>
              <a:rPr lang="ko-KR" altLang="en-US" sz="1000" dirty="0" smtClean="0">
                <a:solidFill>
                  <a:srgbClr val="0050A0"/>
                </a:solidFill>
              </a:rPr>
              <a:t> </a:t>
            </a:r>
            <a:r>
              <a:rPr lang="ko-KR" altLang="en-US" sz="1000" dirty="0">
                <a:solidFill>
                  <a:srgbClr val="0050A0"/>
                </a:solidFill>
              </a:rPr>
              <a:t>= </a:t>
            </a:r>
            <a:r>
              <a:rPr lang="ko-KR" altLang="en-US" sz="1000" dirty="0" smtClean="0">
                <a:solidFill>
                  <a:srgbClr val="0050A0"/>
                </a:solidFill>
              </a:rPr>
              <a:t>37.0 </a:t>
            </a:r>
            <a:r>
              <a:rPr lang="en-US" altLang="ko-KR" sz="1000" dirty="0" smtClean="0">
                <a:solidFill>
                  <a:srgbClr val="0050A0"/>
                </a:solidFill>
              </a:rPr>
              <a:t>![C]</a:t>
            </a:r>
            <a:endParaRPr lang="ko-KR" altLang="en-US" sz="1000" dirty="0">
              <a:solidFill>
                <a:srgbClr val="0050A0"/>
              </a:solidFill>
            </a:endParaRPr>
          </a:p>
          <a:p>
            <a:r>
              <a:rPr lang="ko-KR" altLang="en-US" sz="1000" dirty="0" err="1" smtClean="0">
                <a:solidFill>
                  <a:srgbClr val="0050A0"/>
                </a:solidFill>
              </a:rPr>
              <a:t>Arterial_Density</a:t>
            </a:r>
            <a:r>
              <a:rPr lang="ko-KR" altLang="en-US" sz="1000" dirty="0" smtClean="0">
                <a:solidFill>
                  <a:srgbClr val="0050A0"/>
                </a:solidFill>
              </a:rPr>
              <a:t> </a:t>
            </a:r>
            <a:r>
              <a:rPr lang="ko-KR" altLang="en-US" sz="1000" dirty="0">
                <a:solidFill>
                  <a:srgbClr val="0050A0"/>
                </a:solidFill>
              </a:rPr>
              <a:t>= </a:t>
            </a:r>
            <a:r>
              <a:rPr lang="ko-KR" altLang="en-US" sz="1000" dirty="0" smtClean="0">
                <a:solidFill>
                  <a:srgbClr val="0050A0"/>
                </a:solidFill>
              </a:rPr>
              <a:t>1049.75 </a:t>
            </a:r>
            <a:r>
              <a:rPr lang="en-US" altLang="ko-KR" sz="1000" dirty="0" smtClean="0">
                <a:solidFill>
                  <a:srgbClr val="0050A0"/>
                </a:solidFill>
              </a:rPr>
              <a:t>![kg/m^3]</a:t>
            </a:r>
            <a:endParaRPr lang="ko-KR" altLang="en-US" sz="1000" dirty="0">
              <a:solidFill>
                <a:srgbClr val="0050A0"/>
              </a:solidFill>
            </a:endParaRPr>
          </a:p>
          <a:p>
            <a:r>
              <a:rPr lang="ko-KR" altLang="en-US" sz="1000" dirty="0" err="1" smtClean="0">
                <a:solidFill>
                  <a:srgbClr val="0050A0"/>
                </a:solidFill>
              </a:rPr>
              <a:t>Arterial_Heat_Capacity</a:t>
            </a:r>
            <a:r>
              <a:rPr lang="ko-KR" altLang="en-US" sz="1000" dirty="0" smtClean="0">
                <a:solidFill>
                  <a:srgbClr val="0050A0"/>
                </a:solidFill>
              </a:rPr>
              <a:t> </a:t>
            </a:r>
            <a:r>
              <a:rPr lang="ko-KR" altLang="en-US" sz="1000" dirty="0">
                <a:solidFill>
                  <a:srgbClr val="0050A0"/>
                </a:solidFill>
              </a:rPr>
              <a:t>= </a:t>
            </a:r>
            <a:r>
              <a:rPr lang="ko-KR" altLang="en-US" sz="1000" dirty="0" smtClean="0">
                <a:solidFill>
                  <a:srgbClr val="0050A0"/>
                </a:solidFill>
              </a:rPr>
              <a:t>3617.0 </a:t>
            </a:r>
            <a:r>
              <a:rPr lang="en-US" altLang="ko-KR" sz="1000" dirty="0" smtClean="0">
                <a:solidFill>
                  <a:srgbClr val="0050A0"/>
                </a:solidFill>
              </a:rPr>
              <a:t>![W/kg/K]</a:t>
            </a:r>
            <a:endParaRPr lang="ko-KR" altLang="en-US" sz="1000" dirty="0">
              <a:solidFill>
                <a:srgbClr val="0050A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10555" y="5192975"/>
            <a:ext cx="31877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0050A0"/>
                </a:solidFill>
              </a:rPr>
              <a:t>* </a:t>
            </a:r>
            <a:r>
              <a:rPr lang="ko-KR" altLang="en-US" sz="1000" dirty="0" err="1" smtClean="0">
                <a:solidFill>
                  <a:srgbClr val="0050A0"/>
                </a:solidFill>
              </a:rPr>
              <a:t>광흡수율</a:t>
            </a:r>
            <a:r>
              <a:rPr lang="en-US" altLang="ko-KR" sz="1000" dirty="0" smtClean="0">
                <a:solidFill>
                  <a:srgbClr val="0050A0"/>
                </a:solidFill>
              </a:rPr>
              <a:t>(Absorption Ratio) @ 830[nm]</a:t>
            </a:r>
          </a:p>
          <a:p>
            <a:r>
              <a:rPr lang="ko-KR" altLang="en-US" sz="1000" dirty="0" err="1">
                <a:solidFill>
                  <a:srgbClr val="0050A0"/>
                </a:solidFill>
              </a:rPr>
              <a:t>Ab_Dermis</a:t>
            </a:r>
            <a:r>
              <a:rPr lang="ko-KR" altLang="en-US" sz="1000" dirty="0">
                <a:solidFill>
                  <a:srgbClr val="0050A0"/>
                </a:solidFill>
              </a:rPr>
              <a:t> = </a:t>
            </a:r>
            <a:r>
              <a:rPr lang="ko-KR" altLang="en-US" sz="1000" dirty="0" smtClean="0">
                <a:solidFill>
                  <a:srgbClr val="0050A0"/>
                </a:solidFill>
              </a:rPr>
              <a:t>11.7 </a:t>
            </a:r>
            <a:r>
              <a:rPr lang="en-US" altLang="ko-KR" sz="1000" dirty="0" smtClean="0">
                <a:solidFill>
                  <a:srgbClr val="0050A0"/>
                </a:solidFill>
              </a:rPr>
              <a:t>![m^-1]</a:t>
            </a:r>
            <a:endParaRPr lang="ko-KR" altLang="en-US" sz="1000" dirty="0" smtClean="0">
              <a:solidFill>
                <a:srgbClr val="0050A0"/>
              </a:solidFill>
            </a:endParaRPr>
          </a:p>
          <a:p>
            <a:r>
              <a:rPr lang="ko-KR" altLang="en-US" sz="1000" dirty="0" err="1" smtClean="0">
                <a:solidFill>
                  <a:srgbClr val="0050A0"/>
                </a:solidFill>
              </a:rPr>
              <a:t>Ab_Fat</a:t>
            </a:r>
            <a:r>
              <a:rPr lang="ko-KR" altLang="en-US" sz="1000" dirty="0" smtClean="0">
                <a:solidFill>
                  <a:srgbClr val="0050A0"/>
                </a:solidFill>
              </a:rPr>
              <a:t> = 8.7 </a:t>
            </a:r>
            <a:r>
              <a:rPr lang="en-US" altLang="ko-KR" sz="1000" dirty="0">
                <a:solidFill>
                  <a:srgbClr val="0050A0"/>
                </a:solidFill>
              </a:rPr>
              <a:t>![m^-1</a:t>
            </a:r>
            <a:r>
              <a:rPr lang="en-US" altLang="ko-KR" sz="1000" dirty="0" smtClean="0">
                <a:solidFill>
                  <a:srgbClr val="0050A0"/>
                </a:solidFill>
              </a:rPr>
              <a:t>]</a:t>
            </a:r>
            <a:endParaRPr lang="ko-KR" altLang="en-US" sz="1000" dirty="0" smtClean="0">
              <a:solidFill>
                <a:srgbClr val="0050A0"/>
              </a:solidFill>
            </a:endParaRPr>
          </a:p>
          <a:p>
            <a:r>
              <a:rPr lang="ko-KR" altLang="en-US" sz="1000" dirty="0" err="1" smtClean="0">
                <a:solidFill>
                  <a:srgbClr val="0050A0"/>
                </a:solidFill>
              </a:rPr>
              <a:t>Ab_Muscle</a:t>
            </a:r>
            <a:r>
              <a:rPr lang="ko-KR" altLang="en-US" sz="1000" dirty="0" smtClean="0">
                <a:solidFill>
                  <a:srgbClr val="0050A0"/>
                </a:solidFill>
              </a:rPr>
              <a:t> </a:t>
            </a:r>
            <a:r>
              <a:rPr lang="ko-KR" altLang="en-US" sz="1000" dirty="0">
                <a:solidFill>
                  <a:srgbClr val="0050A0"/>
                </a:solidFill>
              </a:rPr>
              <a:t>= </a:t>
            </a:r>
            <a:r>
              <a:rPr lang="ko-KR" altLang="en-US" sz="1000" dirty="0" smtClean="0">
                <a:solidFill>
                  <a:srgbClr val="0050A0"/>
                </a:solidFill>
              </a:rPr>
              <a:t>29.3 </a:t>
            </a:r>
            <a:r>
              <a:rPr lang="en-US" altLang="ko-KR" sz="1000" dirty="0">
                <a:solidFill>
                  <a:srgbClr val="0050A0"/>
                </a:solidFill>
              </a:rPr>
              <a:t>![m^-1]</a:t>
            </a:r>
            <a:endParaRPr lang="ko-KR" altLang="en-US" sz="1000" dirty="0">
              <a:solidFill>
                <a:srgbClr val="0050A0"/>
              </a:solidFill>
            </a:endParaRPr>
          </a:p>
          <a:p>
            <a:endParaRPr lang="en-US" altLang="ko-KR" sz="1000" dirty="0" smtClean="0">
              <a:solidFill>
                <a:srgbClr val="0050A0"/>
              </a:solidFill>
            </a:endParaRPr>
          </a:p>
          <a:p>
            <a:r>
              <a:rPr lang="en-US" altLang="ko-KR" sz="1000" dirty="0" smtClean="0">
                <a:solidFill>
                  <a:srgbClr val="0050A0"/>
                </a:solidFill>
              </a:rPr>
              <a:t>* </a:t>
            </a:r>
            <a:r>
              <a:rPr lang="ko-KR" altLang="en-US" sz="1000" dirty="0" err="1" smtClean="0">
                <a:solidFill>
                  <a:srgbClr val="0050A0"/>
                </a:solidFill>
              </a:rPr>
              <a:t>조직별</a:t>
            </a:r>
            <a:r>
              <a:rPr lang="ko-KR" altLang="en-US" sz="1000" dirty="0" smtClean="0">
                <a:solidFill>
                  <a:srgbClr val="0050A0"/>
                </a:solidFill>
              </a:rPr>
              <a:t> </a:t>
            </a:r>
            <a:r>
              <a:rPr lang="ko-KR" altLang="en-US" sz="1000" dirty="0" err="1" smtClean="0">
                <a:solidFill>
                  <a:srgbClr val="0050A0"/>
                </a:solidFill>
              </a:rPr>
              <a:t>혈액관류율</a:t>
            </a:r>
            <a:r>
              <a:rPr lang="en-US" altLang="ko-KR" sz="1000" dirty="0" smtClean="0">
                <a:solidFill>
                  <a:srgbClr val="0050A0"/>
                </a:solidFill>
              </a:rPr>
              <a:t>(Perfusion Rate)</a:t>
            </a:r>
          </a:p>
          <a:p>
            <a:r>
              <a:rPr lang="ko-KR" altLang="en-US" sz="1000" dirty="0" err="1" smtClean="0">
                <a:solidFill>
                  <a:srgbClr val="0050A0"/>
                </a:solidFill>
              </a:rPr>
              <a:t>Perfusion_Dermis</a:t>
            </a:r>
            <a:r>
              <a:rPr lang="ko-KR" altLang="en-US" sz="1000" dirty="0" smtClean="0">
                <a:solidFill>
                  <a:srgbClr val="0050A0"/>
                </a:solidFill>
              </a:rPr>
              <a:t> </a:t>
            </a:r>
            <a:r>
              <a:rPr lang="ko-KR" altLang="en-US" sz="1000" dirty="0">
                <a:solidFill>
                  <a:srgbClr val="0050A0"/>
                </a:solidFill>
              </a:rPr>
              <a:t>= </a:t>
            </a:r>
            <a:r>
              <a:rPr lang="ko-KR" altLang="en-US" sz="1000" dirty="0" smtClean="0">
                <a:solidFill>
                  <a:srgbClr val="0050A0"/>
                </a:solidFill>
              </a:rPr>
              <a:t>0.002 </a:t>
            </a:r>
            <a:r>
              <a:rPr lang="en-US" altLang="ko-KR" sz="1000" dirty="0" smtClean="0">
                <a:solidFill>
                  <a:srgbClr val="0050A0"/>
                </a:solidFill>
              </a:rPr>
              <a:t>![m^3/kg/sec]</a:t>
            </a:r>
            <a:endParaRPr lang="ko-KR" altLang="en-US" sz="1000" dirty="0">
              <a:solidFill>
                <a:srgbClr val="0050A0"/>
              </a:solidFill>
            </a:endParaRPr>
          </a:p>
          <a:p>
            <a:r>
              <a:rPr lang="ko-KR" altLang="en-US" sz="1000" dirty="0" err="1" smtClean="0">
                <a:solidFill>
                  <a:srgbClr val="0050A0"/>
                </a:solidFill>
              </a:rPr>
              <a:t>Perfusion_Fat</a:t>
            </a:r>
            <a:r>
              <a:rPr lang="ko-KR" altLang="en-US" sz="1000" dirty="0" smtClean="0">
                <a:solidFill>
                  <a:srgbClr val="0050A0"/>
                </a:solidFill>
              </a:rPr>
              <a:t> </a:t>
            </a:r>
            <a:r>
              <a:rPr lang="ko-KR" altLang="en-US" sz="1000" dirty="0">
                <a:solidFill>
                  <a:srgbClr val="0050A0"/>
                </a:solidFill>
              </a:rPr>
              <a:t>= </a:t>
            </a:r>
            <a:r>
              <a:rPr lang="ko-KR" altLang="en-US" sz="1000" dirty="0" smtClean="0">
                <a:solidFill>
                  <a:srgbClr val="0050A0"/>
                </a:solidFill>
              </a:rPr>
              <a:t>0.00046666667 </a:t>
            </a:r>
            <a:r>
              <a:rPr lang="en-US" altLang="ko-KR" sz="1000" dirty="0">
                <a:solidFill>
                  <a:srgbClr val="0050A0"/>
                </a:solidFill>
              </a:rPr>
              <a:t>![m^3/kg/sec</a:t>
            </a:r>
            <a:r>
              <a:rPr lang="en-US" altLang="ko-KR" sz="1000" dirty="0" smtClean="0">
                <a:solidFill>
                  <a:srgbClr val="0050A0"/>
                </a:solidFill>
              </a:rPr>
              <a:t>]</a:t>
            </a:r>
            <a:endParaRPr lang="ko-KR" altLang="en-US" sz="1000" dirty="0">
              <a:solidFill>
                <a:srgbClr val="0050A0"/>
              </a:solidFill>
            </a:endParaRPr>
          </a:p>
          <a:p>
            <a:r>
              <a:rPr lang="ko-KR" altLang="en-US" sz="1000" dirty="0" err="1" smtClean="0">
                <a:solidFill>
                  <a:srgbClr val="0050A0"/>
                </a:solidFill>
              </a:rPr>
              <a:t>Perfusion_Muscle</a:t>
            </a:r>
            <a:r>
              <a:rPr lang="ko-KR" altLang="en-US" sz="1000" dirty="0" smtClean="0">
                <a:solidFill>
                  <a:srgbClr val="0050A0"/>
                </a:solidFill>
              </a:rPr>
              <a:t> </a:t>
            </a:r>
            <a:r>
              <a:rPr lang="ko-KR" altLang="en-US" sz="1000" dirty="0">
                <a:solidFill>
                  <a:srgbClr val="0050A0"/>
                </a:solidFill>
              </a:rPr>
              <a:t>= </a:t>
            </a:r>
            <a:r>
              <a:rPr lang="ko-KR" altLang="en-US" sz="1000" dirty="0" smtClean="0">
                <a:solidFill>
                  <a:srgbClr val="0050A0"/>
                </a:solidFill>
              </a:rPr>
              <a:t>0.00063333333 </a:t>
            </a:r>
            <a:r>
              <a:rPr lang="en-US" altLang="ko-KR" sz="1000" dirty="0">
                <a:solidFill>
                  <a:srgbClr val="0050A0"/>
                </a:solidFill>
              </a:rPr>
              <a:t>![m^3/kg/sec</a:t>
            </a:r>
            <a:r>
              <a:rPr lang="en-US" altLang="ko-KR" sz="1000" dirty="0" smtClean="0">
                <a:solidFill>
                  <a:srgbClr val="0050A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1254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개체 틀 1"/>
          <p:cNvSpPr txBox="1">
            <a:spLocks/>
          </p:cNvSpPr>
          <p:nvPr/>
        </p:nvSpPr>
        <p:spPr>
          <a:xfrm>
            <a:off x="0" y="2505075"/>
            <a:ext cx="9143351" cy="1409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dirty="0" smtClean="0">
                <a:solidFill>
                  <a:srgbClr val="005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CAE</a:t>
            </a:r>
          </a:p>
          <a:p>
            <a:pPr algn="ctr"/>
            <a:r>
              <a:rPr lang="en-US" altLang="ko-KR" sz="5400" dirty="0" smtClean="0">
                <a:solidFill>
                  <a:srgbClr val="005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Post-Process</a:t>
            </a:r>
            <a:endParaRPr lang="ko-KR" altLang="en-US" sz="5400" dirty="0">
              <a:solidFill>
                <a:srgbClr val="0050A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8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개체 틀 1"/>
          <p:cNvSpPr txBox="1">
            <a:spLocks/>
          </p:cNvSpPr>
          <p:nvPr/>
        </p:nvSpPr>
        <p:spPr>
          <a:xfrm>
            <a:off x="0" y="2505075"/>
            <a:ext cx="9143351" cy="1409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dirty="0" smtClean="0">
                <a:solidFill>
                  <a:srgbClr val="005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Theory</a:t>
            </a:r>
            <a:endParaRPr lang="ko-KR" altLang="en-US" sz="5400" dirty="0">
              <a:solidFill>
                <a:srgbClr val="0050A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15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case01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122"/>
            <a:ext cx="9144000" cy="503775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6680" y="38520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err="1" smtClean="0">
                <a:solidFill>
                  <a:srgbClr val="0050A0"/>
                </a:solidFill>
              </a:rPr>
              <a:t>혈액관류에</a:t>
            </a:r>
            <a:r>
              <a:rPr lang="ko-KR" altLang="en-US" sz="1200" dirty="0" smtClean="0">
                <a:solidFill>
                  <a:srgbClr val="0050A0"/>
                </a:solidFill>
              </a:rPr>
              <a:t> 의한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열전달</a:t>
            </a:r>
            <a:r>
              <a:rPr lang="ko-KR" altLang="en-US" sz="1200" dirty="0" smtClean="0">
                <a:solidFill>
                  <a:srgbClr val="0050A0"/>
                </a:solidFill>
              </a:rPr>
              <a:t> </a:t>
            </a:r>
            <a:r>
              <a:rPr lang="en-US" altLang="ko-KR" sz="1200" dirty="0" smtClean="0">
                <a:solidFill>
                  <a:srgbClr val="0050A0"/>
                </a:solidFill>
              </a:rPr>
              <a:t>: </a:t>
            </a:r>
            <a:r>
              <a:rPr lang="ko-KR" altLang="en-US" sz="1200" dirty="0" smtClean="0">
                <a:solidFill>
                  <a:srgbClr val="0050A0"/>
                </a:solidFill>
              </a:rPr>
              <a:t>적용</a:t>
            </a:r>
            <a:r>
              <a:rPr lang="en-US" altLang="ko-KR" sz="1200" dirty="0" smtClean="0">
                <a:solidFill>
                  <a:srgbClr val="0050A0"/>
                </a:solidFill>
              </a:rPr>
              <a:t>(O)</a:t>
            </a: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LED </a:t>
            </a:r>
            <a:r>
              <a:rPr lang="ko-KR" altLang="en-US" sz="1200" dirty="0" smtClean="0">
                <a:solidFill>
                  <a:srgbClr val="0050A0"/>
                </a:solidFill>
              </a:rPr>
              <a:t>히터 </a:t>
            </a:r>
            <a:r>
              <a:rPr lang="en-US" altLang="ko-KR" sz="1200" dirty="0" smtClean="0">
                <a:solidFill>
                  <a:srgbClr val="0050A0"/>
                </a:solidFill>
              </a:rPr>
              <a:t>: </a:t>
            </a:r>
            <a:r>
              <a:rPr lang="ko-KR" altLang="en-US" sz="1200" dirty="0" smtClean="0">
                <a:solidFill>
                  <a:srgbClr val="0050A0"/>
                </a:solidFill>
              </a:rPr>
              <a:t>적용</a:t>
            </a:r>
            <a:r>
              <a:rPr lang="en-US" altLang="ko-KR" sz="1200" dirty="0" smtClean="0">
                <a:solidFill>
                  <a:srgbClr val="0050A0"/>
                </a:solidFill>
              </a:rPr>
              <a:t>(O)</a:t>
            </a:r>
            <a:endParaRPr lang="ko-KR" altLang="en-US" sz="1200" dirty="0">
              <a:solidFill>
                <a:srgbClr val="0050A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7640" y="1571211"/>
            <a:ext cx="17678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Dermis = 1.5mm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7640" y="1848210"/>
            <a:ext cx="17678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Fat = 3.0mm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7640" y="2509299"/>
            <a:ext cx="17678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Muscle = 5.0mm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8680" y="5486212"/>
            <a:ext cx="44646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0050A0"/>
                </a:solidFill>
              </a:rPr>
              <a:t>지방층이 얇은 부위에서</a:t>
            </a:r>
            <a:r>
              <a:rPr lang="en-US" altLang="ko-KR" sz="1200" dirty="0" smtClean="0">
                <a:solidFill>
                  <a:srgbClr val="0050A0"/>
                </a:solidFill>
              </a:rPr>
              <a:t>,</a:t>
            </a: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Max Temp</a:t>
            </a:r>
            <a:r>
              <a:rPr lang="ko-KR" altLang="en-US" sz="1200" dirty="0" smtClean="0">
                <a:solidFill>
                  <a:srgbClr val="0050A0"/>
                </a:solidFill>
              </a:rPr>
              <a:t>는 </a:t>
            </a:r>
            <a:r>
              <a:rPr lang="en-US" altLang="ko-KR" sz="1200" dirty="0" smtClean="0">
                <a:solidFill>
                  <a:srgbClr val="0050A0"/>
                </a:solidFill>
              </a:rPr>
              <a:t>38.2982[C]</a:t>
            </a:r>
            <a:r>
              <a:rPr lang="ko-KR" altLang="en-US" sz="1200" dirty="0" smtClean="0">
                <a:solidFill>
                  <a:srgbClr val="0050A0"/>
                </a:solidFill>
              </a:rPr>
              <a:t>까지 상승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ko-KR" altLang="en-US" sz="1200" dirty="0" smtClean="0">
                <a:solidFill>
                  <a:srgbClr val="0050A0"/>
                </a:solidFill>
              </a:rPr>
              <a:t>피하  약 </a:t>
            </a:r>
            <a:r>
              <a:rPr lang="en-US" altLang="ko-KR" sz="1200" dirty="0" smtClean="0">
                <a:solidFill>
                  <a:srgbClr val="0050A0"/>
                </a:solidFill>
              </a:rPr>
              <a:t>10[mm] </a:t>
            </a:r>
            <a:r>
              <a:rPr lang="ko-KR" altLang="en-US" sz="1200" dirty="0" smtClean="0">
                <a:solidFill>
                  <a:srgbClr val="0050A0"/>
                </a:solidFill>
              </a:rPr>
              <a:t>부근에 </a:t>
            </a:r>
            <a:r>
              <a:rPr lang="en-US" altLang="ko-KR" sz="1200" dirty="0" smtClean="0">
                <a:solidFill>
                  <a:srgbClr val="0050A0"/>
                </a:solidFill>
              </a:rPr>
              <a:t>Hot Spot </a:t>
            </a:r>
            <a:r>
              <a:rPr lang="ko-KR" altLang="en-US" sz="1200" dirty="0" smtClean="0">
                <a:solidFill>
                  <a:srgbClr val="0050A0"/>
                </a:solidFill>
              </a:rPr>
              <a:t>형성</a:t>
            </a:r>
            <a:endParaRPr lang="ko-KR" altLang="en-US" sz="1200" dirty="0">
              <a:solidFill>
                <a:srgbClr val="005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18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case03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122"/>
            <a:ext cx="9144000" cy="503775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6680" y="38520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err="1" smtClean="0">
                <a:solidFill>
                  <a:srgbClr val="0050A0"/>
                </a:solidFill>
              </a:rPr>
              <a:t>혈액관류에</a:t>
            </a:r>
            <a:r>
              <a:rPr lang="ko-KR" altLang="en-US" sz="1200" dirty="0" smtClean="0">
                <a:solidFill>
                  <a:srgbClr val="0050A0"/>
                </a:solidFill>
              </a:rPr>
              <a:t> 의한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열전달</a:t>
            </a:r>
            <a:r>
              <a:rPr lang="ko-KR" altLang="en-US" sz="1200" dirty="0" smtClean="0">
                <a:solidFill>
                  <a:srgbClr val="0050A0"/>
                </a:solidFill>
              </a:rPr>
              <a:t> </a:t>
            </a:r>
            <a:r>
              <a:rPr lang="en-US" altLang="ko-KR" sz="1200" dirty="0" smtClean="0">
                <a:solidFill>
                  <a:srgbClr val="0050A0"/>
                </a:solidFill>
              </a:rPr>
              <a:t>: </a:t>
            </a:r>
            <a:r>
              <a:rPr lang="ko-KR" altLang="en-US" sz="1200" dirty="0" smtClean="0">
                <a:solidFill>
                  <a:srgbClr val="0050A0"/>
                </a:solidFill>
              </a:rPr>
              <a:t>적용</a:t>
            </a:r>
            <a:r>
              <a:rPr lang="en-US" altLang="ko-KR" sz="1200" dirty="0" smtClean="0">
                <a:solidFill>
                  <a:srgbClr val="0050A0"/>
                </a:solidFill>
              </a:rPr>
              <a:t>(O)</a:t>
            </a: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LED </a:t>
            </a:r>
            <a:r>
              <a:rPr lang="ko-KR" altLang="en-US" sz="1200" dirty="0" smtClean="0">
                <a:solidFill>
                  <a:srgbClr val="0050A0"/>
                </a:solidFill>
              </a:rPr>
              <a:t>히터 </a:t>
            </a:r>
            <a:r>
              <a:rPr lang="en-US" altLang="ko-KR" sz="1200" dirty="0" smtClean="0">
                <a:solidFill>
                  <a:srgbClr val="0050A0"/>
                </a:solidFill>
              </a:rPr>
              <a:t>: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미적용</a:t>
            </a:r>
            <a:r>
              <a:rPr lang="en-US" altLang="ko-KR" sz="1200" dirty="0" smtClean="0">
                <a:solidFill>
                  <a:srgbClr val="0050A0"/>
                </a:solidFill>
              </a:rPr>
              <a:t>(X)</a:t>
            </a:r>
            <a:endParaRPr lang="ko-KR" altLang="en-US" sz="1200" dirty="0">
              <a:solidFill>
                <a:srgbClr val="0050A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7640" y="1571211"/>
            <a:ext cx="17678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Dermis = 1.5mm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7640" y="1848210"/>
            <a:ext cx="17678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Fat = 3.0mm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7640" y="2509299"/>
            <a:ext cx="17678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Muscle = 5.0mm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8680" y="5486212"/>
            <a:ext cx="44646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0050A0"/>
                </a:solidFill>
              </a:rPr>
              <a:t>LED </a:t>
            </a:r>
            <a:r>
              <a:rPr lang="ko-KR" altLang="en-US" sz="1200" dirty="0" smtClean="0">
                <a:solidFill>
                  <a:srgbClr val="0050A0"/>
                </a:solidFill>
              </a:rPr>
              <a:t>가열을 하지 않을 때는</a:t>
            </a:r>
            <a:r>
              <a:rPr lang="en-US" altLang="ko-KR" sz="1200" dirty="0" smtClean="0">
                <a:solidFill>
                  <a:srgbClr val="0050A0"/>
                </a:solidFill>
              </a:rPr>
              <a:t>,</a:t>
            </a: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Max Temp</a:t>
            </a:r>
            <a:r>
              <a:rPr lang="ko-KR" altLang="en-US" sz="1200" dirty="0" smtClean="0">
                <a:solidFill>
                  <a:srgbClr val="0050A0"/>
                </a:solidFill>
              </a:rPr>
              <a:t>는 약 </a:t>
            </a:r>
            <a:r>
              <a:rPr lang="en-US" altLang="ko-KR" sz="1200" dirty="0" smtClean="0">
                <a:solidFill>
                  <a:srgbClr val="0050A0"/>
                </a:solidFill>
              </a:rPr>
              <a:t>36.123[C]</a:t>
            </a:r>
            <a:r>
              <a:rPr lang="ko-KR" altLang="en-US" sz="1200" dirty="0" smtClean="0">
                <a:solidFill>
                  <a:srgbClr val="0050A0"/>
                </a:solidFill>
              </a:rPr>
              <a:t>까지 상승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Hot Spot </a:t>
            </a:r>
            <a:r>
              <a:rPr lang="ko-KR" altLang="en-US" sz="1200" dirty="0" smtClean="0">
                <a:solidFill>
                  <a:srgbClr val="0050A0"/>
                </a:solidFill>
              </a:rPr>
              <a:t>없이 온도분포 형성</a:t>
            </a:r>
            <a:endParaRPr lang="ko-KR" altLang="en-US" sz="1200" dirty="0">
              <a:solidFill>
                <a:srgbClr val="005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22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case04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122"/>
            <a:ext cx="9144000" cy="503775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6680" y="38520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err="1" smtClean="0">
                <a:solidFill>
                  <a:srgbClr val="0050A0"/>
                </a:solidFill>
              </a:rPr>
              <a:t>혈액관류에</a:t>
            </a:r>
            <a:r>
              <a:rPr lang="ko-KR" altLang="en-US" sz="1200" dirty="0" smtClean="0">
                <a:solidFill>
                  <a:srgbClr val="0050A0"/>
                </a:solidFill>
              </a:rPr>
              <a:t> 의한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열전달</a:t>
            </a:r>
            <a:r>
              <a:rPr lang="ko-KR" altLang="en-US" sz="1200" dirty="0" smtClean="0">
                <a:solidFill>
                  <a:srgbClr val="0050A0"/>
                </a:solidFill>
              </a:rPr>
              <a:t> </a:t>
            </a:r>
            <a:r>
              <a:rPr lang="en-US" altLang="ko-KR" sz="1200" dirty="0" smtClean="0">
                <a:solidFill>
                  <a:srgbClr val="0050A0"/>
                </a:solidFill>
              </a:rPr>
              <a:t>: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미적용</a:t>
            </a:r>
            <a:r>
              <a:rPr lang="en-US" altLang="ko-KR" sz="1200" dirty="0" smtClean="0">
                <a:solidFill>
                  <a:srgbClr val="0050A0"/>
                </a:solidFill>
              </a:rPr>
              <a:t>(X)</a:t>
            </a: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LED </a:t>
            </a:r>
            <a:r>
              <a:rPr lang="ko-KR" altLang="en-US" sz="1200" dirty="0" smtClean="0">
                <a:solidFill>
                  <a:srgbClr val="0050A0"/>
                </a:solidFill>
              </a:rPr>
              <a:t>히터 </a:t>
            </a:r>
            <a:r>
              <a:rPr lang="en-US" altLang="ko-KR" sz="1200" dirty="0" smtClean="0">
                <a:solidFill>
                  <a:srgbClr val="0050A0"/>
                </a:solidFill>
              </a:rPr>
              <a:t>: </a:t>
            </a:r>
            <a:r>
              <a:rPr lang="ko-KR" altLang="en-US" sz="1200" dirty="0" smtClean="0">
                <a:solidFill>
                  <a:srgbClr val="0050A0"/>
                </a:solidFill>
              </a:rPr>
              <a:t>적용</a:t>
            </a:r>
            <a:r>
              <a:rPr lang="en-US" altLang="ko-KR" sz="1200" dirty="0" smtClean="0">
                <a:solidFill>
                  <a:srgbClr val="0050A0"/>
                </a:solidFill>
              </a:rPr>
              <a:t>(O)</a:t>
            </a:r>
            <a:endParaRPr lang="ko-KR" altLang="en-US" sz="1200" dirty="0">
              <a:solidFill>
                <a:srgbClr val="0050A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7640" y="1571211"/>
            <a:ext cx="17678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Dermis = 1.5mm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7640" y="1848210"/>
            <a:ext cx="17678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Fat = 3.0mm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7640" y="2509299"/>
            <a:ext cx="17678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Muscle = 5.0mm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8680" y="5486212"/>
            <a:ext cx="44646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 smtClean="0">
                <a:solidFill>
                  <a:srgbClr val="0050A0"/>
                </a:solidFill>
              </a:rPr>
              <a:t>혈액관류</a:t>
            </a:r>
            <a:r>
              <a:rPr lang="ko-KR" altLang="en-US" sz="1200" dirty="0" smtClean="0">
                <a:solidFill>
                  <a:srgbClr val="0050A0"/>
                </a:solidFill>
              </a:rPr>
              <a:t> 효과를 무시하면</a:t>
            </a:r>
            <a:r>
              <a:rPr lang="en-US" altLang="ko-KR" sz="1200" dirty="0" smtClean="0">
                <a:solidFill>
                  <a:srgbClr val="0050A0"/>
                </a:solidFill>
              </a:rPr>
              <a:t>,</a:t>
            </a: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Max Temp</a:t>
            </a:r>
            <a:r>
              <a:rPr lang="ko-KR" altLang="en-US" sz="1200" dirty="0" smtClean="0">
                <a:solidFill>
                  <a:srgbClr val="0050A0"/>
                </a:solidFill>
              </a:rPr>
              <a:t>는 약 </a:t>
            </a:r>
            <a:r>
              <a:rPr lang="en-US" altLang="ko-KR" sz="1200" dirty="0" smtClean="0">
                <a:solidFill>
                  <a:srgbClr val="0050A0"/>
                </a:solidFill>
              </a:rPr>
              <a:t>36.185[C]</a:t>
            </a:r>
            <a:r>
              <a:rPr lang="ko-KR" altLang="en-US" sz="1200" dirty="0" smtClean="0">
                <a:solidFill>
                  <a:srgbClr val="0050A0"/>
                </a:solidFill>
              </a:rPr>
              <a:t>까지 상승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ko-KR" altLang="en-US" sz="1200" dirty="0" smtClean="0">
                <a:solidFill>
                  <a:srgbClr val="0050A0"/>
                </a:solidFill>
              </a:rPr>
              <a:t>피하  약 </a:t>
            </a:r>
            <a:r>
              <a:rPr lang="en-US" altLang="ko-KR" sz="1200" dirty="0" smtClean="0">
                <a:solidFill>
                  <a:srgbClr val="0050A0"/>
                </a:solidFill>
              </a:rPr>
              <a:t>10[mm] </a:t>
            </a:r>
            <a:r>
              <a:rPr lang="ko-KR" altLang="en-US" sz="1200" dirty="0" smtClean="0">
                <a:solidFill>
                  <a:srgbClr val="0050A0"/>
                </a:solidFill>
              </a:rPr>
              <a:t>부근에 </a:t>
            </a:r>
            <a:r>
              <a:rPr lang="en-US" altLang="ko-KR" sz="1200" dirty="0" smtClean="0">
                <a:solidFill>
                  <a:srgbClr val="0050A0"/>
                </a:solidFill>
              </a:rPr>
              <a:t>Hot Spot </a:t>
            </a:r>
            <a:r>
              <a:rPr lang="ko-KR" altLang="en-US" sz="1200" dirty="0" smtClean="0">
                <a:solidFill>
                  <a:srgbClr val="0050A0"/>
                </a:solidFill>
              </a:rPr>
              <a:t>형성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endParaRPr lang="en-US" altLang="ko-KR" sz="1200" dirty="0">
              <a:solidFill>
                <a:srgbClr val="0050A0"/>
              </a:solidFill>
            </a:endParaRPr>
          </a:p>
          <a:p>
            <a:r>
              <a:rPr lang="ko-KR" altLang="en-US" sz="1200" dirty="0" err="1" smtClean="0">
                <a:solidFill>
                  <a:srgbClr val="0050A0"/>
                </a:solidFill>
              </a:rPr>
              <a:t>혈액관류</a:t>
            </a:r>
            <a:r>
              <a:rPr lang="ko-KR" altLang="en-US" sz="1200" dirty="0" smtClean="0">
                <a:solidFill>
                  <a:srgbClr val="0050A0"/>
                </a:solidFill>
              </a:rPr>
              <a:t>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적용시보다</a:t>
            </a:r>
            <a:r>
              <a:rPr lang="ko-KR" altLang="en-US" sz="1200" dirty="0" smtClean="0">
                <a:solidFill>
                  <a:srgbClr val="0050A0"/>
                </a:solidFill>
              </a:rPr>
              <a:t> 약 </a:t>
            </a:r>
            <a:r>
              <a:rPr lang="en-US" altLang="ko-KR" sz="1200" dirty="0" smtClean="0">
                <a:solidFill>
                  <a:srgbClr val="0050A0"/>
                </a:solidFill>
              </a:rPr>
              <a:t>2[C] </a:t>
            </a:r>
            <a:r>
              <a:rPr lang="ko-KR" altLang="en-US" sz="1200" dirty="0" smtClean="0">
                <a:solidFill>
                  <a:srgbClr val="0050A0"/>
                </a:solidFill>
              </a:rPr>
              <a:t>낮게 온도 형성</a:t>
            </a:r>
            <a:endParaRPr lang="ko-KR" altLang="en-US" sz="1200" dirty="0">
              <a:solidFill>
                <a:srgbClr val="005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91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case06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122"/>
            <a:ext cx="9144000" cy="503775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6680" y="38520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err="1" smtClean="0">
                <a:solidFill>
                  <a:srgbClr val="0050A0"/>
                </a:solidFill>
              </a:rPr>
              <a:t>혈액관류에</a:t>
            </a:r>
            <a:r>
              <a:rPr lang="ko-KR" altLang="en-US" sz="1200" dirty="0" smtClean="0">
                <a:solidFill>
                  <a:srgbClr val="0050A0"/>
                </a:solidFill>
              </a:rPr>
              <a:t> 의한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열전달</a:t>
            </a:r>
            <a:r>
              <a:rPr lang="ko-KR" altLang="en-US" sz="1200" dirty="0" smtClean="0">
                <a:solidFill>
                  <a:srgbClr val="0050A0"/>
                </a:solidFill>
              </a:rPr>
              <a:t> </a:t>
            </a:r>
            <a:r>
              <a:rPr lang="en-US" altLang="ko-KR" sz="1200" dirty="0" smtClean="0">
                <a:solidFill>
                  <a:srgbClr val="0050A0"/>
                </a:solidFill>
              </a:rPr>
              <a:t>: </a:t>
            </a:r>
            <a:r>
              <a:rPr lang="ko-KR" altLang="en-US" sz="1200" dirty="0" smtClean="0">
                <a:solidFill>
                  <a:srgbClr val="0050A0"/>
                </a:solidFill>
              </a:rPr>
              <a:t>적용</a:t>
            </a:r>
            <a:r>
              <a:rPr lang="en-US" altLang="ko-KR" sz="1200" dirty="0" smtClean="0">
                <a:solidFill>
                  <a:srgbClr val="0050A0"/>
                </a:solidFill>
              </a:rPr>
              <a:t>(O)</a:t>
            </a: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LED </a:t>
            </a:r>
            <a:r>
              <a:rPr lang="ko-KR" altLang="en-US" sz="1200" dirty="0" smtClean="0">
                <a:solidFill>
                  <a:srgbClr val="0050A0"/>
                </a:solidFill>
              </a:rPr>
              <a:t>히터 </a:t>
            </a:r>
            <a:r>
              <a:rPr lang="en-US" altLang="ko-KR" sz="1200" dirty="0" smtClean="0">
                <a:solidFill>
                  <a:srgbClr val="0050A0"/>
                </a:solidFill>
              </a:rPr>
              <a:t>: </a:t>
            </a:r>
            <a:r>
              <a:rPr lang="ko-KR" altLang="en-US" sz="1200" dirty="0" smtClean="0">
                <a:solidFill>
                  <a:srgbClr val="0050A0"/>
                </a:solidFill>
              </a:rPr>
              <a:t>적용</a:t>
            </a:r>
            <a:r>
              <a:rPr lang="en-US" altLang="ko-KR" sz="1200" dirty="0" smtClean="0">
                <a:solidFill>
                  <a:srgbClr val="0050A0"/>
                </a:solidFill>
              </a:rPr>
              <a:t>(O)</a:t>
            </a:r>
            <a:endParaRPr lang="ko-KR" altLang="en-US" sz="1200" dirty="0">
              <a:solidFill>
                <a:srgbClr val="0050A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29740" y="944083"/>
            <a:ext cx="17678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Dermis = 1.5mm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29740" y="1221082"/>
            <a:ext cx="17678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Fat = 20.0mm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29740" y="3030481"/>
            <a:ext cx="17678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Muscle = 30.0mm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9329" y="5923668"/>
            <a:ext cx="44646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0050A0"/>
                </a:solidFill>
              </a:rPr>
              <a:t>지방층이 두꺼운 부위에서</a:t>
            </a:r>
            <a:r>
              <a:rPr lang="en-US" altLang="ko-KR" sz="1200" dirty="0" smtClean="0">
                <a:solidFill>
                  <a:srgbClr val="0050A0"/>
                </a:solidFill>
              </a:rPr>
              <a:t>,</a:t>
            </a: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Max Temp</a:t>
            </a:r>
            <a:r>
              <a:rPr lang="ko-KR" altLang="en-US" sz="1200" dirty="0" smtClean="0">
                <a:solidFill>
                  <a:srgbClr val="0050A0"/>
                </a:solidFill>
              </a:rPr>
              <a:t>는 </a:t>
            </a:r>
            <a:r>
              <a:rPr lang="en-US" altLang="ko-KR" sz="1200" dirty="0" smtClean="0">
                <a:solidFill>
                  <a:srgbClr val="0050A0"/>
                </a:solidFill>
              </a:rPr>
              <a:t>38.2266[C]</a:t>
            </a:r>
            <a:r>
              <a:rPr lang="ko-KR" altLang="en-US" sz="1200" dirty="0" smtClean="0">
                <a:solidFill>
                  <a:srgbClr val="0050A0"/>
                </a:solidFill>
              </a:rPr>
              <a:t>까지 상승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ko-KR" altLang="en-US" sz="1200" dirty="0" smtClean="0">
                <a:solidFill>
                  <a:srgbClr val="0050A0"/>
                </a:solidFill>
              </a:rPr>
              <a:t>피하  약 </a:t>
            </a:r>
            <a:r>
              <a:rPr lang="en-US" altLang="ko-KR" sz="1200" dirty="0" smtClean="0">
                <a:solidFill>
                  <a:srgbClr val="0050A0"/>
                </a:solidFill>
              </a:rPr>
              <a:t>30[mm] </a:t>
            </a:r>
            <a:r>
              <a:rPr lang="ko-KR" altLang="en-US" sz="1200" dirty="0" smtClean="0">
                <a:solidFill>
                  <a:srgbClr val="0050A0"/>
                </a:solidFill>
              </a:rPr>
              <a:t>부근에 </a:t>
            </a:r>
            <a:r>
              <a:rPr lang="en-US" altLang="ko-KR" sz="1200" dirty="0" smtClean="0">
                <a:solidFill>
                  <a:srgbClr val="0050A0"/>
                </a:solidFill>
              </a:rPr>
              <a:t>Hot Spot </a:t>
            </a:r>
            <a:r>
              <a:rPr lang="ko-KR" altLang="en-US" sz="1200" dirty="0" smtClean="0">
                <a:solidFill>
                  <a:srgbClr val="0050A0"/>
                </a:solidFill>
              </a:rPr>
              <a:t>형성</a:t>
            </a:r>
            <a:endParaRPr lang="ko-KR" altLang="en-US" sz="1200" dirty="0">
              <a:solidFill>
                <a:srgbClr val="005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19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case08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122"/>
            <a:ext cx="9144000" cy="503775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6680" y="38520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err="1" smtClean="0">
                <a:solidFill>
                  <a:srgbClr val="0050A0"/>
                </a:solidFill>
              </a:rPr>
              <a:t>혈액관류에</a:t>
            </a:r>
            <a:r>
              <a:rPr lang="ko-KR" altLang="en-US" sz="1200" dirty="0" smtClean="0">
                <a:solidFill>
                  <a:srgbClr val="0050A0"/>
                </a:solidFill>
              </a:rPr>
              <a:t> 의한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열전달</a:t>
            </a:r>
            <a:r>
              <a:rPr lang="ko-KR" altLang="en-US" sz="1200" dirty="0" smtClean="0">
                <a:solidFill>
                  <a:srgbClr val="0050A0"/>
                </a:solidFill>
              </a:rPr>
              <a:t> </a:t>
            </a:r>
            <a:r>
              <a:rPr lang="en-US" altLang="ko-KR" sz="1200" dirty="0" smtClean="0">
                <a:solidFill>
                  <a:srgbClr val="0050A0"/>
                </a:solidFill>
              </a:rPr>
              <a:t>: </a:t>
            </a:r>
            <a:r>
              <a:rPr lang="ko-KR" altLang="en-US" sz="1200" dirty="0" smtClean="0">
                <a:solidFill>
                  <a:srgbClr val="0050A0"/>
                </a:solidFill>
              </a:rPr>
              <a:t>적용</a:t>
            </a:r>
            <a:r>
              <a:rPr lang="en-US" altLang="ko-KR" sz="1200" dirty="0" smtClean="0">
                <a:solidFill>
                  <a:srgbClr val="0050A0"/>
                </a:solidFill>
              </a:rPr>
              <a:t>(O)</a:t>
            </a: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LED </a:t>
            </a:r>
            <a:r>
              <a:rPr lang="ko-KR" altLang="en-US" sz="1200" dirty="0" smtClean="0">
                <a:solidFill>
                  <a:srgbClr val="0050A0"/>
                </a:solidFill>
              </a:rPr>
              <a:t>히터 </a:t>
            </a:r>
            <a:r>
              <a:rPr lang="en-US" altLang="ko-KR" sz="1200" dirty="0" smtClean="0">
                <a:solidFill>
                  <a:srgbClr val="0050A0"/>
                </a:solidFill>
              </a:rPr>
              <a:t>: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미적용</a:t>
            </a:r>
            <a:r>
              <a:rPr lang="en-US" altLang="ko-KR" sz="1200" dirty="0" smtClean="0">
                <a:solidFill>
                  <a:srgbClr val="0050A0"/>
                </a:solidFill>
              </a:rPr>
              <a:t>(X)</a:t>
            </a:r>
            <a:endParaRPr lang="ko-KR" altLang="en-US" sz="1200" dirty="0">
              <a:solidFill>
                <a:srgbClr val="0050A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29740" y="944083"/>
            <a:ext cx="17678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Dermis = 1.5mm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29740" y="1221082"/>
            <a:ext cx="17678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Fat = 20.0mm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29740" y="3030481"/>
            <a:ext cx="17678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Muscle = 30.0mm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9329" y="5923668"/>
            <a:ext cx="44646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50A0"/>
                </a:solidFill>
              </a:rPr>
              <a:t>LED </a:t>
            </a:r>
            <a:r>
              <a:rPr lang="ko-KR" altLang="en-US" sz="1200" dirty="0">
                <a:solidFill>
                  <a:srgbClr val="0050A0"/>
                </a:solidFill>
              </a:rPr>
              <a:t>가열을 하지 않을 때는</a:t>
            </a:r>
            <a:r>
              <a:rPr lang="en-US" altLang="ko-KR" sz="1200" dirty="0">
                <a:solidFill>
                  <a:srgbClr val="0050A0"/>
                </a:solidFill>
              </a:rPr>
              <a:t>,</a:t>
            </a:r>
          </a:p>
          <a:p>
            <a:r>
              <a:rPr lang="en-US" altLang="ko-KR" sz="1200" dirty="0">
                <a:solidFill>
                  <a:srgbClr val="0050A0"/>
                </a:solidFill>
              </a:rPr>
              <a:t>Max Temp</a:t>
            </a:r>
            <a:r>
              <a:rPr lang="ko-KR" altLang="en-US" sz="1200" dirty="0">
                <a:solidFill>
                  <a:srgbClr val="0050A0"/>
                </a:solidFill>
              </a:rPr>
              <a:t>는 약 </a:t>
            </a:r>
            <a:r>
              <a:rPr lang="en-US" altLang="ko-KR" sz="1200" dirty="0" smtClean="0">
                <a:solidFill>
                  <a:srgbClr val="0050A0"/>
                </a:solidFill>
              </a:rPr>
              <a:t>36.8664[C</a:t>
            </a:r>
            <a:r>
              <a:rPr lang="en-US" altLang="ko-KR" sz="1200" dirty="0">
                <a:solidFill>
                  <a:srgbClr val="0050A0"/>
                </a:solidFill>
              </a:rPr>
              <a:t>]</a:t>
            </a:r>
            <a:r>
              <a:rPr lang="ko-KR" altLang="en-US" sz="1200" dirty="0">
                <a:solidFill>
                  <a:srgbClr val="0050A0"/>
                </a:solidFill>
              </a:rPr>
              <a:t>까지 상승</a:t>
            </a:r>
            <a:endParaRPr lang="en-US" altLang="ko-KR" sz="1200" dirty="0">
              <a:solidFill>
                <a:srgbClr val="0050A0"/>
              </a:solidFill>
            </a:endParaRPr>
          </a:p>
          <a:p>
            <a:r>
              <a:rPr lang="en-US" altLang="ko-KR" sz="1200" dirty="0">
                <a:solidFill>
                  <a:srgbClr val="0050A0"/>
                </a:solidFill>
              </a:rPr>
              <a:t>Hot Spot </a:t>
            </a:r>
            <a:r>
              <a:rPr lang="ko-KR" altLang="en-US" sz="1200" dirty="0">
                <a:solidFill>
                  <a:srgbClr val="0050A0"/>
                </a:solidFill>
              </a:rPr>
              <a:t>없이 온도분포 형성</a:t>
            </a:r>
          </a:p>
        </p:txBody>
      </p:sp>
    </p:spTree>
    <p:extLst>
      <p:ext uri="{BB962C8B-B14F-4D97-AF65-F5344CB8AC3E}">
        <p14:creationId xmlns:p14="http://schemas.microsoft.com/office/powerpoint/2010/main" val="128134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case09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122"/>
            <a:ext cx="9144000" cy="503775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6680" y="38520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err="1" smtClean="0">
                <a:solidFill>
                  <a:srgbClr val="0050A0"/>
                </a:solidFill>
              </a:rPr>
              <a:t>혈액관류에</a:t>
            </a:r>
            <a:r>
              <a:rPr lang="ko-KR" altLang="en-US" sz="1200" dirty="0" smtClean="0">
                <a:solidFill>
                  <a:srgbClr val="0050A0"/>
                </a:solidFill>
              </a:rPr>
              <a:t> 의한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열전달</a:t>
            </a:r>
            <a:r>
              <a:rPr lang="ko-KR" altLang="en-US" sz="1200" dirty="0" smtClean="0">
                <a:solidFill>
                  <a:srgbClr val="0050A0"/>
                </a:solidFill>
              </a:rPr>
              <a:t> </a:t>
            </a:r>
            <a:r>
              <a:rPr lang="en-US" altLang="ko-KR" sz="1200" dirty="0" smtClean="0">
                <a:solidFill>
                  <a:srgbClr val="0050A0"/>
                </a:solidFill>
              </a:rPr>
              <a:t>: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미적용</a:t>
            </a:r>
            <a:r>
              <a:rPr lang="en-US" altLang="ko-KR" sz="1200" dirty="0" smtClean="0">
                <a:solidFill>
                  <a:srgbClr val="0050A0"/>
                </a:solidFill>
              </a:rPr>
              <a:t>(X)</a:t>
            </a: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LED </a:t>
            </a:r>
            <a:r>
              <a:rPr lang="ko-KR" altLang="en-US" sz="1200" dirty="0" smtClean="0">
                <a:solidFill>
                  <a:srgbClr val="0050A0"/>
                </a:solidFill>
              </a:rPr>
              <a:t>히터 </a:t>
            </a:r>
            <a:r>
              <a:rPr lang="en-US" altLang="ko-KR" sz="1200" dirty="0" smtClean="0">
                <a:solidFill>
                  <a:srgbClr val="0050A0"/>
                </a:solidFill>
              </a:rPr>
              <a:t>: </a:t>
            </a:r>
            <a:r>
              <a:rPr lang="ko-KR" altLang="en-US" sz="1200" dirty="0" smtClean="0">
                <a:solidFill>
                  <a:srgbClr val="0050A0"/>
                </a:solidFill>
              </a:rPr>
              <a:t>적용</a:t>
            </a:r>
            <a:r>
              <a:rPr lang="en-US" altLang="ko-KR" sz="1200" dirty="0" smtClean="0">
                <a:solidFill>
                  <a:srgbClr val="0050A0"/>
                </a:solidFill>
              </a:rPr>
              <a:t>(O)</a:t>
            </a:r>
            <a:endParaRPr lang="ko-KR" altLang="en-US" sz="1200" dirty="0">
              <a:solidFill>
                <a:srgbClr val="0050A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29740" y="944083"/>
            <a:ext cx="17678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Dermis = 1.5mm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29740" y="1221082"/>
            <a:ext cx="17678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Fat = 20.0mm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29740" y="3030481"/>
            <a:ext cx="17678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Muscle = 30.0mm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9329" y="5923668"/>
            <a:ext cx="44646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50A0"/>
                </a:solidFill>
              </a:rPr>
              <a:t>지방층이 두꺼운 부위에서</a:t>
            </a:r>
            <a:r>
              <a:rPr lang="en-US" altLang="ko-KR" sz="1200" dirty="0">
                <a:solidFill>
                  <a:srgbClr val="0050A0"/>
                </a:solidFill>
              </a:rPr>
              <a:t>,</a:t>
            </a:r>
          </a:p>
          <a:p>
            <a:r>
              <a:rPr lang="en-US" altLang="ko-KR" sz="1200" dirty="0">
                <a:solidFill>
                  <a:srgbClr val="0050A0"/>
                </a:solidFill>
              </a:rPr>
              <a:t>Max Temp</a:t>
            </a:r>
            <a:r>
              <a:rPr lang="ko-KR" altLang="en-US" sz="1200" dirty="0">
                <a:solidFill>
                  <a:srgbClr val="0050A0"/>
                </a:solidFill>
              </a:rPr>
              <a:t>는 </a:t>
            </a:r>
            <a:r>
              <a:rPr lang="en-US" altLang="ko-KR" sz="1200" dirty="0" smtClean="0">
                <a:solidFill>
                  <a:srgbClr val="0050A0"/>
                </a:solidFill>
              </a:rPr>
              <a:t>37.248[C</a:t>
            </a:r>
            <a:r>
              <a:rPr lang="en-US" altLang="ko-KR" sz="1200" dirty="0">
                <a:solidFill>
                  <a:srgbClr val="0050A0"/>
                </a:solidFill>
              </a:rPr>
              <a:t>]</a:t>
            </a:r>
            <a:r>
              <a:rPr lang="ko-KR" altLang="en-US" sz="1200" dirty="0">
                <a:solidFill>
                  <a:srgbClr val="0050A0"/>
                </a:solidFill>
              </a:rPr>
              <a:t>까지 상승</a:t>
            </a:r>
            <a:endParaRPr lang="en-US" altLang="ko-KR" sz="1200" dirty="0">
              <a:solidFill>
                <a:srgbClr val="0050A0"/>
              </a:solidFill>
            </a:endParaRPr>
          </a:p>
          <a:p>
            <a:r>
              <a:rPr lang="ko-KR" altLang="en-US" sz="1200" dirty="0">
                <a:solidFill>
                  <a:srgbClr val="0050A0"/>
                </a:solidFill>
              </a:rPr>
              <a:t>피하  약 </a:t>
            </a:r>
            <a:r>
              <a:rPr lang="en-US" altLang="ko-KR" sz="1200" dirty="0" smtClean="0">
                <a:solidFill>
                  <a:srgbClr val="0050A0"/>
                </a:solidFill>
              </a:rPr>
              <a:t>40[mm</a:t>
            </a:r>
            <a:r>
              <a:rPr lang="en-US" altLang="ko-KR" sz="1200" dirty="0">
                <a:solidFill>
                  <a:srgbClr val="0050A0"/>
                </a:solidFill>
              </a:rPr>
              <a:t>] </a:t>
            </a:r>
            <a:r>
              <a:rPr lang="ko-KR" altLang="en-US" sz="1200" dirty="0">
                <a:solidFill>
                  <a:srgbClr val="0050A0"/>
                </a:solidFill>
              </a:rPr>
              <a:t>부근에 </a:t>
            </a:r>
            <a:r>
              <a:rPr lang="en-US" altLang="ko-KR" sz="1200" dirty="0">
                <a:solidFill>
                  <a:srgbClr val="0050A0"/>
                </a:solidFill>
              </a:rPr>
              <a:t>Hot Spot </a:t>
            </a:r>
            <a:r>
              <a:rPr lang="ko-KR" altLang="en-US" sz="1200" dirty="0">
                <a:solidFill>
                  <a:srgbClr val="0050A0"/>
                </a:solidFill>
              </a:rPr>
              <a:t>형성</a:t>
            </a:r>
          </a:p>
        </p:txBody>
      </p:sp>
    </p:spTree>
    <p:extLst>
      <p:ext uri="{BB962C8B-B14F-4D97-AF65-F5344CB8AC3E}">
        <p14:creationId xmlns:p14="http://schemas.microsoft.com/office/powerpoint/2010/main" val="184993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조건 변화에 따른 경향성 파악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6" t="12080" r="35913" b="15158"/>
          <a:stretch/>
        </p:blipFill>
        <p:spPr>
          <a:xfrm>
            <a:off x="302150" y="803081"/>
            <a:ext cx="1412709" cy="165294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61" r="34692" b="3794"/>
          <a:stretch/>
        </p:blipFill>
        <p:spPr>
          <a:xfrm>
            <a:off x="1620790" y="795129"/>
            <a:ext cx="1280160" cy="21855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08581" y="2094643"/>
            <a:ext cx="599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38.3[C]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1479" y="863516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34[C]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49032" y="2073963"/>
            <a:ext cx="599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38.2[C]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01930" y="842836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34[C]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5834" y="3129402"/>
            <a:ext cx="28551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50A0"/>
                </a:solidFill>
              </a:rPr>
              <a:t>지방층이 </a:t>
            </a:r>
            <a:r>
              <a:rPr lang="ko-KR" altLang="en-US" sz="1200" dirty="0" smtClean="0">
                <a:solidFill>
                  <a:srgbClr val="0050A0"/>
                </a:solidFill>
              </a:rPr>
              <a:t>얇거나 두껍거나 상관없이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Hot Spot </a:t>
            </a:r>
            <a:r>
              <a:rPr lang="ko-KR" altLang="en-US" sz="1200" dirty="0" smtClean="0">
                <a:solidFill>
                  <a:srgbClr val="0050A0"/>
                </a:solidFill>
              </a:rPr>
              <a:t>형성 지점과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ko-KR" altLang="en-US" sz="1200" dirty="0" err="1" smtClean="0">
                <a:solidFill>
                  <a:srgbClr val="0050A0"/>
                </a:solidFill>
              </a:rPr>
              <a:t>온도수준은</a:t>
            </a:r>
            <a:r>
              <a:rPr lang="ko-KR" altLang="en-US" sz="1200" dirty="0" smtClean="0">
                <a:solidFill>
                  <a:srgbClr val="0050A0"/>
                </a:solidFill>
              </a:rPr>
              <a:t> 비슷하게 나타난다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  <a:endParaRPr lang="ko-KR" altLang="en-US" sz="1200" dirty="0">
              <a:solidFill>
                <a:srgbClr val="0050A0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2" r="34436"/>
          <a:stretch/>
        </p:blipFill>
        <p:spPr>
          <a:xfrm>
            <a:off x="4636998" y="795130"/>
            <a:ext cx="1240404" cy="227171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2" r="34436"/>
          <a:stretch/>
        </p:blipFill>
        <p:spPr>
          <a:xfrm>
            <a:off x="3396593" y="787178"/>
            <a:ext cx="1240405" cy="227171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22970" y="2407285"/>
            <a:ext cx="7569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No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Blood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Perfusion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63375" y="2407285"/>
            <a:ext cx="7569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Blood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Perfusion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96593" y="3058891"/>
            <a:ext cx="266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 smtClean="0">
                <a:solidFill>
                  <a:srgbClr val="0050A0"/>
                </a:solidFill>
              </a:rPr>
              <a:t>혈액관류를</a:t>
            </a:r>
            <a:r>
              <a:rPr lang="ko-KR" altLang="en-US" sz="1200" dirty="0" smtClean="0">
                <a:solidFill>
                  <a:srgbClr val="0050A0"/>
                </a:solidFill>
              </a:rPr>
              <a:t> 적용했을 때</a:t>
            </a:r>
            <a:r>
              <a:rPr lang="en-US" altLang="ko-KR" sz="1200" dirty="0" smtClean="0">
                <a:solidFill>
                  <a:srgbClr val="0050A0"/>
                </a:solidFill>
              </a:rPr>
              <a:t>,</a:t>
            </a: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Hot Spot </a:t>
            </a:r>
            <a:r>
              <a:rPr lang="ko-KR" altLang="en-US" sz="1200" dirty="0" smtClean="0">
                <a:solidFill>
                  <a:srgbClr val="0050A0"/>
                </a:solidFill>
              </a:rPr>
              <a:t>위치가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표면가까이</a:t>
            </a:r>
            <a:r>
              <a:rPr lang="ko-KR" altLang="en-US" sz="1200" dirty="0" smtClean="0">
                <a:solidFill>
                  <a:srgbClr val="0050A0"/>
                </a:solidFill>
              </a:rPr>
              <a:t> 형성되고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ko-KR" altLang="en-US" sz="1200" dirty="0" smtClean="0">
                <a:solidFill>
                  <a:srgbClr val="0050A0"/>
                </a:solidFill>
              </a:rPr>
              <a:t>온도가 높아진다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  <a:endParaRPr lang="ko-KR" altLang="en-US" sz="1200" dirty="0">
              <a:solidFill>
                <a:srgbClr val="0050A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16874" y="2153112"/>
            <a:ext cx="599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37.3[C]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57278" y="2145160"/>
            <a:ext cx="599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38.2[C]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89" r="35014"/>
          <a:stretch/>
        </p:blipFill>
        <p:spPr>
          <a:xfrm>
            <a:off x="6315984" y="803081"/>
            <a:ext cx="1224501" cy="2271713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89" r="34821"/>
          <a:stretch/>
        </p:blipFill>
        <p:spPr>
          <a:xfrm>
            <a:off x="7530602" y="803081"/>
            <a:ext cx="1232452" cy="2271713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6249089" y="3058890"/>
            <a:ext cx="266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0050A0"/>
                </a:solidFill>
              </a:rPr>
              <a:t>LED </a:t>
            </a:r>
            <a:r>
              <a:rPr lang="ko-KR" altLang="en-US" sz="1200" dirty="0" smtClean="0">
                <a:solidFill>
                  <a:srgbClr val="0050A0"/>
                </a:solidFill>
              </a:rPr>
              <a:t>복사를 적용했을 때</a:t>
            </a:r>
            <a:r>
              <a:rPr lang="en-US" altLang="ko-KR" sz="1200" dirty="0" smtClean="0">
                <a:solidFill>
                  <a:srgbClr val="0050A0"/>
                </a:solidFill>
              </a:rPr>
              <a:t>,</a:t>
            </a:r>
          </a:p>
          <a:p>
            <a:r>
              <a:rPr lang="ko-KR" altLang="en-US" sz="1200" dirty="0" smtClean="0">
                <a:solidFill>
                  <a:srgbClr val="0050A0"/>
                </a:solidFill>
              </a:rPr>
              <a:t>전체적으로 온도가 올라가고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Hot Spot</a:t>
            </a:r>
            <a:r>
              <a:rPr lang="ko-KR" altLang="en-US" sz="1200" dirty="0" smtClean="0">
                <a:solidFill>
                  <a:srgbClr val="0050A0"/>
                </a:solidFill>
              </a:rPr>
              <a:t>이 형성된다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  <a:endParaRPr lang="ko-KR" altLang="en-US" sz="1200" dirty="0">
              <a:solidFill>
                <a:srgbClr val="0050A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69594" y="2415237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No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LED Radiation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09999" y="2415237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LED Radiation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98147" y="2161064"/>
            <a:ext cx="599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36.9[C]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38551" y="2153112"/>
            <a:ext cx="599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38.2[C]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15984" y="88075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33[C]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56435" y="86007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34[C]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02150" y="565837"/>
            <a:ext cx="2598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0050A0"/>
                </a:solidFill>
              </a:rPr>
              <a:t>지방층의 두께에 따라</a:t>
            </a:r>
            <a:endParaRPr lang="ko-KR" altLang="en-US" sz="1200" dirty="0">
              <a:solidFill>
                <a:srgbClr val="0050A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414428" y="564896"/>
            <a:ext cx="24371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rgbClr val="0050A0"/>
                </a:solidFill>
              </a:rPr>
              <a:t>Pennes</a:t>
            </a:r>
            <a:r>
              <a:rPr lang="en-US" altLang="ko-KR" sz="1200" dirty="0" smtClean="0">
                <a:solidFill>
                  <a:srgbClr val="0050A0"/>
                </a:solidFill>
              </a:rPr>
              <a:t> </a:t>
            </a:r>
            <a:r>
              <a:rPr lang="en-US" altLang="ko-KR" sz="1200" dirty="0" err="1" smtClean="0">
                <a:solidFill>
                  <a:srgbClr val="0050A0"/>
                </a:solidFill>
              </a:rPr>
              <a:t>Eq</a:t>
            </a:r>
            <a:r>
              <a:rPr lang="en-US" altLang="ko-KR" sz="1200" dirty="0" smtClean="0">
                <a:solidFill>
                  <a:srgbClr val="0050A0"/>
                </a:solidFill>
              </a:rPr>
              <a:t> </a:t>
            </a:r>
            <a:r>
              <a:rPr lang="ko-KR" altLang="en-US" sz="1200" dirty="0" smtClean="0">
                <a:solidFill>
                  <a:srgbClr val="0050A0"/>
                </a:solidFill>
              </a:rPr>
              <a:t>적용여부</a:t>
            </a:r>
            <a:endParaRPr lang="ko-KR" altLang="en-US" sz="1200" dirty="0">
              <a:solidFill>
                <a:srgbClr val="0050A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315983" y="564895"/>
            <a:ext cx="24391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0050A0"/>
                </a:solidFill>
              </a:rPr>
              <a:t>Beer-Lambert </a:t>
            </a:r>
            <a:r>
              <a:rPr lang="en-US" altLang="ko-KR" sz="1200" dirty="0" err="1" smtClean="0">
                <a:solidFill>
                  <a:srgbClr val="0050A0"/>
                </a:solidFill>
              </a:rPr>
              <a:t>Eq</a:t>
            </a:r>
            <a:r>
              <a:rPr lang="en-US" altLang="ko-KR" sz="1200" dirty="0" smtClean="0">
                <a:solidFill>
                  <a:srgbClr val="0050A0"/>
                </a:solidFill>
              </a:rPr>
              <a:t> </a:t>
            </a:r>
            <a:r>
              <a:rPr lang="ko-KR" altLang="en-US" sz="1200" dirty="0" smtClean="0">
                <a:solidFill>
                  <a:srgbClr val="0050A0"/>
                </a:solidFill>
              </a:rPr>
              <a:t>적용여부</a:t>
            </a:r>
            <a:endParaRPr lang="ko-KR" altLang="en-US" sz="1200" dirty="0">
              <a:solidFill>
                <a:srgbClr val="0050A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2436" y="4742590"/>
            <a:ext cx="89915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rgbClr val="0050A0"/>
                </a:solidFill>
              </a:rPr>
              <a:t>조직별</a:t>
            </a:r>
            <a:r>
              <a:rPr lang="ko-KR" altLang="en-US" sz="1600" dirty="0" smtClean="0">
                <a:solidFill>
                  <a:srgbClr val="0050A0"/>
                </a:solidFill>
              </a:rPr>
              <a:t> 두께에 따른 경향성 차이는 그다지 심하게 나타나지 않으므로</a:t>
            </a:r>
            <a:r>
              <a:rPr lang="en-US" altLang="ko-KR" sz="1600" dirty="0" smtClean="0">
                <a:solidFill>
                  <a:srgbClr val="0050A0"/>
                </a:solidFill>
              </a:rPr>
              <a:t>, </a:t>
            </a:r>
            <a:r>
              <a:rPr lang="ko-KR" altLang="en-US" sz="1600" dirty="0" smtClean="0">
                <a:solidFill>
                  <a:srgbClr val="0050A0"/>
                </a:solidFill>
              </a:rPr>
              <a:t>표준모델 적용이 효과적이라는 결론</a:t>
            </a:r>
            <a:r>
              <a:rPr lang="en-US" altLang="ko-KR" sz="1600" dirty="0" smtClean="0">
                <a:solidFill>
                  <a:srgbClr val="0050A0"/>
                </a:solidFill>
              </a:rPr>
              <a:t>.</a:t>
            </a:r>
          </a:p>
          <a:p>
            <a:r>
              <a:rPr lang="ko-KR" altLang="en-US" sz="1600" dirty="0" smtClean="0">
                <a:solidFill>
                  <a:srgbClr val="0050A0"/>
                </a:solidFill>
              </a:rPr>
              <a:t>믿을만한 결과를 위해서는 </a:t>
            </a:r>
            <a:r>
              <a:rPr lang="en-US" altLang="ko-KR" sz="1600" dirty="0" err="1" smtClean="0">
                <a:solidFill>
                  <a:srgbClr val="0050A0"/>
                </a:solidFill>
              </a:rPr>
              <a:t>Pennes</a:t>
            </a:r>
            <a:r>
              <a:rPr lang="en-US" altLang="ko-KR" sz="1600" dirty="0" smtClean="0">
                <a:solidFill>
                  <a:srgbClr val="0050A0"/>
                </a:solidFill>
              </a:rPr>
              <a:t> </a:t>
            </a:r>
            <a:r>
              <a:rPr lang="en-US" altLang="ko-KR" sz="1600" dirty="0" err="1" smtClean="0">
                <a:solidFill>
                  <a:srgbClr val="0050A0"/>
                </a:solidFill>
              </a:rPr>
              <a:t>Eq</a:t>
            </a:r>
            <a:r>
              <a:rPr lang="ko-KR" altLang="en-US" sz="1600" dirty="0" smtClean="0">
                <a:solidFill>
                  <a:srgbClr val="0050A0"/>
                </a:solidFill>
              </a:rPr>
              <a:t>은 반드시 적용해야만 한다는 결론</a:t>
            </a:r>
            <a:r>
              <a:rPr lang="en-US" altLang="ko-KR" sz="1600" dirty="0" smtClean="0">
                <a:solidFill>
                  <a:srgbClr val="0050A0"/>
                </a:solidFill>
              </a:rPr>
              <a:t>.</a:t>
            </a:r>
          </a:p>
          <a:p>
            <a:endParaRPr lang="en-US" altLang="ko-KR" sz="1600" dirty="0">
              <a:solidFill>
                <a:srgbClr val="0050A0"/>
              </a:solidFill>
            </a:endParaRPr>
          </a:p>
          <a:p>
            <a:r>
              <a:rPr lang="en-US" altLang="ko-KR" sz="1600" dirty="0" smtClean="0">
                <a:solidFill>
                  <a:srgbClr val="0050A0"/>
                </a:solidFill>
              </a:rPr>
              <a:t>LED </a:t>
            </a:r>
            <a:r>
              <a:rPr lang="ko-KR" altLang="en-US" sz="1600" dirty="0" smtClean="0">
                <a:solidFill>
                  <a:srgbClr val="0050A0"/>
                </a:solidFill>
              </a:rPr>
              <a:t>복사 에너지 </a:t>
            </a:r>
            <a:r>
              <a:rPr lang="ko-KR" altLang="en-US" sz="1600" dirty="0" err="1" smtClean="0">
                <a:solidFill>
                  <a:srgbClr val="0050A0"/>
                </a:solidFill>
              </a:rPr>
              <a:t>적용량을</a:t>
            </a:r>
            <a:r>
              <a:rPr lang="ko-KR" altLang="en-US" sz="1600" dirty="0" smtClean="0">
                <a:solidFill>
                  <a:srgbClr val="0050A0"/>
                </a:solidFill>
              </a:rPr>
              <a:t> 실제에 맞게 조절하고</a:t>
            </a:r>
            <a:r>
              <a:rPr lang="en-US" altLang="ko-KR" sz="1600" dirty="0" smtClean="0">
                <a:solidFill>
                  <a:srgbClr val="0050A0"/>
                </a:solidFill>
              </a:rPr>
              <a:t>, </a:t>
            </a:r>
          </a:p>
          <a:p>
            <a:r>
              <a:rPr lang="en-US" altLang="ko-KR" sz="1600" dirty="0" smtClean="0">
                <a:solidFill>
                  <a:srgbClr val="0050A0"/>
                </a:solidFill>
              </a:rPr>
              <a:t>Hot Spot</a:t>
            </a:r>
            <a:r>
              <a:rPr lang="ko-KR" altLang="en-US" sz="1600" dirty="0" smtClean="0">
                <a:solidFill>
                  <a:srgbClr val="0050A0"/>
                </a:solidFill>
              </a:rPr>
              <a:t>이 조직 손상 온도</a:t>
            </a:r>
            <a:r>
              <a:rPr lang="en-US" altLang="ko-KR" sz="1600" dirty="0" smtClean="0">
                <a:solidFill>
                  <a:srgbClr val="0050A0"/>
                </a:solidFill>
              </a:rPr>
              <a:t>(43[C])</a:t>
            </a:r>
            <a:r>
              <a:rPr lang="ko-KR" altLang="en-US" sz="1600" dirty="0" smtClean="0">
                <a:solidFill>
                  <a:srgbClr val="0050A0"/>
                </a:solidFill>
              </a:rPr>
              <a:t>까지 상승하는지 </a:t>
            </a:r>
            <a:endParaRPr lang="en-US" altLang="ko-KR" sz="1600" dirty="0" smtClean="0">
              <a:solidFill>
                <a:srgbClr val="0050A0"/>
              </a:solidFill>
            </a:endParaRPr>
          </a:p>
          <a:p>
            <a:r>
              <a:rPr lang="ko-KR" altLang="en-US" sz="1600" dirty="0" smtClean="0">
                <a:solidFill>
                  <a:srgbClr val="0050A0"/>
                </a:solidFill>
              </a:rPr>
              <a:t>여부를 예측하는 것을 목표로 할 수 있겠음</a:t>
            </a:r>
            <a:r>
              <a:rPr lang="en-US" altLang="ko-KR" sz="1600" dirty="0" smtClean="0">
                <a:solidFill>
                  <a:srgbClr val="0050A0"/>
                </a:solidFill>
              </a:rPr>
              <a:t>.</a:t>
            </a:r>
            <a:endParaRPr lang="en-US" altLang="ko-KR" sz="1600" dirty="0">
              <a:solidFill>
                <a:srgbClr val="0050A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02150" y="3924482"/>
            <a:ext cx="5756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0050A0"/>
                </a:solidFill>
              </a:rPr>
              <a:t>Case02,05,07,10</a:t>
            </a:r>
            <a:r>
              <a:rPr lang="ko-KR" altLang="en-US" sz="1200" dirty="0" smtClean="0">
                <a:solidFill>
                  <a:srgbClr val="0050A0"/>
                </a:solidFill>
              </a:rPr>
              <a:t>을 이용해 정상상태 도달시간을 파악해 본 결과</a:t>
            </a:r>
            <a:r>
              <a:rPr lang="en-US" altLang="ko-KR" sz="1200" dirty="0" smtClean="0">
                <a:solidFill>
                  <a:srgbClr val="0050A0"/>
                </a:solidFill>
              </a:rPr>
              <a:t>,</a:t>
            </a:r>
          </a:p>
          <a:p>
            <a:r>
              <a:rPr lang="ko-KR" altLang="en-US" sz="1200" dirty="0" err="1" smtClean="0">
                <a:solidFill>
                  <a:srgbClr val="0050A0"/>
                </a:solidFill>
              </a:rPr>
              <a:t>초기온도</a:t>
            </a:r>
            <a:r>
              <a:rPr lang="ko-KR" altLang="en-US" sz="1200" dirty="0" smtClean="0">
                <a:solidFill>
                  <a:srgbClr val="0050A0"/>
                </a:solidFill>
              </a:rPr>
              <a:t> </a:t>
            </a:r>
            <a:r>
              <a:rPr lang="en-US" altLang="ko-KR" sz="1200" dirty="0" smtClean="0">
                <a:solidFill>
                  <a:srgbClr val="0050A0"/>
                </a:solidFill>
              </a:rPr>
              <a:t>25[C]</a:t>
            </a:r>
            <a:r>
              <a:rPr lang="ko-KR" altLang="en-US" sz="1200" dirty="0" smtClean="0">
                <a:solidFill>
                  <a:srgbClr val="0050A0"/>
                </a:solidFill>
              </a:rPr>
              <a:t>에서는 </a:t>
            </a:r>
            <a:r>
              <a:rPr lang="en-US" altLang="ko-KR" sz="1200" dirty="0" smtClean="0">
                <a:solidFill>
                  <a:srgbClr val="0050A0"/>
                </a:solidFill>
              </a:rPr>
              <a:t>1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시간안에</a:t>
            </a:r>
            <a:r>
              <a:rPr lang="ko-KR" altLang="en-US" sz="1200" dirty="0" smtClean="0">
                <a:solidFill>
                  <a:srgbClr val="0050A0"/>
                </a:solidFill>
              </a:rPr>
              <a:t> 정상상태까지 도달하지 않고</a:t>
            </a:r>
            <a:r>
              <a:rPr lang="en-US" altLang="ko-KR" sz="1200" dirty="0" smtClean="0">
                <a:solidFill>
                  <a:srgbClr val="0050A0"/>
                </a:solidFill>
              </a:rPr>
              <a:t>, </a:t>
            </a:r>
          </a:p>
          <a:p>
            <a:r>
              <a:rPr lang="ko-KR" altLang="en-US" sz="1200" dirty="0" err="1" smtClean="0">
                <a:solidFill>
                  <a:srgbClr val="0050A0"/>
                </a:solidFill>
              </a:rPr>
              <a:t>초기온도</a:t>
            </a:r>
            <a:r>
              <a:rPr lang="ko-KR" altLang="en-US" sz="1200" dirty="0" smtClean="0">
                <a:solidFill>
                  <a:srgbClr val="0050A0"/>
                </a:solidFill>
              </a:rPr>
              <a:t> </a:t>
            </a:r>
            <a:r>
              <a:rPr lang="en-US" altLang="ko-KR" sz="1200" dirty="0" smtClean="0">
                <a:solidFill>
                  <a:srgbClr val="0050A0"/>
                </a:solidFill>
              </a:rPr>
              <a:t>37[C]</a:t>
            </a:r>
            <a:r>
              <a:rPr lang="ko-KR" altLang="en-US" sz="1200" dirty="0" smtClean="0">
                <a:solidFill>
                  <a:srgbClr val="0050A0"/>
                </a:solidFill>
              </a:rPr>
              <a:t>일 경우 </a:t>
            </a:r>
            <a:r>
              <a:rPr lang="en-US" altLang="ko-KR" sz="1200" dirty="0" smtClean="0">
                <a:solidFill>
                  <a:srgbClr val="0050A0"/>
                </a:solidFill>
              </a:rPr>
              <a:t>10</a:t>
            </a:r>
            <a:r>
              <a:rPr lang="ko-KR" altLang="en-US" sz="1200" dirty="0" smtClean="0">
                <a:solidFill>
                  <a:srgbClr val="0050A0"/>
                </a:solidFill>
              </a:rPr>
              <a:t>분 전후해서 정상상태에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도달하는것으로</a:t>
            </a:r>
            <a:r>
              <a:rPr lang="ko-KR" altLang="en-US" sz="1200" dirty="0" smtClean="0">
                <a:solidFill>
                  <a:srgbClr val="0050A0"/>
                </a:solidFill>
              </a:rPr>
              <a:t> 나타남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  <a:endParaRPr lang="ko-KR" altLang="en-US" sz="1200" dirty="0">
              <a:solidFill>
                <a:srgbClr val="005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377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최종결과 </a:t>
            </a:r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case11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122"/>
            <a:ext cx="9144000" cy="503775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79329" y="5923668"/>
            <a:ext cx="44646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0050A0"/>
                </a:solidFill>
              </a:rPr>
              <a:t>20</a:t>
            </a:r>
            <a:r>
              <a:rPr lang="ko-KR" altLang="en-US" sz="1200" dirty="0" smtClean="0">
                <a:solidFill>
                  <a:srgbClr val="0050A0"/>
                </a:solidFill>
              </a:rPr>
              <a:t>분 후</a:t>
            </a:r>
            <a:r>
              <a:rPr lang="en-US" altLang="ko-KR" sz="1200" dirty="0" smtClean="0">
                <a:solidFill>
                  <a:srgbClr val="0050A0"/>
                </a:solidFill>
              </a:rPr>
              <a:t>, </a:t>
            </a:r>
            <a:r>
              <a:rPr lang="en-US" altLang="ko-KR" sz="1200" dirty="0">
                <a:solidFill>
                  <a:srgbClr val="0050A0"/>
                </a:solidFill>
              </a:rPr>
              <a:t>Max Temp</a:t>
            </a:r>
            <a:r>
              <a:rPr lang="ko-KR" altLang="en-US" sz="1200" dirty="0">
                <a:solidFill>
                  <a:srgbClr val="0050A0"/>
                </a:solidFill>
              </a:rPr>
              <a:t>는 </a:t>
            </a:r>
            <a:r>
              <a:rPr lang="ko-KR" altLang="en-US" sz="1200" dirty="0" smtClean="0">
                <a:solidFill>
                  <a:srgbClr val="0050A0"/>
                </a:solidFill>
              </a:rPr>
              <a:t>약 </a:t>
            </a:r>
            <a:r>
              <a:rPr lang="en-US" altLang="ko-KR" sz="1200" dirty="0" smtClean="0">
                <a:solidFill>
                  <a:srgbClr val="0050A0"/>
                </a:solidFill>
              </a:rPr>
              <a:t>43[C</a:t>
            </a:r>
            <a:r>
              <a:rPr lang="en-US" altLang="ko-KR" sz="1200" dirty="0">
                <a:solidFill>
                  <a:srgbClr val="0050A0"/>
                </a:solidFill>
              </a:rPr>
              <a:t>]</a:t>
            </a:r>
            <a:r>
              <a:rPr lang="ko-KR" altLang="en-US" sz="1200" dirty="0">
                <a:solidFill>
                  <a:srgbClr val="0050A0"/>
                </a:solidFill>
              </a:rPr>
              <a:t>까지 </a:t>
            </a:r>
            <a:r>
              <a:rPr lang="ko-KR" altLang="en-US" sz="1200" dirty="0" smtClean="0">
                <a:solidFill>
                  <a:srgbClr val="0050A0"/>
                </a:solidFill>
              </a:rPr>
              <a:t>상승 </a:t>
            </a:r>
            <a:r>
              <a:rPr lang="en-US" altLang="ko-KR" sz="1200" dirty="0" smtClean="0">
                <a:solidFill>
                  <a:srgbClr val="0050A0"/>
                </a:solidFill>
              </a:rPr>
              <a:t>(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안전온도</a:t>
            </a:r>
            <a:r>
              <a:rPr lang="ko-KR" altLang="en-US" sz="1200" dirty="0" smtClean="0">
                <a:solidFill>
                  <a:srgbClr val="0050A0"/>
                </a:solidFill>
              </a:rPr>
              <a:t> 도달</a:t>
            </a:r>
            <a:r>
              <a:rPr lang="en-US" altLang="ko-KR" sz="1200" dirty="0" smtClean="0">
                <a:solidFill>
                  <a:srgbClr val="0050A0"/>
                </a:solidFill>
              </a:rPr>
              <a:t>)</a:t>
            </a: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120</a:t>
            </a:r>
            <a:r>
              <a:rPr lang="ko-KR" altLang="en-US" sz="1200" dirty="0" smtClean="0">
                <a:solidFill>
                  <a:srgbClr val="0050A0"/>
                </a:solidFill>
              </a:rPr>
              <a:t>분 후</a:t>
            </a:r>
            <a:r>
              <a:rPr lang="en-US" altLang="ko-KR" sz="1200" dirty="0" smtClean="0">
                <a:solidFill>
                  <a:srgbClr val="0050A0"/>
                </a:solidFill>
              </a:rPr>
              <a:t>, Max </a:t>
            </a:r>
            <a:r>
              <a:rPr lang="en-US" altLang="ko-KR" sz="1200" dirty="0">
                <a:solidFill>
                  <a:srgbClr val="0050A0"/>
                </a:solidFill>
              </a:rPr>
              <a:t>Temp</a:t>
            </a:r>
            <a:r>
              <a:rPr lang="ko-KR" altLang="en-US" sz="1200" dirty="0">
                <a:solidFill>
                  <a:srgbClr val="0050A0"/>
                </a:solidFill>
              </a:rPr>
              <a:t>는 </a:t>
            </a:r>
            <a:r>
              <a:rPr lang="en-US" altLang="ko-KR" sz="1200" dirty="0" smtClean="0">
                <a:solidFill>
                  <a:srgbClr val="0050A0"/>
                </a:solidFill>
              </a:rPr>
              <a:t>44.5819[C</a:t>
            </a:r>
            <a:r>
              <a:rPr lang="en-US" altLang="ko-KR" sz="1200" dirty="0">
                <a:solidFill>
                  <a:srgbClr val="0050A0"/>
                </a:solidFill>
              </a:rPr>
              <a:t>]</a:t>
            </a:r>
            <a:r>
              <a:rPr lang="ko-KR" altLang="en-US" sz="1200" dirty="0">
                <a:solidFill>
                  <a:srgbClr val="0050A0"/>
                </a:solidFill>
              </a:rPr>
              <a:t>까지 </a:t>
            </a:r>
            <a:r>
              <a:rPr lang="ko-KR" altLang="en-US" sz="1200" dirty="0" smtClean="0">
                <a:solidFill>
                  <a:srgbClr val="0050A0"/>
                </a:solidFill>
              </a:rPr>
              <a:t>상승</a:t>
            </a:r>
            <a:r>
              <a:rPr lang="en-US" altLang="ko-KR" sz="1200" dirty="0" smtClean="0">
                <a:solidFill>
                  <a:srgbClr val="0050A0"/>
                </a:solidFill>
              </a:rPr>
              <a:t/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                                (</a:t>
            </a:r>
            <a:r>
              <a:rPr lang="ko-KR" altLang="en-US" sz="1200" dirty="0" smtClean="0">
                <a:solidFill>
                  <a:srgbClr val="0050A0"/>
                </a:solidFill>
              </a:rPr>
              <a:t>심각한 위험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온도가지는</a:t>
            </a:r>
            <a:r>
              <a:rPr lang="ko-KR" altLang="en-US" sz="1200" dirty="0" smtClean="0">
                <a:solidFill>
                  <a:srgbClr val="0050A0"/>
                </a:solidFill>
              </a:rPr>
              <a:t> 올라가지 않음</a:t>
            </a:r>
            <a:r>
              <a:rPr lang="en-US" altLang="ko-KR" sz="1200" dirty="0" smtClean="0">
                <a:solidFill>
                  <a:srgbClr val="0050A0"/>
                </a:solidFill>
              </a:rPr>
              <a:t>)</a:t>
            </a:r>
            <a:endParaRPr lang="en-US" altLang="ko-KR" sz="1200" dirty="0">
              <a:solidFill>
                <a:srgbClr val="0050A0"/>
              </a:solidFill>
            </a:endParaRPr>
          </a:p>
          <a:p>
            <a:r>
              <a:rPr lang="ko-KR" altLang="en-US" sz="1200" dirty="0">
                <a:solidFill>
                  <a:srgbClr val="0050A0"/>
                </a:solidFill>
              </a:rPr>
              <a:t>피하  약 </a:t>
            </a:r>
            <a:r>
              <a:rPr lang="en-US" altLang="ko-KR" sz="1200" dirty="0" smtClean="0">
                <a:solidFill>
                  <a:srgbClr val="0050A0"/>
                </a:solidFill>
              </a:rPr>
              <a:t>25[mm</a:t>
            </a:r>
            <a:r>
              <a:rPr lang="en-US" altLang="ko-KR" sz="1200" dirty="0">
                <a:solidFill>
                  <a:srgbClr val="0050A0"/>
                </a:solidFill>
              </a:rPr>
              <a:t>] </a:t>
            </a:r>
            <a:r>
              <a:rPr lang="ko-KR" altLang="en-US" sz="1200" dirty="0">
                <a:solidFill>
                  <a:srgbClr val="0050A0"/>
                </a:solidFill>
              </a:rPr>
              <a:t>부근에 </a:t>
            </a:r>
            <a:r>
              <a:rPr lang="en-US" altLang="ko-KR" sz="1200" dirty="0">
                <a:solidFill>
                  <a:srgbClr val="0050A0"/>
                </a:solidFill>
              </a:rPr>
              <a:t>Hot Spot </a:t>
            </a:r>
            <a:r>
              <a:rPr lang="ko-KR" altLang="en-US" sz="1200" dirty="0">
                <a:solidFill>
                  <a:srgbClr val="0050A0"/>
                </a:solidFill>
              </a:rPr>
              <a:t>형성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4579951" y="654530"/>
            <a:ext cx="0" cy="3600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775606" y="423698"/>
            <a:ext cx="167415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C00000"/>
                </a:solidFill>
              </a:rPr>
              <a:t>LED Light Source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842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개체 틀 1"/>
          <p:cNvSpPr txBox="1">
            <a:spLocks/>
          </p:cNvSpPr>
          <p:nvPr/>
        </p:nvSpPr>
        <p:spPr>
          <a:xfrm>
            <a:off x="0" y="2505075"/>
            <a:ext cx="9143351" cy="1409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dirty="0" smtClean="0">
                <a:solidFill>
                  <a:srgbClr val="005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CAE</a:t>
            </a:r>
          </a:p>
          <a:p>
            <a:pPr algn="ctr"/>
            <a:r>
              <a:rPr lang="en-US" altLang="ko-KR" sz="5400" dirty="0" smtClean="0">
                <a:solidFill>
                  <a:srgbClr val="005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Conclusion</a:t>
            </a:r>
            <a:endParaRPr lang="ko-KR" altLang="en-US" sz="5400" dirty="0">
              <a:solidFill>
                <a:srgbClr val="0050A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1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Conclusion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2569" y="641673"/>
            <a:ext cx="797668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rgbClr val="0050A0"/>
                </a:solidFill>
              </a:rPr>
              <a:t>과열로 인한 조직 손상 위험성</a:t>
            </a:r>
            <a:r>
              <a:rPr lang="en-US" altLang="ko-KR" sz="1200" dirty="0" smtClean="0">
                <a:solidFill>
                  <a:srgbClr val="0050A0"/>
                </a:solidFill>
              </a:rPr>
              <a:t/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  1.1. LED</a:t>
            </a:r>
            <a:r>
              <a:rPr lang="ko-KR" altLang="en-US" sz="1200" dirty="0">
                <a:solidFill>
                  <a:srgbClr val="0050A0"/>
                </a:solidFill>
              </a:rPr>
              <a:t> </a:t>
            </a:r>
            <a:r>
              <a:rPr lang="ko-KR" altLang="en-US" sz="1200" dirty="0" smtClean="0">
                <a:solidFill>
                  <a:srgbClr val="0050A0"/>
                </a:solidFill>
              </a:rPr>
              <a:t>광원 수준의 에너지로는 과열로 인한 조직 손상 위험성은 거의 없다고 볼 수 있다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          (</a:t>
            </a:r>
            <a:r>
              <a:rPr lang="ko-KR" altLang="en-US" sz="1200" dirty="0" smtClean="0">
                <a:solidFill>
                  <a:srgbClr val="0050A0"/>
                </a:solidFill>
              </a:rPr>
              <a:t>시뮬레이션상</a:t>
            </a:r>
            <a:r>
              <a:rPr lang="en-US" altLang="ko-KR" sz="1200" dirty="0" smtClean="0">
                <a:solidFill>
                  <a:srgbClr val="0050A0"/>
                </a:solidFill>
              </a:rPr>
              <a:t>,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근육층에서</a:t>
            </a:r>
            <a:r>
              <a:rPr lang="ko-KR" altLang="en-US" sz="1200" dirty="0" smtClean="0">
                <a:solidFill>
                  <a:srgbClr val="0050A0"/>
                </a:solidFill>
              </a:rPr>
              <a:t> 최고 </a:t>
            </a:r>
            <a:r>
              <a:rPr lang="en-US" altLang="ko-KR" sz="1200" dirty="0" smtClean="0">
                <a:solidFill>
                  <a:srgbClr val="0050A0"/>
                </a:solidFill>
              </a:rPr>
              <a:t>45[C]</a:t>
            </a:r>
            <a:r>
              <a:rPr lang="ko-KR" altLang="en-US" sz="1200" dirty="0" smtClean="0">
                <a:solidFill>
                  <a:srgbClr val="0050A0"/>
                </a:solidFill>
              </a:rPr>
              <a:t>의</a:t>
            </a:r>
            <a:r>
              <a:rPr lang="en-US" altLang="ko-KR" sz="1200" dirty="0" smtClean="0">
                <a:solidFill>
                  <a:srgbClr val="0050A0"/>
                </a:solidFill>
              </a:rPr>
              <a:t>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핫스팟이</a:t>
            </a:r>
            <a:r>
              <a:rPr lang="ko-KR" altLang="en-US" sz="1200" dirty="0" smtClean="0">
                <a:solidFill>
                  <a:srgbClr val="0050A0"/>
                </a:solidFill>
              </a:rPr>
              <a:t> 형성되는 수준</a:t>
            </a:r>
            <a:r>
              <a:rPr lang="en-US" altLang="ko-KR" sz="1200" dirty="0" smtClean="0">
                <a:solidFill>
                  <a:srgbClr val="0050A0"/>
                </a:solidFill>
              </a:rPr>
              <a:t>)</a:t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  1.2. </a:t>
            </a:r>
            <a:r>
              <a:rPr lang="ko-KR" altLang="en-US" sz="1200" dirty="0" smtClean="0">
                <a:solidFill>
                  <a:srgbClr val="0050A0"/>
                </a:solidFill>
              </a:rPr>
              <a:t>특히 </a:t>
            </a:r>
            <a:r>
              <a:rPr lang="en-US" altLang="ko-KR" sz="1200" dirty="0" smtClean="0">
                <a:solidFill>
                  <a:srgbClr val="0050A0"/>
                </a:solidFill>
              </a:rPr>
              <a:t>830[nm] </a:t>
            </a:r>
            <a:r>
              <a:rPr lang="ko-KR" altLang="en-US" sz="1200" dirty="0" smtClean="0">
                <a:solidFill>
                  <a:srgbClr val="0050A0"/>
                </a:solidFill>
              </a:rPr>
              <a:t>근적외선광은</a:t>
            </a:r>
            <a:r>
              <a:rPr lang="en-US" altLang="ko-KR" sz="1200" dirty="0" smtClean="0">
                <a:solidFill>
                  <a:srgbClr val="0050A0"/>
                </a:solidFill>
              </a:rPr>
              <a:t>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광흡수율이</a:t>
            </a:r>
            <a:r>
              <a:rPr lang="ko-KR" altLang="en-US" sz="1200" dirty="0" smtClean="0">
                <a:solidFill>
                  <a:srgbClr val="0050A0"/>
                </a:solidFill>
              </a:rPr>
              <a:t> 가장 낮은 대역이기 때문에</a:t>
            </a:r>
            <a:r>
              <a:rPr lang="en-US" altLang="ko-KR" sz="1200" dirty="0" smtClean="0">
                <a:solidFill>
                  <a:srgbClr val="0050A0"/>
                </a:solidFill>
              </a:rPr>
              <a:t>, </a:t>
            </a:r>
            <a:r>
              <a:rPr lang="ko-KR" altLang="en-US" sz="1200" dirty="0" smtClean="0">
                <a:solidFill>
                  <a:srgbClr val="0050A0"/>
                </a:solidFill>
              </a:rPr>
              <a:t>이보다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전후대역의</a:t>
            </a:r>
            <a:r>
              <a:rPr lang="en-US" altLang="ko-KR" sz="1200" dirty="0" smtClean="0">
                <a:solidFill>
                  <a:srgbClr val="0050A0"/>
                </a:solidFill>
              </a:rPr>
              <a:t/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         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적색광</a:t>
            </a:r>
            <a:r>
              <a:rPr lang="en-US" altLang="ko-KR" sz="1200" dirty="0" smtClean="0">
                <a:solidFill>
                  <a:srgbClr val="0050A0"/>
                </a:solidFill>
              </a:rPr>
              <a:t>(660[nm]) </a:t>
            </a:r>
            <a:r>
              <a:rPr lang="ko-KR" altLang="en-US" sz="1200" dirty="0" smtClean="0">
                <a:solidFill>
                  <a:srgbClr val="0050A0"/>
                </a:solidFill>
              </a:rPr>
              <a:t>및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원적외선광</a:t>
            </a:r>
            <a:r>
              <a:rPr lang="en-US" altLang="ko-KR" sz="1200" dirty="0" smtClean="0">
                <a:solidFill>
                  <a:srgbClr val="0050A0"/>
                </a:solidFill>
              </a:rPr>
              <a:t>(1060[nm])</a:t>
            </a:r>
            <a:r>
              <a:rPr lang="ko-KR" altLang="en-US" sz="1200" dirty="0" smtClean="0">
                <a:solidFill>
                  <a:srgbClr val="0050A0"/>
                </a:solidFill>
              </a:rPr>
              <a:t>보다 발열량이 더 적게 형성된다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         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달리말해</a:t>
            </a:r>
            <a:r>
              <a:rPr lang="ko-KR" altLang="en-US" sz="1200" dirty="0" smtClean="0">
                <a:solidFill>
                  <a:srgbClr val="0050A0"/>
                </a:solidFill>
              </a:rPr>
              <a:t> 화상 위험이 가장 적은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파장대역이라고</a:t>
            </a:r>
            <a:r>
              <a:rPr lang="ko-KR" altLang="en-US" sz="1200" dirty="0" smtClean="0">
                <a:solidFill>
                  <a:srgbClr val="0050A0"/>
                </a:solidFill>
              </a:rPr>
              <a:t> 볼 수 있다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  1.3. </a:t>
            </a:r>
            <a:r>
              <a:rPr lang="ko-KR" altLang="en-US" sz="1200" dirty="0" smtClean="0">
                <a:solidFill>
                  <a:srgbClr val="0050A0"/>
                </a:solidFill>
              </a:rPr>
              <a:t>그럼에도 불구하고</a:t>
            </a:r>
            <a:r>
              <a:rPr lang="en-US" altLang="ko-KR" sz="1200" dirty="0" smtClean="0">
                <a:solidFill>
                  <a:srgbClr val="0050A0"/>
                </a:solidFill>
              </a:rPr>
              <a:t>, </a:t>
            </a:r>
            <a:r>
              <a:rPr lang="ko-KR" altLang="en-US" sz="1200" dirty="0" smtClean="0">
                <a:solidFill>
                  <a:srgbClr val="0050A0"/>
                </a:solidFill>
              </a:rPr>
              <a:t>임상실험을 통해 부작용이 발생하는지 여부를 재확인할 필요가 있다고 생각된다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endParaRPr lang="en-US" altLang="ko-KR" sz="1200" dirty="0" smtClean="0">
              <a:solidFill>
                <a:srgbClr val="0050A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 err="1" smtClean="0">
                <a:solidFill>
                  <a:srgbClr val="0050A0"/>
                </a:solidFill>
              </a:rPr>
              <a:t>핫스팟</a:t>
            </a:r>
            <a:r>
              <a:rPr lang="ko-KR" altLang="en-US" sz="1200" dirty="0" smtClean="0">
                <a:solidFill>
                  <a:srgbClr val="0050A0"/>
                </a:solidFill>
              </a:rPr>
              <a:t> 형성 위치</a:t>
            </a:r>
            <a:r>
              <a:rPr lang="en-US" altLang="ko-KR" sz="1200" dirty="0" smtClean="0">
                <a:solidFill>
                  <a:srgbClr val="0050A0"/>
                </a:solidFill>
              </a:rPr>
              <a:t/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2.1. </a:t>
            </a:r>
            <a:r>
              <a:rPr lang="ko-KR" altLang="en-US" sz="1200" dirty="0" smtClean="0">
                <a:solidFill>
                  <a:srgbClr val="0050A0"/>
                </a:solidFill>
              </a:rPr>
              <a:t>피부 표면에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핫스팟이</a:t>
            </a:r>
            <a:r>
              <a:rPr lang="ko-KR" altLang="en-US" sz="1200" dirty="0" smtClean="0">
                <a:solidFill>
                  <a:srgbClr val="0050A0"/>
                </a:solidFill>
              </a:rPr>
              <a:t> 형성되는 것이 아니라</a:t>
            </a:r>
            <a:r>
              <a:rPr lang="en-US" altLang="ko-KR" sz="1200" dirty="0" smtClean="0">
                <a:solidFill>
                  <a:srgbClr val="0050A0"/>
                </a:solidFill>
              </a:rPr>
              <a:t>, </a:t>
            </a:r>
            <a:r>
              <a:rPr lang="ko-KR" altLang="en-US" sz="1200" dirty="0" smtClean="0">
                <a:solidFill>
                  <a:srgbClr val="0050A0"/>
                </a:solidFill>
              </a:rPr>
              <a:t>오히려 피부 아래 </a:t>
            </a:r>
            <a:r>
              <a:rPr lang="en-US" altLang="ko-KR" sz="1200" dirty="0" smtClean="0">
                <a:solidFill>
                  <a:srgbClr val="0050A0"/>
                </a:solidFill>
              </a:rPr>
              <a:t>25[mm] </a:t>
            </a:r>
            <a:r>
              <a:rPr lang="ko-KR" altLang="en-US" sz="1200" dirty="0" smtClean="0">
                <a:solidFill>
                  <a:srgbClr val="0050A0"/>
                </a:solidFill>
              </a:rPr>
              <a:t>부근에서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핫스팟이</a:t>
            </a:r>
            <a:r>
              <a:rPr lang="ko-KR" altLang="en-US" sz="1200" dirty="0" smtClean="0">
                <a:solidFill>
                  <a:srgbClr val="0050A0"/>
                </a:solidFill>
              </a:rPr>
              <a:t> 형성된다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2.2. </a:t>
            </a:r>
            <a:r>
              <a:rPr lang="ko-KR" altLang="en-US" sz="1200" dirty="0" smtClean="0">
                <a:solidFill>
                  <a:srgbClr val="0050A0"/>
                </a:solidFill>
              </a:rPr>
              <a:t>이 위치는 감각세포보다 깊으며</a:t>
            </a:r>
            <a:r>
              <a:rPr lang="en-US" altLang="ko-KR" sz="1200" dirty="0" smtClean="0">
                <a:solidFill>
                  <a:srgbClr val="0050A0"/>
                </a:solidFill>
              </a:rPr>
              <a:t>, </a:t>
            </a:r>
            <a:r>
              <a:rPr lang="ko-KR" altLang="en-US" sz="1200" dirty="0" smtClean="0">
                <a:solidFill>
                  <a:srgbClr val="0050A0"/>
                </a:solidFill>
              </a:rPr>
              <a:t>통증을 느끼지 못하는 지방층 또는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근육층에</a:t>
            </a:r>
            <a:r>
              <a:rPr lang="ko-KR" altLang="en-US" sz="1200" dirty="0" smtClean="0">
                <a:solidFill>
                  <a:srgbClr val="0050A0"/>
                </a:solidFill>
              </a:rPr>
              <a:t> 해당하므로 </a:t>
            </a:r>
            <a:r>
              <a:rPr lang="en-US" altLang="ko-KR" sz="1200" dirty="0" smtClean="0">
                <a:solidFill>
                  <a:srgbClr val="0050A0"/>
                </a:solidFill>
              </a:rPr>
              <a:t/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         </a:t>
            </a:r>
            <a:r>
              <a:rPr lang="ko-KR" altLang="en-US" sz="1200" dirty="0" smtClean="0">
                <a:solidFill>
                  <a:srgbClr val="0050A0"/>
                </a:solidFill>
              </a:rPr>
              <a:t>사용자 입장에서 </a:t>
            </a:r>
            <a:r>
              <a:rPr lang="en-US" altLang="ko-KR" sz="1200" dirty="0" smtClean="0">
                <a:solidFill>
                  <a:srgbClr val="0050A0"/>
                </a:solidFill>
              </a:rPr>
              <a:t>‘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열감</a:t>
            </a:r>
            <a:r>
              <a:rPr lang="en-US" altLang="ko-KR" sz="1200" dirty="0" smtClean="0">
                <a:solidFill>
                  <a:srgbClr val="0050A0"/>
                </a:solidFill>
              </a:rPr>
              <a:t>’</a:t>
            </a:r>
            <a:r>
              <a:rPr lang="ko-KR" altLang="en-US" sz="1200" dirty="0" smtClean="0">
                <a:solidFill>
                  <a:srgbClr val="0050A0"/>
                </a:solidFill>
              </a:rPr>
              <a:t>이 상대적으로 덜 느껴질 수 있다고 생각된다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  <a:r>
              <a:rPr lang="en-US" altLang="ko-KR" sz="1200" dirty="0">
                <a:solidFill>
                  <a:srgbClr val="0050A0"/>
                </a:solidFill>
              </a:rPr>
              <a:t/>
            </a:r>
            <a:br>
              <a:rPr lang="en-US" altLang="ko-KR" sz="1200" dirty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2.3.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열감을</a:t>
            </a:r>
            <a:r>
              <a:rPr lang="ko-KR" altLang="en-US" sz="1200" dirty="0" smtClean="0">
                <a:solidFill>
                  <a:srgbClr val="0050A0"/>
                </a:solidFill>
              </a:rPr>
              <a:t> 느낄 수 있는 신경세포의 위치와</a:t>
            </a:r>
            <a:r>
              <a:rPr lang="en-US" altLang="ko-KR" sz="1200" dirty="0" smtClean="0">
                <a:solidFill>
                  <a:srgbClr val="0050A0"/>
                </a:solidFill>
              </a:rPr>
              <a:t>,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핫스팟</a:t>
            </a:r>
            <a:r>
              <a:rPr lang="ko-KR" altLang="en-US" sz="1200" dirty="0" smtClean="0">
                <a:solidFill>
                  <a:srgbClr val="0050A0"/>
                </a:solidFill>
              </a:rPr>
              <a:t> 위치의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온도차는</a:t>
            </a:r>
            <a:r>
              <a:rPr lang="ko-KR" altLang="en-US" sz="1200" dirty="0" smtClean="0">
                <a:solidFill>
                  <a:srgbClr val="0050A0"/>
                </a:solidFill>
              </a:rPr>
              <a:t> </a:t>
            </a:r>
            <a:r>
              <a:rPr lang="en-US" altLang="ko-KR" sz="1200" dirty="0" smtClean="0">
                <a:solidFill>
                  <a:srgbClr val="0050A0"/>
                </a:solidFill>
              </a:rPr>
              <a:t>4[C] </a:t>
            </a:r>
            <a:r>
              <a:rPr lang="ko-KR" altLang="en-US" sz="1200" dirty="0" smtClean="0">
                <a:solidFill>
                  <a:srgbClr val="0050A0"/>
                </a:solidFill>
              </a:rPr>
              <a:t>정도까지 나타나고 있으므로</a:t>
            </a:r>
            <a:r>
              <a:rPr lang="en-US" altLang="ko-KR" sz="1200" dirty="0" smtClean="0">
                <a:solidFill>
                  <a:srgbClr val="0050A0"/>
                </a:solidFill>
              </a:rPr>
              <a:t>,</a:t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         </a:t>
            </a:r>
            <a:r>
              <a:rPr lang="ko-KR" altLang="en-US" sz="1200" dirty="0" smtClean="0">
                <a:solidFill>
                  <a:srgbClr val="0050A0"/>
                </a:solidFill>
              </a:rPr>
              <a:t>사용자가 감각적으로 느끼는 온도보다 실제로는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인체조직은</a:t>
            </a:r>
            <a:r>
              <a:rPr lang="ko-KR" altLang="en-US" sz="1200" dirty="0" smtClean="0">
                <a:solidFill>
                  <a:srgbClr val="0050A0"/>
                </a:solidFill>
              </a:rPr>
              <a:t> 좀 더 높은 열을 받는다고 볼 수 있다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  <a:r>
              <a:rPr lang="en-US" altLang="ko-KR" sz="1200" dirty="0">
                <a:solidFill>
                  <a:srgbClr val="0050A0"/>
                </a:solidFill>
              </a:rPr>
              <a:t/>
            </a:r>
            <a:br>
              <a:rPr lang="en-US" altLang="ko-KR" sz="1200" dirty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2.4. </a:t>
            </a:r>
            <a:r>
              <a:rPr lang="ko-KR" altLang="en-US" sz="1200" dirty="0" smtClean="0">
                <a:solidFill>
                  <a:srgbClr val="0050A0"/>
                </a:solidFill>
              </a:rPr>
              <a:t>그럼에도 불구하고</a:t>
            </a:r>
            <a:r>
              <a:rPr lang="en-US" altLang="ko-KR" sz="1200" dirty="0" smtClean="0">
                <a:solidFill>
                  <a:srgbClr val="0050A0"/>
                </a:solidFill>
              </a:rPr>
              <a:t>,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핫스팟의</a:t>
            </a:r>
            <a:r>
              <a:rPr lang="ko-KR" altLang="en-US" sz="1200" dirty="0" smtClean="0">
                <a:solidFill>
                  <a:srgbClr val="0050A0"/>
                </a:solidFill>
              </a:rPr>
              <a:t> 온도는 위험수준까지 올라가지는 않을 것으로 예상된다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rgbClr val="0050A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 err="1" smtClean="0">
                <a:solidFill>
                  <a:srgbClr val="0050A0"/>
                </a:solidFill>
              </a:rPr>
              <a:t>가열시간</a:t>
            </a:r>
            <a:r>
              <a:rPr lang="en-US" altLang="ko-KR" sz="1200" dirty="0" smtClean="0">
                <a:solidFill>
                  <a:srgbClr val="0050A0"/>
                </a:solidFill>
              </a:rPr>
              <a:t/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3.1. </a:t>
            </a:r>
            <a:r>
              <a:rPr lang="ko-KR" altLang="en-US" sz="1200" dirty="0" smtClean="0">
                <a:solidFill>
                  <a:srgbClr val="0050A0"/>
                </a:solidFill>
              </a:rPr>
              <a:t>표준조건에서</a:t>
            </a:r>
            <a:r>
              <a:rPr lang="en-US" altLang="ko-KR" sz="1200" dirty="0" smtClean="0">
                <a:solidFill>
                  <a:srgbClr val="0050A0"/>
                </a:solidFill>
              </a:rPr>
              <a:t>, </a:t>
            </a:r>
            <a:r>
              <a:rPr lang="ko-KR" altLang="en-US" sz="1200" dirty="0" smtClean="0">
                <a:solidFill>
                  <a:srgbClr val="0050A0"/>
                </a:solidFill>
              </a:rPr>
              <a:t>정상상태 완전 도달 시간은 </a:t>
            </a:r>
            <a:r>
              <a:rPr lang="en-US" altLang="ko-KR" sz="1200" dirty="0" smtClean="0">
                <a:solidFill>
                  <a:srgbClr val="0050A0"/>
                </a:solidFill>
              </a:rPr>
              <a:t>2</a:t>
            </a:r>
            <a:r>
              <a:rPr lang="ko-KR" altLang="en-US" sz="1200" dirty="0" smtClean="0">
                <a:solidFill>
                  <a:srgbClr val="0050A0"/>
                </a:solidFill>
              </a:rPr>
              <a:t>시간 이상이 필요하다고 예상된다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3.2. </a:t>
            </a:r>
            <a:r>
              <a:rPr lang="ko-KR" altLang="en-US" sz="1200" dirty="0" smtClean="0">
                <a:solidFill>
                  <a:srgbClr val="0050A0"/>
                </a:solidFill>
              </a:rPr>
              <a:t>실제 사용시에는 </a:t>
            </a:r>
            <a:r>
              <a:rPr lang="en-US" altLang="ko-KR" sz="1200" dirty="0" smtClean="0">
                <a:solidFill>
                  <a:srgbClr val="0050A0"/>
                </a:solidFill>
              </a:rPr>
              <a:t>20</a:t>
            </a:r>
            <a:r>
              <a:rPr lang="ko-KR" altLang="en-US" sz="1200" dirty="0" smtClean="0">
                <a:solidFill>
                  <a:srgbClr val="0050A0"/>
                </a:solidFill>
              </a:rPr>
              <a:t>분 동안 사용할 것이므로</a:t>
            </a:r>
            <a:r>
              <a:rPr lang="en-US" altLang="ko-KR" sz="1200" dirty="0" smtClean="0">
                <a:solidFill>
                  <a:srgbClr val="0050A0"/>
                </a:solidFill>
              </a:rPr>
              <a:t>, </a:t>
            </a:r>
            <a:r>
              <a:rPr lang="ko-KR" altLang="en-US" sz="1200" dirty="0" smtClean="0">
                <a:solidFill>
                  <a:srgbClr val="0050A0"/>
                </a:solidFill>
              </a:rPr>
              <a:t>정상상태 도달 전에 가열이 종료된다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3.3. 20</a:t>
            </a:r>
            <a:r>
              <a:rPr lang="ko-KR" altLang="en-US" sz="1200" dirty="0" smtClean="0">
                <a:solidFill>
                  <a:srgbClr val="0050A0"/>
                </a:solidFill>
              </a:rPr>
              <a:t>분 시점에서의 피부 표면 최고 예상 온도는 </a:t>
            </a:r>
            <a:r>
              <a:rPr lang="en-US" altLang="ko-KR" sz="1200" dirty="0" smtClean="0">
                <a:solidFill>
                  <a:srgbClr val="0050A0"/>
                </a:solidFill>
              </a:rPr>
              <a:t>39~40[C] </a:t>
            </a:r>
            <a:r>
              <a:rPr lang="ko-KR" altLang="en-US" sz="1200" dirty="0" smtClean="0">
                <a:solidFill>
                  <a:srgbClr val="0050A0"/>
                </a:solidFill>
              </a:rPr>
              <a:t>수준이다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rgbClr val="0050A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rgbClr val="0050A0"/>
                </a:solidFill>
              </a:rPr>
              <a:t>유의사항</a:t>
            </a:r>
            <a:r>
              <a:rPr lang="en-US" altLang="ko-KR" sz="1200" dirty="0" smtClean="0">
                <a:solidFill>
                  <a:srgbClr val="0050A0"/>
                </a:solidFill>
              </a:rPr>
              <a:t/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4.1. </a:t>
            </a:r>
            <a:r>
              <a:rPr lang="ko-KR" altLang="en-US" sz="1200" dirty="0" smtClean="0">
                <a:solidFill>
                  <a:srgbClr val="0050A0"/>
                </a:solidFill>
              </a:rPr>
              <a:t>본 해석은 </a:t>
            </a:r>
            <a:r>
              <a:rPr lang="en-US" altLang="ko-KR" sz="1200" dirty="0" smtClean="0">
                <a:solidFill>
                  <a:srgbClr val="0050A0"/>
                </a:solidFill>
              </a:rPr>
              <a:t>LED </a:t>
            </a:r>
            <a:r>
              <a:rPr lang="ko-KR" altLang="en-US" sz="1200" dirty="0" smtClean="0">
                <a:solidFill>
                  <a:srgbClr val="0050A0"/>
                </a:solidFill>
              </a:rPr>
              <a:t>근적외선광에 의한 피부조직 가열효과만을 본 것이다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4.2. </a:t>
            </a:r>
            <a:r>
              <a:rPr lang="ko-KR" altLang="en-US" sz="1200" dirty="0" smtClean="0">
                <a:solidFill>
                  <a:srgbClr val="0050A0"/>
                </a:solidFill>
              </a:rPr>
              <a:t>실제 기대하는 의학적 효능은 온도는 높이는 것 자체에 있지 않다는 점을 유의한다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         (</a:t>
            </a:r>
            <a:r>
              <a:rPr lang="ko-KR" altLang="en-US" sz="1200" dirty="0" smtClean="0">
                <a:solidFill>
                  <a:srgbClr val="0050A0"/>
                </a:solidFill>
              </a:rPr>
              <a:t>단순히 온도가 올라가서 뜨끈뜨끈하다고</a:t>
            </a:r>
            <a:r>
              <a:rPr lang="en-US" altLang="ko-KR" sz="1200" dirty="0" smtClean="0">
                <a:solidFill>
                  <a:srgbClr val="0050A0"/>
                </a:solidFill>
              </a:rPr>
              <a:t>,</a:t>
            </a:r>
            <a:r>
              <a:rPr lang="ko-KR" altLang="en-US" sz="1200" dirty="0" smtClean="0">
                <a:solidFill>
                  <a:srgbClr val="0050A0"/>
                </a:solidFill>
              </a:rPr>
              <a:t> 효과가 좋아져서 살이 쫙쫙 빠지는 것이 아니라는 의미임</a:t>
            </a:r>
            <a:r>
              <a:rPr lang="en-US" altLang="ko-KR" sz="1200" dirty="0" smtClean="0">
                <a:solidFill>
                  <a:srgbClr val="0050A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267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877" y="519536"/>
            <a:ext cx="1952013" cy="330040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Dr. Harry </a:t>
            </a:r>
            <a:r>
              <a:rPr lang="en-US" altLang="ko-KR" b="1" dirty="0"/>
              <a:t>H. </a:t>
            </a:r>
            <a:r>
              <a:rPr lang="en-US" altLang="ko-KR" b="1" dirty="0" err="1" smtClean="0"/>
              <a:t>Pennes</a:t>
            </a:r>
            <a:endParaRPr lang="en-US" altLang="ko-KR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80600" y="519536"/>
            <a:ext cx="69107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50A0"/>
                </a:solidFill>
              </a:rPr>
              <a:t>1918-05-29 ~ 1963-11-14 (</a:t>
            </a:r>
            <a:r>
              <a:rPr lang="ko-KR" altLang="en-US" sz="1200" dirty="0" smtClean="0">
                <a:solidFill>
                  <a:srgbClr val="0050A0"/>
                </a:solidFill>
              </a:rPr>
              <a:t>향년</a:t>
            </a:r>
            <a:r>
              <a:rPr lang="en-US" altLang="ko-KR" sz="1200" dirty="0" smtClean="0">
                <a:solidFill>
                  <a:srgbClr val="0050A0"/>
                </a:solidFill>
              </a:rPr>
              <a:t>45</a:t>
            </a:r>
            <a:r>
              <a:rPr lang="ko-KR" altLang="en-US" sz="1200" dirty="0" smtClean="0">
                <a:solidFill>
                  <a:srgbClr val="0050A0"/>
                </a:solidFill>
              </a:rPr>
              <a:t>세</a:t>
            </a:r>
            <a:r>
              <a:rPr lang="en-US" altLang="ko-KR" sz="1200" dirty="0" smtClean="0">
                <a:solidFill>
                  <a:srgbClr val="0050A0"/>
                </a:solidFill>
              </a:rPr>
              <a:t>)</a:t>
            </a:r>
          </a:p>
          <a:p>
            <a:r>
              <a:rPr lang="ko-KR" altLang="en-US" sz="1200" dirty="0" smtClean="0">
                <a:solidFill>
                  <a:srgbClr val="0050A0"/>
                </a:solidFill>
              </a:rPr>
              <a:t>뉴욕 출신</a:t>
            </a:r>
            <a:r>
              <a:rPr lang="en-US" altLang="ko-KR" sz="1200" dirty="0" smtClean="0">
                <a:solidFill>
                  <a:srgbClr val="0050A0"/>
                </a:solidFill>
              </a:rPr>
              <a:t>, </a:t>
            </a:r>
            <a:r>
              <a:rPr lang="ko-KR" altLang="en-US" sz="1200" dirty="0" smtClean="0">
                <a:solidFill>
                  <a:srgbClr val="0050A0"/>
                </a:solidFill>
              </a:rPr>
              <a:t>콜롬비아 대학교 출신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ko-KR" altLang="en-US" sz="1200" dirty="0" smtClean="0">
                <a:solidFill>
                  <a:srgbClr val="0050A0"/>
                </a:solidFill>
              </a:rPr>
              <a:t>내과전문의</a:t>
            </a:r>
            <a:r>
              <a:rPr lang="en-US" altLang="ko-KR" sz="1200" dirty="0" smtClean="0">
                <a:solidFill>
                  <a:srgbClr val="0050A0"/>
                </a:solidFill>
              </a:rPr>
              <a:t>,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임상연구자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ko-KR" altLang="en-US" sz="1200" dirty="0" smtClean="0">
                <a:solidFill>
                  <a:srgbClr val="0050A0"/>
                </a:solidFill>
              </a:rPr>
              <a:t>주요 연구 분야</a:t>
            </a:r>
            <a:r>
              <a:rPr lang="en-US" altLang="ko-KR" sz="1200" dirty="0" smtClean="0">
                <a:solidFill>
                  <a:srgbClr val="0050A0"/>
                </a:solidFill>
              </a:rPr>
              <a:t>/</a:t>
            </a:r>
            <a:r>
              <a:rPr lang="ko-KR" altLang="en-US" sz="1200" dirty="0" smtClean="0">
                <a:solidFill>
                  <a:srgbClr val="0050A0"/>
                </a:solidFill>
              </a:rPr>
              <a:t>업적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en-US" altLang="ko-KR" sz="1200" dirty="0">
                <a:solidFill>
                  <a:srgbClr val="0050A0"/>
                </a:solidFill>
              </a:rPr>
              <a:t> </a:t>
            </a:r>
            <a:r>
              <a:rPr lang="en-US" altLang="ko-KR" sz="1200" dirty="0" smtClean="0">
                <a:solidFill>
                  <a:srgbClr val="0050A0"/>
                </a:solidFill>
              </a:rPr>
              <a:t> 1.1. </a:t>
            </a:r>
            <a:r>
              <a:rPr lang="ko-KR" altLang="en-US" sz="1200" dirty="0" smtClean="0">
                <a:solidFill>
                  <a:srgbClr val="0050A0"/>
                </a:solidFill>
              </a:rPr>
              <a:t>약물의 신경학적 효과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en-US" altLang="ko-KR" sz="1200" dirty="0">
                <a:solidFill>
                  <a:srgbClr val="0050A0"/>
                </a:solidFill>
              </a:rPr>
              <a:t> </a:t>
            </a:r>
            <a:r>
              <a:rPr lang="en-US" altLang="ko-KR" sz="1200" dirty="0" smtClean="0">
                <a:solidFill>
                  <a:srgbClr val="0050A0"/>
                </a:solidFill>
              </a:rPr>
              <a:t> 1.2. </a:t>
            </a:r>
            <a:r>
              <a:rPr lang="ko-KR" altLang="en-US" sz="1200" dirty="0" smtClean="0">
                <a:solidFill>
                  <a:srgbClr val="0050A0"/>
                </a:solidFill>
              </a:rPr>
              <a:t>각종 정신병의 약리학적 처치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en-US" altLang="ko-KR" sz="1200" dirty="0">
                <a:solidFill>
                  <a:srgbClr val="0050A0"/>
                </a:solidFill>
              </a:rPr>
              <a:t> </a:t>
            </a:r>
            <a:r>
              <a:rPr lang="en-US" altLang="ko-KR" sz="1200" dirty="0" smtClean="0">
                <a:solidFill>
                  <a:srgbClr val="0050A0"/>
                </a:solidFill>
              </a:rPr>
              <a:t> 1.3. </a:t>
            </a:r>
            <a:r>
              <a:rPr lang="ko-KR" altLang="en-US" sz="1200" dirty="0">
                <a:solidFill>
                  <a:srgbClr val="0050A0"/>
                </a:solidFill>
              </a:rPr>
              <a:t>지방 혈류와 관련된 인간 조직의 열 생성 속도에 대한 수학적 </a:t>
            </a:r>
            <a:r>
              <a:rPr lang="ko-KR" altLang="en-US" sz="1200" dirty="0" smtClean="0">
                <a:solidFill>
                  <a:srgbClr val="0050A0"/>
                </a:solidFill>
              </a:rPr>
              <a:t>모델 제시 </a:t>
            </a:r>
            <a:r>
              <a:rPr lang="en-US" altLang="ko-KR" sz="1200" dirty="0" smtClean="0">
                <a:solidFill>
                  <a:srgbClr val="0050A0"/>
                </a:solidFill>
              </a:rPr>
              <a:t>(</a:t>
            </a:r>
            <a:r>
              <a:rPr lang="en-US" altLang="ko-KR" sz="1200" dirty="0" err="1" smtClean="0">
                <a:solidFill>
                  <a:srgbClr val="0050A0"/>
                </a:solidFill>
              </a:rPr>
              <a:t>Pennes</a:t>
            </a:r>
            <a:r>
              <a:rPr lang="en-US" altLang="ko-KR" sz="1200" dirty="0" smtClean="0">
                <a:solidFill>
                  <a:srgbClr val="0050A0"/>
                </a:solidFill>
              </a:rPr>
              <a:t>’ </a:t>
            </a:r>
            <a:r>
              <a:rPr lang="en-US" altLang="ko-KR" sz="1200" dirty="0" err="1" smtClean="0">
                <a:solidFill>
                  <a:srgbClr val="0050A0"/>
                </a:solidFill>
              </a:rPr>
              <a:t>Bioheat</a:t>
            </a:r>
            <a:r>
              <a:rPr lang="en-US" altLang="ko-KR" sz="1200" dirty="0" smtClean="0">
                <a:solidFill>
                  <a:srgbClr val="0050A0"/>
                </a:solidFill>
              </a:rPr>
              <a:t> Eq.)</a:t>
            </a: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          </a:t>
            </a:r>
            <a:r>
              <a:rPr lang="en-US" altLang="ko-KR" sz="1200" dirty="0">
                <a:solidFill>
                  <a:srgbClr val="0050A0"/>
                </a:solidFill>
              </a:rPr>
              <a:t>"Analysis of tissue and arterial blood temperatures in the resting human forearm", </a:t>
            </a:r>
            <a:r>
              <a:rPr lang="en-US" altLang="ko-KR" sz="1200" dirty="0" smtClean="0">
                <a:solidFill>
                  <a:srgbClr val="0050A0"/>
                </a:solidFill>
              </a:rPr>
              <a:t> 1948</a:t>
            </a: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          </a:t>
            </a:r>
            <a:r>
              <a:rPr lang="en-US" altLang="ko-KR" sz="1200" dirty="0">
                <a:solidFill>
                  <a:srgbClr val="0050A0"/>
                </a:solidFill>
                <a:hlinkClick r:id="rId4"/>
              </a:rPr>
              <a:t>http://</a:t>
            </a:r>
            <a:r>
              <a:rPr lang="en-US" altLang="ko-KR" sz="1200" dirty="0" smtClean="0">
                <a:solidFill>
                  <a:srgbClr val="0050A0"/>
                </a:solidFill>
                <a:hlinkClick r:id="rId4"/>
              </a:rPr>
              <a:t>www.physiology.org/doi/pdf/10.1152/jappl.1948.1.2.93</a:t>
            </a:r>
            <a:r>
              <a:rPr lang="en-US" altLang="ko-KR" sz="1200" dirty="0" smtClean="0">
                <a:solidFill>
                  <a:srgbClr val="0050A0"/>
                </a:solidFill>
              </a:rPr>
              <a:t> </a:t>
            </a:r>
          </a:p>
          <a:p>
            <a:r>
              <a:rPr lang="en-US" altLang="ko-KR" sz="1200" dirty="0">
                <a:solidFill>
                  <a:srgbClr val="0050A0"/>
                </a:solidFill>
              </a:rPr>
              <a:t> </a:t>
            </a:r>
            <a:r>
              <a:rPr lang="en-US" altLang="ko-KR" sz="1200" dirty="0" smtClean="0">
                <a:solidFill>
                  <a:srgbClr val="0050A0"/>
                </a:solidFill>
              </a:rPr>
              <a:t>         </a:t>
            </a:r>
            <a:r>
              <a:rPr lang="ko-KR" altLang="en-US" sz="1200" dirty="0" smtClean="0">
                <a:solidFill>
                  <a:srgbClr val="0050A0"/>
                </a:solidFill>
              </a:rPr>
              <a:t>이후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수백편</a:t>
            </a:r>
            <a:r>
              <a:rPr lang="ko-KR" altLang="en-US" sz="1200" dirty="0" smtClean="0">
                <a:solidFill>
                  <a:srgbClr val="0050A0"/>
                </a:solidFill>
              </a:rPr>
              <a:t> 이상의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의공학</a:t>
            </a:r>
            <a:r>
              <a:rPr lang="en-US" altLang="ko-KR" sz="1200" dirty="0" smtClean="0">
                <a:solidFill>
                  <a:srgbClr val="0050A0"/>
                </a:solidFill>
              </a:rPr>
              <a:t>/</a:t>
            </a:r>
            <a:r>
              <a:rPr lang="ko-KR" altLang="en-US" sz="1200" dirty="0" smtClean="0">
                <a:solidFill>
                  <a:srgbClr val="0050A0"/>
                </a:solidFill>
              </a:rPr>
              <a:t>생리학 논문에서 인용되었음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          </a:t>
            </a:r>
            <a:r>
              <a:rPr lang="en-US" altLang="ko-KR" sz="1200" dirty="0">
                <a:solidFill>
                  <a:srgbClr val="0050A0"/>
                </a:solidFill>
                <a:hlinkClick r:id="rId5"/>
              </a:rPr>
              <a:t>http://</a:t>
            </a:r>
            <a:r>
              <a:rPr lang="en-US" altLang="ko-KR" sz="1200" dirty="0" smtClean="0">
                <a:solidFill>
                  <a:srgbClr val="0050A0"/>
                </a:solidFill>
                <a:hlinkClick r:id="rId5"/>
              </a:rPr>
              <a:t>www.physiology.org/doi/pdf/10.1152/jappl.1998.85.1.35</a:t>
            </a:r>
            <a:r>
              <a:rPr lang="en-US" altLang="ko-KR" sz="1200" dirty="0" smtClean="0">
                <a:solidFill>
                  <a:srgbClr val="0050A0"/>
                </a:solidFill>
              </a:rPr>
              <a:t> </a:t>
            </a: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          </a:t>
            </a:r>
            <a:r>
              <a:rPr lang="en-US" altLang="ko-KR" sz="1200" dirty="0">
                <a:solidFill>
                  <a:srgbClr val="0050A0"/>
                </a:solidFill>
                <a:hlinkClick r:id="rId6"/>
              </a:rPr>
              <a:t>https://</a:t>
            </a:r>
            <a:r>
              <a:rPr lang="en-US" altLang="ko-KR" sz="1200" dirty="0" smtClean="0">
                <a:solidFill>
                  <a:srgbClr val="0050A0"/>
                </a:solidFill>
                <a:hlinkClick r:id="rId6"/>
              </a:rPr>
              <a:t>chesterrep.openrepository.com/cdr/bitstream/10034/584009/1/Bioheat_new.pdf</a:t>
            </a:r>
            <a:r>
              <a:rPr lang="en-US" altLang="ko-KR" sz="1200" dirty="0" smtClean="0">
                <a:solidFill>
                  <a:srgbClr val="0050A0"/>
                </a:solidFill>
              </a:rPr>
              <a:t> </a:t>
            </a:r>
            <a:endParaRPr lang="en-US" altLang="ko-KR" sz="1200" dirty="0">
              <a:solidFill>
                <a:srgbClr val="0050A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0600" y="3084395"/>
            <a:ext cx="8747908" cy="229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50A0"/>
                </a:solidFill>
              </a:rPr>
              <a:t>* </a:t>
            </a:r>
            <a:r>
              <a:rPr lang="en-US" altLang="ko-KR" sz="1200" dirty="0" err="1" smtClean="0">
                <a:solidFill>
                  <a:srgbClr val="0050A0"/>
                </a:solidFill>
              </a:rPr>
              <a:t>Pennes</a:t>
            </a:r>
            <a:r>
              <a:rPr lang="en-US" altLang="ko-KR" sz="1200" dirty="0" smtClean="0">
                <a:solidFill>
                  <a:srgbClr val="0050A0"/>
                </a:solidFill>
              </a:rPr>
              <a:t> </a:t>
            </a:r>
            <a:r>
              <a:rPr lang="ko-KR" altLang="en-US" sz="1200" dirty="0" smtClean="0">
                <a:solidFill>
                  <a:srgbClr val="0050A0"/>
                </a:solidFill>
              </a:rPr>
              <a:t>이후의 주요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후속연구들</a:t>
            </a:r>
            <a:r>
              <a:rPr lang="ko-KR" altLang="en-US" sz="1200" dirty="0" smtClean="0">
                <a:solidFill>
                  <a:srgbClr val="0050A0"/>
                </a:solidFill>
              </a:rPr>
              <a:t> </a:t>
            </a:r>
            <a:r>
              <a:rPr lang="en-US" altLang="ko-KR" sz="1200" dirty="0" smtClean="0">
                <a:solidFill>
                  <a:srgbClr val="0050A0"/>
                </a:solidFill>
              </a:rPr>
              <a:t>( </a:t>
            </a:r>
            <a:r>
              <a:rPr lang="en-US" altLang="ko-KR" sz="1200" dirty="0" smtClean="0">
                <a:solidFill>
                  <a:srgbClr val="0050A0"/>
                </a:solidFill>
                <a:hlinkClick r:id="rId7"/>
              </a:rPr>
              <a:t>http</a:t>
            </a:r>
            <a:r>
              <a:rPr lang="en-US" altLang="ko-KR" sz="1200" dirty="0">
                <a:solidFill>
                  <a:srgbClr val="0050A0"/>
                </a:solidFill>
                <a:hlinkClick r:id="rId7"/>
              </a:rPr>
              <a:t>://slideplayer.com/slide/7089192</a:t>
            </a:r>
            <a:r>
              <a:rPr lang="en-US" altLang="ko-KR" sz="1200" dirty="0" smtClean="0">
                <a:solidFill>
                  <a:srgbClr val="0050A0"/>
                </a:solidFill>
                <a:hlinkClick r:id="rId7"/>
              </a:rPr>
              <a:t>/</a:t>
            </a:r>
            <a:r>
              <a:rPr lang="en-US" altLang="ko-KR" sz="1200" dirty="0" smtClean="0">
                <a:solidFill>
                  <a:srgbClr val="0050A0"/>
                </a:solidFill>
              </a:rPr>
              <a:t>  )</a:t>
            </a:r>
          </a:p>
          <a:p>
            <a:endParaRPr lang="en-US" altLang="ko-KR" sz="1200" dirty="0">
              <a:solidFill>
                <a:srgbClr val="0050A0"/>
              </a:solidFill>
            </a:endParaRP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Chen-Holmes (1980)</a:t>
            </a:r>
          </a:p>
          <a:p>
            <a:r>
              <a:rPr lang="en-US" altLang="ko-KR" sz="1200" dirty="0">
                <a:solidFill>
                  <a:srgbClr val="0050A0"/>
                </a:solidFill>
                <a:hlinkClick r:id="rId8"/>
              </a:rPr>
              <a:t>http://</a:t>
            </a:r>
            <a:r>
              <a:rPr lang="en-US" altLang="ko-KR" sz="1200" dirty="0" smtClean="0">
                <a:solidFill>
                  <a:srgbClr val="0050A0"/>
                </a:solidFill>
                <a:hlinkClick r:id="rId8"/>
              </a:rPr>
              <a:t>onlinelibrary.wiley.com/doi/10.1111/j.1749-6632.1980.tb50742.x/abstract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en-US" altLang="ko-KR" sz="1200" dirty="0">
                <a:solidFill>
                  <a:srgbClr val="0050A0"/>
                </a:solidFill>
              </a:rPr>
              <a:t>WJ (</a:t>
            </a:r>
            <a:r>
              <a:rPr lang="en-US" altLang="ko-KR" sz="1200" dirty="0" err="1">
                <a:solidFill>
                  <a:srgbClr val="0050A0"/>
                </a:solidFill>
              </a:rPr>
              <a:t>Weinbaum-Jiji</a:t>
            </a:r>
            <a:r>
              <a:rPr lang="en-US" altLang="ko-KR" sz="1200" dirty="0">
                <a:solidFill>
                  <a:srgbClr val="0050A0"/>
                </a:solidFill>
              </a:rPr>
              <a:t>) Model </a:t>
            </a:r>
            <a:r>
              <a:rPr lang="en-US" altLang="ko-KR" sz="1200" dirty="0" smtClean="0">
                <a:solidFill>
                  <a:srgbClr val="0050A0"/>
                </a:solidFill>
              </a:rPr>
              <a:t>(1984~85)</a:t>
            </a:r>
          </a:p>
          <a:p>
            <a:r>
              <a:rPr lang="en-US" altLang="ko-KR" sz="1200" dirty="0">
                <a:solidFill>
                  <a:srgbClr val="0050A0"/>
                </a:solidFill>
                <a:hlinkClick r:id="rId9"/>
              </a:rPr>
              <a:t>https://</a:t>
            </a:r>
            <a:r>
              <a:rPr lang="en-US" altLang="ko-KR" sz="1200" dirty="0" smtClean="0">
                <a:solidFill>
                  <a:srgbClr val="0050A0"/>
                </a:solidFill>
                <a:hlinkClick r:id="rId9"/>
              </a:rPr>
              <a:t>www.ncbi.nlm.nih.gov/pubmed/3999709</a:t>
            </a:r>
            <a:r>
              <a:rPr lang="en-US" altLang="ko-KR" sz="1200" dirty="0" smtClean="0">
                <a:solidFill>
                  <a:srgbClr val="0050A0"/>
                </a:solidFill>
              </a:rPr>
              <a:t> </a:t>
            </a:r>
            <a:endParaRPr lang="en-US" altLang="ko-KR" sz="1200" dirty="0">
              <a:solidFill>
                <a:srgbClr val="0050A0"/>
              </a:solidFill>
            </a:endParaRPr>
          </a:p>
          <a:p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en-US" altLang="ko-KR" sz="1200" dirty="0" err="1" smtClean="0">
                <a:solidFill>
                  <a:srgbClr val="0050A0"/>
                </a:solidFill>
              </a:rPr>
              <a:t>Baish</a:t>
            </a:r>
            <a:r>
              <a:rPr lang="en-US" altLang="ko-KR" sz="1200" dirty="0" smtClean="0">
                <a:solidFill>
                  <a:srgbClr val="0050A0"/>
                </a:solidFill>
              </a:rPr>
              <a:t> (1994)</a:t>
            </a:r>
          </a:p>
          <a:p>
            <a:r>
              <a:rPr lang="en-US" altLang="ko-KR" sz="1100" dirty="0">
                <a:solidFill>
                  <a:srgbClr val="0050A0"/>
                </a:solidFill>
                <a:hlinkClick r:id="rId10"/>
              </a:rPr>
              <a:t>https://</a:t>
            </a:r>
            <a:r>
              <a:rPr lang="en-US" altLang="ko-KR" sz="1100" dirty="0" smtClean="0">
                <a:solidFill>
                  <a:srgbClr val="0050A0"/>
                </a:solidFill>
                <a:hlinkClick r:id="rId10"/>
              </a:rPr>
              <a:t>www.researchgate.net/publication/15328957_Formulation_of_a_Statistical_Model_of_Heat_Transfer_in_Perfused_Tissue</a:t>
            </a:r>
            <a:endParaRPr lang="en-US" altLang="ko-KR" sz="1100" dirty="0" smtClean="0">
              <a:solidFill>
                <a:srgbClr val="0050A0"/>
              </a:solidFill>
            </a:endParaRPr>
          </a:p>
          <a:p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New Vascular Models (1997~2002)</a:t>
            </a:r>
            <a:endParaRPr lang="en-US" altLang="ko-KR" sz="1200" dirty="0">
              <a:solidFill>
                <a:srgbClr val="0050A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01365" y="5908390"/>
            <a:ext cx="6564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050A0"/>
                </a:solidFill>
              </a:rPr>
              <a:t>전통적인 </a:t>
            </a:r>
            <a:r>
              <a:rPr lang="ko-KR" altLang="en-US" sz="2000" dirty="0" err="1" smtClean="0">
                <a:solidFill>
                  <a:srgbClr val="0050A0"/>
                </a:solidFill>
              </a:rPr>
              <a:t>푸리에</a:t>
            </a:r>
            <a:r>
              <a:rPr lang="ko-KR" altLang="en-US" sz="2000" dirty="0" smtClean="0">
                <a:solidFill>
                  <a:srgbClr val="0050A0"/>
                </a:solidFill>
              </a:rPr>
              <a:t> 방정식에 혈액관류항을 추가한 변형 방정식</a:t>
            </a:r>
            <a:endParaRPr lang="en-US" altLang="ko-KR" sz="2000" dirty="0">
              <a:solidFill>
                <a:srgbClr val="005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006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강평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2569" y="641673"/>
            <a:ext cx="797668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rgbClr val="0050A0"/>
                </a:solidFill>
              </a:rPr>
              <a:t>본 해석의 의미</a:t>
            </a:r>
            <a:r>
              <a:rPr lang="en-US" altLang="ko-KR" sz="1200" dirty="0" smtClean="0">
                <a:solidFill>
                  <a:srgbClr val="0050A0"/>
                </a:solidFill>
              </a:rPr>
              <a:t/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1.1. </a:t>
            </a:r>
            <a:r>
              <a:rPr lang="ko-KR" altLang="en-US" sz="1200" dirty="0" smtClean="0">
                <a:solidFill>
                  <a:srgbClr val="0050A0"/>
                </a:solidFill>
              </a:rPr>
              <a:t>현재 제품 에너지 수준에서</a:t>
            </a:r>
            <a:r>
              <a:rPr lang="en-US" altLang="ko-KR" sz="1200" dirty="0" smtClean="0">
                <a:solidFill>
                  <a:srgbClr val="0050A0"/>
                </a:solidFill>
              </a:rPr>
              <a:t>,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인체조직의</a:t>
            </a:r>
            <a:r>
              <a:rPr lang="ko-KR" altLang="en-US" sz="1200" dirty="0" smtClean="0">
                <a:solidFill>
                  <a:srgbClr val="0050A0"/>
                </a:solidFill>
              </a:rPr>
              <a:t> 화상 및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열손상</a:t>
            </a:r>
            <a:r>
              <a:rPr lang="ko-KR" altLang="en-US" sz="1200" dirty="0" smtClean="0">
                <a:solidFill>
                  <a:srgbClr val="0050A0"/>
                </a:solidFill>
              </a:rPr>
              <a:t> 위험이 있는지 여부를 예측해 보았다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         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안전 범위라고 판단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/>
            </a:r>
            <a:b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</a:b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1.2. </a:t>
            </a:r>
            <a:r>
              <a:rPr lang="ko-KR" altLang="en-US" sz="1200" dirty="0" err="1" smtClean="0">
                <a:solidFill>
                  <a:srgbClr val="0050A0"/>
                </a:solidFill>
                <a:sym typeface="Wingdings" panose="05000000000000000000" pitchFamily="2" charset="2"/>
              </a:rPr>
              <a:t>핫스팟이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 형성되는 위치를 예측해 보았다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.</a:t>
            </a:r>
            <a:b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</a:b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          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피부 표면보다 더 아래쪽이 온도가 더 높아진다는 점을 확인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/>
            </a:r>
            <a:b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</a:b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1.3. </a:t>
            </a:r>
            <a:r>
              <a:rPr lang="ko-KR" altLang="en-US" sz="1200" dirty="0" err="1" smtClean="0">
                <a:solidFill>
                  <a:srgbClr val="0050A0"/>
                </a:solidFill>
                <a:sym typeface="Wingdings" panose="05000000000000000000" pitchFamily="2" charset="2"/>
              </a:rPr>
              <a:t>인체조직의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 가열 양상과 경향성을 파악해 보았다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.</a:t>
            </a:r>
            <a:b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</a:b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1.4. 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사용된 모든 도구는 오픈소스 소프트웨어들이다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. (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엔지니어링 비용발생 없었음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)</a:t>
            </a:r>
            <a:b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</a:b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          GNU Octave, </a:t>
            </a:r>
            <a:r>
              <a:rPr lang="en-US" altLang="ko-KR" sz="1200" dirty="0" err="1" smtClean="0">
                <a:solidFill>
                  <a:srgbClr val="0050A0"/>
                </a:solidFill>
                <a:sym typeface="Wingdings" panose="05000000000000000000" pitchFamily="2" charset="2"/>
              </a:rPr>
              <a:t>Gmesh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, Elmer FEM, </a:t>
            </a:r>
            <a:r>
              <a:rPr lang="en-US" altLang="ko-KR" sz="1200" dirty="0" err="1" smtClean="0">
                <a:solidFill>
                  <a:srgbClr val="0050A0"/>
                </a:solidFill>
                <a:sym typeface="Wingdings" panose="05000000000000000000" pitchFamily="2" charset="2"/>
              </a:rPr>
              <a:t>Paraview</a:t>
            </a:r>
            <a:endParaRPr lang="en-US" altLang="ko-KR" sz="1200" dirty="0">
              <a:solidFill>
                <a:srgbClr val="0050A0"/>
              </a:solidFill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rgbClr val="0050A0"/>
              </a:solidFill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본 해석 </a:t>
            </a:r>
            <a:r>
              <a:rPr lang="ko-KR" altLang="en-US" sz="1200" dirty="0" err="1" smtClean="0">
                <a:solidFill>
                  <a:srgbClr val="0050A0"/>
                </a:solidFill>
                <a:sym typeface="Wingdings" panose="05000000000000000000" pitchFamily="2" charset="2"/>
              </a:rPr>
              <a:t>조건상의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 한계성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/>
            </a:r>
            <a:b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</a:b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2.1. 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산란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(Scattering) 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현상의 해석은 무시되었다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.</a:t>
            </a:r>
            <a:b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</a:b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2.2. 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빛이 레이저 수준으로 매우 좁게 형성되는 것으로 조건이 잡혔다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.</a:t>
            </a:r>
            <a:b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</a:b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        (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따라서 실제로는 </a:t>
            </a:r>
            <a:r>
              <a:rPr lang="ko-KR" altLang="en-US" sz="1200" dirty="0" err="1" smtClean="0">
                <a:solidFill>
                  <a:srgbClr val="0050A0"/>
                </a:solidFill>
                <a:sym typeface="Wingdings" panose="05000000000000000000" pitchFamily="2" charset="2"/>
              </a:rPr>
              <a:t>핫스팟이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 좀 더 넓게 형성될 것으로 생각됨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)</a:t>
            </a:r>
            <a:b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</a:b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2.3. 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인체 조직의 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모델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이 상당히 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단순화 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되었다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.</a:t>
            </a:r>
            <a:b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</a:b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         (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표피층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/</a:t>
            </a:r>
            <a:r>
              <a:rPr lang="ko-KR" altLang="en-US" sz="1200" dirty="0" err="1" smtClean="0">
                <a:solidFill>
                  <a:srgbClr val="0050A0"/>
                </a:solidFill>
                <a:sym typeface="Wingdings" panose="05000000000000000000" pitchFamily="2" charset="2"/>
              </a:rPr>
              <a:t>진피층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 구분이 없고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그 </a:t>
            </a:r>
            <a:r>
              <a:rPr lang="ko-KR" altLang="en-US" sz="1200" dirty="0" err="1" smtClean="0">
                <a:solidFill>
                  <a:srgbClr val="0050A0"/>
                </a:solidFill>
                <a:sym typeface="Wingdings" panose="05000000000000000000" pitchFamily="2" charset="2"/>
              </a:rPr>
              <a:t>접합부위의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 멜라닌색소 등에 의한 </a:t>
            </a:r>
            <a:r>
              <a:rPr lang="ko-KR" altLang="en-US" sz="1200" dirty="0" err="1" smtClean="0">
                <a:solidFill>
                  <a:srgbClr val="0050A0"/>
                </a:solidFill>
                <a:sym typeface="Wingdings" panose="05000000000000000000" pitchFamily="2" charset="2"/>
              </a:rPr>
              <a:t>흡수효과가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 무시되었으며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,</a:t>
            </a:r>
            <a:b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</a:b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           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혈관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,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모낭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,</a:t>
            </a:r>
            <a:r>
              <a:rPr lang="ko-KR" altLang="en-US" sz="1200" dirty="0" err="1" smtClean="0">
                <a:solidFill>
                  <a:srgbClr val="0050A0"/>
                </a:solidFill>
                <a:sym typeface="Wingdings" panose="05000000000000000000" pitchFamily="2" charset="2"/>
              </a:rPr>
              <a:t>림프낭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 등 각종 조직들의 형상과 물성이 무시되었다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.)</a:t>
            </a:r>
            <a:endParaRPr lang="en-US" altLang="ko-KR" sz="1200" dirty="0" smtClean="0">
              <a:solidFill>
                <a:srgbClr val="0050A0"/>
              </a:solidFill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rgbClr val="0050A0"/>
              </a:solidFill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추후 발전 방향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/>
            </a:r>
            <a:b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</a:b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3.1. 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실제 실험 및 측정치와 대조해 볼 수 있는 기회가 있으면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해석 결과의 신뢰성을 더 높일 수 있을 것이다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.</a:t>
            </a:r>
            <a:b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</a:b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3.2. 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파장대역별로 비교분석해서 경향성을 파악해 보는 것도 좋겠다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.</a:t>
            </a:r>
            <a:b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</a:b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3.3. Beer-Lambert </a:t>
            </a:r>
            <a:r>
              <a:rPr lang="en-US" altLang="ko-KR" sz="1200" dirty="0" err="1" smtClean="0">
                <a:solidFill>
                  <a:srgbClr val="0050A0"/>
                </a:solidFill>
                <a:sym typeface="Wingdings" panose="05000000000000000000" pitchFamily="2" charset="2"/>
              </a:rPr>
              <a:t>Eq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의 </a:t>
            </a:r>
            <a:r>
              <a:rPr lang="ko-KR" altLang="en-US" sz="1200" dirty="0" err="1" smtClean="0">
                <a:solidFill>
                  <a:srgbClr val="0050A0"/>
                </a:solidFill>
                <a:sym typeface="Wingdings" panose="05000000000000000000" pitchFamily="2" charset="2"/>
              </a:rPr>
              <a:t>파라미터를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LED 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특성에 맞게 좀 더 손을 보는 것이 좋겠다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.</a:t>
            </a:r>
            <a:b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</a:b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3.4. </a:t>
            </a:r>
            <a:r>
              <a:rPr lang="en-US" altLang="ko-KR" sz="1200" dirty="0" err="1" smtClean="0">
                <a:solidFill>
                  <a:srgbClr val="0050A0"/>
                </a:solidFill>
                <a:sym typeface="Wingdings" panose="05000000000000000000" pitchFamily="2" charset="2"/>
              </a:rPr>
              <a:t>Pennes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모델에서 좀 더 발전된 모델을 적용해서 비교해 보는 </a:t>
            </a:r>
            <a:r>
              <a:rPr lang="ko-KR" altLang="en-US" sz="1200" dirty="0" err="1" smtClean="0">
                <a:solidFill>
                  <a:srgbClr val="0050A0"/>
                </a:solidFill>
                <a:sym typeface="Wingdings" panose="05000000000000000000" pitchFamily="2" charset="2"/>
              </a:rPr>
              <a:t>연구과정도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 있으면 좋을 것이다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.</a:t>
            </a:r>
            <a:r>
              <a:rPr lang="en-US" altLang="ko-KR" sz="1200" dirty="0">
                <a:solidFill>
                  <a:srgbClr val="0050A0"/>
                </a:solidFill>
                <a:sym typeface="Wingdings" panose="05000000000000000000" pitchFamily="2" charset="2"/>
              </a:rPr>
              <a:t/>
            </a:r>
            <a:br>
              <a:rPr lang="en-US" altLang="ko-KR" sz="1200" dirty="0">
                <a:solidFill>
                  <a:srgbClr val="0050A0"/>
                </a:solidFill>
                <a:sym typeface="Wingdings" panose="05000000000000000000" pitchFamily="2" charset="2"/>
              </a:rPr>
            </a:b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3.5. 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기타 자사 </a:t>
            </a:r>
            <a:r>
              <a:rPr lang="ko-KR" altLang="en-US" sz="1200" dirty="0" err="1" smtClean="0">
                <a:solidFill>
                  <a:srgbClr val="0050A0"/>
                </a:solidFill>
                <a:sym typeface="Wingdings" panose="05000000000000000000" pitchFamily="2" charset="2"/>
              </a:rPr>
              <a:t>제품군에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 적용 가능성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/>
            </a:r>
            <a:b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</a:b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         3.5.1. LEDT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인 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[LPL1], [LPL2] 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제품을 위한 해석도 실시 가능해 졌음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.</a:t>
            </a:r>
            <a:b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</a:b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         3.5.2. 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기타 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LED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를 이용한 인체 가열 관련 현상에 다양하게 적용할 수 있는 방법론을 획득하였음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0259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Ref.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1500" y="884864"/>
            <a:ext cx="80772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50A0"/>
                </a:solidFill>
              </a:rPr>
              <a:t>Feng Xu et al., “Introduction to Skin </a:t>
            </a:r>
            <a:r>
              <a:rPr lang="en-US" altLang="ko-KR" sz="1600" dirty="0" err="1" smtClean="0">
                <a:solidFill>
                  <a:srgbClr val="0050A0"/>
                </a:solidFill>
              </a:rPr>
              <a:t>Biothermomechanics</a:t>
            </a:r>
            <a:r>
              <a:rPr lang="en-US" altLang="ko-KR" sz="1600" dirty="0" smtClean="0">
                <a:solidFill>
                  <a:srgbClr val="0050A0"/>
                </a:solidFill>
              </a:rPr>
              <a:t> and Thermal Pain”, 2011</a:t>
            </a:r>
          </a:p>
          <a:p>
            <a:endParaRPr lang="en-US" altLang="ko-KR" sz="1600" dirty="0">
              <a:solidFill>
                <a:srgbClr val="0050A0"/>
              </a:solidFill>
            </a:endParaRPr>
          </a:p>
          <a:p>
            <a:r>
              <a:rPr lang="ko-KR" altLang="en-US" sz="1600" dirty="0" smtClean="0">
                <a:solidFill>
                  <a:srgbClr val="0050A0"/>
                </a:solidFill>
              </a:rPr>
              <a:t>박지원 외</a:t>
            </a:r>
            <a:r>
              <a:rPr lang="en-US" altLang="ko-KR" sz="1600" dirty="0" smtClean="0">
                <a:solidFill>
                  <a:srgbClr val="0050A0"/>
                </a:solidFill>
              </a:rPr>
              <a:t>, “Numerical </a:t>
            </a:r>
            <a:r>
              <a:rPr lang="en-US" altLang="ko-KR" sz="1600" dirty="0">
                <a:solidFill>
                  <a:srgbClr val="0050A0"/>
                </a:solidFill>
              </a:rPr>
              <a:t>Analysis of the Wavelength Dependence in Low Level Laser Therapy (LLLT) Using a Finite Element </a:t>
            </a:r>
            <a:r>
              <a:rPr lang="en-US" altLang="ko-KR" sz="1600" dirty="0" smtClean="0">
                <a:solidFill>
                  <a:srgbClr val="0050A0"/>
                </a:solidFill>
              </a:rPr>
              <a:t>Method”, 2010</a:t>
            </a:r>
          </a:p>
          <a:p>
            <a:endParaRPr lang="en-US" altLang="ko-KR" sz="1600" dirty="0">
              <a:solidFill>
                <a:srgbClr val="0050A0"/>
              </a:solidFill>
            </a:endParaRPr>
          </a:p>
          <a:p>
            <a:r>
              <a:rPr lang="ko-KR" altLang="en-US" sz="1600" dirty="0" smtClean="0">
                <a:solidFill>
                  <a:srgbClr val="0050A0"/>
                </a:solidFill>
              </a:rPr>
              <a:t>김지현</a:t>
            </a:r>
            <a:r>
              <a:rPr lang="en-US" altLang="ko-KR" sz="1600" dirty="0" smtClean="0">
                <a:solidFill>
                  <a:srgbClr val="0050A0"/>
                </a:solidFill>
              </a:rPr>
              <a:t>, “</a:t>
            </a:r>
            <a:r>
              <a:rPr lang="ko-KR" altLang="en-US" sz="1600" dirty="0" smtClean="0">
                <a:solidFill>
                  <a:srgbClr val="0050A0"/>
                </a:solidFill>
              </a:rPr>
              <a:t>고출력 </a:t>
            </a:r>
            <a:r>
              <a:rPr lang="ko-KR" altLang="en-US" sz="1600" dirty="0">
                <a:solidFill>
                  <a:srgbClr val="0050A0"/>
                </a:solidFill>
              </a:rPr>
              <a:t>레이저 치료효과 규명을 위한 변형된 </a:t>
            </a:r>
            <a:r>
              <a:rPr lang="en-US" altLang="ko-KR" sz="1600" dirty="0">
                <a:solidFill>
                  <a:srgbClr val="0050A0"/>
                </a:solidFill>
              </a:rPr>
              <a:t>Lambert-Beer </a:t>
            </a:r>
            <a:r>
              <a:rPr lang="ko-KR" altLang="en-US" sz="1600" dirty="0">
                <a:solidFill>
                  <a:srgbClr val="0050A0"/>
                </a:solidFill>
              </a:rPr>
              <a:t>법칙 기반의 확산 분광 모니터링 시스템 </a:t>
            </a:r>
            <a:r>
              <a:rPr lang="ko-KR" altLang="en-US" sz="1600" dirty="0" smtClean="0">
                <a:solidFill>
                  <a:srgbClr val="0050A0"/>
                </a:solidFill>
              </a:rPr>
              <a:t>개발</a:t>
            </a:r>
            <a:r>
              <a:rPr lang="en-US" altLang="ko-KR" sz="1600" dirty="0" smtClean="0">
                <a:solidFill>
                  <a:srgbClr val="0050A0"/>
                </a:solidFill>
              </a:rPr>
              <a:t>”, 2013</a:t>
            </a:r>
          </a:p>
          <a:p>
            <a:endParaRPr lang="en-US" altLang="ko-KR" sz="1600" dirty="0" smtClean="0">
              <a:solidFill>
                <a:srgbClr val="0050A0"/>
              </a:solidFill>
            </a:endParaRPr>
          </a:p>
          <a:p>
            <a:r>
              <a:rPr lang="ko-KR" altLang="en-US" sz="1600" dirty="0" err="1" smtClean="0">
                <a:solidFill>
                  <a:srgbClr val="0050A0"/>
                </a:solidFill>
              </a:rPr>
              <a:t>기타등등</a:t>
            </a:r>
            <a:r>
              <a:rPr lang="ko-KR" altLang="en-US" sz="1600" dirty="0" smtClean="0">
                <a:solidFill>
                  <a:srgbClr val="0050A0"/>
                </a:solidFill>
              </a:rPr>
              <a:t> 생략</a:t>
            </a:r>
            <a:endParaRPr lang="en-US" altLang="ko-KR" sz="1600" dirty="0">
              <a:solidFill>
                <a:srgbClr val="005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7701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개체 틀 1"/>
          <p:cNvSpPr txBox="1">
            <a:spLocks/>
          </p:cNvSpPr>
          <p:nvPr/>
        </p:nvSpPr>
        <p:spPr>
          <a:xfrm>
            <a:off x="0" y="2505075"/>
            <a:ext cx="9143351" cy="1409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dirty="0" smtClean="0">
                <a:solidFill>
                  <a:srgbClr val="005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fin</a:t>
            </a:r>
            <a:endParaRPr lang="ko-KR" altLang="en-US" sz="5400" dirty="0">
              <a:solidFill>
                <a:srgbClr val="0050A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0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Pennes</a:t>
            </a:r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’ </a:t>
            </a:r>
            <a:r>
              <a:rPr lang="en-US" altLang="ko-KR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Bioheat</a:t>
            </a:r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Equation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59090" y="742980"/>
                <a:ext cx="6275629" cy="724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320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3200" b="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f>
                      <m:fPr>
                        <m:ctrlPr>
                          <a:rPr lang="en-US" altLang="ko-KR" sz="32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32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altLang="ko-KR" sz="32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32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3200" b="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200" b="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altLang="ko-KR" sz="32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altLang="ko-KR" sz="32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3200" b="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3200" b="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sz="32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𝑝𝑒𝑟𝑓</m:t>
                        </m:r>
                      </m:sub>
                    </m:sSub>
                    <m:r>
                      <a:rPr lang="en-US" altLang="ko-KR" sz="3200" b="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3200" i="1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𝑚𝑒𝑡</m:t>
                        </m:r>
                      </m:sub>
                    </m:sSub>
                  </m:oMath>
                </a14:m>
                <a:r>
                  <a:rPr lang="ko-KR" altLang="en-US" sz="3200" dirty="0" smtClean="0">
                    <a:solidFill>
                      <a:srgbClr val="0050A0"/>
                    </a:solidFill>
                  </a:rPr>
                  <a:t> </a:t>
                </a:r>
                <a:r>
                  <a:rPr lang="en-US" altLang="ko-KR" sz="3200" dirty="0" smtClean="0">
                    <a:solidFill>
                      <a:srgbClr val="0050A0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</m:oMath>
                </a14:m>
                <a:endParaRPr lang="ko-KR" altLang="en-US" sz="3200" dirty="0">
                  <a:solidFill>
                    <a:srgbClr val="0050A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090" y="742980"/>
                <a:ext cx="6275629" cy="724044"/>
              </a:xfrm>
              <a:prstGeom prst="rect">
                <a:avLst/>
              </a:prstGeom>
              <a:blipFill>
                <a:blip r:embed="rId3"/>
                <a:stretch>
                  <a:fillRect b="-184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540" y="1599930"/>
                <a:ext cx="4452373" cy="531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𝑝𝑒𝑟𝑓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rgbClr val="005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𝜛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ko-KR" sz="32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b="0" i="1" smtClean="0">
                                  <a:solidFill>
                                    <a:srgbClr val="005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solidFill>
                                    <a:srgbClr val="005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solidFill>
                                    <a:srgbClr val="005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ko-KR" sz="32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32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ko-KR" altLang="en-US" sz="3200" dirty="0">
                  <a:solidFill>
                    <a:srgbClr val="0050A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540" y="1599930"/>
                <a:ext cx="4452373" cy="5318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73740" y="2523164"/>
                <a:ext cx="6489020" cy="3810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00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ko-KR" sz="2000" dirty="0" smtClean="0">
                    <a:solidFill>
                      <a:srgbClr val="0050A0"/>
                    </a:solidFill>
                  </a:rPr>
                  <a:t> : Density of Tissue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ko-KR" sz="2000" dirty="0" smtClean="0">
                    <a:solidFill>
                      <a:srgbClr val="0050A0"/>
                    </a:solidFill>
                  </a:rPr>
                  <a:t> : Specific Heat Capacity of Tissue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2000" dirty="0" smtClean="0">
                    <a:solidFill>
                      <a:srgbClr val="0050A0"/>
                    </a:solidFill>
                  </a:rPr>
                  <a:t> : Thermal Conductivity of Tissue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ko-KR" sz="2000" dirty="0" smtClean="0">
                    <a:solidFill>
                      <a:srgbClr val="0050A0"/>
                    </a:solidFill>
                  </a:rPr>
                  <a:t> </a:t>
                </a:r>
                <a:r>
                  <a:rPr lang="en-US" altLang="ko-KR" sz="2000" dirty="0">
                    <a:solidFill>
                      <a:srgbClr val="0050A0"/>
                    </a:solidFill>
                  </a:rPr>
                  <a:t>: </a:t>
                </a:r>
                <a:r>
                  <a:rPr lang="en-US" altLang="ko-KR" sz="2000" dirty="0" smtClean="0">
                    <a:solidFill>
                      <a:srgbClr val="0050A0"/>
                    </a:solidFill>
                  </a:rPr>
                  <a:t>Density of Blood</a:t>
                </a:r>
                <a:endParaRPr lang="en-US" altLang="ko-KR" sz="2000" dirty="0">
                  <a:solidFill>
                    <a:srgbClr val="0050A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ko-KR" sz="2000" dirty="0" smtClean="0">
                    <a:solidFill>
                      <a:srgbClr val="0050A0"/>
                    </a:solidFill>
                  </a:rPr>
                  <a:t> </a:t>
                </a:r>
                <a:r>
                  <a:rPr lang="en-US" altLang="ko-KR" sz="2000" dirty="0">
                    <a:solidFill>
                      <a:srgbClr val="0050A0"/>
                    </a:solidFill>
                  </a:rPr>
                  <a:t>: Specific Heat </a:t>
                </a:r>
                <a:r>
                  <a:rPr lang="en-US" altLang="ko-KR" sz="2000" dirty="0" smtClean="0">
                    <a:solidFill>
                      <a:srgbClr val="0050A0"/>
                    </a:solidFill>
                  </a:rPr>
                  <a:t>Capacity of Blood</a:t>
                </a:r>
                <a:endParaRPr lang="en-US" altLang="ko-KR" sz="2000" dirty="0">
                  <a:solidFill>
                    <a:srgbClr val="0050A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𝜛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ko-KR" sz="2000" dirty="0" smtClean="0">
                    <a:solidFill>
                      <a:srgbClr val="0050A0"/>
                    </a:solidFill>
                  </a:rPr>
                  <a:t> : Blood Perfusion Rate per Unit Volume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sz="2000" dirty="0" smtClean="0">
                    <a:solidFill>
                      <a:srgbClr val="0050A0"/>
                    </a:solidFill>
                  </a:rPr>
                  <a:t> : Temperature of Tissue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000" dirty="0" smtClean="0">
                    <a:solidFill>
                      <a:srgbClr val="0050A0"/>
                    </a:solidFill>
                  </a:rPr>
                  <a:t> : Temperature of Blood(Arterial)</a:t>
                </a:r>
              </a:p>
              <a:p>
                <a:endParaRPr lang="en-US" altLang="ko-KR" sz="2000" dirty="0">
                  <a:solidFill>
                    <a:srgbClr val="0050A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𝑝𝑒𝑟𝑓</m:t>
                        </m:r>
                      </m:sub>
                    </m:sSub>
                  </m:oMath>
                </a14:m>
                <a:r>
                  <a:rPr lang="en-US" altLang="ko-KR" sz="2000" dirty="0" smtClean="0">
                    <a:solidFill>
                      <a:srgbClr val="0050A0"/>
                    </a:solidFill>
                  </a:rPr>
                  <a:t> : Heat Generation caused by Blood Perfusion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𝑚𝑒𝑡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rgbClr val="0050A0"/>
                    </a:solidFill>
                  </a:rPr>
                  <a:t> : </a:t>
                </a:r>
                <a:r>
                  <a:rPr lang="en-US" altLang="ko-KR" sz="2000" dirty="0" smtClean="0">
                    <a:solidFill>
                      <a:srgbClr val="0050A0"/>
                    </a:solidFill>
                  </a:rPr>
                  <a:t>Metabolic Heat Generation in the Tissue</a:t>
                </a:r>
                <a:endParaRPr lang="en-US" altLang="ko-KR" sz="2000" dirty="0">
                  <a:solidFill>
                    <a:srgbClr val="0050A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rgbClr val="0050A0"/>
                    </a:solidFill>
                  </a:rPr>
                  <a:t> : </a:t>
                </a:r>
                <a:r>
                  <a:rPr lang="en-US" altLang="ko-KR" sz="2000" dirty="0" smtClean="0">
                    <a:solidFill>
                      <a:srgbClr val="0050A0"/>
                    </a:solidFill>
                  </a:rPr>
                  <a:t>Heat Generation due to External Heating Source</a:t>
                </a:r>
                <a:endParaRPr lang="en-US" altLang="ko-KR" sz="2000" dirty="0">
                  <a:solidFill>
                    <a:srgbClr val="0050A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740" y="2523164"/>
                <a:ext cx="6489020" cy="3810274"/>
              </a:xfrm>
              <a:prstGeom prst="rect">
                <a:avLst/>
              </a:prstGeom>
              <a:blipFill>
                <a:blip r:embed="rId5"/>
                <a:stretch>
                  <a:fillRect t="-1120" b="-17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69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Assumption of </a:t>
            </a:r>
            <a:r>
              <a:rPr lang="en-US" altLang="ko-KR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Pennes</a:t>
            </a:r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’ </a:t>
            </a:r>
            <a:r>
              <a:rPr lang="en-US" altLang="ko-KR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Bioheat</a:t>
            </a:r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Equation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1500" y="884864"/>
                <a:ext cx="8077201" cy="3559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ko-KR" altLang="en-US" sz="1600" dirty="0" smtClean="0">
                    <a:solidFill>
                      <a:srgbClr val="0050A0"/>
                    </a:solidFill>
                  </a:rPr>
                  <a:t>혈액 관류 효과</a:t>
                </a:r>
                <a:r>
                  <a:rPr lang="en-US" altLang="ko-KR" sz="1600" dirty="0" smtClean="0">
                    <a:solidFill>
                      <a:srgbClr val="0050A0"/>
                    </a:solidFill>
                  </a:rPr>
                  <a:t>(Blood Perfusion Effect)</a:t>
                </a:r>
                <a:r>
                  <a:rPr lang="ko-KR" altLang="en-US" sz="1600" dirty="0" smtClean="0">
                    <a:solidFill>
                      <a:srgbClr val="0050A0"/>
                    </a:solidFill>
                  </a:rPr>
                  <a:t>의 특성</a:t>
                </a:r>
                <a:r>
                  <a:rPr lang="en-US" altLang="ko-KR" sz="1600" dirty="0" smtClean="0">
                    <a:solidFill>
                      <a:srgbClr val="0050A0"/>
                    </a:solidFill>
                  </a:rPr>
                  <a:t/>
                </a:r>
                <a:br>
                  <a:rPr lang="en-US" altLang="ko-KR" sz="1600" dirty="0" smtClean="0">
                    <a:solidFill>
                      <a:srgbClr val="0050A0"/>
                    </a:solidFill>
                  </a:rPr>
                </a:br>
                <a:r>
                  <a:rPr lang="ko-KR" altLang="en-US" sz="1600" dirty="0" err="1" smtClean="0">
                    <a:solidFill>
                      <a:srgbClr val="0050A0"/>
                    </a:solidFill>
                  </a:rPr>
                  <a:t>균질성</a:t>
                </a:r>
                <a:r>
                  <a:rPr lang="en-US" altLang="ko-KR" sz="1600" dirty="0" smtClean="0">
                    <a:solidFill>
                      <a:srgbClr val="0050A0"/>
                    </a:solidFill>
                  </a:rPr>
                  <a:t>(Homogeneous), </a:t>
                </a:r>
                <a:r>
                  <a:rPr lang="ko-KR" altLang="en-US" sz="1600" dirty="0" err="1" smtClean="0">
                    <a:solidFill>
                      <a:srgbClr val="0050A0"/>
                    </a:solidFill>
                  </a:rPr>
                  <a:t>등방성</a:t>
                </a:r>
                <a:r>
                  <a:rPr lang="en-US" altLang="ko-KR" sz="1600" dirty="0" smtClean="0">
                    <a:solidFill>
                      <a:srgbClr val="0050A0"/>
                    </a:solidFill>
                  </a:rPr>
                  <a:t>(Isotropic)</a:t>
                </a:r>
                <a:r>
                  <a:rPr lang="ko-KR" altLang="en-US" sz="1600" dirty="0" smtClean="0">
                    <a:solidFill>
                      <a:srgbClr val="0050A0"/>
                    </a:solidFill>
                  </a:rPr>
                  <a:t>을</a:t>
                </a:r>
                <a:r>
                  <a:rPr lang="en-US" altLang="ko-KR" sz="1600" dirty="0" smtClean="0">
                    <a:solidFill>
                      <a:srgbClr val="0050A0"/>
                    </a:solidFill>
                  </a:rPr>
                  <a:t> </a:t>
                </a:r>
                <a:r>
                  <a:rPr lang="ko-KR" altLang="en-US" sz="1600" dirty="0" smtClean="0">
                    <a:solidFill>
                      <a:srgbClr val="0050A0"/>
                    </a:solidFill>
                  </a:rPr>
                  <a:t>가정한다</a:t>
                </a:r>
                <a:r>
                  <a:rPr lang="en-US" altLang="ko-KR" sz="1600" dirty="0" smtClean="0">
                    <a:solidFill>
                      <a:srgbClr val="0050A0"/>
                    </a:solidFill>
                  </a:rPr>
                  <a:t>.</a:t>
                </a:r>
                <a:br>
                  <a:rPr lang="en-US" altLang="ko-KR" sz="1600" dirty="0" smtClean="0">
                    <a:solidFill>
                      <a:srgbClr val="0050A0"/>
                    </a:solidFill>
                  </a:rPr>
                </a:br>
                <a:r>
                  <a:rPr lang="ko-KR" altLang="en-US" sz="1600" dirty="0" smtClean="0">
                    <a:solidFill>
                      <a:srgbClr val="0050A0"/>
                    </a:solidFill>
                  </a:rPr>
                  <a:t>즉 미세한 모세혈관이 </a:t>
                </a:r>
                <a:r>
                  <a:rPr lang="ko-KR" altLang="en-US" sz="1600" dirty="0" err="1" smtClean="0">
                    <a:solidFill>
                      <a:srgbClr val="0050A0"/>
                    </a:solidFill>
                  </a:rPr>
                  <a:t>균질하게</a:t>
                </a:r>
                <a:r>
                  <a:rPr lang="ko-KR" altLang="en-US" sz="1600" dirty="0" smtClean="0">
                    <a:solidFill>
                      <a:srgbClr val="0050A0"/>
                    </a:solidFill>
                  </a:rPr>
                  <a:t> 분포하고 있다고 가정한다</a:t>
                </a:r>
                <a:r>
                  <a:rPr lang="en-US" altLang="ko-KR" sz="1600" dirty="0" smtClean="0">
                    <a:solidFill>
                      <a:srgbClr val="0050A0"/>
                    </a:solidFill>
                  </a:rPr>
                  <a:t>.</a:t>
                </a:r>
                <a:br>
                  <a:rPr lang="en-US" altLang="ko-KR" sz="1600" dirty="0" smtClean="0">
                    <a:solidFill>
                      <a:srgbClr val="0050A0"/>
                    </a:solidFill>
                  </a:rPr>
                </a:br>
                <a:r>
                  <a:rPr lang="ko-KR" altLang="en-US" sz="1600" dirty="0">
                    <a:solidFill>
                      <a:srgbClr val="0050A0"/>
                    </a:solidFill>
                  </a:rPr>
                  <a:t>이 경우</a:t>
                </a:r>
                <a:r>
                  <a:rPr lang="en-US" altLang="ko-KR" sz="1600" dirty="0">
                    <a:solidFill>
                      <a:srgbClr val="0050A0"/>
                    </a:solidFill>
                  </a:rPr>
                  <a:t>, </a:t>
                </a:r>
                <a:r>
                  <a:rPr lang="ko-KR" altLang="en-US" sz="1600" dirty="0">
                    <a:solidFill>
                      <a:srgbClr val="0050A0"/>
                    </a:solidFill>
                  </a:rPr>
                  <a:t>혈액은 동맥 온도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ko-KR" altLang="en-US" sz="1600" dirty="0" smtClean="0">
                    <a:solidFill>
                      <a:srgbClr val="0050A0"/>
                    </a:solidFill>
                  </a:rPr>
                  <a:t>로 </a:t>
                </a:r>
                <a:r>
                  <a:rPr lang="ko-KR" altLang="en-US" sz="1600" dirty="0">
                    <a:solidFill>
                      <a:srgbClr val="0050A0"/>
                    </a:solidFill>
                  </a:rPr>
                  <a:t>조직에 공급되고</a:t>
                </a:r>
                <a:r>
                  <a:rPr lang="en-US" altLang="ko-KR" sz="1600" dirty="0">
                    <a:solidFill>
                      <a:srgbClr val="0050A0"/>
                    </a:solidFill>
                  </a:rPr>
                  <a:t>, </a:t>
                </a:r>
                <a:r>
                  <a:rPr lang="ko-KR" altLang="en-US" sz="1600" dirty="0" smtClean="0">
                    <a:solidFill>
                      <a:srgbClr val="0050A0"/>
                    </a:solidFill>
                  </a:rPr>
                  <a:t>속도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𝜛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ko-KR" altLang="en-US" sz="1600" dirty="0" smtClean="0">
                    <a:solidFill>
                      <a:srgbClr val="0050A0"/>
                    </a:solidFill>
                  </a:rPr>
                  <a:t>로 </a:t>
                </a:r>
                <a:r>
                  <a:rPr lang="ko-KR" altLang="en-US" sz="1600" dirty="0">
                    <a:solidFill>
                      <a:srgbClr val="0050A0"/>
                    </a:solidFill>
                  </a:rPr>
                  <a:t>조직을 관류하고</a:t>
                </a:r>
                <a:r>
                  <a:rPr lang="en-US" altLang="ko-KR" sz="1600" dirty="0">
                    <a:solidFill>
                      <a:srgbClr val="0050A0"/>
                    </a:solidFill>
                  </a:rPr>
                  <a:t>, </a:t>
                </a:r>
                <a:r>
                  <a:rPr lang="ko-KR" altLang="en-US" sz="1600" dirty="0">
                    <a:solidFill>
                      <a:srgbClr val="0050A0"/>
                    </a:solidFill>
                  </a:rPr>
                  <a:t>조직과 </a:t>
                </a:r>
                <a:r>
                  <a:rPr lang="ko-KR" altLang="en-US" sz="1600" dirty="0" err="1">
                    <a:solidFill>
                      <a:srgbClr val="0050A0"/>
                    </a:solidFill>
                  </a:rPr>
                  <a:t>열적</a:t>
                </a:r>
                <a:r>
                  <a:rPr lang="ko-KR" altLang="en-US" sz="1600" dirty="0">
                    <a:solidFill>
                      <a:srgbClr val="0050A0"/>
                    </a:solidFill>
                  </a:rPr>
                  <a:t> 평형을 </a:t>
                </a:r>
                <a:r>
                  <a:rPr lang="ko-KR" altLang="en-US" sz="1600" dirty="0" smtClean="0">
                    <a:solidFill>
                      <a:srgbClr val="0050A0"/>
                    </a:solidFill>
                  </a:rPr>
                  <a:t>이루면서 정맥으로 집약되어 흘러간다</a:t>
                </a:r>
                <a:r>
                  <a:rPr lang="en-US" altLang="ko-KR" sz="1600" dirty="0" smtClean="0">
                    <a:solidFill>
                      <a:srgbClr val="0050A0"/>
                    </a:solidFill>
                  </a:rPr>
                  <a:t>.</a:t>
                </a:r>
              </a:p>
              <a:p>
                <a:pPr marL="457200" indent="-457200">
                  <a:buFontTx/>
                  <a:buAutoNum type="arabicPeriod"/>
                </a:pPr>
                <a:endParaRPr lang="en-US" altLang="ko-KR" sz="1600" dirty="0" smtClean="0">
                  <a:solidFill>
                    <a:srgbClr val="0050A0"/>
                  </a:solidFill>
                </a:endParaRPr>
              </a:p>
              <a:p>
                <a:pPr marL="457200" indent="-457200">
                  <a:buFontTx/>
                  <a:buAutoNum type="arabicPeriod"/>
                </a:pPr>
                <a:r>
                  <a:rPr lang="ko-KR" altLang="ko-KR" sz="1600" dirty="0" smtClean="0">
                    <a:solidFill>
                      <a:srgbClr val="0050A0"/>
                    </a:solidFill>
                  </a:rPr>
                  <a:t>혈액이 모세혈관을 </a:t>
                </a:r>
                <a:r>
                  <a:rPr lang="ko-KR" altLang="ko-KR" sz="1600" dirty="0">
                    <a:solidFill>
                      <a:srgbClr val="0050A0"/>
                    </a:solidFill>
                  </a:rPr>
                  <a:t>통과하기 </a:t>
                </a:r>
                <a:r>
                  <a:rPr lang="ko-KR" altLang="ko-KR" sz="1600" dirty="0" smtClean="0">
                    <a:solidFill>
                      <a:srgbClr val="0050A0"/>
                    </a:solidFill>
                  </a:rPr>
                  <a:t>전</a:t>
                </a:r>
                <a:r>
                  <a:rPr lang="en-US" altLang="ko-KR" sz="1600" dirty="0" smtClean="0">
                    <a:solidFill>
                      <a:srgbClr val="0050A0"/>
                    </a:solidFill>
                  </a:rPr>
                  <a:t>/</a:t>
                </a:r>
                <a:r>
                  <a:rPr lang="ko-KR" altLang="ko-KR" sz="1600" dirty="0" smtClean="0">
                    <a:solidFill>
                      <a:srgbClr val="0050A0"/>
                    </a:solidFill>
                  </a:rPr>
                  <a:t>후에 </a:t>
                </a:r>
                <a:r>
                  <a:rPr lang="ko-KR" altLang="ko-KR" sz="1600" dirty="0">
                    <a:solidFill>
                      <a:srgbClr val="0050A0"/>
                    </a:solidFill>
                  </a:rPr>
                  <a:t>에너지 전달이 </a:t>
                </a:r>
                <a:r>
                  <a:rPr lang="ko-KR" altLang="ko-KR" sz="1600" dirty="0" smtClean="0">
                    <a:solidFill>
                      <a:srgbClr val="0050A0"/>
                    </a:solidFill>
                  </a:rPr>
                  <a:t>없으므로</a:t>
                </a:r>
                <a:r>
                  <a:rPr lang="en-US" altLang="ko-KR" sz="1600" dirty="0" smtClean="0">
                    <a:solidFill>
                      <a:srgbClr val="0050A0"/>
                    </a:solidFill>
                  </a:rPr>
                  <a:t>,</a:t>
                </a:r>
                <a:r>
                  <a:rPr lang="ko-KR" altLang="ko-KR" sz="1600" dirty="0" smtClean="0">
                    <a:solidFill>
                      <a:srgbClr val="0050A0"/>
                    </a:solidFill>
                  </a:rPr>
                  <a:t> </a:t>
                </a:r>
                <a:r>
                  <a:rPr lang="ko-KR" altLang="ko-KR" sz="1600" dirty="0">
                    <a:solidFill>
                      <a:srgbClr val="0050A0"/>
                    </a:solidFill>
                  </a:rPr>
                  <a:t>정맥 </a:t>
                </a:r>
                <a:r>
                  <a:rPr lang="ko-KR" altLang="ko-KR" sz="1600" dirty="0" smtClean="0">
                    <a:solidFill>
                      <a:srgbClr val="0050A0"/>
                    </a:solidFill>
                  </a:rPr>
                  <a:t>순환</a:t>
                </a:r>
                <a:r>
                  <a:rPr lang="en-US" altLang="ko-KR" sz="1600" dirty="0" smtClean="0">
                    <a:solidFill>
                      <a:srgbClr val="0050A0"/>
                    </a:solidFill>
                  </a:rPr>
                  <a:t> </a:t>
                </a:r>
                <a:r>
                  <a:rPr lang="ko-KR" altLang="en-US" sz="1600" dirty="0" smtClean="0">
                    <a:solidFill>
                      <a:srgbClr val="0050A0"/>
                    </a:solidFill>
                  </a:rPr>
                  <a:t>쪽으로 입력되는</a:t>
                </a:r>
                <a:r>
                  <a:rPr lang="ko-KR" altLang="ko-KR" sz="1600" dirty="0" smtClean="0">
                    <a:solidFill>
                      <a:srgbClr val="0050A0"/>
                    </a:solidFill>
                  </a:rPr>
                  <a:t> </a:t>
                </a:r>
                <a:r>
                  <a:rPr lang="ko-KR" altLang="ko-KR" sz="1600" dirty="0">
                    <a:solidFill>
                      <a:srgbClr val="0050A0"/>
                    </a:solidFill>
                  </a:rPr>
                  <a:t>온도는 </a:t>
                </a:r>
                <a:r>
                  <a:rPr lang="ko-KR" altLang="en-US" sz="1600" dirty="0" smtClean="0">
                    <a:solidFill>
                      <a:srgbClr val="0050A0"/>
                    </a:solidFill>
                  </a:rPr>
                  <a:t>해당 부위</a:t>
                </a:r>
                <a:r>
                  <a:rPr lang="ko-KR" altLang="ko-KR" sz="1600" dirty="0" smtClean="0">
                    <a:solidFill>
                      <a:srgbClr val="0050A0"/>
                    </a:solidFill>
                  </a:rPr>
                  <a:t> </a:t>
                </a:r>
                <a:r>
                  <a:rPr lang="ko-KR" altLang="ko-KR" sz="1600" dirty="0">
                    <a:solidFill>
                      <a:srgbClr val="0050A0"/>
                    </a:solidFill>
                  </a:rPr>
                  <a:t>조직의 </a:t>
                </a:r>
                <a:r>
                  <a:rPr lang="ko-KR" altLang="ko-KR" sz="1600" dirty="0" smtClean="0">
                    <a:solidFill>
                      <a:srgbClr val="0050A0"/>
                    </a:solidFill>
                  </a:rPr>
                  <a:t>온도가</a:t>
                </a:r>
                <a:r>
                  <a:rPr lang="en-US" altLang="ko-KR" sz="1600" dirty="0" smtClean="0">
                    <a:solidFill>
                      <a:srgbClr val="0050A0"/>
                    </a:solidFill>
                  </a:rPr>
                  <a:t> </a:t>
                </a:r>
                <a:r>
                  <a:rPr lang="ko-KR" altLang="en-US" sz="1600" dirty="0" smtClean="0">
                    <a:solidFill>
                      <a:srgbClr val="0050A0"/>
                    </a:solidFill>
                  </a:rPr>
                  <a:t>된다</a:t>
                </a:r>
                <a:r>
                  <a:rPr lang="en-US" altLang="ko-KR" sz="1600" dirty="0" smtClean="0">
                    <a:solidFill>
                      <a:srgbClr val="0050A0"/>
                    </a:solidFill>
                  </a:rPr>
                  <a:t>.</a:t>
                </a:r>
                <a:br>
                  <a:rPr lang="en-US" altLang="ko-KR" sz="1600" dirty="0" smtClean="0">
                    <a:solidFill>
                      <a:srgbClr val="0050A0"/>
                    </a:solidFill>
                  </a:rPr>
                </a:br>
                <a:r>
                  <a:rPr lang="ko-KR" altLang="ko-KR" sz="1600" dirty="0">
                    <a:solidFill>
                      <a:srgbClr val="0050A0"/>
                    </a:solidFill>
                  </a:rPr>
                  <a:t>그러므로 혈액과 조직 간의 전체 에너지 </a:t>
                </a:r>
                <a:r>
                  <a:rPr lang="ko-KR" altLang="ko-KR" sz="1600" dirty="0" smtClean="0">
                    <a:solidFill>
                      <a:srgbClr val="0050A0"/>
                    </a:solidFill>
                  </a:rPr>
                  <a:t>교환은</a:t>
                </a:r>
                <a:r>
                  <a:rPr lang="en-US" altLang="ko-KR" sz="1600" dirty="0" smtClean="0">
                    <a:solidFill>
                      <a:srgbClr val="0050A0"/>
                    </a:solidFill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𝑝𝑒𝑟𝑓</m:t>
                        </m:r>
                      </m:sub>
                    </m:sSub>
                    <m:r>
                      <a:rPr lang="en-US" altLang="ko-KR" sz="1600" i="1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𝜛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altLang="ko-KR" sz="1600" i="1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ko-KR" sz="1600" i="1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005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005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rgbClr val="005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i="1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ko-KR" altLang="en-US" sz="1600" dirty="0" smtClean="0">
                    <a:solidFill>
                      <a:srgbClr val="0050A0"/>
                    </a:solidFill>
                  </a:rPr>
                  <a:t> 가 된다</a:t>
                </a:r>
                <a:r>
                  <a:rPr lang="en-US" altLang="ko-KR" sz="1600" dirty="0" smtClean="0">
                    <a:solidFill>
                      <a:srgbClr val="0050A0"/>
                    </a:solidFill>
                  </a:rPr>
                  <a:t>.</a:t>
                </a:r>
              </a:p>
              <a:p>
                <a:pPr marL="457200" indent="-457200">
                  <a:buAutoNum type="arabicPeriod"/>
                </a:pPr>
                <a:endParaRPr lang="en-US" altLang="ko-KR" sz="1600" dirty="0">
                  <a:solidFill>
                    <a:srgbClr val="0050A0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ko-KR" altLang="ko-KR" sz="1600" dirty="0">
                    <a:solidFill>
                      <a:srgbClr val="0050A0"/>
                    </a:solidFill>
                  </a:rPr>
                  <a:t>신진 대사 발열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𝑚𝑒𝑡</m:t>
                        </m:r>
                      </m:sub>
                    </m:sSub>
                  </m:oMath>
                </a14:m>
                <a:r>
                  <a:rPr lang="ko-KR" altLang="ko-KR" sz="1600" dirty="0" smtClean="0">
                    <a:solidFill>
                      <a:srgbClr val="0050A0"/>
                    </a:solidFill>
                  </a:rPr>
                  <a:t>는 </a:t>
                </a:r>
                <a:r>
                  <a:rPr lang="ko-KR" altLang="ko-KR" sz="1600" dirty="0">
                    <a:solidFill>
                      <a:srgbClr val="0050A0"/>
                    </a:solidFill>
                  </a:rPr>
                  <a:t>단위 </a:t>
                </a:r>
                <a:r>
                  <a:rPr lang="ko-KR" altLang="ko-KR" sz="1600" dirty="0" smtClean="0">
                    <a:solidFill>
                      <a:srgbClr val="0050A0"/>
                    </a:solidFill>
                  </a:rPr>
                  <a:t>체적당 </a:t>
                </a:r>
                <a:r>
                  <a:rPr lang="ko-KR" altLang="ko-KR" sz="1600" dirty="0">
                    <a:solidFill>
                      <a:srgbClr val="0050A0"/>
                    </a:solidFill>
                  </a:rPr>
                  <a:t>에너지 축적 </a:t>
                </a:r>
                <a:r>
                  <a:rPr lang="ko-KR" altLang="ko-KR" sz="1600" dirty="0" smtClean="0">
                    <a:solidFill>
                      <a:srgbClr val="0050A0"/>
                    </a:solidFill>
                  </a:rPr>
                  <a:t>속도로서</a:t>
                </a:r>
                <a:r>
                  <a:rPr lang="en-US" altLang="ko-KR" sz="1600" dirty="0" smtClean="0">
                    <a:solidFill>
                      <a:srgbClr val="0050A0"/>
                    </a:solidFill>
                  </a:rPr>
                  <a:t>,</a:t>
                </a:r>
                <a:r>
                  <a:rPr lang="ko-KR" altLang="ko-KR" sz="1600" dirty="0" smtClean="0">
                    <a:solidFill>
                      <a:srgbClr val="0050A0"/>
                    </a:solidFill>
                  </a:rPr>
                  <a:t> </a:t>
                </a:r>
                <a:r>
                  <a:rPr lang="ko-KR" altLang="ko-KR" sz="1600" dirty="0">
                    <a:solidFill>
                      <a:srgbClr val="0050A0"/>
                    </a:solidFill>
                  </a:rPr>
                  <a:t>관심 조직 전체에 균일하게 분포한다고 가정한다.</a:t>
                </a:r>
                <a:endParaRPr lang="en-US" altLang="ko-KR" sz="1600" dirty="0" smtClean="0">
                  <a:solidFill>
                    <a:srgbClr val="0050A0"/>
                  </a:solidFill>
                </a:endParaRPr>
              </a:p>
              <a:p>
                <a:pPr marL="457200" indent="-457200">
                  <a:buAutoNum type="arabicPeriod"/>
                </a:pPr>
                <a:endParaRPr lang="en-US" altLang="ko-KR" sz="1600" dirty="0">
                  <a:solidFill>
                    <a:srgbClr val="0050A0"/>
                  </a:solidFill>
                </a:endParaRPr>
              </a:p>
              <a:p>
                <a:pPr marL="457200" indent="-457200">
                  <a:buAutoNum type="arabicPeriod"/>
                </a:pPr>
                <a:endParaRPr lang="en-US" altLang="ko-KR" sz="1600" dirty="0">
                  <a:solidFill>
                    <a:srgbClr val="0050A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884864"/>
                <a:ext cx="8077201" cy="3559179"/>
              </a:xfrm>
              <a:prstGeom prst="rect">
                <a:avLst/>
              </a:prstGeom>
              <a:blipFill>
                <a:blip r:embed="rId3"/>
                <a:stretch>
                  <a:fillRect l="-755" t="-2055" r="-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59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Advantage &amp; Limitation of </a:t>
            </a:r>
            <a:r>
              <a:rPr lang="en-US" altLang="ko-KR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Pennes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’ </a:t>
            </a:r>
            <a:r>
              <a:rPr lang="en-US" altLang="ko-KR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Bioheat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Equation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2569" y="641673"/>
            <a:ext cx="797668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50A0"/>
                </a:solidFill>
              </a:rPr>
              <a:t>* </a:t>
            </a:r>
            <a:r>
              <a:rPr lang="ko-KR" altLang="en-US" sz="1600" b="1" dirty="0" smtClean="0">
                <a:solidFill>
                  <a:srgbClr val="0050A0"/>
                </a:solidFill>
              </a:rPr>
              <a:t>장점</a:t>
            </a:r>
            <a:r>
              <a:rPr lang="en-US" altLang="ko-KR" sz="1200" dirty="0" smtClean="0">
                <a:solidFill>
                  <a:srgbClr val="0050A0"/>
                </a:solidFill>
              </a:rPr>
              <a:t/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  1. </a:t>
            </a:r>
            <a:r>
              <a:rPr lang="ko-KR" altLang="en-US" sz="1200" dirty="0" smtClean="0">
                <a:solidFill>
                  <a:srgbClr val="0050A0"/>
                </a:solidFill>
              </a:rPr>
              <a:t>추가된 혈액 관류에 의한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열전달항은</a:t>
            </a:r>
            <a:r>
              <a:rPr lang="ko-KR" altLang="en-US" sz="1200" dirty="0" smtClean="0">
                <a:solidFill>
                  <a:srgbClr val="0050A0"/>
                </a:solidFill>
              </a:rPr>
              <a:t> 온도 측면에서 선형</a:t>
            </a:r>
            <a:r>
              <a:rPr lang="en-US" altLang="ko-KR" sz="1200" dirty="0" smtClean="0">
                <a:solidFill>
                  <a:srgbClr val="0050A0"/>
                </a:solidFill>
              </a:rPr>
              <a:t>(Linear)</a:t>
            </a:r>
            <a:r>
              <a:rPr lang="ko-KR" altLang="en-US" sz="1200" dirty="0" smtClean="0">
                <a:solidFill>
                  <a:srgbClr val="0050A0"/>
                </a:solidFill>
              </a:rPr>
              <a:t>이므로 해를 구하기가 용이하다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/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ko-KR" altLang="en-US" sz="1200" dirty="0" smtClean="0">
                <a:solidFill>
                  <a:srgbClr val="0050A0"/>
                </a:solidFill>
              </a:rPr>
              <a:t>  </a:t>
            </a:r>
            <a:r>
              <a:rPr lang="en-US" altLang="ko-KR" sz="1200" dirty="0" smtClean="0">
                <a:solidFill>
                  <a:srgbClr val="0050A0"/>
                </a:solidFill>
              </a:rPr>
              <a:t>2. </a:t>
            </a:r>
            <a:r>
              <a:rPr lang="ko-KR" altLang="en-US" sz="1200" dirty="0" smtClean="0">
                <a:solidFill>
                  <a:srgbClr val="0050A0"/>
                </a:solidFill>
              </a:rPr>
              <a:t>고</a:t>
            </a:r>
            <a:r>
              <a:rPr lang="ko-KR" altLang="ko-KR" sz="1200" dirty="0" smtClean="0">
                <a:solidFill>
                  <a:srgbClr val="0050A0"/>
                </a:solidFill>
              </a:rPr>
              <a:t>온 </a:t>
            </a:r>
            <a:r>
              <a:rPr lang="ko-KR" altLang="ko-KR" sz="1200" dirty="0" err="1" smtClean="0">
                <a:solidFill>
                  <a:srgbClr val="0050A0"/>
                </a:solidFill>
              </a:rPr>
              <a:t>치료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시의</a:t>
            </a:r>
            <a:r>
              <a:rPr lang="ko-KR" altLang="ko-KR" sz="1200" dirty="0" smtClean="0">
                <a:solidFill>
                  <a:srgbClr val="0050A0"/>
                </a:solidFill>
              </a:rPr>
              <a:t> </a:t>
            </a:r>
            <a:r>
              <a:rPr lang="ko-KR" altLang="ko-KR" sz="1200" dirty="0">
                <a:solidFill>
                  <a:srgbClr val="0050A0"/>
                </a:solidFill>
              </a:rPr>
              <a:t>온도 상승 </a:t>
            </a:r>
            <a:r>
              <a:rPr lang="ko-KR" altLang="ko-KR" sz="1200" dirty="0" smtClean="0">
                <a:solidFill>
                  <a:srgbClr val="0050A0"/>
                </a:solidFill>
              </a:rPr>
              <a:t>예측</a:t>
            </a:r>
            <a:r>
              <a:rPr lang="en-US" altLang="ko-KR" sz="1200" dirty="0" smtClean="0">
                <a:solidFill>
                  <a:srgbClr val="0050A0"/>
                </a:solidFill>
              </a:rPr>
              <a:t> </a:t>
            </a:r>
            <a:r>
              <a:rPr lang="ko-KR" altLang="ko-KR" sz="1200" dirty="0" smtClean="0">
                <a:solidFill>
                  <a:srgbClr val="0050A0"/>
                </a:solidFill>
              </a:rPr>
              <a:t>뿐만 아니라</a:t>
            </a:r>
            <a:r>
              <a:rPr lang="en-US" altLang="ko-KR" sz="1200" dirty="0" smtClean="0">
                <a:solidFill>
                  <a:srgbClr val="0050A0"/>
                </a:solidFill>
              </a:rPr>
              <a:t>,</a:t>
            </a:r>
            <a:r>
              <a:rPr lang="ko-KR" altLang="ko-KR" sz="1200" dirty="0" smtClean="0">
                <a:solidFill>
                  <a:srgbClr val="0050A0"/>
                </a:solidFill>
              </a:rPr>
              <a:t> </a:t>
            </a:r>
            <a:r>
              <a:rPr lang="ko-KR" altLang="ko-KR" sz="1200" dirty="0">
                <a:solidFill>
                  <a:srgbClr val="0050A0"/>
                </a:solidFill>
              </a:rPr>
              <a:t>저온 </a:t>
            </a:r>
            <a:r>
              <a:rPr lang="ko-KR" altLang="en-US" sz="1200" dirty="0" smtClean="0">
                <a:solidFill>
                  <a:srgbClr val="0050A0"/>
                </a:solidFill>
              </a:rPr>
              <a:t>처치</a:t>
            </a:r>
            <a:r>
              <a:rPr lang="ko-KR" altLang="ko-KR" sz="1200" dirty="0" smtClean="0">
                <a:solidFill>
                  <a:srgbClr val="0050A0"/>
                </a:solidFill>
              </a:rPr>
              <a:t> </a:t>
            </a:r>
            <a:r>
              <a:rPr lang="ko-KR" altLang="ko-KR" sz="1200" dirty="0">
                <a:solidFill>
                  <a:srgbClr val="0050A0"/>
                </a:solidFill>
              </a:rPr>
              <a:t>프로토콜의 온도 반응 </a:t>
            </a:r>
            <a:r>
              <a:rPr lang="ko-KR" altLang="ko-KR" sz="1200" dirty="0" smtClean="0">
                <a:solidFill>
                  <a:srgbClr val="0050A0"/>
                </a:solidFill>
              </a:rPr>
              <a:t>예측에</a:t>
            </a:r>
            <a:r>
              <a:rPr lang="ko-KR" altLang="en-US" sz="1200" dirty="0" smtClean="0">
                <a:solidFill>
                  <a:srgbClr val="0050A0"/>
                </a:solidFill>
              </a:rPr>
              <a:t>도 잘 들어맞는다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/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en-US" altLang="ko-KR" sz="1600" b="1" dirty="0" smtClean="0">
                <a:solidFill>
                  <a:srgbClr val="0050A0"/>
                </a:solidFill>
              </a:rPr>
              <a:t>* </a:t>
            </a:r>
            <a:r>
              <a:rPr lang="ko-KR" altLang="en-US" sz="1600" b="1" dirty="0" smtClean="0">
                <a:solidFill>
                  <a:srgbClr val="0050A0"/>
                </a:solidFill>
              </a:rPr>
              <a:t>한계점</a:t>
            </a:r>
            <a:r>
              <a:rPr lang="en-US" altLang="ko-KR" sz="1200" dirty="0" smtClean="0">
                <a:solidFill>
                  <a:srgbClr val="0050A0"/>
                </a:solidFill>
              </a:rPr>
              <a:t/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  1. </a:t>
            </a:r>
            <a:r>
              <a:rPr lang="ko-KR" altLang="ko-KR" sz="1200" dirty="0" smtClean="0">
                <a:solidFill>
                  <a:srgbClr val="0050A0"/>
                </a:solidFill>
              </a:rPr>
              <a:t>열 전달 과정과 해부학적 </a:t>
            </a:r>
            <a:r>
              <a:rPr lang="ko-KR" altLang="en-US" sz="1200" dirty="0" smtClean="0">
                <a:solidFill>
                  <a:srgbClr val="0050A0"/>
                </a:solidFill>
              </a:rPr>
              <a:t>구조가 상이하여</a:t>
            </a:r>
            <a:r>
              <a:rPr lang="ko-KR" altLang="ko-KR" sz="1200" dirty="0" smtClean="0">
                <a:solidFill>
                  <a:srgbClr val="0050A0"/>
                </a:solidFill>
              </a:rPr>
              <a:t> </a:t>
            </a:r>
            <a:r>
              <a:rPr lang="ko-KR" altLang="en-US" sz="1200" dirty="0" smtClean="0">
                <a:solidFill>
                  <a:srgbClr val="0050A0"/>
                </a:solidFill>
              </a:rPr>
              <a:t>오차가 있다</a:t>
            </a:r>
            <a:r>
              <a:rPr lang="en-US" altLang="ko-KR" sz="1200" dirty="0" smtClean="0">
                <a:solidFill>
                  <a:srgbClr val="0050A0"/>
                </a:solidFill>
              </a:rPr>
              <a:t>.  </a:t>
            </a:r>
            <a:r>
              <a:rPr lang="ko-KR" altLang="en-US" sz="1200" dirty="0" smtClean="0">
                <a:solidFill>
                  <a:srgbClr val="0050A0"/>
                </a:solidFill>
              </a:rPr>
              <a:t>일례로</a:t>
            </a:r>
            <a:r>
              <a:rPr lang="en-US" altLang="ko-KR" sz="1200" dirty="0" smtClean="0">
                <a:solidFill>
                  <a:srgbClr val="0050A0"/>
                </a:solidFill>
              </a:rPr>
              <a:t>, </a:t>
            </a:r>
            <a:r>
              <a:rPr lang="ko-KR" altLang="ko-KR" sz="1200" dirty="0" err="1" smtClean="0">
                <a:solidFill>
                  <a:srgbClr val="0050A0"/>
                </a:solidFill>
              </a:rPr>
              <a:t>열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전달에서</a:t>
            </a:r>
            <a:r>
              <a:rPr lang="ko-KR" altLang="en-US" sz="1200" dirty="0" smtClean="0">
                <a:solidFill>
                  <a:srgbClr val="0050A0"/>
                </a:solidFill>
              </a:rPr>
              <a:t> 무시할 수 없는</a:t>
            </a:r>
            <a:r>
              <a:rPr lang="en-US" altLang="ko-KR" sz="1200" dirty="0" smtClean="0">
                <a:solidFill>
                  <a:srgbClr val="0050A0"/>
                </a:solidFill>
              </a:rPr>
              <a:t>,</a:t>
            </a:r>
            <a:r>
              <a:rPr lang="ko-KR" altLang="en-US" sz="1200" dirty="0" smtClean="0">
                <a:solidFill>
                  <a:srgbClr val="0050A0"/>
                </a:solidFill>
              </a:rPr>
              <a:t> 사이즈가 큰 혈관</a:t>
            </a:r>
            <a:r>
              <a:rPr lang="ko-KR" altLang="ko-KR" sz="1200" dirty="0" smtClean="0">
                <a:solidFill>
                  <a:srgbClr val="0050A0"/>
                </a:solidFill>
              </a:rPr>
              <a:t>의 영향을 무시한다. </a:t>
            </a:r>
            <a:r>
              <a:rPr lang="en-US" altLang="ko-KR" sz="1200" dirty="0" smtClean="0">
                <a:solidFill>
                  <a:srgbClr val="0050A0"/>
                </a:solidFill>
              </a:rPr>
              <a:t/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/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  2. </a:t>
            </a:r>
            <a:r>
              <a:rPr lang="ko-KR" altLang="ko-KR" sz="1200" dirty="0" smtClean="0">
                <a:solidFill>
                  <a:srgbClr val="0050A0"/>
                </a:solidFill>
              </a:rPr>
              <a:t>거리에 상관없이 혈액이 공급 용기에서 그 지점을 분리하는 한 온도에서 조직의 각 지점에 도달한다고 가정</a:t>
            </a:r>
            <a:r>
              <a:rPr lang="ko-KR" altLang="en-US" sz="1200" dirty="0" smtClean="0">
                <a:solidFill>
                  <a:srgbClr val="0050A0"/>
                </a:solidFill>
              </a:rPr>
              <a:t>하고 있다</a:t>
            </a:r>
            <a:r>
              <a:rPr lang="ko-KR" altLang="ko-KR" sz="1200" dirty="0" smtClean="0">
                <a:solidFill>
                  <a:srgbClr val="0050A0"/>
                </a:solidFill>
              </a:rPr>
              <a:t>. </a:t>
            </a:r>
            <a:r>
              <a:rPr lang="en-US" altLang="ko-KR" sz="1200" dirty="0" smtClean="0">
                <a:solidFill>
                  <a:srgbClr val="0050A0"/>
                </a:solidFill>
              </a:rPr>
              <a:t> </a:t>
            </a:r>
            <a:r>
              <a:rPr lang="ko-KR" altLang="ko-KR" sz="1200" dirty="0" smtClean="0">
                <a:solidFill>
                  <a:srgbClr val="0050A0"/>
                </a:solidFill>
              </a:rPr>
              <a:t>그러한 요구 사항을 달성하기위한 운송 메커니즘은 발견되지 않았다.</a:t>
            </a:r>
            <a:r>
              <a:rPr lang="en-US" altLang="ko-KR" sz="1200" dirty="0" smtClean="0">
                <a:solidFill>
                  <a:srgbClr val="0050A0"/>
                </a:solidFill>
              </a:rPr>
              <a:t> </a:t>
            </a:r>
            <a:r>
              <a:rPr lang="ko-KR" altLang="ko-KR" sz="1200" dirty="0" smtClean="0">
                <a:solidFill>
                  <a:srgbClr val="0050A0"/>
                </a:solidFill>
              </a:rPr>
              <a:t> 또한, 국소 동맥 온도는 환경 조건으로 인한 조직의 온도 </a:t>
            </a:r>
            <a:r>
              <a:rPr lang="ko-KR" altLang="ko-KR" sz="1200" dirty="0" err="1" smtClean="0">
                <a:solidFill>
                  <a:srgbClr val="0050A0"/>
                </a:solidFill>
              </a:rPr>
              <a:t>구배에</a:t>
            </a:r>
            <a:r>
              <a:rPr lang="ko-KR" altLang="ko-KR" sz="1200" dirty="0" smtClean="0">
                <a:solidFill>
                  <a:srgbClr val="0050A0"/>
                </a:solidFill>
              </a:rPr>
              <a:t> 따라 달라</a:t>
            </a:r>
            <a:r>
              <a:rPr lang="ko-KR" altLang="en-US" sz="1200" dirty="0" smtClean="0">
                <a:solidFill>
                  <a:srgbClr val="0050A0"/>
                </a:solidFill>
              </a:rPr>
              <a:t>진</a:t>
            </a:r>
            <a:r>
              <a:rPr lang="ko-KR" altLang="ko-KR" sz="1200" dirty="0" smtClean="0">
                <a:solidFill>
                  <a:srgbClr val="0050A0"/>
                </a:solidFill>
              </a:rPr>
              <a:t>다.</a:t>
            </a:r>
            <a:r>
              <a:rPr lang="en-US" altLang="ko-KR" sz="1200" dirty="0" smtClean="0">
                <a:solidFill>
                  <a:srgbClr val="0050A0"/>
                </a:solidFill>
              </a:rPr>
              <a:t/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  3. </a:t>
            </a:r>
            <a:r>
              <a:rPr lang="ko-KR" altLang="ko-KR" sz="1200" dirty="0" err="1" smtClean="0">
                <a:solidFill>
                  <a:srgbClr val="0050A0"/>
                </a:solidFill>
              </a:rPr>
              <a:t>열평형</a:t>
            </a:r>
            <a:r>
              <a:rPr lang="ko-KR" altLang="ko-KR" sz="1200" dirty="0" smtClean="0">
                <a:solidFill>
                  <a:srgbClr val="0050A0"/>
                </a:solidFill>
              </a:rPr>
              <a:t> 길이는 모세 혈관을 제외한 모든 혈관에 대해 무한</a:t>
            </a:r>
            <a:r>
              <a:rPr lang="ko-KR" altLang="en-US" sz="1200" dirty="0" smtClean="0">
                <a:solidFill>
                  <a:srgbClr val="0050A0"/>
                </a:solidFill>
              </a:rPr>
              <a:t>하다고 </a:t>
            </a:r>
            <a:r>
              <a:rPr lang="ko-KR" altLang="ko-KR" sz="1200" dirty="0" smtClean="0">
                <a:solidFill>
                  <a:srgbClr val="0050A0"/>
                </a:solidFill>
              </a:rPr>
              <a:t>가정하고</a:t>
            </a:r>
            <a:r>
              <a:rPr lang="en-US" altLang="ko-KR" sz="1200" dirty="0" smtClean="0">
                <a:solidFill>
                  <a:srgbClr val="0050A0"/>
                </a:solidFill>
              </a:rPr>
              <a:t>,</a:t>
            </a:r>
            <a:r>
              <a:rPr lang="ko-KR" altLang="ko-KR" sz="1200" dirty="0" smtClean="0">
                <a:solidFill>
                  <a:srgbClr val="0050A0"/>
                </a:solidFill>
              </a:rPr>
              <a:t> 모세 혈관에 대해서는 0</a:t>
            </a:r>
            <a:r>
              <a:rPr lang="ko-KR" altLang="en-US" sz="1200" dirty="0" smtClean="0">
                <a:solidFill>
                  <a:srgbClr val="0050A0"/>
                </a:solidFill>
              </a:rPr>
              <a:t>으로 가정하고 있다</a:t>
            </a:r>
            <a:r>
              <a:rPr lang="ko-KR" altLang="ko-KR" sz="1200" dirty="0" smtClean="0">
                <a:solidFill>
                  <a:srgbClr val="0050A0"/>
                </a:solidFill>
              </a:rPr>
              <a:t>.</a:t>
            </a:r>
            <a:r>
              <a:rPr lang="en-US" altLang="ko-KR" sz="1200" dirty="0" smtClean="0">
                <a:solidFill>
                  <a:srgbClr val="0050A0"/>
                </a:solidFill>
              </a:rPr>
              <a:t>  </a:t>
            </a:r>
            <a:r>
              <a:rPr lang="ko-KR" altLang="ko-KR" sz="1200" dirty="0" smtClean="0">
                <a:solidFill>
                  <a:srgbClr val="0050A0"/>
                </a:solidFill>
              </a:rPr>
              <a:t>이것은 또한 물리적</a:t>
            </a:r>
            <a:r>
              <a:rPr lang="ko-KR" altLang="en-US" sz="1200" dirty="0" smtClean="0">
                <a:solidFill>
                  <a:srgbClr val="0050A0"/>
                </a:solidFill>
              </a:rPr>
              <a:t>으로 불가능하다</a:t>
            </a:r>
            <a:r>
              <a:rPr lang="ko-KR" altLang="ko-KR" sz="1200" dirty="0" smtClean="0">
                <a:solidFill>
                  <a:srgbClr val="0050A0"/>
                </a:solidFill>
              </a:rPr>
              <a:t>. </a:t>
            </a:r>
            <a:r>
              <a:rPr lang="en-US" altLang="ko-KR" sz="1200" dirty="0" smtClean="0">
                <a:solidFill>
                  <a:srgbClr val="0050A0"/>
                </a:solidFill>
              </a:rPr>
              <a:t> </a:t>
            </a:r>
            <a:r>
              <a:rPr lang="ko-KR" altLang="ko-KR" sz="1200" dirty="0" smtClean="0">
                <a:solidFill>
                  <a:srgbClr val="0050A0"/>
                </a:solidFill>
              </a:rPr>
              <a:t>혈관 평형 길이에 대한 </a:t>
            </a:r>
            <a:r>
              <a:rPr lang="ko-KR" altLang="ko-KR" sz="1200" dirty="0" err="1" smtClean="0">
                <a:solidFill>
                  <a:srgbClr val="0050A0"/>
                </a:solidFill>
              </a:rPr>
              <a:t>Chen</a:t>
            </a:r>
            <a:r>
              <a:rPr lang="ko-KR" altLang="ko-KR" sz="1200" dirty="0" smtClean="0">
                <a:solidFill>
                  <a:srgbClr val="0050A0"/>
                </a:solidFill>
              </a:rPr>
              <a:t> &amp; </a:t>
            </a:r>
            <a:r>
              <a:rPr lang="ko-KR" altLang="ko-KR" sz="1200" dirty="0" err="1" smtClean="0">
                <a:solidFill>
                  <a:srgbClr val="0050A0"/>
                </a:solidFill>
              </a:rPr>
              <a:t>Holmes의</a:t>
            </a:r>
            <a:r>
              <a:rPr lang="ko-KR" altLang="ko-KR" sz="1200" dirty="0" smtClean="0">
                <a:solidFill>
                  <a:srgbClr val="0050A0"/>
                </a:solidFill>
              </a:rPr>
              <a:t> 분석은 이것을 증명했다.</a:t>
            </a:r>
            <a:r>
              <a:rPr lang="en-US" altLang="ko-KR" sz="1200" dirty="0" smtClean="0">
                <a:solidFill>
                  <a:srgbClr val="0050A0"/>
                </a:solidFill>
              </a:rPr>
              <a:t> </a:t>
            </a:r>
            <a:r>
              <a:rPr lang="ko-KR" altLang="ko-KR" sz="1200" dirty="0" smtClean="0">
                <a:solidFill>
                  <a:srgbClr val="0050A0"/>
                </a:solidFill>
              </a:rPr>
              <a:t> 그들은 열 평형이 말단 </a:t>
            </a:r>
            <a:r>
              <a:rPr lang="ko-KR" altLang="ko-KR" sz="1200" dirty="0" err="1" smtClean="0">
                <a:solidFill>
                  <a:srgbClr val="0050A0"/>
                </a:solidFill>
              </a:rPr>
              <a:t>세동맥과</a:t>
            </a:r>
            <a:r>
              <a:rPr lang="ko-KR" altLang="ko-KR" sz="1200" dirty="0" smtClean="0">
                <a:solidFill>
                  <a:srgbClr val="0050A0"/>
                </a:solidFill>
              </a:rPr>
              <a:t> 세뇨관에서 우세하게 발생하고, 혈액은 모세 혈관보다 먼저 평형을 이룬다는 것을 나타냈다.</a:t>
            </a:r>
            <a:r>
              <a:rPr lang="en-US" altLang="ko-KR" sz="1200" dirty="0" smtClean="0">
                <a:solidFill>
                  <a:srgbClr val="0050A0"/>
                </a:solidFill>
              </a:rPr>
              <a:t/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/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  4.</a:t>
            </a:r>
            <a:r>
              <a:rPr lang="ko-KR" altLang="ko-KR" sz="1200" dirty="0" smtClean="0">
                <a:solidFill>
                  <a:srgbClr val="0050A0"/>
                </a:solidFill>
              </a:rPr>
              <a:t> 혈액 관류 </a:t>
            </a:r>
            <a:r>
              <a:rPr lang="ko-KR" altLang="en-US" sz="1200" dirty="0" smtClean="0">
                <a:solidFill>
                  <a:srgbClr val="0050A0"/>
                </a:solidFill>
              </a:rPr>
              <a:t>항</a:t>
            </a:r>
            <a:r>
              <a:rPr lang="ko-KR" altLang="ko-KR" sz="1200" dirty="0" smtClean="0">
                <a:solidFill>
                  <a:srgbClr val="0050A0"/>
                </a:solidFill>
              </a:rPr>
              <a:t>은</a:t>
            </a:r>
            <a:r>
              <a:rPr lang="en-US" altLang="ko-KR" sz="1200" dirty="0" smtClean="0">
                <a:solidFill>
                  <a:srgbClr val="0050A0"/>
                </a:solidFill>
              </a:rPr>
              <a:t>,</a:t>
            </a:r>
            <a:r>
              <a:rPr lang="ko-KR" altLang="ko-KR" sz="1200" dirty="0" smtClean="0">
                <a:solidFill>
                  <a:srgbClr val="0050A0"/>
                </a:solidFill>
              </a:rPr>
              <a:t> 혈류 및 역류 동맥 및 정맥의 특성과 같은 특정한 혈관 </a:t>
            </a:r>
            <a:r>
              <a:rPr lang="ko-KR" altLang="en-US" sz="1200" dirty="0" smtClean="0">
                <a:solidFill>
                  <a:srgbClr val="0050A0"/>
                </a:solidFill>
              </a:rPr>
              <a:t>구조를</a:t>
            </a:r>
            <a:r>
              <a:rPr lang="ko-KR" altLang="ko-KR" sz="1200" dirty="0" smtClean="0">
                <a:solidFill>
                  <a:srgbClr val="0050A0"/>
                </a:solidFill>
              </a:rPr>
              <a:t> 설명하지 못하고, 대형 혈관에 의해 야기된 국부적인 온도 변화를 설명 할 수 없다. </a:t>
            </a:r>
            <a:r>
              <a:rPr lang="en-US" altLang="ko-KR" sz="1200" dirty="0" smtClean="0">
                <a:solidFill>
                  <a:srgbClr val="0050A0"/>
                </a:solidFill>
              </a:rPr>
              <a:t> </a:t>
            </a:r>
            <a:r>
              <a:rPr lang="ko-KR" altLang="ko-KR" sz="1200" dirty="0" smtClean="0">
                <a:solidFill>
                  <a:srgbClr val="0050A0"/>
                </a:solidFill>
              </a:rPr>
              <a:t>모든 연속체 모델 및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국소</a:t>
            </a:r>
            <a:r>
              <a:rPr lang="ko-KR" altLang="ko-KR" sz="1200" dirty="0" err="1" smtClean="0">
                <a:solidFill>
                  <a:srgbClr val="0050A0"/>
                </a:solidFill>
              </a:rPr>
              <a:t>화</a:t>
            </a:r>
            <a:r>
              <a:rPr lang="ko-KR" altLang="ko-KR" sz="1200" dirty="0" smtClean="0">
                <a:solidFill>
                  <a:srgbClr val="0050A0"/>
                </a:solidFill>
              </a:rPr>
              <a:t> 된 고열</a:t>
            </a:r>
            <a:r>
              <a:rPr lang="en-US" altLang="ko-KR" sz="1200" dirty="0" smtClean="0">
                <a:solidFill>
                  <a:srgbClr val="0050A0"/>
                </a:solidFill>
              </a:rPr>
              <a:t> </a:t>
            </a:r>
            <a:r>
              <a:rPr lang="ko-KR" altLang="en-US" sz="1200" dirty="0" smtClean="0">
                <a:solidFill>
                  <a:srgbClr val="0050A0"/>
                </a:solidFill>
              </a:rPr>
              <a:t>등의 </a:t>
            </a:r>
            <a:r>
              <a:rPr lang="ko-KR" altLang="ko-KR" sz="1200" dirty="0" smtClean="0">
                <a:solidFill>
                  <a:srgbClr val="0050A0"/>
                </a:solidFill>
              </a:rPr>
              <a:t>특정 응용 </a:t>
            </a:r>
            <a:r>
              <a:rPr lang="ko-KR" altLang="en-US" sz="1200" dirty="0" smtClean="0">
                <a:solidFill>
                  <a:srgbClr val="0050A0"/>
                </a:solidFill>
              </a:rPr>
              <a:t>사례</a:t>
            </a:r>
            <a:r>
              <a:rPr lang="ko-KR" altLang="ko-KR" sz="1200" dirty="0" smtClean="0">
                <a:solidFill>
                  <a:srgbClr val="0050A0"/>
                </a:solidFill>
              </a:rPr>
              <a:t>에서는 </a:t>
            </a:r>
            <a:r>
              <a:rPr lang="ko-KR" altLang="en-US" sz="1200" dirty="0" smtClean="0">
                <a:solidFill>
                  <a:srgbClr val="0050A0"/>
                </a:solidFill>
              </a:rPr>
              <a:t>적</a:t>
            </a:r>
            <a:r>
              <a:rPr lang="ko-KR" altLang="ko-KR" sz="1200" dirty="0" smtClean="0">
                <a:solidFill>
                  <a:srgbClr val="0050A0"/>
                </a:solidFill>
              </a:rPr>
              <a:t>용 할 수 없다.</a:t>
            </a:r>
            <a:r>
              <a:rPr lang="en-US" altLang="ko-KR" sz="1200" dirty="0" smtClean="0">
                <a:solidFill>
                  <a:srgbClr val="0050A0"/>
                </a:solidFill>
              </a:rPr>
              <a:t/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ko-KR" altLang="ko-KR" sz="1200" dirty="0" smtClean="0">
                <a:solidFill>
                  <a:srgbClr val="0050A0"/>
                </a:solidFill>
              </a:rPr>
              <a:t/>
            </a:r>
            <a:br>
              <a:rPr lang="ko-KR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  5.</a:t>
            </a:r>
            <a:r>
              <a:rPr lang="ko-KR" altLang="ko-KR" sz="1200" dirty="0" smtClean="0">
                <a:solidFill>
                  <a:srgbClr val="0050A0"/>
                </a:solidFill>
              </a:rPr>
              <a:t> 혈액 관류 </a:t>
            </a:r>
            <a:r>
              <a:rPr lang="ko-KR" altLang="en-US" sz="1200" dirty="0" smtClean="0">
                <a:solidFill>
                  <a:srgbClr val="0050A0"/>
                </a:solidFill>
              </a:rPr>
              <a:t>항</a:t>
            </a:r>
            <a:r>
              <a:rPr lang="ko-KR" altLang="ko-KR" sz="1200" dirty="0" smtClean="0">
                <a:solidFill>
                  <a:srgbClr val="0050A0"/>
                </a:solidFill>
              </a:rPr>
              <a:t>은</a:t>
            </a:r>
            <a:r>
              <a:rPr lang="en-US" altLang="ko-KR" sz="1200" dirty="0" smtClean="0">
                <a:solidFill>
                  <a:srgbClr val="0050A0"/>
                </a:solidFill>
              </a:rPr>
              <a:t>,</a:t>
            </a:r>
            <a:r>
              <a:rPr lang="ko-KR" altLang="ko-KR" sz="1200" dirty="0" smtClean="0">
                <a:solidFill>
                  <a:srgbClr val="0050A0"/>
                </a:solidFill>
              </a:rPr>
              <a:t> 혈액의 전</a:t>
            </a:r>
            <a:r>
              <a:rPr lang="ko-KR" altLang="en-US" sz="1200" dirty="0" smtClean="0">
                <a:solidFill>
                  <a:srgbClr val="0050A0"/>
                </a:solidFill>
              </a:rPr>
              <a:t>체 영역의</a:t>
            </a:r>
            <a:r>
              <a:rPr lang="ko-KR" altLang="ko-KR" sz="1200" dirty="0" smtClean="0">
                <a:solidFill>
                  <a:srgbClr val="0050A0"/>
                </a:solidFill>
              </a:rPr>
              <a:t> 에너지 균형을 </a:t>
            </a:r>
            <a:r>
              <a:rPr lang="ko-KR" altLang="en-US" sz="1200" dirty="0" smtClean="0">
                <a:solidFill>
                  <a:srgbClr val="0050A0"/>
                </a:solidFill>
              </a:rPr>
              <a:t>가정하여</a:t>
            </a:r>
            <a:r>
              <a:rPr lang="ko-KR" altLang="ko-KR" sz="1200" dirty="0" smtClean="0">
                <a:solidFill>
                  <a:srgbClr val="0050A0"/>
                </a:solidFill>
              </a:rPr>
              <a:t> 얻어졌</a:t>
            </a:r>
            <a:r>
              <a:rPr lang="ko-KR" altLang="en-US" sz="1200" dirty="0" smtClean="0">
                <a:solidFill>
                  <a:srgbClr val="0050A0"/>
                </a:solidFill>
              </a:rPr>
              <a:t>는데</a:t>
            </a:r>
            <a:r>
              <a:rPr lang="en-US" altLang="ko-KR" sz="1200" dirty="0" smtClean="0">
                <a:solidFill>
                  <a:srgbClr val="0050A0"/>
                </a:solidFill>
              </a:rPr>
              <a:t>,</a:t>
            </a:r>
            <a:r>
              <a:rPr lang="ko-KR" altLang="ko-KR" sz="1200" dirty="0" smtClean="0">
                <a:solidFill>
                  <a:srgbClr val="0050A0"/>
                </a:solidFill>
              </a:rPr>
              <a:t> </a:t>
            </a:r>
            <a:r>
              <a:rPr lang="ko-KR" altLang="en-US" sz="1200" dirty="0" smtClean="0">
                <a:solidFill>
                  <a:srgbClr val="0050A0"/>
                </a:solidFill>
              </a:rPr>
              <a:t>그것을 그대로 </a:t>
            </a:r>
            <a:r>
              <a:rPr lang="ko-KR" altLang="ko-KR" sz="1200" dirty="0" smtClean="0">
                <a:solidFill>
                  <a:srgbClr val="0050A0"/>
                </a:solidFill>
              </a:rPr>
              <a:t>조직의 국부 에너지 균형을 설명하기 위해 적용</a:t>
            </a:r>
            <a:r>
              <a:rPr lang="ko-KR" altLang="en-US" sz="1200" dirty="0" smtClean="0">
                <a:solidFill>
                  <a:srgbClr val="0050A0"/>
                </a:solidFill>
              </a:rPr>
              <a:t>하고 있다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ko-KR" altLang="ko-KR" sz="1200" dirty="0" smtClean="0">
                <a:solidFill>
                  <a:srgbClr val="0050A0"/>
                </a:solidFill>
              </a:rPr>
              <a:t/>
            </a:r>
            <a:br>
              <a:rPr lang="ko-KR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  6.</a:t>
            </a:r>
            <a:r>
              <a:rPr lang="ko-KR" altLang="ko-KR" sz="1200" dirty="0" smtClean="0">
                <a:solidFill>
                  <a:srgbClr val="0050A0"/>
                </a:solidFill>
              </a:rPr>
              <a:t> </a:t>
            </a:r>
            <a:r>
              <a:rPr lang="ko-KR" altLang="ko-KR" sz="1200" dirty="0" err="1" smtClean="0">
                <a:solidFill>
                  <a:srgbClr val="0050A0"/>
                </a:solidFill>
              </a:rPr>
              <a:t>열유속</a:t>
            </a:r>
            <a:r>
              <a:rPr lang="ko-KR" altLang="ko-KR" sz="1200" dirty="0" smtClean="0">
                <a:solidFill>
                  <a:srgbClr val="0050A0"/>
                </a:solidFill>
              </a:rPr>
              <a:t>, 물리적 특성 및 열 발생과 같은 방정식에서</a:t>
            </a:r>
            <a:r>
              <a:rPr lang="en-US" altLang="ko-KR" sz="1200" dirty="0" smtClean="0">
                <a:solidFill>
                  <a:srgbClr val="0050A0"/>
                </a:solidFill>
              </a:rPr>
              <a:t>,</a:t>
            </a:r>
            <a:r>
              <a:rPr lang="ko-KR" altLang="ko-KR" sz="1200" dirty="0" smtClean="0">
                <a:solidFill>
                  <a:srgbClr val="0050A0"/>
                </a:solidFill>
              </a:rPr>
              <a:t> 수많은 물리적 실체의 1차 미분 조건은</a:t>
            </a:r>
            <a:r>
              <a:rPr lang="en-US" altLang="ko-KR" sz="1200" dirty="0" smtClean="0">
                <a:solidFill>
                  <a:srgbClr val="0050A0"/>
                </a:solidFill>
              </a:rPr>
              <a:t>,</a:t>
            </a:r>
            <a:r>
              <a:rPr lang="ko-KR" altLang="ko-KR" sz="1200" dirty="0" smtClean="0">
                <a:solidFill>
                  <a:srgbClr val="0050A0"/>
                </a:solidFill>
              </a:rPr>
              <a:t> 반드시 이질적인 조직 구조에서 충족되지 않는다.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endParaRPr lang="en-US" altLang="ko-KR" sz="1200" dirty="0">
              <a:solidFill>
                <a:srgbClr val="0050A0"/>
              </a:solidFill>
            </a:endParaRPr>
          </a:p>
          <a:p>
            <a:r>
              <a:rPr lang="ko-KR" altLang="en-US" sz="1200" b="1" dirty="0" smtClean="0">
                <a:solidFill>
                  <a:srgbClr val="0050A0"/>
                </a:solidFill>
              </a:rPr>
              <a:t>이러한</a:t>
            </a:r>
            <a:r>
              <a:rPr lang="ko-KR" altLang="ko-KR" sz="1200" b="1" dirty="0" smtClean="0">
                <a:solidFill>
                  <a:srgbClr val="0050A0"/>
                </a:solidFill>
              </a:rPr>
              <a:t> </a:t>
            </a:r>
            <a:r>
              <a:rPr lang="ko-KR" altLang="en-US" sz="1200" b="1" dirty="0" smtClean="0">
                <a:solidFill>
                  <a:srgbClr val="0050A0"/>
                </a:solidFill>
              </a:rPr>
              <a:t>잘못된 개념들이 있음</a:t>
            </a:r>
            <a:r>
              <a:rPr lang="ko-KR" altLang="ko-KR" sz="1200" b="1" dirty="0" smtClean="0">
                <a:solidFill>
                  <a:srgbClr val="0050A0"/>
                </a:solidFill>
              </a:rPr>
              <a:t>에도 </a:t>
            </a:r>
            <a:r>
              <a:rPr lang="ko-KR" altLang="ko-KR" sz="1200" b="1" dirty="0">
                <a:solidFill>
                  <a:srgbClr val="0050A0"/>
                </a:solidFill>
              </a:rPr>
              <a:t>불구하고, </a:t>
            </a:r>
            <a:r>
              <a:rPr lang="ko-KR" altLang="ko-KR" sz="1200" b="1" dirty="0" err="1">
                <a:solidFill>
                  <a:srgbClr val="0050A0"/>
                </a:solidFill>
              </a:rPr>
              <a:t>Pennes</a:t>
            </a:r>
            <a:r>
              <a:rPr lang="ko-KR" altLang="ko-KR" sz="1200" b="1" dirty="0">
                <a:solidFill>
                  <a:srgbClr val="0050A0"/>
                </a:solidFill>
              </a:rPr>
              <a:t> 모델의 </a:t>
            </a:r>
            <a:r>
              <a:rPr lang="ko-KR" altLang="en-US" sz="1200" b="1" dirty="0" smtClean="0">
                <a:solidFill>
                  <a:srgbClr val="0050A0"/>
                </a:solidFill>
              </a:rPr>
              <a:t>혈액 </a:t>
            </a:r>
            <a:r>
              <a:rPr lang="ko-KR" altLang="ko-KR" sz="1200" b="1" dirty="0" smtClean="0">
                <a:solidFill>
                  <a:srgbClr val="0050A0"/>
                </a:solidFill>
              </a:rPr>
              <a:t>관류 </a:t>
            </a:r>
            <a:r>
              <a:rPr lang="ko-KR" altLang="en-US" sz="1200" b="1" dirty="0" smtClean="0">
                <a:solidFill>
                  <a:srgbClr val="0050A0"/>
                </a:solidFill>
              </a:rPr>
              <a:t>항은</a:t>
            </a:r>
            <a:r>
              <a:rPr lang="en-US" altLang="ko-KR" sz="1200" b="1" dirty="0" smtClean="0">
                <a:solidFill>
                  <a:srgbClr val="0050A0"/>
                </a:solidFill>
              </a:rPr>
              <a:t>,</a:t>
            </a:r>
            <a:r>
              <a:rPr lang="ko-KR" altLang="ko-KR" sz="1200" b="1" dirty="0" smtClean="0">
                <a:solidFill>
                  <a:srgbClr val="0050A0"/>
                </a:solidFill>
              </a:rPr>
              <a:t> </a:t>
            </a:r>
            <a:r>
              <a:rPr lang="ko-KR" altLang="ko-KR" sz="1200" b="1" dirty="0">
                <a:solidFill>
                  <a:srgbClr val="0050A0"/>
                </a:solidFill>
              </a:rPr>
              <a:t>특히 </a:t>
            </a:r>
            <a:r>
              <a:rPr lang="ko-KR" altLang="ko-KR" sz="1200" b="1" dirty="0" smtClean="0">
                <a:solidFill>
                  <a:srgbClr val="0050A0"/>
                </a:solidFill>
              </a:rPr>
              <a:t>폐쇄형 </a:t>
            </a:r>
            <a:r>
              <a:rPr lang="ko-KR" altLang="ko-KR" sz="1200" b="1" dirty="0">
                <a:solidFill>
                  <a:srgbClr val="0050A0"/>
                </a:solidFill>
              </a:rPr>
              <a:t>분석 솔루션이 요구되는 분석에서 널리 사용되어 왔고, 팔뚝 이외의 다른 </a:t>
            </a:r>
            <a:r>
              <a:rPr lang="ko-KR" altLang="ko-KR" sz="1200" b="1" dirty="0" smtClean="0">
                <a:solidFill>
                  <a:srgbClr val="0050A0"/>
                </a:solidFill>
              </a:rPr>
              <a:t>상황에서</a:t>
            </a:r>
            <a:r>
              <a:rPr lang="ko-KR" altLang="en-US" sz="1200" b="1" dirty="0" smtClean="0">
                <a:solidFill>
                  <a:srgbClr val="0050A0"/>
                </a:solidFill>
              </a:rPr>
              <a:t>도</a:t>
            </a:r>
            <a:r>
              <a:rPr lang="ko-KR" altLang="ko-KR" sz="1200" b="1" dirty="0" smtClean="0">
                <a:solidFill>
                  <a:srgbClr val="0050A0"/>
                </a:solidFill>
              </a:rPr>
              <a:t> </a:t>
            </a:r>
            <a:r>
              <a:rPr lang="ko-KR" altLang="ko-KR" sz="1200" b="1" dirty="0">
                <a:solidFill>
                  <a:srgbClr val="0050A0"/>
                </a:solidFill>
              </a:rPr>
              <a:t>유효하다고 </a:t>
            </a:r>
            <a:r>
              <a:rPr lang="ko-KR" altLang="ko-KR" sz="1200" b="1" dirty="0" smtClean="0">
                <a:solidFill>
                  <a:srgbClr val="0050A0"/>
                </a:solidFill>
              </a:rPr>
              <a:t>판명되었다.</a:t>
            </a:r>
            <a:r>
              <a:rPr lang="en-US" altLang="ko-KR" sz="1200" b="1" dirty="0" smtClean="0">
                <a:solidFill>
                  <a:srgbClr val="0050A0"/>
                </a:solidFill>
              </a:rPr>
              <a:t>  </a:t>
            </a:r>
            <a:r>
              <a:rPr lang="ko-KR" altLang="ko-KR" sz="1200" b="1" dirty="0" smtClean="0">
                <a:solidFill>
                  <a:srgbClr val="0050A0"/>
                </a:solidFill>
              </a:rPr>
              <a:t>그 </a:t>
            </a:r>
            <a:r>
              <a:rPr lang="ko-KR" altLang="ko-KR" sz="1200" b="1" dirty="0">
                <a:solidFill>
                  <a:srgbClr val="0050A0"/>
                </a:solidFill>
              </a:rPr>
              <a:t>예측은 </a:t>
            </a:r>
            <a:r>
              <a:rPr lang="ko-KR" altLang="ko-KR" sz="1200" b="1" dirty="0" smtClean="0">
                <a:solidFill>
                  <a:srgbClr val="0050A0"/>
                </a:solidFill>
              </a:rPr>
              <a:t>종종</a:t>
            </a:r>
            <a:r>
              <a:rPr lang="en-US" altLang="ko-KR" sz="1200" b="1" dirty="0" smtClean="0">
                <a:solidFill>
                  <a:srgbClr val="0050A0"/>
                </a:solidFill>
              </a:rPr>
              <a:t> </a:t>
            </a:r>
            <a:r>
              <a:rPr lang="ko-KR" altLang="ko-KR" sz="1200" b="1" dirty="0" smtClean="0">
                <a:solidFill>
                  <a:srgbClr val="0050A0"/>
                </a:solidFill>
              </a:rPr>
              <a:t>보다 </a:t>
            </a:r>
            <a:r>
              <a:rPr lang="ko-KR" altLang="ko-KR" sz="1200" b="1" dirty="0">
                <a:solidFill>
                  <a:srgbClr val="0050A0"/>
                </a:solidFill>
              </a:rPr>
              <a:t>정교한 공식의 예측보다 </a:t>
            </a:r>
            <a:r>
              <a:rPr lang="ko-KR" altLang="ko-KR" sz="1200" b="1" dirty="0" smtClean="0">
                <a:solidFill>
                  <a:srgbClr val="0050A0"/>
                </a:solidFill>
              </a:rPr>
              <a:t>우수</a:t>
            </a:r>
            <a:r>
              <a:rPr lang="ko-KR" altLang="en-US" sz="1200" b="1" dirty="0" smtClean="0">
                <a:solidFill>
                  <a:srgbClr val="0050A0"/>
                </a:solidFill>
              </a:rPr>
              <a:t>하다</a:t>
            </a:r>
            <a:r>
              <a:rPr lang="ko-KR" altLang="ko-KR" sz="1200" b="1" dirty="0" smtClean="0">
                <a:solidFill>
                  <a:srgbClr val="0050A0"/>
                </a:solidFill>
              </a:rPr>
              <a:t>.</a:t>
            </a:r>
            <a:r>
              <a:rPr lang="en-US" altLang="ko-KR" sz="1200" b="1" dirty="0" smtClean="0">
                <a:solidFill>
                  <a:srgbClr val="0050A0"/>
                </a:solidFill>
              </a:rPr>
              <a:t>  </a:t>
            </a:r>
            <a:r>
              <a:rPr lang="ko-KR" altLang="ko-KR" sz="1200" b="1" dirty="0" smtClean="0">
                <a:solidFill>
                  <a:srgbClr val="0050A0"/>
                </a:solidFill>
              </a:rPr>
              <a:t>이 </a:t>
            </a:r>
            <a:r>
              <a:rPr lang="ko-KR" altLang="ko-KR" sz="1200" b="1" dirty="0">
                <a:solidFill>
                  <a:srgbClr val="0050A0"/>
                </a:solidFill>
              </a:rPr>
              <a:t>사실은 </a:t>
            </a:r>
            <a:r>
              <a:rPr lang="ko-KR" altLang="ko-KR" sz="1200" b="1" dirty="0" smtClean="0">
                <a:solidFill>
                  <a:srgbClr val="0050A0"/>
                </a:solidFill>
              </a:rPr>
              <a:t>접근</a:t>
            </a:r>
            <a:r>
              <a:rPr lang="en-US" altLang="ko-KR" sz="1200" b="1" dirty="0" smtClean="0">
                <a:solidFill>
                  <a:srgbClr val="0050A0"/>
                </a:solidFill>
              </a:rPr>
              <a:t> </a:t>
            </a:r>
            <a:r>
              <a:rPr lang="ko-KR" altLang="en-US" sz="1200" b="1" dirty="0" smtClean="0">
                <a:solidFill>
                  <a:srgbClr val="0050A0"/>
                </a:solidFill>
              </a:rPr>
              <a:t>방</a:t>
            </a:r>
            <a:r>
              <a:rPr lang="ko-KR" altLang="ko-KR" sz="1200" b="1" dirty="0" smtClean="0">
                <a:solidFill>
                  <a:srgbClr val="0050A0"/>
                </a:solidFill>
              </a:rPr>
              <a:t>법의 </a:t>
            </a:r>
            <a:r>
              <a:rPr lang="ko-KR" altLang="ko-KR" sz="1200" b="1" dirty="0">
                <a:solidFill>
                  <a:srgbClr val="0050A0"/>
                </a:solidFill>
              </a:rPr>
              <a:t>물리적 토대를 재검토 할 필요성을 </a:t>
            </a:r>
            <a:r>
              <a:rPr lang="ko-KR" altLang="en-US" sz="1200" b="1" dirty="0" smtClean="0">
                <a:solidFill>
                  <a:srgbClr val="0050A0"/>
                </a:solidFill>
              </a:rPr>
              <a:t>제시한다</a:t>
            </a:r>
            <a:r>
              <a:rPr lang="en-US" altLang="ko-KR" sz="1200" b="1" dirty="0" smtClean="0">
                <a:solidFill>
                  <a:srgbClr val="005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2497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Conditions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17577" y="538721"/>
                <a:ext cx="24194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𝜛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rgbClr val="005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solidFill>
                            <a:srgbClr val="0050A0"/>
                          </a:solidFill>
                          <a:latin typeface="Cambria Math" panose="02040503050406030204" pitchFamily="18" charset="0"/>
                        </a:rPr>
                        <m:t>𝑐𝑜𝑛𝑠𝑡</m:t>
                      </m:r>
                      <m:r>
                        <a:rPr lang="en-US" altLang="ko-KR" sz="3200" b="0" i="1" smtClean="0">
                          <a:solidFill>
                            <a:srgbClr val="005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3200" dirty="0" smtClean="0">
                  <a:solidFill>
                    <a:srgbClr val="0050A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77" y="538721"/>
                <a:ext cx="241944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037022" y="600275"/>
            <a:ext cx="578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50A0"/>
                </a:solidFill>
              </a:rPr>
              <a:t>혈액관류율은 보통 상수로 잡는다</a:t>
            </a:r>
            <a:r>
              <a:rPr lang="en-US" altLang="ko-KR" sz="1200" dirty="0" smtClean="0">
                <a:solidFill>
                  <a:srgbClr val="0050A0"/>
                </a:solidFill>
              </a:rPr>
              <a:t>.  </a:t>
            </a:r>
            <a:r>
              <a:rPr lang="ko-KR" altLang="en-US" sz="1200" dirty="0" smtClean="0">
                <a:solidFill>
                  <a:srgbClr val="0050A0"/>
                </a:solidFill>
              </a:rPr>
              <a:t>더 세밀한 모델이 필요할 때는</a:t>
            </a:r>
            <a:r>
              <a:rPr lang="en-US" altLang="ko-KR" sz="1200" dirty="0" smtClean="0">
                <a:solidFill>
                  <a:srgbClr val="0050A0"/>
                </a:solidFill>
              </a:rPr>
              <a:t>, </a:t>
            </a:r>
            <a:r>
              <a:rPr lang="ko-KR" altLang="en-US" sz="1200" dirty="0" smtClean="0">
                <a:solidFill>
                  <a:srgbClr val="0050A0"/>
                </a:solidFill>
              </a:rPr>
              <a:t>온도</a:t>
            </a:r>
            <a:r>
              <a:rPr lang="en-US" altLang="ko-KR" sz="1200" dirty="0" smtClean="0">
                <a:solidFill>
                  <a:srgbClr val="0050A0"/>
                </a:solidFill>
              </a:rPr>
              <a:t>/</a:t>
            </a:r>
            <a:r>
              <a:rPr lang="ko-KR" altLang="en-US" sz="1200" dirty="0" smtClean="0">
                <a:solidFill>
                  <a:srgbClr val="0050A0"/>
                </a:solidFill>
              </a:rPr>
              <a:t>손상도 등에 관한 함수나 테이블을 만들어 사용하기도 한다</a:t>
            </a:r>
            <a:r>
              <a:rPr lang="en-US" altLang="ko-KR" sz="1200" dirty="0" smtClean="0">
                <a:solidFill>
                  <a:srgbClr val="0050A0"/>
                </a:solidFill>
              </a:rPr>
              <a:t>.  </a:t>
            </a:r>
            <a:r>
              <a:rPr lang="ko-KR" altLang="en-US" sz="1200" dirty="0" smtClean="0">
                <a:solidFill>
                  <a:srgbClr val="0050A0"/>
                </a:solidFill>
              </a:rPr>
              <a:t>일반적으로는 상수로 잡아도 충분하다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7577" y="1374215"/>
                <a:ext cx="28867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rgbClr val="0050A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ko-KR" altLang="en-US" sz="3200" b="0" i="1" smtClean="0">
                          <a:solidFill>
                            <a:srgbClr val="0050A0"/>
                          </a:solidFill>
                          <a:latin typeface="Cambria Math" panose="02040503050406030204" pitchFamily="18" charset="0"/>
                        </a:rPr>
                        <m:t>𝜎𝜀</m:t>
                      </m:r>
                      <m:sSubSup>
                        <m:sSubSupPr>
                          <m:ctrlPr>
                            <a:rPr lang="en-US" altLang="ko-KR" sz="32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2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ko-KR" sz="32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ko-KR" sz="3200" b="0" i="1" smtClean="0">
                          <a:solidFill>
                            <a:srgbClr val="005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3200" dirty="0" smtClean="0">
                  <a:solidFill>
                    <a:srgbClr val="0050A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77" y="1374215"/>
                <a:ext cx="288675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414278" y="1435769"/>
                <a:ext cx="54085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rgbClr val="0050A0"/>
                    </a:solidFill>
                  </a:rPr>
                  <a:t>노출된 피부에 의한 복사 </a:t>
                </a:r>
                <a:r>
                  <a:rPr lang="ko-KR" altLang="en-US" sz="1200" dirty="0" err="1" smtClean="0">
                    <a:solidFill>
                      <a:srgbClr val="0050A0"/>
                    </a:solidFill>
                  </a:rPr>
                  <a:t>열손실을</a:t>
                </a:r>
                <a:r>
                  <a:rPr lang="ko-KR" altLang="en-US" sz="1200" dirty="0" smtClean="0">
                    <a:solidFill>
                      <a:srgbClr val="0050A0"/>
                    </a:solidFill>
                  </a:rPr>
                  <a:t> 고려해 줄 수도 있다</a:t>
                </a:r>
                <a:r>
                  <a:rPr lang="en-US" altLang="ko-KR" sz="1200" dirty="0" smtClean="0">
                    <a:solidFill>
                      <a:srgbClr val="0050A0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ko-KR" altLang="en-US" sz="120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1200" dirty="0" smtClean="0">
                    <a:solidFill>
                      <a:srgbClr val="0050A0"/>
                    </a:solidFill>
                  </a:rPr>
                  <a:t> : </a:t>
                </a:r>
                <a:r>
                  <a:rPr lang="ko-KR" altLang="en-US" sz="1200" dirty="0" err="1" smtClean="0">
                    <a:solidFill>
                      <a:srgbClr val="0050A0"/>
                    </a:solidFill>
                  </a:rPr>
                  <a:t>슈테판볼츠만</a:t>
                </a:r>
                <a:r>
                  <a:rPr lang="ko-KR" altLang="en-US" sz="1200" dirty="0" smtClean="0">
                    <a:solidFill>
                      <a:srgbClr val="0050A0"/>
                    </a:solidFill>
                  </a:rPr>
                  <a:t> 상수</a:t>
                </a:r>
                <a:r>
                  <a:rPr lang="en-US" altLang="ko-KR" sz="1200" dirty="0" smtClean="0">
                    <a:solidFill>
                      <a:srgbClr val="0050A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 sz="120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ko-KR" sz="1200" dirty="0" smtClean="0">
                    <a:solidFill>
                      <a:srgbClr val="0050A0"/>
                    </a:solidFill>
                  </a:rPr>
                  <a:t> : Emissivity,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sz="1200" dirty="0" smtClean="0">
                    <a:solidFill>
                      <a:srgbClr val="0050A0"/>
                    </a:solidFill>
                  </a:rPr>
                  <a:t> : </a:t>
                </a:r>
                <a:r>
                  <a:rPr lang="ko-KR" altLang="en-US" sz="1200" dirty="0" smtClean="0">
                    <a:solidFill>
                      <a:srgbClr val="0050A0"/>
                    </a:solidFill>
                  </a:rPr>
                  <a:t>피부 </a:t>
                </a:r>
                <a:r>
                  <a:rPr lang="ko-KR" altLang="en-US" sz="1200" dirty="0" err="1" smtClean="0">
                    <a:solidFill>
                      <a:srgbClr val="0050A0"/>
                    </a:solidFill>
                  </a:rPr>
                  <a:t>표면온도와</a:t>
                </a:r>
                <a:r>
                  <a:rPr lang="ko-KR" altLang="en-US" sz="1200" dirty="0" smtClean="0">
                    <a:solidFill>
                      <a:srgbClr val="0050A0"/>
                    </a:solidFill>
                  </a:rPr>
                  <a:t> 공기 온도의 평균값</a:t>
                </a:r>
                <a:endParaRPr lang="en-US" altLang="ko-KR" sz="1200" dirty="0" smtClean="0">
                  <a:solidFill>
                    <a:srgbClr val="0050A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278" y="1435769"/>
                <a:ext cx="5408579" cy="461665"/>
              </a:xfrm>
              <a:prstGeom prst="rect">
                <a:avLst/>
              </a:prstGeom>
              <a:blipFill>
                <a:blip r:embed="rId5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24058" y="2227008"/>
                <a:ext cx="7827977" cy="503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𝑟𝑠𝑤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rgbClr val="0050A0"/>
                          </a:solidFill>
                          <a:latin typeface="Cambria Math" panose="02040503050406030204" pitchFamily="18" charset="0"/>
                        </a:rPr>
                        <m:t>=9.66</m:t>
                      </m:r>
                      <m:r>
                        <a:rPr lang="en-US" altLang="ko-KR" sz="2400" b="0" i="1" smtClean="0">
                          <a:solidFill>
                            <a:srgbClr val="005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rgbClr val="005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rgbClr val="005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rgbClr val="005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0.265</m:t>
                          </m:r>
                        </m:sup>
                      </m:sSup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rgbClr val="005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0" i="1" smtClean="0">
                          <a:solidFill>
                            <a:srgbClr val="005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𝑅𝐻</m:t>
                      </m:r>
                      <m:r>
                        <a:rPr lang="en-US" altLang="ko-KR" sz="2400" b="0" i="1" smtClean="0">
                          <a:solidFill>
                            <a:srgbClr val="005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0.265</m:t>
                          </m:r>
                        </m:sup>
                      </m:sSup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rgbClr val="005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dirty="0" smtClean="0">
                  <a:solidFill>
                    <a:srgbClr val="0050A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58" y="2227008"/>
                <a:ext cx="7827977" cy="503984"/>
              </a:xfrm>
              <a:prstGeom prst="rect">
                <a:avLst/>
              </a:prstGeom>
              <a:blipFill>
                <a:blip r:embed="rId6"/>
                <a:stretch>
                  <a:fillRect b="-12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414277" y="2821387"/>
                <a:ext cx="5408579" cy="476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rgbClr val="0050A0"/>
                    </a:solidFill>
                  </a:rPr>
                  <a:t>땀 증발에 의한 </a:t>
                </a:r>
                <a:r>
                  <a:rPr lang="ko-KR" altLang="en-US" sz="1200" dirty="0" err="1" smtClean="0">
                    <a:solidFill>
                      <a:srgbClr val="0050A0"/>
                    </a:solidFill>
                  </a:rPr>
                  <a:t>열손실을</a:t>
                </a:r>
                <a:r>
                  <a:rPr lang="ko-KR" altLang="en-US" sz="1200" dirty="0" smtClean="0">
                    <a:solidFill>
                      <a:srgbClr val="0050A0"/>
                    </a:solidFill>
                  </a:rPr>
                  <a:t> 추가하여 고려해 줄 수도 있다</a:t>
                </a:r>
                <a:r>
                  <a:rPr lang="en-US" altLang="ko-KR" sz="1200" dirty="0" smtClean="0">
                    <a:solidFill>
                      <a:srgbClr val="0050A0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ko-KR" sz="1200" dirty="0" smtClean="0">
                    <a:solidFill>
                      <a:srgbClr val="0050A0"/>
                    </a:solidFill>
                  </a:rPr>
                  <a:t> : </a:t>
                </a:r>
                <a:r>
                  <a:rPr lang="ko-KR" altLang="en-US" sz="1200" dirty="0" smtClean="0">
                    <a:solidFill>
                      <a:srgbClr val="0050A0"/>
                    </a:solidFill>
                  </a:rPr>
                  <a:t>공기 온도</a:t>
                </a:r>
                <a:r>
                  <a:rPr lang="en-US" altLang="ko-KR" sz="1200" dirty="0" smtClean="0">
                    <a:solidFill>
                      <a:srgbClr val="0050A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𝑅𝐻</m:t>
                    </m:r>
                  </m:oMath>
                </a14:m>
                <a:r>
                  <a:rPr lang="en-US" altLang="ko-KR" sz="1200" dirty="0" smtClean="0">
                    <a:solidFill>
                      <a:srgbClr val="0050A0"/>
                    </a:solidFill>
                  </a:rPr>
                  <a:t> : </a:t>
                </a:r>
                <a:r>
                  <a:rPr lang="ko-KR" altLang="en-US" sz="1200" dirty="0" smtClean="0">
                    <a:solidFill>
                      <a:srgbClr val="0050A0"/>
                    </a:solidFill>
                  </a:rPr>
                  <a:t>상대습도</a:t>
                </a:r>
                <a:r>
                  <a:rPr lang="en-US" altLang="ko-KR" sz="1200" dirty="0" smtClean="0">
                    <a:solidFill>
                      <a:srgbClr val="0050A0"/>
                    </a:solidFill>
                  </a:rPr>
                  <a:t>(Relative Humidity)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277" y="2821387"/>
                <a:ext cx="5408579" cy="476477"/>
              </a:xfrm>
              <a:prstGeom prst="rect">
                <a:avLst/>
              </a:prstGeom>
              <a:blipFill>
                <a:blip r:embed="rId7"/>
                <a:stretch>
                  <a:fillRect t="-1282" b="-64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709914" y="4649607"/>
            <a:ext cx="777167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050A0"/>
                </a:solidFill>
              </a:rPr>
              <a:t>본 해석사례에서는 </a:t>
            </a:r>
            <a:r>
              <a:rPr lang="en-US" altLang="ko-KR" sz="2000" dirty="0" smtClean="0">
                <a:solidFill>
                  <a:srgbClr val="0050A0"/>
                </a:solidFill>
              </a:rPr>
              <a:t>1</a:t>
            </a:r>
            <a:r>
              <a:rPr lang="ko-KR" altLang="en-US" sz="2000" dirty="0" smtClean="0">
                <a:solidFill>
                  <a:srgbClr val="0050A0"/>
                </a:solidFill>
              </a:rPr>
              <a:t>은</a:t>
            </a:r>
            <a:r>
              <a:rPr lang="en-US" altLang="ko-KR" sz="2000" dirty="0" smtClean="0">
                <a:solidFill>
                  <a:srgbClr val="0050A0"/>
                </a:solidFill>
              </a:rPr>
              <a:t> </a:t>
            </a:r>
            <a:r>
              <a:rPr lang="ko-KR" altLang="en-US" sz="2000" dirty="0" smtClean="0">
                <a:solidFill>
                  <a:srgbClr val="0050A0"/>
                </a:solidFill>
              </a:rPr>
              <a:t>적용</a:t>
            </a:r>
            <a:r>
              <a:rPr lang="en-US" altLang="ko-KR" sz="2000" dirty="0" smtClean="0">
                <a:solidFill>
                  <a:srgbClr val="0050A0"/>
                </a:solidFill>
              </a:rPr>
              <a:t>, 2/3</a:t>
            </a:r>
            <a:r>
              <a:rPr lang="ko-KR" altLang="en-US" sz="2000" dirty="0" smtClean="0">
                <a:solidFill>
                  <a:srgbClr val="0050A0"/>
                </a:solidFill>
              </a:rPr>
              <a:t>은</a:t>
            </a:r>
            <a:r>
              <a:rPr lang="en-US" altLang="ko-KR" sz="2000" dirty="0" smtClean="0">
                <a:solidFill>
                  <a:srgbClr val="0050A0"/>
                </a:solidFill>
              </a:rPr>
              <a:t> </a:t>
            </a:r>
            <a:r>
              <a:rPr lang="ko-KR" altLang="en-US" sz="2000" dirty="0" smtClean="0">
                <a:solidFill>
                  <a:srgbClr val="0050A0"/>
                </a:solidFill>
              </a:rPr>
              <a:t>무시한다</a:t>
            </a:r>
            <a:r>
              <a:rPr lang="en-US" altLang="ko-KR" sz="2000" dirty="0" smtClean="0">
                <a:solidFill>
                  <a:srgbClr val="0050A0"/>
                </a:solidFill>
              </a:rPr>
              <a:t>.</a:t>
            </a:r>
          </a:p>
          <a:p>
            <a:endParaRPr lang="en-US" altLang="ko-KR" sz="2000" dirty="0" smtClean="0">
              <a:solidFill>
                <a:srgbClr val="0050A0"/>
              </a:solidFill>
            </a:endParaRPr>
          </a:p>
          <a:p>
            <a:r>
              <a:rPr lang="en-US" altLang="ko-KR" sz="2000" dirty="0" smtClean="0">
                <a:solidFill>
                  <a:srgbClr val="0050A0"/>
                </a:solidFill>
              </a:rPr>
              <a:t>1 : </a:t>
            </a:r>
            <a:r>
              <a:rPr lang="ko-KR" altLang="en-US" sz="2000" dirty="0" smtClean="0">
                <a:solidFill>
                  <a:srgbClr val="0050A0"/>
                </a:solidFill>
              </a:rPr>
              <a:t>온도상승이 크지 않기 때문에</a:t>
            </a:r>
            <a:r>
              <a:rPr lang="en-US" altLang="ko-KR" sz="2000" dirty="0" smtClean="0">
                <a:solidFill>
                  <a:srgbClr val="0050A0"/>
                </a:solidFill>
              </a:rPr>
              <a:t>.</a:t>
            </a:r>
          </a:p>
          <a:p>
            <a:r>
              <a:rPr lang="en-US" altLang="ko-KR" sz="2000" dirty="0" smtClean="0">
                <a:solidFill>
                  <a:srgbClr val="0050A0"/>
                </a:solidFill>
              </a:rPr>
              <a:t>2 : </a:t>
            </a:r>
            <a:r>
              <a:rPr lang="ko-KR" altLang="en-US" sz="2000" dirty="0" smtClean="0">
                <a:solidFill>
                  <a:srgbClr val="0050A0"/>
                </a:solidFill>
              </a:rPr>
              <a:t>피부가 외부에 직접 노출되지 않고</a:t>
            </a:r>
            <a:r>
              <a:rPr lang="en-US" altLang="ko-KR" sz="2000" dirty="0" smtClean="0">
                <a:solidFill>
                  <a:srgbClr val="0050A0"/>
                </a:solidFill>
              </a:rPr>
              <a:t>, </a:t>
            </a:r>
            <a:r>
              <a:rPr lang="ko-KR" altLang="en-US" sz="2000" dirty="0" smtClean="0">
                <a:solidFill>
                  <a:srgbClr val="0050A0"/>
                </a:solidFill>
              </a:rPr>
              <a:t>복사 </a:t>
            </a:r>
            <a:r>
              <a:rPr lang="ko-KR" altLang="en-US" sz="2000" dirty="0" err="1" smtClean="0">
                <a:solidFill>
                  <a:srgbClr val="0050A0"/>
                </a:solidFill>
              </a:rPr>
              <a:t>열손실량이</a:t>
            </a:r>
            <a:r>
              <a:rPr lang="ko-KR" altLang="en-US" sz="2000" dirty="0" smtClean="0">
                <a:solidFill>
                  <a:srgbClr val="0050A0"/>
                </a:solidFill>
              </a:rPr>
              <a:t> 크지 않기 때문에</a:t>
            </a:r>
            <a:r>
              <a:rPr lang="en-US" altLang="ko-KR" sz="2000" dirty="0" smtClean="0">
                <a:solidFill>
                  <a:srgbClr val="0050A0"/>
                </a:solidFill>
              </a:rPr>
              <a:t>.</a:t>
            </a:r>
          </a:p>
          <a:p>
            <a:r>
              <a:rPr lang="en-US" altLang="ko-KR" sz="2000" dirty="0" smtClean="0">
                <a:solidFill>
                  <a:srgbClr val="0050A0"/>
                </a:solidFill>
              </a:rPr>
              <a:t>3 : </a:t>
            </a:r>
            <a:r>
              <a:rPr lang="ko-KR" altLang="en-US" sz="2000" dirty="0" smtClean="0">
                <a:solidFill>
                  <a:srgbClr val="0050A0"/>
                </a:solidFill>
              </a:rPr>
              <a:t>땀 증발 상황을 고려하지 않기 때문에</a:t>
            </a:r>
            <a:r>
              <a:rPr lang="en-US" altLang="ko-KR" sz="2000" dirty="0" smtClean="0">
                <a:solidFill>
                  <a:srgbClr val="0050A0"/>
                </a:solidFill>
              </a:rPr>
              <a:t>.</a:t>
            </a:r>
            <a:endParaRPr lang="en-US" altLang="ko-KR" sz="2000" dirty="0">
              <a:solidFill>
                <a:srgbClr val="0050A0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273129" y="724394"/>
            <a:ext cx="360000" cy="360000"/>
          </a:xfrm>
          <a:prstGeom prst="ellipse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71151" y="1541813"/>
            <a:ext cx="360000" cy="360000"/>
          </a:xfrm>
          <a:prstGeom prst="ellipse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281050" y="2323605"/>
            <a:ext cx="360000" cy="360000"/>
          </a:xfrm>
          <a:prstGeom prst="ellipse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86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Heating Source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552" y="2658505"/>
            <a:ext cx="7074896" cy="38118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6520" y="469841"/>
            <a:ext cx="70085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50A0"/>
                </a:solidFill>
              </a:rPr>
              <a:t>* Heat Source</a:t>
            </a:r>
            <a:r>
              <a:rPr lang="ko-KR" altLang="en-US" sz="1200" dirty="0" smtClean="0">
                <a:solidFill>
                  <a:srgbClr val="0050A0"/>
                </a:solidFill>
              </a:rPr>
              <a:t>의 종류</a:t>
            </a:r>
            <a:r>
              <a:rPr lang="en-US" altLang="ko-KR" sz="1200" dirty="0" smtClean="0">
                <a:solidFill>
                  <a:srgbClr val="0050A0"/>
                </a:solidFill>
              </a:rPr>
              <a:t/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  1. </a:t>
            </a:r>
            <a:r>
              <a:rPr lang="ko-KR" altLang="en-US" sz="1200" dirty="0" smtClean="0">
                <a:solidFill>
                  <a:srgbClr val="0050A0"/>
                </a:solidFill>
              </a:rPr>
              <a:t>접촉 열원 </a:t>
            </a:r>
            <a:r>
              <a:rPr lang="en-US" altLang="ko-KR" sz="1200" dirty="0" smtClean="0">
                <a:solidFill>
                  <a:srgbClr val="0050A0"/>
                </a:solidFill>
              </a:rPr>
              <a:t>(Contact Heating)</a:t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       : </a:t>
            </a:r>
            <a:r>
              <a:rPr lang="ko-KR" altLang="en-US" sz="1200" dirty="0" smtClean="0">
                <a:solidFill>
                  <a:srgbClr val="0050A0"/>
                </a:solidFill>
              </a:rPr>
              <a:t>직접 열원에 접촉해서 열전도 되는 방식</a:t>
            </a:r>
            <a:r>
              <a:rPr lang="en-US" altLang="ko-KR" sz="1200" dirty="0" smtClean="0">
                <a:solidFill>
                  <a:srgbClr val="0050A0"/>
                </a:solidFill>
              </a:rPr>
              <a:t/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  2.</a:t>
            </a:r>
            <a:r>
              <a:rPr lang="ko-KR" altLang="en-US" sz="1200" dirty="0">
                <a:solidFill>
                  <a:srgbClr val="0050A0"/>
                </a:solidFill>
              </a:rPr>
              <a:t> 전자기적 열원 </a:t>
            </a:r>
            <a:r>
              <a:rPr lang="en-US" altLang="ko-KR" sz="1200" dirty="0">
                <a:solidFill>
                  <a:srgbClr val="0050A0"/>
                </a:solidFill>
              </a:rPr>
              <a:t>(Electromagnetic Heating; </a:t>
            </a:r>
            <a:r>
              <a:rPr lang="en-US" altLang="ko-KR" sz="1200" dirty="0" smtClean="0">
                <a:solidFill>
                  <a:srgbClr val="0050A0"/>
                </a:solidFill>
              </a:rPr>
              <a:t>EM)</a:t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       : </a:t>
            </a:r>
            <a:r>
              <a:rPr lang="ko-KR" altLang="en-US" sz="1200" dirty="0" smtClean="0">
                <a:solidFill>
                  <a:srgbClr val="0050A0"/>
                </a:solidFill>
              </a:rPr>
              <a:t>전자기파에 의한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복사열전달</a:t>
            </a:r>
            <a:r>
              <a:rPr lang="ko-KR" altLang="en-US" sz="1200" dirty="0" smtClean="0">
                <a:solidFill>
                  <a:srgbClr val="0050A0"/>
                </a:solidFill>
              </a:rPr>
              <a:t> </a:t>
            </a:r>
            <a:r>
              <a:rPr lang="en-US" altLang="ko-KR" sz="1200" dirty="0" smtClean="0">
                <a:solidFill>
                  <a:srgbClr val="0050A0"/>
                </a:solidFill>
              </a:rPr>
              <a:t>(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적색광</a:t>
            </a:r>
            <a:r>
              <a:rPr lang="en-US" altLang="ko-KR" sz="1200" dirty="0" smtClean="0">
                <a:solidFill>
                  <a:srgbClr val="0050A0"/>
                </a:solidFill>
              </a:rPr>
              <a:t>~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극초단파</a:t>
            </a:r>
            <a:r>
              <a:rPr lang="ko-KR" altLang="en-US" sz="1200" dirty="0" smtClean="0">
                <a:solidFill>
                  <a:srgbClr val="0050A0"/>
                </a:solidFill>
              </a:rPr>
              <a:t> 대역</a:t>
            </a:r>
            <a:r>
              <a:rPr lang="en-US" altLang="ko-KR" sz="1200" dirty="0" smtClean="0">
                <a:solidFill>
                  <a:srgbClr val="0050A0"/>
                </a:solidFill>
              </a:rPr>
              <a:t>)</a:t>
            </a: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      2.1. </a:t>
            </a:r>
            <a:r>
              <a:rPr lang="ko-KR" altLang="en-US" sz="1200" dirty="0" smtClean="0">
                <a:solidFill>
                  <a:srgbClr val="0050A0"/>
                </a:solidFill>
              </a:rPr>
              <a:t>레이저 열원 </a:t>
            </a:r>
            <a:r>
              <a:rPr lang="en-US" altLang="ko-KR" sz="1200" dirty="0" smtClean="0">
                <a:solidFill>
                  <a:srgbClr val="0050A0"/>
                </a:solidFill>
              </a:rPr>
              <a:t>(Laser Heating)</a:t>
            </a: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      2.2. </a:t>
            </a:r>
            <a:r>
              <a:rPr lang="ko-KR" altLang="en-US" sz="1200" dirty="0" smtClean="0">
                <a:solidFill>
                  <a:srgbClr val="0050A0"/>
                </a:solidFill>
              </a:rPr>
              <a:t>마이크로웨이브 </a:t>
            </a:r>
            <a:r>
              <a:rPr lang="en-US" altLang="ko-KR" sz="1200" dirty="0" smtClean="0">
                <a:solidFill>
                  <a:srgbClr val="0050A0"/>
                </a:solidFill>
              </a:rPr>
              <a:t>(Microwave)</a:t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      2.3. </a:t>
            </a:r>
            <a:r>
              <a:rPr lang="ko-KR" altLang="en-US" sz="1200" dirty="0" smtClean="0">
                <a:solidFill>
                  <a:srgbClr val="0050A0"/>
                </a:solidFill>
              </a:rPr>
              <a:t>전파 </a:t>
            </a:r>
            <a:r>
              <a:rPr lang="ko-KR" altLang="en-US" sz="1200" dirty="0">
                <a:solidFill>
                  <a:srgbClr val="0050A0"/>
                </a:solidFill>
              </a:rPr>
              <a:t>열원 </a:t>
            </a:r>
            <a:r>
              <a:rPr lang="en-US" altLang="ko-KR" sz="1200" dirty="0">
                <a:solidFill>
                  <a:srgbClr val="0050A0"/>
                </a:solidFill>
              </a:rPr>
              <a:t>(Radiofrequency Heating; RF</a:t>
            </a:r>
            <a:r>
              <a:rPr lang="en-US" altLang="ko-KR" sz="1200" dirty="0" smtClean="0">
                <a:solidFill>
                  <a:srgbClr val="0050A0"/>
                </a:solidFill>
              </a:rPr>
              <a:t>)</a:t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      2.4. </a:t>
            </a:r>
            <a:r>
              <a:rPr lang="ko-KR" altLang="en-US" sz="1200" dirty="0" smtClean="0">
                <a:solidFill>
                  <a:srgbClr val="0050A0"/>
                </a:solidFill>
              </a:rPr>
              <a:t>기타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복사열원</a:t>
            </a:r>
            <a:r>
              <a:rPr lang="ko-KR" altLang="en-US" sz="1200" dirty="0" smtClean="0">
                <a:solidFill>
                  <a:srgbClr val="0050A0"/>
                </a:solidFill>
              </a:rPr>
              <a:t> </a:t>
            </a:r>
            <a:r>
              <a:rPr lang="en-US" altLang="ko-KR" sz="1200" dirty="0" smtClean="0">
                <a:solidFill>
                  <a:srgbClr val="0050A0"/>
                </a:solidFill>
              </a:rPr>
              <a:t>(</a:t>
            </a:r>
            <a:r>
              <a:rPr lang="ko-KR" altLang="en-US" sz="1200" dirty="0" smtClean="0">
                <a:solidFill>
                  <a:srgbClr val="0050A0"/>
                </a:solidFill>
              </a:rPr>
              <a:t>백열전구</a:t>
            </a:r>
            <a:r>
              <a:rPr lang="en-US" altLang="ko-KR" sz="1200" dirty="0" smtClean="0">
                <a:solidFill>
                  <a:srgbClr val="0050A0"/>
                </a:solidFill>
              </a:rPr>
              <a:t>, IPL </a:t>
            </a:r>
            <a:r>
              <a:rPr lang="ko-KR" altLang="en-US" sz="1200" dirty="0" smtClean="0">
                <a:solidFill>
                  <a:srgbClr val="0050A0"/>
                </a:solidFill>
              </a:rPr>
              <a:t>등</a:t>
            </a:r>
            <a:r>
              <a:rPr lang="en-US" altLang="ko-KR" sz="1200" dirty="0" smtClean="0">
                <a:solidFill>
                  <a:srgbClr val="0050A0"/>
                </a:solidFill>
              </a:rPr>
              <a:t>)</a:t>
            </a:r>
            <a:r>
              <a:rPr lang="en-US" altLang="ko-KR" sz="1200" dirty="0">
                <a:solidFill>
                  <a:srgbClr val="0050A0"/>
                </a:solidFill>
              </a:rPr>
              <a:t/>
            </a:r>
            <a:br>
              <a:rPr lang="en-US" altLang="ko-KR" sz="1200" dirty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  3. </a:t>
            </a:r>
            <a:r>
              <a:rPr lang="ko-KR" altLang="en-US" sz="1200" dirty="0" smtClean="0">
                <a:solidFill>
                  <a:srgbClr val="0050A0"/>
                </a:solidFill>
              </a:rPr>
              <a:t>전기 열원 </a:t>
            </a:r>
            <a:r>
              <a:rPr lang="en-US" altLang="ko-KR" sz="1200" dirty="0" smtClean="0">
                <a:solidFill>
                  <a:srgbClr val="0050A0"/>
                </a:solidFill>
              </a:rPr>
              <a:t>(Electrical Heating)</a:t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       :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인체조직에</a:t>
            </a:r>
            <a:r>
              <a:rPr lang="ko-KR" altLang="en-US" sz="1200" dirty="0" smtClean="0">
                <a:solidFill>
                  <a:srgbClr val="0050A0"/>
                </a:solidFill>
              </a:rPr>
              <a:t> 전류를 직접 흘려</a:t>
            </a:r>
            <a:r>
              <a:rPr lang="en-US" altLang="ko-KR" sz="1200" dirty="0" smtClean="0">
                <a:solidFill>
                  <a:srgbClr val="0050A0"/>
                </a:solidFill>
              </a:rPr>
              <a:t>, </a:t>
            </a:r>
            <a:r>
              <a:rPr lang="ko-KR" altLang="en-US" sz="1200" dirty="0" smtClean="0">
                <a:solidFill>
                  <a:srgbClr val="0050A0"/>
                </a:solidFill>
              </a:rPr>
              <a:t>조직의 전기저항에 의해 발생하는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줄발열</a:t>
            </a:r>
            <a:r>
              <a:rPr lang="en-US" altLang="ko-KR" sz="1200" dirty="0" smtClean="0">
                <a:solidFill>
                  <a:srgbClr val="0050A0"/>
                </a:solidFill>
              </a:rPr>
              <a:t>(Joule Heating)</a:t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endParaRPr lang="en-US" altLang="ko-KR" sz="1200" dirty="0" smtClean="0">
              <a:solidFill>
                <a:srgbClr val="005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68849" y="1051709"/>
            <a:ext cx="3714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050A0"/>
                </a:solidFill>
              </a:rPr>
              <a:t>본 사례에서는</a:t>
            </a:r>
            <a:endParaRPr lang="en-US" altLang="ko-KR" sz="2000" dirty="0" smtClean="0">
              <a:solidFill>
                <a:srgbClr val="0050A0"/>
              </a:solidFill>
            </a:endParaRPr>
          </a:p>
          <a:p>
            <a:r>
              <a:rPr lang="ko-KR" altLang="en-US" sz="2000" dirty="0" smtClean="0">
                <a:solidFill>
                  <a:srgbClr val="0050A0"/>
                </a:solidFill>
              </a:rPr>
              <a:t>레이저 열원 모델을 참고하여 적용</a:t>
            </a:r>
            <a:endParaRPr lang="en-US" altLang="ko-KR" sz="2000" dirty="0">
              <a:solidFill>
                <a:srgbClr val="005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746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Absorption, Scattering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520" y="329868"/>
            <a:ext cx="8887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50A0"/>
                </a:solidFill>
              </a:rPr>
              <a:t>자외선</a:t>
            </a:r>
            <a:r>
              <a:rPr lang="en-US" altLang="ko-KR" sz="1200" dirty="0" smtClean="0">
                <a:solidFill>
                  <a:srgbClr val="0050A0"/>
                </a:solidFill>
              </a:rPr>
              <a:t>, </a:t>
            </a:r>
            <a:r>
              <a:rPr lang="ko-KR" altLang="en-US" sz="1200" dirty="0" smtClean="0">
                <a:solidFill>
                  <a:srgbClr val="0050A0"/>
                </a:solidFill>
              </a:rPr>
              <a:t>적외선 영역에서는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광흡수</a:t>
            </a:r>
            <a:r>
              <a:rPr lang="en-US" altLang="ko-KR" sz="1200" dirty="0" smtClean="0">
                <a:solidFill>
                  <a:srgbClr val="0050A0"/>
                </a:solidFill>
              </a:rPr>
              <a:t>(Absorption)</a:t>
            </a:r>
            <a:r>
              <a:rPr lang="ko-KR" altLang="en-US" sz="1200" dirty="0" smtClean="0">
                <a:solidFill>
                  <a:srgbClr val="0050A0"/>
                </a:solidFill>
              </a:rPr>
              <a:t>가 지배적으로 나타남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</a:p>
          <a:p>
            <a:r>
              <a:rPr lang="ko-KR" altLang="en-US" sz="1200" dirty="0" err="1" smtClean="0">
                <a:solidFill>
                  <a:srgbClr val="0050A0"/>
                </a:solidFill>
              </a:rPr>
              <a:t>광흡수에</a:t>
            </a:r>
            <a:r>
              <a:rPr lang="ko-KR" altLang="en-US" sz="1200" dirty="0" smtClean="0">
                <a:solidFill>
                  <a:srgbClr val="0050A0"/>
                </a:solidFill>
              </a:rPr>
              <a:t> 관한 </a:t>
            </a:r>
            <a:r>
              <a:rPr lang="en-US" altLang="ko-KR" sz="1200" dirty="0" smtClean="0">
                <a:solidFill>
                  <a:srgbClr val="0050A0"/>
                </a:solidFill>
              </a:rPr>
              <a:t>Beer-Lambert’s Law</a:t>
            </a:r>
            <a:r>
              <a:rPr lang="ko-KR" altLang="en-US" sz="1200" dirty="0" smtClean="0">
                <a:solidFill>
                  <a:srgbClr val="0050A0"/>
                </a:solidFill>
              </a:rPr>
              <a:t>를 일반적으로 적용</a:t>
            </a:r>
            <a:r>
              <a:rPr lang="en-US" altLang="ko-KR" sz="1200" dirty="0" smtClean="0">
                <a:solidFill>
                  <a:srgbClr val="0050A0"/>
                </a:solidFill>
              </a:rPr>
              <a:t>.  (</a:t>
            </a:r>
            <a:r>
              <a:rPr lang="ko-KR" altLang="en-US" sz="1200" dirty="0" smtClean="0">
                <a:solidFill>
                  <a:srgbClr val="0050A0"/>
                </a:solidFill>
              </a:rPr>
              <a:t>빛이 물질을 뚫고 들어가면서 흡수되어 지수함수적으로 강도가 감소하는 모델</a:t>
            </a:r>
            <a:r>
              <a:rPr lang="en-US" altLang="ko-KR" sz="1200" dirty="0" smtClean="0">
                <a:solidFill>
                  <a:srgbClr val="0050A0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6662" y="807069"/>
                <a:ext cx="5765553" cy="3284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5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rgbClr val="005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0050A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50A0"/>
                                  </a:solidFill>
                                  <a:latin typeface="Cambria Math" panose="02040503050406030204" pitchFamily="18" charset="0"/>
                                </a:rPr>
                                <m:t>𝑠𝑝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ko-KR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rgbClr val="005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rgbClr val="005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solidFill>
                                        <a:srgbClr val="005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rgbClr val="005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solidFill>
                                    <a:srgbClr val="0050A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rgbClr val="005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solidFill>
                                        <a:srgbClr val="005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rgbClr val="005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rgbClr val="005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d>
                        <m:dPr>
                          <m:ctrlPr>
                            <a:rPr lang="en-US" altLang="ko-KR" i="1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5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0050A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50A0"/>
                                  </a:solidFill>
                                  <a:latin typeface="Cambria Math" panose="02040503050406030204" pitchFamily="18" charset="0"/>
                                </a:rPr>
                                <m:t>𝑠𝑝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ko-KR" i="1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rgbClr val="005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smtClean="0">
                                  <a:solidFill>
                                    <a:srgbClr val="0050A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5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solidFill>
                    <a:srgbClr val="0050A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62" y="807069"/>
                <a:ext cx="5765553" cy="328423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4827" y="1211334"/>
                <a:ext cx="3906171" cy="1399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200" b="0" i="1" dirty="0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ko-KR" sz="1200" dirty="0" smtClean="0">
                    <a:solidFill>
                      <a:srgbClr val="0050A0"/>
                    </a:solidFill>
                  </a:rPr>
                  <a:t> : Radial Profile of the Incident Laser Beam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200" b="0" i="1" dirty="0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rgbClr val="0050A0"/>
                    </a:solidFill>
                  </a:rPr>
                  <a:t> : </a:t>
                </a:r>
                <a:r>
                  <a:rPr lang="en-US" altLang="ko-KR" sz="1200" dirty="0" err="1" smtClean="0">
                    <a:solidFill>
                      <a:srgbClr val="0050A0"/>
                    </a:solidFill>
                  </a:rPr>
                  <a:t>Fluence</a:t>
                </a:r>
                <a:r>
                  <a:rPr lang="en-US" altLang="ko-KR" sz="1200" dirty="0" smtClean="0">
                    <a:solidFill>
                      <a:srgbClr val="0050A0"/>
                    </a:solidFill>
                  </a:rPr>
                  <a:t> Rate in the Tissue</a:t>
                </a:r>
                <a:endParaRPr lang="en-US" altLang="ko-KR" sz="1200" dirty="0">
                  <a:solidFill>
                    <a:srgbClr val="0050A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b="0" i="1" dirty="0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rgbClr val="0050A0"/>
                    </a:solidFill>
                  </a:rPr>
                  <a:t> : </a:t>
                </a:r>
                <a:r>
                  <a:rPr lang="en-US" altLang="ko-KR" sz="1200" dirty="0" smtClean="0">
                    <a:solidFill>
                      <a:srgbClr val="0050A0"/>
                    </a:solidFill>
                  </a:rPr>
                  <a:t>Specular Reflection Coefficient</a:t>
                </a:r>
                <a:endParaRPr lang="en-US" altLang="ko-KR" sz="1200" dirty="0">
                  <a:solidFill>
                    <a:srgbClr val="0050A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1200" dirty="0" smtClean="0">
                    <a:solidFill>
                      <a:srgbClr val="0050A0"/>
                    </a:solidFill>
                  </a:rPr>
                  <a:t> : Radius, Spatial Coordinate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ko-KR" sz="1200" dirty="0">
                    <a:solidFill>
                      <a:srgbClr val="0050A0"/>
                    </a:solidFill>
                  </a:rPr>
                  <a:t> : </a:t>
                </a:r>
                <a:r>
                  <a:rPr lang="en-US" altLang="ko-KR" sz="1200" dirty="0" smtClean="0">
                    <a:solidFill>
                      <a:srgbClr val="0050A0"/>
                    </a:solidFill>
                  </a:rPr>
                  <a:t>Tissue Depth, </a:t>
                </a:r>
                <a:r>
                  <a:rPr lang="en-US" altLang="ko-KR" sz="1200" dirty="0">
                    <a:solidFill>
                      <a:srgbClr val="0050A0"/>
                    </a:solidFill>
                  </a:rPr>
                  <a:t>Spatial Coordinate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i="1" dirty="0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200" b="0" i="1" dirty="0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rgbClr val="0050A0"/>
                    </a:solidFill>
                  </a:rPr>
                  <a:t> : </a:t>
                </a:r>
                <a:r>
                  <a:rPr lang="en-US" altLang="ko-KR" sz="1200" dirty="0" smtClean="0">
                    <a:solidFill>
                      <a:srgbClr val="0050A0"/>
                    </a:solidFill>
                  </a:rPr>
                  <a:t>Absorption Coefficient of the Tissue</a:t>
                </a:r>
                <a:endParaRPr lang="en-US" altLang="ko-KR" sz="1200" dirty="0">
                  <a:solidFill>
                    <a:srgbClr val="0050A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i="1" dirty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200" b="0" i="1" dirty="0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rgbClr val="0050A0"/>
                    </a:solidFill>
                  </a:rPr>
                  <a:t> : Absorption Coefficient of the </a:t>
                </a:r>
                <a:r>
                  <a:rPr lang="en-US" altLang="ko-KR" sz="1200" dirty="0" smtClean="0">
                    <a:solidFill>
                      <a:srgbClr val="0050A0"/>
                    </a:solidFill>
                  </a:rPr>
                  <a:t>Tissue</a:t>
                </a:r>
                <a:endParaRPr lang="en-US" altLang="ko-KR" sz="1200" dirty="0">
                  <a:solidFill>
                    <a:srgbClr val="0050A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27" y="1211334"/>
                <a:ext cx="3906171" cy="1399294"/>
              </a:xfrm>
              <a:prstGeom prst="rect">
                <a:avLst/>
              </a:prstGeom>
              <a:blipFill>
                <a:blip r:embed="rId4"/>
                <a:stretch>
                  <a:fillRect t="-437" b="-26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75365" y="2772463"/>
            <a:ext cx="578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50A0"/>
                </a:solidFill>
              </a:rPr>
              <a:t>300 ~ 1,000 nm</a:t>
            </a:r>
            <a:r>
              <a:rPr lang="ko-KR" altLang="en-US" sz="1200" dirty="0">
                <a:solidFill>
                  <a:srgbClr val="0050A0"/>
                </a:solidFill>
              </a:rPr>
              <a:t> </a:t>
            </a:r>
            <a:r>
              <a:rPr lang="ko-KR" altLang="en-US" sz="1200" dirty="0" smtClean="0">
                <a:solidFill>
                  <a:srgbClr val="0050A0"/>
                </a:solidFill>
              </a:rPr>
              <a:t>영역에서는 산란</a:t>
            </a:r>
            <a:r>
              <a:rPr lang="en-US" altLang="ko-KR" sz="1200" dirty="0" smtClean="0">
                <a:solidFill>
                  <a:srgbClr val="0050A0"/>
                </a:solidFill>
              </a:rPr>
              <a:t>(Scattering)</a:t>
            </a:r>
            <a:r>
              <a:rPr lang="ko-KR" altLang="en-US" sz="1200" dirty="0" smtClean="0">
                <a:solidFill>
                  <a:srgbClr val="0050A0"/>
                </a:solidFill>
              </a:rPr>
              <a:t>이 지배적으로 나타남</a:t>
            </a:r>
            <a:r>
              <a:rPr lang="en-US" altLang="ko-KR" sz="1200" dirty="0" smtClean="0">
                <a:solidFill>
                  <a:srgbClr val="0050A0"/>
                </a:solidFill>
              </a:rPr>
              <a:t>. </a:t>
            </a:r>
          </a:p>
          <a:p>
            <a:r>
              <a:rPr lang="ko-KR" altLang="en-US" sz="1200" dirty="0" smtClean="0">
                <a:solidFill>
                  <a:srgbClr val="0050A0"/>
                </a:solidFill>
              </a:rPr>
              <a:t>이때는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확산방정식</a:t>
            </a:r>
            <a:r>
              <a:rPr lang="en-US" altLang="ko-KR" sz="1200" dirty="0" smtClean="0">
                <a:solidFill>
                  <a:srgbClr val="0050A0"/>
                </a:solidFill>
              </a:rPr>
              <a:t>(Diffusion Equation)</a:t>
            </a:r>
            <a:r>
              <a:rPr lang="ko-KR" altLang="en-US" sz="1200" dirty="0" smtClean="0">
                <a:solidFill>
                  <a:srgbClr val="0050A0"/>
                </a:solidFill>
              </a:rPr>
              <a:t> 사용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082" y="3320462"/>
            <a:ext cx="5725120" cy="78848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36082" y="4397692"/>
            <a:ext cx="5785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50A0"/>
                </a:solidFill>
              </a:rPr>
              <a:t>우리의 케이스에서는 </a:t>
            </a:r>
            <a:r>
              <a:rPr lang="en-US" altLang="ko-KR" sz="1200" dirty="0" smtClean="0">
                <a:solidFill>
                  <a:srgbClr val="0050A0"/>
                </a:solidFill>
              </a:rPr>
              <a:t>Beer-Lambert’s Law</a:t>
            </a:r>
            <a:r>
              <a:rPr lang="ko-KR" altLang="en-US" sz="1200" dirty="0" smtClean="0">
                <a:solidFill>
                  <a:srgbClr val="0050A0"/>
                </a:solidFill>
              </a:rPr>
              <a:t>를 적용하기로 함</a:t>
            </a:r>
            <a:r>
              <a:rPr lang="en-US" altLang="ko-KR" sz="1200" dirty="0" smtClean="0">
                <a:solidFill>
                  <a:srgbClr val="0050A0"/>
                </a:solidFill>
              </a:rPr>
              <a:t>. (Laser </a:t>
            </a:r>
            <a:r>
              <a:rPr lang="ko-KR" altLang="en-US" sz="1200" dirty="0" smtClean="0">
                <a:solidFill>
                  <a:srgbClr val="0050A0"/>
                </a:solidFill>
              </a:rPr>
              <a:t>논문 사례들을 참고</a:t>
            </a:r>
            <a:r>
              <a:rPr lang="en-US" altLang="ko-KR" sz="1200" dirty="0" smtClean="0">
                <a:solidFill>
                  <a:srgbClr val="0050A0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96798" y="4753210"/>
                <a:ext cx="2194062" cy="314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𝐿𝐸𝐷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5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50A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altLang="ko-KR" i="1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ko-KR" altLang="en-US" i="1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i="1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i="1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rgbClr val="005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rgbClr val="0050A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005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rgbClr val="005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solidFill>
                                    <a:srgbClr val="0050A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005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ko-KR" altLang="en-US" dirty="0">
                  <a:solidFill>
                    <a:srgbClr val="0050A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98" y="4753210"/>
                <a:ext cx="2194062" cy="314830"/>
              </a:xfrm>
              <a:prstGeom prst="rect">
                <a:avLst/>
              </a:prstGeom>
              <a:blipFill>
                <a:blip r:embed="rId8"/>
                <a:stretch>
                  <a:fillRect l="-3056" b="-29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75544" y="5150956"/>
                <a:ext cx="717002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200" b="0" i="1" dirty="0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200" dirty="0" smtClean="0">
                    <a:solidFill>
                      <a:srgbClr val="0050A0"/>
                    </a:solidFill>
                  </a:rPr>
                  <a:t> : Irradiation Intensity [W/㎡]</a:t>
                </a:r>
                <a:endParaRPr lang="en-US" altLang="ko-KR" sz="1200" i="1" dirty="0" smtClean="0">
                  <a:solidFill>
                    <a:srgbClr val="0050A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sz="1200" i="1" dirty="0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200" dirty="0">
                    <a:solidFill>
                      <a:srgbClr val="0050A0"/>
                    </a:solidFill>
                  </a:rPr>
                  <a:t> : </a:t>
                </a:r>
                <a:r>
                  <a:rPr lang="en-US" altLang="ko-KR" sz="1200" dirty="0" smtClean="0">
                    <a:solidFill>
                      <a:srgbClr val="0050A0"/>
                    </a:solidFill>
                  </a:rPr>
                  <a:t>Absorptivity [1/m]</a:t>
                </a:r>
                <a:endParaRPr lang="en-US" altLang="ko-KR" sz="1200" dirty="0">
                  <a:solidFill>
                    <a:srgbClr val="0050A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sz="1200" i="1" dirty="0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1200" dirty="0">
                    <a:solidFill>
                      <a:srgbClr val="0050A0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rgbClr val="0050A0"/>
                    </a:solidFill>
                  </a:rPr>
                  <a:t>: Width of the Irradiated Region Parameter</a:t>
                </a:r>
                <a:br>
                  <a:rPr lang="en-US" altLang="ko-KR" sz="1200" dirty="0" smtClean="0">
                    <a:solidFill>
                      <a:srgbClr val="0050A0"/>
                    </a:solidFill>
                  </a:rPr>
                </a:br>
                <a:r>
                  <a:rPr lang="en-US" altLang="ko-KR" sz="1200" dirty="0" smtClean="0">
                    <a:solidFill>
                      <a:srgbClr val="0050A0"/>
                    </a:solidFill>
                  </a:rPr>
                  <a:t>     (the standard deviation of the Gaussian function which describes the beam profile [m])</a:t>
                </a:r>
                <a:endParaRPr lang="en-US" altLang="ko-KR" sz="1200" dirty="0">
                  <a:solidFill>
                    <a:srgbClr val="0050A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ko-KR" sz="1200" dirty="0" smtClean="0">
                    <a:solidFill>
                      <a:srgbClr val="0050A0"/>
                    </a:solidFill>
                  </a:rPr>
                  <a:t> : 2D Axial Coordinate of the Radius [m]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1200" dirty="0">
                    <a:solidFill>
                      <a:srgbClr val="0050A0"/>
                    </a:solidFill>
                  </a:rPr>
                  <a:t> : 2D Axial Coordinate of the </a:t>
                </a:r>
                <a:r>
                  <a:rPr lang="en-US" altLang="ko-KR" sz="1200" dirty="0" smtClean="0">
                    <a:solidFill>
                      <a:srgbClr val="0050A0"/>
                    </a:solidFill>
                  </a:rPr>
                  <a:t>Depth [m]</a:t>
                </a:r>
                <a:endParaRPr lang="en-US" altLang="ko-KR" sz="1200" dirty="0">
                  <a:solidFill>
                    <a:srgbClr val="0050A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44" y="5150956"/>
                <a:ext cx="7170024" cy="1200329"/>
              </a:xfrm>
              <a:prstGeom prst="rect">
                <a:avLst/>
              </a:prstGeom>
              <a:blipFill>
                <a:blip r:embed="rId9"/>
                <a:stretch>
                  <a:fillRect t="-508" b="-30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5590537" y="1179870"/>
            <a:ext cx="34916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050A0"/>
                </a:solidFill>
              </a:rPr>
              <a:t>레이저 열원 모델은</a:t>
            </a:r>
            <a:endParaRPr lang="en-US" altLang="ko-KR" sz="1600" dirty="0" smtClean="0">
              <a:solidFill>
                <a:srgbClr val="0050A0"/>
              </a:solidFill>
            </a:endParaRPr>
          </a:p>
          <a:p>
            <a:r>
              <a:rPr lang="ko-KR" altLang="en-US" sz="1600" dirty="0" smtClean="0">
                <a:solidFill>
                  <a:srgbClr val="0050A0"/>
                </a:solidFill>
              </a:rPr>
              <a:t>보통 </a:t>
            </a:r>
            <a:r>
              <a:rPr lang="en-US" altLang="ko-KR" sz="1600" dirty="0" smtClean="0">
                <a:solidFill>
                  <a:srgbClr val="0050A0"/>
                </a:solidFill>
              </a:rPr>
              <a:t>Beer-Lambert’s Law</a:t>
            </a:r>
            <a:r>
              <a:rPr lang="ko-KR" altLang="en-US" sz="1600" dirty="0" smtClean="0">
                <a:solidFill>
                  <a:srgbClr val="0050A0"/>
                </a:solidFill>
              </a:rPr>
              <a:t>를 사용함</a:t>
            </a:r>
            <a:r>
              <a:rPr lang="en-US" altLang="ko-KR" sz="1600" dirty="0" smtClean="0">
                <a:solidFill>
                  <a:srgbClr val="0050A0"/>
                </a:solidFill>
              </a:rPr>
              <a:t>.</a:t>
            </a:r>
          </a:p>
          <a:p>
            <a:endParaRPr lang="en-US" altLang="ko-KR" sz="1600" dirty="0" smtClean="0">
              <a:solidFill>
                <a:srgbClr val="0050A0"/>
              </a:solidFill>
            </a:endParaRPr>
          </a:p>
          <a:p>
            <a:r>
              <a:rPr lang="en-US" altLang="ko-KR" sz="1600" dirty="0" smtClean="0">
                <a:solidFill>
                  <a:srgbClr val="0050A0"/>
                </a:solidFill>
              </a:rPr>
              <a:t>(Monte-Carlo Ray Tracing </a:t>
            </a:r>
            <a:r>
              <a:rPr lang="ko-KR" altLang="en-US" sz="1600" dirty="0" smtClean="0">
                <a:solidFill>
                  <a:srgbClr val="0050A0"/>
                </a:solidFill>
              </a:rPr>
              <a:t>기법을 </a:t>
            </a:r>
            <a:endParaRPr lang="en-US" altLang="ko-KR" sz="1600" dirty="0" smtClean="0">
              <a:solidFill>
                <a:srgbClr val="0050A0"/>
              </a:solidFill>
            </a:endParaRPr>
          </a:p>
          <a:p>
            <a:r>
              <a:rPr lang="ko-KR" altLang="en-US" sz="1600" dirty="0" smtClean="0">
                <a:solidFill>
                  <a:srgbClr val="0050A0"/>
                </a:solidFill>
              </a:rPr>
              <a:t>적용하는 경우도 있으나 </a:t>
            </a:r>
            <a:endParaRPr lang="en-US" altLang="ko-KR" sz="1600" dirty="0" smtClean="0">
              <a:solidFill>
                <a:srgbClr val="0050A0"/>
              </a:solidFill>
            </a:endParaRPr>
          </a:p>
          <a:p>
            <a:r>
              <a:rPr lang="ko-KR" altLang="en-US" sz="1600" dirty="0" smtClean="0">
                <a:solidFill>
                  <a:srgbClr val="0050A0"/>
                </a:solidFill>
              </a:rPr>
              <a:t>이때는 고가의 </a:t>
            </a:r>
            <a:r>
              <a:rPr lang="ko-KR" altLang="en-US" sz="1600" dirty="0" err="1" smtClean="0">
                <a:solidFill>
                  <a:srgbClr val="0050A0"/>
                </a:solidFill>
              </a:rPr>
              <a:t>상용툴</a:t>
            </a:r>
            <a:r>
              <a:rPr lang="en-US" altLang="ko-KR" sz="1600" dirty="0" smtClean="0">
                <a:solidFill>
                  <a:srgbClr val="0050A0"/>
                </a:solidFill>
              </a:rPr>
              <a:t>(ASAP</a:t>
            </a:r>
            <a:r>
              <a:rPr lang="ko-KR" altLang="en-US" sz="1600" dirty="0" smtClean="0">
                <a:solidFill>
                  <a:srgbClr val="0050A0"/>
                </a:solidFill>
              </a:rPr>
              <a:t>등</a:t>
            </a:r>
            <a:r>
              <a:rPr lang="en-US" altLang="ko-KR" sz="1600" dirty="0" smtClean="0">
                <a:solidFill>
                  <a:srgbClr val="0050A0"/>
                </a:solidFill>
              </a:rPr>
              <a:t>)</a:t>
            </a:r>
            <a:r>
              <a:rPr lang="ko-KR" altLang="en-US" sz="1600" dirty="0" smtClean="0">
                <a:solidFill>
                  <a:srgbClr val="0050A0"/>
                </a:solidFill>
              </a:rPr>
              <a:t>이 필요</a:t>
            </a:r>
            <a:r>
              <a:rPr lang="en-US" altLang="ko-KR" sz="1600" dirty="0" smtClean="0">
                <a:solidFill>
                  <a:srgbClr val="0050A0"/>
                </a:solidFill>
              </a:rPr>
              <a:t>)</a:t>
            </a:r>
            <a:endParaRPr lang="en-US" altLang="ko-KR" sz="1600" dirty="0">
              <a:solidFill>
                <a:srgbClr val="0050A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953" y="2767161"/>
            <a:ext cx="2505230" cy="140919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392816" y="4191185"/>
            <a:ext cx="2773516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rgbClr val="0050A0"/>
                </a:solidFill>
                <a:hlinkClick r:id="rId11"/>
              </a:rPr>
              <a:t>https</a:t>
            </a:r>
            <a:r>
              <a:rPr lang="en-US" altLang="ko-KR" sz="700" dirty="0">
                <a:solidFill>
                  <a:srgbClr val="0050A0"/>
                </a:solidFill>
                <a:hlinkClick r:id="rId11"/>
              </a:rPr>
              <a:t>://</a:t>
            </a:r>
            <a:r>
              <a:rPr lang="en-US" altLang="ko-KR" sz="700" dirty="0" smtClean="0">
                <a:solidFill>
                  <a:srgbClr val="0050A0"/>
                </a:solidFill>
                <a:hlinkClick r:id="rId11"/>
              </a:rPr>
              <a:t>www.youtube.com/watch?v=mS0JWbU6PDo&amp;t=1419s</a:t>
            </a:r>
            <a:endParaRPr lang="en-US" altLang="ko-KR" sz="700" dirty="0" smtClean="0">
              <a:solidFill>
                <a:srgbClr val="0050A0"/>
              </a:solidFill>
            </a:endParaRPr>
          </a:p>
          <a:p>
            <a:r>
              <a:rPr lang="en-US" altLang="ko-KR" sz="1000" dirty="0" smtClean="0">
                <a:solidFill>
                  <a:srgbClr val="0050A0"/>
                </a:solidFill>
              </a:rPr>
              <a:t>Bio-Optics with ASAP</a:t>
            </a:r>
          </a:p>
          <a:p>
            <a:r>
              <a:rPr lang="ko-KR" altLang="en-US" sz="1000" dirty="0" smtClean="0">
                <a:solidFill>
                  <a:srgbClr val="0050A0"/>
                </a:solidFill>
              </a:rPr>
              <a:t>우리는 </a:t>
            </a:r>
            <a:r>
              <a:rPr lang="en-US" altLang="ko-KR" sz="1000" dirty="0" smtClean="0">
                <a:solidFill>
                  <a:srgbClr val="0050A0"/>
                </a:solidFill>
              </a:rPr>
              <a:t>(</a:t>
            </a:r>
            <a:r>
              <a:rPr lang="ko-KR" altLang="en-US" sz="1000" dirty="0" smtClean="0">
                <a:solidFill>
                  <a:srgbClr val="0050A0"/>
                </a:solidFill>
              </a:rPr>
              <a:t>돈이 </a:t>
            </a:r>
            <a:r>
              <a:rPr lang="ko-KR" altLang="en-US" sz="1000" dirty="0" err="1" smtClean="0">
                <a:solidFill>
                  <a:srgbClr val="0050A0"/>
                </a:solidFill>
              </a:rPr>
              <a:t>없으니까ㅠㅠ</a:t>
            </a:r>
            <a:r>
              <a:rPr lang="en-US" altLang="ko-KR" sz="1000" dirty="0" smtClean="0">
                <a:solidFill>
                  <a:srgbClr val="0050A0"/>
                </a:solidFill>
              </a:rPr>
              <a:t>)</a:t>
            </a:r>
            <a:r>
              <a:rPr lang="ko-KR" altLang="en-US" sz="1000" dirty="0" smtClean="0">
                <a:solidFill>
                  <a:srgbClr val="0050A0"/>
                </a:solidFill>
              </a:rPr>
              <a:t> 모델을 단순화하고 </a:t>
            </a:r>
            <a:endParaRPr lang="en-US" altLang="ko-KR" sz="1000" dirty="0" smtClean="0">
              <a:solidFill>
                <a:srgbClr val="0050A0"/>
              </a:solidFill>
            </a:endParaRPr>
          </a:p>
          <a:p>
            <a:r>
              <a:rPr lang="en-US" altLang="ko-KR" sz="1000" dirty="0" smtClean="0">
                <a:solidFill>
                  <a:srgbClr val="0050A0"/>
                </a:solidFill>
              </a:rPr>
              <a:t>Monte-Carlo Ray-Tracing </a:t>
            </a:r>
            <a:r>
              <a:rPr lang="ko-KR" altLang="en-US" sz="1000" dirty="0" smtClean="0">
                <a:solidFill>
                  <a:srgbClr val="0050A0"/>
                </a:solidFill>
              </a:rPr>
              <a:t>대신 </a:t>
            </a:r>
            <a:r>
              <a:rPr lang="en-US" altLang="ko-KR" sz="1000" dirty="0" smtClean="0">
                <a:solidFill>
                  <a:srgbClr val="0050A0"/>
                </a:solidFill>
              </a:rPr>
              <a:t>FEM </a:t>
            </a:r>
            <a:r>
              <a:rPr lang="ko-KR" altLang="en-US" sz="1000" dirty="0" smtClean="0">
                <a:solidFill>
                  <a:srgbClr val="0050A0"/>
                </a:solidFill>
              </a:rPr>
              <a:t>기법으로</a:t>
            </a:r>
            <a:endParaRPr lang="en-US" altLang="ko-KR" sz="1000" dirty="0" smtClean="0">
              <a:solidFill>
                <a:srgbClr val="0050A0"/>
              </a:solidFill>
            </a:endParaRPr>
          </a:p>
          <a:p>
            <a:r>
              <a:rPr lang="ko-KR" altLang="en-US" sz="1000" dirty="0" smtClean="0">
                <a:solidFill>
                  <a:srgbClr val="0050A0"/>
                </a:solidFill>
              </a:rPr>
              <a:t>오픈소스 툴을 사용하여 문제를 해결하기로 한다</a:t>
            </a:r>
            <a:r>
              <a:rPr lang="en-US" altLang="ko-KR" sz="1000" dirty="0" smtClean="0">
                <a:solidFill>
                  <a:srgbClr val="0050A0"/>
                </a:solidFill>
              </a:rPr>
              <a:t>.</a:t>
            </a:r>
            <a:endParaRPr lang="en-US" altLang="ko-KR" sz="1000" dirty="0">
              <a:solidFill>
                <a:srgbClr val="005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949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oSans">
      <a:majorFont>
        <a:latin typeface="Noto Sans CJK KR Bold"/>
        <a:ea typeface="Noto Sans CJK KR Bold"/>
        <a:cs typeface=""/>
      </a:majorFont>
      <a:minorFont>
        <a:latin typeface="Noto Sans CJK KR Regular"/>
        <a:ea typeface="Noto Sans CJK KR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1558</TotalTime>
  <Words>3151</Words>
  <Application>Microsoft Office PowerPoint</Application>
  <PresentationFormat>화면 슬라이드 쇼(4:3)</PresentationFormat>
  <Paragraphs>732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D2Coding</vt:lpstr>
      <vt:lpstr>Noto Sans CJK KR Black</vt:lpstr>
      <vt:lpstr>Noto Sans CJK KR Bold</vt:lpstr>
      <vt:lpstr>Noto Sans CJK KR Regular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song</cp:lastModifiedBy>
  <cp:revision>182</cp:revision>
  <dcterms:created xsi:type="dcterms:W3CDTF">2017-02-20T23:46:06Z</dcterms:created>
  <dcterms:modified xsi:type="dcterms:W3CDTF">2017-12-16T10:25:19Z</dcterms:modified>
</cp:coreProperties>
</file>