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0" autoAdjust="0"/>
    <p:restoredTop sz="94709" autoAdjust="0"/>
  </p:normalViewPr>
  <p:slideViewPr>
    <p:cSldViewPr>
      <p:cViewPr varScale="1">
        <p:scale>
          <a:sx n="68" d="100"/>
          <a:sy n="68" d="100"/>
        </p:scale>
        <p:origin x="-2820" y="-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C719D70C-4CCA-4BE9-B998-40A4AA667ECF}" type="datetimeFigureOut">
              <a:rPr lang="fr-FR" smtClean="0"/>
              <a:t>21/04/2021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C43CE1C-0B47-475A-8730-7B4DAF35E131}" type="slidenum">
              <a:rPr lang="fr-FR" smtClean="0"/>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719D70C-4CCA-4BE9-B998-40A4AA667ECF}" type="datetimeFigureOut">
              <a:rPr lang="fr-FR" smtClean="0"/>
              <a:t>21/04/2021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C43CE1C-0B47-475A-8730-7B4DAF35E131}"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719D70C-4CCA-4BE9-B998-40A4AA667ECF}" type="datetimeFigureOut">
              <a:rPr lang="fr-FR" smtClean="0"/>
              <a:t>21/04/2021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C43CE1C-0B47-475A-8730-7B4DAF35E131}"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719D70C-4CCA-4BE9-B998-40A4AA667ECF}" type="datetimeFigureOut">
              <a:rPr lang="fr-FR" smtClean="0"/>
              <a:t>21/04/2021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C43CE1C-0B47-475A-8730-7B4DAF35E131}"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C719D70C-4CCA-4BE9-B998-40A4AA667ECF}" type="datetimeFigureOut">
              <a:rPr lang="fr-FR" smtClean="0"/>
              <a:t>21/04/2021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C43CE1C-0B47-475A-8730-7B4DAF35E131}" type="slidenum">
              <a:rPr lang="fr-FR" smtClean="0"/>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C719D70C-4CCA-4BE9-B998-40A4AA667ECF}" type="datetimeFigureOut">
              <a:rPr lang="fr-FR" smtClean="0"/>
              <a:t>21/04/2021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C43CE1C-0B47-475A-8730-7B4DAF35E131}"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C719D70C-4CCA-4BE9-B998-40A4AA667ECF}" type="datetimeFigureOut">
              <a:rPr lang="fr-FR" smtClean="0"/>
              <a:t>21/04/2021</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BC43CE1C-0B47-475A-8730-7B4DAF35E131}" type="slidenum">
              <a:rPr lang="fr-FR" smtClean="0"/>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C719D70C-4CCA-4BE9-B998-40A4AA667ECF}" type="datetimeFigureOut">
              <a:rPr lang="fr-FR" smtClean="0"/>
              <a:t>21/04/2021</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BC43CE1C-0B47-475A-8730-7B4DAF35E131}"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C719D70C-4CCA-4BE9-B998-40A4AA667ECF}" type="datetimeFigureOut">
              <a:rPr lang="fr-FR" smtClean="0"/>
              <a:t>21/04/2021</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BC43CE1C-0B47-475A-8730-7B4DAF35E131}"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C719D70C-4CCA-4BE9-B998-40A4AA667ECF}" type="datetimeFigureOut">
              <a:rPr lang="fr-FR" smtClean="0"/>
              <a:t>21/04/2021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C43CE1C-0B47-475A-8730-7B4DAF35E131}" type="slidenum">
              <a:rPr lang="fr-FR" smtClean="0"/>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C719D70C-4CCA-4BE9-B998-40A4AA667ECF}" type="datetimeFigureOut">
              <a:rPr lang="fr-FR" smtClean="0"/>
              <a:t>21/04/2021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C43CE1C-0B47-475A-8730-7B4DAF35E131}" type="slidenum">
              <a:rPr lang="fr-FR" smtClean="0"/>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19D70C-4CCA-4BE9-B998-40A4AA667ECF}" type="datetimeFigureOut">
              <a:rPr lang="fr-FR" smtClean="0"/>
              <a:t>21/04/2021</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43CE1C-0B47-475A-8730-7B4DAF35E131}"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hyperlink" Target="iryaxu.github.io/HTMLLearning" TargetMode="Externa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descr="881415294f_50170557_code-html-sashkin-adobe-stock.jpg"/>
          <p:cNvPicPr>
            <a:picLocks noChangeAspect="1"/>
          </p:cNvPicPr>
          <p:nvPr/>
        </p:nvPicPr>
        <p:blipFill>
          <a:blip r:embed="rId2" cstate="print"/>
          <a:stretch>
            <a:fillRect/>
          </a:stretch>
        </p:blipFill>
        <p:spPr>
          <a:xfrm>
            <a:off x="0" y="571500"/>
            <a:ext cx="9144000" cy="6286500"/>
          </a:xfrm>
          <a:prstGeom prst="rect">
            <a:avLst/>
          </a:prstGeom>
        </p:spPr>
      </p:pic>
      <p:sp>
        <p:nvSpPr>
          <p:cNvPr id="5" name="Triangle isocèle 4"/>
          <p:cNvSpPr/>
          <p:nvPr/>
        </p:nvSpPr>
        <p:spPr>
          <a:xfrm rot="10621237">
            <a:off x="-6683764" y="-115697"/>
            <a:ext cx="16057784" cy="2322034"/>
          </a:xfrm>
          <a:prstGeom prst="triangle">
            <a:avLst>
              <a:gd name="adj" fmla="val 0"/>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ctrTitle"/>
          </p:nvPr>
        </p:nvSpPr>
        <p:spPr>
          <a:xfrm>
            <a:off x="-145032" y="404664"/>
            <a:ext cx="9289032" cy="603448"/>
          </a:xfrm>
        </p:spPr>
        <p:txBody>
          <a:bodyPr>
            <a:normAutofit fontScale="90000"/>
          </a:bodyPr>
          <a:lstStyle/>
          <a:p>
            <a:r>
              <a:rPr lang="fr-FR" dirty="0" smtClean="0">
                <a:solidFill>
                  <a:schemeClr val="bg1"/>
                </a:solidFill>
                <a:latin typeface="Bahnschrift SemiLight" pitchFamily="34" charset="0"/>
              </a:rPr>
              <a:t>Le HTML</a:t>
            </a:r>
            <a:br>
              <a:rPr lang="fr-FR" dirty="0" smtClean="0">
                <a:solidFill>
                  <a:schemeClr val="bg1"/>
                </a:solidFill>
                <a:latin typeface="Bahnschrift SemiLight" pitchFamily="34" charset="0"/>
              </a:rPr>
            </a:br>
            <a:r>
              <a:rPr lang="fr-FR" sz="2200" dirty="0" smtClean="0">
                <a:solidFill>
                  <a:schemeClr val="bg1"/>
                </a:solidFill>
                <a:latin typeface="Bahnschrift SemiLight" pitchFamily="34" charset="0"/>
              </a:rPr>
              <a:t> Et le CSS </a:t>
            </a:r>
            <a:endParaRPr lang="fr-FR" sz="2200" dirty="0">
              <a:solidFill>
                <a:schemeClr val="bg1"/>
              </a:solidFill>
              <a:latin typeface="Bahnschrift SemiLight" pitchFamily="34" charset="0"/>
            </a:endParaRPr>
          </a:p>
        </p:txBody>
      </p:sp>
      <p:sp>
        <p:nvSpPr>
          <p:cNvPr id="8" name="Triangle isocèle 7"/>
          <p:cNvSpPr/>
          <p:nvPr/>
        </p:nvSpPr>
        <p:spPr>
          <a:xfrm rot="21359661">
            <a:off x="-3103459" y="4651605"/>
            <a:ext cx="16057784" cy="2489722"/>
          </a:xfrm>
          <a:prstGeom prst="triangle">
            <a:avLst>
              <a:gd name="adj" fmla="val 0"/>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ZoneTexte 9"/>
          <p:cNvSpPr txBox="1"/>
          <p:nvPr/>
        </p:nvSpPr>
        <p:spPr>
          <a:xfrm>
            <a:off x="323528" y="5589240"/>
            <a:ext cx="3384376" cy="1631216"/>
          </a:xfrm>
          <a:prstGeom prst="rect">
            <a:avLst/>
          </a:prstGeom>
          <a:noFill/>
        </p:spPr>
        <p:txBody>
          <a:bodyPr wrap="square" rtlCol="0">
            <a:spAutoFit/>
          </a:bodyPr>
          <a:lstStyle/>
          <a:p>
            <a:r>
              <a:rPr lang="fr-FR" sz="2400" dirty="0" smtClean="0">
                <a:solidFill>
                  <a:schemeClr val="bg1"/>
                </a:solidFill>
                <a:latin typeface="Bahnschrift SemiLight" pitchFamily="34" charset="0"/>
              </a:rPr>
              <a:t>Présenté par :</a:t>
            </a:r>
          </a:p>
          <a:p>
            <a:r>
              <a:rPr lang="fr-FR" sz="2400" dirty="0" smtClean="0">
                <a:solidFill>
                  <a:schemeClr val="bg1"/>
                </a:solidFill>
                <a:latin typeface="Bahnschrift SemiLight" pitchFamily="34" charset="0"/>
              </a:rPr>
              <a:t>Ayoub Bnoussaid et Ilyas Errady</a:t>
            </a:r>
          </a:p>
          <a:p>
            <a:endParaRPr lang="fr-FR" sz="2800" dirty="0">
              <a:solidFill>
                <a:schemeClr val="bg1"/>
              </a:solidFill>
              <a:latin typeface="Bahnschrift SemiLight" pitchFamily="34" charset="0"/>
            </a:endParaRPr>
          </a:p>
        </p:txBody>
      </p:sp>
      <p:pic>
        <p:nvPicPr>
          <p:cNvPr id="11" name="Picture 2" descr="C:\Users\AY2666\Downloads\1200px-HTML5_logo_and_wordmark.svg.png"/>
          <p:cNvPicPr>
            <a:picLocks noChangeAspect="1" noChangeArrowheads="1"/>
          </p:cNvPicPr>
          <p:nvPr/>
        </p:nvPicPr>
        <p:blipFill>
          <a:blip r:embed="rId3" cstate="print"/>
          <a:srcRect/>
          <a:stretch>
            <a:fillRect/>
          </a:stretch>
        </p:blipFill>
        <p:spPr bwMode="auto">
          <a:xfrm>
            <a:off x="5495706" y="70339"/>
            <a:ext cx="936104" cy="908720"/>
          </a:xfrm>
          <a:prstGeom prst="rect">
            <a:avLst/>
          </a:prstGeom>
          <a:noFill/>
        </p:spPr>
      </p:pic>
      <p:pic>
        <p:nvPicPr>
          <p:cNvPr id="2050" name="Picture 2" descr="C:\Users\AY2666\Downloads\langfr-130px-CSS3_logo_and_wordmark.svg.png"/>
          <p:cNvPicPr>
            <a:picLocks noChangeAspect="1" noChangeArrowheads="1"/>
          </p:cNvPicPr>
          <p:nvPr/>
        </p:nvPicPr>
        <p:blipFill>
          <a:blip r:embed="rId4" cstate="print"/>
          <a:srcRect/>
          <a:stretch>
            <a:fillRect/>
          </a:stretch>
        </p:blipFill>
        <p:spPr bwMode="auto">
          <a:xfrm>
            <a:off x="5220072" y="764704"/>
            <a:ext cx="360040" cy="506825"/>
          </a:xfrm>
          <a:prstGeom prst="rect">
            <a:avLst/>
          </a:prstGeom>
          <a:noFill/>
        </p:spPr>
      </p:pic>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descr="881415294f_50170557_code-html-sashkin-adobe-stock.jpg"/>
          <p:cNvPicPr>
            <a:picLocks noChangeAspect="1"/>
          </p:cNvPicPr>
          <p:nvPr/>
        </p:nvPicPr>
        <p:blipFill>
          <a:blip r:embed="rId2" cstate="print"/>
          <a:stretch>
            <a:fillRect/>
          </a:stretch>
        </p:blipFill>
        <p:spPr>
          <a:xfrm>
            <a:off x="0" y="571500"/>
            <a:ext cx="9144000" cy="6286500"/>
          </a:xfrm>
          <a:prstGeom prst="rect">
            <a:avLst/>
          </a:prstGeom>
        </p:spPr>
      </p:pic>
      <p:sp>
        <p:nvSpPr>
          <p:cNvPr id="5" name="Triangle isocèle 4"/>
          <p:cNvSpPr/>
          <p:nvPr/>
        </p:nvSpPr>
        <p:spPr>
          <a:xfrm rot="10621237">
            <a:off x="-6690084" y="-115531"/>
            <a:ext cx="16057784" cy="2078795"/>
          </a:xfrm>
          <a:prstGeom prst="triangle">
            <a:avLst>
              <a:gd name="adj" fmla="val 0"/>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ctrTitle"/>
          </p:nvPr>
        </p:nvSpPr>
        <p:spPr>
          <a:xfrm>
            <a:off x="-145032" y="0"/>
            <a:ext cx="9289032" cy="1008112"/>
          </a:xfrm>
        </p:spPr>
        <p:txBody>
          <a:bodyPr/>
          <a:lstStyle/>
          <a:p>
            <a:r>
              <a:rPr lang="fr-FR" dirty="0" smtClean="0">
                <a:solidFill>
                  <a:schemeClr val="bg1"/>
                </a:solidFill>
                <a:latin typeface="Bahnschrift SemiLight" pitchFamily="34" charset="0"/>
              </a:rPr>
              <a:t>Sommaire</a:t>
            </a:r>
            <a:endParaRPr lang="fr-FR" dirty="0">
              <a:solidFill>
                <a:schemeClr val="bg1"/>
              </a:solidFill>
              <a:latin typeface="Bahnschrift SemiLight" pitchFamily="34" charset="0"/>
            </a:endParaRPr>
          </a:p>
        </p:txBody>
      </p:sp>
      <p:sp>
        <p:nvSpPr>
          <p:cNvPr id="8" name="Triangle isocèle 7"/>
          <p:cNvSpPr/>
          <p:nvPr/>
        </p:nvSpPr>
        <p:spPr>
          <a:xfrm rot="21359661">
            <a:off x="-3103459" y="4651605"/>
            <a:ext cx="16057784" cy="2489722"/>
          </a:xfrm>
          <a:prstGeom prst="triangle">
            <a:avLst>
              <a:gd name="adj" fmla="val 0"/>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ZoneTexte 9"/>
          <p:cNvSpPr txBox="1"/>
          <p:nvPr/>
        </p:nvSpPr>
        <p:spPr>
          <a:xfrm>
            <a:off x="323528" y="5589240"/>
            <a:ext cx="3384376" cy="523220"/>
          </a:xfrm>
          <a:prstGeom prst="rect">
            <a:avLst/>
          </a:prstGeom>
          <a:noFill/>
        </p:spPr>
        <p:txBody>
          <a:bodyPr wrap="square" rtlCol="0">
            <a:spAutoFit/>
          </a:bodyPr>
          <a:lstStyle/>
          <a:p>
            <a:endParaRPr lang="fr-FR" sz="2800" dirty="0">
              <a:solidFill>
                <a:schemeClr val="bg1"/>
              </a:solidFill>
              <a:latin typeface="Bahnschrift SemiLight" pitchFamily="34" charset="0"/>
            </a:endParaRPr>
          </a:p>
        </p:txBody>
      </p:sp>
      <p:sp>
        <p:nvSpPr>
          <p:cNvPr id="9" name="Rectangle 8"/>
          <p:cNvSpPr/>
          <p:nvPr/>
        </p:nvSpPr>
        <p:spPr>
          <a:xfrm>
            <a:off x="1403648" y="1628800"/>
            <a:ext cx="6696744" cy="3744416"/>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ZoneTexte 10"/>
          <p:cNvSpPr txBox="1"/>
          <p:nvPr/>
        </p:nvSpPr>
        <p:spPr>
          <a:xfrm>
            <a:off x="1619672" y="1916832"/>
            <a:ext cx="6336704" cy="3240360"/>
          </a:xfrm>
          <a:prstGeom prst="rect">
            <a:avLst/>
          </a:prstGeom>
          <a:noFill/>
        </p:spPr>
        <p:txBody>
          <a:bodyPr wrap="square" rtlCol="0">
            <a:spAutoFit/>
          </a:bodyPr>
          <a:lstStyle/>
          <a:p>
            <a:pPr marL="457200" indent="-457200" algn="l"/>
            <a:r>
              <a:rPr lang="fr-FR" sz="2000" dirty="0" smtClean="0">
                <a:solidFill>
                  <a:schemeClr val="bg1"/>
                </a:solidFill>
                <a:latin typeface="Bahnschrift SemiLight" pitchFamily="34" charset="0"/>
              </a:rPr>
              <a:t>1. Qu’est ce que c’est le HTML ?</a:t>
            </a:r>
          </a:p>
          <a:p>
            <a:pPr marL="457200" indent="-457200" algn="l">
              <a:buAutoNum type="arabicPeriod"/>
            </a:pPr>
            <a:endParaRPr lang="fr-FR" sz="2000" dirty="0" smtClean="0">
              <a:solidFill>
                <a:schemeClr val="bg1"/>
              </a:solidFill>
              <a:latin typeface="Bahnschrift SemiLight" pitchFamily="34" charset="0"/>
            </a:endParaRPr>
          </a:p>
          <a:p>
            <a:pPr algn="l"/>
            <a:r>
              <a:rPr lang="fr-FR" sz="2000" dirty="0" smtClean="0">
                <a:solidFill>
                  <a:schemeClr val="bg1"/>
                </a:solidFill>
                <a:latin typeface="Bahnschrift SemiLight" pitchFamily="34" charset="0"/>
              </a:rPr>
              <a:t>2. L’histoire du HTML</a:t>
            </a:r>
          </a:p>
          <a:p>
            <a:pPr algn="l"/>
            <a:r>
              <a:rPr lang="fr-FR" sz="2000" dirty="0" smtClean="0">
                <a:solidFill>
                  <a:schemeClr val="bg1"/>
                </a:solidFill>
                <a:latin typeface="Bahnschrift SemiLight" pitchFamily="34" charset="0"/>
              </a:rPr>
              <a:t> </a:t>
            </a:r>
          </a:p>
          <a:p>
            <a:pPr algn="l"/>
            <a:r>
              <a:rPr lang="fr-FR" sz="2000" dirty="0" smtClean="0">
                <a:solidFill>
                  <a:schemeClr val="bg1"/>
                </a:solidFill>
                <a:latin typeface="Bahnschrift SemiLight" pitchFamily="34" charset="0"/>
              </a:rPr>
              <a:t>3. Et le CSS ?</a:t>
            </a:r>
          </a:p>
          <a:p>
            <a:pPr algn="l"/>
            <a:endParaRPr lang="fr-FR" sz="2000" dirty="0" smtClean="0">
              <a:solidFill>
                <a:schemeClr val="bg1"/>
              </a:solidFill>
              <a:latin typeface="Bahnschrift SemiLight" pitchFamily="34" charset="0"/>
            </a:endParaRPr>
          </a:p>
          <a:p>
            <a:pPr algn="l"/>
            <a:r>
              <a:rPr lang="fr-FR" sz="2000" dirty="0" smtClean="0">
                <a:solidFill>
                  <a:schemeClr val="bg1"/>
                </a:solidFill>
                <a:latin typeface="Bahnschrift SemiLight" pitchFamily="34" charset="0"/>
              </a:rPr>
              <a:t>4. L’histoire du CSS</a:t>
            </a:r>
          </a:p>
          <a:p>
            <a:pPr algn="l"/>
            <a:endParaRPr lang="fr-FR" sz="2000" dirty="0">
              <a:solidFill>
                <a:schemeClr val="bg1"/>
              </a:solidFill>
              <a:latin typeface="Bahnschrift SemiLight" pitchFamily="34" charset="0"/>
            </a:endParaRPr>
          </a:p>
          <a:p>
            <a:pPr algn="l"/>
            <a:r>
              <a:rPr lang="fr-FR" sz="2000" dirty="0" smtClean="0">
                <a:solidFill>
                  <a:schemeClr val="bg1"/>
                </a:solidFill>
                <a:latin typeface="Bahnschrift SemiLight" pitchFamily="34" charset="0"/>
              </a:rPr>
              <a:t>5. Conclusion</a:t>
            </a:r>
          </a:p>
          <a:p>
            <a:pPr algn="l"/>
            <a:endParaRPr lang="fr-FR" sz="2000" dirty="0">
              <a:solidFill>
                <a:schemeClr val="bg1"/>
              </a:solidFill>
              <a:latin typeface="Bahnschrift SemiLight" pitchFamily="34" charset="0"/>
            </a:endParaRPr>
          </a:p>
        </p:txBody>
      </p:sp>
      <p:pic>
        <p:nvPicPr>
          <p:cNvPr id="12" name="Picture 2" descr="C:\Users\AY2666\Downloads\1200px-HTML5_logo_and_wordmark.svg.png"/>
          <p:cNvPicPr>
            <a:picLocks noChangeAspect="1" noChangeArrowheads="1"/>
          </p:cNvPicPr>
          <p:nvPr/>
        </p:nvPicPr>
        <p:blipFill>
          <a:blip r:embed="rId3" cstate="print"/>
          <a:srcRect/>
          <a:stretch>
            <a:fillRect/>
          </a:stretch>
        </p:blipFill>
        <p:spPr bwMode="auto">
          <a:xfrm>
            <a:off x="323528" y="5661248"/>
            <a:ext cx="1152128" cy="1196752"/>
          </a:xfrm>
          <a:prstGeom prst="rect">
            <a:avLst/>
          </a:prstGeom>
          <a:noFill/>
        </p:spPr>
      </p:pic>
      <p:pic>
        <p:nvPicPr>
          <p:cNvPr id="14" name="Picture 2" descr="C:\Users\AY2666\Downloads\langfr-130px-CSS3_logo_and_wordmark.svg.png"/>
          <p:cNvPicPr>
            <a:picLocks noChangeAspect="1" noChangeArrowheads="1"/>
          </p:cNvPicPr>
          <p:nvPr/>
        </p:nvPicPr>
        <p:blipFill>
          <a:blip r:embed="rId4" cstate="print"/>
          <a:srcRect/>
          <a:stretch>
            <a:fillRect/>
          </a:stretch>
        </p:blipFill>
        <p:spPr bwMode="auto">
          <a:xfrm>
            <a:off x="1475656" y="5661248"/>
            <a:ext cx="864096" cy="1196752"/>
          </a:xfrm>
          <a:prstGeom prst="rect">
            <a:avLst/>
          </a:prstGeom>
          <a:noFill/>
        </p:spPr>
      </p:pic>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descr="881415294f_50170557_code-html-sashkin-adobe-stock.jpg"/>
          <p:cNvPicPr>
            <a:picLocks noChangeAspect="1"/>
          </p:cNvPicPr>
          <p:nvPr/>
        </p:nvPicPr>
        <p:blipFill>
          <a:blip r:embed="rId2" cstate="print"/>
          <a:stretch>
            <a:fillRect/>
          </a:stretch>
        </p:blipFill>
        <p:spPr>
          <a:xfrm>
            <a:off x="0" y="571500"/>
            <a:ext cx="9144000" cy="6286500"/>
          </a:xfrm>
          <a:prstGeom prst="rect">
            <a:avLst/>
          </a:prstGeom>
        </p:spPr>
      </p:pic>
      <p:sp>
        <p:nvSpPr>
          <p:cNvPr id="5" name="Triangle isocèle 4"/>
          <p:cNvSpPr/>
          <p:nvPr/>
        </p:nvSpPr>
        <p:spPr>
          <a:xfrm rot="10621237">
            <a:off x="-6687598" y="-115597"/>
            <a:ext cx="16057784" cy="2174470"/>
          </a:xfrm>
          <a:prstGeom prst="triangle">
            <a:avLst>
              <a:gd name="adj" fmla="val 0"/>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ctrTitle"/>
          </p:nvPr>
        </p:nvSpPr>
        <p:spPr>
          <a:xfrm>
            <a:off x="-684584" y="0"/>
            <a:ext cx="10153128" cy="980728"/>
          </a:xfrm>
        </p:spPr>
        <p:txBody>
          <a:bodyPr/>
          <a:lstStyle/>
          <a:p>
            <a:r>
              <a:rPr lang="fr-FR" dirty="0" smtClean="0">
                <a:solidFill>
                  <a:schemeClr val="bg1"/>
                </a:solidFill>
                <a:latin typeface="Bahnschrift SemiLight" pitchFamily="34" charset="0"/>
              </a:rPr>
              <a:t>    Qu’est ce que c’est le HTML ?</a:t>
            </a:r>
            <a:endParaRPr lang="fr-FR" dirty="0">
              <a:solidFill>
                <a:schemeClr val="bg1"/>
              </a:solidFill>
              <a:latin typeface="Bahnschrift SemiLight" pitchFamily="34" charset="0"/>
            </a:endParaRPr>
          </a:p>
        </p:txBody>
      </p:sp>
      <p:sp>
        <p:nvSpPr>
          <p:cNvPr id="8" name="Triangle isocèle 7"/>
          <p:cNvSpPr/>
          <p:nvPr/>
        </p:nvSpPr>
        <p:spPr>
          <a:xfrm rot="21359661">
            <a:off x="-3103459" y="4651605"/>
            <a:ext cx="16057784" cy="2489722"/>
          </a:xfrm>
          <a:prstGeom prst="triangle">
            <a:avLst>
              <a:gd name="adj" fmla="val 0"/>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 name="Rectangle 8"/>
          <p:cNvSpPr/>
          <p:nvPr/>
        </p:nvSpPr>
        <p:spPr>
          <a:xfrm>
            <a:off x="395536" y="1412776"/>
            <a:ext cx="8424936" cy="4104456"/>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ZoneTexte 10"/>
          <p:cNvSpPr txBox="1"/>
          <p:nvPr/>
        </p:nvSpPr>
        <p:spPr>
          <a:xfrm>
            <a:off x="755576" y="1916832"/>
            <a:ext cx="7560840" cy="3477875"/>
          </a:xfrm>
          <a:prstGeom prst="rect">
            <a:avLst/>
          </a:prstGeom>
          <a:noFill/>
        </p:spPr>
        <p:txBody>
          <a:bodyPr wrap="square" rtlCol="0">
            <a:spAutoFit/>
          </a:bodyPr>
          <a:lstStyle/>
          <a:p>
            <a:pPr>
              <a:buFont typeface="Arial" pitchFamily="34" charset="0"/>
              <a:buChar char="•"/>
            </a:pPr>
            <a:r>
              <a:rPr lang="fr-FR" sz="2000" dirty="0" smtClean="0">
                <a:solidFill>
                  <a:schemeClr val="bg1"/>
                </a:solidFill>
                <a:latin typeface="Bahnschrift SemiLight" pitchFamily="34" charset="0"/>
              </a:rPr>
              <a:t> Le HTML           (Hyper Text Markup Language) est le langage de programmation le plus utilisé pour les pages web. </a:t>
            </a:r>
          </a:p>
          <a:p>
            <a:pPr>
              <a:buFont typeface="Arial" pitchFamily="34" charset="0"/>
              <a:buChar char="•"/>
            </a:pPr>
            <a:r>
              <a:rPr lang="fr-FR" sz="2000" dirty="0">
                <a:solidFill>
                  <a:schemeClr val="bg1"/>
                </a:solidFill>
                <a:latin typeface="Bahnschrift SemiLight" pitchFamily="34" charset="0"/>
              </a:rPr>
              <a:t> </a:t>
            </a:r>
            <a:r>
              <a:rPr lang="fr-FR" sz="2000" dirty="0" smtClean="0">
                <a:solidFill>
                  <a:schemeClr val="bg1"/>
                </a:solidFill>
                <a:latin typeface="Bahnschrift SemiLight" pitchFamily="34" charset="0"/>
              </a:rPr>
              <a:t>Il permet de:</a:t>
            </a:r>
          </a:p>
          <a:p>
            <a:r>
              <a:rPr lang="fr-FR" sz="2000" dirty="0" smtClean="0">
                <a:solidFill>
                  <a:schemeClr val="bg1"/>
                </a:solidFill>
                <a:latin typeface="Bahnschrift SemiLight" pitchFamily="34" charset="0"/>
              </a:rPr>
              <a:t>	- d’écrire de l’hypertexte, d’où son nom,</a:t>
            </a:r>
          </a:p>
          <a:p>
            <a:r>
              <a:rPr lang="fr-FR" sz="2000" dirty="0">
                <a:solidFill>
                  <a:schemeClr val="bg1"/>
                </a:solidFill>
                <a:latin typeface="Bahnschrift SemiLight" pitchFamily="34" charset="0"/>
              </a:rPr>
              <a:t>	</a:t>
            </a:r>
            <a:r>
              <a:rPr lang="fr-FR" sz="2000" dirty="0" smtClean="0">
                <a:solidFill>
                  <a:schemeClr val="bg1"/>
                </a:solidFill>
                <a:latin typeface="Bahnschrift SemiLight" pitchFamily="34" charset="0"/>
              </a:rPr>
              <a:t>- de mettre en forme le contenu,</a:t>
            </a:r>
          </a:p>
          <a:p>
            <a:r>
              <a:rPr lang="fr-FR" sz="2000" dirty="0" smtClean="0">
                <a:solidFill>
                  <a:schemeClr val="bg1"/>
                </a:solidFill>
                <a:latin typeface="Bahnschrift SemiLight" pitchFamily="34" charset="0"/>
              </a:rPr>
              <a:t>	- de créer des formulaires de saisie,</a:t>
            </a:r>
          </a:p>
          <a:p>
            <a:r>
              <a:rPr lang="fr-FR" sz="2000" dirty="0">
                <a:solidFill>
                  <a:schemeClr val="bg1"/>
                </a:solidFill>
                <a:latin typeface="Bahnschrift SemiLight" pitchFamily="34" charset="0"/>
              </a:rPr>
              <a:t>	</a:t>
            </a:r>
            <a:r>
              <a:rPr lang="fr-FR" sz="2000" dirty="0" smtClean="0">
                <a:solidFill>
                  <a:schemeClr val="bg1"/>
                </a:solidFill>
                <a:latin typeface="Bahnschrift SemiLight" pitchFamily="34" charset="0"/>
              </a:rPr>
              <a:t>- d ’inclure des ressources multimédias dont des 	images,  des vidéos, et des programmes informatiques,</a:t>
            </a:r>
          </a:p>
          <a:p>
            <a:r>
              <a:rPr lang="fr-FR" sz="2000" dirty="0">
                <a:solidFill>
                  <a:schemeClr val="bg1"/>
                </a:solidFill>
                <a:latin typeface="Bahnschrift SemiLight" pitchFamily="34" charset="0"/>
              </a:rPr>
              <a:t>	</a:t>
            </a:r>
          </a:p>
          <a:p>
            <a:pPr>
              <a:buFont typeface="Arial" pitchFamily="34" charset="0"/>
              <a:buChar char="•"/>
            </a:pPr>
            <a:r>
              <a:rPr lang="fr-FR" sz="2000" dirty="0" smtClean="0">
                <a:solidFill>
                  <a:schemeClr val="bg1"/>
                </a:solidFill>
                <a:latin typeface="Bahnschrift SemiLight" pitchFamily="34" charset="0"/>
              </a:rPr>
              <a:t>Le HTML a eu plusieurs versions la version la plus récente est HTML5.</a:t>
            </a:r>
          </a:p>
        </p:txBody>
      </p:sp>
      <p:pic>
        <p:nvPicPr>
          <p:cNvPr id="1026" name="Picture 2" descr="C:\Users\AY2666\Downloads\1200px-HTML5_logo_and_wordmark.svg.png"/>
          <p:cNvPicPr>
            <a:picLocks noChangeAspect="1" noChangeArrowheads="1"/>
          </p:cNvPicPr>
          <p:nvPr/>
        </p:nvPicPr>
        <p:blipFill>
          <a:blip r:embed="rId3" cstate="print"/>
          <a:srcRect/>
          <a:stretch>
            <a:fillRect/>
          </a:stretch>
        </p:blipFill>
        <p:spPr bwMode="auto">
          <a:xfrm>
            <a:off x="1979712" y="1700808"/>
            <a:ext cx="737527" cy="648072"/>
          </a:xfrm>
          <a:prstGeom prst="rect">
            <a:avLst/>
          </a:prstGeom>
          <a:noFill/>
        </p:spPr>
      </p:pic>
      <p:pic>
        <p:nvPicPr>
          <p:cNvPr id="13" name="Picture 2" descr="C:\Users\AY2666\Downloads\1200px-HTML5_logo_and_wordmark.svg.png"/>
          <p:cNvPicPr>
            <a:picLocks noChangeAspect="1" noChangeArrowheads="1"/>
          </p:cNvPicPr>
          <p:nvPr/>
        </p:nvPicPr>
        <p:blipFill>
          <a:blip r:embed="rId4" cstate="print"/>
          <a:srcRect/>
          <a:stretch>
            <a:fillRect/>
          </a:stretch>
        </p:blipFill>
        <p:spPr bwMode="auto">
          <a:xfrm>
            <a:off x="323528" y="5661248"/>
            <a:ext cx="1152128" cy="1196752"/>
          </a:xfrm>
          <a:prstGeom prst="rect">
            <a:avLst/>
          </a:prstGeom>
          <a:noFill/>
        </p:spPr>
      </p:pic>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descr="881415294f_50170557_code-html-sashkin-adobe-stock.jpg"/>
          <p:cNvPicPr>
            <a:picLocks noChangeAspect="1"/>
          </p:cNvPicPr>
          <p:nvPr/>
        </p:nvPicPr>
        <p:blipFill>
          <a:blip r:embed="rId2" cstate="print"/>
          <a:stretch>
            <a:fillRect/>
          </a:stretch>
        </p:blipFill>
        <p:spPr>
          <a:xfrm>
            <a:off x="0" y="571500"/>
            <a:ext cx="9144000" cy="6286500"/>
          </a:xfrm>
          <a:prstGeom prst="rect">
            <a:avLst/>
          </a:prstGeom>
        </p:spPr>
      </p:pic>
      <p:sp>
        <p:nvSpPr>
          <p:cNvPr id="5" name="Triangle isocèle 4"/>
          <p:cNvSpPr/>
          <p:nvPr/>
        </p:nvSpPr>
        <p:spPr>
          <a:xfrm rot="10621237">
            <a:off x="-6687598" y="-115597"/>
            <a:ext cx="16057784" cy="2174470"/>
          </a:xfrm>
          <a:prstGeom prst="triangle">
            <a:avLst>
              <a:gd name="adj" fmla="val 0"/>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ctrTitle"/>
          </p:nvPr>
        </p:nvSpPr>
        <p:spPr>
          <a:xfrm>
            <a:off x="-684584" y="0"/>
            <a:ext cx="10153128" cy="980728"/>
          </a:xfrm>
        </p:spPr>
        <p:txBody>
          <a:bodyPr/>
          <a:lstStyle/>
          <a:p>
            <a:r>
              <a:rPr lang="fr-FR" dirty="0" smtClean="0">
                <a:solidFill>
                  <a:schemeClr val="bg1"/>
                </a:solidFill>
                <a:latin typeface="Bahnschrift SemiLight" pitchFamily="34" charset="0"/>
              </a:rPr>
              <a:t>    L’histoire du HTML</a:t>
            </a:r>
            <a:endParaRPr lang="fr-FR" dirty="0">
              <a:solidFill>
                <a:schemeClr val="bg1"/>
              </a:solidFill>
              <a:latin typeface="Bahnschrift SemiLight" pitchFamily="34" charset="0"/>
            </a:endParaRPr>
          </a:p>
        </p:txBody>
      </p:sp>
      <p:sp>
        <p:nvSpPr>
          <p:cNvPr id="8" name="Triangle isocèle 7"/>
          <p:cNvSpPr/>
          <p:nvPr/>
        </p:nvSpPr>
        <p:spPr>
          <a:xfrm rot="21359661">
            <a:off x="-3103459" y="4651605"/>
            <a:ext cx="16057784" cy="2489722"/>
          </a:xfrm>
          <a:prstGeom prst="triangle">
            <a:avLst>
              <a:gd name="adj" fmla="val 0"/>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 name="Rectangle 8"/>
          <p:cNvSpPr/>
          <p:nvPr/>
        </p:nvSpPr>
        <p:spPr>
          <a:xfrm>
            <a:off x="395536" y="1412776"/>
            <a:ext cx="8424936" cy="4104456"/>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ZoneTexte 10"/>
          <p:cNvSpPr txBox="1"/>
          <p:nvPr/>
        </p:nvSpPr>
        <p:spPr>
          <a:xfrm>
            <a:off x="755576" y="1412776"/>
            <a:ext cx="7704856" cy="4093428"/>
          </a:xfrm>
          <a:prstGeom prst="rect">
            <a:avLst/>
          </a:prstGeom>
          <a:noFill/>
        </p:spPr>
        <p:txBody>
          <a:bodyPr wrap="square" rtlCol="0">
            <a:spAutoFit/>
          </a:bodyPr>
          <a:lstStyle/>
          <a:p>
            <a:pPr>
              <a:buFont typeface="Arial" pitchFamily="34" charset="0"/>
              <a:buChar char="•"/>
            </a:pPr>
            <a:r>
              <a:rPr lang="fr-FR" sz="2000" dirty="0" smtClean="0">
                <a:solidFill>
                  <a:schemeClr val="bg1"/>
                </a:solidFill>
                <a:latin typeface="Bahnschrift SemiLight" pitchFamily="34" charset="0"/>
              </a:rPr>
              <a:t> Le HTML est une des trois inventions a la base du WWW, il a été inventé  en 1991 pour permettre d'écrire des documents hypertextuels liant les différentes ressources d’Internet avec des hyperliens. Aujourd’hui, ces documents sont appelés « page web » </a:t>
            </a:r>
          </a:p>
          <a:p>
            <a:pPr>
              <a:buFont typeface="Arial" pitchFamily="34" charset="0"/>
              <a:buChar char="•"/>
            </a:pPr>
            <a:endParaRPr lang="fr-FR" sz="2000" dirty="0" smtClean="0">
              <a:solidFill>
                <a:schemeClr val="bg1"/>
              </a:solidFill>
              <a:latin typeface="Bahnschrift SemiLight" pitchFamily="34" charset="0"/>
            </a:endParaRPr>
          </a:p>
          <a:p>
            <a:pPr>
              <a:buFont typeface="Arial" pitchFamily="34" charset="0"/>
              <a:buChar char="•"/>
            </a:pPr>
            <a:r>
              <a:rPr lang="fr-FR" sz="2000" dirty="0" smtClean="0">
                <a:solidFill>
                  <a:schemeClr val="bg1"/>
                </a:solidFill>
                <a:latin typeface="Bahnschrift SemiLight" pitchFamily="34" charset="0"/>
              </a:rPr>
              <a:t> Les premiers éléments du langage HTML comprennent :</a:t>
            </a:r>
          </a:p>
          <a:p>
            <a:pPr lvl="1"/>
            <a:r>
              <a:rPr lang="fr-FR" sz="2000" dirty="0" smtClean="0">
                <a:solidFill>
                  <a:schemeClr val="bg1"/>
                </a:solidFill>
                <a:latin typeface="Bahnschrift SemiLight" pitchFamily="34" charset="0"/>
              </a:rPr>
              <a:t>-le titre du document,</a:t>
            </a:r>
          </a:p>
          <a:p>
            <a:pPr lvl="1"/>
            <a:r>
              <a:rPr lang="fr-FR" sz="2000" dirty="0" smtClean="0">
                <a:solidFill>
                  <a:schemeClr val="bg1"/>
                </a:solidFill>
                <a:latin typeface="Bahnschrift SemiLight" pitchFamily="34" charset="0"/>
              </a:rPr>
              <a:t>- les hyperliens,</a:t>
            </a:r>
          </a:p>
          <a:p>
            <a:pPr lvl="1"/>
            <a:r>
              <a:rPr lang="fr-FR" sz="2000" dirty="0" smtClean="0">
                <a:solidFill>
                  <a:schemeClr val="bg1"/>
                </a:solidFill>
                <a:latin typeface="Bahnschrift SemiLight" pitchFamily="34" charset="0"/>
              </a:rPr>
              <a:t>- la structuration du texte en titres, sous-titres, listes ou texte brut,</a:t>
            </a:r>
          </a:p>
          <a:p>
            <a:pPr lvl="1"/>
            <a:r>
              <a:rPr lang="fr-FR" sz="2000" dirty="0" smtClean="0">
                <a:solidFill>
                  <a:schemeClr val="bg1"/>
                </a:solidFill>
                <a:latin typeface="Bahnschrift SemiLight" pitchFamily="34" charset="0"/>
              </a:rPr>
              <a:t>-un mécanisme rudimentaire de recherche par index.</a:t>
            </a:r>
          </a:p>
          <a:p>
            <a:pPr lvl="1"/>
            <a:endParaRPr lang="fr-FR" sz="2000" dirty="0" smtClean="0">
              <a:solidFill>
                <a:schemeClr val="bg1"/>
              </a:solidFill>
              <a:latin typeface="Bahnschrift SemiLight" pitchFamily="34" charset="0"/>
            </a:endParaRPr>
          </a:p>
          <a:p>
            <a:pPr>
              <a:buFont typeface="Arial" pitchFamily="34" charset="0"/>
              <a:buChar char="•"/>
            </a:pPr>
            <a:r>
              <a:rPr lang="fr-FR" sz="2000" dirty="0" smtClean="0">
                <a:solidFill>
                  <a:schemeClr val="bg1"/>
                </a:solidFill>
                <a:latin typeface="Bahnschrift SemiLight" pitchFamily="34" charset="0"/>
              </a:rPr>
              <a:t>Aujourd’hui, le HTML a beaucoup évolué pour devenir HTML5.</a:t>
            </a:r>
          </a:p>
        </p:txBody>
      </p:sp>
      <p:pic>
        <p:nvPicPr>
          <p:cNvPr id="1026" name="Picture 2" descr="C:\Users\AY2666\Downloads\1200px-HTML5_logo_and_wordmark.svg.png"/>
          <p:cNvPicPr>
            <a:picLocks noChangeAspect="1" noChangeArrowheads="1"/>
          </p:cNvPicPr>
          <p:nvPr/>
        </p:nvPicPr>
        <p:blipFill>
          <a:blip r:embed="rId3" cstate="print"/>
          <a:srcRect/>
          <a:stretch>
            <a:fillRect/>
          </a:stretch>
        </p:blipFill>
        <p:spPr bwMode="auto">
          <a:xfrm>
            <a:off x="323528" y="5661248"/>
            <a:ext cx="1152128" cy="1196752"/>
          </a:xfrm>
          <a:prstGeom prst="rect">
            <a:avLst/>
          </a:prstGeom>
          <a:noFill/>
        </p:spPr>
      </p:pic>
      <p:sp>
        <p:nvSpPr>
          <p:cNvPr id="10" name="ZoneTexte 9"/>
          <p:cNvSpPr txBox="1"/>
          <p:nvPr/>
        </p:nvSpPr>
        <p:spPr>
          <a:xfrm>
            <a:off x="3491880" y="6165304"/>
            <a:ext cx="2520280" cy="369332"/>
          </a:xfrm>
          <a:prstGeom prst="rect">
            <a:avLst/>
          </a:prstGeom>
          <a:noFill/>
        </p:spPr>
        <p:txBody>
          <a:bodyPr wrap="square" rtlCol="0">
            <a:spAutoFit/>
          </a:bodyPr>
          <a:lstStyle/>
          <a:p>
            <a:endParaRPr lang="fr-FR" dirty="0"/>
          </a:p>
        </p:txBody>
      </p:sp>
      <p:sp>
        <p:nvSpPr>
          <p:cNvPr id="12" name="ZoneTexte 11"/>
          <p:cNvSpPr txBox="1"/>
          <p:nvPr/>
        </p:nvSpPr>
        <p:spPr>
          <a:xfrm>
            <a:off x="1475656" y="5949280"/>
            <a:ext cx="2952328" cy="646331"/>
          </a:xfrm>
          <a:prstGeom prst="rect">
            <a:avLst/>
          </a:prstGeom>
          <a:noFill/>
        </p:spPr>
        <p:txBody>
          <a:bodyPr wrap="square" rtlCol="0">
            <a:spAutoFit/>
          </a:bodyPr>
          <a:lstStyle/>
          <a:p>
            <a:r>
              <a:rPr lang="fr-FR" dirty="0" smtClean="0">
                <a:solidFill>
                  <a:schemeClr val="bg1"/>
                </a:solidFill>
                <a:latin typeface="Bahnschrift SemiLight" pitchFamily="34" charset="0"/>
              </a:rPr>
              <a:t>WWW: World </a:t>
            </a:r>
            <a:r>
              <a:rPr lang="fr-FR" dirty="0" err="1" smtClean="0">
                <a:solidFill>
                  <a:schemeClr val="bg1"/>
                </a:solidFill>
                <a:latin typeface="Bahnschrift SemiLight" pitchFamily="34" charset="0"/>
              </a:rPr>
              <a:t>Wide</a:t>
            </a:r>
            <a:r>
              <a:rPr lang="fr-FR" dirty="0" smtClean="0">
                <a:solidFill>
                  <a:schemeClr val="bg1"/>
                </a:solidFill>
                <a:latin typeface="Bahnschrift SemiLight" pitchFamily="34" charset="0"/>
              </a:rPr>
              <a:t> Web ou Toile d’araignée mondiale.</a:t>
            </a:r>
          </a:p>
        </p:txBody>
      </p:sp>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descr="881415294f_50170557_code-html-sashkin-adobe-stock.jpg"/>
          <p:cNvPicPr>
            <a:picLocks noChangeAspect="1"/>
          </p:cNvPicPr>
          <p:nvPr/>
        </p:nvPicPr>
        <p:blipFill>
          <a:blip r:embed="rId2" cstate="print"/>
          <a:stretch>
            <a:fillRect/>
          </a:stretch>
        </p:blipFill>
        <p:spPr>
          <a:xfrm>
            <a:off x="0" y="571500"/>
            <a:ext cx="9144000" cy="6286500"/>
          </a:xfrm>
          <a:prstGeom prst="rect">
            <a:avLst/>
          </a:prstGeom>
        </p:spPr>
      </p:pic>
      <p:sp>
        <p:nvSpPr>
          <p:cNvPr id="5" name="Triangle isocèle 4"/>
          <p:cNvSpPr/>
          <p:nvPr/>
        </p:nvSpPr>
        <p:spPr>
          <a:xfrm rot="10621237">
            <a:off x="-6687598" y="-115597"/>
            <a:ext cx="16057784" cy="2174470"/>
          </a:xfrm>
          <a:prstGeom prst="triangle">
            <a:avLst>
              <a:gd name="adj" fmla="val 0"/>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ctrTitle"/>
          </p:nvPr>
        </p:nvSpPr>
        <p:spPr>
          <a:xfrm>
            <a:off x="-684584" y="0"/>
            <a:ext cx="10153128" cy="980728"/>
          </a:xfrm>
        </p:spPr>
        <p:txBody>
          <a:bodyPr/>
          <a:lstStyle/>
          <a:p>
            <a:r>
              <a:rPr lang="fr-FR" dirty="0" smtClean="0">
                <a:solidFill>
                  <a:schemeClr val="bg1"/>
                </a:solidFill>
                <a:latin typeface="Bahnschrift SemiLight" pitchFamily="34" charset="0"/>
              </a:rPr>
              <a:t>    Et le CSS ?</a:t>
            </a:r>
            <a:endParaRPr lang="fr-FR" dirty="0">
              <a:solidFill>
                <a:schemeClr val="bg1"/>
              </a:solidFill>
              <a:latin typeface="Bahnschrift SemiLight" pitchFamily="34" charset="0"/>
            </a:endParaRPr>
          </a:p>
        </p:txBody>
      </p:sp>
      <p:sp>
        <p:nvSpPr>
          <p:cNvPr id="8" name="Triangle isocèle 7"/>
          <p:cNvSpPr/>
          <p:nvPr/>
        </p:nvSpPr>
        <p:spPr>
          <a:xfrm rot="21359661">
            <a:off x="-3103459" y="4651605"/>
            <a:ext cx="16057784" cy="2489722"/>
          </a:xfrm>
          <a:prstGeom prst="triangle">
            <a:avLst>
              <a:gd name="adj" fmla="val 0"/>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 name="Rectangle 8"/>
          <p:cNvSpPr/>
          <p:nvPr/>
        </p:nvSpPr>
        <p:spPr>
          <a:xfrm>
            <a:off x="395536" y="1412776"/>
            <a:ext cx="8424936" cy="4104456"/>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ZoneTexte 10"/>
          <p:cNvSpPr txBox="1"/>
          <p:nvPr/>
        </p:nvSpPr>
        <p:spPr>
          <a:xfrm>
            <a:off x="755576" y="1772816"/>
            <a:ext cx="7560840" cy="3477875"/>
          </a:xfrm>
          <a:prstGeom prst="rect">
            <a:avLst/>
          </a:prstGeom>
          <a:noFill/>
        </p:spPr>
        <p:txBody>
          <a:bodyPr wrap="square" rtlCol="0">
            <a:spAutoFit/>
          </a:bodyPr>
          <a:lstStyle/>
          <a:p>
            <a:pPr>
              <a:buFont typeface="Arial" pitchFamily="34" charset="0"/>
              <a:buChar char="•"/>
            </a:pPr>
            <a:r>
              <a:rPr lang="fr-FR" sz="2000" dirty="0" smtClean="0">
                <a:solidFill>
                  <a:schemeClr val="bg1"/>
                </a:solidFill>
                <a:latin typeface="Bahnschrift SemiLight" pitchFamily="34" charset="0"/>
              </a:rPr>
              <a:t> Le CSS          (</a:t>
            </a:r>
            <a:r>
              <a:rPr lang="fr-FR" sz="2000" dirty="0" err="1" smtClean="0">
                <a:solidFill>
                  <a:schemeClr val="bg1"/>
                </a:solidFill>
                <a:latin typeface="Bahnschrift SemiLight" pitchFamily="34" charset="0"/>
              </a:rPr>
              <a:t>Cascading</a:t>
            </a:r>
            <a:r>
              <a:rPr lang="fr-FR" sz="2000" dirty="0" smtClean="0">
                <a:solidFill>
                  <a:schemeClr val="bg1"/>
                </a:solidFill>
                <a:latin typeface="Bahnschrift SemiLight" pitchFamily="34" charset="0"/>
              </a:rPr>
              <a:t> Style </a:t>
            </a:r>
            <a:r>
              <a:rPr lang="fr-FR" sz="2000" dirty="0" err="1" smtClean="0">
                <a:solidFill>
                  <a:schemeClr val="bg1"/>
                </a:solidFill>
                <a:latin typeface="Bahnschrift SemiLight" pitchFamily="34" charset="0"/>
              </a:rPr>
              <a:t>Sheets</a:t>
            </a:r>
            <a:r>
              <a:rPr lang="fr-FR" sz="2000" dirty="0" smtClean="0">
                <a:solidFill>
                  <a:schemeClr val="bg1"/>
                </a:solidFill>
                <a:latin typeface="Bahnschrift SemiLight" pitchFamily="34" charset="0"/>
              </a:rPr>
              <a:t>) est un langage de programmation qui accompagne le HTML et le XML.</a:t>
            </a:r>
          </a:p>
          <a:p>
            <a:pPr>
              <a:buFont typeface="Arial" pitchFamily="34" charset="0"/>
              <a:buChar char="•"/>
            </a:pPr>
            <a:endParaRPr lang="fr-FR" sz="2000" dirty="0" smtClean="0">
              <a:solidFill>
                <a:schemeClr val="bg1"/>
              </a:solidFill>
              <a:latin typeface="Bahnschrift SemiLight" pitchFamily="34" charset="0"/>
            </a:endParaRPr>
          </a:p>
          <a:p>
            <a:pPr>
              <a:buFont typeface="Arial" pitchFamily="34" charset="0"/>
              <a:buChar char="•"/>
            </a:pPr>
            <a:r>
              <a:rPr lang="fr-FR" sz="2000" dirty="0" smtClean="0">
                <a:solidFill>
                  <a:schemeClr val="bg1"/>
                </a:solidFill>
                <a:latin typeface="Bahnschrift SemiLight" pitchFamily="34" charset="0"/>
              </a:rPr>
              <a:t>Il sert a styliser les pages web il permet mais n’est pas limité à:</a:t>
            </a:r>
          </a:p>
          <a:p>
            <a:pPr lvl="1">
              <a:buFont typeface="Arial" pitchFamily="34" charset="0"/>
              <a:buChar char="•"/>
            </a:pPr>
            <a:r>
              <a:rPr lang="fr-FR" sz="2000" dirty="0" smtClean="0">
                <a:solidFill>
                  <a:schemeClr val="bg1"/>
                </a:solidFill>
                <a:latin typeface="Bahnschrift SemiLight" pitchFamily="34" charset="0"/>
              </a:rPr>
              <a:t> Changer la couleur d’une ou de toute les balise de texte choisis,</a:t>
            </a:r>
          </a:p>
          <a:p>
            <a:pPr lvl="1">
              <a:buFont typeface="Arial" pitchFamily="34" charset="0"/>
              <a:buChar char="•"/>
            </a:pPr>
            <a:r>
              <a:rPr lang="fr-FR" sz="2000" dirty="0">
                <a:solidFill>
                  <a:schemeClr val="bg1"/>
                </a:solidFill>
                <a:latin typeface="Bahnschrift SemiLight" pitchFamily="34" charset="0"/>
              </a:rPr>
              <a:t> </a:t>
            </a:r>
            <a:r>
              <a:rPr lang="fr-FR" sz="2000" dirty="0" smtClean="0">
                <a:solidFill>
                  <a:schemeClr val="bg1"/>
                </a:solidFill>
                <a:latin typeface="Bahnschrift SemiLight" pitchFamily="34" charset="0"/>
              </a:rPr>
              <a:t>Ajouter des images d’arrière plan pour la page Web,</a:t>
            </a:r>
          </a:p>
          <a:p>
            <a:pPr lvl="1">
              <a:buFont typeface="Arial" pitchFamily="34" charset="0"/>
              <a:buChar char="•"/>
            </a:pPr>
            <a:r>
              <a:rPr lang="fr-FR" sz="2000" dirty="0">
                <a:solidFill>
                  <a:schemeClr val="bg1"/>
                </a:solidFill>
                <a:latin typeface="Bahnschrift SemiLight" pitchFamily="34" charset="0"/>
              </a:rPr>
              <a:t> </a:t>
            </a:r>
            <a:r>
              <a:rPr lang="fr-FR" sz="2000" dirty="0" smtClean="0">
                <a:solidFill>
                  <a:schemeClr val="bg1"/>
                </a:solidFill>
                <a:latin typeface="Bahnschrift SemiLight" pitchFamily="34" charset="0"/>
              </a:rPr>
              <a:t>Changer la police du texte.</a:t>
            </a:r>
          </a:p>
          <a:p>
            <a:pPr>
              <a:buFont typeface="Arial" pitchFamily="34" charset="0"/>
              <a:buChar char="•"/>
            </a:pPr>
            <a:endParaRPr lang="fr-FR" sz="2000" dirty="0" smtClean="0">
              <a:solidFill>
                <a:schemeClr val="bg1"/>
              </a:solidFill>
              <a:latin typeface="Bahnschrift SemiLight" pitchFamily="34" charset="0"/>
            </a:endParaRPr>
          </a:p>
          <a:p>
            <a:pPr>
              <a:buFont typeface="Arial" pitchFamily="34" charset="0"/>
              <a:buChar char="•"/>
            </a:pPr>
            <a:r>
              <a:rPr lang="fr-FR" sz="2000" dirty="0" smtClean="0">
                <a:solidFill>
                  <a:schemeClr val="bg1"/>
                </a:solidFill>
                <a:latin typeface="Bahnschrift SemiLight" pitchFamily="34" charset="0"/>
              </a:rPr>
              <a:t> Tout</a:t>
            </a:r>
            <a:r>
              <a:rPr lang="fr-FR" sz="2000" dirty="0">
                <a:solidFill>
                  <a:schemeClr val="bg1"/>
                </a:solidFill>
                <a:latin typeface="Bahnschrift SemiLight" pitchFamily="34" charset="0"/>
              </a:rPr>
              <a:t> </a:t>
            </a:r>
            <a:r>
              <a:rPr lang="fr-FR" sz="2000" dirty="0" smtClean="0">
                <a:solidFill>
                  <a:schemeClr val="bg1"/>
                </a:solidFill>
                <a:latin typeface="Bahnschrift SemiLight" pitchFamily="34" charset="0"/>
              </a:rPr>
              <a:t>comme le HTML, le CSS a plusieurs versions la plus récente est CSS3.</a:t>
            </a:r>
          </a:p>
        </p:txBody>
      </p:sp>
      <p:pic>
        <p:nvPicPr>
          <p:cNvPr id="10" name="Picture 2" descr="C:\Users\AY2666\Downloads\langfr-130px-CSS3_logo_and_wordmark.svg.png"/>
          <p:cNvPicPr>
            <a:picLocks noChangeAspect="1" noChangeArrowheads="1"/>
          </p:cNvPicPr>
          <p:nvPr/>
        </p:nvPicPr>
        <p:blipFill>
          <a:blip r:embed="rId3" cstate="print"/>
          <a:srcRect/>
          <a:stretch>
            <a:fillRect/>
          </a:stretch>
        </p:blipFill>
        <p:spPr bwMode="auto">
          <a:xfrm>
            <a:off x="395536" y="5633864"/>
            <a:ext cx="864096" cy="1224136"/>
          </a:xfrm>
          <a:prstGeom prst="rect">
            <a:avLst/>
          </a:prstGeom>
          <a:noFill/>
        </p:spPr>
      </p:pic>
      <p:pic>
        <p:nvPicPr>
          <p:cNvPr id="12" name="Picture 2" descr="C:\Users\AY2666\Downloads\langfr-130px-CSS3_logo_and_wordmark.svg.png"/>
          <p:cNvPicPr>
            <a:picLocks noChangeAspect="1" noChangeArrowheads="1"/>
          </p:cNvPicPr>
          <p:nvPr/>
        </p:nvPicPr>
        <p:blipFill>
          <a:blip r:embed="rId3" cstate="print"/>
          <a:srcRect/>
          <a:stretch>
            <a:fillRect/>
          </a:stretch>
        </p:blipFill>
        <p:spPr bwMode="auto">
          <a:xfrm>
            <a:off x="1907704" y="1484784"/>
            <a:ext cx="504056" cy="650841"/>
          </a:xfrm>
          <a:prstGeom prst="rect">
            <a:avLst/>
          </a:prstGeom>
          <a:noFill/>
        </p:spPr>
      </p:pic>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descr="881415294f_50170557_code-html-sashkin-adobe-stock.jpg"/>
          <p:cNvPicPr>
            <a:picLocks noChangeAspect="1"/>
          </p:cNvPicPr>
          <p:nvPr/>
        </p:nvPicPr>
        <p:blipFill>
          <a:blip r:embed="rId2" cstate="print"/>
          <a:stretch>
            <a:fillRect/>
          </a:stretch>
        </p:blipFill>
        <p:spPr>
          <a:xfrm>
            <a:off x="0" y="571500"/>
            <a:ext cx="9144000" cy="6286500"/>
          </a:xfrm>
          <a:prstGeom prst="rect">
            <a:avLst/>
          </a:prstGeom>
        </p:spPr>
      </p:pic>
      <p:sp>
        <p:nvSpPr>
          <p:cNvPr id="5" name="Triangle isocèle 4"/>
          <p:cNvSpPr/>
          <p:nvPr/>
        </p:nvSpPr>
        <p:spPr>
          <a:xfrm rot="10621237">
            <a:off x="-6687598" y="-115597"/>
            <a:ext cx="16057784" cy="2174470"/>
          </a:xfrm>
          <a:prstGeom prst="triangle">
            <a:avLst>
              <a:gd name="adj" fmla="val 0"/>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ctrTitle"/>
          </p:nvPr>
        </p:nvSpPr>
        <p:spPr>
          <a:xfrm>
            <a:off x="-684584" y="0"/>
            <a:ext cx="10153128" cy="980728"/>
          </a:xfrm>
        </p:spPr>
        <p:txBody>
          <a:bodyPr/>
          <a:lstStyle/>
          <a:p>
            <a:r>
              <a:rPr lang="fr-FR" dirty="0" smtClean="0">
                <a:solidFill>
                  <a:schemeClr val="bg1"/>
                </a:solidFill>
                <a:latin typeface="Bahnschrift SemiLight" pitchFamily="34" charset="0"/>
              </a:rPr>
              <a:t>L’histoire du CSS </a:t>
            </a:r>
            <a:endParaRPr lang="fr-FR" dirty="0">
              <a:solidFill>
                <a:schemeClr val="bg1"/>
              </a:solidFill>
              <a:latin typeface="Bahnschrift SemiLight" pitchFamily="34" charset="0"/>
            </a:endParaRPr>
          </a:p>
        </p:txBody>
      </p:sp>
      <p:sp>
        <p:nvSpPr>
          <p:cNvPr id="8" name="Triangle isocèle 7"/>
          <p:cNvSpPr/>
          <p:nvPr/>
        </p:nvSpPr>
        <p:spPr>
          <a:xfrm rot="21359661">
            <a:off x="-3103459" y="4651605"/>
            <a:ext cx="16057784" cy="2489722"/>
          </a:xfrm>
          <a:prstGeom prst="triangle">
            <a:avLst>
              <a:gd name="adj" fmla="val 0"/>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 name="Rectangle 8"/>
          <p:cNvSpPr/>
          <p:nvPr/>
        </p:nvSpPr>
        <p:spPr>
          <a:xfrm>
            <a:off x="395536" y="1412776"/>
            <a:ext cx="8424936" cy="4104456"/>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ZoneTexte 10"/>
          <p:cNvSpPr txBox="1"/>
          <p:nvPr/>
        </p:nvSpPr>
        <p:spPr>
          <a:xfrm>
            <a:off x="683568" y="1628800"/>
            <a:ext cx="7560840" cy="3785652"/>
          </a:xfrm>
          <a:prstGeom prst="rect">
            <a:avLst/>
          </a:prstGeom>
          <a:noFill/>
        </p:spPr>
        <p:txBody>
          <a:bodyPr wrap="square" rtlCol="0">
            <a:spAutoFit/>
          </a:bodyPr>
          <a:lstStyle/>
          <a:p>
            <a:pPr>
              <a:buFont typeface="Arial" pitchFamily="34" charset="0"/>
              <a:buChar char="•"/>
            </a:pPr>
            <a:r>
              <a:rPr lang="fr-FR" sz="2000" dirty="0" smtClean="0">
                <a:solidFill>
                  <a:schemeClr val="bg1"/>
                </a:solidFill>
                <a:latin typeface="Bahnschrift SemiLight" pitchFamily="34" charset="0"/>
              </a:rPr>
              <a:t> Le CSS n’</a:t>
            </a:r>
            <a:r>
              <a:rPr lang="fr-FR" sz="2000" dirty="0">
                <a:solidFill>
                  <a:schemeClr val="bg1"/>
                </a:solidFill>
                <a:latin typeface="Bahnschrift SemiLight" pitchFamily="34" charset="0"/>
              </a:rPr>
              <a:t>e</a:t>
            </a:r>
            <a:r>
              <a:rPr lang="fr-FR" sz="2000" dirty="0" smtClean="0">
                <a:solidFill>
                  <a:schemeClr val="bg1"/>
                </a:solidFill>
                <a:latin typeface="Bahnschrift SemiLight" pitchFamily="34" charset="0"/>
              </a:rPr>
              <a:t>xistait pas au début du Web, le HTML permettait déjà de changer la couleur d’une balise mais rien de fou, mais en 1996 (la version d’HTML en 1996 était le HTML2, et le HTML3 est sorti en 1997) CSS 1 a été inventé mais cependant pas tout les pages Web l’en adopté même aujourd’hui en retrouvent des pages Web avec des balises &lt;font&gt; obsolètes.</a:t>
            </a:r>
          </a:p>
          <a:p>
            <a:pPr>
              <a:buFont typeface="Arial" pitchFamily="34" charset="0"/>
              <a:buChar char="•"/>
            </a:pPr>
            <a:endParaRPr lang="fr-FR" sz="2000" dirty="0">
              <a:solidFill>
                <a:schemeClr val="bg1"/>
              </a:solidFill>
              <a:latin typeface="Bahnschrift SemiLight" pitchFamily="34" charset="0"/>
            </a:endParaRPr>
          </a:p>
          <a:p>
            <a:pPr>
              <a:buFont typeface="Arial" pitchFamily="34" charset="0"/>
              <a:buChar char="•"/>
            </a:pPr>
            <a:r>
              <a:rPr lang="fr-FR" sz="2000" dirty="0" smtClean="0">
                <a:solidFill>
                  <a:schemeClr val="bg1"/>
                </a:solidFill>
                <a:latin typeface="Bahnschrift SemiLight" pitchFamily="34" charset="0"/>
              </a:rPr>
              <a:t> Aujourd’hui 4 versions de CSS sont sorti :</a:t>
            </a:r>
          </a:p>
          <a:p>
            <a:pPr lvl="1">
              <a:buFont typeface="Arial" pitchFamily="34" charset="0"/>
              <a:buChar char="•"/>
            </a:pPr>
            <a:r>
              <a:rPr lang="fr-FR" sz="2000" dirty="0" smtClean="0">
                <a:solidFill>
                  <a:schemeClr val="bg1"/>
                </a:solidFill>
                <a:latin typeface="Bahnschrift SemiLight" pitchFamily="34" charset="0"/>
              </a:rPr>
              <a:t>CSS 1,</a:t>
            </a:r>
          </a:p>
          <a:p>
            <a:pPr lvl="1">
              <a:buFont typeface="Arial" pitchFamily="34" charset="0"/>
              <a:buChar char="•"/>
            </a:pPr>
            <a:r>
              <a:rPr lang="fr-FR" sz="2000" dirty="0" smtClean="0">
                <a:solidFill>
                  <a:schemeClr val="bg1"/>
                </a:solidFill>
                <a:latin typeface="Bahnschrift SemiLight" pitchFamily="34" charset="0"/>
              </a:rPr>
              <a:t>CSS 2,</a:t>
            </a:r>
          </a:p>
          <a:p>
            <a:pPr lvl="1">
              <a:buFont typeface="Arial" pitchFamily="34" charset="0"/>
              <a:buChar char="•"/>
            </a:pPr>
            <a:r>
              <a:rPr lang="fr-FR" sz="2000" dirty="0" smtClean="0">
                <a:solidFill>
                  <a:schemeClr val="bg1"/>
                </a:solidFill>
                <a:latin typeface="Bahnschrift SemiLight" pitchFamily="34" charset="0"/>
              </a:rPr>
              <a:t>CSS 2.1,</a:t>
            </a:r>
          </a:p>
          <a:p>
            <a:pPr lvl="1">
              <a:buFont typeface="Arial" pitchFamily="34" charset="0"/>
              <a:buChar char="•"/>
            </a:pPr>
            <a:r>
              <a:rPr lang="fr-FR" sz="2000" dirty="0" smtClean="0">
                <a:solidFill>
                  <a:schemeClr val="bg1"/>
                </a:solidFill>
                <a:latin typeface="Bahnschrift SemiLight" pitchFamily="34" charset="0"/>
              </a:rPr>
              <a:t>CSS 3.</a:t>
            </a:r>
          </a:p>
        </p:txBody>
      </p:sp>
      <p:pic>
        <p:nvPicPr>
          <p:cNvPr id="10" name="Picture 2" descr="C:\Users\AY2666\Downloads\langfr-130px-CSS3_logo_and_wordmark.svg.png"/>
          <p:cNvPicPr>
            <a:picLocks noChangeAspect="1" noChangeArrowheads="1"/>
          </p:cNvPicPr>
          <p:nvPr/>
        </p:nvPicPr>
        <p:blipFill>
          <a:blip r:embed="rId3" cstate="print"/>
          <a:srcRect/>
          <a:stretch>
            <a:fillRect/>
          </a:stretch>
        </p:blipFill>
        <p:spPr bwMode="auto">
          <a:xfrm>
            <a:off x="395536" y="5633864"/>
            <a:ext cx="864096" cy="1224136"/>
          </a:xfrm>
          <a:prstGeom prst="rect">
            <a:avLst/>
          </a:prstGeom>
          <a:noFill/>
        </p:spPr>
      </p:pic>
    </p:spTree>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descr="881415294f_50170557_code-html-sashkin-adobe-stock.jpg"/>
          <p:cNvPicPr>
            <a:picLocks noChangeAspect="1"/>
          </p:cNvPicPr>
          <p:nvPr/>
        </p:nvPicPr>
        <p:blipFill>
          <a:blip r:embed="rId2" cstate="print"/>
          <a:stretch>
            <a:fillRect/>
          </a:stretch>
        </p:blipFill>
        <p:spPr>
          <a:xfrm>
            <a:off x="0" y="571500"/>
            <a:ext cx="9144000" cy="6286500"/>
          </a:xfrm>
          <a:prstGeom prst="rect">
            <a:avLst/>
          </a:prstGeom>
        </p:spPr>
      </p:pic>
      <p:sp>
        <p:nvSpPr>
          <p:cNvPr id="5" name="Triangle isocèle 4"/>
          <p:cNvSpPr/>
          <p:nvPr/>
        </p:nvSpPr>
        <p:spPr>
          <a:xfrm rot="10621237">
            <a:off x="-6690084" y="-115531"/>
            <a:ext cx="16057784" cy="2078795"/>
          </a:xfrm>
          <a:prstGeom prst="triangle">
            <a:avLst>
              <a:gd name="adj" fmla="val 0"/>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ctrTitle"/>
          </p:nvPr>
        </p:nvSpPr>
        <p:spPr>
          <a:xfrm>
            <a:off x="-145032" y="0"/>
            <a:ext cx="9289032" cy="1008112"/>
          </a:xfrm>
        </p:spPr>
        <p:txBody>
          <a:bodyPr/>
          <a:lstStyle/>
          <a:p>
            <a:r>
              <a:rPr lang="fr-FR" dirty="0" smtClean="0">
                <a:solidFill>
                  <a:schemeClr val="bg1"/>
                </a:solidFill>
                <a:latin typeface="Bahnschrift SemiLight" pitchFamily="34" charset="0"/>
              </a:rPr>
              <a:t>Conclusion</a:t>
            </a:r>
            <a:endParaRPr lang="fr-FR" dirty="0">
              <a:solidFill>
                <a:schemeClr val="bg1"/>
              </a:solidFill>
              <a:latin typeface="Bahnschrift SemiLight" pitchFamily="34" charset="0"/>
            </a:endParaRPr>
          </a:p>
        </p:txBody>
      </p:sp>
      <p:sp>
        <p:nvSpPr>
          <p:cNvPr id="8" name="Triangle isocèle 7"/>
          <p:cNvSpPr/>
          <p:nvPr/>
        </p:nvSpPr>
        <p:spPr>
          <a:xfrm rot="21359661">
            <a:off x="-3103459" y="4651605"/>
            <a:ext cx="16057784" cy="2489722"/>
          </a:xfrm>
          <a:prstGeom prst="triangle">
            <a:avLst>
              <a:gd name="adj" fmla="val 0"/>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ZoneTexte 9"/>
          <p:cNvSpPr txBox="1"/>
          <p:nvPr/>
        </p:nvSpPr>
        <p:spPr>
          <a:xfrm>
            <a:off x="323528" y="5589240"/>
            <a:ext cx="3384376" cy="523220"/>
          </a:xfrm>
          <a:prstGeom prst="rect">
            <a:avLst/>
          </a:prstGeom>
          <a:noFill/>
        </p:spPr>
        <p:txBody>
          <a:bodyPr wrap="square" rtlCol="0">
            <a:spAutoFit/>
          </a:bodyPr>
          <a:lstStyle/>
          <a:p>
            <a:endParaRPr lang="fr-FR" sz="2800" dirty="0">
              <a:solidFill>
                <a:schemeClr val="bg1"/>
              </a:solidFill>
              <a:latin typeface="Bahnschrift SemiLight" pitchFamily="34" charset="0"/>
            </a:endParaRPr>
          </a:p>
        </p:txBody>
      </p:sp>
      <p:sp>
        <p:nvSpPr>
          <p:cNvPr id="9" name="Rectangle 8"/>
          <p:cNvSpPr/>
          <p:nvPr/>
        </p:nvSpPr>
        <p:spPr>
          <a:xfrm>
            <a:off x="827584" y="2132856"/>
            <a:ext cx="7488832" cy="2376264"/>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dirty="0"/>
          </a:p>
        </p:txBody>
      </p:sp>
      <p:pic>
        <p:nvPicPr>
          <p:cNvPr id="12" name="Picture 2" descr="C:\Users\AY2666\Downloads\1200px-HTML5_logo_and_wordmark.svg.png"/>
          <p:cNvPicPr>
            <a:picLocks noChangeAspect="1" noChangeArrowheads="1"/>
          </p:cNvPicPr>
          <p:nvPr/>
        </p:nvPicPr>
        <p:blipFill>
          <a:blip r:embed="rId3" cstate="print"/>
          <a:srcRect/>
          <a:stretch>
            <a:fillRect/>
          </a:stretch>
        </p:blipFill>
        <p:spPr bwMode="auto">
          <a:xfrm>
            <a:off x="323528" y="5661248"/>
            <a:ext cx="1152128" cy="1196752"/>
          </a:xfrm>
          <a:prstGeom prst="rect">
            <a:avLst/>
          </a:prstGeom>
          <a:noFill/>
        </p:spPr>
      </p:pic>
      <p:pic>
        <p:nvPicPr>
          <p:cNvPr id="14" name="Picture 2" descr="C:\Users\AY2666\Downloads\langfr-130px-CSS3_logo_and_wordmark.svg.png"/>
          <p:cNvPicPr>
            <a:picLocks noChangeAspect="1" noChangeArrowheads="1"/>
          </p:cNvPicPr>
          <p:nvPr/>
        </p:nvPicPr>
        <p:blipFill>
          <a:blip r:embed="rId4" cstate="print"/>
          <a:srcRect/>
          <a:stretch>
            <a:fillRect/>
          </a:stretch>
        </p:blipFill>
        <p:spPr bwMode="auto">
          <a:xfrm>
            <a:off x="1475656" y="5661248"/>
            <a:ext cx="864096" cy="1196752"/>
          </a:xfrm>
          <a:prstGeom prst="rect">
            <a:avLst/>
          </a:prstGeom>
          <a:noFill/>
        </p:spPr>
      </p:pic>
      <p:sp>
        <p:nvSpPr>
          <p:cNvPr id="16" name="ZoneTexte 15"/>
          <p:cNvSpPr txBox="1"/>
          <p:nvPr/>
        </p:nvSpPr>
        <p:spPr>
          <a:xfrm>
            <a:off x="1043608" y="2420888"/>
            <a:ext cx="7128792" cy="1938992"/>
          </a:xfrm>
          <a:prstGeom prst="rect">
            <a:avLst/>
          </a:prstGeom>
          <a:noFill/>
        </p:spPr>
        <p:txBody>
          <a:bodyPr wrap="square" rtlCol="0">
            <a:spAutoFit/>
          </a:bodyPr>
          <a:lstStyle/>
          <a:p>
            <a:pPr>
              <a:buFont typeface="Arial" pitchFamily="34" charset="0"/>
              <a:buChar char="•"/>
            </a:pPr>
            <a:r>
              <a:rPr lang="fr-FR" sz="2000" dirty="0" smtClean="0">
                <a:solidFill>
                  <a:schemeClr val="bg1"/>
                </a:solidFill>
                <a:latin typeface="Bahnschrift SemiLight" pitchFamily="34" charset="0"/>
              </a:rPr>
              <a:t> Ceci conclu cette exposé sur l’HTML et le CSS, cependant vous pouvez visiter mon (Ayoub) site Web fait seulement avec l’HTML et le CSS sans utilise de </a:t>
            </a:r>
            <a:r>
              <a:rPr lang="fr-FR" sz="2000" dirty="0" err="1" smtClean="0">
                <a:solidFill>
                  <a:schemeClr val="bg1"/>
                </a:solidFill>
                <a:latin typeface="Bahnschrift SemiLight" pitchFamily="34" charset="0"/>
              </a:rPr>
              <a:t>preset</a:t>
            </a:r>
            <a:r>
              <a:rPr lang="fr-FR" sz="2000" dirty="0" smtClean="0">
                <a:solidFill>
                  <a:schemeClr val="bg1"/>
                </a:solidFill>
                <a:latin typeface="Bahnschrift SemiLight" pitchFamily="34" charset="0"/>
              </a:rPr>
              <a:t> (</a:t>
            </a:r>
            <a:r>
              <a:rPr lang="fr-FR" sz="2000" dirty="0" err="1" smtClean="0">
                <a:solidFill>
                  <a:schemeClr val="bg1"/>
                </a:solidFill>
                <a:latin typeface="Bahnschrift SemiLight" pitchFamily="34" charset="0"/>
              </a:rPr>
              <a:t>Wix</a:t>
            </a:r>
            <a:r>
              <a:rPr lang="fr-FR" sz="2000" dirty="0" smtClean="0">
                <a:solidFill>
                  <a:schemeClr val="bg1"/>
                </a:solidFill>
                <a:latin typeface="Bahnschrift SemiLight" pitchFamily="34" charset="0"/>
              </a:rPr>
              <a:t>, </a:t>
            </a:r>
            <a:r>
              <a:rPr lang="fr-FR" sz="2000" dirty="0" err="1" smtClean="0">
                <a:solidFill>
                  <a:schemeClr val="bg1"/>
                </a:solidFill>
                <a:latin typeface="Bahnschrift SemiLight" pitchFamily="34" charset="0"/>
              </a:rPr>
              <a:t>etc</a:t>
            </a:r>
            <a:r>
              <a:rPr lang="fr-FR" sz="2000" dirty="0" smtClean="0">
                <a:solidFill>
                  <a:schemeClr val="bg1"/>
                </a:solidFill>
                <a:latin typeface="Bahnschrift SemiLight" pitchFamily="34" charset="0"/>
              </a:rPr>
              <a:t>…) :</a:t>
            </a:r>
            <a:endParaRPr lang="fr-FR" sz="2000" dirty="0">
              <a:solidFill>
                <a:schemeClr val="bg1"/>
              </a:solidFill>
              <a:latin typeface="Bahnschrift SemiLight" pitchFamily="34" charset="0"/>
            </a:endParaRPr>
          </a:p>
          <a:p>
            <a:pPr>
              <a:buFont typeface="Arial" pitchFamily="34" charset="0"/>
              <a:buChar char="•"/>
            </a:pPr>
            <a:endParaRPr lang="fr-FR" sz="2000" dirty="0" smtClean="0">
              <a:solidFill>
                <a:schemeClr val="bg1"/>
              </a:solidFill>
              <a:latin typeface="Bahnschrift SemiLight" pitchFamily="34" charset="0"/>
            </a:endParaRPr>
          </a:p>
          <a:p>
            <a:pPr algn="ctr"/>
            <a:r>
              <a:rPr lang="fr-FR" sz="2000" dirty="0" smtClean="0">
                <a:solidFill>
                  <a:schemeClr val="bg1"/>
                </a:solidFill>
                <a:latin typeface="Bahnschrift SemiLight" pitchFamily="34" charset="0"/>
                <a:hlinkClick r:id="rId5" tooltip="Visite mon site web !"/>
              </a:rPr>
              <a:t>Clique ici !</a:t>
            </a:r>
            <a:endParaRPr lang="fr-FR" sz="2000" dirty="0" smtClean="0">
              <a:solidFill>
                <a:schemeClr val="bg1"/>
              </a:solidFill>
              <a:latin typeface="Bahnschrift SemiLight" pitchFamily="34" charset="0"/>
            </a:endParaRPr>
          </a:p>
          <a:p>
            <a:pPr algn="ctr"/>
            <a:r>
              <a:rPr lang="fr-FR" sz="2000" dirty="0" smtClean="0">
                <a:solidFill>
                  <a:schemeClr val="bg1"/>
                </a:solidFill>
                <a:latin typeface="Bahnschrift SemiLight" pitchFamily="34" charset="0"/>
              </a:rPr>
              <a:t>Url: https://iryaxu.github.io/HTMLLearning</a:t>
            </a:r>
          </a:p>
        </p:txBody>
      </p:sp>
    </p:spTree>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TotalTime>
  <Words>367</Words>
  <Application>Microsoft Office PowerPoint</Application>
  <PresentationFormat>Affichage à l'écran (4:3)</PresentationFormat>
  <Paragraphs>55</Paragraphs>
  <Slides>7</Slides>
  <Notes>0</Notes>
  <HiddenSlides>0</HiddenSlides>
  <MMClips>0</MMClips>
  <ScaleCrop>false</ScaleCrop>
  <HeadingPairs>
    <vt:vector size="4" baseType="variant">
      <vt:variant>
        <vt:lpstr>Thème</vt:lpstr>
      </vt:variant>
      <vt:variant>
        <vt:i4>1</vt:i4>
      </vt:variant>
      <vt:variant>
        <vt:lpstr>Titres des diapositives</vt:lpstr>
      </vt:variant>
      <vt:variant>
        <vt:i4>7</vt:i4>
      </vt:variant>
    </vt:vector>
  </HeadingPairs>
  <TitlesOfParts>
    <vt:vector size="8" baseType="lpstr">
      <vt:lpstr>Thème Office</vt:lpstr>
      <vt:lpstr>Le HTML  Et le CSS </vt:lpstr>
      <vt:lpstr>Sommaire</vt:lpstr>
      <vt:lpstr>    Qu’est ce que c’est le HTML ?</vt:lpstr>
      <vt:lpstr>    L’histoire du HTML</vt:lpstr>
      <vt:lpstr>    Et le CSS ?</vt:lpstr>
      <vt:lpstr>L’histoire du CSS </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 HTML</dc:title>
  <dc:creator>AY2666</dc:creator>
  <cp:lastModifiedBy>AY2666</cp:lastModifiedBy>
  <cp:revision>10</cp:revision>
  <dcterms:created xsi:type="dcterms:W3CDTF">2021-04-21T15:09:27Z</dcterms:created>
  <dcterms:modified xsi:type="dcterms:W3CDTF">2021-04-21T16:40:20Z</dcterms:modified>
</cp:coreProperties>
</file>