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6"/>
  </p:notesMasterIdLst>
  <p:sldIdLst>
    <p:sldId id="1234" r:id="rId7"/>
    <p:sldId id="1235" r:id="rId8"/>
    <p:sldId id="1236" r:id="rId9"/>
    <p:sldId id="1239" r:id="rId10"/>
    <p:sldId id="1240" r:id="rId11"/>
    <p:sldId id="1241" r:id="rId12"/>
    <p:sldId id="1242" r:id="rId13"/>
    <p:sldId id="1243" r:id="rId14"/>
    <p:sldId id="1244" r:id="rId15"/>
    <p:sldId id="1245" r:id="rId16"/>
    <p:sldId id="1246" r:id="rId17"/>
    <p:sldId id="1247" r:id="rId18"/>
    <p:sldId id="1249" r:id="rId19"/>
    <p:sldId id="1248" r:id="rId20"/>
    <p:sldId id="1250" r:id="rId21"/>
    <p:sldId id="1251" r:id="rId22"/>
    <p:sldId id="1252" r:id="rId23"/>
    <p:sldId id="1237" r:id="rId24"/>
    <p:sldId id="1206"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5"/>
            <p14:sldId id="1236"/>
            <p14:sldId id="1239"/>
            <p14:sldId id="1240"/>
            <p14:sldId id="1241"/>
            <p14:sldId id="1242"/>
            <p14:sldId id="1243"/>
            <p14:sldId id="1244"/>
            <p14:sldId id="1245"/>
            <p14:sldId id="1246"/>
            <p14:sldId id="1247"/>
            <p14:sldId id="1249"/>
            <p14:sldId id="1248"/>
            <p14:sldId id="1250"/>
            <p14:sldId id="1251"/>
            <p14:sldId id="1252"/>
            <p14:sldId id="1237"/>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CF7C86-F21E-4D17-B393-48FA34907DFE}" v="293" dt="2020-11-26T20:08:58.536"/>
    <p1510:client id="{CE760E6D-6DE3-4FC1-A663-16995DAAC397}" v="247" dt="2020-11-27T08:40:37.336"/>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79"/>
        <p:guide pos="688"/>
        <p:guide orient="horz" pos="1729"/>
        <p:guide pos="7242"/>
        <p:guide orient="horz" pos="129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9B3202-3D76-4702-A2DB-BF00D7A7D1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uk-UA"/>
        </a:p>
      </dgm:t>
    </dgm:pt>
    <dgm:pt modelId="{A53D2020-E7A0-4E52-8B1D-7BFFF745366F}">
      <dgm:prSet phldrT="[Текст]" phldr="0"/>
      <dgm:spPr/>
      <dgm:t>
        <a:bodyPr/>
        <a:lstStyle/>
        <a:p>
          <a:pPr rtl="0"/>
          <a:r>
            <a:rPr lang="uk-UA" noProof="1">
              <a:latin typeface="Proxima Nova Black"/>
            </a:rPr>
            <a:t>What is Gulp</a:t>
          </a:r>
        </a:p>
      </dgm:t>
    </dgm:pt>
    <dgm:pt modelId="{913CAFFE-8C40-4F14-B4A4-BA0403444309}" type="parTrans" cxnId="{CB0BECCD-2258-491C-80F1-80D7A4E6E2C0}">
      <dgm:prSet/>
      <dgm:spPr/>
      <dgm:t>
        <a:bodyPr/>
        <a:lstStyle/>
        <a:p>
          <a:endParaRPr lang="uk-UA"/>
        </a:p>
      </dgm:t>
    </dgm:pt>
    <dgm:pt modelId="{AAE7BEE2-A032-4D6E-BFEB-C55794F339DD}" type="sibTrans" cxnId="{CB0BECCD-2258-491C-80F1-80D7A4E6E2C0}">
      <dgm:prSet/>
      <dgm:spPr/>
      <dgm:t>
        <a:bodyPr/>
        <a:lstStyle/>
        <a:p>
          <a:endParaRPr lang="uk-UA"/>
        </a:p>
      </dgm:t>
    </dgm:pt>
    <dgm:pt modelId="{BD899A95-C88C-4285-9AC6-7BB54369FAAC}">
      <dgm:prSet phldr="0"/>
      <dgm:spPr/>
      <dgm:t>
        <a:bodyPr/>
        <a:lstStyle/>
        <a:p>
          <a:pPr rtl="0"/>
          <a:r>
            <a:rPr lang="uk-UA" noProof="1"/>
            <a:t>Gulp workflow</a:t>
          </a:r>
        </a:p>
      </dgm:t>
    </dgm:pt>
    <dgm:pt modelId="{075FACD4-BCCF-4FAF-A4E1-9E6BCB80BBEB}" type="parTrans" cxnId="{B0FCE64A-8244-45AC-A0AE-E9D59CA33EDF}">
      <dgm:prSet/>
      <dgm:spPr/>
    </dgm:pt>
    <dgm:pt modelId="{A1B32C48-3CCE-4FD1-B324-AAC97C840000}" type="sibTrans" cxnId="{B0FCE64A-8244-45AC-A0AE-E9D59CA33EDF}">
      <dgm:prSet/>
      <dgm:spPr/>
    </dgm:pt>
    <dgm:pt modelId="{AB9BF20A-A972-4F9C-AE6F-77D2836AE2C3}">
      <dgm:prSet phldr="0"/>
      <dgm:spPr/>
      <dgm:t>
        <a:bodyPr/>
        <a:lstStyle/>
        <a:p>
          <a:pPr rtl="0"/>
          <a:r>
            <a:rPr lang="uk-UA" dirty="0"/>
            <a:t>Gulp API</a:t>
          </a:r>
        </a:p>
      </dgm:t>
    </dgm:pt>
    <dgm:pt modelId="{C76D2E4C-B416-42F0-8B1A-23202F9CEAB8}" type="parTrans" cxnId="{A50C8092-D48C-4EBF-9CA1-CE932DCD4732}">
      <dgm:prSet/>
      <dgm:spPr/>
    </dgm:pt>
    <dgm:pt modelId="{144C84A1-F849-4B56-8149-9BBED3A99FD9}" type="sibTrans" cxnId="{A50C8092-D48C-4EBF-9CA1-CE932DCD4732}">
      <dgm:prSet/>
      <dgm:spPr/>
    </dgm:pt>
    <dgm:pt modelId="{D43BE590-3E6E-473E-8878-FB745CA43465}">
      <dgm:prSet phldr="0"/>
      <dgm:spPr/>
      <dgm:t>
        <a:bodyPr/>
        <a:lstStyle/>
        <a:p>
          <a:r>
            <a:rPr lang="uk-UA" dirty="0"/>
            <a:t>Grunt</a:t>
          </a:r>
        </a:p>
      </dgm:t>
    </dgm:pt>
    <dgm:pt modelId="{C856EBCB-AB23-45DC-9468-C85661151884}" type="parTrans" cxnId="{536549C6-A607-443A-8CE5-CC5369AAAD61}">
      <dgm:prSet/>
      <dgm:spPr/>
    </dgm:pt>
    <dgm:pt modelId="{A84A49E1-F2A3-47CF-AF24-D73931104FC7}" type="sibTrans" cxnId="{536549C6-A607-443A-8CE5-CC5369AAAD61}">
      <dgm:prSet/>
      <dgm:spPr/>
    </dgm:pt>
    <dgm:pt modelId="{0AD2AB41-7353-419E-8445-F9ABD504A882}">
      <dgm:prSet phldr="0"/>
      <dgm:spPr/>
      <dgm:t>
        <a:bodyPr/>
        <a:lstStyle/>
        <a:p>
          <a:pPr rtl="0"/>
          <a:r>
            <a:rPr lang="uk-UA" dirty="0"/>
            <a:t>Grunt API</a:t>
          </a:r>
        </a:p>
      </dgm:t>
    </dgm:pt>
    <dgm:pt modelId="{21F55D40-737C-4715-9691-89F66501A146}" type="parTrans" cxnId="{B6D94E43-C296-4984-965F-9D61AE6998EE}">
      <dgm:prSet/>
      <dgm:spPr/>
    </dgm:pt>
    <dgm:pt modelId="{C6A4EC87-CE1E-46B4-A115-46DF81928B58}" type="sibTrans" cxnId="{B6D94E43-C296-4984-965F-9D61AE6998EE}">
      <dgm:prSet/>
      <dgm:spPr/>
    </dgm:pt>
    <dgm:pt modelId="{D2E80C31-2601-4E55-B7D9-4289F4A1E499}" type="pres">
      <dgm:prSet presAssocID="{719B3202-3D76-4702-A2DB-BF00D7A7D143}" presName="linear" presStyleCnt="0">
        <dgm:presLayoutVars>
          <dgm:animLvl val="lvl"/>
          <dgm:resizeHandles val="exact"/>
        </dgm:presLayoutVars>
      </dgm:prSet>
      <dgm:spPr/>
    </dgm:pt>
    <dgm:pt modelId="{92D5778D-AE2B-499E-9159-769582D31BCE}" type="pres">
      <dgm:prSet presAssocID="{A53D2020-E7A0-4E52-8B1D-7BFFF745366F}" presName="parentText" presStyleLbl="node1" presStyleIdx="0" presStyleCnt="5">
        <dgm:presLayoutVars>
          <dgm:chMax val="0"/>
          <dgm:bulletEnabled val="1"/>
        </dgm:presLayoutVars>
      </dgm:prSet>
      <dgm:spPr/>
    </dgm:pt>
    <dgm:pt modelId="{BAF0ECAF-061D-4522-B155-4C6F8EDF6220}" type="pres">
      <dgm:prSet presAssocID="{AAE7BEE2-A032-4D6E-BFEB-C55794F339DD}" presName="spacer" presStyleCnt="0"/>
      <dgm:spPr/>
    </dgm:pt>
    <dgm:pt modelId="{4DFE8FC2-C787-4528-9A83-B833FA998801}" type="pres">
      <dgm:prSet presAssocID="{BD899A95-C88C-4285-9AC6-7BB54369FAAC}" presName="parentText" presStyleLbl="node1" presStyleIdx="1" presStyleCnt="5">
        <dgm:presLayoutVars>
          <dgm:chMax val="0"/>
          <dgm:bulletEnabled val="1"/>
        </dgm:presLayoutVars>
      </dgm:prSet>
      <dgm:spPr/>
    </dgm:pt>
    <dgm:pt modelId="{31FCD575-899F-4DE6-BB32-C0E407D7C590}" type="pres">
      <dgm:prSet presAssocID="{A1B32C48-3CCE-4FD1-B324-AAC97C840000}" presName="spacer" presStyleCnt="0"/>
      <dgm:spPr/>
    </dgm:pt>
    <dgm:pt modelId="{3EA9C04B-4F7B-48AD-997C-24DB9793123F}" type="pres">
      <dgm:prSet presAssocID="{AB9BF20A-A972-4F9C-AE6F-77D2836AE2C3}" presName="parentText" presStyleLbl="node1" presStyleIdx="2" presStyleCnt="5">
        <dgm:presLayoutVars>
          <dgm:chMax val="0"/>
          <dgm:bulletEnabled val="1"/>
        </dgm:presLayoutVars>
      </dgm:prSet>
      <dgm:spPr/>
    </dgm:pt>
    <dgm:pt modelId="{A45D4EB8-2D8E-4731-BFA1-116ED695D24C}" type="pres">
      <dgm:prSet presAssocID="{144C84A1-F849-4B56-8149-9BBED3A99FD9}" presName="spacer" presStyleCnt="0"/>
      <dgm:spPr/>
    </dgm:pt>
    <dgm:pt modelId="{4AB63C9C-AC24-4F6B-AC43-8FEEC36857EC}" type="pres">
      <dgm:prSet presAssocID="{D43BE590-3E6E-473E-8878-FB745CA43465}" presName="parentText" presStyleLbl="node1" presStyleIdx="3" presStyleCnt="5">
        <dgm:presLayoutVars>
          <dgm:chMax val="0"/>
          <dgm:bulletEnabled val="1"/>
        </dgm:presLayoutVars>
      </dgm:prSet>
      <dgm:spPr/>
    </dgm:pt>
    <dgm:pt modelId="{789AD156-A112-417E-A7F8-016C6CDD7A90}" type="pres">
      <dgm:prSet presAssocID="{A84A49E1-F2A3-47CF-AF24-D73931104FC7}" presName="spacer" presStyleCnt="0"/>
      <dgm:spPr/>
    </dgm:pt>
    <dgm:pt modelId="{8BD54FF7-0265-4AB8-8B44-69310E319F01}" type="pres">
      <dgm:prSet presAssocID="{0AD2AB41-7353-419E-8445-F9ABD504A882}" presName="parentText" presStyleLbl="node1" presStyleIdx="4" presStyleCnt="5">
        <dgm:presLayoutVars>
          <dgm:chMax val="0"/>
          <dgm:bulletEnabled val="1"/>
        </dgm:presLayoutVars>
      </dgm:prSet>
      <dgm:spPr/>
    </dgm:pt>
  </dgm:ptLst>
  <dgm:cxnLst>
    <dgm:cxn modelId="{4093001E-E8D8-427A-BDBF-1D68B735BF3D}" type="presOf" srcId="{BD899A95-C88C-4285-9AC6-7BB54369FAAC}" destId="{4DFE8FC2-C787-4528-9A83-B833FA998801}" srcOrd="0" destOrd="0" presId="urn:microsoft.com/office/officeart/2005/8/layout/vList2"/>
    <dgm:cxn modelId="{B6D94E43-C296-4984-965F-9D61AE6998EE}" srcId="{719B3202-3D76-4702-A2DB-BF00D7A7D143}" destId="{0AD2AB41-7353-419E-8445-F9ABD504A882}" srcOrd="4" destOrd="0" parTransId="{21F55D40-737C-4715-9691-89F66501A146}" sibTransId="{C6A4EC87-CE1E-46B4-A115-46DF81928B58}"/>
    <dgm:cxn modelId="{B0FCE64A-8244-45AC-A0AE-E9D59CA33EDF}" srcId="{719B3202-3D76-4702-A2DB-BF00D7A7D143}" destId="{BD899A95-C88C-4285-9AC6-7BB54369FAAC}" srcOrd="1" destOrd="0" parTransId="{075FACD4-BCCF-4FAF-A4E1-9E6BCB80BBEB}" sibTransId="{A1B32C48-3CCE-4FD1-B324-AAC97C840000}"/>
    <dgm:cxn modelId="{F1605056-E87B-4C81-B60E-E331FEC3B783}" type="presOf" srcId="{AB9BF20A-A972-4F9C-AE6F-77D2836AE2C3}" destId="{3EA9C04B-4F7B-48AD-997C-24DB9793123F}" srcOrd="0" destOrd="0" presId="urn:microsoft.com/office/officeart/2005/8/layout/vList2"/>
    <dgm:cxn modelId="{B7889B8D-DDB2-4133-BE73-59642BEC7C32}" type="presOf" srcId="{719B3202-3D76-4702-A2DB-BF00D7A7D143}" destId="{D2E80C31-2601-4E55-B7D9-4289F4A1E499}" srcOrd="0" destOrd="0" presId="urn:microsoft.com/office/officeart/2005/8/layout/vList2"/>
    <dgm:cxn modelId="{D525998E-FAEE-46C6-81A2-9F3B29447A9C}" type="presOf" srcId="{0AD2AB41-7353-419E-8445-F9ABD504A882}" destId="{8BD54FF7-0265-4AB8-8B44-69310E319F01}" srcOrd="0" destOrd="0" presId="urn:microsoft.com/office/officeart/2005/8/layout/vList2"/>
    <dgm:cxn modelId="{A50C8092-D48C-4EBF-9CA1-CE932DCD4732}" srcId="{719B3202-3D76-4702-A2DB-BF00D7A7D143}" destId="{AB9BF20A-A972-4F9C-AE6F-77D2836AE2C3}" srcOrd="2" destOrd="0" parTransId="{C76D2E4C-B416-42F0-8B1A-23202F9CEAB8}" sibTransId="{144C84A1-F849-4B56-8149-9BBED3A99FD9}"/>
    <dgm:cxn modelId="{428E62BD-ECBF-4AA5-B777-CDB071BD6849}" type="presOf" srcId="{D43BE590-3E6E-473E-8878-FB745CA43465}" destId="{4AB63C9C-AC24-4F6B-AC43-8FEEC36857EC}" srcOrd="0" destOrd="0" presId="urn:microsoft.com/office/officeart/2005/8/layout/vList2"/>
    <dgm:cxn modelId="{A1A326C5-8BFB-4B16-B1EE-8225CF6B9D90}" type="presOf" srcId="{A53D2020-E7A0-4E52-8B1D-7BFFF745366F}" destId="{92D5778D-AE2B-499E-9159-769582D31BCE}" srcOrd="0" destOrd="0" presId="urn:microsoft.com/office/officeart/2005/8/layout/vList2"/>
    <dgm:cxn modelId="{536549C6-A607-443A-8CE5-CC5369AAAD61}" srcId="{719B3202-3D76-4702-A2DB-BF00D7A7D143}" destId="{D43BE590-3E6E-473E-8878-FB745CA43465}" srcOrd="3" destOrd="0" parTransId="{C856EBCB-AB23-45DC-9468-C85661151884}" sibTransId="{A84A49E1-F2A3-47CF-AF24-D73931104FC7}"/>
    <dgm:cxn modelId="{CB0BECCD-2258-491C-80F1-80D7A4E6E2C0}" srcId="{719B3202-3D76-4702-A2DB-BF00D7A7D143}" destId="{A53D2020-E7A0-4E52-8B1D-7BFFF745366F}" srcOrd="0" destOrd="0" parTransId="{913CAFFE-8C40-4F14-B4A4-BA0403444309}" sibTransId="{AAE7BEE2-A032-4D6E-BFEB-C55794F339DD}"/>
    <dgm:cxn modelId="{EEFE143C-F60C-496D-A9B4-236F2D993F0B}" type="presParOf" srcId="{D2E80C31-2601-4E55-B7D9-4289F4A1E499}" destId="{92D5778D-AE2B-499E-9159-769582D31BCE}" srcOrd="0" destOrd="0" presId="urn:microsoft.com/office/officeart/2005/8/layout/vList2"/>
    <dgm:cxn modelId="{2DA89735-E97E-4C23-956E-A47C0F928ED3}" type="presParOf" srcId="{D2E80C31-2601-4E55-B7D9-4289F4A1E499}" destId="{BAF0ECAF-061D-4522-B155-4C6F8EDF6220}" srcOrd="1" destOrd="0" presId="urn:microsoft.com/office/officeart/2005/8/layout/vList2"/>
    <dgm:cxn modelId="{36379BDC-841A-4D4D-BF0A-DDF219332296}" type="presParOf" srcId="{D2E80C31-2601-4E55-B7D9-4289F4A1E499}" destId="{4DFE8FC2-C787-4528-9A83-B833FA998801}" srcOrd="2" destOrd="0" presId="urn:microsoft.com/office/officeart/2005/8/layout/vList2"/>
    <dgm:cxn modelId="{B132A90D-73F7-4551-A0D9-B1A854B12F6D}" type="presParOf" srcId="{D2E80C31-2601-4E55-B7D9-4289F4A1E499}" destId="{31FCD575-899F-4DE6-BB32-C0E407D7C590}" srcOrd="3" destOrd="0" presId="urn:microsoft.com/office/officeart/2005/8/layout/vList2"/>
    <dgm:cxn modelId="{CE184C70-C801-4A21-A20E-733A175EBD87}" type="presParOf" srcId="{D2E80C31-2601-4E55-B7D9-4289F4A1E499}" destId="{3EA9C04B-4F7B-48AD-997C-24DB9793123F}" srcOrd="4" destOrd="0" presId="urn:microsoft.com/office/officeart/2005/8/layout/vList2"/>
    <dgm:cxn modelId="{9AA94637-D85D-4B5A-BEDF-3C73A28BE3DF}" type="presParOf" srcId="{D2E80C31-2601-4E55-B7D9-4289F4A1E499}" destId="{A45D4EB8-2D8E-4731-BFA1-116ED695D24C}" srcOrd="5" destOrd="0" presId="urn:microsoft.com/office/officeart/2005/8/layout/vList2"/>
    <dgm:cxn modelId="{0342ABB8-F9E8-43F9-B5A3-FD50ABE365FE}" type="presParOf" srcId="{D2E80C31-2601-4E55-B7D9-4289F4A1E499}" destId="{4AB63C9C-AC24-4F6B-AC43-8FEEC36857EC}" srcOrd="6" destOrd="0" presId="urn:microsoft.com/office/officeart/2005/8/layout/vList2"/>
    <dgm:cxn modelId="{BC1EBEA9-BC6D-452A-BCF5-C866D2D0CF49}" type="presParOf" srcId="{D2E80C31-2601-4E55-B7D9-4289F4A1E499}" destId="{789AD156-A112-417E-A7F8-016C6CDD7A90}" srcOrd="7" destOrd="0" presId="urn:microsoft.com/office/officeart/2005/8/layout/vList2"/>
    <dgm:cxn modelId="{5BC6BBC7-F249-44B3-BF64-62DB3862E3ED}" type="presParOf" srcId="{D2E80C31-2601-4E55-B7D9-4289F4A1E499}" destId="{8BD54FF7-0265-4AB8-8B44-69310E319F0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5778D-AE2B-499E-9159-769582D31BCE}">
      <dsp:nvSpPr>
        <dsp:cNvPr id="0" name=""/>
        <dsp:cNvSpPr/>
      </dsp:nvSpPr>
      <dsp:spPr>
        <a:xfrm>
          <a:off x="0" y="22575"/>
          <a:ext cx="4572000" cy="6625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uk-UA" sz="2600" kern="1200" noProof="1">
              <a:latin typeface="Proxima Nova Black"/>
            </a:rPr>
            <a:t>What is Gulp</a:t>
          </a:r>
        </a:p>
      </dsp:txBody>
      <dsp:txXfrm>
        <a:off x="32345" y="54920"/>
        <a:ext cx="4507310" cy="597895"/>
      </dsp:txXfrm>
    </dsp:sp>
    <dsp:sp modelId="{4DFE8FC2-C787-4528-9A83-B833FA998801}">
      <dsp:nvSpPr>
        <dsp:cNvPr id="0" name=""/>
        <dsp:cNvSpPr/>
      </dsp:nvSpPr>
      <dsp:spPr>
        <a:xfrm>
          <a:off x="0" y="760041"/>
          <a:ext cx="4572000" cy="6625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uk-UA" sz="2600" kern="1200" noProof="1"/>
            <a:t>Gulp workflow</a:t>
          </a:r>
        </a:p>
      </dsp:txBody>
      <dsp:txXfrm>
        <a:off x="32345" y="792386"/>
        <a:ext cx="4507310" cy="597895"/>
      </dsp:txXfrm>
    </dsp:sp>
    <dsp:sp modelId="{3EA9C04B-4F7B-48AD-997C-24DB9793123F}">
      <dsp:nvSpPr>
        <dsp:cNvPr id="0" name=""/>
        <dsp:cNvSpPr/>
      </dsp:nvSpPr>
      <dsp:spPr>
        <a:xfrm>
          <a:off x="0" y="1497507"/>
          <a:ext cx="4572000" cy="6625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uk-UA" sz="2600" kern="1200" dirty="0"/>
            <a:t>Gulp API</a:t>
          </a:r>
        </a:p>
      </dsp:txBody>
      <dsp:txXfrm>
        <a:off x="32345" y="1529852"/>
        <a:ext cx="4507310" cy="597895"/>
      </dsp:txXfrm>
    </dsp:sp>
    <dsp:sp modelId="{4AB63C9C-AC24-4F6B-AC43-8FEEC36857EC}">
      <dsp:nvSpPr>
        <dsp:cNvPr id="0" name=""/>
        <dsp:cNvSpPr/>
      </dsp:nvSpPr>
      <dsp:spPr>
        <a:xfrm>
          <a:off x="0" y="2234972"/>
          <a:ext cx="4572000" cy="6625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uk-UA" sz="2600" kern="1200" dirty="0"/>
            <a:t>Grunt</a:t>
          </a:r>
        </a:p>
      </dsp:txBody>
      <dsp:txXfrm>
        <a:off x="32345" y="2267317"/>
        <a:ext cx="4507310" cy="597895"/>
      </dsp:txXfrm>
    </dsp:sp>
    <dsp:sp modelId="{8BD54FF7-0265-4AB8-8B44-69310E319F01}">
      <dsp:nvSpPr>
        <dsp:cNvPr id="0" name=""/>
        <dsp:cNvSpPr/>
      </dsp:nvSpPr>
      <dsp:spPr>
        <a:xfrm>
          <a:off x="0" y="2972438"/>
          <a:ext cx="4572000" cy="6625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uk-UA" sz="2600" kern="1200" dirty="0"/>
            <a:t>Grunt API</a:t>
          </a:r>
        </a:p>
      </dsp:txBody>
      <dsp:txXfrm>
        <a:off x="32345" y="3004783"/>
        <a:ext cx="4507310" cy="5978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27/11/2020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C01860-88AA-4983-9D84-DB6CD67B99FA}"/>
              </a:ext>
            </a:extLst>
          </p:cNvPr>
          <p:cNvSpPr>
            <a:spLocks noGrp="1"/>
          </p:cNvSpPr>
          <p:nvPr>
            <p:ph type="title"/>
          </p:nvPr>
        </p:nvSpPr>
        <p:spPr/>
        <p:txBody>
          <a:bodyPr lIns="0" tIns="45720" rIns="91440" bIns="45720" anchor="t">
            <a:noAutofit/>
          </a:bodyPr>
          <a:lstStyle/>
          <a:p>
            <a:r>
              <a:rPr lang="uk-UA" sz="9600" noProof="1"/>
              <a:t>JavaScript Build Tools: Grunt, Gulp</a:t>
            </a:r>
            <a:endParaRPr lang="uk-UA" noProof="1"/>
          </a:p>
        </p:txBody>
      </p:sp>
      <p:sp>
        <p:nvSpPr>
          <p:cNvPr id="11" name="Text Placeholder 10">
            <a:extLst>
              <a:ext uri="{FF2B5EF4-FFF2-40B4-BE49-F238E27FC236}">
                <a16:creationId xmlns:a16="http://schemas.microsoft.com/office/drawing/2014/main" id="{CF3D1018-5EBF-47E8-BCA9-73CE5FFDDFC4}"/>
              </a:ext>
            </a:extLst>
          </p:cNvPr>
          <p:cNvSpPr>
            <a:spLocks noGrp="1"/>
          </p:cNvSpPr>
          <p:nvPr>
            <p:ph type="body" sz="quarter" idx="10"/>
          </p:nvPr>
        </p:nvSpPr>
        <p:spPr/>
        <p:txBody>
          <a:bodyPr lIns="0" tIns="45720" rIns="91440" bIns="45720" anchor="t"/>
          <a:lstStyle/>
          <a:p>
            <a:r>
              <a:rPr lang="uk-UA" dirty="0" err="1"/>
              <a:t>by</a:t>
            </a:r>
            <a:r>
              <a:rPr lang="uk-UA" dirty="0"/>
              <a:t> </a:t>
            </a:r>
            <a:r>
              <a:rPr lang="uk-UA" dirty="0" err="1"/>
              <a:t>Iryna</a:t>
            </a:r>
            <a:r>
              <a:rPr lang="uk-UA" dirty="0"/>
              <a:t> </a:t>
            </a:r>
            <a:r>
              <a:rPr lang="uk-UA" dirty="0" err="1"/>
              <a:t>Bzdyr</a:t>
            </a:r>
            <a:endParaRPr lang="uk-UA"/>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056491-3F25-4108-976B-FF6690231B49}"/>
              </a:ext>
            </a:extLst>
          </p:cNvPr>
          <p:cNvSpPr>
            <a:spLocks noGrp="1"/>
          </p:cNvSpPr>
          <p:nvPr>
            <p:ph type="title"/>
          </p:nvPr>
        </p:nvSpPr>
        <p:spPr/>
        <p:txBody>
          <a:bodyPr lIns="0" tIns="45720" rIns="91440" bIns="45720" anchor="t"/>
          <a:lstStyle/>
          <a:p>
            <a:r>
              <a:rPr lang="uk-UA" dirty="0" err="1"/>
              <a:t>gulp.src</a:t>
            </a:r>
          </a:p>
        </p:txBody>
      </p:sp>
      <p:sp>
        <p:nvSpPr>
          <p:cNvPr id="3" name="Місце для тексту 2">
            <a:extLst>
              <a:ext uri="{FF2B5EF4-FFF2-40B4-BE49-F238E27FC236}">
                <a16:creationId xmlns:a16="http://schemas.microsoft.com/office/drawing/2014/main" id="{8D35FB24-D687-4CC1-8B0D-4FA3BE456DA4}"/>
              </a:ext>
            </a:extLst>
          </p:cNvPr>
          <p:cNvSpPr>
            <a:spLocks noGrp="1"/>
          </p:cNvSpPr>
          <p:nvPr>
            <p:ph type="body" sz="quarter" idx="10"/>
          </p:nvPr>
        </p:nvSpPr>
        <p:spPr/>
        <p:txBody>
          <a:bodyPr lIns="0" tIns="45720" rIns="91440" bIns="45720" anchor="t"/>
          <a:lstStyle/>
          <a:p>
            <a:r>
              <a:rPr lang="uk-UA" dirty="0" err="1"/>
              <a:t>Options</a:t>
            </a:r>
          </a:p>
          <a:p>
            <a:r>
              <a:rPr lang="uk-UA" dirty="0" err="1"/>
              <a:t>An</a:t>
            </a:r>
            <a:r>
              <a:rPr lang="uk-UA" dirty="0"/>
              <a:t> </a:t>
            </a:r>
            <a:r>
              <a:rPr lang="uk-UA" dirty="0" err="1"/>
              <a:t>optional</a:t>
            </a:r>
            <a:r>
              <a:rPr lang="uk-UA" dirty="0"/>
              <a:t> </a:t>
            </a:r>
            <a:r>
              <a:rPr lang="uk-UA" dirty="0" err="1"/>
              <a:t>parameter</a:t>
            </a:r>
            <a:r>
              <a:rPr lang="uk-UA" dirty="0"/>
              <a:t> </a:t>
            </a:r>
            <a:r>
              <a:rPr lang="uk-UA" dirty="0" err="1"/>
              <a:t>to</a:t>
            </a:r>
            <a:r>
              <a:rPr lang="uk-UA" dirty="0"/>
              <a:t> </a:t>
            </a:r>
            <a:r>
              <a:rPr lang="uk-UA" dirty="0" err="1"/>
              <a:t>further</a:t>
            </a:r>
            <a:r>
              <a:rPr lang="uk-UA" dirty="0"/>
              <a:t> </a:t>
            </a:r>
            <a:r>
              <a:rPr lang="uk-UA" dirty="0" err="1"/>
              <a:t>define</a:t>
            </a:r>
            <a:r>
              <a:rPr lang="uk-UA" dirty="0"/>
              <a:t> </a:t>
            </a:r>
            <a:r>
              <a:rPr lang="uk-UA" dirty="0" err="1"/>
              <a:t>file</a:t>
            </a:r>
            <a:r>
              <a:rPr lang="uk-UA" dirty="0"/>
              <a:t> </a:t>
            </a:r>
            <a:r>
              <a:rPr lang="uk-UA" dirty="0" err="1"/>
              <a:t>criteria</a:t>
            </a:r>
            <a:r>
              <a:rPr lang="uk-UA" dirty="0"/>
              <a:t>, </a:t>
            </a:r>
            <a:r>
              <a:rPr lang="uk-UA" dirty="0" err="1"/>
              <a:t>such</a:t>
            </a:r>
            <a:r>
              <a:rPr lang="uk-UA" dirty="0"/>
              <a:t> </a:t>
            </a:r>
            <a:r>
              <a:rPr lang="uk-UA" dirty="0" err="1"/>
              <a:t>as</a:t>
            </a:r>
            <a:r>
              <a:rPr lang="uk-UA" dirty="0"/>
              <a:t> </a:t>
            </a:r>
            <a:r>
              <a:rPr lang="uk-UA" dirty="0" err="1"/>
              <a:t>the</a:t>
            </a:r>
            <a:r>
              <a:rPr lang="uk-UA" dirty="0"/>
              <a:t> </a:t>
            </a:r>
            <a:r>
              <a:rPr lang="uk-UA" dirty="0" err="1"/>
              <a:t>Current</a:t>
            </a:r>
            <a:r>
              <a:rPr lang="uk-UA" dirty="0"/>
              <a:t> </a:t>
            </a:r>
            <a:r>
              <a:rPr lang="uk-UA" dirty="0" err="1"/>
              <a:t>Working</a:t>
            </a:r>
            <a:r>
              <a:rPr lang="uk-UA" dirty="0"/>
              <a:t> </a:t>
            </a:r>
            <a:r>
              <a:rPr lang="uk-UA" dirty="0" err="1"/>
              <a:t>Directory</a:t>
            </a:r>
            <a:r>
              <a:rPr lang="uk-UA" dirty="0"/>
              <a:t>, </a:t>
            </a:r>
            <a:r>
              <a:rPr lang="uk-UA" dirty="0" err="1"/>
              <a:t>or</a:t>
            </a:r>
            <a:r>
              <a:rPr lang="uk-UA" dirty="0"/>
              <a:t> </a:t>
            </a:r>
            <a:r>
              <a:rPr lang="uk-UA" dirty="0" err="1"/>
              <a:t>whether</a:t>
            </a:r>
            <a:r>
              <a:rPr lang="uk-UA" dirty="0"/>
              <a:t> </a:t>
            </a:r>
            <a:r>
              <a:rPr lang="uk-UA" dirty="0" err="1"/>
              <a:t>your</a:t>
            </a:r>
            <a:r>
              <a:rPr lang="uk-UA" dirty="0"/>
              <a:t> </a:t>
            </a:r>
            <a:r>
              <a:rPr lang="uk-UA" dirty="0" err="1"/>
              <a:t>task</a:t>
            </a:r>
            <a:r>
              <a:rPr lang="uk-UA" dirty="0"/>
              <a:t> </a:t>
            </a:r>
            <a:r>
              <a:rPr lang="uk-UA" dirty="0" err="1"/>
              <a:t>needs</a:t>
            </a:r>
            <a:r>
              <a:rPr lang="uk-UA" dirty="0"/>
              <a:t> </a:t>
            </a:r>
            <a:r>
              <a:rPr lang="uk-UA" dirty="0" err="1"/>
              <a:t>the</a:t>
            </a:r>
            <a:r>
              <a:rPr lang="uk-UA" dirty="0"/>
              <a:t> </a:t>
            </a:r>
            <a:r>
              <a:rPr lang="uk-UA" dirty="0" err="1"/>
              <a:t>contents</a:t>
            </a:r>
            <a:r>
              <a:rPr lang="uk-UA" dirty="0"/>
              <a:t> </a:t>
            </a:r>
            <a:r>
              <a:rPr lang="uk-UA" dirty="0" err="1"/>
              <a:t>of</a:t>
            </a:r>
            <a:r>
              <a:rPr lang="uk-UA" dirty="0"/>
              <a:t> </a:t>
            </a:r>
            <a:r>
              <a:rPr lang="uk-UA" dirty="0" err="1"/>
              <a:t>the</a:t>
            </a:r>
            <a:r>
              <a:rPr lang="uk-UA" dirty="0"/>
              <a:t> </a:t>
            </a:r>
            <a:r>
              <a:rPr lang="uk-UA" dirty="0" err="1"/>
              <a:t>file</a:t>
            </a:r>
            <a:r>
              <a:rPr lang="uk-UA" dirty="0"/>
              <a:t> </a:t>
            </a:r>
            <a:r>
              <a:rPr lang="uk-UA" dirty="0" err="1"/>
              <a:t>read</a:t>
            </a:r>
            <a:r>
              <a:rPr lang="uk-UA" dirty="0"/>
              <a:t> </a:t>
            </a:r>
            <a:r>
              <a:rPr lang="uk-UA" dirty="0" err="1"/>
              <a:t>from</a:t>
            </a:r>
            <a:r>
              <a:rPr lang="uk-UA" dirty="0"/>
              <a:t> </a:t>
            </a:r>
            <a:r>
              <a:rPr lang="uk-UA" dirty="0" err="1"/>
              <a:t>the</a:t>
            </a:r>
            <a:r>
              <a:rPr lang="uk-UA" dirty="0"/>
              <a:t> </a:t>
            </a:r>
            <a:r>
              <a:rPr lang="uk-UA" dirty="0" err="1"/>
              <a:t>file</a:t>
            </a:r>
            <a:r>
              <a:rPr lang="uk-UA" dirty="0"/>
              <a:t> </a:t>
            </a:r>
            <a:r>
              <a:rPr lang="uk-UA" dirty="0" err="1"/>
              <a:t>system</a:t>
            </a:r>
            <a:r>
              <a:rPr lang="uk-UA" dirty="0"/>
              <a:t>. </a:t>
            </a:r>
            <a:r>
              <a:rPr lang="uk-UA" dirty="0" err="1"/>
              <a:t>Occasionally</a:t>
            </a:r>
            <a:r>
              <a:rPr lang="uk-UA" dirty="0"/>
              <a:t> </a:t>
            </a:r>
            <a:r>
              <a:rPr lang="uk-UA" dirty="0" err="1"/>
              <a:t>you</a:t>
            </a:r>
            <a:r>
              <a:rPr lang="uk-UA" dirty="0"/>
              <a:t> </a:t>
            </a:r>
            <a:r>
              <a:rPr lang="uk-UA" dirty="0" err="1"/>
              <a:t>may</a:t>
            </a:r>
            <a:r>
              <a:rPr lang="uk-UA" dirty="0"/>
              <a:t> </a:t>
            </a:r>
            <a:r>
              <a:rPr lang="uk-UA" dirty="0" err="1"/>
              <a:t>just</a:t>
            </a:r>
            <a:r>
              <a:rPr lang="uk-UA" dirty="0"/>
              <a:t> </a:t>
            </a:r>
            <a:r>
              <a:rPr lang="uk-UA" dirty="0" err="1"/>
              <a:t>need</a:t>
            </a:r>
            <a:r>
              <a:rPr lang="uk-UA" dirty="0"/>
              <a:t> </a:t>
            </a:r>
            <a:r>
              <a:rPr lang="uk-UA" dirty="0" err="1"/>
              <a:t>the</a:t>
            </a:r>
            <a:r>
              <a:rPr lang="uk-UA" dirty="0"/>
              <a:t> </a:t>
            </a:r>
            <a:r>
              <a:rPr lang="uk-UA" dirty="0" err="1"/>
              <a:t>file</a:t>
            </a:r>
            <a:r>
              <a:rPr lang="uk-UA" dirty="0"/>
              <a:t> </a:t>
            </a:r>
            <a:r>
              <a:rPr lang="uk-UA" dirty="0" err="1"/>
              <a:t>path</a:t>
            </a:r>
            <a:r>
              <a:rPr lang="uk-UA" dirty="0"/>
              <a:t> </a:t>
            </a:r>
            <a:r>
              <a:rPr lang="uk-UA" dirty="0" err="1"/>
              <a:t>and</a:t>
            </a:r>
            <a:r>
              <a:rPr lang="uk-UA" dirty="0"/>
              <a:t> </a:t>
            </a:r>
            <a:r>
              <a:rPr lang="uk-UA" dirty="0" err="1"/>
              <a:t>not</a:t>
            </a:r>
            <a:r>
              <a:rPr lang="uk-UA" dirty="0"/>
              <a:t> </a:t>
            </a:r>
            <a:r>
              <a:rPr lang="uk-UA" dirty="0" err="1"/>
              <a:t>the</a:t>
            </a:r>
            <a:r>
              <a:rPr lang="uk-UA" dirty="0"/>
              <a:t> </a:t>
            </a:r>
            <a:r>
              <a:rPr lang="uk-UA" dirty="0" err="1"/>
              <a:t>contents</a:t>
            </a:r>
            <a:r>
              <a:rPr lang="uk-UA" dirty="0"/>
              <a:t>.</a:t>
            </a:r>
          </a:p>
          <a:p>
            <a:r>
              <a:rPr lang="uk-UA" dirty="0"/>
              <a:t> </a:t>
            </a:r>
            <a:r>
              <a:rPr lang="uk-UA" dirty="0" err="1"/>
              <a:t>Below</a:t>
            </a:r>
            <a:r>
              <a:rPr lang="uk-UA" dirty="0"/>
              <a:t> </a:t>
            </a:r>
            <a:r>
              <a:rPr lang="uk-UA" dirty="0" err="1"/>
              <a:t>example</a:t>
            </a:r>
            <a:r>
              <a:rPr lang="uk-UA" dirty="0"/>
              <a:t> </a:t>
            </a:r>
            <a:r>
              <a:rPr lang="uk-UA" dirty="0" err="1"/>
              <a:t>is</a:t>
            </a:r>
            <a:r>
              <a:rPr lang="uk-UA" dirty="0"/>
              <a:t> </a:t>
            </a:r>
            <a:r>
              <a:rPr lang="uk-UA" dirty="0" err="1"/>
              <a:t>collecting</a:t>
            </a:r>
            <a:r>
              <a:rPr lang="uk-UA" dirty="0"/>
              <a:t> </a:t>
            </a:r>
            <a:r>
              <a:rPr lang="uk-UA" dirty="0" err="1"/>
              <a:t>all</a:t>
            </a:r>
            <a:r>
              <a:rPr lang="uk-UA" dirty="0"/>
              <a:t> </a:t>
            </a:r>
            <a:r>
              <a:rPr lang="uk-UA" dirty="0" err="1"/>
              <a:t>files</a:t>
            </a:r>
            <a:r>
              <a:rPr lang="uk-UA" dirty="0"/>
              <a:t> </a:t>
            </a:r>
            <a:r>
              <a:rPr lang="uk-UA" dirty="0" err="1"/>
              <a:t>with</a:t>
            </a:r>
            <a:r>
              <a:rPr lang="uk-UA" dirty="0"/>
              <a:t> </a:t>
            </a:r>
            <a:r>
              <a:rPr lang="uk-UA" dirty="0" err="1"/>
              <a:t>the</a:t>
            </a:r>
            <a:r>
              <a:rPr lang="uk-UA" dirty="0"/>
              <a:t> </a:t>
            </a:r>
            <a:r>
              <a:rPr lang="uk-UA" dirty="0" err="1"/>
              <a:t>js</a:t>
            </a:r>
            <a:r>
              <a:rPr lang="uk-UA" dirty="0"/>
              <a:t> </a:t>
            </a:r>
            <a:r>
              <a:rPr lang="uk-UA" dirty="0" err="1"/>
              <a:t>file</a:t>
            </a:r>
            <a:r>
              <a:rPr lang="uk-UA" dirty="0"/>
              <a:t> </a:t>
            </a:r>
            <a:r>
              <a:rPr lang="uk-UA" dirty="0" err="1"/>
              <a:t>extension</a:t>
            </a:r>
            <a:r>
              <a:rPr lang="uk-UA" dirty="0"/>
              <a:t> </a:t>
            </a:r>
            <a:r>
              <a:rPr lang="uk-UA" dirty="0" err="1"/>
              <a:t>located</a:t>
            </a:r>
            <a:r>
              <a:rPr lang="uk-UA" dirty="0"/>
              <a:t> </a:t>
            </a:r>
            <a:r>
              <a:rPr lang="uk-UA" dirty="0" err="1"/>
              <a:t>in</a:t>
            </a:r>
            <a:r>
              <a:rPr lang="uk-UA" dirty="0"/>
              <a:t> </a:t>
            </a:r>
            <a:r>
              <a:rPr lang="uk-UA" dirty="0" err="1"/>
              <a:t>the</a:t>
            </a:r>
            <a:r>
              <a:rPr lang="uk-UA" dirty="0"/>
              <a:t> </a:t>
            </a:r>
            <a:r>
              <a:rPr lang="uk-UA" dirty="0" err="1"/>
              <a:t>scripts</a:t>
            </a:r>
            <a:r>
              <a:rPr lang="uk-UA" dirty="0"/>
              <a:t> </a:t>
            </a:r>
            <a:r>
              <a:rPr lang="uk-UA" dirty="0" err="1"/>
              <a:t>directory</a:t>
            </a:r>
            <a:r>
              <a:rPr lang="uk-UA" dirty="0"/>
              <a:t> </a:t>
            </a:r>
            <a:r>
              <a:rPr lang="uk-UA" dirty="0" err="1"/>
              <a:t>or</a:t>
            </a:r>
            <a:r>
              <a:rPr lang="uk-UA" dirty="0"/>
              <a:t> </a:t>
            </a:r>
            <a:r>
              <a:rPr lang="uk-UA" dirty="0" err="1"/>
              <a:t>any</a:t>
            </a:r>
            <a:r>
              <a:rPr lang="uk-UA" dirty="0"/>
              <a:t> </a:t>
            </a:r>
            <a:r>
              <a:rPr lang="uk-UA" dirty="0" err="1"/>
              <a:t>of</a:t>
            </a:r>
            <a:r>
              <a:rPr lang="uk-UA" dirty="0"/>
              <a:t> </a:t>
            </a:r>
            <a:r>
              <a:rPr lang="uk-UA" dirty="0" err="1"/>
              <a:t>its</a:t>
            </a:r>
            <a:r>
              <a:rPr lang="uk-UA" dirty="0"/>
              <a:t> </a:t>
            </a:r>
            <a:r>
              <a:rPr lang="uk-UA" dirty="0" err="1"/>
              <a:t>subdirectories</a:t>
            </a:r>
            <a:endParaRPr lang="uk-UA" dirty="0"/>
          </a:p>
          <a:p>
            <a:endParaRPr lang="uk-UA" dirty="0"/>
          </a:p>
          <a:p>
            <a:endParaRPr lang="uk-UA" dirty="0"/>
          </a:p>
          <a:p>
            <a:endParaRPr lang="uk-UA" dirty="0"/>
          </a:p>
          <a:p>
            <a:endParaRPr lang="uk-UA" dirty="0"/>
          </a:p>
          <a:p>
            <a:endParaRPr lang="uk-UA" dirty="0"/>
          </a:p>
          <a:p>
            <a:endParaRPr lang="uk-UA" dirty="0"/>
          </a:p>
        </p:txBody>
      </p:sp>
      <p:pic>
        <p:nvPicPr>
          <p:cNvPr id="5" name="Рисунок 5" descr="Зображення, що містить текст&#10;&#10;Опис створено автоматично">
            <a:extLst>
              <a:ext uri="{FF2B5EF4-FFF2-40B4-BE49-F238E27FC236}">
                <a16:creationId xmlns:a16="http://schemas.microsoft.com/office/drawing/2014/main" id="{B207766F-2930-44B1-AEBC-E6BE409C24DE}"/>
              </a:ext>
            </a:extLst>
          </p:cNvPr>
          <p:cNvPicPr>
            <a:picLocks noChangeAspect="1"/>
          </p:cNvPicPr>
          <p:nvPr/>
        </p:nvPicPr>
        <p:blipFill>
          <a:blip r:embed="rId2"/>
          <a:stretch>
            <a:fillRect/>
          </a:stretch>
        </p:blipFill>
        <p:spPr>
          <a:xfrm>
            <a:off x="687859" y="4625275"/>
            <a:ext cx="10558848" cy="789312"/>
          </a:xfrm>
          <a:prstGeom prst="rect">
            <a:avLst/>
          </a:prstGeom>
        </p:spPr>
      </p:pic>
    </p:spTree>
    <p:extLst>
      <p:ext uri="{BB962C8B-B14F-4D97-AF65-F5344CB8AC3E}">
        <p14:creationId xmlns:p14="http://schemas.microsoft.com/office/powerpoint/2010/main" val="255127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5202D0-748B-4B99-B72F-7F8ACE7CB43E}"/>
              </a:ext>
            </a:extLst>
          </p:cNvPr>
          <p:cNvSpPr>
            <a:spLocks noGrp="1"/>
          </p:cNvSpPr>
          <p:nvPr>
            <p:ph type="title"/>
          </p:nvPr>
        </p:nvSpPr>
        <p:spPr/>
        <p:txBody>
          <a:bodyPr lIns="0" tIns="45720" rIns="91440" bIns="45720" anchor="t"/>
          <a:lstStyle/>
          <a:p>
            <a:r>
              <a:rPr lang="uk-UA" noProof="1"/>
              <a:t>gulp.dest</a:t>
            </a:r>
          </a:p>
        </p:txBody>
      </p:sp>
      <p:sp>
        <p:nvSpPr>
          <p:cNvPr id="3" name="Місце для тексту 2">
            <a:extLst>
              <a:ext uri="{FF2B5EF4-FFF2-40B4-BE49-F238E27FC236}">
                <a16:creationId xmlns:a16="http://schemas.microsoft.com/office/drawing/2014/main" id="{FFCD69DD-DB62-4AD7-A0D0-943BC859AF2D}"/>
              </a:ext>
            </a:extLst>
          </p:cNvPr>
          <p:cNvSpPr>
            <a:spLocks noGrp="1"/>
          </p:cNvSpPr>
          <p:nvPr>
            <p:ph type="body" sz="quarter" idx="10"/>
          </p:nvPr>
        </p:nvSpPr>
        <p:spPr/>
        <p:txBody>
          <a:bodyPr lIns="0" tIns="45720" rIns="91440" bIns="45720" anchor="t"/>
          <a:lstStyle/>
          <a:p>
            <a:r>
              <a:rPr lang="uk-UA" noProof="1"/>
              <a:t>options gulp.dest writes files to the specified path and is commonly the last step in the task function.</a:t>
            </a:r>
          </a:p>
          <a:p>
            <a:r>
              <a:rPr lang="uk-UA" noProof="1"/>
              <a:t>path The output directory path. example writes the output files to the dist directory</a:t>
            </a:r>
          </a:p>
          <a:p>
            <a:endParaRPr lang="uk-UA" dirty="0"/>
          </a:p>
          <a:p>
            <a:endParaRPr lang="uk-UA" dirty="0"/>
          </a:p>
        </p:txBody>
      </p:sp>
      <p:pic>
        <p:nvPicPr>
          <p:cNvPr id="4" name="Рисунок 4">
            <a:extLst>
              <a:ext uri="{FF2B5EF4-FFF2-40B4-BE49-F238E27FC236}">
                <a16:creationId xmlns:a16="http://schemas.microsoft.com/office/drawing/2014/main" id="{5B4B65AD-E6C5-474A-9AB8-0A4DC7A38DB0}"/>
              </a:ext>
            </a:extLst>
          </p:cNvPr>
          <p:cNvPicPr>
            <a:picLocks noChangeAspect="1"/>
          </p:cNvPicPr>
          <p:nvPr/>
        </p:nvPicPr>
        <p:blipFill>
          <a:blip r:embed="rId2"/>
          <a:stretch>
            <a:fillRect/>
          </a:stretch>
        </p:blipFill>
        <p:spPr>
          <a:xfrm>
            <a:off x="801130" y="3427613"/>
            <a:ext cx="10002794" cy="908937"/>
          </a:xfrm>
          <a:prstGeom prst="rect">
            <a:avLst/>
          </a:prstGeom>
        </p:spPr>
      </p:pic>
    </p:spTree>
    <p:extLst>
      <p:ext uri="{BB962C8B-B14F-4D97-AF65-F5344CB8AC3E}">
        <p14:creationId xmlns:p14="http://schemas.microsoft.com/office/powerpoint/2010/main" val="2182059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E1BEBE-BE11-43A0-B52B-4C6F81FEC664}"/>
              </a:ext>
            </a:extLst>
          </p:cNvPr>
          <p:cNvSpPr>
            <a:spLocks noGrp="1"/>
          </p:cNvSpPr>
          <p:nvPr>
            <p:ph type="title"/>
          </p:nvPr>
        </p:nvSpPr>
        <p:spPr/>
        <p:txBody>
          <a:bodyPr lIns="0" tIns="45720" rIns="91440" bIns="45720" anchor="t"/>
          <a:lstStyle/>
          <a:p>
            <a:r>
              <a:rPr lang="uk-UA"/>
              <a:t>gulp.watch</a:t>
            </a:r>
          </a:p>
        </p:txBody>
      </p:sp>
      <p:sp>
        <p:nvSpPr>
          <p:cNvPr id="3" name="Місце для тексту 2">
            <a:extLst>
              <a:ext uri="{FF2B5EF4-FFF2-40B4-BE49-F238E27FC236}">
                <a16:creationId xmlns:a16="http://schemas.microsoft.com/office/drawing/2014/main" id="{A4146A6A-517B-4B6C-BCB0-23EBDFCA619B}"/>
              </a:ext>
            </a:extLst>
          </p:cNvPr>
          <p:cNvSpPr>
            <a:spLocks noGrp="1"/>
          </p:cNvSpPr>
          <p:nvPr>
            <p:ph type="body" sz="quarter" idx="10"/>
          </p:nvPr>
        </p:nvSpPr>
        <p:spPr/>
        <p:txBody>
          <a:bodyPr lIns="0" tIns="45720" rIns="91440" bIns="45720" anchor="t"/>
          <a:lstStyle/>
          <a:p>
            <a:r>
              <a:rPr lang="uk-UA"/>
              <a:t>gulp.watch performs one or more tasks when specified files change. To avoid manually rerunning the build tasks after the developer makes changes, the watch method can be configured to do this automatically by executing certain tasks when particular files are changed</a:t>
            </a:r>
          </a:p>
          <a:p>
            <a:r>
              <a:rPr lang="uk-UA"/>
              <a:t>glob The node-glob file pattern that indicates the files to monitor for changes. options An optional parameter to further define file criteria, such as the Current Working Directory </a:t>
            </a:r>
          </a:p>
          <a:p>
            <a:endParaRPr lang="uk-UA" dirty="0"/>
          </a:p>
        </p:txBody>
      </p:sp>
      <p:pic>
        <p:nvPicPr>
          <p:cNvPr id="4" name="Рисунок 4" descr="Зображення, що містить текст&#10;&#10;Опис створено автоматично">
            <a:extLst>
              <a:ext uri="{FF2B5EF4-FFF2-40B4-BE49-F238E27FC236}">
                <a16:creationId xmlns:a16="http://schemas.microsoft.com/office/drawing/2014/main" id="{87C3A41B-0946-418E-B384-E064A970EFBD}"/>
              </a:ext>
            </a:extLst>
          </p:cNvPr>
          <p:cNvPicPr>
            <a:picLocks noChangeAspect="1"/>
          </p:cNvPicPr>
          <p:nvPr/>
        </p:nvPicPr>
        <p:blipFill>
          <a:blip r:embed="rId2"/>
          <a:stretch>
            <a:fillRect/>
          </a:stretch>
        </p:blipFill>
        <p:spPr>
          <a:xfrm>
            <a:off x="687859" y="4221508"/>
            <a:ext cx="8344929" cy="814253"/>
          </a:xfrm>
          <a:prstGeom prst="rect">
            <a:avLst/>
          </a:prstGeom>
        </p:spPr>
      </p:pic>
    </p:spTree>
    <p:extLst>
      <p:ext uri="{BB962C8B-B14F-4D97-AF65-F5344CB8AC3E}">
        <p14:creationId xmlns:p14="http://schemas.microsoft.com/office/powerpoint/2010/main" val="48874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A91F0D-9AF8-4441-A950-D4C7B8204E87}"/>
              </a:ext>
            </a:extLst>
          </p:cNvPr>
          <p:cNvSpPr>
            <a:spLocks noGrp="1"/>
          </p:cNvSpPr>
          <p:nvPr>
            <p:ph type="title"/>
          </p:nvPr>
        </p:nvSpPr>
        <p:spPr/>
        <p:txBody>
          <a:bodyPr lIns="0" tIns="45720" rIns="91440" bIns="45720" anchor="t"/>
          <a:lstStyle/>
          <a:p>
            <a:r>
              <a:rPr lang="uk-UA" noProof="1"/>
              <a:t>What is Gunt</a:t>
            </a:r>
          </a:p>
          <a:p>
            <a:endParaRPr lang="uk-UA" dirty="0"/>
          </a:p>
        </p:txBody>
      </p:sp>
      <p:sp>
        <p:nvSpPr>
          <p:cNvPr id="3" name="Місце для тексту 2">
            <a:extLst>
              <a:ext uri="{FF2B5EF4-FFF2-40B4-BE49-F238E27FC236}">
                <a16:creationId xmlns:a16="http://schemas.microsoft.com/office/drawing/2014/main" id="{941FD00A-BBED-4309-AD7B-B466E07B0337}"/>
              </a:ext>
            </a:extLst>
          </p:cNvPr>
          <p:cNvSpPr>
            <a:spLocks noGrp="1"/>
          </p:cNvSpPr>
          <p:nvPr>
            <p:ph type="body" sz="quarter" idx="10"/>
          </p:nvPr>
        </p:nvSpPr>
        <p:spPr/>
        <p:txBody>
          <a:bodyPr lIns="0" tIns="45720" rIns="91440" bIns="45720" anchor="t"/>
          <a:lstStyle/>
          <a:p>
            <a:pPr marL="342900" indent="-342900">
              <a:buChar char="•"/>
            </a:pPr>
            <a:endParaRPr lang="uk-UA" b="1" noProof="1"/>
          </a:p>
          <a:p>
            <a:endParaRPr lang="uk-UA" b="1" dirty="0"/>
          </a:p>
          <a:p>
            <a:endParaRPr lang="uk-UA" b="1" dirty="0"/>
          </a:p>
          <a:p>
            <a:endParaRPr lang="uk-UA" dirty="0"/>
          </a:p>
        </p:txBody>
      </p:sp>
      <p:sp>
        <p:nvSpPr>
          <p:cNvPr id="5" name="TextBox 4">
            <a:extLst>
              <a:ext uri="{FF2B5EF4-FFF2-40B4-BE49-F238E27FC236}">
                <a16:creationId xmlns:a16="http://schemas.microsoft.com/office/drawing/2014/main" id="{9A912550-4689-47A2-B75D-179615087A94}"/>
              </a:ext>
            </a:extLst>
          </p:cNvPr>
          <p:cNvSpPr txBox="1"/>
          <p:nvPr/>
        </p:nvSpPr>
        <p:spPr>
          <a:xfrm>
            <a:off x="533401" y="2187742"/>
            <a:ext cx="1037322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noProof="1">
                <a:solidFill>
                  <a:schemeClr val="bg1"/>
                </a:solidFill>
                <a:latin typeface="Open Sans"/>
              </a:rPr>
              <a:t>Grunt JS is a JavaScript task automation tool that make life better Allows us to Grunt JS is JavaScript task automation tool that make life better Allows us to work more efficiently with zero back-end effort with a small front-end time investment. Improves quality by automating tasks such as linting and unit testingwork more efficiently with zero back-end effort with a small front-end time investment. Improves quality by automating tasks such as linting </a:t>
            </a:r>
            <a:endParaRPr lang="en-US" noProof="1">
              <a:solidFill>
                <a:schemeClr val="bg1"/>
              </a:solidFill>
            </a:endParaRPr>
          </a:p>
          <a:p>
            <a:r>
              <a:rPr lang="en-US" sz="2000" noProof="1">
                <a:solidFill>
                  <a:schemeClr val="bg1"/>
                </a:solidFill>
                <a:latin typeface="Open Sans"/>
              </a:rPr>
              <a:t>Grunt has a dependency upon Node.js and is managed through npm (Node Package Manager). Grunt uses a plugin architecture so that you may configure Grunt to run just the tasks you need for your project. These plugins, or modules, are also installed and managed through NPM.nd un testing</a:t>
            </a:r>
          </a:p>
        </p:txBody>
      </p:sp>
    </p:spTree>
    <p:extLst>
      <p:ext uri="{BB962C8B-B14F-4D97-AF65-F5344CB8AC3E}">
        <p14:creationId xmlns:p14="http://schemas.microsoft.com/office/powerpoint/2010/main" val="2055288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6">
            <a:extLst>
              <a:ext uri="{FF2B5EF4-FFF2-40B4-BE49-F238E27FC236}">
                <a16:creationId xmlns:a16="http://schemas.microsoft.com/office/drawing/2014/main" id="{C50A2DF6-F38F-4016-B196-516E4616C690}"/>
              </a:ext>
            </a:extLst>
          </p:cNvPr>
          <p:cNvPicPr>
            <a:picLocks noChangeAspect="1"/>
          </p:cNvPicPr>
          <p:nvPr/>
        </p:nvPicPr>
        <p:blipFill>
          <a:blip r:embed="rId2"/>
          <a:stretch>
            <a:fillRect/>
          </a:stretch>
        </p:blipFill>
        <p:spPr>
          <a:xfrm>
            <a:off x="2129481" y="427177"/>
            <a:ext cx="7685902" cy="5766808"/>
          </a:xfrm>
          <a:prstGeom prst="rect">
            <a:avLst/>
          </a:prstGeom>
        </p:spPr>
      </p:pic>
      <p:pic>
        <p:nvPicPr>
          <p:cNvPr id="2" name="Рисунок 2" descr="Зображення, що містить стіл&#10;&#10;Опис створено автоматично">
            <a:extLst>
              <a:ext uri="{FF2B5EF4-FFF2-40B4-BE49-F238E27FC236}">
                <a16:creationId xmlns:a16="http://schemas.microsoft.com/office/drawing/2014/main" id="{D08BF1AC-5EDE-444F-84EE-9CA8891D8732}"/>
              </a:ext>
            </a:extLst>
          </p:cNvPr>
          <p:cNvPicPr>
            <a:picLocks noChangeAspect="1"/>
          </p:cNvPicPr>
          <p:nvPr/>
        </p:nvPicPr>
        <p:blipFill>
          <a:blip r:embed="rId3"/>
          <a:stretch>
            <a:fillRect/>
          </a:stretch>
        </p:blipFill>
        <p:spPr>
          <a:xfrm>
            <a:off x="6165934" y="1604461"/>
            <a:ext cx="2707606" cy="3067551"/>
          </a:xfrm>
          <a:prstGeom prst="rect">
            <a:avLst/>
          </a:prstGeom>
          <a:ln>
            <a:solidFill>
              <a:schemeClr val="tx1">
                <a:lumMod val="95000"/>
              </a:schemeClr>
            </a:solidFill>
          </a:ln>
        </p:spPr>
      </p:pic>
    </p:spTree>
    <p:extLst>
      <p:ext uri="{BB962C8B-B14F-4D97-AF65-F5344CB8AC3E}">
        <p14:creationId xmlns:p14="http://schemas.microsoft.com/office/powerpoint/2010/main" val="39303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A91F0D-9AF8-4441-A950-D4C7B8204E87}"/>
              </a:ext>
            </a:extLst>
          </p:cNvPr>
          <p:cNvSpPr>
            <a:spLocks noGrp="1"/>
          </p:cNvSpPr>
          <p:nvPr>
            <p:ph type="title"/>
          </p:nvPr>
        </p:nvSpPr>
        <p:spPr/>
        <p:txBody>
          <a:bodyPr lIns="0" tIns="45720" rIns="91440" bIns="45720" anchor="t"/>
          <a:lstStyle/>
          <a:p>
            <a:r>
              <a:rPr lang="en-US" dirty="0"/>
              <a:t>Sample Project Plugins </a:t>
            </a:r>
            <a:endParaRPr lang="uk-UA" dirty="0"/>
          </a:p>
          <a:p>
            <a:endParaRPr lang="uk-UA" dirty="0"/>
          </a:p>
        </p:txBody>
      </p:sp>
      <p:sp>
        <p:nvSpPr>
          <p:cNvPr id="3" name="Місце для тексту 2">
            <a:extLst>
              <a:ext uri="{FF2B5EF4-FFF2-40B4-BE49-F238E27FC236}">
                <a16:creationId xmlns:a16="http://schemas.microsoft.com/office/drawing/2014/main" id="{941FD00A-BBED-4309-AD7B-B466E07B0337}"/>
              </a:ext>
            </a:extLst>
          </p:cNvPr>
          <p:cNvSpPr>
            <a:spLocks noGrp="1"/>
          </p:cNvSpPr>
          <p:nvPr>
            <p:ph type="body" sz="quarter" idx="10"/>
          </p:nvPr>
        </p:nvSpPr>
        <p:spPr/>
        <p:txBody>
          <a:bodyPr lIns="0" tIns="45720" rIns="91440" bIns="45720" anchor="t"/>
          <a:lstStyle/>
          <a:p>
            <a:pPr marL="342900" indent="-342900">
              <a:buChar char="•"/>
            </a:pPr>
            <a:endParaRPr lang="uk-UA" b="1" noProof="1"/>
          </a:p>
          <a:p>
            <a:endParaRPr lang="uk-UA" b="1" dirty="0"/>
          </a:p>
          <a:p>
            <a:endParaRPr lang="uk-UA" b="1" dirty="0"/>
          </a:p>
          <a:p>
            <a:endParaRPr lang="uk-UA" dirty="0"/>
          </a:p>
        </p:txBody>
      </p:sp>
      <p:sp>
        <p:nvSpPr>
          <p:cNvPr id="5" name="TextBox 4">
            <a:extLst>
              <a:ext uri="{FF2B5EF4-FFF2-40B4-BE49-F238E27FC236}">
                <a16:creationId xmlns:a16="http://schemas.microsoft.com/office/drawing/2014/main" id="{9A912550-4689-47A2-B75D-179615087A94}"/>
              </a:ext>
            </a:extLst>
          </p:cNvPr>
          <p:cNvSpPr txBox="1"/>
          <p:nvPr/>
        </p:nvSpPr>
        <p:spPr>
          <a:xfrm>
            <a:off x="413085" y="2137610"/>
            <a:ext cx="1037322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noProof="1">
              <a:solidFill>
                <a:schemeClr val="bg1"/>
              </a:solidFill>
              <a:latin typeface="Open Sans"/>
            </a:endParaRPr>
          </a:p>
          <a:p>
            <a:r>
              <a:rPr lang="en-US" sz="2000" noProof="1">
                <a:solidFill>
                  <a:schemeClr val="bg1"/>
                </a:solidFill>
                <a:latin typeface="Open Sans"/>
              </a:rPr>
              <a:t>These are the plugins that will be installed into the sample project. </a:t>
            </a:r>
            <a:endParaRPr lang="en-US" noProof="1">
              <a:solidFill>
                <a:schemeClr val="bg1"/>
              </a:solidFill>
              <a:latin typeface="Open Sans"/>
            </a:endParaRPr>
          </a:p>
          <a:p>
            <a:pPr marL="342900" indent="-342900">
              <a:buFont typeface="Arial"/>
              <a:buChar char="•"/>
            </a:pPr>
            <a:r>
              <a:rPr lang="en-US" sz="2000" noProof="1">
                <a:solidFill>
                  <a:schemeClr val="bg1"/>
                </a:solidFill>
                <a:latin typeface="Open Sans"/>
              </a:rPr>
              <a:t>grunt-contrib-jshint - Validates JavaScript </a:t>
            </a:r>
            <a:endParaRPr lang="en-US" noProof="1">
              <a:solidFill>
                <a:schemeClr val="bg1"/>
              </a:solidFill>
              <a:latin typeface="Open Sans"/>
            </a:endParaRPr>
          </a:p>
          <a:p>
            <a:pPr marL="342900" indent="-342900">
              <a:buFont typeface="Arial"/>
              <a:buChar char="•"/>
            </a:pPr>
            <a:r>
              <a:rPr lang="en-US" sz="2000" noProof="1">
                <a:solidFill>
                  <a:schemeClr val="bg1"/>
                </a:solidFill>
                <a:latin typeface="Open Sans"/>
              </a:rPr>
              <a:t>grunt-contrib-cssmin - Minifies css </a:t>
            </a:r>
            <a:endParaRPr lang="en-US" noProof="1">
              <a:solidFill>
                <a:schemeClr val="bg1"/>
              </a:solidFill>
              <a:latin typeface="Open Sans"/>
            </a:endParaRPr>
          </a:p>
          <a:p>
            <a:pPr marL="342900" indent="-342900">
              <a:buFont typeface="Arial"/>
              <a:buChar char="•"/>
            </a:pPr>
            <a:r>
              <a:rPr lang="en-US" sz="2000" noProof="1">
                <a:solidFill>
                  <a:schemeClr val="bg1"/>
                </a:solidFill>
                <a:latin typeface="Open Sans"/>
              </a:rPr>
              <a:t>grunt-contrib-watch - Runs predefined tasks upon additions, changes, deletions </a:t>
            </a:r>
            <a:endParaRPr lang="en-US" noProof="1">
              <a:solidFill>
                <a:schemeClr val="bg1"/>
              </a:solidFill>
              <a:latin typeface="Open Sans"/>
            </a:endParaRPr>
          </a:p>
          <a:p>
            <a:pPr marL="342900" indent="-342900">
              <a:buFont typeface="Arial"/>
              <a:buChar char="•"/>
            </a:pPr>
            <a:r>
              <a:rPr lang="en-US" sz="2000" noProof="1">
                <a:solidFill>
                  <a:schemeClr val="bg1"/>
                </a:solidFill>
                <a:latin typeface="Open Sans"/>
              </a:rPr>
              <a:t>grunt-contrib-uglify - Minifies JS files using UglifyJS </a:t>
            </a:r>
            <a:endParaRPr lang="en-US" noProof="1">
              <a:solidFill>
                <a:schemeClr val="bg1"/>
              </a:solidFill>
              <a:latin typeface="Open Sans"/>
            </a:endParaRPr>
          </a:p>
          <a:p>
            <a:pPr marL="342900" indent="-342900">
              <a:buFont typeface="Arial"/>
              <a:buChar char="•"/>
            </a:pPr>
            <a:r>
              <a:rPr lang="en-US" sz="2000" noProof="1">
                <a:solidFill>
                  <a:schemeClr val="bg1"/>
                </a:solidFill>
                <a:latin typeface="Open Sans"/>
              </a:rPr>
              <a:t>grunt-contrib-less - Compiles LESS to CSS</a:t>
            </a:r>
            <a:endParaRPr lang="uk-UA" noProof="1">
              <a:solidFill>
                <a:schemeClr val="bg1"/>
              </a:solidFill>
            </a:endParaRPr>
          </a:p>
        </p:txBody>
      </p:sp>
    </p:spTree>
    <p:extLst>
      <p:ext uri="{BB962C8B-B14F-4D97-AF65-F5344CB8AC3E}">
        <p14:creationId xmlns:p14="http://schemas.microsoft.com/office/powerpoint/2010/main" val="290161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a:extLst>
              <a:ext uri="{FF2B5EF4-FFF2-40B4-BE49-F238E27FC236}">
                <a16:creationId xmlns:a16="http://schemas.microsoft.com/office/drawing/2014/main" id="{79B1DD8F-975A-45D0-A782-5346E0839BAE}"/>
              </a:ext>
            </a:extLst>
          </p:cNvPr>
          <p:cNvPicPr>
            <a:picLocks noChangeAspect="1"/>
          </p:cNvPicPr>
          <p:nvPr/>
        </p:nvPicPr>
        <p:blipFill>
          <a:blip r:embed="rId2"/>
          <a:stretch>
            <a:fillRect/>
          </a:stretch>
        </p:blipFill>
        <p:spPr>
          <a:xfrm>
            <a:off x="1245269" y="431442"/>
            <a:ext cx="8909384" cy="1623642"/>
          </a:xfrm>
          <a:prstGeom prst="rect">
            <a:avLst/>
          </a:prstGeom>
        </p:spPr>
      </p:pic>
      <p:pic>
        <p:nvPicPr>
          <p:cNvPr id="3" name="Рисунок 3">
            <a:extLst>
              <a:ext uri="{FF2B5EF4-FFF2-40B4-BE49-F238E27FC236}">
                <a16:creationId xmlns:a16="http://schemas.microsoft.com/office/drawing/2014/main" id="{7EF0B178-A984-45F6-8130-D5722EEF4229}"/>
              </a:ext>
            </a:extLst>
          </p:cNvPr>
          <p:cNvPicPr>
            <a:picLocks noChangeAspect="1"/>
          </p:cNvPicPr>
          <p:nvPr/>
        </p:nvPicPr>
        <p:blipFill>
          <a:blip r:embed="rId3"/>
          <a:stretch>
            <a:fillRect/>
          </a:stretch>
        </p:blipFill>
        <p:spPr>
          <a:xfrm>
            <a:off x="1245268" y="2306972"/>
            <a:ext cx="8909384" cy="3717921"/>
          </a:xfrm>
          <a:prstGeom prst="rect">
            <a:avLst/>
          </a:prstGeom>
        </p:spPr>
      </p:pic>
    </p:spTree>
    <p:extLst>
      <p:ext uri="{BB962C8B-B14F-4D97-AF65-F5344CB8AC3E}">
        <p14:creationId xmlns:p14="http://schemas.microsoft.com/office/powerpoint/2010/main" val="4102099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a:extLst>
              <a:ext uri="{FF2B5EF4-FFF2-40B4-BE49-F238E27FC236}">
                <a16:creationId xmlns:a16="http://schemas.microsoft.com/office/drawing/2014/main" id="{E3098CBB-6241-4734-8C6F-90C65EAA6631}"/>
              </a:ext>
            </a:extLst>
          </p:cNvPr>
          <p:cNvPicPr>
            <a:picLocks noChangeAspect="1"/>
          </p:cNvPicPr>
          <p:nvPr/>
        </p:nvPicPr>
        <p:blipFill>
          <a:blip r:embed="rId2"/>
          <a:stretch>
            <a:fillRect/>
          </a:stretch>
        </p:blipFill>
        <p:spPr>
          <a:xfrm>
            <a:off x="954506" y="225765"/>
            <a:ext cx="9901989" cy="2977471"/>
          </a:xfrm>
          <a:prstGeom prst="rect">
            <a:avLst/>
          </a:prstGeom>
        </p:spPr>
      </p:pic>
      <p:pic>
        <p:nvPicPr>
          <p:cNvPr id="6" name="Рисунок 6">
            <a:extLst>
              <a:ext uri="{FF2B5EF4-FFF2-40B4-BE49-F238E27FC236}">
                <a16:creationId xmlns:a16="http://schemas.microsoft.com/office/drawing/2014/main" id="{4E89B448-632F-4760-BA56-F4E2E425B60B}"/>
              </a:ext>
            </a:extLst>
          </p:cNvPr>
          <p:cNvPicPr>
            <a:picLocks noChangeAspect="1"/>
          </p:cNvPicPr>
          <p:nvPr/>
        </p:nvPicPr>
        <p:blipFill>
          <a:blip r:embed="rId3"/>
          <a:stretch>
            <a:fillRect/>
          </a:stretch>
        </p:blipFill>
        <p:spPr>
          <a:xfrm>
            <a:off x="954505" y="3370967"/>
            <a:ext cx="9781674" cy="3314460"/>
          </a:xfrm>
          <a:prstGeom prst="rect">
            <a:avLst/>
          </a:prstGeom>
        </p:spPr>
      </p:pic>
    </p:spTree>
    <p:extLst>
      <p:ext uri="{BB962C8B-B14F-4D97-AF65-F5344CB8AC3E}">
        <p14:creationId xmlns:p14="http://schemas.microsoft.com/office/powerpoint/2010/main" val="1452874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descr="Зображення, що містить текст&#10;&#10;Опис створено автоматично">
            <a:extLst>
              <a:ext uri="{FF2B5EF4-FFF2-40B4-BE49-F238E27FC236}">
                <a16:creationId xmlns:a16="http://schemas.microsoft.com/office/drawing/2014/main" id="{A2E3831B-642E-4032-93C3-2F69B70E2388}"/>
              </a:ext>
            </a:extLst>
          </p:cNvPr>
          <p:cNvPicPr>
            <a:picLocks noChangeAspect="1"/>
          </p:cNvPicPr>
          <p:nvPr/>
        </p:nvPicPr>
        <p:blipFill>
          <a:blip r:embed="rId2"/>
          <a:stretch>
            <a:fillRect/>
          </a:stretch>
        </p:blipFill>
        <p:spPr>
          <a:xfrm>
            <a:off x="2489887" y="41865"/>
            <a:ext cx="6398739" cy="6774270"/>
          </a:xfrm>
          <a:prstGeom prst="rect">
            <a:avLst/>
          </a:prstGeom>
        </p:spPr>
      </p:pic>
    </p:spTree>
    <p:extLst>
      <p:ext uri="{BB962C8B-B14F-4D97-AF65-F5344CB8AC3E}">
        <p14:creationId xmlns:p14="http://schemas.microsoft.com/office/powerpoint/2010/main" val="1744341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lIns="0" tIns="45720" rIns="91440" bIns="45720" anchor="t"/>
          <a:lstStyle/>
          <a:p>
            <a:pPr algn="ctr"/>
            <a:r>
              <a:rPr lang="uk-UA" noProof="1"/>
              <a:t>Agenda</a:t>
            </a:r>
          </a:p>
        </p:txBody>
      </p:sp>
      <p:graphicFrame>
        <p:nvGraphicFramePr>
          <p:cNvPr id="2" name="Схема 2">
            <a:extLst>
              <a:ext uri="{FF2B5EF4-FFF2-40B4-BE49-F238E27FC236}">
                <a16:creationId xmlns:a16="http://schemas.microsoft.com/office/drawing/2014/main" id="{EDC37245-B4F6-44A5-9AA6-2338F78B2ECD}"/>
              </a:ext>
            </a:extLst>
          </p:cNvPr>
          <p:cNvGraphicFramePr/>
          <p:nvPr>
            <p:extLst>
              <p:ext uri="{D42A27DB-BD31-4B8C-83A1-F6EECF244321}">
                <p14:modId xmlns:p14="http://schemas.microsoft.com/office/powerpoint/2010/main" val="2814906195"/>
              </p:ext>
            </p:extLst>
          </p:nvPr>
        </p:nvGraphicFramePr>
        <p:xfrm>
          <a:off x="3659605" y="2200152"/>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07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E98AF-C5CD-4FAB-A01E-D24E37D15F8E}"/>
              </a:ext>
            </a:extLst>
          </p:cNvPr>
          <p:cNvSpPr>
            <a:spLocks noGrp="1"/>
          </p:cNvSpPr>
          <p:nvPr>
            <p:ph type="title"/>
          </p:nvPr>
        </p:nvSpPr>
        <p:spPr/>
        <p:txBody>
          <a:bodyPr lIns="0" tIns="45720" rIns="91440" bIns="45720" anchor="t"/>
          <a:lstStyle/>
          <a:p>
            <a:r>
              <a:rPr lang="uk-UA" noProof="1"/>
              <a:t>What is Gulp</a:t>
            </a:r>
          </a:p>
        </p:txBody>
      </p:sp>
      <p:sp>
        <p:nvSpPr>
          <p:cNvPr id="5" name="Text Placeholder 4">
            <a:extLst>
              <a:ext uri="{FF2B5EF4-FFF2-40B4-BE49-F238E27FC236}">
                <a16:creationId xmlns:a16="http://schemas.microsoft.com/office/drawing/2014/main" id="{2D815465-9810-4297-B7C7-CB93EFFC3510}"/>
              </a:ext>
            </a:extLst>
          </p:cNvPr>
          <p:cNvSpPr>
            <a:spLocks noGrp="1"/>
          </p:cNvSpPr>
          <p:nvPr>
            <p:ph type="body" sz="quarter" idx="10"/>
          </p:nvPr>
        </p:nvSpPr>
        <p:spPr/>
        <p:txBody>
          <a:bodyPr lIns="0" tIns="45720" rIns="91440" bIns="45720" anchor="t"/>
          <a:lstStyle/>
          <a:p>
            <a:r>
              <a:rPr lang="uk-UA" noProof="1"/>
              <a:t>Gulp is a task/build runner for development. It allows you to do a lot of stuff within your development workflow. You can compile sass/less files, uglify and compress js files and much more. The kicker for gulp is that its a streaming build system which doesn't write temp files. It's like Pipes in bash. </a:t>
            </a:r>
          </a:p>
          <a:p>
            <a:endParaRPr lang="uk-UA" noProof="1"/>
          </a:p>
          <a:p>
            <a:r>
              <a:rPr lang="uk-UA" noProof="1"/>
              <a:t>● Front-end developement tool </a:t>
            </a:r>
          </a:p>
          <a:p>
            <a:r>
              <a:rPr lang="uk-UA" noProof="1"/>
              <a:t>● Task automation in javascript </a:t>
            </a:r>
          </a:p>
          <a:p>
            <a:r>
              <a:rPr lang="uk-UA" noProof="1"/>
              <a:t>● Streaming build system</a:t>
            </a:r>
          </a:p>
          <a:p>
            <a:endParaRPr lang="uk-UA" dirty="0"/>
          </a:p>
          <a:p>
            <a:endParaRPr lang="uk-UA" dirty="0"/>
          </a:p>
        </p:txBody>
      </p:sp>
    </p:spTree>
    <p:extLst>
      <p:ext uri="{BB962C8B-B14F-4D97-AF65-F5344CB8AC3E}">
        <p14:creationId xmlns:p14="http://schemas.microsoft.com/office/powerpoint/2010/main" val="148390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7883EA-48DB-41FB-B8A2-D49CC41A43CA}"/>
              </a:ext>
            </a:extLst>
          </p:cNvPr>
          <p:cNvSpPr>
            <a:spLocks noGrp="1"/>
          </p:cNvSpPr>
          <p:nvPr>
            <p:ph type="title"/>
          </p:nvPr>
        </p:nvSpPr>
        <p:spPr/>
        <p:txBody>
          <a:bodyPr lIns="0" tIns="45720" rIns="91440" bIns="45720" anchor="t"/>
          <a:lstStyle/>
          <a:p>
            <a:r>
              <a:rPr lang="uk-UA" noProof="1"/>
              <a:t>Why use Gulp</a:t>
            </a:r>
          </a:p>
        </p:txBody>
      </p:sp>
      <p:sp>
        <p:nvSpPr>
          <p:cNvPr id="3" name="Місце для тексту 2">
            <a:extLst>
              <a:ext uri="{FF2B5EF4-FFF2-40B4-BE49-F238E27FC236}">
                <a16:creationId xmlns:a16="http://schemas.microsoft.com/office/drawing/2014/main" id="{C7EFBEAD-4CA1-416B-808A-D32B3FBAFB12}"/>
              </a:ext>
            </a:extLst>
          </p:cNvPr>
          <p:cNvSpPr>
            <a:spLocks noGrp="1"/>
          </p:cNvSpPr>
          <p:nvPr>
            <p:ph type="body" sz="quarter" idx="10"/>
          </p:nvPr>
        </p:nvSpPr>
        <p:spPr/>
        <p:txBody>
          <a:bodyPr lIns="0" tIns="45720" rIns="91440" bIns="45720" anchor="t"/>
          <a:lstStyle/>
          <a:p>
            <a:r>
              <a:rPr lang="uk-UA" noProof="1"/>
              <a:t>● Gulp solves the problem of repetition</a:t>
            </a:r>
          </a:p>
          <a:p>
            <a:r>
              <a:rPr lang="uk-UA" noProof="1"/>
              <a:t> ● Bundling and minifying libraries and stylesheets </a:t>
            </a:r>
          </a:p>
          <a:p>
            <a:r>
              <a:rPr lang="uk-UA" noProof="1"/>
              <a:t>● Less/Sass to CSS compilation </a:t>
            </a:r>
          </a:p>
          <a:p>
            <a:r>
              <a:rPr lang="uk-UA" noProof="1"/>
              <a:t>● Copying modified files to an output directory </a:t>
            </a:r>
          </a:p>
          <a:p>
            <a:r>
              <a:rPr lang="uk-UA" noProof="1"/>
              <a:t>● Saving time</a:t>
            </a:r>
          </a:p>
        </p:txBody>
      </p:sp>
    </p:spTree>
    <p:extLst>
      <p:ext uri="{BB962C8B-B14F-4D97-AF65-F5344CB8AC3E}">
        <p14:creationId xmlns:p14="http://schemas.microsoft.com/office/powerpoint/2010/main" val="137563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3F765B-C892-49A2-B755-61F85F4A22A4}"/>
              </a:ext>
            </a:extLst>
          </p:cNvPr>
          <p:cNvSpPr>
            <a:spLocks noGrp="1"/>
          </p:cNvSpPr>
          <p:nvPr>
            <p:ph type="title"/>
          </p:nvPr>
        </p:nvSpPr>
        <p:spPr/>
        <p:txBody>
          <a:bodyPr lIns="0" tIns="45720" rIns="91440" bIns="45720" anchor="t"/>
          <a:lstStyle/>
          <a:p>
            <a:r>
              <a:rPr lang="uk-UA" noProof="1"/>
              <a:t>Gulp workflow</a:t>
            </a:r>
          </a:p>
        </p:txBody>
      </p:sp>
      <p:pic>
        <p:nvPicPr>
          <p:cNvPr id="4" name="Рисунок 4">
            <a:extLst>
              <a:ext uri="{FF2B5EF4-FFF2-40B4-BE49-F238E27FC236}">
                <a16:creationId xmlns:a16="http://schemas.microsoft.com/office/drawing/2014/main" id="{4B61C353-E4CC-4195-BFC7-0C6634A79017}"/>
              </a:ext>
            </a:extLst>
          </p:cNvPr>
          <p:cNvPicPr>
            <a:picLocks noChangeAspect="1"/>
          </p:cNvPicPr>
          <p:nvPr/>
        </p:nvPicPr>
        <p:blipFill>
          <a:blip r:embed="rId2"/>
          <a:stretch>
            <a:fillRect/>
          </a:stretch>
        </p:blipFill>
        <p:spPr>
          <a:xfrm>
            <a:off x="1017374" y="2207198"/>
            <a:ext cx="10239631" cy="3380657"/>
          </a:xfrm>
          <a:prstGeom prst="rect">
            <a:avLst/>
          </a:prstGeom>
        </p:spPr>
      </p:pic>
    </p:spTree>
    <p:extLst>
      <p:ext uri="{BB962C8B-B14F-4D97-AF65-F5344CB8AC3E}">
        <p14:creationId xmlns:p14="http://schemas.microsoft.com/office/powerpoint/2010/main" val="246865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6">
            <a:extLst>
              <a:ext uri="{FF2B5EF4-FFF2-40B4-BE49-F238E27FC236}">
                <a16:creationId xmlns:a16="http://schemas.microsoft.com/office/drawing/2014/main" id="{C50A2DF6-F38F-4016-B196-516E4616C690}"/>
              </a:ext>
            </a:extLst>
          </p:cNvPr>
          <p:cNvPicPr>
            <a:picLocks noChangeAspect="1"/>
          </p:cNvPicPr>
          <p:nvPr/>
        </p:nvPicPr>
        <p:blipFill>
          <a:blip r:embed="rId2"/>
          <a:stretch>
            <a:fillRect/>
          </a:stretch>
        </p:blipFill>
        <p:spPr>
          <a:xfrm>
            <a:off x="2129481" y="427177"/>
            <a:ext cx="7685902" cy="5766808"/>
          </a:xfrm>
          <a:prstGeom prst="rect">
            <a:avLst/>
          </a:prstGeom>
        </p:spPr>
      </p:pic>
    </p:spTree>
    <p:extLst>
      <p:ext uri="{BB962C8B-B14F-4D97-AF65-F5344CB8AC3E}">
        <p14:creationId xmlns:p14="http://schemas.microsoft.com/office/powerpoint/2010/main" val="404106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5F90F8-F971-4CF8-9113-E549AB6D56D9}"/>
              </a:ext>
            </a:extLst>
          </p:cNvPr>
          <p:cNvSpPr>
            <a:spLocks noGrp="1"/>
          </p:cNvSpPr>
          <p:nvPr>
            <p:ph type="title"/>
          </p:nvPr>
        </p:nvSpPr>
        <p:spPr/>
        <p:txBody>
          <a:bodyPr lIns="0" tIns="45720" rIns="91440" bIns="45720" anchor="t"/>
          <a:lstStyle/>
          <a:p>
            <a:r>
              <a:rPr lang="uk-UA" noProof="1"/>
              <a:t>gulp.task</a:t>
            </a:r>
          </a:p>
        </p:txBody>
      </p:sp>
      <p:sp>
        <p:nvSpPr>
          <p:cNvPr id="3" name="Місце для тексту 2">
            <a:extLst>
              <a:ext uri="{FF2B5EF4-FFF2-40B4-BE49-F238E27FC236}">
                <a16:creationId xmlns:a16="http://schemas.microsoft.com/office/drawing/2014/main" id="{D3361C57-C391-4ABB-8C5C-988778F45B1A}"/>
              </a:ext>
            </a:extLst>
          </p:cNvPr>
          <p:cNvSpPr>
            <a:spLocks noGrp="1"/>
          </p:cNvSpPr>
          <p:nvPr>
            <p:ph type="body" sz="quarter" idx="10"/>
          </p:nvPr>
        </p:nvSpPr>
        <p:spPr>
          <a:xfrm>
            <a:off x="685800" y="2057400"/>
            <a:ext cx="10820400" cy="3696729"/>
          </a:xfrm>
        </p:spPr>
        <p:txBody>
          <a:bodyPr lIns="0" tIns="45720" rIns="91440" bIns="45720" anchor="t"/>
          <a:lstStyle/>
          <a:p>
            <a:r>
              <a:rPr lang="uk-UA" noProof="1"/>
              <a:t>gulp.task defines a task. A task contains the operations you want to execute, where the operations are commonly provided by plugins.</a:t>
            </a:r>
          </a:p>
          <a:p>
            <a:endParaRPr lang="uk-UA" noProof="1"/>
          </a:p>
          <a:p>
            <a:endParaRPr lang="uk-UA" noProof="1"/>
          </a:p>
          <a:p>
            <a:endParaRPr lang="uk-UA" noProof="1"/>
          </a:p>
          <a:p>
            <a:endParaRPr lang="uk-UA" noProof="1"/>
          </a:p>
          <a:p>
            <a:r>
              <a:rPr lang="uk-UA" noProof="1"/>
              <a:t>name The name of the task. The task name will be accessible via the CLI, so make it something meaningful </a:t>
            </a:r>
          </a:p>
          <a:p>
            <a:r>
              <a:rPr lang="uk-UA" noProof="1"/>
              <a:t>dependencies An optional array of tasks to be completed prior to your task</a:t>
            </a:r>
          </a:p>
        </p:txBody>
      </p:sp>
      <p:pic>
        <p:nvPicPr>
          <p:cNvPr id="4" name="Рисунок 4">
            <a:extLst>
              <a:ext uri="{FF2B5EF4-FFF2-40B4-BE49-F238E27FC236}">
                <a16:creationId xmlns:a16="http://schemas.microsoft.com/office/drawing/2014/main" id="{4AD6C667-212D-40D1-8232-9D3EBE02D8EE}"/>
              </a:ext>
            </a:extLst>
          </p:cNvPr>
          <p:cNvPicPr>
            <a:picLocks noChangeAspect="1"/>
          </p:cNvPicPr>
          <p:nvPr/>
        </p:nvPicPr>
        <p:blipFill>
          <a:blip r:embed="rId2"/>
          <a:stretch>
            <a:fillRect/>
          </a:stretch>
        </p:blipFill>
        <p:spPr>
          <a:xfrm>
            <a:off x="687860" y="2913886"/>
            <a:ext cx="9374659" cy="1483308"/>
          </a:xfrm>
          <a:prstGeom prst="rect">
            <a:avLst/>
          </a:prstGeom>
        </p:spPr>
      </p:pic>
    </p:spTree>
    <p:extLst>
      <p:ext uri="{BB962C8B-B14F-4D97-AF65-F5344CB8AC3E}">
        <p14:creationId xmlns:p14="http://schemas.microsoft.com/office/powerpoint/2010/main" val="144545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FB75AA-36C8-4D8E-B5B7-A14D739DB655}"/>
              </a:ext>
            </a:extLst>
          </p:cNvPr>
          <p:cNvSpPr>
            <a:spLocks noGrp="1"/>
          </p:cNvSpPr>
          <p:nvPr>
            <p:ph type="title"/>
          </p:nvPr>
        </p:nvSpPr>
        <p:spPr/>
        <p:txBody>
          <a:bodyPr lIns="0" tIns="45720" rIns="91440" bIns="45720" anchor="t"/>
          <a:lstStyle/>
          <a:p>
            <a:r>
              <a:rPr lang="uk-UA" noProof="1"/>
              <a:t>gulp.task</a:t>
            </a:r>
          </a:p>
        </p:txBody>
      </p:sp>
      <p:sp>
        <p:nvSpPr>
          <p:cNvPr id="3" name="Місце для тексту 2">
            <a:extLst>
              <a:ext uri="{FF2B5EF4-FFF2-40B4-BE49-F238E27FC236}">
                <a16:creationId xmlns:a16="http://schemas.microsoft.com/office/drawing/2014/main" id="{CDA47971-4435-42CA-8952-4B8D199207FC}"/>
              </a:ext>
            </a:extLst>
          </p:cNvPr>
          <p:cNvSpPr>
            <a:spLocks noGrp="1"/>
          </p:cNvSpPr>
          <p:nvPr>
            <p:ph type="body" sz="quarter" idx="10"/>
          </p:nvPr>
        </p:nvSpPr>
        <p:spPr/>
        <p:txBody>
          <a:bodyPr lIns="0" tIns="45720" rIns="91440" bIns="45720" anchor="t"/>
          <a:lstStyle/>
          <a:p>
            <a:r>
              <a:rPr lang="uk-UA" noProof="1"/>
              <a:t>function</a:t>
            </a:r>
          </a:p>
          <a:p>
            <a:r>
              <a:rPr lang="uk-UA" noProof="1"/>
              <a:t>The function that performs the task’s operations. The function typically follows the pattern of collecting files from the file system, performing some operations provided by plugins, and writing the result back to the file system. We’ll take a closer look at this later. Below we are defining a task named template with a dependency on the minify task. The minify task will be executed and completed prior to the template task.</a:t>
            </a:r>
          </a:p>
          <a:p>
            <a:endParaRPr lang="uk-UA" dirty="0"/>
          </a:p>
          <a:p>
            <a:endParaRPr lang="uk-UA" dirty="0"/>
          </a:p>
        </p:txBody>
      </p:sp>
      <p:pic>
        <p:nvPicPr>
          <p:cNvPr id="4" name="Рисунок 4" descr="Зображення, що містить текст&#10;&#10;Опис створено автоматично">
            <a:extLst>
              <a:ext uri="{FF2B5EF4-FFF2-40B4-BE49-F238E27FC236}">
                <a16:creationId xmlns:a16="http://schemas.microsoft.com/office/drawing/2014/main" id="{34FA4EE0-BD03-4377-9552-3D7815A172BB}"/>
              </a:ext>
            </a:extLst>
          </p:cNvPr>
          <p:cNvPicPr>
            <a:picLocks noChangeAspect="1"/>
          </p:cNvPicPr>
          <p:nvPr/>
        </p:nvPicPr>
        <p:blipFill>
          <a:blip r:embed="rId2"/>
          <a:stretch>
            <a:fillRect/>
          </a:stretch>
        </p:blipFill>
        <p:spPr>
          <a:xfrm>
            <a:off x="687859" y="4373676"/>
            <a:ext cx="10116064" cy="1395483"/>
          </a:xfrm>
          <a:prstGeom prst="rect">
            <a:avLst/>
          </a:prstGeom>
        </p:spPr>
      </p:pic>
    </p:spTree>
    <p:extLst>
      <p:ext uri="{BB962C8B-B14F-4D97-AF65-F5344CB8AC3E}">
        <p14:creationId xmlns:p14="http://schemas.microsoft.com/office/powerpoint/2010/main" val="2693523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056491-3F25-4108-976B-FF6690231B49}"/>
              </a:ext>
            </a:extLst>
          </p:cNvPr>
          <p:cNvSpPr>
            <a:spLocks noGrp="1"/>
          </p:cNvSpPr>
          <p:nvPr>
            <p:ph type="title"/>
          </p:nvPr>
        </p:nvSpPr>
        <p:spPr/>
        <p:txBody>
          <a:bodyPr lIns="0" tIns="45720" rIns="91440" bIns="45720" anchor="t"/>
          <a:lstStyle/>
          <a:p>
            <a:r>
              <a:rPr lang="uk-UA" noProof="1"/>
              <a:t>gulp.src</a:t>
            </a:r>
          </a:p>
        </p:txBody>
      </p:sp>
      <p:sp>
        <p:nvSpPr>
          <p:cNvPr id="3" name="Місце для тексту 2">
            <a:extLst>
              <a:ext uri="{FF2B5EF4-FFF2-40B4-BE49-F238E27FC236}">
                <a16:creationId xmlns:a16="http://schemas.microsoft.com/office/drawing/2014/main" id="{8D35FB24-D687-4CC1-8B0D-4FA3BE456DA4}"/>
              </a:ext>
            </a:extLst>
          </p:cNvPr>
          <p:cNvSpPr>
            <a:spLocks noGrp="1"/>
          </p:cNvSpPr>
          <p:nvPr>
            <p:ph type="body" sz="quarter" idx="10"/>
          </p:nvPr>
        </p:nvSpPr>
        <p:spPr/>
        <p:txBody>
          <a:bodyPr lIns="0" tIns="45720" rIns="91440" bIns="45720" anchor="t"/>
          <a:lstStyle/>
          <a:p>
            <a:r>
              <a:rPr lang="uk-UA" noProof="1"/>
              <a:t>gulp.src will often be the first operation to perform within the task function as it collects the files from the file system on which your task will operate. It takes a file matching pattern (glob), representing the file structure to read, and returns a readable stream.</a:t>
            </a:r>
          </a:p>
          <a:p>
            <a:endParaRPr lang="uk-UA" noProof="1"/>
          </a:p>
          <a:p>
            <a:endParaRPr lang="uk-UA" noProof="1"/>
          </a:p>
          <a:p>
            <a:r>
              <a:rPr lang="uk-UA" noProof="1"/>
              <a:t>glob</a:t>
            </a:r>
          </a:p>
          <a:p>
            <a:r>
              <a:rPr lang="uk-UA" noProof="1"/>
              <a:t>The node-glob file pattern to read. The glob simply refers to pattern matching based on wildcard characters.</a:t>
            </a:r>
          </a:p>
          <a:p>
            <a:endParaRPr lang="uk-UA" dirty="0"/>
          </a:p>
          <a:p>
            <a:endParaRPr lang="uk-UA" dirty="0"/>
          </a:p>
          <a:p>
            <a:endParaRPr lang="uk-UA" dirty="0"/>
          </a:p>
          <a:p>
            <a:endParaRPr lang="uk-UA" dirty="0"/>
          </a:p>
          <a:p>
            <a:endParaRPr lang="uk-UA" dirty="0"/>
          </a:p>
        </p:txBody>
      </p:sp>
      <p:pic>
        <p:nvPicPr>
          <p:cNvPr id="4" name="Рисунок 4" descr="Зображення, що містить текст&#10;&#10;Опис створено автоматично">
            <a:extLst>
              <a:ext uri="{FF2B5EF4-FFF2-40B4-BE49-F238E27FC236}">
                <a16:creationId xmlns:a16="http://schemas.microsoft.com/office/drawing/2014/main" id="{642DCF4C-13E0-4D13-A64C-024130C38548}"/>
              </a:ext>
            </a:extLst>
          </p:cNvPr>
          <p:cNvPicPr>
            <a:picLocks noChangeAspect="1"/>
          </p:cNvPicPr>
          <p:nvPr/>
        </p:nvPicPr>
        <p:blipFill>
          <a:blip r:embed="rId2"/>
          <a:stretch>
            <a:fillRect/>
          </a:stretch>
        </p:blipFill>
        <p:spPr>
          <a:xfrm>
            <a:off x="636374" y="3110778"/>
            <a:ext cx="10589739" cy="718819"/>
          </a:xfrm>
          <a:prstGeom prst="rect">
            <a:avLst/>
          </a:prstGeom>
        </p:spPr>
      </p:pic>
    </p:spTree>
    <p:extLst>
      <p:ext uri="{BB962C8B-B14F-4D97-AF65-F5344CB8AC3E}">
        <p14:creationId xmlns:p14="http://schemas.microsoft.com/office/powerpoint/2010/main" val="3895417758"/>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Широкий екран</PresentationFormat>
  <Slides>19</Slides>
  <Notes>0</Notes>
  <HiddenSlides>0</HiddenSlides>
  <ScaleCrop>false</ScaleCrop>
  <HeadingPairs>
    <vt:vector size="4" baseType="variant">
      <vt:variant>
        <vt:lpstr>Тема</vt:lpstr>
      </vt:variant>
      <vt:variant>
        <vt:i4>3</vt:i4>
      </vt:variant>
      <vt:variant>
        <vt:lpstr>Заголовки слайдів</vt:lpstr>
      </vt:variant>
      <vt:variant>
        <vt:i4>19</vt:i4>
      </vt:variant>
    </vt:vector>
  </HeadingPairs>
  <TitlesOfParts>
    <vt:vector size="22" baseType="lpstr">
      <vt:lpstr>1_GRADIENT THEME</vt:lpstr>
      <vt:lpstr>2_GRADIENT THEME</vt:lpstr>
      <vt:lpstr>2_DARK THEME</vt:lpstr>
      <vt:lpstr>JavaScript Build Tools: Grunt, Gulp</vt:lpstr>
      <vt:lpstr>Agenda</vt:lpstr>
      <vt:lpstr>What is Gulp</vt:lpstr>
      <vt:lpstr>Why use Gulp</vt:lpstr>
      <vt:lpstr>Gulp workflow</vt:lpstr>
      <vt:lpstr>Презентація PowerPoint</vt:lpstr>
      <vt:lpstr>gulp.task</vt:lpstr>
      <vt:lpstr>gulp.task</vt:lpstr>
      <vt:lpstr>gulp.src</vt:lpstr>
      <vt:lpstr>gulp.src</vt:lpstr>
      <vt:lpstr>gulp.dest</vt:lpstr>
      <vt:lpstr>gulp.watch</vt:lpstr>
      <vt:lpstr>What is Gunt </vt:lpstr>
      <vt:lpstr>Презентація PowerPoint</vt:lpstr>
      <vt:lpstr>Sample Project Plugins  </vt:lpstr>
      <vt:lpstr>Презентація PowerPoint</vt:lpstr>
      <vt:lpstr>Презентація PowerPoint</vt:lpstr>
      <vt:lpstr>Презентація PowerPoint</vt:lpstr>
      <vt:lpstr>Презентація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revision>304</cp:revision>
  <dcterms:created xsi:type="dcterms:W3CDTF">2018-11-02T13:55:27Z</dcterms:created>
  <dcterms:modified xsi:type="dcterms:W3CDTF">2020-11-27T08:41:39Z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