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5DD"/>
    <a:srgbClr val="4DB36A"/>
    <a:srgbClr val="0D372F"/>
    <a:srgbClr val="274537"/>
    <a:srgbClr val="87BBA4"/>
    <a:srgbClr val="CDE9CE"/>
    <a:srgbClr val="58B88D"/>
    <a:srgbClr val="3E6E58"/>
    <a:srgbClr val="2D6A4F"/>
    <a:srgbClr val="317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58D41-ED52-4DFB-6E83-8D4067CB7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D1EA31E-3589-236C-2E1A-A23E77BA6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94C8B2C-42A9-A6A8-162A-717F3352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8E699DE-359B-93D8-4E6D-8958A98A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650847A-6D41-763A-99A1-ACC60A1F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757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4074A-8B27-D6F6-92C7-F6B726AF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24177BB-E6CE-1C36-7D2D-106D845A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7D8EBFD-649B-8611-E4E4-A540425E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A470EE5-B544-340C-98D9-69E151E6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666047-DF7A-68F5-B841-629FA794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91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7C00345-E8DF-4C7F-2A7E-E083C5DF6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51D963C-BC1D-9985-8D27-98845C56F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487E7CC-392C-E606-8B99-F8DA487A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2EE7CDD-510C-22D2-EA4E-8E2F5EF0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87080D6-C203-5057-63FE-268F03B7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609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C30BB-7EB2-EC74-3923-25FE483B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9523855-F9CB-0DD5-DB5B-F9DBAD6C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4D504B7-3D9B-7E8E-7EFA-0D1AEE55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0A7897E-92CE-52A1-558E-DA6044F6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ED17CC2-C2DE-CBB0-DC5F-08021A50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050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E5DD7-ED32-FEBC-14DA-424CB9B1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838E76B-AAB2-42CC-BA2D-35B317B9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349E996-392D-5E8D-340E-39E2B51D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735B6CE-62FB-3E5C-3A7B-45D097A5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D0BD825-DD4E-8023-37A7-B63FDD85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548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D60A3-0C24-5063-395B-65E0EE7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8AD4C4C-9348-D457-9737-C692C579C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E0A81D9-5375-1C13-0B53-972A18484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251699A-99CE-BE7B-F737-79EFB6EC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AEE731E-587A-87E1-37A4-2BF5784F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EB8254A-FEA0-E8D6-A516-C4017377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732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E49BF-8537-452E-65F1-515AA252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4535CBA-9759-B2A6-56B2-3E9C1A9C9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F0791A3-0E29-FB31-94C4-534A18E8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4777A1C-DE75-A53F-3118-E2018856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56ACC9D-AC26-C396-3414-C54888EE4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5338A83F-CBA0-109F-D63D-496F99BD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1CBA1D4B-A391-42DC-964C-16B93FC6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4EFAB79-32E8-67E9-F5DE-234566DA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267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87AC2-AE0E-94FD-4F17-73A02D59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C0751C4-A2C0-6A47-16A6-091ADDA6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CB92D182-2963-6FF8-795C-BD3F1690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07DAEB3-CE21-ADD7-4B36-B46C27CD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81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714DB20E-4367-FD3B-1E42-C80BF60E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252EF2F7-DE4C-BC62-7E1E-99A1AD55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C486546-E926-4521-8720-F66E997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438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B67F3-40AF-B233-93D8-1B1D80FE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C90FCFC-6949-576D-171A-04B3BCAE0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B57ABE8-5B5D-13C8-6FC3-F414D9536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5254D4E-2E37-4E29-CF78-F3D649B6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20D05EE-58D4-D48F-0645-DD5A1D33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976014F-152C-5ACF-80C2-2EB465B6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68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E0993-AB40-6DE9-A75B-6CC9922C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302259A-FE93-F296-6D16-8DB0DC66E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3877D89-3E41-C517-13CD-1783626B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B63A423-16E3-8084-E772-1B436100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F5D0D70-E598-D247-57F5-96AB73E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3E623E6-38ED-40DA-202E-1C3F28AF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353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CE7D4869-EC9C-513A-2E6F-0A137F2A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1944EF0-D7A3-B635-DF55-7D41AF67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7370539-DC06-13AC-B6E3-226663E49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DC4C-8F53-4C3C-B639-E78DA6BA50C2}" type="datetimeFigureOut">
              <a:rPr lang="uk-UA" smtClean="0"/>
              <a:t>29.12.2023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C4C74D9-1EF5-D958-7B68-6D8C69297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33DD3B4-AE1A-CE74-35D0-5BFB302CD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5BE2-ADCB-475A-89C8-901B1621E45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20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D058FB7-9C50-FA0B-568E-C41FA7EB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234"/>
            <a:ext cx="5034455" cy="894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85859D-0C11-62BC-24DA-D6ED936FA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674" y="591667"/>
            <a:ext cx="2606040" cy="937260"/>
          </a:xfrm>
          <a:prstGeom prst="roundRect">
            <a:avLst>
              <a:gd name="adj" fmla="val 119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FF7DCC18-5712-6DDE-21DF-4D9BE90DCC2E}"/>
              </a:ext>
            </a:extLst>
          </p:cNvPr>
          <p:cNvSpPr/>
          <p:nvPr/>
        </p:nvSpPr>
        <p:spPr>
          <a:xfrm rot="20669617">
            <a:off x="3984364" y="-309870"/>
            <a:ext cx="599089" cy="7737914"/>
          </a:xfrm>
          <a:prstGeom prst="rect">
            <a:avLst/>
          </a:pr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A6D8013D-DA81-C0A3-23C8-581BABDDB4F2}"/>
              </a:ext>
            </a:extLst>
          </p:cNvPr>
          <p:cNvSpPr/>
          <p:nvPr/>
        </p:nvSpPr>
        <p:spPr>
          <a:xfrm rot="20669617">
            <a:off x="4273986" y="-452807"/>
            <a:ext cx="1668394" cy="7737914"/>
          </a:xfrm>
          <a:prstGeom prst="rect">
            <a:avLst/>
          </a:prstGeom>
          <a:solidFill>
            <a:srgbClr val="7DC5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94574849-7014-3D14-43BF-003554477700}"/>
              </a:ext>
            </a:extLst>
          </p:cNvPr>
          <p:cNvSpPr/>
          <p:nvPr/>
        </p:nvSpPr>
        <p:spPr>
          <a:xfrm rot="20669617">
            <a:off x="4584576" y="-337483"/>
            <a:ext cx="1668394" cy="7737914"/>
          </a:xfrm>
          <a:prstGeom prst="rect">
            <a:avLst/>
          </a:prstGeom>
          <a:solidFill>
            <a:srgbClr val="87B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BA486-6738-EE4F-A0EE-54686BD35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1009" y="-2532348"/>
            <a:ext cx="7091483" cy="2387600"/>
          </a:xfrm>
          <a:noFill/>
        </p:spPr>
        <p:txBody>
          <a:bodyPr>
            <a:normAutofit/>
          </a:bodyPr>
          <a:lstStyle/>
          <a:p>
            <a:pPr algn="r"/>
            <a:r>
              <a:rPr lang="uk-UA" sz="5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Курсова робота на тему: </a:t>
            </a:r>
            <a:br>
              <a:rPr lang="uk-UA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“</a:t>
            </a:r>
            <a:r>
              <a:rPr lang="ru-RU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База даних сайту прокату автомобілів</a:t>
            </a:r>
            <a:r>
              <a:rPr lang="en-US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”</a:t>
            </a:r>
            <a:endParaRPr lang="uk-UA" sz="4800" dirty="0"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04230CB-B920-6FB8-6EB0-DF66F93ED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8183" y="7653173"/>
            <a:ext cx="5166391" cy="1655762"/>
          </a:xfrm>
        </p:spPr>
        <p:txBody>
          <a:bodyPr>
            <a:normAutofit fontScale="77500" lnSpcReduction="2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2 курсу групи ІПЗ-22-2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 121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Конещука Олександра Сергійовича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роботи: Коротун О. В.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B15E1337-111F-4CB5-B5C4-9DE00E8791A4}"/>
              </a:ext>
            </a:extLst>
          </p:cNvPr>
          <p:cNvSpPr/>
          <p:nvPr/>
        </p:nvSpPr>
        <p:spPr>
          <a:xfrm>
            <a:off x="12192000" y="3564049"/>
            <a:ext cx="5965428" cy="238479"/>
          </a:xfrm>
          <a:custGeom>
            <a:avLst/>
            <a:gdLst>
              <a:gd name="connsiteX0" fmla="*/ 0 w 5507421"/>
              <a:gd name="connsiteY0" fmla="*/ 0 h 261317"/>
              <a:gd name="connsiteX1" fmla="*/ 5507421 w 5507421"/>
              <a:gd name="connsiteY1" fmla="*/ 0 h 261317"/>
              <a:gd name="connsiteX2" fmla="*/ 5507421 w 5507421"/>
              <a:gd name="connsiteY2" fmla="*/ 261317 h 261317"/>
              <a:gd name="connsiteX3" fmla="*/ 0 w 5507421"/>
              <a:gd name="connsiteY3" fmla="*/ 261317 h 261317"/>
              <a:gd name="connsiteX4" fmla="*/ 0 w 5507421"/>
              <a:gd name="connsiteY4" fmla="*/ 0 h 261317"/>
              <a:gd name="connsiteX0" fmla="*/ 0 w 5507421"/>
              <a:gd name="connsiteY0" fmla="*/ 0 h 271827"/>
              <a:gd name="connsiteX1" fmla="*/ 5507421 w 5507421"/>
              <a:gd name="connsiteY1" fmla="*/ 0 h 271827"/>
              <a:gd name="connsiteX2" fmla="*/ 5507421 w 5507421"/>
              <a:gd name="connsiteY2" fmla="*/ 261317 h 271827"/>
              <a:gd name="connsiteX3" fmla="*/ 252248 w 5507421"/>
              <a:gd name="connsiteY3" fmla="*/ 271827 h 271827"/>
              <a:gd name="connsiteX4" fmla="*/ 0 w 5507421"/>
              <a:gd name="connsiteY4" fmla="*/ 0 h 27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7421" h="271827">
                <a:moveTo>
                  <a:pt x="0" y="0"/>
                </a:moveTo>
                <a:lnTo>
                  <a:pt x="5507421" y="0"/>
                </a:lnTo>
                <a:lnTo>
                  <a:pt x="5507421" y="261317"/>
                </a:lnTo>
                <a:lnTo>
                  <a:pt x="252248" y="271827"/>
                </a:lnTo>
                <a:lnTo>
                  <a:pt x="0" y="0"/>
                </a:lnTo>
                <a:close/>
              </a:path>
            </a:pathLst>
          </a:cu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900FA5B-BA84-8EE6-E020-666E8C68D7D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553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Діагональна стрічка 28">
            <a:extLst>
              <a:ext uri="{FF2B5EF4-FFF2-40B4-BE49-F238E27FC236}">
                <a16:creationId xmlns:a16="http://schemas.microsoft.com/office/drawing/2014/main" id="{5B652D84-42DD-F76C-A9FB-0CBC50C47DC6}"/>
              </a:ext>
            </a:extLst>
          </p:cNvPr>
          <p:cNvSpPr/>
          <p:nvPr/>
        </p:nvSpPr>
        <p:spPr>
          <a:xfrm>
            <a:off x="-34579" y="1"/>
            <a:ext cx="12766670" cy="6858000"/>
          </a:xfrm>
          <a:prstGeom prst="diagStripe">
            <a:avLst>
              <a:gd name="adj" fmla="val 50894"/>
            </a:avLst>
          </a:prstGeom>
          <a:solidFill>
            <a:srgbClr val="58B8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0" name="Стрілка: шеврон 19">
            <a:extLst>
              <a:ext uri="{FF2B5EF4-FFF2-40B4-BE49-F238E27FC236}">
                <a16:creationId xmlns:a16="http://schemas.microsoft.com/office/drawing/2014/main" id="{7119E403-408E-1B32-6686-15E7AD95EA71}"/>
              </a:ext>
            </a:extLst>
          </p:cNvPr>
          <p:cNvSpPr/>
          <p:nvPr/>
        </p:nvSpPr>
        <p:spPr>
          <a:xfrm>
            <a:off x="20784404" y="2267253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1" name="Стрілка: шеврон 20">
            <a:extLst>
              <a:ext uri="{FF2B5EF4-FFF2-40B4-BE49-F238E27FC236}">
                <a16:creationId xmlns:a16="http://schemas.microsoft.com/office/drawing/2014/main" id="{1CCC582D-EAF0-2EE2-136E-A6A3DB371638}"/>
              </a:ext>
            </a:extLst>
          </p:cNvPr>
          <p:cNvSpPr/>
          <p:nvPr/>
        </p:nvSpPr>
        <p:spPr>
          <a:xfrm>
            <a:off x="21984792" y="2267253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2" name="Стрілка: шеврон 21">
            <a:extLst>
              <a:ext uri="{FF2B5EF4-FFF2-40B4-BE49-F238E27FC236}">
                <a16:creationId xmlns:a16="http://schemas.microsoft.com/office/drawing/2014/main" id="{7AA5A350-4531-9C62-7040-CA6BB3BD3495}"/>
              </a:ext>
            </a:extLst>
          </p:cNvPr>
          <p:cNvSpPr/>
          <p:nvPr/>
        </p:nvSpPr>
        <p:spPr>
          <a:xfrm>
            <a:off x="23107445" y="2286000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3" name="Стрілка: шеврон 22">
            <a:extLst>
              <a:ext uri="{FF2B5EF4-FFF2-40B4-BE49-F238E27FC236}">
                <a16:creationId xmlns:a16="http://schemas.microsoft.com/office/drawing/2014/main" id="{58F5FAC1-766B-002C-B62C-94111A2AE4C3}"/>
              </a:ext>
            </a:extLst>
          </p:cNvPr>
          <p:cNvSpPr/>
          <p:nvPr/>
        </p:nvSpPr>
        <p:spPr>
          <a:xfrm>
            <a:off x="24230098" y="2304747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4" name="Стрілка: шеврон 23">
            <a:extLst>
              <a:ext uri="{FF2B5EF4-FFF2-40B4-BE49-F238E27FC236}">
                <a16:creationId xmlns:a16="http://schemas.microsoft.com/office/drawing/2014/main" id="{8214B328-14C3-3BA3-703E-6E6529A800DD}"/>
              </a:ext>
            </a:extLst>
          </p:cNvPr>
          <p:cNvSpPr/>
          <p:nvPr/>
        </p:nvSpPr>
        <p:spPr>
          <a:xfrm>
            <a:off x="19606682" y="2267253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5" name="Стрілка: шеврон 24">
            <a:extLst>
              <a:ext uri="{FF2B5EF4-FFF2-40B4-BE49-F238E27FC236}">
                <a16:creationId xmlns:a16="http://schemas.microsoft.com/office/drawing/2014/main" id="{FA48A319-84D1-4A2B-FAB7-B6C6E14038B8}"/>
              </a:ext>
            </a:extLst>
          </p:cNvPr>
          <p:cNvSpPr/>
          <p:nvPr/>
        </p:nvSpPr>
        <p:spPr>
          <a:xfrm>
            <a:off x="25429994" y="2279252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3" name="AutoShape 2" descr="Continuous line drawing of retro sport car driving fast Stock Vector by  ©OneLineStock 276961366">
            <a:extLst>
              <a:ext uri="{FF2B5EF4-FFF2-40B4-BE49-F238E27FC236}">
                <a16:creationId xmlns:a16="http://schemas.microsoft.com/office/drawing/2014/main" id="{A3971AC3-D430-4BA9-E3C7-73FE56DC59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15759" y="3276599"/>
            <a:ext cx="1122333" cy="112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" name="Стрілка: шеврон 11">
            <a:extLst>
              <a:ext uri="{FF2B5EF4-FFF2-40B4-BE49-F238E27FC236}">
                <a16:creationId xmlns:a16="http://schemas.microsoft.com/office/drawing/2014/main" id="{9485F26B-D795-5768-7026-A1B4F9C84947}"/>
              </a:ext>
            </a:extLst>
          </p:cNvPr>
          <p:cNvSpPr/>
          <p:nvPr/>
        </p:nvSpPr>
        <p:spPr>
          <a:xfrm>
            <a:off x="13863881" y="2248506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5" name="Стрілка: шеврон 14">
            <a:extLst>
              <a:ext uri="{FF2B5EF4-FFF2-40B4-BE49-F238E27FC236}">
                <a16:creationId xmlns:a16="http://schemas.microsoft.com/office/drawing/2014/main" id="{3CCDA09F-AA1F-D036-1EF8-5F3E4817390C}"/>
              </a:ext>
            </a:extLst>
          </p:cNvPr>
          <p:cNvSpPr/>
          <p:nvPr/>
        </p:nvSpPr>
        <p:spPr>
          <a:xfrm>
            <a:off x="15064269" y="2248506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6" name="Стрілка: шеврон 15">
            <a:extLst>
              <a:ext uri="{FF2B5EF4-FFF2-40B4-BE49-F238E27FC236}">
                <a16:creationId xmlns:a16="http://schemas.microsoft.com/office/drawing/2014/main" id="{C8C3CA67-AF54-FFFE-EB90-09BC427E2D5C}"/>
              </a:ext>
            </a:extLst>
          </p:cNvPr>
          <p:cNvSpPr/>
          <p:nvPr/>
        </p:nvSpPr>
        <p:spPr>
          <a:xfrm>
            <a:off x="16186922" y="2267253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7" name="Стрілка: шеврон 16">
            <a:extLst>
              <a:ext uri="{FF2B5EF4-FFF2-40B4-BE49-F238E27FC236}">
                <a16:creationId xmlns:a16="http://schemas.microsoft.com/office/drawing/2014/main" id="{0E0DD223-DAA8-37CF-C360-50E4A569E215}"/>
              </a:ext>
            </a:extLst>
          </p:cNvPr>
          <p:cNvSpPr/>
          <p:nvPr/>
        </p:nvSpPr>
        <p:spPr>
          <a:xfrm>
            <a:off x="17309575" y="2286000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8" name="Стрілка: шеврон 17">
            <a:extLst>
              <a:ext uri="{FF2B5EF4-FFF2-40B4-BE49-F238E27FC236}">
                <a16:creationId xmlns:a16="http://schemas.microsoft.com/office/drawing/2014/main" id="{76771D32-2209-DE62-B7C1-6DA26FAA9CD6}"/>
              </a:ext>
            </a:extLst>
          </p:cNvPr>
          <p:cNvSpPr/>
          <p:nvPr/>
        </p:nvSpPr>
        <p:spPr>
          <a:xfrm>
            <a:off x="12686159" y="2248506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9" name="Стрілка: шеврон 18">
            <a:extLst>
              <a:ext uri="{FF2B5EF4-FFF2-40B4-BE49-F238E27FC236}">
                <a16:creationId xmlns:a16="http://schemas.microsoft.com/office/drawing/2014/main" id="{723ADF94-A0A5-041D-3244-580AF55C2410}"/>
              </a:ext>
            </a:extLst>
          </p:cNvPr>
          <p:cNvSpPr/>
          <p:nvPr/>
        </p:nvSpPr>
        <p:spPr>
          <a:xfrm>
            <a:off x="18509471" y="2260505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3A56C0-D7C2-93F9-BC7E-AD450750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9" y="2215101"/>
            <a:ext cx="5760000" cy="324532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30D30E5-AA11-51B4-4843-A93F855B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17" y="2215101"/>
            <a:ext cx="5760000" cy="32514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B7EB7A-DF31-1197-D453-043F5641FDBF}"/>
              </a:ext>
            </a:extLst>
          </p:cNvPr>
          <p:cNvSpPr txBox="1"/>
          <p:nvPr/>
        </p:nvSpPr>
        <p:spPr>
          <a:xfrm>
            <a:off x="4252931" y="1037539"/>
            <a:ext cx="3686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>
                <a:solidFill>
                  <a:srgbClr val="0D372F"/>
                </a:solidFill>
                <a:latin typeface="Franklin Gothic Demi Cond" panose="020B0706030402020204" pitchFamily="34" charset="0"/>
              </a:rPr>
              <a:t>Головна сторінка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B42A6-E355-092A-21B7-C608762267FD}"/>
              </a:ext>
            </a:extLst>
          </p:cNvPr>
          <p:cNvSpPr txBox="1"/>
          <p:nvPr/>
        </p:nvSpPr>
        <p:spPr>
          <a:xfrm>
            <a:off x="-3501558" y="756745"/>
            <a:ext cx="311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err="1">
                <a:solidFill>
                  <a:srgbClr val="0D372F"/>
                </a:solidFill>
                <a:latin typeface="Franklin Gothic Demi Cond" panose="020B0706030402020204" pitchFamily="34" charset="0"/>
              </a:rPr>
              <a:t>Аутенфікація</a:t>
            </a:r>
            <a:endParaRPr lang="uk-UA" sz="4000" dirty="0">
              <a:solidFill>
                <a:srgbClr val="0D372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FCB1FA-4042-BDBA-B684-F7344F3ED545}"/>
              </a:ext>
            </a:extLst>
          </p:cNvPr>
          <p:cNvSpPr txBox="1"/>
          <p:nvPr/>
        </p:nvSpPr>
        <p:spPr>
          <a:xfrm>
            <a:off x="-2741942" y="5184297"/>
            <a:ext cx="2447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solidFill>
                  <a:srgbClr val="0D372F"/>
                </a:solidFill>
                <a:latin typeface="Franklin Gothic Demi Cond" panose="020B0706030402020204" pitchFamily="34" charset="0"/>
              </a:rPr>
              <a:t>Реєстрація</a:t>
            </a:r>
          </a:p>
        </p:txBody>
      </p:sp>
      <p:sp>
        <p:nvSpPr>
          <p:cNvPr id="32" name="Рамка 31">
            <a:extLst>
              <a:ext uri="{FF2B5EF4-FFF2-40B4-BE49-F238E27FC236}">
                <a16:creationId xmlns:a16="http://schemas.microsoft.com/office/drawing/2014/main" id="{7ED5FF66-A880-81B9-317C-2B9DC8972841}"/>
              </a:ext>
            </a:extLst>
          </p:cNvPr>
          <p:cNvSpPr/>
          <p:nvPr/>
        </p:nvSpPr>
        <p:spPr>
          <a:xfrm>
            <a:off x="-4062392" y="3116378"/>
            <a:ext cx="716280" cy="587750"/>
          </a:xfrm>
          <a:prstGeom prst="frame">
            <a:avLst>
              <a:gd name="adj1" fmla="val 4551"/>
            </a:avLst>
          </a:prstGeom>
          <a:solidFill>
            <a:srgbClr val="2745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3FB3BD-C493-F824-00F8-E3350E17E615}"/>
              </a:ext>
            </a:extLst>
          </p:cNvPr>
          <p:cNvSpPr txBox="1"/>
          <p:nvPr/>
        </p:nvSpPr>
        <p:spPr>
          <a:xfrm>
            <a:off x="12262046" y="3116378"/>
            <a:ext cx="3611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rgbClr val="274537"/>
                </a:solidFill>
                <a:latin typeface="Franklin Gothic Demi Cond" panose="020B0706030402020204" pitchFamily="34" charset="0"/>
              </a:rPr>
              <a:t>Профіль користувача</a:t>
            </a:r>
          </a:p>
        </p:txBody>
      </p:sp>
    </p:spTree>
    <p:extLst>
      <p:ext uri="{BB962C8B-B14F-4D97-AF65-F5344CB8AC3E}">
        <p14:creationId xmlns:p14="http://schemas.microsoft.com/office/powerpoint/2010/main" val="106897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2B7EB7A-DF31-1197-D453-043F5641FDBF}"/>
              </a:ext>
            </a:extLst>
          </p:cNvPr>
          <p:cNvSpPr txBox="1"/>
          <p:nvPr/>
        </p:nvSpPr>
        <p:spPr>
          <a:xfrm>
            <a:off x="4252931" y="-1940120"/>
            <a:ext cx="3686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>
                <a:solidFill>
                  <a:srgbClr val="0D372F"/>
                </a:solidFill>
                <a:latin typeface="Franklin Gothic Demi Cond" panose="020B0706030402020204" pitchFamily="34" charset="0"/>
              </a:rPr>
              <a:t>Головна сторінка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D8F74-D1ED-B902-FDF8-3B7E3A0E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1" y="1375812"/>
            <a:ext cx="7718077" cy="4348557"/>
          </a:xfrm>
          <a:prstGeom prst="rect">
            <a:avLst/>
          </a:prstGeom>
        </p:spPr>
      </p:pic>
      <p:sp>
        <p:nvSpPr>
          <p:cNvPr id="4" name="Рамка 3">
            <a:extLst>
              <a:ext uri="{FF2B5EF4-FFF2-40B4-BE49-F238E27FC236}">
                <a16:creationId xmlns:a16="http://schemas.microsoft.com/office/drawing/2014/main" id="{C23B6544-8AB0-7351-4B8E-0DCB07077E2B}"/>
              </a:ext>
            </a:extLst>
          </p:cNvPr>
          <p:cNvSpPr/>
          <p:nvPr/>
        </p:nvSpPr>
        <p:spPr>
          <a:xfrm>
            <a:off x="-198120" y="1003739"/>
            <a:ext cx="8610600" cy="5044440"/>
          </a:xfrm>
          <a:prstGeom prst="frame">
            <a:avLst>
              <a:gd name="adj1" fmla="val 4551"/>
            </a:avLst>
          </a:prstGeom>
          <a:solidFill>
            <a:srgbClr val="2745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D1424-489E-0420-8360-CAC6BFE9039F}"/>
              </a:ext>
            </a:extLst>
          </p:cNvPr>
          <p:cNvSpPr txBox="1"/>
          <p:nvPr/>
        </p:nvSpPr>
        <p:spPr>
          <a:xfrm>
            <a:off x="8492193" y="2941184"/>
            <a:ext cx="3611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rgbClr val="274537"/>
                </a:solidFill>
                <a:latin typeface="Franklin Gothic Demi Cond" panose="020B0706030402020204" pitchFamily="34" charset="0"/>
              </a:rPr>
              <a:t>Профіль користувача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E3BD08DE-C987-4BA7-1A58-A3352CC82857}"/>
              </a:ext>
            </a:extLst>
          </p:cNvPr>
          <p:cNvSpPr/>
          <p:nvPr/>
        </p:nvSpPr>
        <p:spPr>
          <a:xfrm>
            <a:off x="220991" y="-6972819"/>
            <a:ext cx="3694386" cy="6858571"/>
          </a:xfrm>
          <a:prstGeom prst="rect">
            <a:avLst/>
          </a:prstGeom>
          <a:solidFill>
            <a:srgbClr val="87BBA4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DD922A8A-02C1-A32A-D425-B6E8F91113E1}"/>
              </a:ext>
            </a:extLst>
          </p:cNvPr>
          <p:cNvSpPr/>
          <p:nvPr/>
        </p:nvSpPr>
        <p:spPr>
          <a:xfrm>
            <a:off x="197414" y="7166166"/>
            <a:ext cx="12192000" cy="4082373"/>
          </a:xfrm>
          <a:prstGeom prst="rect">
            <a:avLst/>
          </a:prstGeom>
          <a:solidFill>
            <a:srgbClr val="4DB36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208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7910A09C-45E4-D393-CBD3-000D646CD2B2}"/>
              </a:ext>
            </a:extLst>
          </p:cNvPr>
          <p:cNvSpPr/>
          <p:nvPr/>
        </p:nvSpPr>
        <p:spPr>
          <a:xfrm>
            <a:off x="428035" y="-55927"/>
            <a:ext cx="3694386" cy="6858571"/>
          </a:xfrm>
          <a:prstGeom prst="rect">
            <a:avLst/>
          </a:prstGeom>
          <a:solidFill>
            <a:srgbClr val="87BBA4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36B8B1EB-DFE8-94DC-9E67-66DD8BD3B102}"/>
              </a:ext>
            </a:extLst>
          </p:cNvPr>
          <p:cNvSpPr/>
          <p:nvPr/>
        </p:nvSpPr>
        <p:spPr>
          <a:xfrm>
            <a:off x="0" y="1196098"/>
            <a:ext cx="12192000" cy="4082373"/>
          </a:xfrm>
          <a:prstGeom prst="rect">
            <a:avLst/>
          </a:prstGeom>
          <a:solidFill>
            <a:srgbClr val="4DB36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7EB7A-DF31-1197-D453-043F5641FDBF}"/>
              </a:ext>
            </a:extLst>
          </p:cNvPr>
          <p:cNvSpPr txBox="1"/>
          <p:nvPr/>
        </p:nvSpPr>
        <p:spPr>
          <a:xfrm>
            <a:off x="4252931" y="-1940120"/>
            <a:ext cx="3686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>
                <a:solidFill>
                  <a:srgbClr val="0D372F"/>
                </a:solidFill>
                <a:latin typeface="Franklin Gothic Demi Cond" panose="020B0706030402020204" pitchFamily="34" charset="0"/>
              </a:rPr>
              <a:t>Головна сторінка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D1424-489E-0420-8360-CAC6BFE9039F}"/>
              </a:ext>
            </a:extLst>
          </p:cNvPr>
          <p:cNvSpPr txBox="1"/>
          <p:nvPr/>
        </p:nvSpPr>
        <p:spPr>
          <a:xfrm>
            <a:off x="-3928407" y="2941184"/>
            <a:ext cx="3611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rgbClr val="274537"/>
                </a:solidFill>
                <a:latin typeface="Franklin Gothic Demi Cond" panose="020B0706030402020204" pitchFamily="34" charset="0"/>
              </a:rPr>
              <a:t>Профіль користувача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0C6CAE-F24F-6A80-C12D-F90A4783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9" y="1997300"/>
            <a:ext cx="5426308" cy="30573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7B2393-C3BB-A812-C754-45C03119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94" y="263349"/>
            <a:ext cx="5519830" cy="31100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FBB0F5-81C8-49FD-1E1A-3F81386A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94" y="3624430"/>
            <a:ext cx="5519830" cy="3110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656624-D43F-5C31-D760-6105E5A4E399}"/>
              </a:ext>
            </a:extLst>
          </p:cNvPr>
          <p:cNvSpPr txBox="1"/>
          <p:nvPr/>
        </p:nvSpPr>
        <p:spPr>
          <a:xfrm>
            <a:off x="642473" y="594731"/>
            <a:ext cx="427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rgbClr val="274537"/>
                </a:solidFill>
                <a:latin typeface="Franklin Gothic Demi Cond" panose="020B0706030402020204" pitchFamily="34" charset="0"/>
              </a:rPr>
              <a:t>Вікна для адміністратора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288270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3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7910A09C-45E4-D393-CBD3-000D646CD2B2}"/>
              </a:ext>
            </a:extLst>
          </p:cNvPr>
          <p:cNvSpPr/>
          <p:nvPr/>
        </p:nvSpPr>
        <p:spPr>
          <a:xfrm>
            <a:off x="-5339719" y="0"/>
            <a:ext cx="3694386" cy="6858571"/>
          </a:xfrm>
          <a:prstGeom prst="rect">
            <a:avLst/>
          </a:prstGeom>
          <a:solidFill>
            <a:srgbClr val="87BBA4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36B8B1EB-DFE8-94DC-9E67-66DD8BD3B102}"/>
              </a:ext>
            </a:extLst>
          </p:cNvPr>
          <p:cNvSpPr/>
          <p:nvPr/>
        </p:nvSpPr>
        <p:spPr>
          <a:xfrm>
            <a:off x="-1" y="-5028407"/>
            <a:ext cx="12192000" cy="4082373"/>
          </a:xfrm>
          <a:prstGeom prst="rect">
            <a:avLst/>
          </a:prstGeom>
          <a:solidFill>
            <a:srgbClr val="4DB36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1BFBE-0A24-5AE9-864F-428B12BA445A}"/>
              </a:ext>
            </a:extLst>
          </p:cNvPr>
          <p:cNvSpPr txBox="1"/>
          <p:nvPr/>
        </p:nvSpPr>
        <p:spPr>
          <a:xfrm>
            <a:off x="4918433" y="281593"/>
            <a:ext cx="23551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rgbClr val="D3E5DD"/>
                </a:solidFill>
                <a:latin typeface="Franklin Gothic Demi Cond" panose="020B0706030402020204" pitchFamily="34" charset="0"/>
              </a:rPr>
              <a:t>Висновок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8DE5162B-CB86-D565-F3D0-FB5405CA3141}"/>
              </a:ext>
            </a:extLst>
          </p:cNvPr>
          <p:cNvCxnSpPr/>
          <p:nvPr/>
        </p:nvCxnSpPr>
        <p:spPr>
          <a:xfrm>
            <a:off x="4514192" y="1051034"/>
            <a:ext cx="3163614" cy="0"/>
          </a:xfrm>
          <a:prstGeom prst="line">
            <a:avLst/>
          </a:prstGeom>
          <a:ln w="114300">
            <a:solidFill>
              <a:srgbClr val="D3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8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D058FB7-9C50-FA0B-568E-C41FA7EB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851" y="-769383"/>
            <a:ext cx="5034455" cy="894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85859D-0C11-62BC-24DA-D6ED936FA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60" y="0"/>
            <a:ext cx="2606040" cy="937260"/>
          </a:xfrm>
          <a:prstGeom prst="roundRect">
            <a:avLst>
              <a:gd name="adj" fmla="val 119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FF7DCC18-5712-6DDE-21DF-4D9BE90DCC2E}"/>
              </a:ext>
            </a:extLst>
          </p:cNvPr>
          <p:cNvSpPr/>
          <p:nvPr/>
        </p:nvSpPr>
        <p:spPr>
          <a:xfrm rot="20669617">
            <a:off x="3796239" y="-309869"/>
            <a:ext cx="599089" cy="7737914"/>
          </a:xfrm>
          <a:prstGeom prst="rect">
            <a:avLst/>
          </a:pr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A6D8013D-DA81-C0A3-23C8-581BABDDB4F2}"/>
              </a:ext>
            </a:extLst>
          </p:cNvPr>
          <p:cNvSpPr/>
          <p:nvPr/>
        </p:nvSpPr>
        <p:spPr>
          <a:xfrm rot="20669617">
            <a:off x="4044500" y="-439221"/>
            <a:ext cx="1770023" cy="7737914"/>
          </a:xfrm>
          <a:prstGeom prst="rect">
            <a:avLst/>
          </a:prstGeom>
          <a:solidFill>
            <a:srgbClr val="7DC5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94574849-7014-3D14-43BF-003554477700}"/>
              </a:ext>
            </a:extLst>
          </p:cNvPr>
          <p:cNvSpPr/>
          <p:nvPr/>
        </p:nvSpPr>
        <p:spPr>
          <a:xfrm rot="20669617">
            <a:off x="4320750" y="-301563"/>
            <a:ext cx="1937111" cy="7737914"/>
          </a:xfrm>
          <a:prstGeom prst="rect">
            <a:avLst/>
          </a:prstGeom>
          <a:solidFill>
            <a:srgbClr val="87B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BA486-6738-EE4F-A0EE-54686BD35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6604" y="820068"/>
            <a:ext cx="7354245" cy="2387600"/>
          </a:xfrm>
          <a:noFill/>
        </p:spPr>
        <p:txBody>
          <a:bodyPr>
            <a:normAutofit/>
          </a:bodyPr>
          <a:lstStyle/>
          <a:p>
            <a:pPr algn="r"/>
            <a:r>
              <a:rPr lang="uk-UA" sz="5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Курсова робота на тему: </a:t>
            </a:r>
            <a:br>
              <a:rPr lang="uk-UA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“</a:t>
            </a:r>
            <a:r>
              <a:rPr lang="ru-RU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База даних сайту прокату автомобілів</a:t>
            </a:r>
            <a:r>
              <a:rPr lang="en-US" sz="48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”</a:t>
            </a:r>
            <a:endParaRPr lang="uk-UA" sz="4800" dirty="0"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04230CB-B920-6FB8-6EB0-DF66F93ED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5609" y="3853914"/>
            <a:ext cx="5166391" cy="2184018"/>
          </a:xfrm>
        </p:spPr>
        <p:txBody>
          <a:bodyPr>
            <a:normAutofit fontScale="85000" lnSpcReduction="2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2 курсу групи ІПЗ-22-2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 121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Конещука Олександра Сергійовича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роботи: Коротун О. В.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B15E1337-111F-4CB5-B5C4-9DE00E8791A4}"/>
              </a:ext>
            </a:extLst>
          </p:cNvPr>
          <p:cNvSpPr/>
          <p:nvPr/>
        </p:nvSpPr>
        <p:spPr>
          <a:xfrm>
            <a:off x="6226573" y="3324860"/>
            <a:ext cx="5965428" cy="238479"/>
          </a:xfrm>
          <a:custGeom>
            <a:avLst/>
            <a:gdLst>
              <a:gd name="connsiteX0" fmla="*/ 0 w 5507421"/>
              <a:gd name="connsiteY0" fmla="*/ 0 h 261317"/>
              <a:gd name="connsiteX1" fmla="*/ 5507421 w 5507421"/>
              <a:gd name="connsiteY1" fmla="*/ 0 h 261317"/>
              <a:gd name="connsiteX2" fmla="*/ 5507421 w 5507421"/>
              <a:gd name="connsiteY2" fmla="*/ 261317 h 261317"/>
              <a:gd name="connsiteX3" fmla="*/ 0 w 5507421"/>
              <a:gd name="connsiteY3" fmla="*/ 261317 h 261317"/>
              <a:gd name="connsiteX4" fmla="*/ 0 w 5507421"/>
              <a:gd name="connsiteY4" fmla="*/ 0 h 261317"/>
              <a:gd name="connsiteX0" fmla="*/ 0 w 5507421"/>
              <a:gd name="connsiteY0" fmla="*/ 0 h 271827"/>
              <a:gd name="connsiteX1" fmla="*/ 5507421 w 5507421"/>
              <a:gd name="connsiteY1" fmla="*/ 0 h 271827"/>
              <a:gd name="connsiteX2" fmla="*/ 5507421 w 5507421"/>
              <a:gd name="connsiteY2" fmla="*/ 261317 h 271827"/>
              <a:gd name="connsiteX3" fmla="*/ 252248 w 5507421"/>
              <a:gd name="connsiteY3" fmla="*/ 271827 h 271827"/>
              <a:gd name="connsiteX4" fmla="*/ 0 w 5507421"/>
              <a:gd name="connsiteY4" fmla="*/ 0 h 27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7421" h="271827">
                <a:moveTo>
                  <a:pt x="0" y="0"/>
                </a:moveTo>
                <a:lnTo>
                  <a:pt x="5507421" y="0"/>
                </a:lnTo>
                <a:lnTo>
                  <a:pt x="5507421" y="261317"/>
                </a:lnTo>
                <a:lnTo>
                  <a:pt x="252248" y="271827"/>
                </a:lnTo>
                <a:lnTo>
                  <a:pt x="0" y="0"/>
                </a:lnTo>
                <a:close/>
              </a:path>
            </a:pathLst>
          </a:cu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6547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256ECEB1-F875-8A4E-75D8-4D2CA675174C}"/>
              </a:ext>
            </a:extLst>
          </p:cNvPr>
          <p:cNvSpPr/>
          <p:nvPr/>
        </p:nvSpPr>
        <p:spPr>
          <a:xfrm>
            <a:off x="0" y="3562435"/>
            <a:ext cx="12192000" cy="3511604"/>
          </a:xfrm>
          <a:prstGeom prst="rect">
            <a:avLst/>
          </a:prstGeom>
          <a:solidFill>
            <a:srgbClr val="D3E5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D058FB7-9C50-FA0B-568E-C41FA7EB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6370" y="2836980"/>
            <a:ext cx="3617941" cy="642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85859D-0C11-62BC-24DA-D6ED936FA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282" y="-177701"/>
            <a:ext cx="2606040" cy="9372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FF7DCC18-5712-6DDE-21DF-4D9BE90DCC2E}"/>
              </a:ext>
            </a:extLst>
          </p:cNvPr>
          <p:cNvSpPr/>
          <p:nvPr/>
        </p:nvSpPr>
        <p:spPr>
          <a:xfrm rot="20669617">
            <a:off x="-5429927" y="1568555"/>
            <a:ext cx="573836" cy="7886281"/>
          </a:xfrm>
          <a:prstGeom prst="rect">
            <a:avLst/>
          </a:pr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A6D8013D-DA81-C0A3-23C8-581BABDDB4F2}"/>
              </a:ext>
            </a:extLst>
          </p:cNvPr>
          <p:cNvSpPr/>
          <p:nvPr/>
        </p:nvSpPr>
        <p:spPr>
          <a:xfrm rot="20669617">
            <a:off x="-5073500" y="1315706"/>
            <a:ext cx="983020" cy="8088107"/>
          </a:xfrm>
          <a:prstGeom prst="rect">
            <a:avLst/>
          </a:prstGeom>
          <a:solidFill>
            <a:srgbClr val="7DC5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94574849-7014-3D14-43BF-003554477700}"/>
              </a:ext>
            </a:extLst>
          </p:cNvPr>
          <p:cNvSpPr/>
          <p:nvPr/>
        </p:nvSpPr>
        <p:spPr>
          <a:xfrm rot="20669617">
            <a:off x="-4851709" y="1038555"/>
            <a:ext cx="1503178" cy="8299576"/>
          </a:xfrm>
          <a:prstGeom prst="rect">
            <a:avLst/>
          </a:prstGeom>
          <a:solidFill>
            <a:srgbClr val="87B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BA486-6738-EE4F-A0EE-54686BD35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83290" y="0"/>
            <a:ext cx="4495906" cy="2131060"/>
          </a:xfrm>
          <a:noFill/>
        </p:spPr>
        <p:txBody>
          <a:bodyPr>
            <a:noAutofit/>
          </a:bodyPr>
          <a:lstStyle/>
          <a:p>
            <a:pPr algn="r"/>
            <a:r>
              <a:rPr lang="uk-UA" sz="32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Курсова робота на тему: </a:t>
            </a:r>
            <a:br>
              <a:rPr lang="uk-UA" sz="2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База даних сайту прокату автомобілів</a:t>
            </a:r>
            <a:r>
              <a:rPr lang="en-US" sz="2400" dirty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”</a:t>
            </a:r>
            <a:endParaRPr lang="uk-UA" sz="2400" dirty="0"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04230CB-B920-6FB8-6EB0-DF66F93ED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5886" y="7352728"/>
            <a:ext cx="5166391" cy="1655762"/>
          </a:xfrm>
        </p:spPr>
        <p:txBody>
          <a:bodyPr>
            <a:normAutofit fontScale="92500" lnSpcReduction="10000"/>
          </a:bodyPr>
          <a:lstStyle/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2 курсу групи ІПЗ-22-2</a:t>
            </a:r>
          </a:p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 121</a:t>
            </a:r>
          </a:p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Конещука Олександра Сергійовича</a:t>
            </a:r>
          </a:p>
          <a:p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роботи: Коротун О. 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94BD2-7DE6-E964-ED21-341504D39555}"/>
              </a:ext>
            </a:extLst>
          </p:cNvPr>
          <p:cNvSpPr txBox="1"/>
          <p:nvPr/>
        </p:nvSpPr>
        <p:spPr>
          <a:xfrm>
            <a:off x="273189" y="219229"/>
            <a:ext cx="145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rgbClr val="274537"/>
                </a:solidFill>
                <a:latin typeface="Franklin Gothic Demi Cond" panose="020B0706030402020204" pitchFamily="34" charset="0"/>
              </a:rPr>
              <a:t>Вступ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FFB6A-7C6D-84F6-7ED3-04AA991E2BDC}"/>
              </a:ext>
            </a:extLst>
          </p:cNvPr>
          <p:cNvSpPr txBox="1"/>
          <p:nvPr/>
        </p:nvSpPr>
        <p:spPr>
          <a:xfrm>
            <a:off x="115746" y="1331503"/>
            <a:ext cx="11968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274537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Актуальність теми</a:t>
            </a:r>
          </a:p>
          <a:p>
            <a:r>
              <a:rPr lang="ru-RU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Додаток з прокату авто - це швидкий спосіб знайти та орендувати автомобіль онлайн. Кілька хвилин і ви їдете в зручному авто.</a:t>
            </a:r>
            <a:endParaRPr lang="uk-UA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1407B-759E-F372-C143-6771512268A9}"/>
              </a:ext>
            </a:extLst>
          </p:cNvPr>
          <p:cNvSpPr txBox="1"/>
          <p:nvPr/>
        </p:nvSpPr>
        <p:spPr>
          <a:xfrm>
            <a:off x="115746" y="2546772"/>
            <a:ext cx="11968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274537"/>
                </a:solidFill>
                <a:latin typeface="Franklin Gothic Demi Cond" panose="020B0706030402020204" pitchFamily="34" charset="0"/>
              </a:rPr>
              <a:t>Мета</a:t>
            </a:r>
          </a:p>
          <a:p>
            <a:r>
              <a:rPr lang="ru-RU" b="0" i="0" dirty="0">
                <a:effectLst/>
                <a:latin typeface="Franklin Gothic Book" panose="020B0503020102020204" pitchFamily="34" charset="0"/>
              </a:rPr>
              <a:t>Мета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додатку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для прокату авто -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забезпечити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людям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зручний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доступ до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оренди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автомобілів. Додаток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спрощує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процес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бронювання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та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надає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можливість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швидкої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та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безпечної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оренди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транспорту в будь-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який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час і в будь-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якому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місці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.</a:t>
            </a:r>
            <a:endParaRPr lang="uk-UA" dirty="0">
              <a:latin typeface="Franklin Gothic Book" panose="020B05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63CAB-B088-30BD-BEB0-4D885E9CB12F}"/>
              </a:ext>
            </a:extLst>
          </p:cNvPr>
          <p:cNvSpPr txBox="1"/>
          <p:nvPr/>
        </p:nvSpPr>
        <p:spPr>
          <a:xfrm>
            <a:off x="115746" y="3761699"/>
            <a:ext cx="11968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274537"/>
                </a:solidFill>
                <a:latin typeface="Franklin Gothic Demi Cond" panose="020B0706030402020204" pitchFamily="34" charset="0"/>
              </a:rPr>
              <a:t>Об’єкт дослідження</a:t>
            </a:r>
          </a:p>
          <a:p>
            <a:r>
              <a:rPr lang="ru-RU" b="0" i="0" dirty="0" err="1">
                <a:effectLst/>
                <a:latin typeface="Franklin Gothic Book" panose="020B0503020102020204" pitchFamily="34" charset="0"/>
              </a:rPr>
              <a:t>Об'єкт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дослідження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- 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є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методи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засоби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проектування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баз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оптимальної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реалізації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системи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прокату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автомобілів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з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використанням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мови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програмування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C#.</a:t>
            </a:r>
            <a:endParaRPr lang="uk-UA" dirty="0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41DDB-E5B0-B0C6-1157-42820317620B}"/>
              </a:ext>
            </a:extLst>
          </p:cNvPr>
          <p:cNvSpPr txBox="1"/>
          <p:nvPr/>
        </p:nvSpPr>
        <p:spPr>
          <a:xfrm>
            <a:off x="115746" y="4976797"/>
            <a:ext cx="11968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274537"/>
                </a:solidFill>
                <a:latin typeface="Franklin Gothic Demi Cond" panose="020B0706030402020204" pitchFamily="34" charset="0"/>
              </a:rPr>
              <a:t>Предмет дослідження</a:t>
            </a:r>
          </a:p>
          <a:p>
            <a:r>
              <a:rPr lang="uk-UA" b="0" i="0" dirty="0">
                <a:effectLst/>
                <a:latin typeface="Franklin Gothic Book" panose="020B0503020102020204" pitchFamily="34" charset="0"/>
              </a:rPr>
              <a:t>Предмет дослідження - 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є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можливості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застосування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концепції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баз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систем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управління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базами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(СУБД) для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забезпечення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інформаційних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потреб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предметної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області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прокату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автомобілів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uk-UA" b="0" i="0" dirty="0">
                <a:effectLst/>
                <a:latin typeface="Franklin Gothic Book" panose="020B0503020102020204" pitchFamily="34" charset="0"/>
              </a:rPr>
              <a:t>.</a:t>
            </a:r>
            <a:endParaRPr lang="uk-UA" dirty="0">
              <a:latin typeface="Franklin Gothic Book" panose="020B0503020102020204" pitchFamily="34" charset="0"/>
            </a:endParaRPr>
          </a:p>
        </p:txBody>
      </p:sp>
      <p:sp>
        <p:nvSpPr>
          <p:cNvPr id="26" name="Прямокутник 16">
            <a:extLst>
              <a:ext uri="{FF2B5EF4-FFF2-40B4-BE49-F238E27FC236}">
                <a16:creationId xmlns:a16="http://schemas.microsoft.com/office/drawing/2014/main" id="{657AE835-9E7C-D766-972C-F258CF7A1AA8}"/>
              </a:ext>
            </a:extLst>
          </p:cNvPr>
          <p:cNvSpPr/>
          <p:nvPr/>
        </p:nvSpPr>
        <p:spPr>
          <a:xfrm>
            <a:off x="-1759958" y="1092610"/>
            <a:ext cx="5965428" cy="238479"/>
          </a:xfrm>
          <a:prstGeom prst="homePlate">
            <a:avLst/>
          </a:prstGeom>
          <a:solidFill>
            <a:srgbClr val="2745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7" name="Стрілка: шеврон 26">
            <a:extLst>
              <a:ext uri="{FF2B5EF4-FFF2-40B4-BE49-F238E27FC236}">
                <a16:creationId xmlns:a16="http://schemas.microsoft.com/office/drawing/2014/main" id="{D92DDC05-007D-D2E3-3C62-D1176F792625}"/>
              </a:ext>
            </a:extLst>
          </p:cNvPr>
          <p:cNvSpPr/>
          <p:nvPr/>
        </p:nvSpPr>
        <p:spPr>
          <a:xfrm>
            <a:off x="2503022" y="1399597"/>
            <a:ext cx="301137" cy="368243"/>
          </a:xfrm>
          <a:prstGeom prst="chevron">
            <a:avLst/>
          </a:prstGeom>
          <a:solidFill>
            <a:srgbClr val="2745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1" name="Стрілка: шеврон 30">
            <a:extLst>
              <a:ext uri="{FF2B5EF4-FFF2-40B4-BE49-F238E27FC236}">
                <a16:creationId xmlns:a16="http://schemas.microsoft.com/office/drawing/2014/main" id="{352B8FC8-AB78-9253-C0F3-D245C91356B1}"/>
              </a:ext>
            </a:extLst>
          </p:cNvPr>
          <p:cNvSpPr/>
          <p:nvPr/>
        </p:nvSpPr>
        <p:spPr>
          <a:xfrm>
            <a:off x="921619" y="2652858"/>
            <a:ext cx="301137" cy="368243"/>
          </a:xfrm>
          <a:prstGeom prst="chevron">
            <a:avLst/>
          </a:prstGeom>
          <a:solidFill>
            <a:srgbClr val="2745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2" name="Стрілка: шеврон 31">
            <a:extLst>
              <a:ext uri="{FF2B5EF4-FFF2-40B4-BE49-F238E27FC236}">
                <a16:creationId xmlns:a16="http://schemas.microsoft.com/office/drawing/2014/main" id="{3306F040-5CEB-FA44-4A73-7B7F1509F964}"/>
              </a:ext>
            </a:extLst>
          </p:cNvPr>
          <p:cNvSpPr/>
          <p:nvPr/>
        </p:nvSpPr>
        <p:spPr>
          <a:xfrm>
            <a:off x="2639211" y="3856126"/>
            <a:ext cx="301137" cy="368243"/>
          </a:xfrm>
          <a:prstGeom prst="chevron">
            <a:avLst/>
          </a:prstGeom>
          <a:solidFill>
            <a:srgbClr val="2745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3" name="Стрілка: шеврон 32">
            <a:extLst>
              <a:ext uri="{FF2B5EF4-FFF2-40B4-BE49-F238E27FC236}">
                <a16:creationId xmlns:a16="http://schemas.microsoft.com/office/drawing/2014/main" id="{FF604799-28BC-B1DC-3F61-B0E29A344C58}"/>
              </a:ext>
            </a:extLst>
          </p:cNvPr>
          <p:cNvSpPr/>
          <p:nvPr/>
        </p:nvSpPr>
        <p:spPr>
          <a:xfrm>
            <a:off x="2940348" y="5004221"/>
            <a:ext cx="301137" cy="368243"/>
          </a:xfrm>
          <a:prstGeom prst="chevron">
            <a:avLst/>
          </a:prstGeom>
          <a:solidFill>
            <a:srgbClr val="2745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4" name="Стрілка: шеврон 33">
            <a:extLst>
              <a:ext uri="{FF2B5EF4-FFF2-40B4-BE49-F238E27FC236}">
                <a16:creationId xmlns:a16="http://schemas.microsoft.com/office/drawing/2014/main" id="{61CDC997-36A7-7DD7-43EC-C39CABE23B40}"/>
              </a:ext>
            </a:extLst>
          </p:cNvPr>
          <p:cNvSpPr/>
          <p:nvPr/>
        </p:nvSpPr>
        <p:spPr>
          <a:xfrm rot="1835391">
            <a:off x="-8975894" y="-5934245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5" name="Стрілка: шеврон 34">
            <a:extLst>
              <a:ext uri="{FF2B5EF4-FFF2-40B4-BE49-F238E27FC236}">
                <a16:creationId xmlns:a16="http://schemas.microsoft.com/office/drawing/2014/main" id="{CFE2F093-8326-7CE0-ADF4-3AB15F596AE5}"/>
              </a:ext>
            </a:extLst>
          </p:cNvPr>
          <p:cNvSpPr/>
          <p:nvPr/>
        </p:nvSpPr>
        <p:spPr>
          <a:xfrm rot="1835391">
            <a:off x="-6825697" y="-4750583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6" name="Стрілка: шеврон 35">
            <a:extLst>
              <a:ext uri="{FF2B5EF4-FFF2-40B4-BE49-F238E27FC236}">
                <a16:creationId xmlns:a16="http://schemas.microsoft.com/office/drawing/2014/main" id="{AB9DA873-FF8D-581E-3FE6-6FFF701F482B}"/>
              </a:ext>
            </a:extLst>
          </p:cNvPr>
          <p:cNvSpPr/>
          <p:nvPr/>
        </p:nvSpPr>
        <p:spPr>
          <a:xfrm rot="1835391">
            <a:off x="-4747275" y="-3388127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7" name="Стрілка: шеврон 36">
            <a:extLst>
              <a:ext uri="{FF2B5EF4-FFF2-40B4-BE49-F238E27FC236}">
                <a16:creationId xmlns:a16="http://schemas.microsoft.com/office/drawing/2014/main" id="{3EBEB738-DC6E-2D82-7B1E-B835A8922065}"/>
              </a:ext>
            </a:extLst>
          </p:cNvPr>
          <p:cNvSpPr/>
          <p:nvPr/>
        </p:nvSpPr>
        <p:spPr>
          <a:xfrm rot="1835391">
            <a:off x="-2668853" y="-2159999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8" name="Стрілка: шеврон 37">
            <a:extLst>
              <a:ext uri="{FF2B5EF4-FFF2-40B4-BE49-F238E27FC236}">
                <a16:creationId xmlns:a16="http://schemas.microsoft.com/office/drawing/2014/main" id="{B89DF6D5-67C0-DEEE-4413-B09423B9C428}"/>
              </a:ext>
            </a:extLst>
          </p:cNvPr>
          <p:cNvSpPr/>
          <p:nvPr/>
        </p:nvSpPr>
        <p:spPr>
          <a:xfrm rot="1835391">
            <a:off x="-10929237" y="-7196901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9" name="Стрілка: шеврон 38">
            <a:extLst>
              <a:ext uri="{FF2B5EF4-FFF2-40B4-BE49-F238E27FC236}">
                <a16:creationId xmlns:a16="http://schemas.microsoft.com/office/drawing/2014/main" id="{9D02F6DB-88BA-BD2C-6C71-62474F3A3555}"/>
              </a:ext>
            </a:extLst>
          </p:cNvPr>
          <p:cNvSpPr/>
          <p:nvPr/>
        </p:nvSpPr>
        <p:spPr>
          <a:xfrm rot="1835391">
            <a:off x="-12676881" y="-8169916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3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3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85859D-0C11-62BC-24DA-D6ED936FA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49" y="-177702"/>
            <a:ext cx="2606040" cy="937260"/>
          </a:xfrm>
          <a:prstGeom prst="roundRect">
            <a:avLst>
              <a:gd name="adj" fmla="val 218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394BD2-7DE6-E964-ED21-341504D39555}"/>
              </a:ext>
            </a:extLst>
          </p:cNvPr>
          <p:cNvSpPr txBox="1"/>
          <p:nvPr/>
        </p:nvSpPr>
        <p:spPr>
          <a:xfrm>
            <a:off x="1610923" y="-1050473"/>
            <a:ext cx="145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rgbClr val="274537"/>
                </a:solidFill>
                <a:latin typeface="Franklin Gothic Demi Cond" panose="020B0706030402020204" pitchFamily="34" charset="0"/>
              </a:rPr>
              <a:t>Вступ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ED530-0A35-D6F0-0568-F70531A85D38}"/>
              </a:ext>
            </a:extLst>
          </p:cNvPr>
          <p:cNvSpPr txBox="1"/>
          <p:nvPr/>
        </p:nvSpPr>
        <p:spPr>
          <a:xfrm>
            <a:off x="2821421" y="231141"/>
            <a:ext cx="5688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rgbClr val="CDE9CE"/>
                </a:solidFill>
                <a:latin typeface="Franklin Gothic Demi Cond" panose="020B0706030402020204" pitchFamily="34" charset="0"/>
              </a:rPr>
              <a:t>Засоби, що використано</a:t>
            </a:r>
          </a:p>
        </p:txBody>
      </p:sp>
      <p:sp>
        <p:nvSpPr>
          <p:cNvPr id="18" name="Стрілка: шеврон 17">
            <a:extLst>
              <a:ext uri="{FF2B5EF4-FFF2-40B4-BE49-F238E27FC236}">
                <a16:creationId xmlns:a16="http://schemas.microsoft.com/office/drawing/2014/main" id="{E87888DD-D2CA-FB29-1110-46FCD2A9D6F7}"/>
              </a:ext>
            </a:extLst>
          </p:cNvPr>
          <p:cNvSpPr/>
          <p:nvPr/>
        </p:nvSpPr>
        <p:spPr>
          <a:xfrm rot="1835391">
            <a:off x="726907" y="682896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9" name="Стрілка: шеврон 18">
            <a:extLst>
              <a:ext uri="{FF2B5EF4-FFF2-40B4-BE49-F238E27FC236}">
                <a16:creationId xmlns:a16="http://schemas.microsoft.com/office/drawing/2014/main" id="{86955E44-85A6-1BBF-F71E-1BF1A1169351}"/>
              </a:ext>
            </a:extLst>
          </p:cNvPr>
          <p:cNvSpPr/>
          <p:nvPr/>
        </p:nvSpPr>
        <p:spPr>
          <a:xfrm rot="1835391">
            <a:off x="2877104" y="1866558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0" name="Стрілка: шеврон 19">
            <a:extLst>
              <a:ext uri="{FF2B5EF4-FFF2-40B4-BE49-F238E27FC236}">
                <a16:creationId xmlns:a16="http://schemas.microsoft.com/office/drawing/2014/main" id="{C5C4A6A3-1CD5-D1C2-25EA-28B4E9A58DAA}"/>
              </a:ext>
            </a:extLst>
          </p:cNvPr>
          <p:cNvSpPr/>
          <p:nvPr/>
        </p:nvSpPr>
        <p:spPr>
          <a:xfrm rot="1835391">
            <a:off x="4955526" y="3229014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1" name="Стрілка: шеврон 20">
            <a:extLst>
              <a:ext uri="{FF2B5EF4-FFF2-40B4-BE49-F238E27FC236}">
                <a16:creationId xmlns:a16="http://schemas.microsoft.com/office/drawing/2014/main" id="{9B46C6F1-BCF7-333F-F0DC-55521C6A2A90}"/>
              </a:ext>
            </a:extLst>
          </p:cNvPr>
          <p:cNvSpPr/>
          <p:nvPr/>
        </p:nvSpPr>
        <p:spPr>
          <a:xfrm rot="1835391">
            <a:off x="7033948" y="4457142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2" name="Стрілка: шеврон 21">
            <a:extLst>
              <a:ext uri="{FF2B5EF4-FFF2-40B4-BE49-F238E27FC236}">
                <a16:creationId xmlns:a16="http://schemas.microsoft.com/office/drawing/2014/main" id="{EFCA58C6-FFD8-76C9-0408-187255DF3463}"/>
              </a:ext>
            </a:extLst>
          </p:cNvPr>
          <p:cNvSpPr/>
          <p:nvPr/>
        </p:nvSpPr>
        <p:spPr>
          <a:xfrm rot="1835391">
            <a:off x="-1226436" y="-579760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3" name="Стрілка: шеврон 22">
            <a:extLst>
              <a:ext uri="{FF2B5EF4-FFF2-40B4-BE49-F238E27FC236}">
                <a16:creationId xmlns:a16="http://schemas.microsoft.com/office/drawing/2014/main" id="{DC815EF0-D9D1-D2CA-2693-767DC8C86E96}"/>
              </a:ext>
            </a:extLst>
          </p:cNvPr>
          <p:cNvSpPr/>
          <p:nvPr/>
        </p:nvSpPr>
        <p:spPr>
          <a:xfrm rot="1835391">
            <a:off x="8986674" y="5441590"/>
            <a:ext cx="2624666" cy="2832818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pic>
        <p:nvPicPr>
          <p:cNvPr id="4100" name="Picture 4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21E4E1EF-6491-F741-2971-E03CCC5B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20" y="1687910"/>
            <a:ext cx="4373600" cy="2186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pic>
        <p:nvPicPr>
          <p:cNvPr id="4102" name="Picture 6" descr="Основы работы с MSSQL (Microsoft SQL Server)">
            <a:extLst>
              <a:ext uri="{FF2B5EF4-FFF2-40B4-BE49-F238E27FC236}">
                <a16:creationId xmlns:a16="http://schemas.microsoft.com/office/drawing/2014/main" id="{217C0D74-7EC3-C6C1-F8B2-2111DB698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217" y="1573063"/>
            <a:ext cx="4580446" cy="216968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104" name="Picture 8" descr="Get Starting-Create a C# WPF Project - Tahasivaci.com">
            <a:extLst>
              <a:ext uri="{FF2B5EF4-FFF2-40B4-BE49-F238E27FC236}">
                <a16:creationId xmlns:a16="http://schemas.microsoft.com/office/drawing/2014/main" id="{BAC2D626-7030-39C5-A6F6-2A762DD4C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51" y="4493218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3517FD6C-2899-59CF-AA64-B12398FE2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5536" y="2492556"/>
            <a:ext cx="98869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7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8A3A1-8059-4BC3-90DE-9EDE6DCF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8050" cy="1325563"/>
          </a:xfrm>
        </p:spPr>
        <p:txBody>
          <a:bodyPr/>
          <a:lstStyle/>
          <a:p>
            <a:r>
              <a:rPr lang="ru-RU" sz="4400" dirty="0">
                <a:latin typeface="Franklin Gothic Demi Cond" panose="020B0706030402020204" pitchFamily="34" charset="0"/>
                <a:ea typeface="Times New Roman" panose="02020603050405020304" pitchFamily="18" charset="0"/>
              </a:rPr>
              <a:t>С</a:t>
            </a:r>
            <a:r>
              <a:rPr lang="ru-RU" sz="44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хема </a:t>
            </a:r>
            <a:r>
              <a:rPr lang="ru-RU" sz="44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роботи</a:t>
            </a:r>
            <a:r>
              <a:rPr lang="ru-RU" sz="4400" dirty="0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 </a:t>
            </a:r>
            <a:r>
              <a:rPr lang="ru-RU" sz="4400" dirty="0" err="1">
                <a:effectLst/>
                <a:latin typeface="Franklin Gothic Demi Cond" panose="020B0706030402020204" pitchFamily="34" charset="0"/>
                <a:ea typeface="Times New Roman" panose="02020603050405020304" pitchFamily="18" charset="0"/>
              </a:rPr>
              <a:t>додатку</a:t>
            </a:r>
            <a:endParaRPr lang="ru-UA" dirty="0">
              <a:latin typeface="Franklin Gothic Demi Cond" panose="020B07060304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9FEF9-74BA-4719-BB9D-A84ADB9D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675B83-68D6-4F30-A8B6-FE40E6690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6" y="171287"/>
            <a:ext cx="7238900" cy="64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7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8A3A1-8059-4BC3-90DE-9EDE6DCF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err="1">
                <a:latin typeface="Franklin Gothic Demi Cond" panose="020B0706030402020204" pitchFamily="34" charset="0"/>
                <a:ea typeface="Times New Roman" panose="02020603050405020304" pitchFamily="18" charset="0"/>
              </a:rPr>
              <a:t>Діаграма</a:t>
            </a:r>
            <a:r>
              <a:rPr lang="ru-RU" sz="4400" dirty="0">
                <a:latin typeface="Franklin Gothic Demi Cond" panose="020B0706030402020204" pitchFamily="34" charset="0"/>
                <a:ea typeface="Times New Roman" panose="02020603050405020304" pitchFamily="18" charset="0"/>
              </a:rPr>
              <a:t> БД</a:t>
            </a:r>
            <a:endParaRPr lang="ru-UA" dirty="0">
              <a:latin typeface="Franklin Gothic Demi Cond" panose="020B07060304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9FEF9-74BA-4719-BB9D-A84ADB9D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B675F7-BDA5-4294-984C-ECFDE808007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"/>
          <a:stretch/>
        </p:blipFill>
        <p:spPr bwMode="auto">
          <a:xfrm>
            <a:off x="4810125" y="149543"/>
            <a:ext cx="5752147" cy="6556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390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трілка: шеврон 17">
            <a:extLst>
              <a:ext uri="{FF2B5EF4-FFF2-40B4-BE49-F238E27FC236}">
                <a16:creationId xmlns:a16="http://schemas.microsoft.com/office/drawing/2014/main" id="{E87888DD-D2CA-FB29-1110-46FCD2A9D6F7}"/>
              </a:ext>
            </a:extLst>
          </p:cNvPr>
          <p:cNvSpPr/>
          <p:nvPr/>
        </p:nvSpPr>
        <p:spPr>
          <a:xfrm rot="1835391">
            <a:off x="18738083" y="12032356"/>
            <a:ext cx="2251635" cy="2417265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9" name="Стрілка: шеврон 18">
            <a:extLst>
              <a:ext uri="{FF2B5EF4-FFF2-40B4-BE49-F238E27FC236}">
                <a16:creationId xmlns:a16="http://schemas.microsoft.com/office/drawing/2014/main" id="{86955E44-85A6-1BBF-F71E-1BF1A1169351}"/>
              </a:ext>
            </a:extLst>
          </p:cNvPr>
          <p:cNvSpPr/>
          <p:nvPr/>
        </p:nvSpPr>
        <p:spPr>
          <a:xfrm rot="1835391">
            <a:off x="20888280" y="13216018"/>
            <a:ext cx="2251635" cy="2417265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0" name="Стрілка: шеврон 19">
            <a:extLst>
              <a:ext uri="{FF2B5EF4-FFF2-40B4-BE49-F238E27FC236}">
                <a16:creationId xmlns:a16="http://schemas.microsoft.com/office/drawing/2014/main" id="{C5C4A6A3-1CD5-D1C2-25EA-28B4E9A58DAA}"/>
              </a:ext>
            </a:extLst>
          </p:cNvPr>
          <p:cNvSpPr/>
          <p:nvPr/>
        </p:nvSpPr>
        <p:spPr>
          <a:xfrm rot="1835391">
            <a:off x="22966702" y="14578474"/>
            <a:ext cx="2251635" cy="2417265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1" name="Стрілка: шеврон 20">
            <a:extLst>
              <a:ext uri="{FF2B5EF4-FFF2-40B4-BE49-F238E27FC236}">
                <a16:creationId xmlns:a16="http://schemas.microsoft.com/office/drawing/2014/main" id="{9B46C6F1-BCF7-333F-F0DC-55521C6A2A90}"/>
              </a:ext>
            </a:extLst>
          </p:cNvPr>
          <p:cNvSpPr/>
          <p:nvPr/>
        </p:nvSpPr>
        <p:spPr>
          <a:xfrm rot="1835391">
            <a:off x="25045124" y="15806602"/>
            <a:ext cx="2251635" cy="2417265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2" name="Стрілка: шеврон 21">
            <a:extLst>
              <a:ext uri="{FF2B5EF4-FFF2-40B4-BE49-F238E27FC236}">
                <a16:creationId xmlns:a16="http://schemas.microsoft.com/office/drawing/2014/main" id="{EFCA58C6-FFD8-76C9-0408-187255DF3463}"/>
              </a:ext>
            </a:extLst>
          </p:cNvPr>
          <p:cNvSpPr/>
          <p:nvPr/>
        </p:nvSpPr>
        <p:spPr>
          <a:xfrm rot="1835391">
            <a:off x="16784740" y="10769700"/>
            <a:ext cx="2251635" cy="2417265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3" name="Стрілка: шеврон 22">
            <a:extLst>
              <a:ext uri="{FF2B5EF4-FFF2-40B4-BE49-F238E27FC236}">
                <a16:creationId xmlns:a16="http://schemas.microsoft.com/office/drawing/2014/main" id="{DC815EF0-D9D1-D2CA-2693-767DC8C86E96}"/>
              </a:ext>
            </a:extLst>
          </p:cNvPr>
          <p:cNvSpPr/>
          <p:nvPr/>
        </p:nvSpPr>
        <p:spPr>
          <a:xfrm rot="1835391">
            <a:off x="26997850" y="16791050"/>
            <a:ext cx="2251635" cy="2417265"/>
          </a:xfrm>
          <a:prstGeom prst="chevron">
            <a:avLst/>
          </a:prstGeom>
          <a:solidFill>
            <a:srgbClr val="87BBA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826C9-FFEF-FD15-6D9B-A8E16BDE8D04}"/>
              </a:ext>
            </a:extLst>
          </p:cNvPr>
          <p:cNvSpPr txBox="1"/>
          <p:nvPr/>
        </p:nvSpPr>
        <p:spPr>
          <a:xfrm>
            <a:off x="-181519" y="311034"/>
            <a:ext cx="751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800" dirty="0">
                <a:solidFill>
                  <a:srgbClr val="0D372F"/>
                </a:solidFill>
                <a:latin typeface="Franklin Gothic Demi Cond" panose="020B0706030402020204" pitchFamily="34" charset="0"/>
              </a:rPr>
              <a:t>Аналіз аналогічного програмного забезпечення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6D22F977-41E6-035E-3F4B-22D963AD3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8696" y="2497120"/>
            <a:ext cx="98869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кутник 16">
            <a:extLst>
              <a:ext uri="{FF2B5EF4-FFF2-40B4-BE49-F238E27FC236}">
                <a16:creationId xmlns:a16="http://schemas.microsoft.com/office/drawing/2014/main" id="{7D1140A1-382E-3369-0E30-C5F05B02677F}"/>
              </a:ext>
            </a:extLst>
          </p:cNvPr>
          <p:cNvSpPr/>
          <p:nvPr/>
        </p:nvSpPr>
        <p:spPr>
          <a:xfrm>
            <a:off x="3573517" y="996714"/>
            <a:ext cx="8618483" cy="245444"/>
          </a:xfrm>
          <a:custGeom>
            <a:avLst/>
            <a:gdLst>
              <a:gd name="connsiteX0" fmla="*/ 0 w 5507421"/>
              <a:gd name="connsiteY0" fmla="*/ 0 h 261317"/>
              <a:gd name="connsiteX1" fmla="*/ 5507421 w 5507421"/>
              <a:gd name="connsiteY1" fmla="*/ 0 h 261317"/>
              <a:gd name="connsiteX2" fmla="*/ 5507421 w 5507421"/>
              <a:gd name="connsiteY2" fmla="*/ 261317 h 261317"/>
              <a:gd name="connsiteX3" fmla="*/ 0 w 5507421"/>
              <a:gd name="connsiteY3" fmla="*/ 261317 h 261317"/>
              <a:gd name="connsiteX4" fmla="*/ 0 w 5507421"/>
              <a:gd name="connsiteY4" fmla="*/ 0 h 261317"/>
              <a:gd name="connsiteX0" fmla="*/ 0 w 5507421"/>
              <a:gd name="connsiteY0" fmla="*/ 0 h 271827"/>
              <a:gd name="connsiteX1" fmla="*/ 5507421 w 5507421"/>
              <a:gd name="connsiteY1" fmla="*/ 0 h 271827"/>
              <a:gd name="connsiteX2" fmla="*/ 5507421 w 5507421"/>
              <a:gd name="connsiteY2" fmla="*/ 261317 h 271827"/>
              <a:gd name="connsiteX3" fmla="*/ 252248 w 5507421"/>
              <a:gd name="connsiteY3" fmla="*/ 271827 h 271827"/>
              <a:gd name="connsiteX4" fmla="*/ 0 w 5507421"/>
              <a:gd name="connsiteY4" fmla="*/ 0 h 27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7421" h="271827">
                <a:moveTo>
                  <a:pt x="0" y="0"/>
                </a:moveTo>
                <a:lnTo>
                  <a:pt x="5507421" y="0"/>
                </a:lnTo>
                <a:lnTo>
                  <a:pt x="5507421" y="261317"/>
                </a:lnTo>
                <a:lnTo>
                  <a:pt x="252248" y="271827"/>
                </a:lnTo>
                <a:lnTo>
                  <a:pt x="0" y="0"/>
                </a:lnTo>
                <a:close/>
              </a:path>
            </a:pathLst>
          </a:custGeom>
          <a:solidFill>
            <a:srgbClr val="0D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grpSp>
        <p:nvGrpSpPr>
          <p:cNvPr id="16" name="Групувати 15">
            <a:extLst>
              <a:ext uri="{FF2B5EF4-FFF2-40B4-BE49-F238E27FC236}">
                <a16:creationId xmlns:a16="http://schemas.microsoft.com/office/drawing/2014/main" id="{FB7633FE-7E8B-7E74-E30D-5C73077D10B9}"/>
              </a:ext>
            </a:extLst>
          </p:cNvPr>
          <p:cNvGrpSpPr/>
          <p:nvPr/>
        </p:nvGrpSpPr>
        <p:grpSpPr>
          <a:xfrm>
            <a:off x="5184184" y="1562949"/>
            <a:ext cx="6773696" cy="4549631"/>
            <a:chOff x="-25654" y="1700698"/>
            <a:chExt cx="6773696" cy="4549631"/>
          </a:xfrm>
        </p:grpSpPr>
        <p:sp>
          <p:nvSpPr>
            <p:cNvPr id="2" name="Прямокутник 1">
              <a:extLst>
                <a:ext uri="{FF2B5EF4-FFF2-40B4-BE49-F238E27FC236}">
                  <a16:creationId xmlns:a16="http://schemas.microsoft.com/office/drawing/2014/main" id="{BD09AEC8-AA34-37EA-2CF2-0CD13AABF9E1}"/>
                </a:ext>
              </a:extLst>
            </p:cNvPr>
            <p:cNvSpPr/>
            <p:nvPr/>
          </p:nvSpPr>
          <p:spPr>
            <a:xfrm>
              <a:off x="-25654" y="1700698"/>
              <a:ext cx="6773696" cy="4549631"/>
            </a:xfrm>
            <a:prstGeom prst="rect">
              <a:avLst/>
            </a:prstGeom>
            <a:solidFill>
              <a:srgbClr val="0D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solidFill>
                  <a:srgbClr val="0D372F"/>
                </a:solidFill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BE931381-82F1-00AE-161C-0D1E1DD31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735"/>
            <a:stretch/>
          </p:blipFill>
          <p:spPr>
            <a:xfrm>
              <a:off x="182527" y="1901113"/>
              <a:ext cx="6322238" cy="417567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2BEFB4-FD84-8493-BEF2-F8CE03A246F5}"/>
              </a:ext>
            </a:extLst>
          </p:cNvPr>
          <p:cNvSpPr txBox="1"/>
          <p:nvPr/>
        </p:nvSpPr>
        <p:spPr>
          <a:xfrm>
            <a:off x="8046973" y="6124602"/>
            <a:ext cx="1387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/>
              <a:t>ua.sixt.ua</a:t>
            </a:r>
          </a:p>
        </p:txBody>
      </p:sp>
      <p:sp>
        <p:nvSpPr>
          <p:cNvPr id="13" name="AutoShape 2" descr="Continuous line drawing of retro sport car driving fast Stock Vector by  ©OneLineStock 276961366">
            <a:extLst>
              <a:ext uri="{FF2B5EF4-FFF2-40B4-BE49-F238E27FC236}">
                <a16:creationId xmlns:a16="http://schemas.microsoft.com/office/drawing/2014/main" id="{A3971AC3-D430-4BA9-E3C7-73FE56DC59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122333" cy="112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018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6D22F977-41E6-035E-3F4B-22D963AD3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340" y="2510147"/>
            <a:ext cx="98869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" descr="Continuous line drawing of retro sport car driving fast Stock Vector by  ©OneLineStock 276961366">
            <a:extLst>
              <a:ext uri="{FF2B5EF4-FFF2-40B4-BE49-F238E27FC236}">
                <a16:creationId xmlns:a16="http://schemas.microsoft.com/office/drawing/2014/main" id="{A3971AC3-D430-4BA9-E3C7-73FE56DC59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122333" cy="112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051B2A7C-4BEB-1A63-9E78-A6277FCB7654}"/>
              </a:ext>
            </a:extLst>
          </p:cNvPr>
          <p:cNvSpPr/>
          <p:nvPr/>
        </p:nvSpPr>
        <p:spPr>
          <a:xfrm>
            <a:off x="5943599" y="0"/>
            <a:ext cx="6248401" cy="6858000"/>
          </a:xfrm>
          <a:prstGeom prst="rect">
            <a:avLst/>
          </a:prstGeom>
          <a:solidFill>
            <a:srgbClr val="CDE9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1BBBA-FEE4-83CF-49C6-0A8BF8BE869A}"/>
              </a:ext>
            </a:extLst>
          </p:cNvPr>
          <p:cNvSpPr txBox="1"/>
          <p:nvPr/>
        </p:nvSpPr>
        <p:spPr>
          <a:xfrm>
            <a:off x="2187615" y="1956119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rgbClr val="D3E5DD"/>
                </a:solidFill>
                <a:latin typeface="Franklin Gothic Demi Cond" panose="020B0706030402020204" pitchFamily="34" charset="0"/>
              </a:rPr>
              <a:t>Плюси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E56E3-04F7-021C-2B30-99BE996BA7A1}"/>
              </a:ext>
            </a:extLst>
          </p:cNvPr>
          <p:cNvSpPr txBox="1"/>
          <p:nvPr/>
        </p:nvSpPr>
        <p:spPr>
          <a:xfrm>
            <a:off x="196771" y="3032565"/>
            <a:ext cx="5395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D3E5DD"/>
                </a:solidFill>
                <a:latin typeface="Franklin Gothic Book" panose="020B0503020102020204" pitchFamily="34" charset="0"/>
              </a:rPr>
              <a:t>Доступний у багатьох містах України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D3E5DD"/>
                </a:solidFill>
                <a:latin typeface="Franklin Gothic Book" panose="020B0503020102020204" pitchFamily="34" charset="0"/>
              </a:rPr>
              <a:t>Можна орендувати авто закордоном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D3E5DD"/>
                </a:solidFill>
                <a:latin typeface="Franklin Gothic Book" panose="020B0503020102020204" pitchFamily="34" charset="0"/>
              </a:rPr>
              <a:t>Великий вибір авто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D3E5DD"/>
                </a:solidFill>
                <a:latin typeface="Franklin Gothic Book" panose="020B0503020102020204" pitchFamily="34" charset="0"/>
              </a:rPr>
              <a:t>Наявні додаткові послуги (водій, автокрісло для дитини і </a:t>
            </a:r>
            <a:r>
              <a:rPr lang="uk-UA" sz="2000" dirty="0" err="1">
                <a:solidFill>
                  <a:srgbClr val="D3E5DD"/>
                </a:solidFill>
                <a:latin typeface="Franklin Gothic Book" panose="020B0503020102020204" pitchFamily="34" charset="0"/>
              </a:rPr>
              <a:t>тд</a:t>
            </a:r>
            <a:r>
              <a:rPr lang="uk-UA" sz="2000" dirty="0">
                <a:solidFill>
                  <a:srgbClr val="D3E5DD"/>
                </a:solidFill>
                <a:latin typeface="Franklin Gothic Book" panose="020B0503020102020204" pitchFamily="34" charset="0"/>
              </a:rPr>
              <a:t>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B2B1B-4330-1B03-7338-76C6A11B40F1}"/>
              </a:ext>
            </a:extLst>
          </p:cNvPr>
          <p:cNvSpPr txBox="1"/>
          <p:nvPr/>
        </p:nvSpPr>
        <p:spPr>
          <a:xfrm>
            <a:off x="8411112" y="1956119"/>
            <a:ext cx="1313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rgbClr val="0D372F"/>
                </a:solidFill>
                <a:latin typeface="Franklin Gothic Demi Cond" panose="020B0706030402020204" pitchFamily="34" charset="0"/>
              </a:rPr>
              <a:t>Мінуси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32E36-6F9C-2EE9-DA86-70B100EC2C31}"/>
              </a:ext>
            </a:extLst>
          </p:cNvPr>
          <p:cNvSpPr txBox="1"/>
          <p:nvPr/>
        </p:nvSpPr>
        <p:spPr>
          <a:xfrm>
            <a:off x="6096000" y="3027030"/>
            <a:ext cx="574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0D372F"/>
                </a:solidFill>
                <a:latin typeface="Franklin Gothic Book" panose="020B0503020102020204" pitchFamily="34" charset="0"/>
              </a:rPr>
              <a:t>Ціна стабільна, не зменшується від терміну прокату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0D372F"/>
                </a:solidFill>
                <a:latin typeface="Franklin Gothic Book" panose="020B0503020102020204" pitchFamily="34" charset="0"/>
              </a:rPr>
              <a:t>Місцями заплутаний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000" dirty="0">
              <a:solidFill>
                <a:srgbClr val="0D372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Стрілка: шеврон 13">
            <a:extLst>
              <a:ext uri="{FF2B5EF4-FFF2-40B4-BE49-F238E27FC236}">
                <a16:creationId xmlns:a16="http://schemas.microsoft.com/office/drawing/2014/main" id="{D61811E9-FA85-9808-276C-666C99E830A4}"/>
              </a:ext>
            </a:extLst>
          </p:cNvPr>
          <p:cNvSpPr/>
          <p:nvPr/>
        </p:nvSpPr>
        <p:spPr>
          <a:xfrm>
            <a:off x="-17165724" y="2559641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5" name="Стрілка: шеврон 14">
            <a:extLst>
              <a:ext uri="{FF2B5EF4-FFF2-40B4-BE49-F238E27FC236}">
                <a16:creationId xmlns:a16="http://schemas.microsoft.com/office/drawing/2014/main" id="{B27FE6EE-CA85-E2C1-0F26-EF0E6DCA7C50}"/>
              </a:ext>
            </a:extLst>
          </p:cNvPr>
          <p:cNvSpPr/>
          <p:nvPr/>
        </p:nvSpPr>
        <p:spPr>
          <a:xfrm>
            <a:off x="-15965336" y="2559641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6" name="Стрілка: шеврон 15">
            <a:extLst>
              <a:ext uri="{FF2B5EF4-FFF2-40B4-BE49-F238E27FC236}">
                <a16:creationId xmlns:a16="http://schemas.microsoft.com/office/drawing/2014/main" id="{DAE97C2C-6121-13DA-8FF7-BAEB23DC45E5}"/>
              </a:ext>
            </a:extLst>
          </p:cNvPr>
          <p:cNvSpPr/>
          <p:nvPr/>
        </p:nvSpPr>
        <p:spPr>
          <a:xfrm>
            <a:off x="-14842683" y="2578388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4" name="Стрілка: шеврон 23">
            <a:extLst>
              <a:ext uri="{FF2B5EF4-FFF2-40B4-BE49-F238E27FC236}">
                <a16:creationId xmlns:a16="http://schemas.microsoft.com/office/drawing/2014/main" id="{61D17072-291F-AB9E-CB34-EC7B4B6E5C70}"/>
              </a:ext>
            </a:extLst>
          </p:cNvPr>
          <p:cNvSpPr/>
          <p:nvPr/>
        </p:nvSpPr>
        <p:spPr>
          <a:xfrm>
            <a:off x="-13720030" y="2597135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5" name="Стрілка: шеврон 24">
            <a:extLst>
              <a:ext uri="{FF2B5EF4-FFF2-40B4-BE49-F238E27FC236}">
                <a16:creationId xmlns:a16="http://schemas.microsoft.com/office/drawing/2014/main" id="{1CF0056D-E042-3B3C-6C67-D16C8FD38482}"/>
              </a:ext>
            </a:extLst>
          </p:cNvPr>
          <p:cNvSpPr/>
          <p:nvPr/>
        </p:nvSpPr>
        <p:spPr>
          <a:xfrm>
            <a:off x="-18343446" y="2559641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6" name="Стрілка: шеврон 25">
            <a:extLst>
              <a:ext uri="{FF2B5EF4-FFF2-40B4-BE49-F238E27FC236}">
                <a16:creationId xmlns:a16="http://schemas.microsoft.com/office/drawing/2014/main" id="{5CDB4F65-6374-A6B0-9711-B214082D603B}"/>
              </a:ext>
            </a:extLst>
          </p:cNvPr>
          <p:cNvSpPr/>
          <p:nvPr/>
        </p:nvSpPr>
        <p:spPr>
          <a:xfrm>
            <a:off x="-12520134" y="2571640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7" name="Стрілка: шеврон 26">
            <a:extLst>
              <a:ext uri="{FF2B5EF4-FFF2-40B4-BE49-F238E27FC236}">
                <a16:creationId xmlns:a16="http://schemas.microsoft.com/office/drawing/2014/main" id="{6A271BEE-74C2-561A-3C53-D0A25CD7AD1C}"/>
              </a:ext>
            </a:extLst>
          </p:cNvPr>
          <p:cNvSpPr/>
          <p:nvPr/>
        </p:nvSpPr>
        <p:spPr>
          <a:xfrm>
            <a:off x="-24086247" y="2540894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8" name="Стрілка: шеврон 27">
            <a:extLst>
              <a:ext uri="{FF2B5EF4-FFF2-40B4-BE49-F238E27FC236}">
                <a16:creationId xmlns:a16="http://schemas.microsoft.com/office/drawing/2014/main" id="{67A292E7-C97F-3E64-9764-F7BCCBE49E39}"/>
              </a:ext>
            </a:extLst>
          </p:cNvPr>
          <p:cNvSpPr/>
          <p:nvPr/>
        </p:nvSpPr>
        <p:spPr>
          <a:xfrm>
            <a:off x="-22885859" y="2540894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9" name="Стрілка: шеврон 28">
            <a:extLst>
              <a:ext uri="{FF2B5EF4-FFF2-40B4-BE49-F238E27FC236}">
                <a16:creationId xmlns:a16="http://schemas.microsoft.com/office/drawing/2014/main" id="{54AB3720-958B-3F5E-C920-2B4162BA80EF}"/>
              </a:ext>
            </a:extLst>
          </p:cNvPr>
          <p:cNvSpPr/>
          <p:nvPr/>
        </p:nvSpPr>
        <p:spPr>
          <a:xfrm>
            <a:off x="-21763206" y="2559641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0" name="Стрілка: шеврон 29">
            <a:extLst>
              <a:ext uri="{FF2B5EF4-FFF2-40B4-BE49-F238E27FC236}">
                <a16:creationId xmlns:a16="http://schemas.microsoft.com/office/drawing/2014/main" id="{4E8043BB-87AB-0C3D-C9CF-00B5E51EEF82}"/>
              </a:ext>
            </a:extLst>
          </p:cNvPr>
          <p:cNvSpPr/>
          <p:nvPr/>
        </p:nvSpPr>
        <p:spPr>
          <a:xfrm>
            <a:off x="-20640553" y="2578388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1" name="Стрілка: шеврон 30">
            <a:extLst>
              <a:ext uri="{FF2B5EF4-FFF2-40B4-BE49-F238E27FC236}">
                <a16:creationId xmlns:a16="http://schemas.microsoft.com/office/drawing/2014/main" id="{FEA0ED58-1688-73F8-CC72-FF5E16AD0B39}"/>
              </a:ext>
            </a:extLst>
          </p:cNvPr>
          <p:cNvSpPr/>
          <p:nvPr/>
        </p:nvSpPr>
        <p:spPr>
          <a:xfrm>
            <a:off x="-25263969" y="2540894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2" name="Стрілка: шеврон 31">
            <a:extLst>
              <a:ext uri="{FF2B5EF4-FFF2-40B4-BE49-F238E27FC236}">
                <a16:creationId xmlns:a16="http://schemas.microsoft.com/office/drawing/2014/main" id="{DBF80720-A416-ECC2-1DDB-72C808F11674}"/>
              </a:ext>
            </a:extLst>
          </p:cNvPr>
          <p:cNvSpPr/>
          <p:nvPr/>
        </p:nvSpPr>
        <p:spPr>
          <a:xfrm>
            <a:off x="-19440657" y="2552893"/>
            <a:ext cx="934787" cy="1982637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9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трілка: шеврон 19">
            <a:extLst>
              <a:ext uri="{FF2B5EF4-FFF2-40B4-BE49-F238E27FC236}">
                <a16:creationId xmlns:a16="http://schemas.microsoft.com/office/drawing/2014/main" id="{7119E403-408E-1B32-6686-15E7AD95EA71}"/>
              </a:ext>
            </a:extLst>
          </p:cNvPr>
          <p:cNvSpPr/>
          <p:nvPr/>
        </p:nvSpPr>
        <p:spPr>
          <a:xfrm>
            <a:off x="7312244" y="2267253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1" name="Стрілка: шеврон 20">
            <a:extLst>
              <a:ext uri="{FF2B5EF4-FFF2-40B4-BE49-F238E27FC236}">
                <a16:creationId xmlns:a16="http://schemas.microsoft.com/office/drawing/2014/main" id="{1CCC582D-EAF0-2EE2-136E-A6A3DB371638}"/>
              </a:ext>
            </a:extLst>
          </p:cNvPr>
          <p:cNvSpPr/>
          <p:nvPr/>
        </p:nvSpPr>
        <p:spPr>
          <a:xfrm>
            <a:off x="8512632" y="2267253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2" name="Стрілка: шеврон 21">
            <a:extLst>
              <a:ext uri="{FF2B5EF4-FFF2-40B4-BE49-F238E27FC236}">
                <a16:creationId xmlns:a16="http://schemas.microsoft.com/office/drawing/2014/main" id="{7AA5A350-4531-9C62-7040-CA6BB3BD3495}"/>
              </a:ext>
            </a:extLst>
          </p:cNvPr>
          <p:cNvSpPr/>
          <p:nvPr/>
        </p:nvSpPr>
        <p:spPr>
          <a:xfrm>
            <a:off x="9635285" y="2286000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3" name="Стрілка: шеврон 22">
            <a:extLst>
              <a:ext uri="{FF2B5EF4-FFF2-40B4-BE49-F238E27FC236}">
                <a16:creationId xmlns:a16="http://schemas.microsoft.com/office/drawing/2014/main" id="{58F5FAC1-766B-002C-B62C-94111A2AE4C3}"/>
              </a:ext>
            </a:extLst>
          </p:cNvPr>
          <p:cNvSpPr/>
          <p:nvPr/>
        </p:nvSpPr>
        <p:spPr>
          <a:xfrm>
            <a:off x="10757938" y="2304747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4" name="Стрілка: шеврон 23">
            <a:extLst>
              <a:ext uri="{FF2B5EF4-FFF2-40B4-BE49-F238E27FC236}">
                <a16:creationId xmlns:a16="http://schemas.microsoft.com/office/drawing/2014/main" id="{8214B328-14C3-3BA3-703E-6E6529A800DD}"/>
              </a:ext>
            </a:extLst>
          </p:cNvPr>
          <p:cNvSpPr/>
          <p:nvPr/>
        </p:nvSpPr>
        <p:spPr>
          <a:xfrm>
            <a:off x="6134522" y="2267253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5" name="Стрілка: шеврон 24">
            <a:extLst>
              <a:ext uri="{FF2B5EF4-FFF2-40B4-BE49-F238E27FC236}">
                <a16:creationId xmlns:a16="http://schemas.microsoft.com/office/drawing/2014/main" id="{FA48A319-84D1-4A2B-FAB7-B6C6E14038B8}"/>
              </a:ext>
            </a:extLst>
          </p:cNvPr>
          <p:cNvSpPr/>
          <p:nvPr/>
        </p:nvSpPr>
        <p:spPr>
          <a:xfrm>
            <a:off x="11957834" y="2279252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3" name="AutoShape 2" descr="Continuous line drawing of retro sport car driving fast Stock Vector by  ©OneLineStock 276961366">
            <a:extLst>
              <a:ext uri="{FF2B5EF4-FFF2-40B4-BE49-F238E27FC236}">
                <a16:creationId xmlns:a16="http://schemas.microsoft.com/office/drawing/2014/main" id="{A3971AC3-D430-4BA9-E3C7-73FE56DC59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122333" cy="112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1BBBA-FEE4-83CF-49C6-0A8BF8BE869A}"/>
              </a:ext>
            </a:extLst>
          </p:cNvPr>
          <p:cNvSpPr txBox="1"/>
          <p:nvPr/>
        </p:nvSpPr>
        <p:spPr>
          <a:xfrm>
            <a:off x="-1378545" y="1956119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rgbClr val="D3E5DD"/>
                </a:solidFill>
                <a:latin typeface="Franklin Gothic Demi Cond" panose="020B0706030402020204" pitchFamily="34" charset="0"/>
              </a:rPr>
              <a:t>Плюси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B2B1B-4330-1B03-7338-76C6A11B40F1}"/>
              </a:ext>
            </a:extLst>
          </p:cNvPr>
          <p:cNvSpPr txBox="1"/>
          <p:nvPr/>
        </p:nvSpPr>
        <p:spPr>
          <a:xfrm>
            <a:off x="12282072" y="1956119"/>
            <a:ext cx="1313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rgbClr val="0D372F"/>
                </a:solidFill>
                <a:latin typeface="Franklin Gothic Demi Cond" panose="020B0706030402020204" pitchFamily="34" charset="0"/>
              </a:rPr>
              <a:t>Мінуси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CB5C-6B1C-9F1C-9505-D46CD94BBE69}"/>
              </a:ext>
            </a:extLst>
          </p:cNvPr>
          <p:cNvSpPr txBox="1"/>
          <p:nvPr/>
        </p:nvSpPr>
        <p:spPr>
          <a:xfrm>
            <a:off x="1512402" y="756745"/>
            <a:ext cx="311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err="1">
                <a:solidFill>
                  <a:srgbClr val="0D372F"/>
                </a:solidFill>
                <a:latin typeface="Franklin Gothic Demi Cond" panose="020B0706030402020204" pitchFamily="34" charset="0"/>
              </a:rPr>
              <a:t>Аутенфікація</a:t>
            </a:r>
            <a:endParaRPr lang="uk-UA" sz="4000" dirty="0">
              <a:solidFill>
                <a:srgbClr val="0D372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2" name="Стрілка: шеврон 11">
            <a:extLst>
              <a:ext uri="{FF2B5EF4-FFF2-40B4-BE49-F238E27FC236}">
                <a16:creationId xmlns:a16="http://schemas.microsoft.com/office/drawing/2014/main" id="{9485F26B-D795-5768-7026-A1B4F9C84947}"/>
              </a:ext>
            </a:extLst>
          </p:cNvPr>
          <p:cNvSpPr/>
          <p:nvPr/>
        </p:nvSpPr>
        <p:spPr>
          <a:xfrm>
            <a:off x="391721" y="2248506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5" name="Стрілка: шеврон 14">
            <a:extLst>
              <a:ext uri="{FF2B5EF4-FFF2-40B4-BE49-F238E27FC236}">
                <a16:creationId xmlns:a16="http://schemas.microsoft.com/office/drawing/2014/main" id="{3CCDA09F-AA1F-D036-1EF8-5F3E4817390C}"/>
              </a:ext>
            </a:extLst>
          </p:cNvPr>
          <p:cNvSpPr/>
          <p:nvPr/>
        </p:nvSpPr>
        <p:spPr>
          <a:xfrm>
            <a:off x="1592109" y="2248506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6" name="Стрілка: шеврон 15">
            <a:extLst>
              <a:ext uri="{FF2B5EF4-FFF2-40B4-BE49-F238E27FC236}">
                <a16:creationId xmlns:a16="http://schemas.microsoft.com/office/drawing/2014/main" id="{C8C3CA67-AF54-FFFE-EB90-09BC427E2D5C}"/>
              </a:ext>
            </a:extLst>
          </p:cNvPr>
          <p:cNvSpPr/>
          <p:nvPr/>
        </p:nvSpPr>
        <p:spPr>
          <a:xfrm>
            <a:off x="2714762" y="2267253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7" name="Стрілка: шеврон 16">
            <a:extLst>
              <a:ext uri="{FF2B5EF4-FFF2-40B4-BE49-F238E27FC236}">
                <a16:creationId xmlns:a16="http://schemas.microsoft.com/office/drawing/2014/main" id="{0E0DD223-DAA8-37CF-C360-50E4A569E215}"/>
              </a:ext>
            </a:extLst>
          </p:cNvPr>
          <p:cNvSpPr/>
          <p:nvPr/>
        </p:nvSpPr>
        <p:spPr>
          <a:xfrm>
            <a:off x="3837415" y="2286000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8" name="Стрілка: шеврон 17">
            <a:extLst>
              <a:ext uri="{FF2B5EF4-FFF2-40B4-BE49-F238E27FC236}">
                <a16:creationId xmlns:a16="http://schemas.microsoft.com/office/drawing/2014/main" id="{76771D32-2209-DE62-B7C1-6DA26FAA9CD6}"/>
              </a:ext>
            </a:extLst>
          </p:cNvPr>
          <p:cNvSpPr/>
          <p:nvPr/>
        </p:nvSpPr>
        <p:spPr>
          <a:xfrm>
            <a:off x="-786001" y="2248506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9" name="Стрілка: шеврон 18">
            <a:extLst>
              <a:ext uri="{FF2B5EF4-FFF2-40B4-BE49-F238E27FC236}">
                <a16:creationId xmlns:a16="http://schemas.microsoft.com/office/drawing/2014/main" id="{723ADF94-A0A5-041D-3244-580AF55C2410}"/>
              </a:ext>
            </a:extLst>
          </p:cNvPr>
          <p:cNvSpPr/>
          <p:nvPr/>
        </p:nvSpPr>
        <p:spPr>
          <a:xfrm>
            <a:off x="5037311" y="2260505"/>
            <a:ext cx="1755228" cy="2323494"/>
          </a:xfrm>
          <a:prstGeom prst="chevron">
            <a:avLst>
              <a:gd name="adj" fmla="val 54192"/>
            </a:avLst>
          </a:prstGeom>
          <a:solidFill>
            <a:srgbClr val="0D372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C1B122-AE5E-2CF5-4B57-0D19AE3A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076" y="90972"/>
            <a:ext cx="5654040" cy="31856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DD6AED-061F-8A0A-CE90-009A5A18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076" y="3429000"/>
            <a:ext cx="5654041" cy="31856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132B45-65C0-85FA-698E-E888EC12AD71}"/>
              </a:ext>
            </a:extLst>
          </p:cNvPr>
          <p:cNvSpPr txBox="1"/>
          <p:nvPr/>
        </p:nvSpPr>
        <p:spPr>
          <a:xfrm>
            <a:off x="1845298" y="5184297"/>
            <a:ext cx="2447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solidFill>
                  <a:srgbClr val="0D372F"/>
                </a:solidFill>
                <a:latin typeface="Franklin Gothic Demi Cond" panose="020B0706030402020204" pitchFamily="34" charset="0"/>
              </a:rPr>
              <a:t>Реєстрація</a:t>
            </a:r>
          </a:p>
        </p:txBody>
      </p:sp>
    </p:spTree>
    <p:extLst>
      <p:ext uri="{BB962C8B-B14F-4D97-AF65-F5344CB8AC3E}">
        <p14:creationId xmlns:p14="http://schemas.microsoft.com/office/powerpoint/2010/main" val="110750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285</Words>
  <Application>Microsoft Office PowerPoint</Application>
  <PresentationFormat>Широкоэкранный</PresentationFormat>
  <Paragraphs>56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 Cond</vt:lpstr>
      <vt:lpstr>Times New Roman</vt:lpstr>
      <vt:lpstr>Тема Office</vt:lpstr>
      <vt:lpstr>Курсова робота на тему:  “База даних сайту прокату автомобілів”</vt:lpstr>
      <vt:lpstr>Курсова робота на тему:  “База даних сайту прокату автомобілів”</vt:lpstr>
      <vt:lpstr>Курсова робота на тему:  “База даних сайту прокату автомобілів”</vt:lpstr>
      <vt:lpstr>Презентация PowerPoint</vt:lpstr>
      <vt:lpstr>Схема роботи додатку</vt:lpstr>
      <vt:lpstr>Діаграма 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тему:  “База даних сайту прокату автомобілів”</dc:title>
  <dc:creator/>
  <cp:lastModifiedBy>Олександр Конещук</cp:lastModifiedBy>
  <cp:revision>4</cp:revision>
  <dcterms:created xsi:type="dcterms:W3CDTF">2023-12-27T21:11:21Z</dcterms:created>
  <dcterms:modified xsi:type="dcterms:W3CDTF">2023-12-28T22:55:25Z</dcterms:modified>
</cp:coreProperties>
</file>