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0" r:id="rId6"/>
    <p:sldId id="271" r:id="rId7"/>
    <p:sldId id="269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BA4"/>
    <a:srgbClr val="D3E5DD"/>
    <a:srgbClr val="4DB36A"/>
    <a:srgbClr val="0D372F"/>
    <a:srgbClr val="274537"/>
    <a:srgbClr val="CDE9CE"/>
    <a:srgbClr val="58B88D"/>
    <a:srgbClr val="3E6E58"/>
    <a:srgbClr val="2D6A4F"/>
    <a:srgbClr val="317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43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58D41-ED52-4DFB-6E83-8D4067CB7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D1EA31E-3589-236C-2E1A-A23E77BA6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94C8B2C-42A9-A6A8-162A-717F3352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DC4C-8F53-4C3C-B639-E78DA6BA50C2}" type="datetimeFigureOut">
              <a:rPr lang="uk-UA" smtClean="0"/>
              <a:t>30.12.2023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8E699DE-359B-93D8-4E6D-8958A98A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650847A-6D41-763A-99A1-ACC60A1F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4757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4074A-8B27-D6F6-92C7-F6B726AF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24177BB-E6CE-1C36-7D2D-106D845A4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7D8EBFD-649B-8611-E4E4-A540425E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DC4C-8F53-4C3C-B639-E78DA6BA50C2}" type="datetimeFigureOut">
              <a:rPr lang="uk-UA" smtClean="0"/>
              <a:t>30.12.2023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A470EE5-B544-340C-98D9-69E151E6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666047-DF7A-68F5-B841-629FA794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5916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17C00345-E8DF-4C7F-2A7E-E083C5DF6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C51D963C-BC1D-9985-8D27-98845C56F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487E7CC-392C-E606-8B99-F8DA487A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DC4C-8F53-4C3C-B639-E78DA6BA50C2}" type="datetimeFigureOut">
              <a:rPr lang="uk-UA" smtClean="0"/>
              <a:t>30.12.2023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2EE7CDD-510C-22D2-EA4E-8E2F5EF0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87080D6-C203-5057-63FE-268F03B7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609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C30BB-7EB2-EC74-3923-25FE483B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9523855-F9CB-0DD5-DB5B-F9DBAD6C8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4D504B7-3D9B-7E8E-7EFA-0D1AEE55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DC4C-8F53-4C3C-B639-E78DA6BA50C2}" type="datetimeFigureOut">
              <a:rPr lang="uk-UA" smtClean="0"/>
              <a:t>30.12.2023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0A7897E-92CE-52A1-558E-DA6044F6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ED17CC2-C2DE-CBB0-DC5F-08021A50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050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E5DD7-ED32-FEBC-14DA-424CB9B1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838E76B-AAB2-42CC-BA2D-35B317B92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349E996-392D-5E8D-340E-39E2B51D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DC4C-8F53-4C3C-B639-E78DA6BA50C2}" type="datetimeFigureOut">
              <a:rPr lang="uk-UA" smtClean="0"/>
              <a:t>30.12.2023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735B6CE-62FB-3E5C-3A7B-45D097A5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D0BD825-DD4E-8023-37A7-B63FDD85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1548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D60A3-0C24-5063-395B-65E0EE74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8AD4C4C-9348-D457-9737-C692C579C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E0A81D9-5375-1C13-0B53-972A18484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251699A-99CE-BE7B-F737-79EFB6EC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DC4C-8F53-4C3C-B639-E78DA6BA50C2}" type="datetimeFigureOut">
              <a:rPr lang="uk-UA" smtClean="0"/>
              <a:t>30.12.2023</a:t>
            </a:fld>
            <a:endParaRPr lang="uk-UA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AEE731E-587A-87E1-37A4-2BF5784F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EB8254A-FEA0-E8D6-A516-C4017377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1732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E49BF-8537-452E-65F1-515AA252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4535CBA-9759-B2A6-56B2-3E9C1A9C9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F0791A3-0E29-FB31-94C4-534A18E8C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C4777A1C-DE75-A53F-3118-E2018856C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256ACC9D-AC26-C396-3414-C54888EE4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5338A83F-CBA0-109F-D63D-496F99BD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DC4C-8F53-4C3C-B639-E78DA6BA50C2}" type="datetimeFigureOut">
              <a:rPr lang="uk-UA" smtClean="0"/>
              <a:t>30.12.2023</a:t>
            </a:fld>
            <a:endParaRPr lang="uk-UA" dirty="0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1CBA1D4B-A391-42DC-964C-16B93FC6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E4EFAB79-32E8-67E9-F5DE-234566DA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9267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87AC2-AE0E-94FD-4F17-73A02D59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3C0751C4-A2C0-6A47-16A6-091ADDA6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DC4C-8F53-4C3C-B639-E78DA6BA50C2}" type="datetimeFigureOut">
              <a:rPr lang="uk-UA" smtClean="0"/>
              <a:t>30.12.2023</a:t>
            </a:fld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CB92D182-2963-6FF8-795C-BD3F1690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07DAEB3-CE21-ADD7-4B36-B46C27CD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0813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714DB20E-4367-FD3B-1E42-C80BF60E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DC4C-8F53-4C3C-B639-E78DA6BA50C2}" type="datetimeFigureOut">
              <a:rPr lang="uk-UA" smtClean="0"/>
              <a:t>30.12.2023</a:t>
            </a:fld>
            <a:endParaRPr lang="uk-UA" dirty="0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252EF2F7-DE4C-BC62-7E1E-99A1AD55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5C486546-E926-4521-8720-F66E997F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438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B67F3-40AF-B233-93D8-1B1D80FE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C90FCFC-6949-576D-171A-04B3BCAE0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0B57ABE8-5B5D-13C8-6FC3-F414D9536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5254D4E-2E37-4E29-CF78-F3D649B6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DC4C-8F53-4C3C-B639-E78DA6BA50C2}" type="datetimeFigureOut">
              <a:rPr lang="uk-UA" smtClean="0"/>
              <a:t>30.12.2023</a:t>
            </a:fld>
            <a:endParaRPr lang="uk-UA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20D05EE-58D4-D48F-0645-DD5A1D33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976014F-152C-5ACF-80C2-2EB465B6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9680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E0993-AB40-6DE9-A75B-6CC9922C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2302259A-FE93-F296-6D16-8DB0DC66E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3877D89-3E41-C517-13CD-1783626B1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B63A423-16E3-8084-E772-1B436100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DC4C-8F53-4C3C-B639-E78DA6BA50C2}" type="datetimeFigureOut">
              <a:rPr lang="uk-UA" smtClean="0"/>
              <a:t>30.12.2023</a:t>
            </a:fld>
            <a:endParaRPr lang="uk-UA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F5D0D70-E598-D247-57F5-96AB73EF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3E623E6-38ED-40DA-202E-1C3F28AF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6353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CE7D4869-EC9C-513A-2E6F-0A137F2A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1944EF0-D7A3-B635-DF55-7D41AF67E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7370539-DC06-13AC-B6E3-226663E49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BDC4C-8F53-4C3C-B639-E78DA6BA50C2}" type="datetimeFigureOut">
              <a:rPr lang="uk-UA" smtClean="0"/>
              <a:t>30.12.2023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C4C74D9-1EF5-D958-7B68-6D8C69297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33DD3B4-AE1A-CE74-35D0-5BFB302CD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207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D058FB7-9C50-FA0B-568E-C41FA7EB0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0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234"/>
            <a:ext cx="5034455" cy="894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B85859D-0C11-62BC-24DA-D6ED936FA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674" y="591667"/>
            <a:ext cx="2606040" cy="937260"/>
          </a:xfrm>
          <a:prstGeom prst="roundRect">
            <a:avLst>
              <a:gd name="adj" fmla="val 119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FF7DCC18-5712-6DDE-21DF-4D9BE90DCC2E}"/>
              </a:ext>
            </a:extLst>
          </p:cNvPr>
          <p:cNvSpPr/>
          <p:nvPr/>
        </p:nvSpPr>
        <p:spPr>
          <a:xfrm rot="20669617">
            <a:off x="3984364" y="-309870"/>
            <a:ext cx="599089" cy="7737914"/>
          </a:xfrm>
          <a:prstGeom prst="rect">
            <a:avLst/>
          </a:prstGeom>
          <a:solidFill>
            <a:srgbClr val="0D37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A6D8013D-DA81-C0A3-23C8-581BABDDB4F2}"/>
              </a:ext>
            </a:extLst>
          </p:cNvPr>
          <p:cNvSpPr/>
          <p:nvPr/>
        </p:nvSpPr>
        <p:spPr>
          <a:xfrm rot="20669617">
            <a:off x="4273986" y="-452807"/>
            <a:ext cx="1668394" cy="7737914"/>
          </a:xfrm>
          <a:prstGeom prst="rect">
            <a:avLst/>
          </a:prstGeom>
          <a:solidFill>
            <a:srgbClr val="7DC5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94574849-7014-3D14-43BF-003554477700}"/>
              </a:ext>
            </a:extLst>
          </p:cNvPr>
          <p:cNvSpPr/>
          <p:nvPr/>
        </p:nvSpPr>
        <p:spPr>
          <a:xfrm rot="20669617">
            <a:off x="4584576" y="-337483"/>
            <a:ext cx="1668394" cy="7737914"/>
          </a:xfrm>
          <a:prstGeom prst="rect">
            <a:avLst/>
          </a:prstGeom>
          <a:solidFill>
            <a:srgbClr val="87B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BA486-6738-EE4F-A0EE-54686BD35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1009" y="-2532348"/>
            <a:ext cx="7091483" cy="2387600"/>
          </a:xfrm>
          <a:noFill/>
        </p:spPr>
        <p:txBody>
          <a:bodyPr>
            <a:normAutofit/>
          </a:bodyPr>
          <a:lstStyle/>
          <a:p>
            <a:pPr algn="r"/>
            <a:r>
              <a:rPr lang="uk-UA" sz="54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Курсова робота на тему: </a:t>
            </a:r>
            <a:br>
              <a:rPr lang="uk-UA" sz="48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</a:br>
            <a:r>
              <a:rPr lang="en-US" sz="48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“</a:t>
            </a:r>
            <a:r>
              <a:rPr lang="ru-RU" sz="48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База даних сайту прокату автомобілів</a:t>
            </a:r>
            <a:r>
              <a:rPr lang="en-US" sz="48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”</a:t>
            </a:r>
            <a:endParaRPr lang="uk-UA" sz="4800" dirty="0"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04230CB-B920-6FB8-6EB0-DF66F93ED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8183" y="7653173"/>
            <a:ext cx="5166391" cy="1655762"/>
          </a:xfrm>
        </p:spPr>
        <p:txBody>
          <a:bodyPr>
            <a:normAutofit fontScale="77500" lnSpcReduction="2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2 курсу групи ІПЗ-22-2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Спеціальності 121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Конещука Олександра Сергійовича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 роботи: Коротун О. В.</a:t>
            </a:r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B15E1337-111F-4CB5-B5C4-9DE00E8791A4}"/>
              </a:ext>
            </a:extLst>
          </p:cNvPr>
          <p:cNvSpPr/>
          <p:nvPr/>
        </p:nvSpPr>
        <p:spPr>
          <a:xfrm>
            <a:off x="12192000" y="3564049"/>
            <a:ext cx="5965428" cy="238479"/>
          </a:xfrm>
          <a:custGeom>
            <a:avLst/>
            <a:gdLst>
              <a:gd name="connsiteX0" fmla="*/ 0 w 5507421"/>
              <a:gd name="connsiteY0" fmla="*/ 0 h 261317"/>
              <a:gd name="connsiteX1" fmla="*/ 5507421 w 5507421"/>
              <a:gd name="connsiteY1" fmla="*/ 0 h 261317"/>
              <a:gd name="connsiteX2" fmla="*/ 5507421 w 5507421"/>
              <a:gd name="connsiteY2" fmla="*/ 261317 h 261317"/>
              <a:gd name="connsiteX3" fmla="*/ 0 w 5507421"/>
              <a:gd name="connsiteY3" fmla="*/ 261317 h 261317"/>
              <a:gd name="connsiteX4" fmla="*/ 0 w 5507421"/>
              <a:gd name="connsiteY4" fmla="*/ 0 h 261317"/>
              <a:gd name="connsiteX0" fmla="*/ 0 w 5507421"/>
              <a:gd name="connsiteY0" fmla="*/ 0 h 271827"/>
              <a:gd name="connsiteX1" fmla="*/ 5507421 w 5507421"/>
              <a:gd name="connsiteY1" fmla="*/ 0 h 271827"/>
              <a:gd name="connsiteX2" fmla="*/ 5507421 w 5507421"/>
              <a:gd name="connsiteY2" fmla="*/ 261317 h 271827"/>
              <a:gd name="connsiteX3" fmla="*/ 252248 w 5507421"/>
              <a:gd name="connsiteY3" fmla="*/ 271827 h 271827"/>
              <a:gd name="connsiteX4" fmla="*/ 0 w 5507421"/>
              <a:gd name="connsiteY4" fmla="*/ 0 h 27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7421" h="271827">
                <a:moveTo>
                  <a:pt x="0" y="0"/>
                </a:moveTo>
                <a:lnTo>
                  <a:pt x="5507421" y="0"/>
                </a:lnTo>
                <a:lnTo>
                  <a:pt x="5507421" y="261317"/>
                </a:lnTo>
                <a:lnTo>
                  <a:pt x="252248" y="271827"/>
                </a:lnTo>
                <a:lnTo>
                  <a:pt x="0" y="0"/>
                </a:lnTo>
                <a:close/>
              </a:path>
            </a:pathLst>
          </a:custGeom>
          <a:solidFill>
            <a:srgbClr val="0D37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0900FA5B-BA84-8EE6-E020-666E8C68D7DF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D37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6553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D058FB7-9C50-FA0B-568E-C41FA7EB0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0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7851" y="-769383"/>
            <a:ext cx="5034455" cy="894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B85859D-0C11-62BC-24DA-D6ED936FA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960" y="0"/>
            <a:ext cx="2606040" cy="937260"/>
          </a:xfrm>
          <a:prstGeom prst="roundRect">
            <a:avLst>
              <a:gd name="adj" fmla="val 119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FF7DCC18-5712-6DDE-21DF-4D9BE90DCC2E}"/>
              </a:ext>
            </a:extLst>
          </p:cNvPr>
          <p:cNvSpPr/>
          <p:nvPr/>
        </p:nvSpPr>
        <p:spPr>
          <a:xfrm rot="20669617">
            <a:off x="3796239" y="-309869"/>
            <a:ext cx="599089" cy="7737914"/>
          </a:xfrm>
          <a:prstGeom prst="rect">
            <a:avLst/>
          </a:prstGeom>
          <a:solidFill>
            <a:srgbClr val="0D37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A6D8013D-DA81-C0A3-23C8-581BABDDB4F2}"/>
              </a:ext>
            </a:extLst>
          </p:cNvPr>
          <p:cNvSpPr/>
          <p:nvPr/>
        </p:nvSpPr>
        <p:spPr>
          <a:xfrm rot="20669617">
            <a:off x="4044500" y="-439221"/>
            <a:ext cx="1770023" cy="7737914"/>
          </a:xfrm>
          <a:prstGeom prst="rect">
            <a:avLst/>
          </a:prstGeom>
          <a:solidFill>
            <a:srgbClr val="7DC5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94574849-7014-3D14-43BF-003554477700}"/>
              </a:ext>
            </a:extLst>
          </p:cNvPr>
          <p:cNvSpPr/>
          <p:nvPr/>
        </p:nvSpPr>
        <p:spPr>
          <a:xfrm rot="20669617">
            <a:off x="4320750" y="-301563"/>
            <a:ext cx="1937111" cy="7737914"/>
          </a:xfrm>
          <a:prstGeom prst="rect">
            <a:avLst/>
          </a:prstGeom>
          <a:solidFill>
            <a:srgbClr val="87B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BA486-6738-EE4F-A0EE-54686BD35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6604" y="820068"/>
            <a:ext cx="7354245" cy="2387600"/>
          </a:xfrm>
          <a:noFill/>
        </p:spPr>
        <p:txBody>
          <a:bodyPr>
            <a:normAutofit/>
          </a:bodyPr>
          <a:lstStyle/>
          <a:p>
            <a:pPr algn="r"/>
            <a:r>
              <a:rPr lang="uk-UA" sz="54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Курсова робота на тему: </a:t>
            </a:r>
            <a:br>
              <a:rPr lang="uk-UA" sz="48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</a:br>
            <a:r>
              <a:rPr lang="en-US" sz="48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“</a:t>
            </a:r>
            <a:r>
              <a:rPr lang="ru-RU" sz="48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База даних сайту прокату автомобілів</a:t>
            </a:r>
            <a:r>
              <a:rPr lang="en-US" sz="48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”</a:t>
            </a:r>
            <a:endParaRPr lang="uk-UA" sz="4800" dirty="0"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04230CB-B920-6FB8-6EB0-DF66F93ED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5609" y="3853914"/>
            <a:ext cx="5166391" cy="2184018"/>
          </a:xfrm>
        </p:spPr>
        <p:txBody>
          <a:bodyPr>
            <a:normAutofit fontScale="85000" lnSpcReduction="2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2 курсу групи ІПЗ-22-2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Спеціальності 121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Конещука Олександра Сергійовича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 роботи: Коротун О. В.</a:t>
            </a:r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B15E1337-111F-4CB5-B5C4-9DE00E8791A4}"/>
              </a:ext>
            </a:extLst>
          </p:cNvPr>
          <p:cNvSpPr/>
          <p:nvPr/>
        </p:nvSpPr>
        <p:spPr>
          <a:xfrm>
            <a:off x="6226573" y="3324860"/>
            <a:ext cx="5965428" cy="238479"/>
          </a:xfrm>
          <a:custGeom>
            <a:avLst/>
            <a:gdLst>
              <a:gd name="connsiteX0" fmla="*/ 0 w 5507421"/>
              <a:gd name="connsiteY0" fmla="*/ 0 h 261317"/>
              <a:gd name="connsiteX1" fmla="*/ 5507421 w 5507421"/>
              <a:gd name="connsiteY1" fmla="*/ 0 h 261317"/>
              <a:gd name="connsiteX2" fmla="*/ 5507421 w 5507421"/>
              <a:gd name="connsiteY2" fmla="*/ 261317 h 261317"/>
              <a:gd name="connsiteX3" fmla="*/ 0 w 5507421"/>
              <a:gd name="connsiteY3" fmla="*/ 261317 h 261317"/>
              <a:gd name="connsiteX4" fmla="*/ 0 w 5507421"/>
              <a:gd name="connsiteY4" fmla="*/ 0 h 261317"/>
              <a:gd name="connsiteX0" fmla="*/ 0 w 5507421"/>
              <a:gd name="connsiteY0" fmla="*/ 0 h 271827"/>
              <a:gd name="connsiteX1" fmla="*/ 5507421 w 5507421"/>
              <a:gd name="connsiteY1" fmla="*/ 0 h 271827"/>
              <a:gd name="connsiteX2" fmla="*/ 5507421 w 5507421"/>
              <a:gd name="connsiteY2" fmla="*/ 261317 h 271827"/>
              <a:gd name="connsiteX3" fmla="*/ 252248 w 5507421"/>
              <a:gd name="connsiteY3" fmla="*/ 271827 h 271827"/>
              <a:gd name="connsiteX4" fmla="*/ 0 w 5507421"/>
              <a:gd name="connsiteY4" fmla="*/ 0 h 27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7421" h="271827">
                <a:moveTo>
                  <a:pt x="0" y="0"/>
                </a:moveTo>
                <a:lnTo>
                  <a:pt x="5507421" y="0"/>
                </a:lnTo>
                <a:lnTo>
                  <a:pt x="5507421" y="261317"/>
                </a:lnTo>
                <a:lnTo>
                  <a:pt x="252248" y="271827"/>
                </a:lnTo>
                <a:lnTo>
                  <a:pt x="0" y="0"/>
                </a:lnTo>
                <a:close/>
              </a:path>
            </a:pathLst>
          </a:custGeom>
          <a:solidFill>
            <a:srgbClr val="0D37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65471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256ECEB1-F875-8A4E-75D8-4D2CA675174C}"/>
              </a:ext>
            </a:extLst>
          </p:cNvPr>
          <p:cNvSpPr/>
          <p:nvPr/>
        </p:nvSpPr>
        <p:spPr>
          <a:xfrm>
            <a:off x="0" y="3562435"/>
            <a:ext cx="12192000" cy="3511604"/>
          </a:xfrm>
          <a:prstGeom prst="rect">
            <a:avLst/>
          </a:prstGeom>
          <a:solidFill>
            <a:srgbClr val="D3E5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D058FB7-9C50-FA0B-568E-C41FA7EB0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0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6370" y="2836980"/>
            <a:ext cx="3617941" cy="642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B85859D-0C11-62BC-24DA-D6ED936FA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282" y="-177701"/>
            <a:ext cx="2606040" cy="93726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FF7DCC18-5712-6DDE-21DF-4D9BE90DCC2E}"/>
              </a:ext>
            </a:extLst>
          </p:cNvPr>
          <p:cNvSpPr/>
          <p:nvPr/>
        </p:nvSpPr>
        <p:spPr>
          <a:xfrm rot="20669617">
            <a:off x="-5429927" y="1568555"/>
            <a:ext cx="573836" cy="7886281"/>
          </a:xfrm>
          <a:prstGeom prst="rect">
            <a:avLst/>
          </a:prstGeom>
          <a:solidFill>
            <a:srgbClr val="0D37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A6D8013D-DA81-C0A3-23C8-581BABDDB4F2}"/>
              </a:ext>
            </a:extLst>
          </p:cNvPr>
          <p:cNvSpPr/>
          <p:nvPr/>
        </p:nvSpPr>
        <p:spPr>
          <a:xfrm rot="20669617">
            <a:off x="-5073500" y="1315706"/>
            <a:ext cx="983020" cy="8088107"/>
          </a:xfrm>
          <a:prstGeom prst="rect">
            <a:avLst/>
          </a:prstGeom>
          <a:solidFill>
            <a:srgbClr val="7DC5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94574849-7014-3D14-43BF-003554477700}"/>
              </a:ext>
            </a:extLst>
          </p:cNvPr>
          <p:cNvSpPr/>
          <p:nvPr/>
        </p:nvSpPr>
        <p:spPr>
          <a:xfrm rot="20669617">
            <a:off x="-4851709" y="1038555"/>
            <a:ext cx="1503178" cy="8299576"/>
          </a:xfrm>
          <a:prstGeom prst="rect">
            <a:avLst/>
          </a:prstGeom>
          <a:solidFill>
            <a:srgbClr val="87B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BA486-6738-EE4F-A0EE-54686BD35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483290" y="0"/>
            <a:ext cx="4495906" cy="2131060"/>
          </a:xfrm>
          <a:noFill/>
        </p:spPr>
        <p:txBody>
          <a:bodyPr>
            <a:noAutofit/>
          </a:bodyPr>
          <a:lstStyle/>
          <a:p>
            <a:pPr algn="r"/>
            <a:r>
              <a:rPr lang="uk-UA" sz="32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Курсова робота на тему: </a:t>
            </a:r>
            <a:br>
              <a:rPr lang="uk-UA" sz="24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База даних сайту прокату автомобілів</a:t>
            </a:r>
            <a:r>
              <a:rPr lang="en-US" sz="24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”</a:t>
            </a:r>
            <a:endParaRPr lang="uk-UA" sz="2400" dirty="0"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04230CB-B920-6FB8-6EB0-DF66F93ED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5886" y="7352728"/>
            <a:ext cx="5166391" cy="1655762"/>
          </a:xfrm>
        </p:spPr>
        <p:txBody>
          <a:bodyPr>
            <a:normAutofit fontScale="92500" lnSpcReduction="10000"/>
          </a:bodyPr>
          <a:lstStyle/>
          <a:p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2 курсу групи ІПЗ-22-2</a:t>
            </a:r>
          </a:p>
          <a:p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Спеціальності 121</a:t>
            </a:r>
          </a:p>
          <a:p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Конещука Олександра Сергійовича</a:t>
            </a:r>
          </a:p>
          <a:p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 роботи: Коротун О. 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94BD2-7DE6-E964-ED21-341504D39555}"/>
              </a:ext>
            </a:extLst>
          </p:cNvPr>
          <p:cNvSpPr txBox="1"/>
          <p:nvPr/>
        </p:nvSpPr>
        <p:spPr>
          <a:xfrm>
            <a:off x="273189" y="219229"/>
            <a:ext cx="1456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dirty="0">
                <a:solidFill>
                  <a:srgbClr val="274537"/>
                </a:solidFill>
                <a:latin typeface="Franklin Gothic Demi Cond" panose="020B0706030402020204" pitchFamily="34" charset="0"/>
              </a:rPr>
              <a:t>Вступ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FFB6A-7C6D-84F6-7ED3-04AA991E2BDC}"/>
              </a:ext>
            </a:extLst>
          </p:cNvPr>
          <p:cNvSpPr txBox="1"/>
          <p:nvPr/>
        </p:nvSpPr>
        <p:spPr>
          <a:xfrm>
            <a:off x="115746" y="1331503"/>
            <a:ext cx="1196822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Сучасний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розвиток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інформаційних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технологій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визначає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актуальність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створення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та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вдосконалення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інформаційних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систем,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зокрема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, систем прокату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автомобілів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. З метою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вдосконалення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процесів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управління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автопрокатом та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забезпечення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зручного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та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ефективного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користувацького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інтерфейсу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було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обрано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напрямок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дослідження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"База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даних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сайту прокату </a:t>
            </a:r>
            <a:r>
              <a:rPr lang="ru-RU" sz="28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автомобілів</a:t>
            </a:r>
            <a:r>
              <a:rPr lang="ru-RU" sz="28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".</a:t>
            </a:r>
            <a:endParaRPr lang="ru-UA" sz="2800" dirty="0">
              <a:effectLst/>
              <a:latin typeface="Franklin Gothic Demi Cond" panose="020B0706030402020204" pitchFamily="34" charset="0"/>
              <a:ea typeface="Times New Roman" panose="02020603050405020304" pitchFamily="18" charset="0"/>
            </a:endParaRPr>
          </a:p>
          <a:p>
            <a:endParaRPr lang="uk-UA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Прямокутник 16">
            <a:extLst>
              <a:ext uri="{FF2B5EF4-FFF2-40B4-BE49-F238E27FC236}">
                <a16:creationId xmlns:a16="http://schemas.microsoft.com/office/drawing/2014/main" id="{657AE835-9E7C-D766-972C-F258CF7A1AA8}"/>
              </a:ext>
            </a:extLst>
          </p:cNvPr>
          <p:cNvSpPr/>
          <p:nvPr/>
        </p:nvSpPr>
        <p:spPr>
          <a:xfrm>
            <a:off x="-1759958" y="1092610"/>
            <a:ext cx="5965428" cy="238479"/>
          </a:xfrm>
          <a:prstGeom prst="homePlate">
            <a:avLst/>
          </a:prstGeom>
          <a:solidFill>
            <a:srgbClr val="2745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4" name="Стрілка: шеврон 33">
            <a:extLst>
              <a:ext uri="{FF2B5EF4-FFF2-40B4-BE49-F238E27FC236}">
                <a16:creationId xmlns:a16="http://schemas.microsoft.com/office/drawing/2014/main" id="{61CDC997-36A7-7DD7-43EC-C39CABE23B40}"/>
              </a:ext>
            </a:extLst>
          </p:cNvPr>
          <p:cNvSpPr/>
          <p:nvPr/>
        </p:nvSpPr>
        <p:spPr>
          <a:xfrm rot="1835391">
            <a:off x="-8975894" y="-5934245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35" name="Стрілка: шеврон 34">
            <a:extLst>
              <a:ext uri="{FF2B5EF4-FFF2-40B4-BE49-F238E27FC236}">
                <a16:creationId xmlns:a16="http://schemas.microsoft.com/office/drawing/2014/main" id="{CFE2F093-8326-7CE0-ADF4-3AB15F596AE5}"/>
              </a:ext>
            </a:extLst>
          </p:cNvPr>
          <p:cNvSpPr/>
          <p:nvPr/>
        </p:nvSpPr>
        <p:spPr>
          <a:xfrm rot="1835391">
            <a:off x="-6825697" y="-4750583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36" name="Стрілка: шеврон 35">
            <a:extLst>
              <a:ext uri="{FF2B5EF4-FFF2-40B4-BE49-F238E27FC236}">
                <a16:creationId xmlns:a16="http://schemas.microsoft.com/office/drawing/2014/main" id="{AB9DA873-FF8D-581E-3FE6-6FFF701F482B}"/>
              </a:ext>
            </a:extLst>
          </p:cNvPr>
          <p:cNvSpPr/>
          <p:nvPr/>
        </p:nvSpPr>
        <p:spPr>
          <a:xfrm rot="1835391">
            <a:off x="-4747275" y="-3388127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37" name="Стрілка: шеврон 36">
            <a:extLst>
              <a:ext uri="{FF2B5EF4-FFF2-40B4-BE49-F238E27FC236}">
                <a16:creationId xmlns:a16="http://schemas.microsoft.com/office/drawing/2014/main" id="{3EBEB738-DC6E-2D82-7B1E-B835A8922065}"/>
              </a:ext>
            </a:extLst>
          </p:cNvPr>
          <p:cNvSpPr/>
          <p:nvPr/>
        </p:nvSpPr>
        <p:spPr>
          <a:xfrm rot="1835391">
            <a:off x="-2668853" y="-2159999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38" name="Стрілка: шеврон 37">
            <a:extLst>
              <a:ext uri="{FF2B5EF4-FFF2-40B4-BE49-F238E27FC236}">
                <a16:creationId xmlns:a16="http://schemas.microsoft.com/office/drawing/2014/main" id="{B89DF6D5-67C0-DEEE-4413-B09423B9C428}"/>
              </a:ext>
            </a:extLst>
          </p:cNvPr>
          <p:cNvSpPr/>
          <p:nvPr/>
        </p:nvSpPr>
        <p:spPr>
          <a:xfrm rot="1835391">
            <a:off x="-10929237" y="-7196901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39" name="Стрілка: шеврон 38">
            <a:extLst>
              <a:ext uri="{FF2B5EF4-FFF2-40B4-BE49-F238E27FC236}">
                <a16:creationId xmlns:a16="http://schemas.microsoft.com/office/drawing/2014/main" id="{9D02F6DB-88BA-BD2C-6C71-62474F3A3555}"/>
              </a:ext>
            </a:extLst>
          </p:cNvPr>
          <p:cNvSpPr/>
          <p:nvPr/>
        </p:nvSpPr>
        <p:spPr>
          <a:xfrm rot="1835391">
            <a:off x="-12676881" y="-8169916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434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3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B85859D-0C11-62BC-24DA-D6ED936FA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49" y="-177702"/>
            <a:ext cx="2606040" cy="937260"/>
          </a:xfrm>
          <a:prstGeom prst="roundRect">
            <a:avLst>
              <a:gd name="adj" fmla="val 2183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394BD2-7DE6-E964-ED21-341504D39555}"/>
              </a:ext>
            </a:extLst>
          </p:cNvPr>
          <p:cNvSpPr txBox="1"/>
          <p:nvPr/>
        </p:nvSpPr>
        <p:spPr>
          <a:xfrm>
            <a:off x="1610923" y="-1050473"/>
            <a:ext cx="1456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dirty="0">
                <a:solidFill>
                  <a:srgbClr val="274537"/>
                </a:solidFill>
                <a:latin typeface="Franklin Gothic Demi Cond" panose="020B0706030402020204" pitchFamily="34" charset="0"/>
              </a:rPr>
              <a:t>Вступ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ED530-0A35-D6F0-0568-F70531A85D38}"/>
              </a:ext>
            </a:extLst>
          </p:cNvPr>
          <p:cNvSpPr txBox="1"/>
          <p:nvPr/>
        </p:nvSpPr>
        <p:spPr>
          <a:xfrm>
            <a:off x="2821421" y="231141"/>
            <a:ext cx="56884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dirty="0">
                <a:solidFill>
                  <a:srgbClr val="CDE9CE"/>
                </a:solidFill>
                <a:latin typeface="Franklin Gothic Demi Cond" panose="020B0706030402020204" pitchFamily="34" charset="0"/>
              </a:rPr>
              <a:t>Засоби, що використано</a:t>
            </a:r>
          </a:p>
        </p:txBody>
      </p:sp>
      <p:sp>
        <p:nvSpPr>
          <p:cNvPr id="18" name="Стрілка: шеврон 17">
            <a:extLst>
              <a:ext uri="{FF2B5EF4-FFF2-40B4-BE49-F238E27FC236}">
                <a16:creationId xmlns:a16="http://schemas.microsoft.com/office/drawing/2014/main" id="{E87888DD-D2CA-FB29-1110-46FCD2A9D6F7}"/>
              </a:ext>
            </a:extLst>
          </p:cNvPr>
          <p:cNvSpPr/>
          <p:nvPr/>
        </p:nvSpPr>
        <p:spPr>
          <a:xfrm rot="1835391">
            <a:off x="726907" y="682896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9" name="Стрілка: шеврон 18">
            <a:extLst>
              <a:ext uri="{FF2B5EF4-FFF2-40B4-BE49-F238E27FC236}">
                <a16:creationId xmlns:a16="http://schemas.microsoft.com/office/drawing/2014/main" id="{86955E44-85A6-1BBF-F71E-1BF1A1169351}"/>
              </a:ext>
            </a:extLst>
          </p:cNvPr>
          <p:cNvSpPr/>
          <p:nvPr/>
        </p:nvSpPr>
        <p:spPr>
          <a:xfrm rot="1835391">
            <a:off x="2877104" y="1866558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0" name="Стрілка: шеврон 19">
            <a:extLst>
              <a:ext uri="{FF2B5EF4-FFF2-40B4-BE49-F238E27FC236}">
                <a16:creationId xmlns:a16="http://schemas.microsoft.com/office/drawing/2014/main" id="{C5C4A6A3-1CD5-D1C2-25EA-28B4E9A58DAA}"/>
              </a:ext>
            </a:extLst>
          </p:cNvPr>
          <p:cNvSpPr/>
          <p:nvPr/>
        </p:nvSpPr>
        <p:spPr>
          <a:xfrm rot="1835391">
            <a:off x="4955526" y="3229014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1" name="Стрілка: шеврон 20">
            <a:extLst>
              <a:ext uri="{FF2B5EF4-FFF2-40B4-BE49-F238E27FC236}">
                <a16:creationId xmlns:a16="http://schemas.microsoft.com/office/drawing/2014/main" id="{9B46C6F1-BCF7-333F-F0DC-55521C6A2A90}"/>
              </a:ext>
            </a:extLst>
          </p:cNvPr>
          <p:cNvSpPr/>
          <p:nvPr/>
        </p:nvSpPr>
        <p:spPr>
          <a:xfrm rot="1835391">
            <a:off x="7033948" y="4457142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2" name="Стрілка: шеврон 21">
            <a:extLst>
              <a:ext uri="{FF2B5EF4-FFF2-40B4-BE49-F238E27FC236}">
                <a16:creationId xmlns:a16="http://schemas.microsoft.com/office/drawing/2014/main" id="{EFCA58C6-FFD8-76C9-0408-187255DF3463}"/>
              </a:ext>
            </a:extLst>
          </p:cNvPr>
          <p:cNvSpPr/>
          <p:nvPr/>
        </p:nvSpPr>
        <p:spPr>
          <a:xfrm rot="1835391">
            <a:off x="-1226436" y="-579760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3" name="Стрілка: шеврон 22">
            <a:extLst>
              <a:ext uri="{FF2B5EF4-FFF2-40B4-BE49-F238E27FC236}">
                <a16:creationId xmlns:a16="http://schemas.microsoft.com/office/drawing/2014/main" id="{DC815EF0-D9D1-D2CA-2693-767DC8C86E96}"/>
              </a:ext>
            </a:extLst>
          </p:cNvPr>
          <p:cNvSpPr/>
          <p:nvPr/>
        </p:nvSpPr>
        <p:spPr>
          <a:xfrm rot="1835391">
            <a:off x="8986674" y="5441590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pic>
        <p:nvPicPr>
          <p:cNvPr id="4100" name="Picture 4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21E4E1EF-6491-F741-2971-E03CCC5B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20" y="1687910"/>
            <a:ext cx="4373600" cy="21868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 w="38100">
            <a:noFill/>
          </a:ln>
          <a:effectLst/>
        </p:spPr>
      </p:pic>
      <p:pic>
        <p:nvPicPr>
          <p:cNvPr id="4102" name="Picture 6" descr="Основы работы с MSSQL (Microsoft SQL Server)">
            <a:extLst>
              <a:ext uri="{FF2B5EF4-FFF2-40B4-BE49-F238E27FC236}">
                <a16:creationId xmlns:a16="http://schemas.microsoft.com/office/drawing/2014/main" id="{217C0D74-7EC3-C6C1-F8B2-2111DB698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217" y="1573063"/>
            <a:ext cx="4580446" cy="216968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104" name="Picture 8" descr="Get Starting-Create a C# WPF Project - Tahasivaci.com">
            <a:extLst>
              <a:ext uri="{FF2B5EF4-FFF2-40B4-BE49-F238E27FC236}">
                <a16:creationId xmlns:a16="http://schemas.microsoft.com/office/drawing/2014/main" id="{BAC2D626-7030-39C5-A6F6-2A762DD4C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751" y="4493218"/>
            <a:ext cx="4762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3517FD6C-2899-59CF-AA64-B12398FE2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25536" y="2492556"/>
            <a:ext cx="98869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371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5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8A3A1-8059-4BC3-90DE-9EDE6DCF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48050" cy="1325563"/>
          </a:xfrm>
        </p:spPr>
        <p:txBody>
          <a:bodyPr/>
          <a:lstStyle/>
          <a:p>
            <a:r>
              <a:rPr lang="ru-RU" sz="4400" dirty="0">
                <a:latin typeface="Franklin Gothic Demi Cond" panose="020B0706030402020204" pitchFamily="34" charset="0"/>
                <a:ea typeface="Times New Roman" panose="02020603050405020304" pitchFamily="18" charset="0"/>
              </a:rPr>
              <a:t>С</a:t>
            </a:r>
            <a:r>
              <a:rPr lang="ru-RU" sz="44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хема </a:t>
            </a:r>
            <a:r>
              <a:rPr lang="ru-RU" sz="44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роботи</a:t>
            </a:r>
            <a:r>
              <a:rPr lang="ru-RU" sz="44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</a:t>
            </a:r>
            <a:r>
              <a:rPr lang="ru-RU" sz="44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додатку</a:t>
            </a:r>
            <a:endParaRPr lang="ru-UA" dirty="0">
              <a:latin typeface="Franklin Gothic Demi Cond" panose="020B07060304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9FEF9-74BA-4719-BB9D-A84ADB9D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675B83-68D6-4F30-A8B6-FE40E66909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6" y="171287"/>
            <a:ext cx="7238900" cy="640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7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5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8A3A1-8059-4BC3-90DE-9EDE6DCF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err="1">
                <a:latin typeface="Franklin Gothic Demi Cond" panose="020B0706030402020204" pitchFamily="34" charset="0"/>
                <a:ea typeface="Times New Roman" panose="02020603050405020304" pitchFamily="18" charset="0"/>
              </a:rPr>
              <a:t>Діаграма</a:t>
            </a:r>
            <a:r>
              <a:rPr lang="ru-RU" sz="4400" dirty="0">
                <a:latin typeface="Franklin Gothic Demi Cond" panose="020B0706030402020204" pitchFamily="34" charset="0"/>
                <a:ea typeface="Times New Roman" panose="02020603050405020304" pitchFamily="18" charset="0"/>
              </a:rPr>
              <a:t> БД</a:t>
            </a:r>
            <a:endParaRPr lang="ru-UA" dirty="0">
              <a:latin typeface="Franklin Gothic Demi Cond" panose="020B07060304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9FEF9-74BA-4719-BB9D-A84ADB9D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B675F7-BDA5-4294-984C-ECFDE808007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"/>
          <a:stretch/>
        </p:blipFill>
        <p:spPr bwMode="auto">
          <a:xfrm>
            <a:off x="4810125" y="149543"/>
            <a:ext cx="5752147" cy="65560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390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3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7910A09C-45E4-D393-CBD3-000D646CD2B2}"/>
              </a:ext>
            </a:extLst>
          </p:cNvPr>
          <p:cNvSpPr/>
          <p:nvPr/>
        </p:nvSpPr>
        <p:spPr>
          <a:xfrm>
            <a:off x="-5339719" y="0"/>
            <a:ext cx="3694386" cy="6858571"/>
          </a:xfrm>
          <a:prstGeom prst="rect">
            <a:avLst/>
          </a:prstGeom>
          <a:solidFill>
            <a:srgbClr val="87BBA4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36B8B1EB-DFE8-94DC-9E67-66DD8BD3B102}"/>
              </a:ext>
            </a:extLst>
          </p:cNvPr>
          <p:cNvSpPr/>
          <p:nvPr/>
        </p:nvSpPr>
        <p:spPr>
          <a:xfrm>
            <a:off x="-1" y="-5028407"/>
            <a:ext cx="12192000" cy="4082373"/>
          </a:xfrm>
          <a:prstGeom prst="rect">
            <a:avLst/>
          </a:prstGeom>
          <a:solidFill>
            <a:srgbClr val="4DB36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1BFBE-0A24-5AE9-864F-428B12BA445A}"/>
              </a:ext>
            </a:extLst>
          </p:cNvPr>
          <p:cNvSpPr txBox="1"/>
          <p:nvPr/>
        </p:nvSpPr>
        <p:spPr>
          <a:xfrm>
            <a:off x="4918433" y="281593"/>
            <a:ext cx="23551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dirty="0">
                <a:solidFill>
                  <a:srgbClr val="D3E5DD"/>
                </a:solidFill>
                <a:latin typeface="Franklin Gothic Demi Cond" panose="020B0706030402020204" pitchFamily="34" charset="0"/>
              </a:rPr>
              <a:t>Висновок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8DE5162B-CB86-D565-F3D0-FB5405CA3141}"/>
              </a:ext>
            </a:extLst>
          </p:cNvPr>
          <p:cNvCxnSpPr/>
          <p:nvPr/>
        </p:nvCxnSpPr>
        <p:spPr>
          <a:xfrm>
            <a:off x="4514192" y="1051034"/>
            <a:ext cx="3163614" cy="0"/>
          </a:xfrm>
          <a:prstGeom prst="line">
            <a:avLst/>
          </a:prstGeom>
          <a:ln w="114300">
            <a:solidFill>
              <a:srgbClr val="D3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781F6A-3903-49F0-BA32-CC72E698FAE3}"/>
              </a:ext>
            </a:extLst>
          </p:cNvPr>
          <p:cNvSpPr txBox="1"/>
          <p:nvPr/>
        </p:nvSpPr>
        <p:spPr>
          <a:xfrm>
            <a:off x="606721" y="1468553"/>
            <a:ext cx="87682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В </a:t>
            </a:r>
            <a:r>
              <a:rPr lang="ru-RU" sz="2800" dirty="0" err="1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процесі</a:t>
            </a:r>
            <a:r>
              <a:rPr lang="ru-RU" sz="2800" dirty="0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 </a:t>
            </a:r>
            <a:r>
              <a:rPr lang="ru-RU" sz="2800" dirty="0" err="1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розробки</a:t>
            </a:r>
            <a:r>
              <a:rPr lang="ru-RU" sz="2800" dirty="0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 БД </a:t>
            </a:r>
            <a:r>
              <a:rPr lang="ru-RU" sz="2800" dirty="0" err="1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було</a:t>
            </a:r>
            <a:r>
              <a:rPr lang="ru-RU" sz="2800" dirty="0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 </a:t>
            </a:r>
            <a:r>
              <a:rPr lang="ru-RU" sz="2800" dirty="0" err="1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ретельно</a:t>
            </a:r>
            <a:r>
              <a:rPr lang="ru-RU" sz="2800" dirty="0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 </a:t>
            </a:r>
            <a:r>
              <a:rPr lang="ru-RU" sz="2800" dirty="0" err="1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вивчено</a:t>
            </a:r>
            <a:r>
              <a:rPr lang="ru-RU" sz="2800" dirty="0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 </a:t>
            </a:r>
            <a:r>
              <a:rPr lang="ru-RU" sz="2800" dirty="0" err="1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вимоги</a:t>
            </a:r>
            <a:r>
              <a:rPr lang="ru-RU" sz="2800" dirty="0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 </a:t>
            </a:r>
            <a:r>
              <a:rPr lang="ru-RU" sz="2800" dirty="0" err="1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предметної</a:t>
            </a:r>
            <a:r>
              <a:rPr lang="ru-RU" sz="2800" dirty="0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 </a:t>
            </a:r>
            <a:r>
              <a:rPr lang="ru-RU" sz="2800" dirty="0" err="1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області</a:t>
            </a:r>
            <a:r>
              <a:rPr lang="ru-RU" sz="2800" dirty="0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, проведено </a:t>
            </a:r>
            <a:r>
              <a:rPr lang="ru-RU" sz="2800" dirty="0" err="1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аналіз</a:t>
            </a:r>
            <a:r>
              <a:rPr lang="ru-RU" sz="2800" dirty="0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 </a:t>
            </a:r>
            <a:r>
              <a:rPr lang="ru-RU" sz="2800" dirty="0" err="1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інформаційних</a:t>
            </a:r>
            <a:r>
              <a:rPr lang="ru-RU" sz="2800" dirty="0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 потреб та </a:t>
            </a:r>
            <a:r>
              <a:rPr lang="ru-RU" sz="2800" dirty="0" err="1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ризиків</a:t>
            </a:r>
            <a:r>
              <a:rPr lang="ru-RU" sz="2800" dirty="0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. Створено базу </a:t>
            </a:r>
            <a:r>
              <a:rPr lang="ru-RU" sz="2800" dirty="0" err="1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даних</a:t>
            </a:r>
            <a:r>
              <a:rPr lang="ru-RU" sz="2800" dirty="0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 з </a:t>
            </a:r>
            <a:r>
              <a:rPr lang="ru-RU" sz="2800" dirty="0" err="1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урахуванням</a:t>
            </a:r>
            <a:r>
              <a:rPr lang="ru-RU" sz="2800" dirty="0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 </a:t>
            </a:r>
            <a:r>
              <a:rPr lang="ru-RU" sz="2800" dirty="0" err="1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специфіки</a:t>
            </a:r>
            <a:r>
              <a:rPr lang="ru-RU" sz="2800" dirty="0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 прокату </a:t>
            </a:r>
            <a:r>
              <a:rPr lang="ru-RU" sz="2800" dirty="0" err="1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автомобілів</a:t>
            </a:r>
            <a:r>
              <a:rPr lang="ru-RU" sz="2800" dirty="0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, </a:t>
            </a:r>
            <a:r>
              <a:rPr lang="ru-RU" sz="2800" dirty="0" err="1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включаючи</a:t>
            </a:r>
            <a:r>
              <a:rPr lang="ru-RU" sz="2800" dirty="0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 </a:t>
            </a:r>
            <a:r>
              <a:rPr lang="ru-RU" sz="2800" dirty="0" err="1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таблиці</a:t>
            </a:r>
            <a:r>
              <a:rPr lang="ru-RU" sz="2800" dirty="0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 для </a:t>
            </a:r>
            <a:r>
              <a:rPr lang="ru-RU" sz="2800" dirty="0" err="1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автомобілів</a:t>
            </a:r>
            <a:r>
              <a:rPr lang="ru-RU" sz="2800" dirty="0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, </a:t>
            </a:r>
            <a:r>
              <a:rPr lang="ru-RU" sz="2800" dirty="0" err="1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клієнтів</a:t>
            </a:r>
            <a:r>
              <a:rPr lang="ru-RU" sz="2800" dirty="0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, </a:t>
            </a:r>
            <a:r>
              <a:rPr lang="ru-RU" sz="2800" dirty="0" err="1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бронювань</a:t>
            </a:r>
            <a:r>
              <a:rPr lang="ru-RU" sz="2800" dirty="0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 та </a:t>
            </a:r>
            <a:r>
              <a:rPr lang="ru-RU" sz="2800" dirty="0" err="1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інші</a:t>
            </a:r>
            <a:r>
              <a:rPr lang="ru-RU" sz="2800" dirty="0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 </a:t>
            </a:r>
            <a:r>
              <a:rPr lang="ru-RU" sz="2800" dirty="0" err="1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важливі</a:t>
            </a:r>
            <a:r>
              <a:rPr lang="ru-RU" sz="2800" dirty="0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 </a:t>
            </a:r>
            <a:r>
              <a:rPr lang="ru-RU" sz="2800" dirty="0" err="1">
                <a:solidFill>
                  <a:srgbClr val="87BBA4"/>
                </a:solidFill>
                <a:effectLst/>
                <a:latin typeface="Franklin Gothic Medium Cond" panose="020B0606030402020204" pitchFamily="34" charset="0"/>
                <a:ea typeface="Calibri" panose="020F0502020204030204" pitchFamily="34" charset="0"/>
              </a:rPr>
              <a:t>елементи</a:t>
            </a:r>
            <a:endParaRPr lang="ru-UA" sz="2800" dirty="0">
              <a:solidFill>
                <a:srgbClr val="87BBA4"/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80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186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Franklin Gothic Demi Cond</vt:lpstr>
      <vt:lpstr>Franklin Gothic Medium Cond</vt:lpstr>
      <vt:lpstr>Times New Roman</vt:lpstr>
      <vt:lpstr>Тема Office</vt:lpstr>
      <vt:lpstr>Курсова робота на тему:  “База даних сайту прокату автомобілів”</vt:lpstr>
      <vt:lpstr>Курсова робота на тему:  “База даних сайту прокату автомобілів”</vt:lpstr>
      <vt:lpstr>Курсова робота на тему:  “База даних сайту прокату автомобілів”</vt:lpstr>
      <vt:lpstr>Презентация PowerPoint</vt:lpstr>
      <vt:lpstr>Схема роботи додатку</vt:lpstr>
      <vt:lpstr>Діаграма БД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на тему:  “База даних сайту прокату автомобілів”</dc:title>
  <dc:creator/>
  <cp:lastModifiedBy>Олександр Конещук</cp:lastModifiedBy>
  <cp:revision>6</cp:revision>
  <dcterms:created xsi:type="dcterms:W3CDTF">2023-12-27T21:11:21Z</dcterms:created>
  <dcterms:modified xsi:type="dcterms:W3CDTF">2023-12-30T11:09:23Z</dcterms:modified>
</cp:coreProperties>
</file>