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96" y="-18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4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1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CF4C-AED7-4A21-A11C-15C99009A243}" type="datetimeFigureOut">
              <a:rPr lang="ru-RU" smtClean="0"/>
              <a:t>09.05.2016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E9D2-F90B-4300-84F6-739F9C25D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999" y="272530"/>
            <a:ext cx="3673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Denoising</a:t>
            </a:r>
            <a:r>
              <a:rPr lang="en-US" sz="2000" b="1" dirty="0" smtClean="0"/>
              <a:t> dirty documents</a:t>
            </a:r>
          </a:p>
          <a:p>
            <a:pPr algn="ctr"/>
            <a:r>
              <a:rPr lang="fr-FR" sz="1000" dirty="0" smtClean="0"/>
              <a:t>Iryna Maksymenko, maksymenko.i.o@gmail.com</a:t>
            </a:r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2226" y="2127711"/>
            <a:ext cx="1002411" cy="93610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6546" y="2127710"/>
            <a:ext cx="10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Goal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To </a:t>
            </a:r>
            <a:r>
              <a:rPr lang="en-US" sz="600" b="1" dirty="0">
                <a:solidFill>
                  <a:schemeClr val="bg1"/>
                </a:solidFill>
              </a:rPr>
              <a:t>create an algorithm to </a:t>
            </a:r>
            <a:r>
              <a:rPr lang="en-US" sz="600" b="1" dirty="0" smtClean="0">
                <a:solidFill>
                  <a:schemeClr val="bg1"/>
                </a:solidFill>
              </a:rPr>
              <a:t>automatically clean </a:t>
            </a:r>
            <a:r>
              <a:rPr lang="en-US" sz="600" b="1" dirty="0">
                <a:solidFill>
                  <a:schemeClr val="bg1"/>
                </a:solidFill>
              </a:rPr>
              <a:t>the images and make text more readable.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48663" y="2125671"/>
            <a:ext cx="1153269" cy="93610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46582" y="2123133"/>
            <a:ext cx="11544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Approach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1. Use clustering to distinguish between text, background and noise. Then, process clusters to achieve the goal.</a:t>
            </a:r>
          </a:p>
          <a:p>
            <a:r>
              <a:rPr lang="en-US" sz="600" b="1" dirty="0" smtClean="0">
                <a:solidFill>
                  <a:schemeClr val="bg1"/>
                </a:solidFill>
              </a:rPr>
              <a:t>2. Use neural network to ‘predict’ clean image having a dirty one.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66994" y="2125754"/>
            <a:ext cx="894815" cy="9360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571639" y="2125671"/>
            <a:ext cx="864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Baseline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Manual image filtering using existing image processing tools.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26025" y="2120497"/>
            <a:ext cx="915731" cy="9412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518769" y="2120311"/>
            <a:ext cx="9157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Challenges</a:t>
            </a:r>
            <a:endParaRPr lang="en-US" sz="105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 smtClean="0">
                <a:solidFill>
                  <a:schemeClr val="bg1"/>
                </a:solidFill>
              </a:rPr>
              <a:t>Feature selection for 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b="1" dirty="0" smtClean="0">
                <a:solidFill>
                  <a:schemeClr val="bg1"/>
                </a:solidFill>
              </a:rPr>
              <a:t>Speed of neural network prediction</a:t>
            </a:r>
          </a:p>
          <a:p>
            <a:pPr marL="171450" indent="-171450">
              <a:buFontTx/>
              <a:buChar char="-"/>
            </a:pPr>
            <a:endParaRPr lang="en-US" sz="600" b="1" dirty="0" smtClean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3627" y="1362552"/>
            <a:ext cx="3168350" cy="6001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82226" y="1359700"/>
            <a:ext cx="3179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Idea: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To clean scanned text documents from </a:t>
            </a:r>
            <a:r>
              <a:rPr lang="en-US" sz="600" b="1" dirty="0">
                <a:solidFill>
                  <a:schemeClr val="bg1"/>
                </a:solidFill>
              </a:rPr>
              <a:t>the </a:t>
            </a:r>
            <a:r>
              <a:rPr lang="en-US" sz="600" b="1" dirty="0" smtClean="0">
                <a:solidFill>
                  <a:schemeClr val="bg1"/>
                </a:solidFill>
              </a:rPr>
              <a:t>noise of any kind. Given images contain </a:t>
            </a:r>
            <a:r>
              <a:rPr lang="en-US" sz="600" b="1" dirty="0">
                <a:solidFill>
                  <a:schemeClr val="bg1"/>
                </a:solidFill>
              </a:rPr>
              <a:t>various styles of text, to which synthetic noise has been added to simulate real-world, messy artifacts: </a:t>
            </a:r>
            <a:r>
              <a:rPr lang="en-US" sz="600" b="1" dirty="0" smtClean="0">
                <a:solidFill>
                  <a:schemeClr val="bg1"/>
                </a:solidFill>
              </a:rPr>
              <a:t>coffee </a:t>
            </a:r>
            <a:r>
              <a:rPr lang="en-US" sz="600" b="1" dirty="0">
                <a:solidFill>
                  <a:schemeClr val="bg1"/>
                </a:solidFill>
              </a:rPr>
              <a:t>stains, faded sun spots, dog-eared </a:t>
            </a:r>
            <a:r>
              <a:rPr lang="en-US" sz="600" b="1" dirty="0" smtClean="0">
                <a:solidFill>
                  <a:schemeClr val="bg1"/>
                </a:solidFill>
              </a:rPr>
              <a:t>pages</a:t>
            </a:r>
            <a:r>
              <a:rPr lang="en-US" sz="600" b="1" dirty="0">
                <a:solidFill>
                  <a:schemeClr val="bg1"/>
                </a:solidFill>
              </a:rPr>
              <a:t>, wrinkles </a:t>
            </a:r>
            <a:r>
              <a:rPr lang="en-US" sz="600" b="1" dirty="0" smtClean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535543" y="1362552"/>
            <a:ext cx="3168350" cy="6001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535374" y="1367816"/>
            <a:ext cx="31797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Specifics: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Noise can be of different type and distributed in different way. The system should be able to automatically remove any noise without human interaction.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540898" y="2115211"/>
            <a:ext cx="983948" cy="9428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557952" y="2114027"/>
            <a:ext cx="9799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Results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The system is able to clean images without manual interaction</a:t>
            </a:r>
          </a:p>
          <a:p>
            <a:r>
              <a:rPr lang="en-US" sz="600" b="1" dirty="0" smtClean="0">
                <a:solidFill>
                  <a:schemeClr val="bg1"/>
                </a:solidFill>
              </a:rPr>
              <a:t>The system performs good on real data</a:t>
            </a:r>
          </a:p>
          <a:p>
            <a:endParaRPr lang="en-US" sz="60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sz="600" b="1" dirty="0" smtClean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22442" y="2114744"/>
            <a:ext cx="1080120" cy="9575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621502" y="2114027"/>
            <a:ext cx="10801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Remaining Work</a:t>
            </a:r>
            <a:endParaRPr lang="en-US" sz="1050" b="1" dirty="0" smtClean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Better feature selection for </a:t>
            </a:r>
            <a:r>
              <a:rPr lang="en-US" sz="600" b="1" dirty="0" err="1" smtClean="0">
                <a:solidFill>
                  <a:schemeClr val="bg1"/>
                </a:solidFill>
              </a:rPr>
              <a:t>clusterization</a:t>
            </a:r>
            <a:endParaRPr lang="en-US" sz="600" b="1" dirty="0">
              <a:solidFill>
                <a:schemeClr val="bg1"/>
              </a:solidFill>
            </a:endParaRPr>
          </a:p>
          <a:p>
            <a:r>
              <a:rPr lang="en-US" sz="600" b="1" dirty="0" smtClean="0">
                <a:solidFill>
                  <a:schemeClr val="bg1"/>
                </a:solidFill>
              </a:rPr>
              <a:t>Speed up neural network usage</a:t>
            </a:r>
          </a:p>
          <a:p>
            <a:r>
              <a:rPr lang="en-US" sz="600" b="1" dirty="0" smtClean="0">
                <a:solidFill>
                  <a:schemeClr val="bg1"/>
                </a:solidFill>
              </a:rPr>
              <a:t>Apply stack of </a:t>
            </a:r>
            <a:r>
              <a:rPr lang="en-US" sz="600" b="1" dirty="0" err="1" smtClean="0">
                <a:solidFill>
                  <a:schemeClr val="bg1"/>
                </a:solidFill>
              </a:rPr>
              <a:t>denoising</a:t>
            </a:r>
            <a:r>
              <a:rPr lang="en-US" sz="600" b="1" dirty="0" smtClean="0">
                <a:solidFill>
                  <a:schemeClr val="bg1"/>
                </a:solidFill>
              </a:rPr>
              <a:t> auto encoders</a:t>
            </a:r>
          </a:p>
          <a:p>
            <a:endParaRPr lang="en-US" sz="600" b="1" dirty="0" smtClean="0">
              <a:solidFill>
                <a:schemeClr val="bg1"/>
              </a:solidFill>
            </a:endParaRPr>
          </a:p>
          <a:p>
            <a:endParaRPr lang="en-US" sz="600" b="1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sz="600" b="1" dirty="0" smtClean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4670" y="3235243"/>
            <a:ext cx="3185263" cy="105752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59237" y="3262253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Neural Network</a:t>
            </a:r>
            <a:endParaRPr lang="ru-RU" sz="1100" b="1" dirty="0">
              <a:solidFill>
                <a:schemeClr val="bg1"/>
              </a:solidFill>
            </a:endParaRPr>
          </a:p>
        </p:txBody>
      </p:sp>
      <p:sp>
        <p:nvSpPr>
          <p:cNvPr id="1073" name="TextBox 1072"/>
          <p:cNvSpPr txBox="1"/>
          <p:nvPr/>
        </p:nvSpPr>
        <p:spPr>
          <a:xfrm>
            <a:off x="1950225" y="3495542"/>
            <a:ext cx="13394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Description:</a:t>
            </a:r>
          </a:p>
          <a:p>
            <a:pPr algn="ctr"/>
            <a:endParaRPr lang="en-US" sz="6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Features: intensity of a pixel, </a:t>
            </a:r>
            <a:r>
              <a:rPr lang="en-US" sz="400" dirty="0">
                <a:solidFill>
                  <a:schemeClr val="bg1"/>
                </a:solidFill>
              </a:rPr>
              <a:t>mean value, standard deviation, variance among </a:t>
            </a:r>
            <a:r>
              <a:rPr lang="en-US" sz="400" dirty="0" err="1">
                <a:solidFill>
                  <a:schemeClr val="bg1"/>
                </a:solidFill>
              </a:rPr>
              <a:t>neighbours</a:t>
            </a:r>
            <a:r>
              <a:rPr lang="en-US" sz="4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Learning </a:t>
            </a:r>
            <a:r>
              <a:rPr lang="en-US" sz="400" dirty="0">
                <a:solidFill>
                  <a:schemeClr val="bg1"/>
                </a:solidFill>
              </a:rPr>
              <a:t>algorithm: </a:t>
            </a:r>
            <a:r>
              <a:rPr lang="en-US" sz="400" dirty="0" smtClean="0">
                <a:solidFill>
                  <a:schemeClr val="bg1"/>
                </a:solidFill>
              </a:rPr>
              <a:t>backpropagation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Activation function: sigmoid</a:t>
            </a:r>
          </a:p>
          <a:p>
            <a:pPr algn="ctr"/>
            <a:r>
              <a:rPr lang="en-US" sz="500" b="1" dirty="0" smtClean="0">
                <a:solidFill>
                  <a:schemeClr val="bg1"/>
                </a:solidFill>
              </a:rPr>
              <a:t>Data: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Training set: 50 image examples</a:t>
            </a:r>
          </a:p>
          <a:p>
            <a:pPr algn="ctr"/>
            <a:endParaRPr lang="en-US" sz="500" dirty="0">
              <a:solidFill>
                <a:schemeClr val="bg1"/>
              </a:solidFill>
            </a:endParaRPr>
          </a:p>
          <a:p>
            <a:pPr algn="ctr"/>
            <a:endParaRPr lang="en-US" sz="500" dirty="0" smtClean="0">
              <a:solidFill>
                <a:schemeClr val="bg1"/>
              </a:solidFill>
            </a:endParaRPr>
          </a:p>
          <a:p>
            <a:pPr algn="ctr"/>
            <a:endParaRPr lang="en-US" sz="500" dirty="0" smtClean="0">
              <a:solidFill>
                <a:schemeClr val="bg1"/>
              </a:solidFill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3829654" y="5498578"/>
            <a:ext cx="47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“walls” part </a:t>
            </a:r>
          </a:p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of weights</a:t>
            </a:r>
            <a:endParaRPr lang="ru-RU" sz="4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24804" y="6103783"/>
            <a:ext cx="47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“food” part </a:t>
            </a:r>
          </a:p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of weights</a:t>
            </a:r>
            <a:endParaRPr lang="ru-RU" sz="4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807188" y="6446190"/>
            <a:ext cx="518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“predator” part of weights</a:t>
            </a:r>
            <a:endParaRPr lang="ru-RU" sz="400" b="1" dirty="0">
              <a:solidFill>
                <a:schemeClr val="bg1"/>
              </a:solidFill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3518769" y="3233738"/>
            <a:ext cx="3182853" cy="106203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4769167" y="3262241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Clustering</a:t>
            </a:r>
            <a:endParaRPr lang="ru-RU" sz="110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007619" y="3495542"/>
            <a:ext cx="1661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Description:</a:t>
            </a:r>
          </a:p>
          <a:p>
            <a:pPr algn="ctr"/>
            <a:endParaRPr lang="en-US" sz="6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Image is split into pixels. </a:t>
            </a: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Each pixel has several characteristics: own intensity, </a:t>
            </a: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mean value, standard deviation, variance among </a:t>
            </a:r>
            <a:r>
              <a:rPr lang="en-US" sz="400" dirty="0" err="1" smtClean="0">
                <a:solidFill>
                  <a:schemeClr val="bg1"/>
                </a:solidFill>
              </a:rPr>
              <a:t>neighbours</a:t>
            </a:r>
            <a:r>
              <a:rPr lang="en-US" sz="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Pixels are grouped into clusters.</a:t>
            </a: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Cluster that correspond to background is detected.</a:t>
            </a: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Different clusters are processed separately to</a:t>
            </a:r>
          </a:p>
          <a:p>
            <a:pPr algn="just"/>
            <a:r>
              <a:rPr lang="en-US" sz="400" dirty="0" smtClean="0">
                <a:solidFill>
                  <a:schemeClr val="bg1"/>
                </a:solidFill>
              </a:rPr>
              <a:t> achieve best result. </a:t>
            </a:r>
          </a:p>
          <a:p>
            <a:endParaRPr lang="en-US" sz="500" dirty="0" smtClean="0">
              <a:solidFill>
                <a:schemeClr val="bg1"/>
              </a:solidFill>
            </a:endParaRPr>
          </a:p>
          <a:p>
            <a:pPr algn="ctr"/>
            <a:endParaRPr lang="en-US" sz="500" dirty="0">
              <a:solidFill>
                <a:schemeClr val="bg1"/>
              </a:solidFill>
            </a:endParaRPr>
          </a:p>
          <a:p>
            <a:pPr algn="ctr"/>
            <a:endParaRPr lang="en-US" sz="500" dirty="0" smtClean="0">
              <a:solidFill>
                <a:schemeClr val="bg1"/>
              </a:solidFill>
            </a:endParaRPr>
          </a:p>
          <a:p>
            <a:pPr algn="ctr"/>
            <a:endParaRPr lang="en-US" sz="500" dirty="0" smtClean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29654" y="5804790"/>
            <a:ext cx="47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“sand” part </a:t>
            </a:r>
          </a:p>
          <a:p>
            <a:pPr algn="ctr"/>
            <a:r>
              <a:rPr lang="en-US" sz="400" b="1" dirty="0" smtClean="0">
                <a:solidFill>
                  <a:schemeClr val="bg1"/>
                </a:solidFill>
              </a:rPr>
              <a:t>of weights</a:t>
            </a:r>
            <a:endParaRPr lang="ru-RU" sz="400" b="1" dirty="0">
              <a:solidFill>
                <a:schemeClr val="bg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276166" y="7985817"/>
            <a:ext cx="6425456" cy="74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2960003" y="7991524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Practical Value</a:t>
            </a:r>
            <a:endParaRPr lang="ru-RU" sz="1100" b="1" dirty="0"/>
          </a:p>
        </p:txBody>
      </p:sp>
      <p:sp>
        <p:nvSpPr>
          <p:cNvPr id="1083" name="TextBox 1082"/>
          <p:cNvSpPr txBox="1"/>
          <p:nvPr/>
        </p:nvSpPr>
        <p:spPr>
          <a:xfrm>
            <a:off x="695980" y="8284119"/>
            <a:ext cx="1847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Both approaches could be useful </a:t>
            </a:r>
            <a:r>
              <a:rPr lang="en-US" sz="700" dirty="0"/>
              <a:t>for scanned documents </a:t>
            </a:r>
            <a:r>
              <a:rPr lang="en-US" sz="700" dirty="0" smtClean="0"/>
              <a:t>quality </a:t>
            </a:r>
            <a:r>
              <a:rPr lang="en-US" sz="700" dirty="0" smtClean="0"/>
              <a:t>improvement.</a:t>
            </a:r>
            <a:endParaRPr lang="en-US" sz="700" dirty="0"/>
          </a:p>
          <a:p>
            <a:endParaRPr lang="en-US" sz="7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45"/>
          <a:stretch/>
        </p:blipFill>
        <p:spPr>
          <a:xfrm>
            <a:off x="334019" y="276183"/>
            <a:ext cx="1438798" cy="771525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1" y="3652087"/>
            <a:ext cx="1494768" cy="40766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62176" r="55201" b="3304"/>
          <a:stretch/>
        </p:blipFill>
        <p:spPr>
          <a:xfrm>
            <a:off x="3719114" y="3559652"/>
            <a:ext cx="1203651" cy="616511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276471" y="4454462"/>
            <a:ext cx="3183462" cy="217048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Прямоугольник 121"/>
          <p:cNvSpPr/>
          <p:nvPr/>
        </p:nvSpPr>
        <p:spPr>
          <a:xfrm>
            <a:off x="3518769" y="4454462"/>
            <a:ext cx="3183462" cy="217048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" y="4471189"/>
            <a:ext cx="1416227" cy="676642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33" y="5202564"/>
            <a:ext cx="1419622" cy="678264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" y="5930628"/>
            <a:ext cx="1416227" cy="676641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20" y="4472277"/>
            <a:ext cx="1417059" cy="67703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13" y="5200570"/>
            <a:ext cx="1419622" cy="678264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07" y="5927169"/>
            <a:ext cx="1423466" cy="680100"/>
          </a:xfrm>
          <a:prstGeom prst="rect">
            <a:avLst/>
          </a:prstGeom>
        </p:spPr>
      </p:pic>
      <p:pic>
        <p:nvPicPr>
          <p:cNvPr id="128" name="Рисунок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56" y="4471189"/>
            <a:ext cx="1416227" cy="676642"/>
          </a:xfrm>
          <a:prstGeom prst="rect">
            <a:avLst/>
          </a:prstGeom>
        </p:spPr>
      </p:pic>
      <p:pic>
        <p:nvPicPr>
          <p:cNvPr id="131" name="Рисунок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56" y="5206460"/>
            <a:ext cx="1419622" cy="678264"/>
          </a:xfrm>
          <a:prstGeom prst="rect">
            <a:avLst/>
          </a:prstGeom>
        </p:spPr>
      </p:pic>
      <p:pic>
        <p:nvPicPr>
          <p:cNvPr id="133" name="Рисунок 1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55" y="5934860"/>
            <a:ext cx="1416227" cy="67664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85" y="4474201"/>
            <a:ext cx="1409924" cy="67363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85" y="5209151"/>
            <a:ext cx="1409924" cy="673631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84" y="5931307"/>
            <a:ext cx="1414803" cy="675961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373590" y="8256532"/>
            <a:ext cx="19692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Additionally</a:t>
            </a:r>
            <a:r>
              <a:rPr lang="en-US" sz="700" dirty="0"/>
              <a:t>,  clustering technique can be applied to mixed text-image documents for text areas detection.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82226" y="6751814"/>
            <a:ext cx="3177707" cy="113881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0" name="Прямоугольник 139"/>
          <p:cNvSpPr/>
          <p:nvPr/>
        </p:nvSpPr>
        <p:spPr>
          <a:xfrm>
            <a:off x="3530864" y="6746362"/>
            <a:ext cx="3177707" cy="113881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3" name="TextBox 142"/>
          <p:cNvSpPr txBox="1"/>
          <p:nvPr/>
        </p:nvSpPr>
        <p:spPr>
          <a:xfrm>
            <a:off x="1484784" y="6781782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6"/>
                </a:solidFill>
              </a:rPr>
              <a:t>Real data</a:t>
            </a:r>
            <a:endParaRPr lang="ru-RU" sz="1100" b="1" dirty="0">
              <a:solidFill>
                <a:schemeClr val="accent6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761873" y="678444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6"/>
                </a:solidFill>
              </a:rPr>
              <a:t>Real data</a:t>
            </a:r>
            <a:endParaRPr lang="ru-RU" sz="1100" b="1" dirty="0">
              <a:solidFill>
                <a:schemeClr val="accent6"/>
              </a:solidFill>
            </a:endParaRP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9" y="7097360"/>
            <a:ext cx="1408925" cy="720353"/>
          </a:xfrm>
          <a:prstGeom prst="rect">
            <a:avLst/>
          </a:prstGeom>
        </p:spPr>
      </p:pic>
      <p:pic>
        <p:nvPicPr>
          <p:cNvPr id="146" name="Рисунок 1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58" y="7086062"/>
            <a:ext cx="1408925" cy="720353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30" y="7089607"/>
            <a:ext cx="1439249" cy="735857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37" y="7072751"/>
            <a:ext cx="1434960" cy="733664"/>
          </a:xfrm>
          <a:prstGeom prst="rect">
            <a:avLst/>
          </a:prstGeom>
        </p:spPr>
      </p:pic>
      <p:cxnSp>
        <p:nvCxnSpPr>
          <p:cNvPr id="101" name="Прямая со стрелкой 100"/>
          <p:cNvCxnSpPr>
            <a:stCxn id="34" idx="3"/>
            <a:endCxn id="45" idx="1"/>
          </p:cNvCxnSpPr>
          <p:nvPr/>
        </p:nvCxnSpPr>
        <p:spPr>
          <a:xfrm>
            <a:off x="1709854" y="4809510"/>
            <a:ext cx="300866" cy="128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>
            <a:off x="1709854" y="5563641"/>
            <a:ext cx="300866" cy="128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>
            <a:off x="1717391" y="6267219"/>
            <a:ext cx="300866" cy="128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>
            <a:off x="4959762" y="4813711"/>
            <a:ext cx="300866" cy="128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/>
          <p:nvPr/>
        </p:nvCxnSpPr>
        <p:spPr>
          <a:xfrm>
            <a:off x="4969284" y="5562354"/>
            <a:ext cx="300866" cy="128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/>
          <p:nvPr/>
        </p:nvCxnSpPr>
        <p:spPr>
          <a:xfrm>
            <a:off x="4959762" y="6263602"/>
            <a:ext cx="300866" cy="128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/>
          <p:nvPr/>
        </p:nvCxnSpPr>
        <p:spPr>
          <a:xfrm>
            <a:off x="1709854" y="7466368"/>
            <a:ext cx="300866" cy="12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>
            <a:off x="4969284" y="7438296"/>
            <a:ext cx="300866" cy="128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342</Words>
  <Application>Microsoft Office PowerPoint</Application>
  <PresentationFormat>Экран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Sergiy Shelpuk</dc:creator>
  <cp:lastModifiedBy>admin</cp:lastModifiedBy>
  <cp:revision>54</cp:revision>
  <dcterms:created xsi:type="dcterms:W3CDTF">2013-12-04T22:22:52Z</dcterms:created>
  <dcterms:modified xsi:type="dcterms:W3CDTF">2016-05-09T07:16:41Z</dcterms:modified>
</cp:coreProperties>
</file>