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5"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5" name="Rectangle 84">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A patterned wooden design">
            <a:extLst>
              <a:ext uri="{FF2B5EF4-FFF2-40B4-BE49-F238E27FC236}">
                <a16:creationId xmlns:a16="http://schemas.microsoft.com/office/drawing/2014/main" id="{A0FD33DF-59C3-4832-9D30-40C21A007D18}"/>
              </a:ext>
            </a:extLst>
          </p:cNvPr>
          <p:cNvPicPr>
            <a:picLocks noChangeAspect="1"/>
          </p:cNvPicPr>
          <p:nvPr/>
        </p:nvPicPr>
        <p:blipFill rotWithShape="1">
          <a:blip r:embed="rId4">
            <a:alphaModFix/>
          </a:blip>
          <a:srcRect t="7104" b="8285"/>
          <a:stretch/>
        </p:blipFill>
        <p:spPr>
          <a:xfrm>
            <a:off x="3611" y="10"/>
            <a:ext cx="12188389" cy="6857990"/>
          </a:xfrm>
          <a:prstGeom prst="rect">
            <a:avLst/>
          </a:prstGeom>
        </p:spPr>
      </p:pic>
      <p:grpSp>
        <p:nvGrpSpPr>
          <p:cNvPr id="88" name="Group 87">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9"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91"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6"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7"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8"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9"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0"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01"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4"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5"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6"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7"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8"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9"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0"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re 1">
            <a:extLst>
              <a:ext uri="{FF2B5EF4-FFF2-40B4-BE49-F238E27FC236}">
                <a16:creationId xmlns:a16="http://schemas.microsoft.com/office/drawing/2014/main" id="{FCD25EEA-8E76-4C8D-9739-905436EB5FA9}"/>
              </a:ext>
            </a:extLst>
          </p:cNvPr>
          <p:cNvSpPr>
            <a:spLocks noGrp="1"/>
          </p:cNvSpPr>
          <p:nvPr>
            <p:ph type="ctrTitle"/>
          </p:nvPr>
        </p:nvSpPr>
        <p:spPr>
          <a:xfrm>
            <a:off x="2667000" y="2328334"/>
            <a:ext cx="6858000" cy="1367896"/>
          </a:xfrm>
        </p:spPr>
        <p:txBody>
          <a:bodyPr>
            <a:normAutofit/>
          </a:bodyPr>
          <a:lstStyle/>
          <a:p>
            <a:pPr algn="ctr"/>
            <a:r>
              <a:rPr lang="fr-FR" dirty="0"/>
              <a:t>HUB</a:t>
            </a:r>
          </a:p>
        </p:txBody>
      </p:sp>
      <p:sp>
        <p:nvSpPr>
          <p:cNvPr id="3" name="Sous-titre 2">
            <a:extLst>
              <a:ext uri="{FF2B5EF4-FFF2-40B4-BE49-F238E27FC236}">
                <a16:creationId xmlns:a16="http://schemas.microsoft.com/office/drawing/2014/main" id="{8CD40D07-B2F6-4C02-97DF-2CEF4D0269B2}"/>
              </a:ext>
            </a:extLst>
          </p:cNvPr>
          <p:cNvSpPr>
            <a:spLocks noGrp="1"/>
          </p:cNvSpPr>
          <p:nvPr>
            <p:ph type="subTitle" idx="1"/>
          </p:nvPr>
        </p:nvSpPr>
        <p:spPr>
          <a:xfrm>
            <a:off x="2667001" y="3602038"/>
            <a:ext cx="6857999" cy="953029"/>
          </a:xfrm>
        </p:spPr>
        <p:txBody>
          <a:bodyPr>
            <a:normAutofit/>
          </a:bodyPr>
          <a:lstStyle/>
          <a:p>
            <a:pPr algn="ctr"/>
            <a:r>
              <a:rPr lang="fr-FR" dirty="0"/>
              <a:t>Vulnérabilités des applications web</a:t>
            </a:r>
          </a:p>
        </p:txBody>
      </p:sp>
    </p:spTree>
    <p:extLst>
      <p:ext uri="{BB962C8B-B14F-4D97-AF65-F5344CB8AC3E}">
        <p14:creationId xmlns:p14="http://schemas.microsoft.com/office/powerpoint/2010/main" val="375450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B500974B-4335-42A5-90FD-D031FC942577}"/>
              </a:ext>
            </a:extLst>
          </p:cNvPr>
          <p:cNvSpPr>
            <a:spLocks noGrp="1"/>
          </p:cNvSpPr>
          <p:nvPr>
            <p:ph type="title"/>
          </p:nvPr>
        </p:nvSpPr>
        <p:spPr>
          <a:xfrm>
            <a:off x="1141411" y="748240"/>
            <a:ext cx="9906000" cy="1117073"/>
          </a:xfrm>
        </p:spPr>
        <p:txBody>
          <a:bodyPr>
            <a:normAutofit/>
          </a:bodyPr>
          <a:lstStyle/>
          <a:p>
            <a:pPr algn="ctr"/>
            <a:r>
              <a:rPr lang="en-US" sz="4000"/>
              <a:t>Brute Forcing</a:t>
            </a:r>
            <a:endParaRPr lang="fr-FR" sz="4000"/>
          </a:p>
        </p:txBody>
      </p:sp>
      <p:sp>
        <p:nvSpPr>
          <p:cNvPr id="3" name="Espace réservé du contenu 2">
            <a:extLst>
              <a:ext uri="{FF2B5EF4-FFF2-40B4-BE49-F238E27FC236}">
                <a16:creationId xmlns:a16="http://schemas.microsoft.com/office/drawing/2014/main" id="{BE1DFF40-15E0-4245-8C91-F3EC12A31FF2}"/>
              </a:ext>
            </a:extLst>
          </p:cNvPr>
          <p:cNvSpPr>
            <a:spLocks noGrp="1"/>
          </p:cNvSpPr>
          <p:nvPr>
            <p:ph idx="1"/>
          </p:nvPr>
        </p:nvSpPr>
        <p:spPr>
          <a:xfrm>
            <a:off x="1206500" y="2249487"/>
            <a:ext cx="9840911" cy="4167188"/>
          </a:xfrm>
        </p:spPr>
        <p:txBody>
          <a:bodyPr anchor="t">
            <a:normAutofit/>
          </a:bodyPr>
          <a:lstStyle/>
          <a:p>
            <a:pPr marL="0" indent="0">
              <a:buNone/>
            </a:pPr>
            <a:r>
              <a:rPr lang="fr-FR" dirty="0"/>
              <a:t>Il existe différentes méthodes pour arrêter ou prévenir les attaques par force brute les plus efficaces sont:</a:t>
            </a:r>
          </a:p>
          <a:p>
            <a:r>
              <a:rPr lang="fr-FR" dirty="0"/>
              <a:t>Limiter le nombre de tentatives de connexion échouées sur un même compte</a:t>
            </a:r>
          </a:p>
          <a:p>
            <a:r>
              <a:rPr lang="fr-FR" dirty="0"/>
              <a:t>Utilisez un Captcha</a:t>
            </a:r>
          </a:p>
          <a:p>
            <a:r>
              <a:rPr lang="fr-FR" dirty="0"/>
              <a:t>Limitez les connexions à une adresse IP ou à une gamme d'adresses IP spécifiées.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875140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81FEFBA6-6C3D-450B-96E7-4F9BA0760A9F}"/>
              </a:ext>
            </a:extLst>
          </p:cNvPr>
          <p:cNvSpPr>
            <a:spLocks noGrp="1"/>
          </p:cNvSpPr>
          <p:nvPr>
            <p:ph type="title"/>
          </p:nvPr>
        </p:nvSpPr>
        <p:spPr>
          <a:xfrm>
            <a:off x="1141411" y="748240"/>
            <a:ext cx="9906000" cy="1117073"/>
          </a:xfrm>
        </p:spPr>
        <p:txBody>
          <a:bodyPr>
            <a:normAutofit/>
          </a:bodyPr>
          <a:lstStyle/>
          <a:p>
            <a:pPr algn="ctr"/>
            <a:r>
              <a:rPr lang="en-US" sz="4000"/>
              <a:t>Unrestricted Upload of File</a:t>
            </a:r>
            <a:endParaRPr lang="fr-FR" sz="4000"/>
          </a:p>
        </p:txBody>
      </p:sp>
      <p:sp>
        <p:nvSpPr>
          <p:cNvPr id="3" name="Espace réservé du contenu 2">
            <a:extLst>
              <a:ext uri="{FF2B5EF4-FFF2-40B4-BE49-F238E27FC236}">
                <a16:creationId xmlns:a16="http://schemas.microsoft.com/office/drawing/2014/main" id="{43792EC3-C4B1-4CA6-A0F8-33AE09F350F1}"/>
              </a:ext>
            </a:extLst>
          </p:cNvPr>
          <p:cNvSpPr>
            <a:spLocks noGrp="1"/>
          </p:cNvSpPr>
          <p:nvPr>
            <p:ph idx="1"/>
          </p:nvPr>
        </p:nvSpPr>
        <p:spPr>
          <a:xfrm>
            <a:off x="1206500" y="2249487"/>
            <a:ext cx="9840911" cy="3541714"/>
          </a:xfrm>
        </p:spPr>
        <p:txBody>
          <a:bodyPr anchor="t">
            <a:normAutofit/>
          </a:bodyPr>
          <a:lstStyle/>
          <a:p>
            <a:r>
              <a:rPr lang="fr-FR" dirty="0"/>
              <a:t>La vulnérabilité "</a:t>
            </a:r>
            <a:r>
              <a:rPr lang="fr-FR" dirty="0" err="1"/>
              <a:t>Unrestricted</a:t>
            </a:r>
            <a:r>
              <a:rPr lang="fr-FR" dirty="0"/>
              <a:t> File </a:t>
            </a:r>
            <a:r>
              <a:rPr lang="fr-FR" dirty="0" err="1"/>
              <a:t>Upload</a:t>
            </a:r>
            <a:r>
              <a:rPr lang="fr-FR" dirty="0"/>
              <a:t>" est due à l'insuffisance ou à l'inadéquation des contrôles de validation du type de fichier mis en œuvre avant le téléchargement des fichiers vers l'application web. </a:t>
            </a:r>
          </a:p>
          <a:p>
            <a:r>
              <a:rPr lang="fr-FR" dirty="0"/>
              <a:t>En l'absence de ces méthodes de validation, un acteur malveillant peut être en mesure d'élaborer la demande de téléchargement afin de contourner les défenses de la couche application et de compromettre complètement le système.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11977717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924DA788-4C1E-4268-8BA0-E732BE2076D6}"/>
              </a:ext>
            </a:extLst>
          </p:cNvPr>
          <p:cNvSpPr>
            <a:spLocks noGrp="1"/>
          </p:cNvSpPr>
          <p:nvPr>
            <p:ph type="title"/>
          </p:nvPr>
        </p:nvSpPr>
        <p:spPr>
          <a:xfrm>
            <a:off x="1141411" y="748240"/>
            <a:ext cx="9906000" cy="1117073"/>
          </a:xfrm>
        </p:spPr>
        <p:txBody>
          <a:bodyPr>
            <a:normAutofit/>
          </a:bodyPr>
          <a:lstStyle/>
          <a:p>
            <a:pPr algn="ctr"/>
            <a:r>
              <a:rPr lang="en-US" sz="4000"/>
              <a:t>Unrestricted Upload of File</a:t>
            </a:r>
            <a:endParaRPr lang="fr-FR" sz="4000"/>
          </a:p>
        </p:txBody>
      </p:sp>
      <p:sp>
        <p:nvSpPr>
          <p:cNvPr id="3" name="Espace réservé du contenu 2">
            <a:extLst>
              <a:ext uri="{FF2B5EF4-FFF2-40B4-BE49-F238E27FC236}">
                <a16:creationId xmlns:a16="http://schemas.microsoft.com/office/drawing/2014/main" id="{6338B421-6228-4C8E-93D9-7AA9BC0E6085}"/>
              </a:ext>
            </a:extLst>
          </p:cNvPr>
          <p:cNvSpPr>
            <a:spLocks noGrp="1"/>
          </p:cNvSpPr>
          <p:nvPr>
            <p:ph idx="1"/>
          </p:nvPr>
        </p:nvSpPr>
        <p:spPr>
          <a:xfrm>
            <a:off x="1206500" y="2249487"/>
            <a:ext cx="9840911" cy="4119564"/>
          </a:xfrm>
        </p:spPr>
        <p:txBody>
          <a:bodyPr anchor="t">
            <a:normAutofit/>
          </a:bodyPr>
          <a:lstStyle/>
          <a:p>
            <a:r>
              <a:rPr lang="fr-FR" dirty="0"/>
              <a:t>Vérifier des extensions de fichiers</a:t>
            </a:r>
          </a:p>
          <a:p>
            <a:r>
              <a:rPr lang="fr-FR" dirty="0"/>
              <a:t>La mise en liste noire et en liste blanche des extensions de fichiers est la méthode de validation la plus courante mise en œuvre par les développeurs.</a:t>
            </a:r>
          </a:p>
          <a:p>
            <a:r>
              <a:rPr lang="fr-FR" dirty="0"/>
              <a:t>Définir une longueur maximale pour le nom et une taille maximale pour le fichier </a:t>
            </a:r>
          </a:p>
          <a:p>
            <a:r>
              <a:rPr lang="fr-FR" dirty="0"/>
              <a:t>Stockez les fichiers téléchargés en dehors du dossier racine du site Web</a:t>
            </a:r>
          </a:p>
          <a:p>
            <a:r>
              <a:rPr lang="fr-FR" dirty="0"/>
              <a:t>Rechercher la présence de contenu malveillants dans les fichiers téléchargés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385336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FB126D18-00C2-4EBB-9494-EA1A9FB45080}"/>
              </a:ext>
            </a:extLst>
          </p:cNvPr>
          <p:cNvSpPr>
            <a:spLocks noGrp="1"/>
          </p:cNvSpPr>
          <p:nvPr>
            <p:ph type="title"/>
          </p:nvPr>
        </p:nvSpPr>
        <p:spPr>
          <a:xfrm>
            <a:off x="1143000" y="2991113"/>
            <a:ext cx="9906000" cy="1117073"/>
          </a:xfrm>
        </p:spPr>
        <p:txBody>
          <a:bodyPr>
            <a:normAutofit/>
          </a:bodyPr>
          <a:lstStyle/>
          <a:p>
            <a:pPr algn="ctr"/>
            <a:r>
              <a:rPr lang="fr-FR" sz="4000" dirty="0"/>
              <a:t>QUESTIONS ?</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499823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8B355656-B399-49C9-B356-855E116C5A8D}"/>
              </a:ext>
            </a:extLst>
          </p:cNvPr>
          <p:cNvSpPr>
            <a:spLocks noGrp="1"/>
          </p:cNvSpPr>
          <p:nvPr>
            <p:ph type="title"/>
          </p:nvPr>
        </p:nvSpPr>
        <p:spPr>
          <a:xfrm>
            <a:off x="1141411" y="748240"/>
            <a:ext cx="9906000" cy="1117073"/>
          </a:xfrm>
        </p:spPr>
        <p:txBody>
          <a:bodyPr>
            <a:normAutofit/>
          </a:bodyPr>
          <a:lstStyle/>
          <a:p>
            <a:pPr algn="ctr"/>
            <a:r>
              <a:rPr lang="fr-FR" sz="4000"/>
              <a:t>Sommaire</a:t>
            </a:r>
          </a:p>
        </p:txBody>
      </p:sp>
      <p:sp>
        <p:nvSpPr>
          <p:cNvPr id="3" name="Espace réservé du contenu 2">
            <a:extLst>
              <a:ext uri="{FF2B5EF4-FFF2-40B4-BE49-F238E27FC236}">
                <a16:creationId xmlns:a16="http://schemas.microsoft.com/office/drawing/2014/main" id="{498C2785-8737-4C02-932E-06BF75642B7D}"/>
              </a:ext>
            </a:extLst>
          </p:cNvPr>
          <p:cNvSpPr>
            <a:spLocks noGrp="1"/>
          </p:cNvSpPr>
          <p:nvPr>
            <p:ph idx="1"/>
          </p:nvPr>
        </p:nvSpPr>
        <p:spPr>
          <a:xfrm>
            <a:off x="1206500" y="2249487"/>
            <a:ext cx="9840911" cy="3541714"/>
          </a:xfrm>
        </p:spPr>
        <p:txBody>
          <a:bodyPr anchor="t">
            <a:normAutofit/>
          </a:bodyPr>
          <a:lstStyle/>
          <a:p>
            <a:r>
              <a:rPr lang="en-US" dirty="0"/>
              <a:t>IDOR </a:t>
            </a:r>
          </a:p>
          <a:p>
            <a:r>
              <a:rPr lang="en-US" dirty="0"/>
              <a:t>SQLi </a:t>
            </a:r>
          </a:p>
          <a:p>
            <a:r>
              <a:rPr lang="en-US" dirty="0"/>
              <a:t>Insecure session Management </a:t>
            </a:r>
          </a:p>
          <a:p>
            <a:r>
              <a:rPr lang="en-US" dirty="0"/>
              <a:t>Brute Forcing </a:t>
            </a:r>
          </a:p>
          <a:p>
            <a:r>
              <a:rPr lang="en-US" dirty="0"/>
              <a:t>Unrestricted Upload of File</a:t>
            </a:r>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67670751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FFF71A87-0F0D-4575-9CEC-89580FA39D3F}"/>
              </a:ext>
            </a:extLst>
          </p:cNvPr>
          <p:cNvSpPr>
            <a:spLocks noGrp="1"/>
          </p:cNvSpPr>
          <p:nvPr>
            <p:ph type="title"/>
          </p:nvPr>
        </p:nvSpPr>
        <p:spPr>
          <a:xfrm>
            <a:off x="1141411" y="748240"/>
            <a:ext cx="9906000" cy="1117073"/>
          </a:xfrm>
        </p:spPr>
        <p:txBody>
          <a:bodyPr>
            <a:normAutofit/>
          </a:bodyPr>
          <a:lstStyle/>
          <a:p>
            <a:pPr algn="ctr"/>
            <a:r>
              <a:rPr lang="fr-FR" sz="4000"/>
              <a:t>Insecure direct object references (IDOR)</a:t>
            </a:r>
          </a:p>
        </p:txBody>
      </p:sp>
      <p:sp>
        <p:nvSpPr>
          <p:cNvPr id="3" name="Espace réservé du contenu 2">
            <a:extLst>
              <a:ext uri="{FF2B5EF4-FFF2-40B4-BE49-F238E27FC236}">
                <a16:creationId xmlns:a16="http://schemas.microsoft.com/office/drawing/2014/main" id="{FE8A29D9-4653-430F-AD6A-63892A4FA395}"/>
              </a:ext>
            </a:extLst>
          </p:cNvPr>
          <p:cNvSpPr>
            <a:spLocks noGrp="1"/>
          </p:cNvSpPr>
          <p:nvPr>
            <p:ph idx="1"/>
          </p:nvPr>
        </p:nvSpPr>
        <p:spPr>
          <a:xfrm>
            <a:off x="1206500" y="2249487"/>
            <a:ext cx="9840911" cy="3541714"/>
          </a:xfrm>
        </p:spPr>
        <p:txBody>
          <a:bodyPr anchor="t">
            <a:normAutofit/>
          </a:bodyPr>
          <a:lstStyle/>
          <a:p>
            <a:r>
              <a:rPr lang="fr-FR" dirty="0"/>
              <a:t>Les vulnérabilités IDOR sont le plus souvent associées à l'escalade horizontale des privilèges, mais elles peuvent également survenir en relation avec l'escalade verticale des privilèges.</a:t>
            </a:r>
          </a:p>
          <a:p>
            <a:r>
              <a:rPr lang="fr-FR" dirty="0"/>
              <a:t>Cependant, il ne s'agit que d'un exemple parmi les nombreuses erreurs d'implémentation du contrôle d'accès qui peuvent conduire au contournement des contrôles d'accès.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563312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3E88A796-2401-409A-9450-9B9AA1020D7E}"/>
              </a:ext>
            </a:extLst>
          </p:cNvPr>
          <p:cNvSpPr>
            <a:spLocks noGrp="1"/>
          </p:cNvSpPr>
          <p:nvPr>
            <p:ph type="title"/>
          </p:nvPr>
        </p:nvSpPr>
        <p:spPr>
          <a:xfrm>
            <a:off x="1141411" y="748240"/>
            <a:ext cx="9906000" cy="1117073"/>
          </a:xfrm>
        </p:spPr>
        <p:txBody>
          <a:bodyPr>
            <a:normAutofit/>
          </a:bodyPr>
          <a:lstStyle/>
          <a:p>
            <a:pPr algn="ctr"/>
            <a:r>
              <a:rPr lang="fr-FR" sz="4000"/>
              <a:t>Insecure direct object references (IDOR)</a:t>
            </a:r>
          </a:p>
        </p:txBody>
      </p:sp>
      <p:sp>
        <p:nvSpPr>
          <p:cNvPr id="3" name="Espace réservé du contenu 2">
            <a:extLst>
              <a:ext uri="{FF2B5EF4-FFF2-40B4-BE49-F238E27FC236}">
                <a16:creationId xmlns:a16="http://schemas.microsoft.com/office/drawing/2014/main" id="{1ECA2187-F0C2-4F94-A78C-32BA8526CDF2}"/>
              </a:ext>
            </a:extLst>
          </p:cNvPr>
          <p:cNvSpPr>
            <a:spLocks noGrp="1"/>
          </p:cNvSpPr>
          <p:nvPr>
            <p:ph idx="1"/>
          </p:nvPr>
        </p:nvSpPr>
        <p:spPr>
          <a:xfrm>
            <a:off x="1206500" y="2249487"/>
            <a:ext cx="9840911" cy="3541714"/>
          </a:xfrm>
        </p:spPr>
        <p:txBody>
          <a:bodyPr anchor="t">
            <a:normAutofit/>
          </a:bodyPr>
          <a:lstStyle/>
          <a:p>
            <a:r>
              <a:rPr lang="fr-FR" dirty="0"/>
              <a:t>Les développeurs doivent éviter d'afficher les références d'objets privés tels que les clés ou les noms de fichiers.</a:t>
            </a:r>
          </a:p>
          <a:p>
            <a:r>
              <a:rPr lang="fr-FR" dirty="0"/>
              <a:t>La validation des paramètres doit être correctement mise en œuvre.</a:t>
            </a:r>
          </a:p>
          <a:p>
            <a:r>
              <a:rPr lang="fr-FR" dirty="0"/>
              <a:t>La vérification de tous les objets référencés doit être effectuée.</a:t>
            </a:r>
          </a:p>
          <a:p>
            <a:r>
              <a:rPr lang="fr-FR" dirty="0"/>
              <a:t>Les jetons doivent être générés de manière à ce qu'ils ne soient associés qu'à l'utilisateur et ne soient pas publics.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9888520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291A3C55-B48A-46E1-A083-2FD7364E6F76}"/>
              </a:ext>
            </a:extLst>
          </p:cNvPr>
          <p:cNvSpPr>
            <a:spLocks noGrp="1"/>
          </p:cNvSpPr>
          <p:nvPr>
            <p:ph type="title"/>
          </p:nvPr>
        </p:nvSpPr>
        <p:spPr>
          <a:xfrm>
            <a:off x="1141411" y="748240"/>
            <a:ext cx="9906000" cy="1117073"/>
          </a:xfrm>
        </p:spPr>
        <p:txBody>
          <a:bodyPr>
            <a:normAutofit/>
          </a:bodyPr>
          <a:lstStyle/>
          <a:p>
            <a:pPr algn="ctr"/>
            <a:r>
              <a:rPr lang="fr-FR" sz="4000" dirty="0" err="1"/>
              <a:t>SQLi</a:t>
            </a:r>
            <a:endParaRPr lang="fr-FR" sz="4000" dirty="0"/>
          </a:p>
        </p:txBody>
      </p:sp>
      <p:sp>
        <p:nvSpPr>
          <p:cNvPr id="3" name="Espace réservé du contenu 2">
            <a:extLst>
              <a:ext uri="{FF2B5EF4-FFF2-40B4-BE49-F238E27FC236}">
                <a16:creationId xmlns:a16="http://schemas.microsoft.com/office/drawing/2014/main" id="{90ACCBF6-59D8-4060-B719-8F76FC39ED20}"/>
              </a:ext>
            </a:extLst>
          </p:cNvPr>
          <p:cNvSpPr>
            <a:spLocks noGrp="1"/>
          </p:cNvSpPr>
          <p:nvPr>
            <p:ph idx="1"/>
          </p:nvPr>
        </p:nvSpPr>
        <p:spPr>
          <a:xfrm>
            <a:off x="1206500" y="1957388"/>
            <a:ext cx="9840911" cy="4060826"/>
          </a:xfrm>
        </p:spPr>
        <p:txBody>
          <a:bodyPr anchor="t">
            <a:normAutofit lnSpcReduction="10000"/>
          </a:bodyPr>
          <a:lstStyle/>
          <a:p>
            <a:r>
              <a:rPr lang="fr-FR" dirty="0"/>
              <a:t>L'injection SQL (</a:t>
            </a:r>
            <a:r>
              <a:rPr lang="fr-FR" dirty="0" err="1"/>
              <a:t>SQLi</a:t>
            </a:r>
            <a:r>
              <a:rPr lang="fr-FR" dirty="0"/>
              <a:t>) est un type d'attaque par injection qui permet d'exécuter des instructions SQL malveillantes. Ces instructions contrôlent un serveur de base de données derrière une application web. </a:t>
            </a:r>
          </a:p>
          <a:p>
            <a:r>
              <a:rPr lang="fr-FR" dirty="0"/>
              <a:t>Les attaquants peuvent utiliser les vulnérabilités de l'injection SQL pour contourner les mesures de sécurité des applications. Ils peuvent contourner l'authentification et l'autorisation d'une page web ou d'une application web et récupérer le contenu de l'ensemble de la base de données SQL. </a:t>
            </a:r>
          </a:p>
          <a:p>
            <a:r>
              <a:rPr lang="fr-FR" dirty="0"/>
              <a:t>Ils peuvent également utiliser l'injection SQL pour ajouter, modifier et supprimer des enregistrements dans la base de données.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3901785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0FB42ED3-A6E6-4036-97C8-420D9FE05533}"/>
              </a:ext>
            </a:extLst>
          </p:cNvPr>
          <p:cNvSpPr>
            <a:spLocks noGrp="1"/>
          </p:cNvSpPr>
          <p:nvPr>
            <p:ph type="title"/>
          </p:nvPr>
        </p:nvSpPr>
        <p:spPr>
          <a:xfrm>
            <a:off x="1141411" y="748240"/>
            <a:ext cx="9906000" cy="1117073"/>
          </a:xfrm>
        </p:spPr>
        <p:txBody>
          <a:bodyPr>
            <a:normAutofit/>
          </a:bodyPr>
          <a:lstStyle/>
          <a:p>
            <a:pPr algn="ctr"/>
            <a:r>
              <a:rPr lang="fr-FR" sz="4000"/>
              <a:t>SQLi</a:t>
            </a:r>
          </a:p>
        </p:txBody>
      </p:sp>
      <p:sp>
        <p:nvSpPr>
          <p:cNvPr id="3" name="Espace réservé du contenu 2">
            <a:extLst>
              <a:ext uri="{FF2B5EF4-FFF2-40B4-BE49-F238E27FC236}">
                <a16:creationId xmlns:a16="http://schemas.microsoft.com/office/drawing/2014/main" id="{4D67362C-CD05-42EB-AC19-C2CD0524F6DD}"/>
              </a:ext>
            </a:extLst>
          </p:cNvPr>
          <p:cNvSpPr>
            <a:spLocks noGrp="1"/>
          </p:cNvSpPr>
          <p:nvPr>
            <p:ph idx="1"/>
          </p:nvPr>
        </p:nvSpPr>
        <p:spPr>
          <a:xfrm>
            <a:off x="1196975" y="2074488"/>
            <a:ext cx="9840911" cy="3941763"/>
          </a:xfrm>
        </p:spPr>
        <p:txBody>
          <a:bodyPr anchor="t">
            <a:normAutofit fontScale="92500" lnSpcReduction="20000"/>
          </a:bodyPr>
          <a:lstStyle/>
          <a:p>
            <a:r>
              <a:rPr lang="fr-FR" dirty="0"/>
              <a:t>Le seul moyen sûr de prévenir les attaques par injection SQL est la validation des entrées et les requêtes paramétrées, y compris les instructions préparées. Le code de l'application ne doit jamais utiliser directement l'entrée de l'utilisateur. </a:t>
            </a:r>
          </a:p>
          <a:p>
            <a:r>
              <a:rPr lang="fr-FR" dirty="0"/>
              <a:t>Le développeur doit valider toutes les entrées, et pas seulement les entrées de formulaires Web tels que les formulaires de connexion. Il doit supprimer les éléments de code potentiellement malveillants tels que les guillemets simples. </a:t>
            </a:r>
          </a:p>
          <a:p>
            <a:r>
              <a:rPr lang="fr-FR" dirty="0"/>
              <a:t>C'est également une bonne idée de désactiver la visibilité des erreurs de base de données sur vos sites de production. Les erreurs de base de données peuvent être utilisées avec une injection SQL pour obtenir des informations sur votre base de données.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453632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0309D768-2C6C-41AC-89C1-3A4C6350D553}"/>
              </a:ext>
            </a:extLst>
          </p:cNvPr>
          <p:cNvSpPr>
            <a:spLocks noGrp="1"/>
          </p:cNvSpPr>
          <p:nvPr>
            <p:ph type="title"/>
          </p:nvPr>
        </p:nvSpPr>
        <p:spPr>
          <a:xfrm>
            <a:off x="1135857" y="627063"/>
            <a:ext cx="9906000" cy="1117073"/>
          </a:xfrm>
        </p:spPr>
        <p:txBody>
          <a:bodyPr>
            <a:normAutofit/>
          </a:bodyPr>
          <a:lstStyle/>
          <a:p>
            <a:pPr algn="ctr"/>
            <a:r>
              <a:rPr lang="en-US" sz="4000" dirty="0"/>
              <a:t>Insecure session Management</a:t>
            </a:r>
            <a:endParaRPr lang="fr-FR" sz="4000" dirty="0"/>
          </a:p>
        </p:txBody>
      </p:sp>
      <p:sp>
        <p:nvSpPr>
          <p:cNvPr id="3" name="Espace réservé du contenu 2">
            <a:extLst>
              <a:ext uri="{FF2B5EF4-FFF2-40B4-BE49-F238E27FC236}">
                <a16:creationId xmlns:a16="http://schemas.microsoft.com/office/drawing/2014/main" id="{75FD72C8-1930-437E-B5DB-3CB1AB0D84EC}"/>
              </a:ext>
            </a:extLst>
          </p:cNvPr>
          <p:cNvSpPr>
            <a:spLocks noGrp="1"/>
          </p:cNvSpPr>
          <p:nvPr>
            <p:ph idx="1"/>
          </p:nvPr>
        </p:nvSpPr>
        <p:spPr>
          <a:xfrm>
            <a:off x="1206500" y="1730374"/>
            <a:ext cx="9840911" cy="4998230"/>
          </a:xfrm>
        </p:spPr>
        <p:txBody>
          <a:bodyPr anchor="t">
            <a:normAutofit fontScale="77500" lnSpcReduction="20000"/>
          </a:bodyPr>
          <a:lstStyle/>
          <a:p>
            <a:pPr marL="0" indent="0">
              <a:buNone/>
            </a:pPr>
            <a:r>
              <a:rPr lang="fr-FR" dirty="0"/>
              <a:t>Ce sont les types de faiblesses peuvent permettre à un attaquant de capturer ou de contourner les méthodes d'authentification utilisées par une application web.</a:t>
            </a:r>
          </a:p>
          <a:p>
            <a:r>
              <a:rPr lang="fr-FR" dirty="0"/>
              <a:t>Les informations d'authentification de l'utilisateur ne sont pas protégées lorsqu'elles sont stockées.</a:t>
            </a:r>
          </a:p>
          <a:p>
            <a:r>
              <a:rPr lang="fr-FR" dirty="0"/>
              <a:t>Identifiants de connexion prévisibles.</a:t>
            </a:r>
          </a:p>
          <a:p>
            <a:r>
              <a:rPr lang="fr-FR" dirty="0"/>
              <a:t>Les identifiants de session sont exposés dans l'URL (par exemple, réécriture d'URL).</a:t>
            </a:r>
          </a:p>
          <a:p>
            <a:r>
              <a:rPr lang="fr-FR" dirty="0"/>
              <a:t>Les ID de session sont vulnérables aux attaques par fixation de session.</a:t>
            </a:r>
          </a:p>
          <a:p>
            <a:r>
              <a:rPr lang="fr-FR" dirty="0"/>
              <a:t>La valeur de la session ne dépasse pas le temps imparti ou n'est pas invalidée après la déconnexion.</a:t>
            </a:r>
          </a:p>
          <a:p>
            <a:r>
              <a:rPr lang="fr-FR" dirty="0"/>
              <a:t>Les identifiants de session ne sont pas renouvelés après une connexion réussie.</a:t>
            </a:r>
          </a:p>
          <a:p>
            <a:r>
              <a:rPr lang="fr-FR" dirty="0"/>
              <a:t>Les mots de passe, les identifiants de session et les autres informations d'identification sont envoyés par des connexions non cryptées.</a:t>
            </a:r>
          </a:p>
          <a:p>
            <a:r>
              <a:rPr lang="fr-FR" dirty="0"/>
              <a:t>L'objectif d'une attaque est de prendre le contrôle d'un ou de plusieurs comptes et que l'attaquant obtienne les mêmes privilèges que l'utilisateur attaqué.</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4016688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1A407C33-A575-4F9D-839C-CDFEFB2E4C71}"/>
              </a:ext>
            </a:extLst>
          </p:cNvPr>
          <p:cNvSpPr>
            <a:spLocks noGrp="1"/>
          </p:cNvSpPr>
          <p:nvPr>
            <p:ph type="title"/>
          </p:nvPr>
        </p:nvSpPr>
        <p:spPr>
          <a:xfrm>
            <a:off x="1141411" y="748240"/>
            <a:ext cx="9906000" cy="1117073"/>
          </a:xfrm>
        </p:spPr>
        <p:txBody>
          <a:bodyPr>
            <a:normAutofit/>
          </a:bodyPr>
          <a:lstStyle/>
          <a:p>
            <a:pPr algn="ctr"/>
            <a:r>
              <a:rPr lang="en-US" sz="4000"/>
              <a:t>Insecure session Management</a:t>
            </a:r>
            <a:endParaRPr lang="fr-FR" sz="4000"/>
          </a:p>
        </p:txBody>
      </p:sp>
      <p:sp>
        <p:nvSpPr>
          <p:cNvPr id="3" name="Espace réservé du contenu 2">
            <a:extLst>
              <a:ext uri="{FF2B5EF4-FFF2-40B4-BE49-F238E27FC236}">
                <a16:creationId xmlns:a16="http://schemas.microsoft.com/office/drawing/2014/main" id="{F958B7F5-A44C-4C53-96A3-D211BDB5D741}"/>
              </a:ext>
            </a:extLst>
          </p:cNvPr>
          <p:cNvSpPr>
            <a:spLocks noGrp="1"/>
          </p:cNvSpPr>
          <p:nvPr>
            <p:ph idx="1"/>
          </p:nvPr>
        </p:nvSpPr>
        <p:spPr>
          <a:xfrm>
            <a:off x="1206500" y="2249486"/>
            <a:ext cx="9840911" cy="3860273"/>
          </a:xfrm>
        </p:spPr>
        <p:txBody>
          <a:bodyPr anchor="t">
            <a:normAutofit fontScale="92500" lnSpcReduction="20000"/>
          </a:bodyPr>
          <a:lstStyle/>
          <a:p>
            <a:r>
              <a:rPr lang="fr-FR" dirty="0"/>
              <a:t>Prenez toutes les précautions nécessaires pour garantir que l'identifiant de session reste confidentiel pour l'application.</a:t>
            </a:r>
          </a:p>
          <a:p>
            <a:r>
              <a:rPr lang="fr-FR" dirty="0"/>
              <a:t>Assurez-vous que le jeton d'identification de session (cookie) a une durée de vie de session de navigateur.</a:t>
            </a:r>
          </a:p>
          <a:p>
            <a:r>
              <a:rPr lang="fr-FR" dirty="0"/>
              <a:t>Mettez en place un "délai d'inactivité" pour chaque session.</a:t>
            </a:r>
          </a:p>
          <a:p>
            <a:r>
              <a:rPr lang="fr-FR" dirty="0"/>
              <a:t>Veillez à ce que la session sur le serveur soit terminée (c'est-à-dire "invalidée") lorsque l'utilisateur se déconnecte.</a:t>
            </a:r>
          </a:p>
          <a:p>
            <a:r>
              <a:rPr lang="fr-FR" dirty="0"/>
              <a:t>Vérifiez qu'une nouvelle valeur d'identifiant de session est générée en réponse à une authentification réussie, même si un identifiant de connexion préexiste.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380505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8C9887D4-EAA0-4E50-8099-30F55F83107C}"/>
              </a:ext>
            </a:extLst>
          </p:cNvPr>
          <p:cNvSpPr>
            <a:spLocks noGrp="1"/>
          </p:cNvSpPr>
          <p:nvPr>
            <p:ph type="title"/>
          </p:nvPr>
        </p:nvSpPr>
        <p:spPr>
          <a:xfrm>
            <a:off x="1141411" y="748240"/>
            <a:ext cx="9906000" cy="1117073"/>
          </a:xfrm>
        </p:spPr>
        <p:txBody>
          <a:bodyPr>
            <a:normAutofit/>
          </a:bodyPr>
          <a:lstStyle/>
          <a:p>
            <a:pPr algn="ctr"/>
            <a:r>
              <a:rPr lang="en-US" sz="4000"/>
              <a:t>Brute Forcing</a:t>
            </a:r>
            <a:endParaRPr lang="fr-FR" sz="4000"/>
          </a:p>
        </p:txBody>
      </p:sp>
      <p:sp>
        <p:nvSpPr>
          <p:cNvPr id="3" name="Espace réservé du contenu 2">
            <a:extLst>
              <a:ext uri="{FF2B5EF4-FFF2-40B4-BE49-F238E27FC236}">
                <a16:creationId xmlns:a16="http://schemas.microsoft.com/office/drawing/2014/main" id="{13B4458D-837C-4F0C-AD36-E35D827CADF3}"/>
              </a:ext>
            </a:extLst>
          </p:cNvPr>
          <p:cNvSpPr>
            <a:spLocks noGrp="1"/>
          </p:cNvSpPr>
          <p:nvPr>
            <p:ph idx="1"/>
          </p:nvPr>
        </p:nvSpPr>
        <p:spPr>
          <a:xfrm>
            <a:off x="1206500" y="1990726"/>
            <a:ext cx="9840911" cy="4340223"/>
          </a:xfrm>
        </p:spPr>
        <p:txBody>
          <a:bodyPr anchor="t">
            <a:normAutofit/>
          </a:bodyPr>
          <a:lstStyle/>
          <a:p>
            <a:r>
              <a:rPr lang="fr-FR" dirty="0"/>
              <a:t>On parle d'attaque par force brute lorsqu'un attaquant utilise un système d'essais et d'erreurs pour tenter de deviner les informations d'identification valides d'un utilisateur. </a:t>
            </a:r>
          </a:p>
          <a:p>
            <a:r>
              <a:rPr lang="fr-FR" dirty="0"/>
              <a:t>Ces attaques sont généralement automatisées à l'aide de listes de mots appelés dictionnaires. </a:t>
            </a:r>
          </a:p>
          <a:p>
            <a:r>
              <a:rPr lang="fr-FR" dirty="0"/>
              <a:t>L'automatisation de ce processus, notamment à l'aide d'outils dédiés, permet potentiellement à un attaquant d'effectuer un grand nombre de tentatives de connexion à grande vitesse.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86706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TotalTime>
  <Words>882</Words>
  <Application>Microsoft Office PowerPoint</Application>
  <PresentationFormat>Grand écran</PresentationFormat>
  <Paragraphs>59</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Arial</vt:lpstr>
      <vt:lpstr>Tw Cen MT</vt:lpstr>
      <vt:lpstr>Circuit</vt:lpstr>
      <vt:lpstr>HUB</vt:lpstr>
      <vt:lpstr>Sommaire</vt:lpstr>
      <vt:lpstr>Insecure direct object references (IDOR)</vt:lpstr>
      <vt:lpstr>Insecure direct object references (IDOR)</vt:lpstr>
      <vt:lpstr>SQLi</vt:lpstr>
      <vt:lpstr>SQLi</vt:lpstr>
      <vt:lpstr>Insecure session Management</vt:lpstr>
      <vt:lpstr>Insecure session Management</vt:lpstr>
      <vt:lpstr>Brute Forcing</vt:lpstr>
      <vt:lpstr>Brute Forcing</vt:lpstr>
      <vt:lpstr>Unrestricted Upload of File</vt:lpstr>
      <vt:lpstr>Unrestricted Upload of File</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Irys Gbessemehlan</dc:creator>
  <cp:lastModifiedBy>Irys Gbessemehlan</cp:lastModifiedBy>
  <cp:revision>16</cp:revision>
  <dcterms:created xsi:type="dcterms:W3CDTF">2022-02-07T03:39:23Z</dcterms:created>
  <dcterms:modified xsi:type="dcterms:W3CDTF">2022-02-07T04:49:42Z</dcterms:modified>
</cp:coreProperties>
</file>