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6" r:id="rId3"/>
    <p:sldId id="267" r:id="rId4"/>
    <p:sldId id="268" r:id="rId5"/>
    <p:sldId id="269" r:id="rId6"/>
    <p:sldId id="270"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62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72447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70407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27658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83406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50662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56955"/>
            <a:ext cx="7477601" cy="3832860"/>
          </a:xfrm>
          <a:prstGeom prst="rect">
            <a:avLst/>
          </a:prstGeom>
          <a:noFill/>
          <a:ln/>
        </p:spPr>
        <p:txBody>
          <a:bodyPr wrap="squar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Project Billing and Inventory Management System</a:t>
            </a:r>
            <a:endParaRPr lang="en-US" sz="6036" dirty="0"/>
          </a:p>
        </p:txBody>
      </p:sp>
      <p:sp>
        <p:nvSpPr>
          <p:cNvPr id="6" name="Text 3"/>
          <p:cNvSpPr/>
          <p:nvPr/>
        </p:nvSpPr>
        <p:spPr>
          <a:xfrm>
            <a:off x="833199" y="5523071"/>
            <a:ext cx="7477601"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 comprehensive software system to streamline billing, track inventory, and manage customer and dealer relationships for businesses.</a:t>
            </a:r>
            <a:endParaRPr lang="en-US" sz="1750" dirty="0"/>
          </a:p>
        </p:txBody>
      </p:sp>
      <p:sp>
        <p:nvSpPr>
          <p:cNvPr id="7" name="Shape 4"/>
          <p:cNvSpPr/>
          <p:nvPr/>
        </p:nvSpPr>
        <p:spPr>
          <a:xfrm>
            <a:off x="833199" y="6500455"/>
            <a:ext cx="355402" cy="355402"/>
          </a:xfrm>
          <a:prstGeom prst="roundRect">
            <a:avLst>
              <a:gd name="adj" fmla="val 25726039"/>
            </a:avLst>
          </a:prstGeom>
          <a:noFill/>
          <a:ln w="7620">
            <a:solidFill>
              <a:srgbClr val="FFFFFF"/>
            </a:solidFill>
            <a:prstDash val="solid"/>
          </a:ln>
        </p:spPr>
      </p:sp>
      <p:sp>
        <p:nvSpPr>
          <p:cNvPr id="9" name="Text 5"/>
          <p:cNvSpPr/>
          <p:nvPr/>
        </p:nvSpPr>
        <p:spPr>
          <a:xfrm>
            <a:off x="1188601" y="6436338"/>
            <a:ext cx="2647236" cy="388858"/>
          </a:xfrm>
          <a:prstGeom prst="rect">
            <a:avLst/>
          </a:prstGeom>
          <a:noFill/>
          <a:ln/>
        </p:spPr>
        <p:txBody>
          <a:bodyPr wrap="none" rtlCol="0" anchor="t"/>
          <a:lstStyle/>
          <a:p>
            <a:pPr marL="0" indent="0" algn="l">
              <a:lnSpc>
                <a:spcPts val="3062"/>
              </a:lnSpc>
              <a:buNone/>
            </a:pPr>
            <a:r>
              <a:rPr lang="en-US" sz="2187" b="1" dirty="0">
                <a:solidFill>
                  <a:srgbClr val="15213F"/>
                </a:solidFill>
                <a:latin typeface="Roboto" pitchFamily="34" charset="0"/>
                <a:ea typeface="Roboto" pitchFamily="34" charset="-122"/>
                <a:cs typeface="Roboto" pitchFamily="34" charset="-120"/>
              </a:rPr>
              <a:t> </a:t>
            </a:r>
            <a:br>
              <a:rPr lang="en-US" sz="2187" b="1" dirty="0">
                <a:solidFill>
                  <a:srgbClr val="15213F"/>
                </a:solidFill>
                <a:latin typeface="Roboto" pitchFamily="34" charset="0"/>
                <a:ea typeface="Roboto" pitchFamily="34" charset="-122"/>
                <a:cs typeface="Roboto" pitchFamily="34" charset="-120"/>
              </a:rPr>
            </a:br>
            <a:r>
              <a:rPr lang="en-US" sz="2187" b="1" dirty="0">
                <a:solidFill>
                  <a:srgbClr val="15213F"/>
                </a:solidFill>
                <a:latin typeface="Roboto" pitchFamily="34" charset="0"/>
                <a:ea typeface="Roboto" pitchFamily="34" charset="-122"/>
                <a:cs typeface="Roboto" pitchFamily="34" charset="-120"/>
              </a:rPr>
              <a:t>Muhammad Irteza 15727</a:t>
            </a:r>
            <a:br>
              <a:rPr lang="en-US" sz="2187" b="1" dirty="0">
                <a:solidFill>
                  <a:srgbClr val="15213F"/>
                </a:solidFill>
                <a:latin typeface="Roboto" pitchFamily="34" charset="0"/>
                <a:ea typeface="Roboto" pitchFamily="34" charset="-122"/>
                <a:cs typeface="Roboto" pitchFamily="34" charset="-120"/>
              </a:rPr>
            </a:br>
            <a:r>
              <a:rPr lang="en-US" sz="2187" b="1" dirty="0">
                <a:solidFill>
                  <a:srgbClr val="15213F"/>
                </a:solidFill>
                <a:latin typeface="Roboto" pitchFamily="34" charset="0"/>
                <a:ea typeface="Roboto" pitchFamily="34" charset="-122"/>
                <a:cs typeface="Roboto" pitchFamily="34" charset="-120"/>
              </a:rPr>
              <a:t>Muhammad Hussain 15349</a:t>
            </a:r>
          </a:p>
          <a:p>
            <a:pPr marL="0" indent="0" algn="l">
              <a:lnSpc>
                <a:spcPts val="3062"/>
              </a:lnSpc>
              <a:buNone/>
            </a:pPr>
            <a:br>
              <a:rPr lang="en-US" sz="2187" b="1" dirty="0">
                <a:solidFill>
                  <a:srgbClr val="15213F"/>
                </a:solidFill>
                <a:latin typeface="Roboto" pitchFamily="34" charset="0"/>
                <a:ea typeface="Roboto" pitchFamily="34" charset="-122"/>
                <a:cs typeface="Roboto" pitchFamily="34" charset="-120"/>
              </a:rPr>
            </a:br>
            <a:endParaRPr lang="en-US" sz="2187" dirty="0"/>
          </a:p>
        </p:txBody>
      </p:sp>
      <p:pic>
        <p:nvPicPr>
          <p:cNvPr id="1028" name="Picture 4" descr="Copyright Symbol PNG, Copyright Clipart, Logo Free Download ...">
            <a:extLst>
              <a:ext uri="{FF2B5EF4-FFF2-40B4-BE49-F238E27FC236}">
                <a16:creationId xmlns:a16="http://schemas.microsoft.com/office/drawing/2014/main" id="{B21C7109-7FC7-F1DD-F56C-7E4D1B75C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451" y="6761078"/>
            <a:ext cx="1060823" cy="10623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58575" y="373379"/>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Login &amp; User Management</a:t>
            </a:r>
            <a:endParaRPr lang="en-US" sz="4374" dirty="0"/>
          </a:p>
        </p:txBody>
      </p:sp>
      <p:sp>
        <p:nvSpPr>
          <p:cNvPr id="5" name="Shape 3"/>
          <p:cNvSpPr/>
          <p:nvPr/>
        </p:nvSpPr>
        <p:spPr>
          <a:xfrm>
            <a:off x="818793" y="1600616"/>
            <a:ext cx="499943" cy="499943"/>
          </a:xfrm>
          <a:prstGeom prst="roundRect">
            <a:avLst>
              <a:gd name="adj" fmla="val 26667"/>
            </a:avLst>
          </a:prstGeom>
          <a:solidFill>
            <a:srgbClr val="DEE7F7"/>
          </a:solidFill>
          <a:ln/>
        </p:spPr>
      </p:sp>
      <p:sp>
        <p:nvSpPr>
          <p:cNvPr id="6" name="Text 4"/>
          <p:cNvSpPr/>
          <p:nvPr/>
        </p:nvSpPr>
        <p:spPr>
          <a:xfrm>
            <a:off x="1000006" y="1642288"/>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1499949" y="1642288"/>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User Registration</a:t>
            </a:r>
            <a:endParaRPr lang="en-US" sz="2187" dirty="0"/>
          </a:p>
        </p:txBody>
      </p:sp>
      <p:sp>
        <p:nvSpPr>
          <p:cNvPr id="8" name="Text 6"/>
          <p:cNvSpPr/>
          <p:nvPr/>
        </p:nvSpPr>
        <p:spPr>
          <a:xfrm>
            <a:off x="1499948" y="1978639"/>
            <a:ext cx="1313045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Allow customers, dealers, and admins to easily register and create user accounts with a secure and intuitive interface.</a:t>
            </a:r>
            <a:endParaRPr lang="en-US" sz="1750" dirty="0"/>
          </a:p>
        </p:txBody>
      </p:sp>
      <p:pic>
        <p:nvPicPr>
          <p:cNvPr id="23" name="Picture 22">
            <a:extLst>
              <a:ext uri="{FF2B5EF4-FFF2-40B4-BE49-F238E27FC236}">
                <a16:creationId xmlns:a16="http://schemas.microsoft.com/office/drawing/2014/main" id="{C5887E4D-9278-20E1-4046-65F6F06AA98E}"/>
              </a:ext>
            </a:extLst>
          </p:cNvPr>
          <p:cNvPicPr>
            <a:picLocks noChangeAspect="1"/>
          </p:cNvPicPr>
          <p:nvPr/>
        </p:nvPicPr>
        <p:blipFill>
          <a:blip r:embed="rId3"/>
          <a:stretch>
            <a:fillRect/>
          </a:stretch>
        </p:blipFill>
        <p:spPr>
          <a:xfrm>
            <a:off x="458575" y="2511741"/>
            <a:ext cx="4801157" cy="5357813"/>
          </a:xfrm>
          <a:prstGeom prst="rect">
            <a:avLst/>
          </a:prstGeom>
        </p:spPr>
      </p:pic>
      <p:pic>
        <p:nvPicPr>
          <p:cNvPr id="25" name="Picture 24">
            <a:extLst>
              <a:ext uri="{FF2B5EF4-FFF2-40B4-BE49-F238E27FC236}">
                <a16:creationId xmlns:a16="http://schemas.microsoft.com/office/drawing/2014/main" id="{98C62014-4F1B-0620-710D-A47BE62BDD79}"/>
              </a:ext>
            </a:extLst>
          </p:cNvPr>
          <p:cNvPicPr>
            <a:picLocks noChangeAspect="1"/>
          </p:cNvPicPr>
          <p:nvPr/>
        </p:nvPicPr>
        <p:blipFill>
          <a:blip r:embed="rId4"/>
          <a:stretch>
            <a:fillRect/>
          </a:stretch>
        </p:blipFill>
        <p:spPr>
          <a:xfrm>
            <a:off x="5440944" y="2511741"/>
            <a:ext cx="8865050" cy="5344480"/>
          </a:xfrm>
          <a:prstGeom prst="rect">
            <a:avLst/>
          </a:prstGeom>
        </p:spPr>
      </p:pic>
    </p:spTree>
    <p:extLst>
      <p:ext uri="{BB962C8B-B14F-4D97-AF65-F5344CB8AC3E}">
        <p14:creationId xmlns:p14="http://schemas.microsoft.com/office/powerpoint/2010/main" val="37950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
          <p:cNvSpPr/>
          <p:nvPr/>
        </p:nvSpPr>
        <p:spPr>
          <a:xfrm>
            <a:off x="538162" y="459740"/>
            <a:ext cx="499943" cy="499943"/>
          </a:xfrm>
          <a:prstGeom prst="roundRect">
            <a:avLst>
              <a:gd name="adj" fmla="val 26667"/>
            </a:avLst>
          </a:prstGeom>
          <a:solidFill>
            <a:srgbClr val="DEE7F7"/>
          </a:solidFill>
          <a:ln/>
        </p:spPr>
      </p:sp>
      <p:sp>
        <p:nvSpPr>
          <p:cNvPr id="10" name="Text 8"/>
          <p:cNvSpPr/>
          <p:nvPr/>
        </p:nvSpPr>
        <p:spPr>
          <a:xfrm>
            <a:off x="696039" y="501412"/>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1260276" y="53605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Customer and Dealer Management</a:t>
            </a:r>
            <a:endParaRPr lang="en-US" sz="2187" dirty="0"/>
          </a:p>
        </p:txBody>
      </p:sp>
      <p:sp>
        <p:nvSpPr>
          <p:cNvPr id="12" name="Text 10"/>
          <p:cNvSpPr/>
          <p:nvPr/>
        </p:nvSpPr>
        <p:spPr>
          <a:xfrm>
            <a:off x="1260276" y="1016476"/>
            <a:ext cx="12339610" cy="66718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Maintain detailed records of customers and dealers, including type, name, contact details, address, and creation details.</a:t>
            </a:r>
            <a:endParaRPr lang="en-US" sz="1750" dirty="0"/>
          </a:p>
        </p:txBody>
      </p:sp>
      <p:pic>
        <p:nvPicPr>
          <p:cNvPr id="3" name="Picture 2">
            <a:extLst>
              <a:ext uri="{FF2B5EF4-FFF2-40B4-BE49-F238E27FC236}">
                <a16:creationId xmlns:a16="http://schemas.microsoft.com/office/drawing/2014/main" id="{195C6F02-704F-6C9F-5E84-7B59015315BC}"/>
              </a:ext>
            </a:extLst>
          </p:cNvPr>
          <p:cNvPicPr>
            <a:picLocks noChangeAspect="1"/>
          </p:cNvPicPr>
          <p:nvPr/>
        </p:nvPicPr>
        <p:blipFill>
          <a:blip r:embed="rId3"/>
          <a:stretch>
            <a:fillRect/>
          </a:stretch>
        </p:blipFill>
        <p:spPr>
          <a:xfrm>
            <a:off x="1260276" y="1490378"/>
            <a:ext cx="12513002" cy="6548721"/>
          </a:xfrm>
          <a:prstGeom prst="rect">
            <a:avLst/>
          </a:prstGeom>
        </p:spPr>
      </p:pic>
    </p:spTree>
    <p:extLst>
      <p:ext uri="{BB962C8B-B14F-4D97-AF65-F5344CB8AC3E}">
        <p14:creationId xmlns:p14="http://schemas.microsoft.com/office/powerpoint/2010/main" val="231151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
          <p:cNvSpPr/>
          <p:nvPr/>
        </p:nvSpPr>
        <p:spPr>
          <a:xfrm>
            <a:off x="538162" y="459740"/>
            <a:ext cx="499943" cy="499943"/>
          </a:xfrm>
          <a:prstGeom prst="roundRect">
            <a:avLst>
              <a:gd name="adj" fmla="val 26667"/>
            </a:avLst>
          </a:prstGeom>
          <a:solidFill>
            <a:srgbClr val="DEE7F7"/>
          </a:solidFill>
          <a:ln/>
        </p:spPr>
        <p:txBody>
          <a:bodyPr/>
          <a:lstStyle/>
          <a:p>
            <a:endParaRPr lang="en-US" dirty="0"/>
          </a:p>
        </p:txBody>
      </p:sp>
      <p:sp>
        <p:nvSpPr>
          <p:cNvPr id="10" name="Text 8"/>
          <p:cNvSpPr/>
          <p:nvPr/>
        </p:nvSpPr>
        <p:spPr>
          <a:xfrm>
            <a:off x="696039" y="501412"/>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1" name="Text 9"/>
          <p:cNvSpPr/>
          <p:nvPr/>
        </p:nvSpPr>
        <p:spPr>
          <a:xfrm>
            <a:off x="1260276" y="53605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Transaction Management</a:t>
            </a:r>
            <a:endParaRPr lang="en-US" sz="2187" dirty="0"/>
          </a:p>
        </p:txBody>
      </p:sp>
      <p:sp>
        <p:nvSpPr>
          <p:cNvPr id="12" name="Text 10"/>
          <p:cNvSpPr/>
          <p:nvPr/>
        </p:nvSpPr>
        <p:spPr>
          <a:xfrm>
            <a:off x="1260276" y="1016476"/>
            <a:ext cx="12876638" cy="66718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Record transaction details such as transaction type, customer/dealer ID, total amount, transaction date, tax, discount, and user who added the transaction.</a:t>
            </a:r>
            <a:endParaRPr lang="en-US" sz="1750" dirty="0"/>
          </a:p>
        </p:txBody>
      </p:sp>
      <p:pic>
        <p:nvPicPr>
          <p:cNvPr id="4" name="Picture 3">
            <a:extLst>
              <a:ext uri="{FF2B5EF4-FFF2-40B4-BE49-F238E27FC236}">
                <a16:creationId xmlns:a16="http://schemas.microsoft.com/office/drawing/2014/main" id="{A23C41F4-FE2C-CA64-F1DD-8053D29DB47D}"/>
              </a:ext>
            </a:extLst>
          </p:cNvPr>
          <p:cNvPicPr>
            <a:picLocks noChangeAspect="1"/>
          </p:cNvPicPr>
          <p:nvPr/>
        </p:nvPicPr>
        <p:blipFill>
          <a:blip r:embed="rId3"/>
          <a:stretch>
            <a:fillRect/>
          </a:stretch>
        </p:blipFill>
        <p:spPr>
          <a:xfrm>
            <a:off x="1472737" y="1869800"/>
            <a:ext cx="11684925" cy="6359800"/>
          </a:xfrm>
          <a:prstGeom prst="rect">
            <a:avLst/>
          </a:prstGeom>
        </p:spPr>
      </p:pic>
    </p:spTree>
    <p:extLst>
      <p:ext uri="{BB962C8B-B14F-4D97-AF65-F5344CB8AC3E}">
        <p14:creationId xmlns:p14="http://schemas.microsoft.com/office/powerpoint/2010/main" val="115283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
          <p:cNvSpPr/>
          <p:nvPr/>
        </p:nvSpPr>
        <p:spPr>
          <a:xfrm>
            <a:off x="538162" y="459740"/>
            <a:ext cx="499943" cy="499943"/>
          </a:xfrm>
          <a:prstGeom prst="roundRect">
            <a:avLst>
              <a:gd name="adj" fmla="val 26667"/>
            </a:avLst>
          </a:prstGeom>
          <a:solidFill>
            <a:srgbClr val="DEE7F7"/>
          </a:solidFill>
          <a:ln/>
        </p:spPr>
        <p:txBody>
          <a:bodyPr/>
          <a:lstStyle/>
          <a:p>
            <a:endParaRPr lang="en-US" dirty="0"/>
          </a:p>
        </p:txBody>
      </p:sp>
      <p:sp>
        <p:nvSpPr>
          <p:cNvPr id="10" name="Text 8"/>
          <p:cNvSpPr/>
          <p:nvPr/>
        </p:nvSpPr>
        <p:spPr>
          <a:xfrm>
            <a:off x="696039" y="501412"/>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1" name="Text 9"/>
          <p:cNvSpPr/>
          <p:nvPr/>
        </p:nvSpPr>
        <p:spPr>
          <a:xfrm>
            <a:off x="1260276" y="53605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Product Management</a:t>
            </a:r>
            <a:endParaRPr lang="en-US" sz="2187" dirty="0"/>
          </a:p>
        </p:txBody>
      </p:sp>
      <p:sp>
        <p:nvSpPr>
          <p:cNvPr id="12" name="Text 10"/>
          <p:cNvSpPr/>
          <p:nvPr/>
        </p:nvSpPr>
        <p:spPr>
          <a:xfrm>
            <a:off x="1260276" y="1016476"/>
            <a:ext cx="12876638" cy="66718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Maintain a comprehensive list of products with attributes like name, category, description, rate, quantity, and creation details.</a:t>
            </a:r>
            <a:endParaRPr lang="en-US" sz="1750" dirty="0"/>
          </a:p>
        </p:txBody>
      </p:sp>
      <p:pic>
        <p:nvPicPr>
          <p:cNvPr id="3" name="Picture 2">
            <a:extLst>
              <a:ext uri="{FF2B5EF4-FFF2-40B4-BE49-F238E27FC236}">
                <a16:creationId xmlns:a16="http://schemas.microsoft.com/office/drawing/2014/main" id="{9DD4B06B-B485-EF26-241E-166F8082F9B7}"/>
              </a:ext>
            </a:extLst>
          </p:cNvPr>
          <p:cNvPicPr>
            <a:picLocks noChangeAspect="1"/>
          </p:cNvPicPr>
          <p:nvPr/>
        </p:nvPicPr>
        <p:blipFill>
          <a:blip r:embed="rId3"/>
          <a:stretch>
            <a:fillRect/>
          </a:stretch>
        </p:blipFill>
        <p:spPr>
          <a:xfrm>
            <a:off x="1260276" y="1578491"/>
            <a:ext cx="12171861" cy="6115050"/>
          </a:xfrm>
          <a:prstGeom prst="rect">
            <a:avLst/>
          </a:prstGeom>
        </p:spPr>
      </p:pic>
    </p:spTree>
    <p:extLst>
      <p:ext uri="{BB962C8B-B14F-4D97-AF65-F5344CB8AC3E}">
        <p14:creationId xmlns:p14="http://schemas.microsoft.com/office/powerpoint/2010/main" val="22431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
          <p:cNvSpPr/>
          <p:nvPr/>
        </p:nvSpPr>
        <p:spPr>
          <a:xfrm>
            <a:off x="538162" y="459740"/>
            <a:ext cx="499943" cy="499943"/>
          </a:xfrm>
          <a:prstGeom prst="roundRect">
            <a:avLst>
              <a:gd name="adj" fmla="val 26667"/>
            </a:avLst>
          </a:prstGeom>
          <a:solidFill>
            <a:srgbClr val="DEE7F7"/>
          </a:solidFill>
          <a:ln/>
        </p:spPr>
        <p:txBody>
          <a:bodyPr/>
          <a:lstStyle/>
          <a:p>
            <a:endParaRPr lang="en-US" dirty="0"/>
          </a:p>
        </p:txBody>
      </p:sp>
      <p:sp>
        <p:nvSpPr>
          <p:cNvPr id="10" name="Text 8"/>
          <p:cNvSpPr/>
          <p:nvPr/>
        </p:nvSpPr>
        <p:spPr>
          <a:xfrm>
            <a:off x="696039" y="501412"/>
            <a:ext cx="184071" cy="416481"/>
          </a:xfrm>
          <a:prstGeom prst="rect">
            <a:avLst/>
          </a:prstGeom>
          <a:noFill/>
          <a:ln/>
        </p:spPr>
        <p:txBody>
          <a:bodyPr wrap="none" rtlCol="0" anchor="t"/>
          <a:lstStyle/>
          <a:p>
            <a:pPr marL="0" indent="0" algn="ctr">
              <a:lnSpc>
                <a:spcPts val="3281"/>
              </a:lnSpc>
              <a:buNone/>
            </a:pPr>
            <a:r>
              <a:rPr lang="en-US" sz="2624" dirty="0"/>
              <a:t>5</a:t>
            </a:r>
          </a:p>
        </p:txBody>
      </p:sp>
      <p:sp>
        <p:nvSpPr>
          <p:cNvPr id="11" name="Text 9"/>
          <p:cNvSpPr/>
          <p:nvPr/>
        </p:nvSpPr>
        <p:spPr>
          <a:xfrm>
            <a:off x="1260276" y="53605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Category Management</a:t>
            </a:r>
            <a:endParaRPr lang="en-US" sz="2187" dirty="0"/>
          </a:p>
        </p:txBody>
      </p:sp>
      <p:sp>
        <p:nvSpPr>
          <p:cNvPr id="12" name="Text 10"/>
          <p:cNvSpPr/>
          <p:nvPr/>
        </p:nvSpPr>
        <p:spPr>
          <a:xfrm>
            <a:off x="1260276" y="1016476"/>
            <a:ext cx="12876638" cy="66718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Organize products into categories with titles, descriptions, and creation details.</a:t>
            </a:r>
            <a:endParaRPr lang="en-US" sz="1750" dirty="0"/>
          </a:p>
        </p:txBody>
      </p:sp>
      <p:pic>
        <p:nvPicPr>
          <p:cNvPr id="4" name="Picture 3">
            <a:extLst>
              <a:ext uri="{FF2B5EF4-FFF2-40B4-BE49-F238E27FC236}">
                <a16:creationId xmlns:a16="http://schemas.microsoft.com/office/drawing/2014/main" id="{80D98A96-85BD-5C62-FE5D-455F74A66A0D}"/>
              </a:ext>
            </a:extLst>
          </p:cNvPr>
          <p:cNvPicPr>
            <a:picLocks noChangeAspect="1"/>
          </p:cNvPicPr>
          <p:nvPr/>
        </p:nvPicPr>
        <p:blipFill>
          <a:blip r:embed="rId3"/>
          <a:stretch>
            <a:fillRect/>
          </a:stretch>
        </p:blipFill>
        <p:spPr>
          <a:xfrm>
            <a:off x="696039" y="1683657"/>
            <a:ext cx="13422576" cy="5553075"/>
          </a:xfrm>
          <a:prstGeom prst="rect">
            <a:avLst/>
          </a:prstGeom>
        </p:spPr>
      </p:pic>
    </p:spTree>
    <p:extLst>
      <p:ext uri="{BB962C8B-B14F-4D97-AF65-F5344CB8AC3E}">
        <p14:creationId xmlns:p14="http://schemas.microsoft.com/office/powerpoint/2010/main" val="19605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0" y="185919"/>
            <a:ext cx="1016615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Entity Relationship Diagram </a:t>
            </a:r>
            <a:br>
              <a:rPr lang="en-US" sz="4374" dirty="0">
                <a:solidFill>
                  <a:srgbClr val="476FD6"/>
                </a:solidFill>
                <a:latin typeface="Roboto Slab" pitchFamily="34" charset="0"/>
                <a:ea typeface="Roboto Slab" pitchFamily="34" charset="-122"/>
                <a:cs typeface="Roboto Slab" pitchFamily="34" charset="-120"/>
              </a:rPr>
            </a:br>
            <a:r>
              <a:rPr lang="en-US" sz="4374" dirty="0">
                <a:solidFill>
                  <a:srgbClr val="476FD6"/>
                </a:solidFill>
                <a:latin typeface="Roboto Slab" pitchFamily="34" charset="0"/>
                <a:ea typeface="Roboto Slab" pitchFamily="34" charset="-122"/>
                <a:cs typeface="Roboto Slab" pitchFamily="34" charset="-120"/>
              </a:rPr>
              <a:t>(Physical)</a:t>
            </a:r>
            <a:endParaRPr lang="en-US" sz="4374" dirty="0"/>
          </a:p>
        </p:txBody>
      </p:sp>
      <p:sp>
        <p:nvSpPr>
          <p:cNvPr id="5" name="Text 3"/>
          <p:cNvSpPr/>
          <p:nvPr/>
        </p:nvSpPr>
        <p:spPr>
          <a:xfrm>
            <a:off x="685802" y="2083090"/>
            <a:ext cx="3980795"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physical entity relationship diagram (ERD) provides a detailed visual representation of the database schema for the project billing and inventory management system. It shows the tables, their relationships, and the data fields within each table.</a:t>
            </a:r>
            <a:endParaRPr lang="en-US" sz="1750" dirty="0"/>
          </a:p>
        </p:txBody>
      </p:sp>
      <p:sp>
        <p:nvSpPr>
          <p:cNvPr id="6" name="Text 4"/>
          <p:cNvSpPr/>
          <p:nvPr/>
        </p:nvSpPr>
        <p:spPr>
          <a:xfrm>
            <a:off x="685801" y="5062896"/>
            <a:ext cx="3980796" cy="121515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ERD helps the development team understand the database structure and how the various components of the system interact with each other, enabling efficient data management and optimization of database performance.</a:t>
            </a:r>
            <a:endParaRPr lang="en-US" sz="1750" dirty="0"/>
          </a:p>
        </p:txBody>
      </p:sp>
      <p:pic>
        <p:nvPicPr>
          <p:cNvPr id="10" name="Picture 9">
            <a:extLst>
              <a:ext uri="{FF2B5EF4-FFF2-40B4-BE49-F238E27FC236}">
                <a16:creationId xmlns:a16="http://schemas.microsoft.com/office/drawing/2014/main" id="{6C73351E-345C-BB70-9DB0-FF1A16B9BC3C}"/>
              </a:ext>
            </a:extLst>
          </p:cNvPr>
          <p:cNvPicPr>
            <a:picLocks noChangeAspect="1"/>
          </p:cNvPicPr>
          <p:nvPr/>
        </p:nvPicPr>
        <p:blipFill>
          <a:blip r:embed="rId3"/>
          <a:stretch>
            <a:fillRect/>
          </a:stretch>
        </p:blipFill>
        <p:spPr>
          <a:xfrm>
            <a:off x="7924572" y="0"/>
            <a:ext cx="6705828"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550566" y="499467"/>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Database Design</a:t>
            </a:r>
            <a:endParaRPr lang="en-US" sz="4374" dirty="0"/>
          </a:p>
        </p:txBody>
      </p:sp>
      <p:sp>
        <p:nvSpPr>
          <p:cNvPr id="6" name="Text 3"/>
          <p:cNvSpPr/>
          <p:nvPr/>
        </p:nvSpPr>
        <p:spPr>
          <a:xfrm>
            <a:off x="550566" y="1901644"/>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database design for the Project Billing and Inventory Management System is crucial for efficient data storage and retrieval. It involves creating an Entity Relationship Diagram (ERD) to model the relationships between the various entities, such as users, customers, transactions, products, and categories.</a:t>
            </a:r>
            <a:endParaRPr lang="en-US" sz="1750" dirty="0"/>
          </a:p>
        </p:txBody>
      </p:sp>
      <p:sp>
        <p:nvSpPr>
          <p:cNvPr id="7" name="Text 4"/>
          <p:cNvSpPr/>
          <p:nvPr/>
        </p:nvSpPr>
        <p:spPr>
          <a:xfrm>
            <a:off x="550566" y="4224468"/>
            <a:ext cx="747760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database will be optimized for performance, scalability, and security, ensuring the system can handle the growing needs of the business while maintaining data integrity and protection.</a:t>
            </a:r>
            <a:endParaRPr lang="en-US" sz="1750" dirty="0"/>
          </a:p>
        </p:txBody>
      </p:sp>
      <p:pic>
        <p:nvPicPr>
          <p:cNvPr id="2050" name="Picture 2">
            <a:extLst>
              <a:ext uri="{FF2B5EF4-FFF2-40B4-BE49-F238E27FC236}">
                <a16:creationId xmlns:a16="http://schemas.microsoft.com/office/drawing/2014/main" id="{538987AE-7CE7-6C41-B98E-23771800D8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477"/>
          <a:stretch/>
        </p:blipFill>
        <p:spPr bwMode="auto">
          <a:xfrm>
            <a:off x="8994371" y="32609"/>
            <a:ext cx="5636029"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341</Words>
  <Application>Microsoft Office PowerPoint</Application>
  <PresentationFormat>Custom</PresentationFormat>
  <Paragraphs>34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Irteza Sultan</cp:lastModifiedBy>
  <cp:revision>11</cp:revision>
  <dcterms:created xsi:type="dcterms:W3CDTF">2024-05-19T22:41:55Z</dcterms:created>
  <dcterms:modified xsi:type="dcterms:W3CDTF">2024-05-19T23:00:14Z</dcterms:modified>
</cp:coreProperties>
</file>