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1"/>
  </p:notesMasterIdLst>
  <p:sldIdLst>
    <p:sldId id="256" r:id="rId2"/>
    <p:sldId id="257" r:id="rId3"/>
    <p:sldId id="258" r:id="rId4"/>
    <p:sldId id="259" r:id="rId5"/>
    <p:sldId id="260" r:id="rId6"/>
    <p:sldId id="261" r:id="rId7"/>
    <p:sldId id="262" r:id="rId8"/>
    <p:sldId id="263" r:id="rId9"/>
    <p:sldId id="274" r:id="rId10"/>
    <p:sldId id="278" r:id="rId11"/>
    <p:sldId id="279" r:id="rId12"/>
    <p:sldId id="280" r:id="rId13"/>
    <p:sldId id="289" r:id="rId14"/>
    <p:sldId id="281" r:id="rId15"/>
    <p:sldId id="292" r:id="rId16"/>
    <p:sldId id="295" r:id="rId17"/>
    <p:sldId id="293" r:id="rId18"/>
    <p:sldId id="285" r:id="rId19"/>
    <p:sldId id="297" r:id="rId20"/>
    <p:sldId id="296" r:id="rId21"/>
    <p:sldId id="270" r:id="rId22"/>
    <p:sldId id="272" r:id="rId23"/>
    <p:sldId id="273" r:id="rId24"/>
    <p:sldId id="265" r:id="rId25"/>
    <p:sldId id="268" r:id="rId26"/>
    <p:sldId id="266" r:id="rId27"/>
    <p:sldId id="267" r:id="rId28"/>
    <p:sldId id="276" r:id="rId29"/>
    <p:sldId id="299"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96" d="100"/>
          <a:sy n="96" d="100"/>
        </p:scale>
        <p:origin x="-178" y="23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6A09C4-4D87-4DDD-AB36-C60546894C9D}"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5A62FE-58E3-4E06-8A14-146479C2320A}" type="slidenum">
              <a:rPr lang="en-US" smtClean="0"/>
              <a:t>‹#›</a:t>
            </a:fld>
            <a:endParaRPr lang="en-US"/>
          </a:p>
        </p:txBody>
      </p:sp>
    </p:spTree>
    <p:extLst>
      <p:ext uri="{BB962C8B-B14F-4D97-AF65-F5344CB8AC3E}">
        <p14:creationId xmlns:p14="http://schemas.microsoft.com/office/powerpoint/2010/main" val="33668642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5A62FE-58E3-4E06-8A14-146479C2320A}" type="slidenum">
              <a:rPr lang="en-US" smtClean="0"/>
              <a:t>2</a:t>
            </a:fld>
            <a:endParaRPr lang="en-US"/>
          </a:p>
        </p:txBody>
      </p:sp>
    </p:spTree>
    <p:extLst>
      <p:ext uri="{BB962C8B-B14F-4D97-AF65-F5344CB8AC3E}">
        <p14:creationId xmlns:p14="http://schemas.microsoft.com/office/powerpoint/2010/main" val="3806268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5A62FE-58E3-4E06-8A14-146479C2320A}" type="slidenum">
              <a:rPr lang="en-US" smtClean="0"/>
              <a:t>18</a:t>
            </a:fld>
            <a:endParaRPr lang="en-US"/>
          </a:p>
        </p:txBody>
      </p:sp>
    </p:spTree>
    <p:extLst>
      <p:ext uri="{BB962C8B-B14F-4D97-AF65-F5344CB8AC3E}">
        <p14:creationId xmlns:p14="http://schemas.microsoft.com/office/powerpoint/2010/main" val="2535488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5A62FE-58E3-4E06-8A14-146479C2320A}" type="slidenum">
              <a:rPr lang="en-US" smtClean="0"/>
              <a:t>19</a:t>
            </a:fld>
            <a:endParaRPr lang="en-US"/>
          </a:p>
        </p:txBody>
      </p:sp>
    </p:spTree>
    <p:extLst>
      <p:ext uri="{BB962C8B-B14F-4D97-AF65-F5344CB8AC3E}">
        <p14:creationId xmlns:p14="http://schemas.microsoft.com/office/powerpoint/2010/main" val="2535488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5A62FE-58E3-4E06-8A14-146479C2320A}" type="slidenum">
              <a:rPr lang="en-US" smtClean="0"/>
              <a:t>20</a:t>
            </a:fld>
            <a:endParaRPr lang="en-US"/>
          </a:p>
        </p:txBody>
      </p:sp>
    </p:spTree>
    <p:extLst>
      <p:ext uri="{BB962C8B-B14F-4D97-AF65-F5344CB8AC3E}">
        <p14:creationId xmlns:p14="http://schemas.microsoft.com/office/powerpoint/2010/main" val="2535488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5A62FE-58E3-4E06-8A14-146479C2320A}" type="slidenum">
              <a:rPr lang="en-US" smtClean="0"/>
              <a:t>10</a:t>
            </a:fld>
            <a:endParaRPr lang="en-US"/>
          </a:p>
        </p:txBody>
      </p:sp>
    </p:spTree>
    <p:extLst>
      <p:ext uri="{BB962C8B-B14F-4D97-AF65-F5344CB8AC3E}">
        <p14:creationId xmlns:p14="http://schemas.microsoft.com/office/powerpoint/2010/main" val="25354885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5A62FE-58E3-4E06-8A14-146479C2320A}" type="slidenum">
              <a:rPr lang="en-US" smtClean="0"/>
              <a:t>11</a:t>
            </a:fld>
            <a:endParaRPr lang="en-US"/>
          </a:p>
        </p:txBody>
      </p:sp>
    </p:spTree>
    <p:extLst>
      <p:ext uri="{BB962C8B-B14F-4D97-AF65-F5344CB8AC3E}">
        <p14:creationId xmlns:p14="http://schemas.microsoft.com/office/powerpoint/2010/main" val="25354885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5A62FE-58E3-4E06-8A14-146479C2320A}" type="slidenum">
              <a:rPr lang="en-US" smtClean="0"/>
              <a:t>12</a:t>
            </a:fld>
            <a:endParaRPr lang="en-US"/>
          </a:p>
        </p:txBody>
      </p:sp>
    </p:spTree>
    <p:extLst>
      <p:ext uri="{BB962C8B-B14F-4D97-AF65-F5344CB8AC3E}">
        <p14:creationId xmlns:p14="http://schemas.microsoft.com/office/powerpoint/2010/main" val="2535488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5A62FE-58E3-4E06-8A14-146479C2320A}" type="slidenum">
              <a:rPr lang="en-US" smtClean="0"/>
              <a:t>13</a:t>
            </a:fld>
            <a:endParaRPr lang="en-US"/>
          </a:p>
        </p:txBody>
      </p:sp>
    </p:spTree>
    <p:extLst>
      <p:ext uri="{BB962C8B-B14F-4D97-AF65-F5344CB8AC3E}">
        <p14:creationId xmlns:p14="http://schemas.microsoft.com/office/powerpoint/2010/main" val="2535488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5A62FE-58E3-4E06-8A14-146479C2320A}" type="slidenum">
              <a:rPr lang="en-US" smtClean="0"/>
              <a:t>14</a:t>
            </a:fld>
            <a:endParaRPr lang="en-US"/>
          </a:p>
        </p:txBody>
      </p:sp>
    </p:spTree>
    <p:extLst>
      <p:ext uri="{BB962C8B-B14F-4D97-AF65-F5344CB8AC3E}">
        <p14:creationId xmlns:p14="http://schemas.microsoft.com/office/powerpoint/2010/main" val="25354885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5A62FE-58E3-4E06-8A14-146479C2320A}" type="slidenum">
              <a:rPr lang="en-US" smtClean="0"/>
              <a:t>15</a:t>
            </a:fld>
            <a:endParaRPr lang="en-US"/>
          </a:p>
        </p:txBody>
      </p:sp>
    </p:spTree>
    <p:extLst>
      <p:ext uri="{BB962C8B-B14F-4D97-AF65-F5344CB8AC3E}">
        <p14:creationId xmlns:p14="http://schemas.microsoft.com/office/powerpoint/2010/main" val="25354885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5A62FE-58E3-4E06-8A14-146479C2320A}" type="slidenum">
              <a:rPr lang="en-US" smtClean="0"/>
              <a:t>16</a:t>
            </a:fld>
            <a:endParaRPr lang="en-US"/>
          </a:p>
        </p:txBody>
      </p:sp>
    </p:spTree>
    <p:extLst>
      <p:ext uri="{BB962C8B-B14F-4D97-AF65-F5344CB8AC3E}">
        <p14:creationId xmlns:p14="http://schemas.microsoft.com/office/powerpoint/2010/main" val="2535488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F5A62FE-58E3-4E06-8A14-146479C2320A}" type="slidenum">
              <a:rPr lang="en-US" smtClean="0"/>
              <a:t>17</a:t>
            </a:fld>
            <a:endParaRPr lang="en-US"/>
          </a:p>
        </p:txBody>
      </p:sp>
    </p:spTree>
    <p:extLst>
      <p:ext uri="{BB962C8B-B14F-4D97-AF65-F5344CB8AC3E}">
        <p14:creationId xmlns:p14="http://schemas.microsoft.com/office/powerpoint/2010/main" val="2535488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ABAF0AC2-953A-4C13-A70C-3B522F682C96}" type="datetime1">
              <a:rPr lang="en-US" smtClean="0"/>
              <a:t>12/4/2023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31BAD1F-14FF-45FC-B4FB-E7173F8A2B19}" type="datetime1">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A5EDA5E-0E14-4275-886E-F75D1E7BB219}" type="datetime1">
              <a:rPr lang="en-US" smtClean="0"/>
              <a:t>12/4/2023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2E50CD6-FBAE-4DF8-924A-54497994B4AC}" type="datetime1">
              <a:rPr lang="en-US" smtClean="0"/>
              <a:t>12/4/2023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ED5188EE-E701-46CA-BF98-B20DA6D493CE}" type="datetime1">
              <a:rPr lang="en-US" smtClean="0"/>
              <a:t>12/4/2023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18F9559-268F-47F9-BEDD-57A0EE68C6BF}" type="datetime1">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B443D7D-FE1D-450E-85CE-FC750613AFE6}" type="datetime1">
              <a:rPr lang="en-US" smtClean="0"/>
              <a:t>12/4/2023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DA77511-1BE7-490A-8554-45B32B7108B5}" type="datetime1">
              <a:rPr lang="en-US" smtClean="0"/>
              <a:t>12/4/2023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93B4F-CC13-4ACC-8F84-8A134D6FA8CC}" type="datetime1">
              <a:rPr lang="en-US" smtClean="0"/>
              <a:t>12/4/2023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265CE74D-DEBD-4F3E-B439-3F2FB7F8C6DE}" type="datetime1">
              <a:rPr lang="en-US" smtClean="0"/>
              <a:t>12/4/2023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F7D864-9103-497C-BC72-93B855FF8B38}" type="datetime1">
              <a:rPr lang="en-US" smtClean="0"/>
              <a:t>12/4/2023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D9F1EDCF-47E4-4062-AA90-0DD2BC195FCF}" type="datetime1">
              <a:rPr lang="en-US" smtClean="0"/>
              <a:t>12/4/2023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1" y="847903"/>
            <a:ext cx="10993549" cy="1475013"/>
          </a:xfrm>
        </p:spPr>
        <p:txBody>
          <a:bodyPr/>
          <a:lstStyle/>
          <a:p>
            <a:r>
              <a:rPr lang="en-US" dirty="0" smtClean="0"/>
              <a:t>FYP Progress recorder</a:t>
            </a:r>
            <a:endParaRPr lang="en-US" dirty="0"/>
          </a:p>
        </p:txBody>
      </p:sp>
      <p:sp>
        <p:nvSpPr>
          <p:cNvPr id="4" name="TextBox 3"/>
          <p:cNvSpPr txBox="1"/>
          <p:nvPr/>
        </p:nvSpPr>
        <p:spPr>
          <a:xfrm>
            <a:off x="750498" y="3398808"/>
            <a:ext cx="4037162" cy="1754326"/>
          </a:xfrm>
          <a:prstGeom prst="rect">
            <a:avLst/>
          </a:prstGeom>
          <a:noFill/>
        </p:spPr>
        <p:txBody>
          <a:bodyPr wrap="square" rtlCol="0">
            <a:spAutoFit/>
          </a:bodyPr>
          <a:lstStyle/>
          <a:p>
            <a:r>
              <a:rPr lang="en-US" dirty="0" smtClean="0">
                <a:solidFill>
                  <a:schemeClr val="bg1"/>
                </a:solidFill>
              </a:rPr>
              <a:t>Team Members:</a:t>
            </a:r>
          </a:p>
          <a:p>
            <a:endParaRPr lang="en-US" dirty="0" smtClean="0">
              <a:solidFill>
                <a:schemeClr val="bg1"/>
              </a:solidFill>
            </a:endParaRPr>
          </a:p>
          <a:p>
            <a:r>
              <a:rPr lang="en-US" dirty="0" err="1" smtClean="0">
                <a:solidFill>
                  <a:schemeClr val="bg1"/>
                </a:solidFill>
              </a:rPr>
              <a:t>Aimun</a:t>
            </a:r>
            <a:r>
              <a:rPr lang="en-US" dirty="0" smtClean="0">
                <a:solidFill>
                  <a:schemeClr val="bg1"/>
                </a:solidFill>
              </a:rPr>
              <a:t> Akbar</a:t>
            </a:r>
          </a:p>
          <a:p>
            <a:r>
              <a:rPr lang="en-US" dirty="0" err="1" smtClean="0">
                <a:solidFill>
                  <a:schemeClr val="bg1"/>
                </a:solidFill>
              </a:rPr>
              <a:t>Irza</a:t>
            </a:r>
            <a:r>
              <a:rPr lang="en-US" dirty="0" smtClean="0">
                <a:solidFill>
                  <a:schemeClr val="bg1"/>
                </a:solidFill>
              </a:rPr>
              <a:t> </a:t>
            </a:r>
            <a:r>
              <a:rPr lang="en-US" dirty="0" err="1" smtClean="0">
                <a:solidFill>
                  <a:schemeClr val="bg1"/>
                </a:solidFill>
              </a:rPr>
              <a:t>Hasan</a:t>
            </a:r>
            <a:endParaRPr lang="en-US" dirty="0" smtClean="0">
              <a:solidFill>
                <a:schemeClr val="bg1"/>
              </a:solidFill>
            </a:endParaRPr>
          </a:p>
          <a:p>
            <a:r>
              <a:rPr lang="en-US" dirty="0" err="1" smtClean="0">
                <a:solidFill>
                  <a:schemeClr val="bg1"/>
                </a:solidFill>
              </a:rPr>
              <a:t>Rida</a:t>
            </a:r>
            <a:r>
              <a:rPr lang="en-US" dirty="0" smtClean="0">
                <a:solidFill>
                  <a:schemeClr val="bg1"/>
                </a:solidFill>
              </a:rPr>
              <a:t> </a:t>
            </a:r>
            <a:r>
              <a:rPr lang="en-US" dirty="0" err="1" smtClean="0">
                <a:solidFill>
                  <a:schemeClr val="bg1"/>
                </a:solidFill>
              </a:rPr>
              <a:t>Shaikh</a:t>
            </a:r>
            <a:endParaRPr lang="en-US" dirty="0" smtClean="0">
              <a:solidFill>
                <a:schemeClr val="bg1"/>
              </a:solidFill>
            </a:endParaRPr>
          </a:p>
          <a:p>
            <a:r>
              <a:rPr lang="en-US" dirty="0" err="1" smtClean="0">
                <a:solidFill>
                  <a:schemeClr val="bg1"/>
                </a:solidFill>
              </a:rPr>
              <a:t>Zareen</a:t>
            </a:r>
            <a:r>
              <a:rPr lang="en-US" dirty="0" smtClean="0">
                <a:solidFill>
                  <a:schemeClr val="bg1"/>
                </a:solidFill>
              </a:rPr>
              <a:t> Khan</a:t>
            </a:r>
            <a:endParaRPr lang="en-US" dirty="0">
              <a:solidFill>
                <a:schemeClr val="bg1"/>
              </a:solidFill>
            </a:endParaRPr>
          </a:p>
        </p:txBody>
      </p:sp>
      <p:sp>
        <p:nvSpPr>
          <p:cNvPr id="5" name="TextBox 4"/>
          <p:cNvSpPr txBox="1"/>
          <p:nvPr/>
        </p:nvSpPr>
        <p:spPr>
          <a:xfrm>
            <a:off x="7254815" y="3398808"/>
            <a:ext cx="4037162" cy="1477328"/>
          </a:xfrm>
          <a:prstGeom prst="rect">
            <a:avLst/>
          </a:prstGeom>
          <a:noFill/>
        </p:spPr>
        <p:txBody>
          <a:bodyPr wrap="square" rtlCol="0">
            <a:spAutoFit/>
          </a:bodyPr>
          <a:lstStyle/>
          <a:p>
            <a:r>
              <a:rPr lang="en-US" dirty="0" smtClean="0">
                <a:solidFill>
                  <a:schemeClr val="bg1"/>
                </a:solidFill>
              </a:rPr>
              <a:t>Supervisor:</a:t>
            </a:r>
          </a:p>
          <a:p>
            <a:r>
              <a:rPr lang="en-US" dirty="0" smtClean="0">
                <a:solidFill>
                  <a:schemeClr val="bg1"/>
                </a:solidFill>
              </a:rPr>
              <a:t>Ms. </a:t>
            </a:r>
            <a:r>
              <a:rPr lang="en-US" dirty="0" err="1" smtClean="0">
                <a:solidFill>
                  <a:schemeClr val="bg1"/>
                </a:solidFill>
              </a:rPr>
              <a:t>Soomaiya</a:t>
            </a:r>
            <a:r>
              <a:rPr lang="en-US" dirty="0" smtClean="0">
                <a:solidFill>
                  <a:schemeClr val="bg1"/>
                </a:solidFill>
              </a:rPr>
              <a:t> Hamid</a:t>
            </a:r>
          </a:p>
          <a:p>
            <a:endParaRPr lang="en-US" dirty="0">
              <a:solidFill>
                <a:schemeClr val="bg1"/>
              </a:solidFill>
            </a:endParaRPr>
          </a:p>
          <a:p>
            <a:r>
              <a:rPr lang="en-US" dirty="0" smtClean="0">
                <a:solidFill>
                  <a:schemeClr val="bg1"/>
                </a:solidFill>
              </a:rPr>
              <a:t>Co Supervisor:</a:t>
            </a:r>
          </a:p>
          <a:p>
            <a:r>
              <a:rPr lang="en-US" dirty="0" smtClean="0">
                <a:solidFill>
                  <a:schemeClr val="bg1"/>
                </a:solidFill>
              </a:rPr>
              <a:t>Ms. </a:t>
            </a:r>
            <a:r>
              <a:rPr lang="en-US" dirty="0" err="1" smtClean="0">
                <a:solidFill>
                  <a:schemeClr val="bg1"/>
                </a:solidFill>
              </a:rPr>
              <a:t>Arifa</a:t>
            </a:r>
            <a:r>
              <a:rPr lang="en-US" dirty="0" smtClean="0">
                <a:solidFill>
                  <a:schemeClr val="bg1"/>
                </a:solidFill>
              </a:rPr>
              <a:t> </a:t>
            </a:r>
            <a:r>
              <a:rPr lang="en-US" dirty="0" err="1" smtClean="0">
                <a:solidFill>
                  <a:schemeClr val="bg1"/>
                </a:solidFill>
              </a:rPr>
              <a:t>Shamim</a:t>
            </a:r>
            <a:endParaRPr lang="en-US" dirty="0">
              <a:solidFill>
                <a:schemeClr val="bg1"/>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81413" y="855090"/>
            <a:ext cx="1498441" cy="1464950"/>
          </a:xfrm>
          <a:prstGeom prst="rect">
            <a:avLst/>
          </a:prstGeom>
        </p:spPr>
      </p:pic>
      <p:sp>
        <p:nvSpPr>
          <p:cNvPr id="8" name="Slide Number Placeholder 7"/>
          <p:cNvSpPr>
            <a:spLocks noGrp="1"/>
          </p:cNvSpPr>
          <p:nvPr>
            <p:ph type="sldNum" sz="quarter" idx="12"/>
          </p:nvPr>
        </p:nvSpPr>
        <p:spPr/>
        <p:txBody>
          <a:bodyPr/>
          <a:lstStyle/>
          <a:p>
            <a:fld id="{D57F1E4F-1CFF-5643-939E-217C01CDF565}" type="slidenum">
              <a:rPr lang="en-US" smtClean="0"/>
              <a:pPr/>
              <a:t>1</a:t>
            </a:fld>
            <a:endParaRPr lang="en-US" dirty="0"/>
          </a:p>
        </p:txBody>
      </p:sp>
      <p:sp>
        <p:nvSpPr>
          <p:cNvPr id="7" name="Subtitle 6"/>
          <p:cNvSpPr>
            <a:spLocks noGrp="1"/>
          </p:cNvSpPr>
          <p:nvPr>
            <p:ph type="subTitle" idx="1"/>
          </p:nvPr>
        </p:nvSpPr>
        <p:spPr/>
        <p:txBody>
          <a:bodyPr/>
          <a:lstStyle/>
          <a:p>
            <a:endParaRPr lang="en-US" dirty="0" smtClean="0"/>
          </a:p>
          <a:p>
            <a:endParaRPr lang="en-US" dirty="0"/>
          </a:p>
        </p:txBody>
      </p:sp>
    </p:spTree>
    <p:extLst>
      <p:ext uri="{BB962C8B-B14F-4D97-AF65-F5344CB8AC3E}">
        <p14:creationId xmlns:p14="http://schemas.microsoft.com/office/powerpoint/2010/main" val="3610979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&amp; mobile </a:t>
            </a:r>
            <a:r>
              <a:rPr lang="en-US" dirty="0" smtClean="0"/>
              <a:t>application Features</a:t>
            </a:r>
            <a:endParaRPr lang="en-US" dirty="0"/>
          </a:p>
        </p:txBody>
      </p:sp>
      <p:sp>
        <p:nvSpPr>
          <p:cNvPr id="3" name="Content Placeholder 2"/>
          <p:cNvSpPr>
            <a:spLocks noGrp="1"/>
          </p:cNvSpPr>
          <p:nvPr>
            <p:ph idx="1"/>
          </p:nvPr>
        </p:nvSpPr>
        <p:spPr>
          <a:xfrm>
            <a:off x="1949570" y="2180496"/>
            <a:ext cx="8177841" cy="3678303"/>
          </a:xfrm>
        </p:spPr>
        <p:txBody>
          <a:bodyPr>
            <a:normAutofit/>
          </a:bodyPr>
          <a:lstStyle/>
          <a:p>
            <a:pPr marL="0" lvl="0" indent="0">
              <a:buNone/>
            </a:pPr>
            <a:r>
              <a:rPr lang="en-US" sz="2400" b="1" u="sng" dirty="0" smtClean="0"/>
              <a:t>Roles</a:t>
            </a:r>
            <a:endParaRPr lang="en-US" sz="2400" b="1" u="sng" dirty="0"/>
          </a:p>
          <a:p>
            <a:pPr marL="857250" lvl="1" indent="-457200">
              <a:buFont typeface="+mj-lt"/>
              <a:buAutoNum type="arabicPeriod"/>
            </a:pPr>
            <a:r>
              <a:rPr lang="en-US" sz="2000" dirty="0"/>
              <a:t>Admin</a:t>
            </a:r>
          </a:p>
          <a:p>
            <a:pPr marL="857250" lvl="1" indent="-457200">
              <a:buFont typeface="+mj-lt"/>
              <a:buAutoNum type="arabicPeriod"/>
            </a:pPr>
            <a:r>
              <a:rPr lang="en-US" sz="2000" dirty="0"/>
              <a:t>FYP coordinator</a:t>
            </a:r>
          </a:p>
          <a:p>
            <a:pPr marL="857250" lvl="1" indent="-457200">
              <a:buFont typeface="+mj-lt"/>
              <a:buAutoNum type="arabicPeriod"/>
            </a:pPr>
            <a:r>
              <a:rPr lang="en-US" sz="2000" dirty="0"/>
              <a:t>Students</a:t>
            </a:r>
          </a:p>
          <a:p>
            <a:pPr marL="857250" lvl="1" indent="-457200">
              <a:buFont typeface="+mj-lt"/>
              <a:buAutoNum type="arabicPeriod"/>
            </a:pPr>
            <a:r>
              <a:rPr lang="en-US" sz="2000" dirty="0"/>
              <a:t>Supervisor </a:t>
            </a:r>
          </a:p>
          <a:p>
            <a:pPr marL="857250" lvl="1" indent="-457200">
              <a:buFont typeface="+mj-lt"/>
              <a:buAutoNum type="arabicPeriod"/>
            </a:pPr>
            <a:r>
              <a:rPr lang="en-US" sz="2000" dirty="0"/>
              <a:t>External Evaluators</a:t>
            </a:r>
          </a:p>
          <a:p>
            <a:pPr marL="857250" lvl="1" indent="-457200">
              <a:buFont typeface="+mj-lt"/>
              <a:buAutoNum type="arabicPeriod"/>
            </a:pPr>
            <a:endParaRPr lang="en-US" dirty="0"/>
          </a:p>
          <a:p>
            <a:pPr lvl="0"/>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1175789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&amp; mobile </a:t>
            </a:r>
            <a:r>
              <a:rPr lang="en-US" dirty="0" smtClean="0"/>
              <a:t>application Features</a:t>
            </a:r>
            <a:endParaRPr lang="en-US" dirty="0"/>
          </a:p>
        </p:txBody>
      </p:sp>
      <p:sp>
        <p:nvSpPr>
          <p:cNvPr id="3" name="Content Placeholder 2"/>
          <p:cNvSpPr>
            <a:spLocks noGrp="1"/>
          </p:cNvSpPr>
          <p:nvPr>
            <p:ph idx="1"/>
          </p:nvPr>
        </p:nvSpPr>
        <p:spPr>
          <a:xfrm>
            <a:off x="1742536" y="2372264"/>
            <a:ext cx="8298611" cy="4357803"/>
          </a:xfrm>
        </p:spPr>
        <p:txBody>
          <a:bodyPr>
            <a:normAutofit lnSpcReduction="10000"/>
          </a:bodyPr>
          <a:lstStyle/>
          <a:p>
            <a:pPr marL="857250" lvl="1" indent="-457200"/>
            <a:r>
              <a:rPr lang="en-US" sz="2000" b="1" u="sng" dirty="0" smtClean="0"/>
              <a:t>Admin</a:t>
            </a:r>
            <a:endParaRPr lang="en-US" sz="2000" b="1" u="sng" dirty="0"/>
          </a:p>
          <a:p>
            <a:pPr marL="1085850" lvl="2">
              <a:buFont typeface="Courier New" panose="02070309020205020404" pitchFamily="49" charset="0"/>
              <a:buChar char="o"/>
            </a:pPr>
            <a:r>
              <a:rPr lang="en-US" sz="2000" dirty="0"/>
              <a:t>Register supervisors and students</a:t>
            </a:r>
          </a:p>
          <a:p>
            <a:pPr marL="1085850" lvl="2">
              <a:buFont typeface="Courier New" panose="02070309020205020404" pitchFamily="49" charset="0"/>
              <a:buChar char="o"/>
            </a:pPr>
            <a:r>
              <a:rPr lang="en-US" sz="2000" dirty="0"/>
              <a:t>Maintain student’s data and records</a:t>
            </a:r>
          </a:p>
          <a:p>
            <a:pPr marL="857250" lvl="1" indent="-457200"/>
            <a:r>
              <a:rPr lang="en-US" sz="2000" b="1" u="sng" dirty="0"/>
              <a:t>FYP C</a:t>
            </a:r>
            <a:r>
              <a:rPr lang="en-US" sz="2000" b="1" u="sng" dirty="0" smtClean="0"/>
              <a:t>oordinator</a:t>
            </a:r>
            <a:endParaRPr lang="en-US" sz="2000" b="1" u="sng" dirty="0"/>
          </a:p>
          <a:p>
            <a:pPr marL="1257300" lvl="2" indent="-457200">
              <a:buFont typeface="Courier New" panose="02070309020205020404" pitchFamily="49" charset="0"/>
              <a:buChar char="o"/>
            </a:pPr>
            <a:r>
              <a:rPr lang="en-US" sz="2000" dirty="0"/>
              <a:t>Schedule meetings and presentation</a:t>
            </a:r>
          </a:p>
          <a:p>
            <a:pPr marL="1257300" lvl="2" indent="-457200">
              <a:buFont typeface="Courier New" panose="02070309020205020404" pitchFamily="49" charset="0"/>
              <a:buChar char="o"/>
            </a:pPr>
            <a:r>
              <a:rPr lang="en-US" sz="2000" dirty="0"/>
              <a:t>Review </a:t>
            </a:r>
            <a:r>
              <a:rPr lang="en-US" sz="2000" dirty="0" smtClean="0"/>
              <a:t>progress</a:t>
            </a:r>
            <a:endParaRPr lang="en-US" sz="2000" dirty="0"/>
          </a:p>
          <a:p>
            <a:pPr marL="685800" lvl="1"/>
            <a:r>
              <a:rPr lang="en-US" sz="2000" b="1" u="sng" dirty="0" smtClean="0"/>
              <a:t>Students</a:t>
            </a:r>
            <a:endParaRPr lang="en-US" sz="2000" b="1" u="sng" dirty="0"/>
          </a:p>
          <a:p>
            <a:pPr marL="1257300" lvl="2" indent="-457200">
              <a:buFont typeface="Courier New" panose="02070309020205020404" pitchFamily="49" charset="0"/>
              <a:buChar char="o"/>
            </a:pPr>
            <a:r>
              <a:rPr lang="en-US" sz="2000" dirty="0"/>
              <a:t>Submit projects and reports</a:t>
            </a:r>
          </a:p>
          <a:p>
            <a:pPr marL="1257300" lvl="2" indent="-457200">
              <a:buFont typeface="Courier New" panose="02070309020205020404" pitchFamily="49" charset="0"/>
              <a:buChar char="o"/>
            </a:pPr>
            <a:r>
              <a:rPr lang="en-US" sz="2000" dirty="0"/>
              <a:t>View progress, results</a:t>
            </a:r>
          </a:p>
          <a:p>
            <a:pPr marL="1257300" lvl="2" indent="-457200">
              <a:buFont typeface="Courier New" panose="02070309020205020404" pitchFamily="49" charset="0"/>
              <a:buChar char="o"/>
            </a:pPr>
            <a:r>
              <a:rPr lang="en-US" sz="2000" dirty="0"/>
              <a:t>Can react on uploaded </a:t>
            </a:r>
            <a:r>
              <a:rPr lang="en-US" sz="2000" dirty="0" smtClean="0"/>
              <a:t>post</a:t>
            </a:r>
            <a:endParaRPr lang="en-US" dirty="0"/>
          </a:p>
          <a:p>
            <a:pPr marL="857250" lvl="1" indent="-457200"/>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3232731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&amp; mobile </a:t>
            </a:r>
            <a:r>
              <a:rPr lang="en-US" dirty="0" smtClean="0"/>
              <a:t>application Features</a:t>
            </a:r>
            <a:endParaRPr lang="en-US" dirty="0"/>
          </a:p>
        </p:txBody>
      </p:sp>
      <p:sp>
        <p:nvSpPr>
          <p:cNvPr id="3" name="Content Placeholder 2"/>
          <p:cNvSpPr>
            <a:spLocks noGrp="1"/>
          </p:cNvSpPr>
          <p:nvPr>
            <p:ph idx="1"/>
          </p:nvPr>
        </p:nvSpPr>
        <p:spPr>
          <a:xfrm>
            <a:off x="1597462" y="1859106"/>
            <a:ext cx="7806906" cy="4357803"/>
          </a:xfrm>
        </p:spPr>
        <p:txBody>
          <a:bodyPr>
            <a:normAutofit/>
          </a:bodyPr>
          <a:lstStyle/>
          <a:p>
            <a:pPr marL="400050" lvl="1" indent="0">
              <a:buNone/>
            </a:pPr>
            <a:endParaRPr lang="en-US" dirty="0"/>
          </a:p>
          <a:p>
            <a:pPr marL="857250" lvl="1" indent="-457200"/>
            <a:r>
              <a:rPr lang="en-US" sz="2000" b="1" u="sng" dirty="0" smtClean="0"/>
              <a:t>Supervisor</a:t>
            </a:r>
            <a:endParaRPr lang="en-US" sz="2000" b="1" u="sng" dirty="0"/>
          </a:p>
          <a:p>
            <a:pPr marL="1085850" lvl="2">
              <a:buFont typeface="Courier New" panose="02070309020205020404" pitchFamily="49" charset="0"/>
              <a:buChar char="o"/>
            </a:pPr>
            <a:r>
              <a:rPr lang="en-US" sz="2000" dirty="0"/>
              <a:t>Create forums</a:t>
            </a:r>
          </a:p>
          <a:p>
            <a:pPr marL="1085850" lvl="2">
              <a:buFont typeface="Courier New" panose="02070309020205020404" pitchFamily="49" charset="0"/>
              <a:buChar char="o"/>
            </a:pPr>
            <a:r>
              <a:rPr lang="en-US" sz="2000" dirty="0"/>
              <a:t>Generate notifications (deadline, notifications)</a:t>
            </a:r>
          </a:p>
          <a:p>
            <a:pPr marL="1085850" lvl="2">
              <a:buFont typeface="Courier New" panose="02070309020205020404" pitchFamily="49" charset="0"/>
              <a:buChar char="o"/>
            </a:pPr>
            <a:r>
              <a:rPr lang="en-US" sz="2000" dirty="0"/>
              <a:t>Schedule meetings and presentation</a:t>
            </a:r>
          </a:p>
          <a:p>
            <a:pPr marL="1085850" lvl="2">
              <a:buFont typeface="Courier New" panose="02070309020205020404" pitchFamily="49" charset="0"/>
              <a:buChar char="o"/>
            </a:pPr>
            <a:r>
              <a:rPr lang="en-US" sz="2000" dirty="0"/>
              <a:t>Calculate progress</a:t>
            </a:r>
          </a:p>
          <a:p>
            <a:pPr marL="857250" lvl="1" indent="-457200"/>
            <a:r>
              <a:rPr lang="en-US" sz="2000" b="1" u="sng" dirty="0"/>
              <a:t>External </a:t>
            </a:r>
            <a:r>
              <a:rPr lang="en-US" sz="2000" b="1" u="sng" dirty="0" smtClean="0"/>
              <a:t>Evaluators</a:t>
            </a:r>
            <a:endParaRPr lang="en-US" sz="2000" b="1" u="sng" dirty="0"/>
          </a:p>
          <a:p>
            <a:pPr marL="1257300" lvl="2" indent="-457200">
              <a:buFont typeface="Courier New" panose="02070309020205020404" pitchFamily="49" charset="0"/>
              <a:buChar char="o"/>
            </a:pPr>
            <a:r>
              <a:rPr lang="en-US" sz="2000" dirty="0"/>
              <a:t>Evaluate and review </a:t>
            </a:r>
            <a:r>
              <a:rPr lang="en-US" sz="2000" dirty="0" smtClean="0"/>
              <a:t>projects</a:t>
            </a:r>
            <a:endParaRPr lang="en-US" sz="20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392930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&amp; mobile </a:t>
            </a:r>
            <a:r>
              <a:rPr lang="en-US" dirty="0" smtClean="0"/>
              <a:t>application Features</a:t>
            </a:r>
            <a:endParaRPr lang="en-US" dirty="0"/>
          </a:p>
        </p:txBody>
      </p:sp>
      <p:sp>
        <p:nvSpPr>
          <p:cNvPr id="3" name="Content Placeholder 2"/>
          <p:cNvSpPr>
            <a:spLocks noGrp="1"/>
          </p:cNvSpPr>
          <p:nvPr>
            <p:ph idx="1"/>
          </p:nvPr>
        </p:nvSpPr>
        <p:spPr>
          <a:xfrm>
            <a:off x="1466491" y="2001328"/>
            <a:ext cx="8557404" cy="4537495"/>
          </a:xfrm>
        </p:spPr>
        <p:txBody>
          <a:bodyPr>
            <a:normAutofit fontScale="77500" lnSpcReduction="20000"/>
          </a:bodyPr>
          <a:lstStyle/>
          <a:p>
            <a:r>
              <a:rPr lang="en-US" dirty="0">
                <a:latin typeface="+mj-lt"/>
              </a:rPr>
              <a:t>User Authentication</a:t>
            </a:r>
          </a:p>
          <a:p>
            <a:pPr lvl="0"/>
            <a:r>
              <a:rPr lang="en-US" dirty="0" smtClean="0"/>
              <a:t>Record </a:t>
            </a:r>
            <a:r>
              <a:rPr lang="en-US" dirty="0"/>
              <a:t>and maintain Student’s </a:t>
            </a:r>
            <a:r>
              <a:rPr lang="en-US" dirty="0" smtClean="0"/>
              <a:t>data</a:t>
            </a:r>
          </a:p>
          <a:p>
            <a:pPr lvl="0"/>
            <a:r>
              <a:rPr lang="en-US" dirty="0" smtClean="0"/>
              <a:t>Database integration</a:t>
            </a:r>
            <a:endParaRPr lang="en-US" dirty="0"/>
          </a:p>
          <a:p>
            <a:pPr lvl="0"/>
            <a:r>
              <a:rPr lang="en-US" dirty="0" smtClean="0"/>
              <a:t>Dashboard</a:t>
            </a:r>
            <a:endParaRPr lang="en-US" dirty="0"/>
          </a:p>
          <a:p>
            <a:pPr lvl="0"/>
            <a:r>
              <a:rPr lang="en-US" dirty="0"/>
              <a:t>Schedule and maintain FYP meetings by supervisors</a:t>
            </a:r>
          </a:p>
          <a:p>
            <a:pPr lvl="0"/>
            <a:r>
              <a:rPr lang="en-US" dirty="0"/>
              <a:t>Schedule and maintain presentations by FYP </a:t>
            </a:r>
            <a:r>
              <a:rPr lang="en-US" dirty="0" smtClean="0"/>
              <a:t>coordinators</a:t>
            </a:r>
          </a:p>
          <a:p>
            <a:pPr lvl="0"/>
            <a:r>
              <a:rPr lang="en-US" dirty="0"/>
              <a:t>Notifications to students for submission deadline</a:t>
            </a:r>
          </a:p>
          <a:p>
            <a:pPr lvl="0"/>
            <a:r>
              <a:rPr lang="en-US" dirty="0"/>
              <a:t>Notification to students for </a:t>
            </a:r>
            <a:r>
              <a:rPr lang="en-US" dirty="0" smtClean="0"/>
              <a:t>warning</a:t>
            </a:r>
          </a:p>
          <a:p>
            <a:r>
              <a:rPr lang="en-US" dirty="0"/>
              <a:t>React to uploaded notification on </a:t>
            </a:r>
            <a:r>
              <a:rPr lang="en-US" dirty="0" smtClean="0"/>
              <a:t>dashboard</a:t>
            </a:r>
          </a:p>
          <a:p>
            <a:r>
              <a:rPr lang="en-US" dirty="0" smtClean="0"/>
              <a:t>Templates</a:t>
            </a:r>
          </a:p>
          <a:p>
            <a:r>
              <a:rPr lang="en-US" dirty="0" smtClean="0"/>
              <a:t>Calculate progress</a:t>
            </a:r>
            <a:endParaRPr lang="en-US" dirty="0"/>
          </a:p>
          <a:p>
            <a:pPr lvl="0"/>
            <a:r>
              <a:rPr lang="en-US" dirty="0"/>
              <a:t>Calculate </a:t>
            </a:r>
            <a:r>
              <a:rPr lang="en-US" dirty="0" smtClean="0"/>
              <a:t>FYP progress </a:t>
            </a:r>
            <a:r>
              <a:rPr lang="en-US" dirty="0"/>
              <a:t>and results</a:t>
            </a:r>
          </a:p>
          <a:p>
            <a:pPr lvl="0"/>
            <a:r>
              <a:rPr lang="en-US" dirty="0" smtClean="0"/>
              <a:t>Generate </a:t>
            </a:r>
            <a:r>
              <a:rPr lang="en-US" dirty="0"/>
              <a:t>FYP progress and result report</a:t>
            </a:r>
          </a:p>
          <a:p>
            <a:pPr lvl="0"/>
            <a:r>
              <a:rPr lang="en-US" dirty="0"/>
              <a:t>Display </a:t>
            </a:r>
            <a:r>
              <a:rPr lang="en-US" dirty="0" smtClean="0"/>
              <a:t>results</a:t>
            </a:r>
          </a:p>
          <a:p>
            <a:pPr lvl="0"/>
            <a:r>
              <a:rPr lang="en-US" dirty="0" smtClean="0"/>
              <a:t>Integration with APIs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3407542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&amp; mobile </a:t>
            </a:r>
            <a:r>
              <a:rPr lang="en-US" dirty="0" smtClean="0"/>
              <a:t>application Features</a:t>
            </a:r>
            <a:endParaRPr lang="en-US" dirty="0"/>
          </a:p>
        </p:txBody>
      </p:sp>
      <p:sp>
        <p:nvSpPr>
          <p:cNvPr id="3" name="Content Placeholder 2"/>
          <p:cNvSpPr>
            <a:spLocks noGrp="1"/>
          </p:cNvSpPr>
          <p:nvPr>
            <p:ph idx="1"/>
          </p:nvPr>
        </p:nvSpPr>
        <p:spPr>
          <a:xfrm>
            <a:off x="1518248" y="2251495"/>
            <a:ext cx="9480431" cy="4081757"/>
          </a:xfrm>
        </p:spPr>
        <p:txBody>
          <a:bodyPr>
            <a:normAutofit/>
          </a:bodyPr>
          <a:lstStyle/>
          <a:p>
            <a:pPr marL="0" indent="0">
              <a:buNone/>
            </a:pPr>
            <a:r>
              <a:rPr lang="en-US" b="1" u="sng" dirty="0"/>
              <a:t>User </a:t>
            </a:r>
            <a:r>
              <a:rPr lang="en-US" b="1" u="sng" dirty="0" smtClean="0"/>
              <a:t>Authentication</a:t>
            </a:r>
            <a:endParaRPr lang="en-US" b="1" u="sng" dirty="0"/>
          </a:p>
          <a:p>
            <a:r>
              <a:rPr lang="en-US" dirty="0"/>
              <a:t>Implement a secure login system to ensure that only authorized personnel (students, </a:t>
            </a:r>
            <a:r>
              <a:rPr lang="en-US" dirty="0" smtClean="0"/>
              <a:t>supervisors, coordinators and </a:t>
            </a:r>
            <a:r>
              <a:rPr lang="en-US" dirty="0"/>
              <a:t>administrators) have access to specific features and information.</a:t>
            </a:r>
            <a:endParaRPr lang="en-US" b="1" dirty="0"/>
          </a:p>
          <a:p>
            <a:pPr marL="0" lvl="0" indent="0">
              <a:buNone/>
            </a:pPr>
            <a:r>
              <a:rPr lang="en-US" b="1" u="sng" dirty="0"/>
              <a:t>Record and </a:t>
            </a:r>
            <a:r>
              <a:rPr lang="en-US" b="1" u="sng" dirty="0" smtClean="0"/>
              <a:t>Maintain </a:t>
            </a:r>
            <a:r>
              <a:rPr lang="en-US" b="1" u="sng" dirty="0"/>
              <a:t>Student’s </a:t>
            </a:r>
            <a:r>
              <a:rPr lang="en-US" b="1" u="sng" dirty="0" smtClean="0"/>
              <a:t>data</a:t>
            </a:r>
            <a:endParaRPr lang="en-US" b="1" u="sng" dirty="0"/>
          </a:p>
          <a:p>
            <a:r>
              <a:rPr lang="en-US" dirty="0"/>
              <a:t>Keeping track of  students data of final year projects. It includes creating a system to manage and store information or data about students and details of their specific projects.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607075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&amp; mobile </a:t>
            </a:r>
            <a:r>
              <a:rPr lang="en-US" dirty="0" smtClean="0"/>
              <a:t>application Features</a:t>
            </a:r>
            <a:endParaRPr lang="en-US" dirty="0"/>
          </a:p>
        </p:txBody>
      </p:sp>
      <p:sp>
        <p:nvSpPr>
          <p:cNvPr id="3" name="Content Placeholder 2"/>
          <p:cNvSpPr>
            <a:spLocks noGrp="1"/>
          </p:cNvSpPr>
          <p:nvPr>
            <p:ph idx="1"/>
          </p:nvPr>
        </p:nvSpPr>
        <p:spPr>
          <a:xfrm>
            <a:off x="1354347" y="2191109"/>
            <a:ext cx="9670212" cy="4064505"/>
          </a:xfrm>
        </p:spPr>
        <p:txBody>
          <a:bodyPr>
            <a:normAutofit/>
          </a:bodyPr>
          <a:lstStyle/>
          <a:p>
            <a:pPr marL="0" lvl="0" indent="0">
              <a:buNone/>
            </a:pPr>
            <a:r>
              <a:rPr lang="en-US" b="1" u="sng" dirty="0" smtClean="0"/>
              <a:t>Database Integration</a:t>
            </a:r>
          </a:p>
          <a:p>
            <a:r>
              <a:rPr lang="en-US" dirty="0"/>
              <a:t>This feature involves </a:t>
            </a:r>
            <a:r>
              <a:rPr lang="en-US" dirty="0" smtClean="0"/>
              <a:t>database </a:t>
            </a:r>
            <a:r>
              <a:rPr lang="en-US" dirty="0"/>
              <a:t>system to store </a:t>
            </a:r>
            <a:r>
              <a:rPr lang="en-US" dirty="0" smtClean="0"/>
              <a:t>information</a:t>
            </a:r>
            <a:r>
              <a:rPr lang="en-US" dirty="0"/>
              <a:t>, including student details, project proposals, meeting schedules, project progress, evaluations, and more. </a:t>
            </a:r>
            <a:endParaRPr lang="en-US" b="1" u="sng" dirty="0" smtClean="0"/>
          </a:p>
          <a:p>
            <a:pPr marL="0" lvl="0" indent="0">
              <a:buNone/>
            </a:pPr>
            <a:r>
              <a:rPr lang="en-US" b="1" u="sng" dirty="0" smtClean="0"/>
              <a:t>Dashboard</a:t>
            </a:r>
          </a:p>
          <a:p>
            <a:r>
              <a:rPr lang="en-US" dirty="0" smtClean="0"/>
              <a:t>It includes </a:t>
            </a:r>
            <a:r>
              <a:rPr lang="en-US" dirty="0"/>
              <a:t>various components to provide </a:t>
            </a:r>
            <a:r>
              <a:rPr lang="en-US" dirty="0" smtClean="0"/>
              <a:t>students and supervisors with </a:t>
            </a:r>
            <a:r>
              <a:rPr lang="en-US" dirty="0"/>
              <a:t>instant insights and efficient navigation. </a:t>
            </a:r>
            <a:endParaRPr lang="en-US" dirty="0" smtClean="0"/>
          </a:p>
          <a:p>
            <a:r>
              <a:rPr lang="en-US" dirty="0" smtClean="0"/>
              <a:t>Users </a:t>
            </a:r>
            <a:r>
              <a:rPr lang="en-US" dirty="0"/>
              <a:t>can </a:t>
            </a:r>
            <a:r>
              <a:rPr lang="en-US" dirty="0" smtClean="0"/>
              <a:t>monitor </a:t>
            </a:r>
            <a:r>
              <a:rPr lang="en-US" dirty="0"/>
              <a:t>upcoming </a:t>
            </a:r>
            <a:r>
              <a:rPr lang="en-US" dirty="0" smtClean="0"/>
              <a:t>task </a:t>
            </a:r>
            <a:r>
              <a:rPr lang="en-US" dirty="0"/>
              <a:t>such as meetings and presentations, and track the progress of individual projects through visually intuitive indicators. </a:t>
            </a:r>
            <a:endParaRPr lang="en-US" dirty="0" smtClean="0"/>
          </a:p>
          <a:p>
            <a:r>
              <a:rPr lang="en-US" dirty="0" smtClean="0"/>
              <a:t>The </a:t>
            </a:r>
            <a:r>
              <a:rPr lang="en-US" dirty="0"/>
              <a:t>dashboard also facilitates quick access to recent activities, notifications, and student profiles, streamlining communication and collaboration. </a:t>
            </a:r>
            <a:endParaRPr lang="en-US" b="1" u="sng"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207801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&amp; mobile </a:t>
            </a:r>
            <a:r>
              <a:rPr lang="en-US" dirty="0" smtClean="0"/>
              <a:t>application Features</a:t>
            </a:r>
            <a:endParaRPr lang="en-US" dirty="0"/>
          </a:p>
        </p:txBody>
      </p:sp>
      <p:sp>
        <p:nvSpPr>
          <p:cNvPr id="3" name="Content Placeholder 2"/>
          <p:cNvSpPr>
            <a:spLocks noGrp="1"/>
          </p:cNvSpPr>
          <p:nvPr>
            <p:ph idx="1"/>
          </p:nvPr>
        </p:nvSpPr>
        <p:spPr>
          <a:xfrm>
            <a:off x="1173191" y="2191110"/>
            <a:ext cx="9894499" cy="4124889"/>
          </a:xfrm>
        </p:spPr>
        <p:txBody>
          <a:bodyPr>
            <a:normAutofit/>
          </a:bodyPr>
          <a:lstStyle/>
          <a:p>
            <a:pPr marL="0" lvl="0" indent="0">
              <a:buNone/>
            </a:pPr>
            <a:r>
              <a:rPr lang="en-US" b="1" u="sng" dirty="0"/>
              <a:t>Schedule and maintain FYP meetings by </a:t>
            </a:r>
            <a:r>
              <a:rPr lang="en-US" b="1" u="sng" dirty="0" smtClean="0"/>
              <a:t>supervisors</a:t>
            </a:r>
            <a:endParaRPr lang="en-US" b="1" u="sng" dirty="0"/>
          </a:p>
          <a:p>
            <a:r>
              <a:rPr lang="en-US" dirty="0"/>
              <a:t>Supervisors and students equally must prepare for these meetings. </a:t>
            </a:r>
            <a:endParaRPr lang="en-US" dirty="0" smtClean="0"/>
          </a:p>
          <a:p>
            <a:r>
              <a:rPr lang="en-US" dirty="0" smtClean="0"/>
              <a:t>A </a:t>
            </a:r>
            <a:r>
              <a:rPr lang="en-US" dirty="0"/>
              <a:t>clear plan that is given out in advance sets the stage for discussions and includes updates on accomplishment , challenges encountered and future plans</a:t>
            </a:r>
            <a:r>
              <a:rPr lang="en-US" dirty="0" smtClean="0"/>
              <a:t>.</a:t>
            </a:r>
            <a:endParaRPr lang="en-US" dirty="0"/>
          </a:p>
          <a:p>
            <a:pPr marL="0" lvl="0" indent="0">
              <a:buNone/>
            </a:pPr>
            <a:r>
              <a:rPr lang="en-US" b="1" u="sng" dirty="0"/>
              <a:t>Schedule and maintain presentations by FYP </a:t>
            </a:r>
            <a:r>
              <a:rPr lang="en-US" b="1" u="sng" dirty="0" smtClean="0"/>
              <a:t>coordinators</a:t>
            </a:r>
            <a:endParaRPr lang="en-US" b="1" u="sng" dirty="0"/>
          </a:p>
          <a:p>
            <a:r>
              <a:rPr lang="en-US" dirty="0"/>
              <a:t>Keeping track of presentations </a:t>
            </a:r>
            <a:r>
              <a:rPr lang="en-US" dirty="0" smtClean="0"/>
              <a:t>by FYP </a:t>
            </a:r>
            <a:r>
              <a:rPr lang="en-US" dirty="0"/>
              <a:t>coordinators involves creating a regular timetable for students project demonstrations and offering a forum for updates, opinion and analysis. </a:t>
            </a:r>
          </a:p>
          <a:p>
            <a:pPr lvl="0">
              <a:buFont typeface="Courier New" panose="02070309020205020404" pitchFamily="49" charset="0"/>
              <a:buChar char="o"/>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2007398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&amp; mobile </a:t>
            </a:r>
            <a:r>
              <a:rPr lang="en-US" dirty="0" smtClean="0"/>
              <a:t>application Features</a:t>
            </a:r>
            <a:endParaRPr lang="en-US" dirty="0"/>
          </a:p>
        </p:txBody>
      </p:sp>
      <p:sp>
        <p:nvSpPr>
          <p:cNvPr id="3" name="Content Placeholder 2"/>
          <p:cNvSpPr>
            <a:spLocks noGrp="1"/>
          </p:cNvSpPr>
          <p:nvPr>
            <p:ph idx="1"/>
          </p:nvPr>
        </p:nvSpPr>
        <p:spPr>
          <a:xfrm>
            <a:off x="1199071" y="2251494"/>
            <a:ext cx="9825487" cy="4021373"/>
          </a:xfrm>
        </p:spPr>
        <p:txBody>
          <a:bodyPr>
            <a:normAutofit/>
          </a:bodyPr>
          <a:lstStyle/>
          <a:p>
            <a:pPr lvl="0"/>
            <a:endParaRPr lang="en-US" b="1" u="sng" dirty="0" smtClean="0"/>
          </a:p>
          <a:p>
            <a:pPr marL="0" indent="0">
              <a:buNone/>
            </a:pPr>
            <a:r>
              <a:rPr lang="en-US" b="1" u="sng" dirty="0"/>
              <a:t>Notifications to students for submission deadline</a:t>
            </a:r>
          </a:p>
          <a:p>
            <a:r>
              <a:rPr lang="en-US" dirty="0"/>
              <a:t>This feature will give full details on submission requirement including particular instructions or updates related to the tasks. This system will send timely reminder for submission deadline. </a:t>
            </a:r>
          </a:p>
          <a:p>
            <a:r>
              <a:rPr lang="en-US" dirty="0"/>
              <a:t>With one click, students will be able to submit tasks effortlessly</a:t>
            </a:r>
            <a:r>
              <a:rPr lang="en-US" dirty="0" smtClean="0"/>
              <a:t>.</a:t>
            </a:r>
            <a:endParaRPr lang="en-US" u="sng" dirty="0"/>
          </a:p>
          <a:p>
            <a:pPr marL="0" lvl="0" indent="0">
              <a:buNone/>
            </a:pPr>
            <a:r>
              <a:rPr lang="en-US" b="1" u="sng" dirty="0" smtClean="0"/>
              <a:t>Notifications </a:t>
            </a:r>
            <a:r>
              <a:rPr lang="en-US" b="1" u="sng" dirty="0"/>
              <a:t>to students for warning</a:t>
            </a:r>
          </a:p>
          <a:p>
            <a:r>
              <a:rPr lang="en-US" dirty="0"/>
              <a:t>This feature will be design to alert students automatically when there is a risk to their performance, giving them timely notice for incomplete tasks.</a:t>
            </a:r>
          </a:p>
          <a:p>
            <a:pPr marL="0" lvl="0" indent="0">
              <a:buNone/>
            </a:pP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3887205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&amp; mobile </a:t>
            </a:r>
            <a:r>
              <a:rPr lang="en-US" dirty="0" smtClean="0"/>
              <a:t>application Features</a:t>
            </a:r>
            <a:endParaRPr lang="en-US" dirty="0"/>
          </a:p>
        </p:txBody>
      </p:sp>
      <p:sp>
        <p:nvSpPr>
          <p:cNvPr id="3" name="Content Placeholder 2"/>
          <p:cNvSpPr>
            <a:spLocks noGrp="1"/>
          </p:cNvSpPr>
          <p:nvPr>
            <p:ph idx="1"/>
          </p:nvPr>
        </p:nvSpPr>
        <p:spPr>
          <a:xfrm>
            <a:off x="1394603" y="2282637"/>
            <a:ext cx="9402793" cy="4038625"/>
          </a:xfrm>
        </p:spPr>
        <p:txBody>
          <a:bodyPr>
            <a:normAutofit/>
          </a:bodyPr>
          <a:lstStyle/>
          <a:p>
            <a:pPr marL="0" lvl="0" indent="0">
              <a:buNone/>
            </a:pPr>
            <a:r>
              <a:rPr lang="en-US" b="1" u="sng" dirty="0" smtClean="0"/>
              <a:t>Reactions</a:t>
            </a:r>
            <a:endParaRPr lang="en-US" b="1" u="sng" dirty="0"/>
          </a:p>
          <a:p>
            <a:r>
              <a:rPr lang="en-US" dirty="0" smtClean="0"/>
              <a:t>Student can react on uploaded notifications in dashboard.</a:t>
            </a:r>
            <a:endParaRPr lang="en-US" dirty="0"/>
          </a:p>
          <a:p>
            <a:pPr marL="0" lvl="0" indent="0">
              <a:buNone/>
            </a:pPr>
            <a:r>
              <a:rPr lang="en-US" b="1" u="sng" dirty="0"/>
              <a:t>T</a:t>
            </a:r>
            <a:r>
              <a:rPr lang="en-US" b="1" u="sng" dirty="0" smtClean="0"/>
              <a:t>emplates</a:t>
            </a:r>
            <a:endParaRPr lang="en-US" b="1" u="sng" dirty="0"/>
          </a:p>
          <a:p>
            <a:r>
              <a:rPr lang="en-US" dirty="0"/>
              <a:t>This feature offers </a:t>
            </a:r>
            <a:r>
              <a:rPr lang="en-US" dirty="0" smtClean="0"/>
              <a:t>students a pre-designed </a:t>
            </a:r>
            <a:r>
              <a:rPr lang="en-US" dirty="0"/>
              <a:t>templates for </a:t>
            </a:r>
            <a:r>
              <a:rPr lang="en-US" dirty="0" smtClean="0"/>
              <a:t>presentations </a:t>
            </a:r>
            <a:r>
              <a:rPr lang="en-US" dirty="0"/>
              <a:t>and project reports. </a:t>
            </a:r>
            <a:endParaRPr lang="en-US" dirty="0" smtClean="0"/>
          </a:p>
          <a:p>
            <a:pPr marL="0" lvl="0" indent="0">
              <a:buNone/>
            </a:pPr>
            <a:r>
              <a:rPr lang="en-US" b="1" u="sng" dirty="0"/>
              <a:t>Calculate progress</a:t>
            </a:r>
          </a:p>
          <a:p>
            <a:r>
              <a:rPr lang="en-US" dirty="0"/>
              <a:t>Evaluating different factors that shows how far along a project ha come in terms to it goals and timetables. For instance:</a:t>
            </a:r>
          </a:p>
          <a:p>
            <a:pPr lvl="1">
              <a:buFont typeface="Courier New" panose="02070309020205020404" pitchFamily="49" charset="0"/>
              <a:buChar char="o"/>
            </a:pPr>
            <a:r>
              <a:rPr lang="en-US" dirty="0"/>
              <a:t>Define Milestones</a:t>
            </a:r>
          </a:p>
          <a:p>
            <a:pPr lvl="1">
              <a:buFont typeface="Courier New" panose="02070309020205020404" pitchFamily="49" charset="0"/>
              <a:buChar char="o"/>
            </a:pPr>
            <a:r>
              <a:rPr lang="en-US" dirty="0"/>
              <a:t>Track Completion</a:t>
            </a:r>
          </a:p>
          <a:p>
            <a:pPr lvl="1">
              <a:buFont typeface="Courier New" panose="02070309020205020404" pitchFamily="49" charset="0"/>
              <a:buChar char="o"/>
            </a:pPr>
            <a:r>
              <a:rPr lang="en-US" dirty="0"/>
              <a:t>Scheduled tasks </a:t>
            </a:r>
            <a:r>
              <a:rPr lang="en-US" dirty="0" err="1"/>
              <a:t>vs</a:t>
            </a:r>
            <a:r>
              <a:rPr lang="en-US" dirty="0"/>
              <a:t> completed tasks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1064105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&amp; mobile </a:t>
            </a:r>
            <a:r>
              <a:rPr lang="en-US" dirty="0" smtClean="0"/>
              <a:t>application Features</a:t>
            </a:r>
            <a:endParaRPr lang="en-US" dirty="0"/>
          </a:p>
        </p:txBody>
      </p:sp>
      <p:sp>
        <p:nvSpPr>
          <p:cNvPr id="3" name="Content Placeholder 2"/>
          <p:cNvSpPr>
            <a:spLocks noGrp="1"/>
          </p:cNvSpPr>
          <p:nvPr>
            <p:ph idx="1"/>
          </p:nvPr>
        </p:nvSpPr>
        <p:spPr>
          <a:xfrm>
            <a:off x="1294948" y="2282637"/>
            <a:ext cx="8169216" cy="4038625"/>
          </a:xfrm>
        </p:spPr>
        <p:txBody>
          <a:bodyPr>
            <a:normAutofit/>
          </a:bodyPr>
          <a:lstStyle/>
          <a:p>
            <a:pPr marL="0" lvl="0" indent="0">
              <a:buNone/>
            </a:pPr>
            <a:r>
              <a:rPr lang="en-US" b="1" u="sng" dirty="0" smtClean="0"/>
              <a:t>Calculate </a:t>
            </a:r>
            <a:r>
              <a:rPr lang="en-US" b="1" u="sng" dirty="0"/>
              <a:t>progress and results</a:t>
            </a:r>
          </a:p>
          <a:p>
            <a:r>
              <a:rPr lang="en-US" dirty="0"/>
              <a:t>This feature will generate current and accurate progress report. </a:t>
            </a:r>
          </a:p>
          <a:p>
            <a:r>
              <a:rPr lang="en-US" dirty="0"/>
              <a:t>These reports indicate tasks that have been completed, highlight continuing projects and show delays or bottlenecks</a:t>
            </a:r>
            <a:r>
              <a:rPr lang="en-US" dirty="0" smtClean="0"/>
              <a:t>.</a:t>
            </a:r>
          </a:p>
          <a:p>
            <a:pPr marL="0" indent="0">
              <a:buNone/>
            </a:pPr>
            <a:r>
              <a:rPr lang="en-US" b="1" u="sng" dirty="0"/>
              <a:t>Generate FYP progress and result report</a:t>
            </a:r>
          </a:p>
          <a:p>
            <a:r>
              <a:rPr lang="en-US" dirty="0"/>
              <a:t>Progress and outcome reports of FYP’s will be automatically created</a:t>
            </a:r>
          </a:p>
          <a:p>
            <a:r>
              <a:rPr lang="en-US" dirty="0"/>
              <a:t>It will provide a detail summary of each student’s milestones.</a:t>
            </a:r>
          </a:p>
          <a:p>
            <a:endParaRPr lang="en-US" dirty="0"/>
          </a:p>
          <a:p>
            <a:pPr lvl="1">
              <a:buFont typeface="Courier New" panose="02070309020205020404" pitchFamily="49" charset="0"/>
              <a:buChar char="o"/>
            </a:pPr>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28996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Background</a:t>
            </a:r>
            <a:endParaRPr lang="en-US" dirty="0"/>
          </a:p>
        </p:txBody>
      </p:sp>
      <p:sp>
        <p:nvSpPr>
          <p:cNvPr id="3" name="Content Placeholder 2"/>
          <p:cNvSpPr>
            <a:spLocks noGrp="1"/>
          </p:cNvSpPr>
          <p:nvPr>
            <p:ph idx="1"/>
          </p:nvPr>
        </p:nvSpPr>
        <p:spPr/>
        <p:txBody>
          <a:bodyPr/>
          <a:lstStyle/>
          <a:p>
            <a:r>
              <a:rPr lang="en-US" dirty="0" smtClean="0"/>
              <a:t>The </a:t>
            </a:r>
            <a:r>
              <a:rPr lang="en-US" dirty="0"/>
              <a:t>project </a:t>
            </a:r>
            <a:r>
              <a:rPr lang="en-US" dirty="0" smtClean="0"/>
              <a:t>aims is </a:t>
            </a:r>
            <a:r>
              <a:rPr lang="en-US" dirty="0"/>
              <a:t>to address specific </a:t>
            </a:r>
            <a:r>
              <a:rPr lang="en-US" dirty="0" smtClean="0"/>
              <a:t>hectic points </a:t>
            </a:r>
            <a:r>
              <a:rPr lang="en-US" dirty="0"/>
              <a:t>within the </a:t>
            </a:r>
            <a:r>
              <a:rPr lang="en-US" dirty="0" smtClean="0"/>
              <a:t>CSSE </a:t>
            </a:r>
            <a:r>
              <a:rPr lang="en-US" dirty="0"/>
              <a:t>department, </a:t>
            </a:r>
            <a:r>
              <a:rPr lang="en-US" dirty="0" smtClean="0"/>
              <a:t> applying </a:t>
            </a:r>
            <a:r>
              <a:rPr lang="en-US" dirty="0" smtClean="0"/>
              <a:t>advance technology to </a:t>
            </a:r>
            <a:r>
              <a:rPr lang="en-US" dirty="0"/>
              <a:t>create a robust and adaptable solution</a:t>
            </a:r>
            <a:r>
              <a:rPr lang="en-US"/>
              <a:t>. </a:t>
            </a:r>
            <a:endParaRPr lang="en-US" dirty="0" smtClean="0"/>
          </a:p>
        </p:txBody>
      </p:sp>
      <p:sp>
        <p:nvSpPr>
          <p:cNvPr id="5" name="Slide Number Placeholder 4"/>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34170265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&amp; mobile </a:t>
            </a:r>
            <a:r>
              <a:rPr lang="en-US" dirty="0" smtClean="0"/>
              <a:t>application Features</a:t>
            </a:r>
            <a:endParaRPr lang="en-US" dirty="0"/>
          </a:p>
        </p:txBody>
      </p:sp>
      <p:sp>
        <p:nvSpPr>
          <p:cNvPr id="3" name="Content Placeholder 2"/>
          <p:cNvSpPr>
            <a:spLocks noGrp="1"/>
          </p:cNvSpPr>
          <p:nvPr>
            <p:ph idx="1"/>
          </p:nvPr>
        </p:nvSpPr>
        <p:spPr>
          <a:xfrm>
            <a:off x="1281639" y="2174351"/>
            <a:ext cx="8660920" cy="4357803"/>
          </a:xfrm>
        </p:spPr>
        <p:txBody>
          <a:bodyPr>
            <a:normAutofit/>
          </a:bodyPr>
          <a:lstStyle/>
          <a:p>
            <a:pPr marL="0" lvl="0" indent="0">
              <a:buNone/>
            </a:pPr>
            <a:r>
              <a:rPr lang="en-US" b="1" u="sng" dirty="0" smtClean="0"/>
              <a:t>Display </a:t>
            </a:r>
            <a:r>
              <a:rPr lang="en-US" b="1" u="sng" dirty="0"/>
              <a:t>results</a:t>
            </a:r>
          </a:p>
          <a:p>
            <a:r>
              <a:rPr lang="en-US" dirty="0"/>
              <a:t>Progress results can be shown and shared. </a:t>
            </a:r>
          </a:p>
          <a:p>
            <a:r>
              <a:rPr lang="en-US" dirty="0"/>
              <a:t>Students will be able to view their performance, progress and feedbacks</a:t>
            </a:r>
            <a:r>
              <a:rPr lang="en-US" dirty="0" smtClean="0"/>
              <a:t>.</a:t>
            </a:r>
          </a:p>
          <a:p>
            <a:pPr marL="0" indent="0">
              <a:buNone/>
            </a:pPr>
            <a:r>
              <a:rPr lang="en-US" b="1" u="sng" dirty="0"/>
              <a:t>Integration with APIs</a:t>
            </a:r>
          </a:p>
          <a:p>
            <a:r>
              <a:rPr lang="en-US" dirty="0" smtClean="0"/>
              <a:t>Calendar API to manage project milestones and schedule meeting and presentation.</a:t>
            </a:r>
          </a:p>
          <a:p>
            <a:r>
              <a:rPr lang="en-US" dirty="0" smtClean="0"/>
              <a:t>Communication API to enhance notification and alert feature of system (e.g., </a:t>
            </a:r>
            <a:r>
              <a:rPr lang="en-US" dirty="0" err="1" smtClean="0"/>
              <a:t>Twilio</a:t>
            </a:r>
            <a:r>
              <a:rPr lang="en-US" dirty="0" smtClean="0"/>
              <a:t>, </a:t>
            </a:r>
            <a:r>
              <a:rPr lang="en-US" dirty="0" err="1" smtClean="0"/>
              <a:t>SendGrid</a:t>
            </a:r>
            <a:r>
              <a:rPr lang="en-US" dirty="0" smtClean="0"/>
              <a:t>).</a:t>
            </a:r>
          </a:p>
          <a:p>
            <a:endParaRPr lang="en-US" dirty="0"/>
          </a:p>
          <a:p>
            <a:endParaRPr lang="en-US" dirty="0"/>
          </a:p>
          <a:p>
            <a:pPr lvl="0">
              <a:buFont typeface="Courier New" panose="02070309020205020404" pitchFamily="49" charset="0"/>
              <a:buChar char="o"/>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236218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Features</a:t>
            </a:r>
            <a:endParaRPr lang="en-US" dirty="0"/>
          </a:p>
        </p:txBody>
      </p:sp>
      <p:sp>
        <p:nvSpPr>
          <p:cNvPr id="3" name="Content Placeholder 2"/>
          <p:cNvSpPr>
            <a:spLocks noGrp="1"/>
          </p:cNvSpPr>
          <p:nvPr>
            <p:ph idx="1"/>
          </p:nvPr>
        </p:nvSpPr>
        <p:spPr>
          <a:xfrm>
            <a:off x="1241772" y="2277834"/>
            <a:ext cx="9316528" cy="3678303"/>
          </a:xfrm>
        </p:spPr>
        <p:txBody>
          <a:bodyPr>
            <a:normAutofit lnSpcReduction="10000"/>
          </a:bodyPr>
          <a:lstStyle/>
          <a:p>
            <a:pPr marL="0" indent="0">
              <a:buNone/>
            </a:pPr>
            <a:endParaRPr lang="en-US" b="1" dirty="0" smtClean="0"/>
          </a:p>
          <a:p>
            <a:pPr marL="0" indent="0">
              <a:buNone/>
            </a:pPr>
            <a:r>
              <a:rPr lang="en-US" b="1" u="sng" dirty="0"/>
              <a:t>AI-Based Plagiarism </a:t>
            </a:r>
            <a:r>
              <a:rPr lang="en-US" b="1" u="sng" dirty="0" smtClean="0"/>
              <a:t>Checker</a:t>
            </a:r>
          </a:p>
          <a:p>
            <a:r>
              <a:rPr lang="en-US" dirty="0" smtClean="0"/>
              <a:t>Textual Analysis</a:t>
            </a:r>
          </a:p>
          <a:p>
            <a:pPr lvl="1">
              <a:buFont typeface="Courier New" pitchFamily="49" charset="0"/>
              <a:buChar char="o"/>
            </a:pPr>
            <a:r>
              <a:rPr lang="en-US" dirty="0" smtClean="0"/>
              <a:t>Natural </a:t>
            </a:r>
            <a:r>
              <a:rPr lang="en-US" dirty="0"/>
              <a:t>Language Processing (NLP) techniques to analyze the text content of project documents</a:t>
            </a:r>
            <a:r>
              <a:rPr lang="en-US" dirty="0" smtClean="0"/>
              <a:t>.</a:t>
            </a:r>
          </a:p>
          <a:p>
            <a:pPr lvl="1">
              <a:buFont typeface="Courier New" pitchFamily="49" charset="0"/>
              <a:buChar char="o"/>
            </a:pPr>
            <a:endParaRPr lang="en-US" dirty="0" smtClean="0"/>
          </a:p>
          <a:p>
            <a:r>
              <a:rPr lang="en-US" dirty="0" smtClean="0"/>
              <a:t>Paraphrasing Detection</a:t>
            </a:r>
          </a:p>
          <a:p>
            <a:pPr lvl="1">
              <a:buFont typeface="Courier New" pitchFamily="49" charset="0"/>
              <a:buChar char="o"/>
            </a:pPr>
            <a:r>
              <a:rPr lang="en-US" dirty="0"/>
              <a:t>D</a:t>
            </a:r>
            <a:r>
              <a:rPr lang="en-US" dirty="0" smtClean="0"/>
              <a:t>etect </a:t>
            </a:r>
            <a:r>
              <a:rPr lang="en-US" dirty="0"/>
              <a:t>paraphrased content by comparing sentence structures, synonyms, and contextual </a:t>
            </a:r>
            <a:r>
              <a:rPr lang="en-US" dirty="0" smtClean="0"/>
              <a:t>meaning.</a:t>
            </a:r>
          </a:p>
          <a:p>
            <a:pPr lvl="1">
              <a:buFont typeface="Courier New" pitchFamily="49" charset="0"/>
              <a:buChar char="o"/>
            </a:pPr>
            <a:endParaRPr lang="en-US" dirty="0" smtClean="0"/>
          </a:p>
          <a:p>
            <a:pPr marL="0" indent="0">
              <a:buNone/>
            </a:pPr>
            <a:r>
              <a:rPr lang="en-US" u="sng" dirty="0" smtClean="0"/>
              <a:t>Integration </a:t>
            </a:r>
            <a:r>
              <a:rPr lang="en-US" u="sng" dirty="0"/>
              <a:t>with </a:t>
            </a:r>
            <a:r>
              <a:rPr lang="en-US" u="sng" dirty="0" smtClean="0"/>
              <a:t>APIs</a:t>
            </a:r>
          </a:p>
          <a:p>
            <a:pPr lvl="1">
              <a:buFont typeface="Courier New" pitchFamily="49" charset="0"/>
              <a:buChar char="o"/>
            </a:pPr>
            <a:r>
              <a:rPr lang="en-US" dirty="0" err="1" smtClean="0"/>
              <a:t>Tunitin</a:t>
            </a:r>
            <a:r>
              <a:rPr lang="en-US" dirty="0"/>
              <a:t>,  </a:t>
            </a:r>
            <a:r>
              <a:rPr lang="en-US" dirty="0" err="1"/>
              <a:t>Unicheck</a:t>
            </a:r>
            <a:r>
              <a:rPr lang="en-US" dirty="0"/>
              <a:t>,  </a:t>
            </a:r>
            <a:r>
              <a:rPr lang="en-US" dirty="0" err="1"/>
              <a:t>PlagScan</a:t>
            </a:r>
            <a:r>
              <a:rPr lang="en-US" dirty="0"/>
              <a:t> API can be used for our AI feature.</a:t>
            </a:r>
          </a:p>
          <a:p>
            <a:pPr lvl="1">
              <a:buFont typeface="Courier New" pitchFamily="49" charset="0"/>
              <a:buChar char="o"/>
            </a:pP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2499729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Target Audience </a:t>
            </a:r>
            <a:endParaRPr lang="en-US" dirty="0"/>
          </a:p>
        </p:txBody>
      </p:sp>
      <p:sp>
        <p:nvSpPr>
          <p:cNvPr id="3" name="Content Placeholder 2"/>
          <p:cNvSpPr>
            <a:spLocks noGrp="1"/>
          </p:cNvSpPr>
          <p:nvPr>
            <p:ph idx="1"/>
          </p:nvPr>
        </p:nvSpPr>
        <p:spPr/>
        <p:txBody>
          <a:bodyPr/>
          <a:lstStyle/>
          <a:p>
            <a:r>
              <a:rPr lang="en-US" dirty="0" smtClean="0"/>
              <a:t>The </a:t>
            </a:r>
            <a:r>
              <a:rPr lang="en-US" dirty="0"/>
              <a:t>target audience for the "Final Year Project Progress Recorder" </a:t>
            </a:r>
            <a:r>
              <a:rPr lang="en-US" dirty="0" smtClean="0"/>
              <a:t>associated </a:t>
            </a:r>
            <a:r>
              <a:rPr lang="en-US" dirty="0"/>
              <a:t>with the </a:t>
            </a:r>
            <a:r>
              <a:rPr lang="en-US" dirty="0" smtClean="0"/>
              <a:t>CSSE department </a:t>
            </a:r>
            <a:r>
              <a:rPr lang="en-US" dirty="0"/>
              <a:t>in the </a:t>
            </a:r>
            <a:r>
              <a:rPr lang="en-US" dirty="0" smtClean="0"/>
              <a:t>university</a:t>
            </a:r>
            <a:r>
              <a:rPr lang="en-US" dirty="0"/>
              <a:t> </a:t>
            </a:r>
            <a:r>
              <a:rPr lang="en-US" dirty="0" smtClean="0"/>
              <a:t>are following:</a:t>
            </a:r>
          </a:p>
          <a:p>
            <a:pPr marL="857250" lvl="1" indent="-457200">
              <a:buFont typeface="+mj-lt"/>
              <a:buAutoNum type="arabicPeriod"/>
            </a:pPr>
            <a:r>
              <a:rPr lang="en-US" sz="2000" dirty="0"/>
              <a:t>Admin</a:t>
            </a:r>
          </a:p>
          <a:p>
            <a:pPr marL="857250" lvl="1" indent="-457200">
              <a:buFont typeface="+mj-lt"/>
              <a:buAutoNum type="arabicPeriod"/>
            </a:pPr>
            <a:r>
              <a:rPr lang="en-US" sz="2000" dirty="0"/>
              <a:t>FYP </a:t>
            </a:r>
            <a:r>
              <a:rPr lang="en-US" sz="2000" dirty="0" smtClean="0"/>
              <a:t>coordinators</a:t>
            </a:r>
            <a:endParaRPr lang="en-US" sz="2000" dirty="0"/>
          </a:p>
          <a:p>
            <a:pPr marL="857250" lvl="1" indent="-457200">
              <a:buFont typeface="+mj-lt"/>
              <a:buAutoNum type="arabicPeriod"/>
            </a:pPr>
            <a:r>
              <a:rPr lang="en-US" sz="2000" dirty="0"/>
              <a:t>Students</a:t>
            </a:r>
          </a:p>
          <a:p>
            <a:pPr marL="857250" lvl="1" indent="-457200">
              <a:buFont typeface="+mj-lt"/>
              <a:buAutoNum type="arabicPeriod"/>
            </a:pPr>
            <a:r>
              <a:rPr lang="en-US" sz="2000" dirty="0"/>
              <a:t>Supervisor </a:t>
            </a:r>
          </a:p>
          <a:p>
            <a:pPr marL="857250" lvl="1" indent="-457200">
              <a:buFont typeface="+mj-lt"/>
              <a:buAutoNum type="arabicPeriod"/>
            </a:pPr>
            <a:r>
              <a:rPr lang="en-US" sz="2000" dirty="0"/>
              <a:t>External Evaluators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263099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Industry Collaboration</a:t>
            </a:r>
            <a:endParaRPr lang="en-US" dirty="0"/>
          </a:p>
        </p:txBody>
      </p:sp>
      <p:sp>
        <p:nvSpPr>
          <p:cNvPr id="3" name="Content Placeholder 2"/>
          <p:cNvSpPr>
            <a:spLocks noGrp="1"/>
          </p:cNvSpPr>
          <p:nvPr>
            <p:ph idx="1"/>
          </p:nvPr>
        </p:nvSpPr>
        <p:spPr/>
        <p:txBody>
          <a:bodyPr/>
          <a:lstStyle/>
          <a:p>
            <a:r>
              <a:rPr lang="en-US" dirty="0" smtClean="0"/>
              <a:t>Jinnah University for Women (Department of Computer Science and Software Engineering).</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4156274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Application Expected Prototype of Project </a:t>
            </a:r>
            <a:endParaRPr lang="en-US" dirty="0"/>
          </a:p>
        </p:txBody>
      </p:sp>
      <p:sp>
        <p:nvSpPr>
          <p:cNvPr id="3" name="Content Placeholder 2"/>
          <p:cNvSpPr>
            <a:spLocks noGrp="1"/>
          </p:cNvSpPr>
          <p:nvPr>
            <p:ph idx="1"/>
          </p:nvPr>
        </p:nvSpPr>
        <p:spPr>
          <a:xfrm>
            <a:off x="385249" y="1715956"/>
            <a:ext cx="11225559" cy="1241973"/>
          </a:xfrm>
        </p:spPr>
        <p:txBody>
          <a:bodyPr/>
          <a:lstStyle/>
          <a:p>
            <a:pPr lvl="0"/>
            <a:r>
              <a:rPr lang="en-US" dirty="0"/>
              <a:t>Notifications to students for submission </a:t>
            </a:r>
            <a:r>
              <a:rPr lang="en-US" dirty="0" smtClean="0"/>
              <a:t>deadlines and Warning</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24</a:t>
            </a:fld>
            <a:endParaRPr lang="en-US" dirty="0"/>
          </a:p>
        </p:txBody>
      </p:sp>
      <p:pic>
        <p:nvPicPr>
          <p:cNvPr id="5" name="Picture 4"/>
          <p:cNvPicPr>
            <a:picLocks noChangeAspect="1"/>
          </p:cNvPicPr>
          <p:nvPr/>
        </p:nvPicPr>
        <p:blipFill>
          <a:blip r:embed="rId2"/>
          <a:stretch>
            <a:fillRect/>
          </a:stretch>
        </p:blipFill>
        <p:spPr>
          <a:xfrm>
            <a:off x="964750" y="2947824"/>
            <a:ext cx="4514850" cy="3190875"/>
          </a:xfrm>
          <a:prstGeom prst="rect">
            <a:avLst/>
          </a:prstGeom>
          <a:ln>
            <a:solidFill>
              <a:srgbClr val="002060"/>
            </a:solidFill>
          </a:ln>
        </p:spPr>
      </p:pic>
      <p:pic>
        <p:nvPicPr>
          <p:cNvPr id="7" name="Picture 6"/>
          <p:cNvPicPr>
            <a:picLocks noChangeAspect="1"/>
          </p:cNvPicPr>
          <p:nvPr/>
        </p:nvPicPr>
        <p:blipFill>
          <a:blip r:embed="rId3"/>
          <a:stretch>
            <a:fillRect/>
          </a:stretch>
        </p:blipFill>
        <p:spPr>
          <a:xfrm>
            <a:off x="6207036" y="2957929"/>
            <a:ext cx="4524375" cy="3209925"/>
          </a:xfrm>
          <a:prstGeom prst="rect">
            <a:avLst/>
          </a:prstGeom>
          <a:ln>
            <a:solidFill>
              <a:srgbClr val="002060"/>
            </a:solidFill>
          </a:ln>
        </p:spPr>
      </p:pic>
    </p:spTree>
    <p:extLst>
      <p:ext uri="{BB962C8B-B14F-4D97-AF65-F5344CB8AC3E}">
        <p14:creationId xmlns:p14="http://schemas.microsoft.com/office/powerpoint/2010/main" val="3514157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81669"/>
            <a:ext cx="11029616" cy="1013800"/>
          </a:xfrm>
        </p:spPr>
        <p:txBody>
          <a:bodyPr/>
          <a:lstStyle/>
          <a:p>
            <a:r>
              <a:rPr lang="en-US" dirty="0" smtClean="0"/>
              <a:t>Mobile Application Expected Prototype of Project </a:t>
            </a:r>
            <a:endParaRPr lang="en-US" dirty="0"/>
          </a:p>
        </p:txBody>
      </p:sp>
      <p:sp>
        <p:nvSpPr>
          <p:cNvPr id="3" name="Content Placeholder 2"/>
          <p:cNvSpPr>
            <a:spLocks noGrp="1"/>
          </p:cNvSpPr>
          <p:nvPr>
            <p:ph idx="1"/>
          </p:nvPr>
        </p:nvSpPr>
        <p:spPr>
          <a:xfrm>
            <a:off x="581192" y="1660250"/>
            <a:ext cx="11029615" cy="797837"/>
          </a:xfrm>
        </p:spPr>
        <p:txBody>
          <a:bodyPr>
            <a:normAutofit/>
          </a:bodyPr>
          <a:lstStyle/>
          <a:p>
            <a:pPr lvl="0"/>
            <a:r>
              <a:rPr lang="en-US" dirty="0"/>
              <a:t>Notifications to students for submission deadlines and </a:t>
            </a:r>
            <a:r>
              <a:rPr lang="en-US" dirty="0" smtClean="0"/>
              <a:t>Warning.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25</a:t>
            </a:fld>
            <a:endParaRPr lang="en-US" dirty="0"/>
          </a:p>
        </p:txBody>
      </p:sp>
      <p:pic>
        <p:nvPicPr>
          <p:cNvPr id="6" name="Picture 5"/>
          <p:cNvPicPr>
            <a:picLocks noChangeAspect="1"/>
          </p:cNvPicPr>
          <p:nvPr/>
        </p:nvPicPr>
        <p:blipFill>
          <a:blip r:embed="rId2"/>
          <a:stretch>
            <a:fillRect/>
          </a:stretch>
        </p:blipFill>
        <p:spPr>
          <a:xfrm>
            <a:off x="3924651" y="2299060"/>
            <a:ext cx="1943100" cy="4200525"/>
          </a:xfrm>
          <a:prstGeom prst="rect">
            <a:avLst/>
          </a:prstGeom>
          <a:ln>
            <a:solidFill>
              <a:srgbClr val="002060"/>
            </a:solidFill>
          </a:ln>
        </p:spPr>
      </p:pic>
      <p:pic>
        <p:nvPicPr>
          <p:cNvPr id="7" name="Picture 6"/>
          <p:cNvPicPr>
            <a:picLocks noChangeAspect="1"/>
          </p:cNvPicPr>
          <p:nvPr/>
        </p:nvPicPr>
        <p:blipFill>
          <a:blip r:embed="rId3"/>
          <a:stretch>
            <a:fillRect/>
          </a:stretch>
        </p:blipFill>
        <p:spPr>
          <a:xfrm>
            <a:off x="6199772" y="2299060"/>
            <a:ext cx="1952625" cy="4200525"/>
          </a:xfrm>
          <a:prstGeom prst="rect">
            <a:avLst/>
          </a:prstGeom>
          <a:ln>
            <a:solidFill>
              <a:srgbClr val="002060"/>
            </a:solidFill>
          </a:ln>
        </p:spPr>
      </p:pic>
    </p:spTree>
    <p:extLst>
      <p:ext uri="{BB962C8B-B14F-4D97-AF65-F5344CB8AC3E}">
        <p14:creationId xmlns:p14="http://schemas.microsoft.com/office/powerpoint/2010/main" val="3538989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Sustainable Development Goal </a:t>
            </a:r>
            <a:endParaRPr lang="en-US" dirty="0"/>
          </a:p>
        </p:txBody>
      </p:sp>
      <p:sp>
        <p:nvSpPr>
          <p:cNvPr id="3" name="Content Placeholder 2"/>
          <p:cNvSpPr>
            <a:spLocks noGrp="1"/>
          </p:cNvSpPr>
          <p:nvPr>
            <p:ph idx="1"/>
          </p:nvPr>
        </p:nvSpPr>
        <p:spPr>
          <a:xfrm>
            <a:off x="1466491" y="2240881"/>
            <a:ext cx="8919365" cy="3678303"/>
          </a:xfrm>
        </p:spPr>
        <p:txBody>
          <a:bodyPr/>
          <a:lstStyle/>
          <a:p>
            <a:pPr marL="0" indent="0" algn="ctr">
              <a:buNone/>
            </a:pPr>
            <a:r>
              <a:rPr lang="en-US" b="1" u="sng" dirty="0" smtClean="0"/>
              <a:t>(SKG 4 goal: Quality Education)</a:t>
            </a:r>
          </a:p>
          <a:p>
            <a:pPr marL="0" indent="0" algn="ctr">
              <a:buNone/>
            </a:pPr>
            <a:endParaRPr lang="en-US" b="1" u="sng" dirty="0" smtClean="0"/>
          </a:p>
          <a:p>
            <a:pPr marL="0" indent="0">
              <a:buNone/>
            </a:pPr>
            <a:r>
              <a:rPr lang="en-US" b="1" dirty="0" smtClean="0"/>
              <a:t>Enhance learning opportunity</a:t>
            </a:r>
          </a:p>
          <a:p>
            <a:r>
              <a:rPr lang="en-US" dirty="0"/>
              <a:t>By offering a streamlined process for project management, the system contributes to an enriched learning </a:t>
            </a:r>
            <a:r>
              <a:rPr lang="en-US" dirty="0" smtClean="0"/>
              <a:t>environment</a:t>
            </a:r>
          </a:p>
          <a:p>
            <a:pPr marL="0" indent="0">
              <a:buNone/>
            </a:pPr>
            <a:r>
              <a:rPr lang="en-US" b="1" dirty="0"/>
              <a:t>Efficient Resource </a:t>
            </a:r>
            <a:r>
              <a:rPr lang="en-US" b="1" dirty="0" smtClean="0"/>
              <a:t>Allocation </a:t>
            </a:r>
          </a:p>
          <a:p>
            <a:r>
              <a:rPr lang="en-US" dirty="0" smtClean="0"/>
              <a:t>The </a:t>
            </a:r>
            <a:r>
              <a:rPr lang="en-US" dirty="0"/>
              <a:t>system </a:t>
            </a:r>
            <a:r>
              <a:rPr lang="en-US" dirty="0" smtClean="0"/>
              <a:t>ensuring </a:t>
            </a:r>
            <a:r>
              <a:rPr lang="en-US" dirty="0"/>
              <a:t>that </a:t>
            </a:r>
            <a:r>
              <a:rPr lang="en-US" dirty="0" smtClean="0"/>
              <a:t>supervisors can effectively </a:t>
            </a:r>
            <a:r>
              <a:rPr lang="en-US" dirty="0"/>
              <a:t>mentor students, and students can access the necessary support and guidance.</a:t>
            </a:r>
          </a:p>
        </p:txBody>
      </p:sp>
      <p:sp>
        <p:nvSpPr>
          <p:cNvPr id="5" name="Slide Number Placeholder 4"/>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21074619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Technology</a:t>
            </a:r>
            <a:endParaRPr lang="en-US" dirty="0"/>
          </a:p>
        </p:txBody>
      </p:sp>
      <p:sp>
        <p:nvSpPr>
          <p:cNvPr id="3" name="Content Placeholder 2"/>
          <p:cNvSpPr>
            <a:spLocks noGrp="1"/>
          </p:cNvSpPr>
          <p:nvPr>
            <p:ph idx="1"/>
          </p:nvPr>
        </p:nvSpPr>
        <p:spPr>
          <a:xfrm>
            <a:off x="1388853" y="2542805"/>
            <a:ext cx="9687117" cy="3678303"/>
          </a:xfrm>
        </p:spPr>
        <p:txBody>
          <a:bodyPr>
            <a:normAutofit fontScale="92500" lnSpcReduction="20000"/>
          </a:bodyPr>
          <a:lstStyle/>
          <a:p>
            <a:pPr marL="0" indent="0" algn="ctr">
              <a:buNone/>
            </a:pPr>
            <a:r>
              <a:rPr lang="en-US" sz="2400" b="1" u="sng" dirty="0"/>
              <a:t>Technologies </a:t>
            </a:r>
          </a:p>
          <a:p>
            <a:pPr marL="0" indent="0">
              <a:buNone/>
            </a:pPr>
            <a:r>
              <a:rPr lang="en-US" sz="2000" b="1" dirty="0" smtClean="0"/>
              <a:t>For </a:t>
            </a:r>
            <a:r>
              <a:rPr lang="en-US" sz="2000" b="1" dirty="0" err="1" smtClean="0"/>
              <a:t>WebApp</a:t>
            </a:r>
            <a:endParaRPr lang="en-US" sz="2000" b="1" dirty="0"/>
          </a:p>
          <a:p>
            <a:r>
              <a:rPr lang="en-US" dirty="0"/>
              <a:t>Front-End: Html, CSS, JavaScript</a:t>
            </a:r>
          </a:p>
          <a:p>
            <a:r>
              <a:rPr lang="en-US" dirty="0"/>
              <a:t>Backend: Python, </a:t>
            </a:r>
            <a:r>
              <a:rPr lang="en-US" dirty="0" smtClean="0"/>
              <a:t>PHP</a:t>
            </a:r>
          </a:p>
          <a:p>
            <a:endParaRPr lang="en-US" dirty="0"/>
          </a:p>
          <a:p>
            <a:pPr marL="0" indent="0">
              <a:lnSpc>
                <a:spcPct val="150000"/>
              </a:lnSpc>
              <a:buNone/>
            </a:pPr>
            <a:r>
              <a:rPr lang="en-US" b="1" dirty="0"/>
              <a:t>F</a:t>
            </a:r>
            <a:r>
              <a:rPr lang="en-US" b="1" dirty="0" smtClean="0"/>
              <a:t>or </a:t>
            </a:r>
            <a:r>
              <a:rPr lang="en-US" b="1" dirty="0" err="1" smtClean="0"/>
              <a:t>MobileApp</a:t>
            </a:r>
            <a:endParaRPr lang="en-US" b="1" dirty="0"/>
          </a:p>
          <a:p>
            <a:r>
              <a:rPr lang="en-US" dirty="0" smtClean="0"/>
              <a:t>Flutter</a:t>
            </a:r>
          </a:p>
          <a:p>
            <a:endParaRPr lang="en-US" dirty="0"/>
          </a:p>
          <a:p>
            <a:pPr marL="0" indent="0">
              <a:buNone/>
            </a:pPr>
            <a:r>
              <a:rPr lang="en-US" b="1" dirty="0"/>
              <a:t>F</a:t>
            </a:r>
            <a:r>
              <a:rPr lang="en-US" b="1" dirty="0" smtClean="0"/>
              <a:t>or Database</a:t>
            </a:r>
          </a:p>
          <a:p>
            <a:r>
              <a:rPr lang="en-US" dirty="0" smtClean="0"/>
              <a:t>MySQL</a:t>
            </a:r>
            <a:endParaRPr lang="en-US" b="1" dirty="0"/>
          </a:p>
          <a:p>
            <a:endParaRPr lang="en-US"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6295866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Technology</a:t>
            </a:r>
            <a:endParaRPr lang="en-US" dirty="0"/>
          </a:p>
        </p:txBody>
      </p:sp>
      <p:sp>
        <p:nvSpPr>
          <p:cNvPr id="3" name="Content Placeholder 2"/>
          <p:cNvSpPr>
            <a:spLocks noGrp="1"/>
          </p:cNvSpPr>
          <p:nvPr>
            <p:ph idx="1"/>
          </p:nvPr>
        </p:nvSpPr>
        <p:spPr>
          <a:xfrm>
            <a:off x="1371599" y="3068769"/>
            <a:ext cx="10239207" cy="2626634"/>
          </a:xfrm>
        </p:spPr>
        <p:txBody>
          <a:bodyPr>
            <a:normAutofit fontScale="92500" lnSpcReduction="10000"/>
          </a:bodyPr>
          <a:lstStyle/>
          <a:p>
            <a:r>
              <a:rPr lang="en-US" sz="2400" dirty="0" err="1" smtClean="0"/>
              <a:t>Figma</a:t>
            </a:r>
            <a:endParaRPr lang="en-US" sz="2400" dirty="0"/>
          </a:p>
          <a:p>
            <a:r>
              <a:rPr lang="en-US" sz="2400" dirty="0"/>
              <a:t>VS Code</a:t>
            </a:r>
          </a:p>
          <a:p>
            <a:r>
              <a:rPr lang="en-US" sz="2400" dirty="0"/>
              <a:t>Python IDE</a:t>
            </a:r>
          </a:p>
          <a:p>
            <a:r>
              <a:rPr lang="en-US" sz="2400" dirty="0" err="1"/>
              <a:t>Xampp</a:t>
            </a:r>
            <a:r>
              <a:rPr lang="en-US" sz="2400" dirty="0"/>
              <a:t> Server</a:t>
            </a:r>
          </a:p>
          <a:p>
            <a:r>
              <a:rPr lang="en-US" sz="2400" dirty="0" smtClean="0"/>
              <a:t>Android</a:t>
            </a:r>
          </a:p>
          <a:p>
            <a:r>
              <a:rPr lang="en-US" sz="2400" dirty="0" err="1" smtClean="0"/>
              <a:t>Github</a:t>
            </a:r>
            <a:endParaRPr lang="en-US" sz="2400"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28</a:t>
            </a:fld>
            <a:endParaRPr lang="en-US" dirty="0"/>
          </a:p>
        </p:txBody>
      </p:sp>
      <p:sp>
        <p:nvSpPr>
          <p:cNvPr id="4" name="Rectangle 3"/>
          <p:cNvSpPr/>
          <p:nvPr/>
        </p:nvSpPr>
        <p:spPr>
          <a:xfrm>
            <a:off x="4859384" y="2165831"/>
            <a:ext cx="1954738" cy="461665"/>
          </a:xfrm>
          <a:prstGeom prst="rect">
            <a:avLst/>
          </a:prstGeom>
        </p:spPr>
        <p:txBody>
          <a:bodyPr wrap="square">
            <a:spAutoFit/>
          </a:bodyPr>
          <a:lstStyle/>
          <a:p>
            <a:pPr algn="ctr"/>
            <a:r>
              <a:rPr lang="en-US" sz="2400" b="1" u="sng" dirty="0"/>
              <a:t>Tools</a:t>
            </a:r>
          </a:p>
        </p:txBody>
      </p:sp>
    </p:spTree>
    <p:extLst>
      <p:ext uri="{BB962C8B-B14F-4D97-AF65-F5344CB8AC3E}">
        <p14:creationId xmlns:p14="http://schemas.microsoft.com/office/powerpoint/2010/main" val="30871415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D57F1E4F-1CFF-5643-939E-217C01CDF565}" type="slidenum">
              <a:rPr lang="en-US" smtClean="0"/>
              <a:pPr/>
              <a:t>29</a:t>
            </a:fld>
            <a:endParaRPr lang="en-US" dirty="0"/>
          </a:p>
        </p:txBody>
      </p:sp>
      <p:sp>
        <p:nvSpPr>
          <p:cNvPr id="3" name="Content Placeholder 2"/>
          <p:cNvSpPr txBox="1">
            <a:spLocks/>
          </p:cNvSpPr>
          <p:nvPr/>
        </p:nvSpPr>
        <p:spPr>
          <a:xfrm>
            <a:off x="2495004" y="2703010"/>
            <a:ext cx="7302137" cy="1842866"/>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sz="11500" dirty="0" smtClean="0">
                <a:solidFill>
                  <a:srgbClr val="002060"/>
                </a:solidFill>
                <a:latin typeface="Andalus" panose="02020603050405020304" pitchFamily="18" charset="-78"/>
                <a:cs typeface="Andalus" panose="02020603050405020304" pitchFamily="18" charset="-78"/>
              </a:rPr>
              <a:t>Thank You</a:t>
            </a:r>
            <a:endParaRPr lang="en-US" sz="11500" dirty="0">
              <a:solidFill>
                <a:srgbClr val="002060"/>
              </a:solidFill>
              <a:latin typeface="Andalus" panose="02020603050405020304" pitchFamily="18" charset="-78"/>
              <a:cs typeface="Andalus" panose="02020603050405020304" pitchFamily="18" charset="-78"/>
            </a:endParaRPr>
          </a:p>
        </p:txBody>
      </p:sp>
    </p:spTree>
    <p:extLst>
      <p:ext uri="{BB962C8B-B14F-4D97-AF65-F5344CB8AC3E}">
        <p14:creationId xmlns:p14="http://schemas.microsoft.com/office/powerpoint/2010/main" val="31285228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Content Placeholder 2"/>
          <p:cNvSpPr>
            <a:spLocks noGrp="1"/>
          </p:cNvSpPr>
          <p:nvPr>
            <p:ph idx="1"/>
          </p:nvPr>
        </p:nvSpPr>
        <p:spPr/>
        <p:txBody>
          <a:bodyPr/>
          <a:lstStyle/>
          <a:p>
            <a:pPr algn="just"/>
            <a:r>
              <a:rPr lang="en-US" dirty="0"/>
              <a:t>To maintain the manual records of Final Year Projects (FYP) is a hectic job for a FYP Coordinator. </a:t>
            </a:r>
          </a:p>
          <a:p>
            <a:pPr algn="just"/>
            <a:r>
              <a:rPr lang="en-US" dirty="0"/>
              <a:t>There are many tasks and documentations have to be managed and schedule presentations and FYP meetings. </a:t>
            </a:r>
          </a:p>
          <a:p>
            <a:pPr algn="just"/>
            <a:r>
              <a:rPr lang="en-US" dirty="0"/>
              <a:t>Supervisors and student collaboration has to be recorded to maintain project progress. </a:t>
            </a:r>
          </a:p>
          <a:p>
            <a:pPr algn="just"/>
            <a:r>
              <a:rPr lang="en-US" dirty="0"/>
              <a:t>Therefore, there is a need to maintain these tasks by an automated system. </a:t>
            </a:r>
          </a:p>
          <a:p>
            <a:pPr algn="just"/>
            <a:r>
              <a:rPr lang="en-US" dirty="0"/>
              <a:t>In addition to this, it is also difficult to notify students related to submission deadlines and give warnings to students after the deadline. </a:t>
            </a:r>
          </a:p>
        </p:txBody>
      </p:sp>
      <p:sp>
        <p:nvSpPr>
          <p:cNvPr id="5" name="Slide Number Placeholder 4"/>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830983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Existing Solutions</a:t>
            </a:r>
            <a:endParaRPr lang="en-US" dirty="0"/>
          </a:p>
        </p:txBody>
      </p:sp>
      <p:sp>
        <p:nvSpPr>
          <p:cNvPr id="3" name="Content Placeholder 2"/>
          <p:cNvSpPr>
            <a:spLocks noGrp="1"/>
          </p:cNvSpPr>
          <p:nvPr>
            <p:ph idx="1"/>
          </p:nvPr>
        </p:nvSpPr>
        <p:spPr/>
        <p:txBody>
          <a:bodyPr/>
          <a:lstStyle/>
          <a:p>
            <a:pPr marL="91440" algn="just">
              <a:spcBef>
                <a:spcPts val="500"/>
              </a:spcBef>
            </a:pPr>
            <a:r>
              <a:rPr lang="en-US" dirty="0"/>
              <a:t>The following are the few existing solutions to manage the progress of projects.</a:t>
            </a:r>
          </a:p>
          <a:p>
            <a:pPr marL="891540" lvl="2" algn="just">
              <a:spcBef>
                <a:spcPts val="500"/>
              </a:spcBef>
              <a:buFont typeface="Courier New" panose="02070309020205020404" pitchFamily="49" charset="0"/>
              <a:buChar char="o"/>
            </a:pPr>
            <a:r>
              <a:rPr lang="en-US" b="1" dirty="0" err="1"/>
              <a:t>Trello</a:t>
            </a:r>
            <a:endParaRPr lang="en-US" b="1" dirty="0"/>
          </a:p>
          <a:p>
            <a:pPr marL="891540" lvl="2" algn="just">
              <a:spcBef>
                <a:spcPts val="500"/>
              </a:spcBef>
              <a:buFont typeface="Courier New" panose="02070309020205020404" pitchFamily="49" charset="0"/>
              <a:buChar char="o"/>
            </a:pPr>
            <a:r>
              <a:rPr lang="en-US" b="1" dirty="0" err="1"/>
              <a:t>Freedcamp</a:t>
            </a:r>
            <a:endParaRPr lang="en-US" b="1" dirty="0"/>
          </a:p>
          <a:p>
            <a:pPr marL="891540" lvl="2" algn="just">
              <a:spcBef>
                <a:spcPts val="500"/>
              </a:spcBef>
              <a:buFont typeface="Courier New" panose="02070309020205020404" pitchFamily="49" charset="0"/>
              <a:buChar char="o"/>
            </a:pPr>
            <a:r>
              <a:rPr lang="en-US" b="1" dirty="0" smtClean="0"/>
              <a:t>Google </a:t>
            </a:r>
            <a:r>
              <a:rPr lang="en-US" b="1" dirty="0"/>
              <a:t>Projects</a:t>
            </a:r>
          </a:p>
          <a:p>
            <a:pPr marL="891540" lvl="2" algn="just">
              <a:spcBef>
                <a:spcPts val="500"/>
              </a:spcBef>
              <a:buFont typeface="Courier New" panose="02070309020205020404" pitchFamily="49" charset="0"/>
              <a:buChar char="o"/>
            </a:pPr>
            <a:r>
              <a:rPr lang="en-US" b="1" dirty="0" err="1"/>
              <a:t>Jira</a:t>
            </a:r>
            <a:endParaRPr lang="en-US" b="1" dirty="0"/>
          </a:p>
          <a:p>
            <a:pPr marL="891540" lvl="2" algn="just">
              <a:spcBef>
                <a:spcPts val="500"/>
              </a:spcBef>
              <a:buFont typeface="Courier New" panose="02070309020205020404" pitchFamily="49" charset="0"/>
              <a:buChar char="o"/>
            </a:pPr>
            <a:r>
              <a:rPr lang="en-US" b="1" dirty="0"/>
              <a:t>Notion</a:t>
            </a:r>
          </a:p>
          <a:p>
            <a:pPr marL="891540" lvl="2" algn="just">
              <a:spcBef>
                <a:spcPts val="500"/>
              </a:spcBef>
              <a:buFont typeface="Courier New" panose="02070309020205020404" pitchFamily="49" charset="0"/>
              <a:buChar char="o"/>
            </a:pPr>
            <a:r>
              <a:rPr lang="en-US" b="1" dirty="0" smtClean="0"/>
              <a:t>LMS</a:t>
            </a:r>
            <a:endParaRPr lang="en-US" b="1" dirty="0"/>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1576558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 of Existing Solutions </a:t>
            </a:r>
            <a:endParaRPr lang="en-US" dirty="0"/>
          </a:p>
        </p:txBody>
      </p:sp>
      <p:sp>
        <p:nvSpPr>
          <p:cNvPr id="3" name="Content Placeholder 2"/>
          <p:cNvSpPr>
            <a:spLocks noGrp="1"/>
          </p:cNvSpPr>
          <p:nvPr>
            <p:ph idx="1"/>
          </p:nvPr>
        </p:nvSpPr>
        <p:spPr>
          <a:xfrm>
            <a:off x="1362974" y="2180496"/>
            <a:ext cx="9635705" cy="3678303"/>
          </a:xfrm>
        </p:spPr>
        <p:txBody>
          <a:bodyPr/>
          <a:lstStyle/>
          <a:p>
            <a:r>
              <a:rPr lang="en-US" dirty="0" smtClean="0"/>
              <a:t>Main limitation of existing solution is we need a system for the specific purpose. We can’t do our desired activities in existing solutions.</a:t>
            </a:r>
          </a:p>
          <a:p>
            <a:r>
              <a:rPr lang="en-US" dirty="0" smtClean="0"/>
              <a:t>One of the existing solution which had been done 2 years back.</a:t>
            </a:r>
          </a:p>
          <a:p>
            <a:r>
              <a:rPr lang="en-US" dirty="0"/>
              <a:t>T</a:t>
            </a:r>
            <a:r>
              <a:rPr lang="en-US" dirty="0" smtClean="0"/>
              <a:t>here is no feature to maintain and calculate results. It only shows student’s data.</a:t>
            </a:r>
            <a:endParaRPr lang="en-US" dirty="0"/>
          </a:p>
          <a:p>
            <a:r>
              <a:rPr lang="en-US" dirty="0" smtClean="0"/>
              <a:t>No Plagiarism checker feature.</a:t>
            </a:r>
            <a:endParaRPr lang="en-US" dirty="0"/>
          </a:p>
          <a:p>
            <a:r>
              <a:rPr lang="en-US" dirty="0" smtClean="0"/>
              <a:t>No feature </a:t>
            </a:r>
            <a:r>
              <a:rPr lang="en-US" dirty="0"/>
              <a:t>to give warnings to </a:t>
            </a:r>
            <a:r>
              <a:rPr lang="en-US" dirty="0" smtClean="0"/>
              <a:t>students.</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67966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Proposed Solution</a:t>
            </a:r>
            <a:endParaRPr lang="en-US" dirty="0"/>
          </a:p>
        </p:txBody>
      </p:sp>
      <p:sp>
        <p:nvSpPr>
          <p:cNvPr id="3" name="Content Placeholder 2"/>
          <p:cNvSpPr>
            <a:spLocks noGrp="1"/>
          </p:cNvSpPr>
          <p:nvPr>
            <p:ph idx="1"/>
          </p:nvPr>
        </p:nvSpPr>
        <p:spPr/>
        <p:txBody>
          <a:bodyPr/>
          <a:lstStyle/>
          <a:p>
            <a:pPr algn="just"/>
            <a:r>
              <a:rPr lang="en-US" dirty="0" smtClean="0"/>
              <a:t>This </a:t>
            </a:r>
            <a:r>
              <a:rPr lang="en-US" dirty="0"/>
              <a:t>project will calculate progress of FYPs, scheduling FYP meetings and presentations along with its records. </a:t>
            </a:r>
            <a:endParaRPr lang="en-US" dirty="0" smtClean="0"/>
          </a:p>
          <a:p>
            <a:pPr algn="just"/>
            <a:endParaRPr lang="en-US" dirty="0"/>
          </a:p>
          <a:p>
            <a:pPr algn="just"/>
            <a:r>
              <a:rPr lang="en-US" dirty="0"/>
              <a:t>It will generate a FYP progress report and display results to students and faculty. </a:t>
            </a:r>
            <a:endParaRPr lang="en-US" dirty="0" smtClean="0"/>
          </a:p>
          <a:p>
            <a:pPr algn="just"/>
            <a:endParaRPr lang="en-US" dirty="0" smtClean="0"/>
          </a:p>
          <a:p>
            <a:r>
              <a:rPr lang="en-US" dirty="0"/>
              <a:t>P</a:t>
            </a:r>
            <a:r>
              <a:rPr lang="en-US" dirty="0" smtClean="0"/>
              <a:t>lagiarism </a:t>
            </a:r>
            <a:r>
              <a:rPr lang="en-US" dirty="0"/>
              <a:t>checker to check </a:t>
            </a:r>
            <a:r>
              <a:rPr lang="en-US" dirty="0" smtClean="0"/>
              <a:t>student’s submitted </a:t>
            </a:r>
            <a:r>
              <a:rPr lang="en-US" dirty="0"/>
              <a:t>project reports and presentations.</a:t>
            </a:r>
          </a:p>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580936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092" y="2088250"/>
            <a:ext cx="10058400" cy="4424089"/>
          </a:xfrm>
          <a:prstGeom prst="rect">
            <a:avLst/>
          </a:prstGeom>
        </p:spPr>
      </p:pic>
    </p:spTree>
    <p:extLst>
      <p:ext uri="{BB962C8B-B14F-4D97-AF65-F5344CB8AC3E}">
        <p14:creationId xmlns:p14="http://schemas.microsoft.com/office/powerpoint/2010/main" val="233728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Scope</a:t>
            </a:r>
            <a:endParaRPr lang="en-US" dirty="0"/>
          </a:p>
        </p:txBody>
      </p:sp>
      <p:sp>
        <p:nvSpPr>
          <p:cNvPr id="3" name="Content Placeholder 2"/>
          <p:cNvSpPr>
            <a:spLocks noGrp="1"/>
          </p:cNvSpPr>
          <p:nvPr>
            <p:ph idx="1"/>
          </p:nvPr>
        </p:nvSpPr>
        <p:spPr/>
        <p:txBody>
          <a:bodyPr/>
          <a:lstStyle/>
          <a:p>
            <a:r>
              <a:rPr lang="en-US" dirty="0" smtClean="0"/>
              <a:t>This project </a:t>
            </a:r>
            <a:r>
              <a:rPr lang="en-US" dirty="0"/>
              <a:t>can serve as a valuable </a:t>
            </a:r>
            <a:r>
              <a:rPr lang="en-US" dirty="0" smtClean="0"/>
              <a:t>system for efficiently and quickly </a:t>
            </a:r>
            <a:r>
              <a:rPr lang="en-US" dirty="0"/>
              <a:t>managing and documenting the final year project process within the </a:t>
            </a:r>
            <a:r>
              <a:rPr lang="en-US" dirty="0" smtClean="0"/>
              <a:t>CSSE </a:t>
            </a:r>
            <a:r>
              <a:rPr lang="en-US" dirty="0" smtClean="0"/>
              <a:t>department in Jinnah University for Women.</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164741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Gathering</a:t>
            </a:r>
            <a:endParaRPr lang="en-US" dirty="0"/>
          </a:p>
        </p:txBody>
      </p:sp>
      <p:sp>
        <p:nvSpPr>
          <p:cNvPr id="3" name="Content Placeholder 2"/>
          <p:cNvSpPr>
            <a:spLocks noGrp="1"/>
          </p:cNvSpPr>
          <p:nvPr>
            <p:ph idx="1"/>
          </p:nvPr>
        </p:nvSpPr>
        <p:spPr/>
        <p:txBody>
          <a:bodyPr/>
          <a:lstStyle/>
          <a:p>
            <a:r>
              <a:rPr lang="en-US" dirty="0" smtClean="0"/>
              <a:t>We will gather data (students and their project records) from Jinnah University for Women department of Computer Science and Software Engineering, because this system is specifically for our department to manage FYP.</a:t>
            </a:r>
          </a:p>
          <a:p>
            <a:endParaRPr lang="en-US" dirty="0" smtClean="0"/>
          </a:p>
          <a:p>
            <a:r>
              <a:rPr lang="en-US" dirty="0"/>
              <a:t>The system gathers data from various sources, including </a:t>
            </a:r>
            <a:r>
              <a:rPr lang="en-US" dirty="0" smtClean="0"/>
              <a:t>department databases and registration systems</a:t>
            </a:r>
            <a:r>
              <a:rPr lang="en-US" dirty="0"/>
              <a:t>.</a:t>
            </a:r>
          </a:p>
        </p:txBody>
      </p:sp>
      <p:sp>
        <p:nvSpPr>
          <p:cNvPr id="5" name="Slide Number Placeholder 4"/>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80687867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628</TotalTime>
  <Words>1268</Words>
  <Application>Microsoft Office PowerPoint</Application>
  <PresentationFormat>Custom</PresentationFormat>
  <Paragraphs>233</Paragraphs>
  <Slides>29</Slides>
  <Notes>12</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Dividend</vt:lpstr>
      <vt:lpstr>FYP Progress recorder</vt:lpstr>
      <vt:lpstr>Background</vt:lpstr>
      <vt:lpstr>Problem Statement</vt:lpstr>
      <vt:lpstr>Existing Solutions</vt:lpstr>
      <vt:lpstr>Limitations of Existing Solutions </vt:lpstr>
      <vt:lpstr>Proposed Solution</vt:lpstr>
      <vt:lpstr>Methodology</vt:lpstr>
      <vt:lpstr>Scope</vt:lpstr>
      <vt:lpstr>Data Gathering</vt:lpstr>
      <vt:lpstr>Web &amp; mobile application Features</vt:lpstr>
      <vt:lpstr>Web &amp; mobile application Features</vt:lpstr>
      <vt:lpstr>Web &amp; mobile application Features</vt:lpstr>
      <vt:lpstr>Web &amp; mobile application Features</vt:lpstr>
      <vt:lpstr>Web &amp; mobile application Features</vt:lpstr>
      <vt:lpstr>Web &amp; mobile application Features</vt:lpstr>
      <vt:lpstr>Web &amp; mobile application Features</vt:lpstr>
      <vt:lpstr>Web &amp; mobile application Features</vt:lpstr>
      <vt:lpstr>Web &amp; mobile application Features</vt:lpstr>
      <vt:lpstr>Web &amp; mobile application Features</vt:lpstr>
      <vt:lpstr>Web &amp; mobile application Features</vt:lpstr>
      <vt:lpstr>AI Features</vt:lpstr>
      <vt:lpstr>Target Audience </vt:lpstr>
      <vt:lpstr>Industry Collaboration</vt:lpstr>
      <vt:lpstr>Web Application Expected Prototype of Project </vt:lpstr>
      <vt:lpstr>Mobile Application Expected Prototype of Project </vt:lpstr>
      <vt:lpstr>Sustainable Development Goal </vt:lpstr>
      <vt:lpstr>Tools and Technology</vt:lpstr>
      <vt:lpstr>Tools and Technology</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dell</dc:creator>
  <cp:lastModifiedBy>user</cp:lastModifiedBy>
  <cp:revision>73</cp:revision>
  <dcterms:created xsi:type="dcterms:W3CDTF">2023-11-26T11:01:00Z</dcterms:created>
  <dcterms:modified xsi:type="dcterms:W3CDTF">2023-12-04T18:57:38Z</dcterms:modified>
</cp:coreProperties>
</file>