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4DCFFD-CA97-46F3-BD52-71FCCED167F3}" v="303" dt="2024-04-23T00:21:41.639"/>
    <p1510:client id="{F2A18AAA-C8F4-44A6-9468-F2D22BB2EDAC}" v="45" dt="2024-04-23T00:28:16.9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4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717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8438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5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065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82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69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1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7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597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034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4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896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874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4/22/2024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264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  <p:sldLayoutId id="2147483748" r:id="rId13"/>
    <p:sldLayoutId id="214748374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2FE8DED1-24FF-4A79-873B-ECE3ABE73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AA6A048-501A-4387-906B-B8A8543E7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093" y="643467"/>
            <a:ext cx="10917814" cy="5571066"/>
          </a:xfrm>
          <a:custGeom>
            <a:avLst/>
            <a:gdLst>
              <a:gd name="connsiteX0" fmla="*/ 195712 w 10917814"/>
              <a:gd name="connsiteY0" fmla="*/ 0 h 5571066"/>
              <a:gd name="connsiteX1" fmla="*/ 5062165 w 10917814"/>
              <a:gd name="connsiteY1" fmla="*/ 0 h 5571066"/>
              <a:gd name="connsiteX2" fmla="*/ 5419638 w 10917814"/>
              <a:gd name="connsiteY2" fmla="*/ 268105 h 5571066"/>
              <a:gd name="connsiteX3" fmla="*/ 5428105 w 10917814"/>
              <a:gd name="connsiteY3" fmla="*/ 271280 h 5571066"/>
              <a:gd name="connsiteX4" fmla="*/ 5440804 w 10917814"/>
              <a:gd name="connsiteY4" fmla="*/ 276043 h 5571066"/>
              <a:gd name="connsiteX5" fmla="*/ 5453505 w 10917814"/>
              <a:gd name="connsiteY5" fmla="*/ 280805 h 5571066"/>
              <a:gd name="connsiteX6" fmla="*/ 5464088 w 10917814"/>
              <a:gd name="connsiteY6" fmla="*/ 280805 h 5571066"/>
              <a:gd name="connsiteX7" fmla="*/ 5476788 w 10917814"/>
              <a:gd name="connsiteY7" fmla="*/ 280805 h 5571066"/>
              <a:gd name="connsiteX8" fmla="*/ 5487371 w 10917814"/>
              <a:gd name="connsiteY8" fmla="*/ 276043 h 5571066"/>
              <a:gd name="connsiteX9" fmla="*/ 5500071 w 10917814"/>
              <a:gd name="connsiteY9" fmla="*/ 271280 h 5571066"/>
              <a:gd name="connsiteX10" fmla="*/ 5508538 w 10917814"/>
              <a:gd name="connsiteY10" fmla="*/ 268105 h 5571066"/>
              <a:gd name="connsiteX11" fmla="*/ 5866011 w 10917814"/>
              <a:gd name="connsiteY11" fmla="*/ 0 h 5571066"/>
              <a:gd name="connsiteX12" fmla="*/ 10722102 w 10917814"/>
              <a:gd name="connsiteY12" fmla="*/ 0 h 5571066"/>
              <a:gd name="connsiteX13" fmla="*/ 10917814 w 10917814"/>
              <a:gd name="connsiteY13" fmla="*/ 195712 h 5571066"/>
              <a:gd name="connsiteX14" fmla="*/ 10917814 w 10917814"/>
              <a:gd name="connsiteY14" fmla="*/ 5375354 h 5571066"/>
              <a:gd name="connsiteX15" fmla="*/ 10722102 w 10917814"/>
              <a:gd name="connsiteY15" fmla="*/ 5571066 h 5571066"/>
              <a:gd name="connsiteX16" fmla="*/ 195712 w 10917814"/>
              <a:gd name="connsiteY16" fmla="*/ 5571066 h 5571066"/>
              <a:gd name="connsiteX17" fmla="*/ 0 w 10917814"/>
              <a:gd name="connsiteY17" fmla="*/ 5375354 h 5571066"/>
              <a:gd name="connsiteX18" fmla="*/ 0 w 10917814"/>
              <a:gd name="connsiteY18" fmla="*/ 195712 h 5571066"/>
              <a:gd name="connsiteX19" fmla="*/ 195712 w 10917814"/>
              <a:gd name="connsiteY19" fmla="*/ 0 h 5571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0917814" h="5571066">
                <a:moveTo>
                  <a:pt x="195712" y="0"/>
                </a:moveTo>
                <a:lnTo>
                  <a:pt x="5062165" y="0"/>
                </a:lnTo>
                <a:lnTo>
                  <a:pt x="5419638" y="268105"/>
                </a:lnTo>
                <a:lnTo>
                  <a:pt x="5428105" y="271280"/>
                </a:lnTo>
                <a:lnTo>
                  <a:pt x="5440804" y="276043"/>
                </a:lnTo>
                <a:lnTo>
                  <a:pt x="5453505" y="280805"/>
                </a:lnTo>
                <a:lnTo>
                  <a:pt x="5464088" y="280805"/>
                </a:lnTo>
                <a:lnTo>
                  <a:pt x="5476788" y="280805"/>
                </a:lnTo>
                <a:lnTo>
                  <a:pt x="5487371" y="276043"/>
                </a:lnTo>
                <a:lnTo>
                  <a:pt x="5500071" y="271280"/>
                </a:lnTo>
                <a:lnTo>
                  <a:pt x="5508538" y="268105"/>
                </a:lnTo>
                <a:lnTo>
                  <a:pt x="5866011" y="0"/>
                </a:lnTo>
                <a:lnTo>
                  <a:pt x="10722102" y="0"/>
                </a:lnTo>
                <a:cubicBezTo>
                  <a:pt x="10830191" y="0"/>
                  <a:pt x="10917814" y="87623"/>
                  <a:pt x="10917814" y="195712"/>
                </a:cubicBezTo>
                <a:lnTo>
                  <a:pt x="10917814" y="5375354"/>
                </a:lnTo>
                <a:cubicBezTo>
                  <a:pt x="10917814" y="5483443"/>
                  <a:pt x="10830191" y="5571066"/>
                  <a:pt x="10722102" y="5571066"/>
                </a:cubicBezTo>
                <a:lnTo>
                  <a:pt x="195712" y="5571066"/>
                </a:lnTo>
                <a:cubicBezTo>
                  <a:pt x="87623" y="5571066"/>
                  <a:pt x="0" y="5483443"/>
                  <a:pt x="0" y="5375354"/>
                </a:cubicBezTo>
                <a:lnTo>
                  <a:pt x="0" y="195712"/>
                </a:lnTo>
                <a:cubicBezTo>
                  <a:pt x="0" y="87623"/>
                  <a:pt x="87623" y="0"/>
                  <a:pt x="195712" y="0"/>
                </a:cubicBezTo>
                <a:close/>
              </a:path>
            </a:pathLst>
          </a:cu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9B77A7B-CC71-02B4-75CA-BCFDD5145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559" y="1286935"/>
            <a:ext cx="9638153" cy="2668377"/>
          </a:xfrm>
          <a:effectLst/>
        </p:spPr>
        <p:txBody>
          <a:bodyPr>
            <a:normAutofit/>
          </a:bodyPr>
          <a:lstStyle/>
          <a:p>
            <a:pPr algn="ctr"/>
            <a:r>
              <a:rPr lang="pt-BR" b="1">
                <a:solidFill>
                  <a:schemeClr val="tx1"/>
                </a:solidFill>
                <a:latin typeface="Book Antiqua"/>
              </a:rPr>
              <a:t>Clean Big Apple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0BD673-0A66-17DE-82CA-92C54240A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559" y="4116179"/>
            <a:ext cx="9638153" cy="1599642"/>
          </a:xfrm>
          <a:effectLst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pt-BR">
                <a:ea typeface="+mn-lt"/>
                <a:cs typeface="+mn-lt"/>
              </a:rPr>
              <a:t>Investor </a:t>
            </a:r>
            <a:r>
              <a:rPr lang="pt-BR" err="1">
                <a:ea typeface="+mn-lt"/>
                <a:cs typeface="+mn-lt"/>
              </a:rPr>
              <a:t>Opportunity</a:t>
            </a:r>
            <a:endParaRPr lang="pt-BR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6013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6">
            <a:extLst>
              <a:ext uri="{FF2B5EF4-FFF2-40B4-BE49-F238E27FC236}">
                <a16:creationId xmlns:a16="http://schemas.microsoft.com/office/drawing/2014/main" id="{DA9A1ACB-4ECA-4EAE-AEAB-CE9C8C01E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A72AFE-9FA1-343A-C773-7643D656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Benefits of Hiring a Commercial Cleaner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DB4096-E353-E2CF-FA3F-4DF5E90B14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351209" cy="36365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</a:pPr>
            <a:r>
              <a:rPr lang="en-US" sz="1100" b="1"/>
              <a:t>Professional Expertise</a:t>
            </a:r>
            <a:r>
              <a:rPr lang="en-US" sz="1100"/>
              <a:t>: Corporate cleaning companies have trained professionals who understand the best practices for maintaining a clean and hygienic workspace.</a:t>
            </a:r>
          </a:p>
          <a:p>
            <a:pPr>
              <a:lnSpc>
                <a:spcPct val="90000"/>
              </a:lnSpc>
            </a:pPr>
            <a:r>
              <a:rPr lang="en-US" sz="1100" b="1"/>
              <a:t>Consistent Cleaning</a:t>
            </a:r>
            <a:r>
              <a:rPr lang="en-US" sz="1100"/>
              <a:t>: Regular cleaning schedules ensure that your office remains consistently clean, promoting a healthier environment for employees and visitors.</a:t>
            </a:r>
          </a:p>
          <a:p>
            <a:pPr>
              <a:lnSpc>
                <a:spcPct val="90000"/>
              </a:lnSpc>
            </a:pPr>
            <a:r>
              <a:rPr lang="en-US" sz="1100" b="1" dirty="0"/>
              <a:t>Time and Cost Savings</a:t>
            </a:r>
            <a:r>
              <a:rPr lang="en-US" sz="1100" dirty="0"/>
              <a:t>: Outsourcing cleaning services allows your staff to focus on core business tasks, while the cleaning company handles maintenance. It can also be cost-effective compared to hiring in-house janitorial staff.</a:t>
            </a:r>
          </a:p>
          <a:p>
            <a:pPr>
              <a:lnSpc>
                <a:spcPct val="90000"/>
              </a:lnSpc>
            </a:pPr>
            <a:r>
              <a:rPr lang="en-US" sz="1100" b="1"/>
              <a:t>Quality Supplies and Equipment</a:t>
            </a:r>
            <a:r>
              <a:rPr lang="en-US" sz="1100"/>
              <a:t>: Corporate cleaners use high-quality cleaning products and equipment, ensuring thorough and efficient cleaning.</a:t>
            </a:r>
          </a:p>
          <a:p>
            <a:pPr>
              <a:lnSpc>
                <a:spcPct val="90000"/>
              </a:lnSpc>
            </a:pPr>
            <a:r>
              <a:rPr lang="en-US" sz="1100" b="1"/>
              <a:t>Positive Image</a:t>
            </a:r>
            <a:r>
              <a:rPr lang="en-US" sz="1100"/>
              <a:t>: A clean and well-maintained office reflects positively on your business, impressing clients, partners, and potential employees.</a:t>
            </a:r>
          </a:p>
          <a:p>
            <a:pPr>
              <a:lnSpc>
                <a:spcPct val="90000"/>
              </a:lnSpc>
            </a:pPr>
            <a:r>
              <a:rPr lang="en-US" sz="1100" dirty="0"/>
              <a:t>Remember, a tidy workspace contributes to productivity and overall well-being!</a:t>
            </a:r>
          </a:p>
          <a:p>
            <a:pPr>
              <a:lnSpc>
                <a:spcPct val="90000"/>
              </a:lnSpc>
            </a:pPr>
            <a:endParaRPr lang="en-US" sz="11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24A27-B6C0-41EA-ABCB-AA2E61FC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0B6D9BA4-A168-A9F8-1575-ED160F4FBE36}"/>
              </a:ext>
            </a:extLst>
          </p:cNvPr>
          <p:cNvSpPr txBox="1"/>
          <p:nvPr/>
        </p:nvSpPr>
        <p:spPr>
          <a:xfrm>
            <a:off x="7622494" y="631305"/>
            <a:ext cx="100032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>
                <a:solidFill>
                  <a:schemeClr val="bg1"/>
                </a:solidFill>
              </a:rPr>
              <a:t>Before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4138AB0-26AC-64EB-CFB8-AE9B17386555}"/>
              </a:ext>
            </a:extLst>
          </p:cNvPr>
          <p:cNvSpPr txBox="1"/>
          <p:nvPr/>
        </p:nvSpPr>
        <p:spPr>
          <a:xfrm>
            <a:off x="9930580" y="2729564"/>
            <a:ext cx="8457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 dirty="0" err="1">
                <a:solidFill>
                  <a:schemeClr val="bg1"/>
                </a:solidFill>
              </a:rPr>
              <a:t>After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47ACFBC-943D-6D19-1291-F329C49A9B3A}"/>
              </a:ext>
            </a:extLst>
          </p:cNvPr>
          <p:cNvSpPr/>
          <p:nvPr/>
        </p:nvSpPr>
        <p:spPr>
          <a:xfrm>
            <a:off x="8626148" y="3163435"/>
            <a:ext cx="3434523" cy="34345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F5C20030-0832-27CC-E654-05DB17717877}"/>
              </a:ext>
            </a:extLst>
          </p:cNvPr>
          <p:cNvSpPr/>
          <p:nvPr/>
        </p:nvSpPr>
        <p:spPr>
          <a:xfrm>
            <a:off x="6538931" y="1032044"/>
            <a:ext cx="3169480" cy="34013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A dirty commercial office in photorealism ">
            <a:extLst>
              <a:ext uri="{FF2B5EF4-FFF2-40B4-BE49-F238E27FC236}">
                <a16:creationId xmlns:a16="http://schemas.microsoft.com/office/drawing/2014/main" id="{34131A3E-C1B6-2EA9-B940-A3B4FB417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49" r="3859" b="5"/>
          <a:stretch/>
        </p:blipFill>
        <p:spPr>
          <a:xfrm>
            <a:off x="6651189" y="1141858"/>
            <a:ext cx="2932711" cy="3182933"/>
          </a:xfrm>
          <a:prstGeom prst="rect">
            <a:avLst/>
          </a:prstGeom>
        </p:spPr>
      </p:pic>
      <p:pic>
        <p:nvPicPr>
          <p:cNvPr id="26" name="Imagem 25" descr="A clean commercial office &#10;">
            <a:extLst>
              <a:ext uri="{FF2B5EF4-FFF2-40B4-BE49-F238E27FC236}">
                <a16:creationId xmlns:a16="http://schemas.microsoft.com/office/drawing/2014/main" id="{3A448B05-3927-BD52-A992-25300FC7B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4186" y="3312473"/>
            <a:ext cx="3171690" cy="319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25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Quotable</vt:lpstr>
      <vt:lpstr>Clean Big Apple</vt:lpstr>
      <vt:lpstr>Benefits of Hiring a Commercial Cleaner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160</cp:revision>
  <dcterms:created xsi:type="dcterms:W3CDTF">2024-04-22T23:42:57Z</dcterms:created>
  <dcterms:modified xsi:type="dcterms:W3CDTF">2024-04-23T00:30:31Z</dcterms:modified>
</cp:coreProperties>
</file>