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10"/>
  </p:notesMasterIdLst>
  <p:sldIdLst>
    <p:sldId id="256" r:id="rId3"/>
    <p:sldId id="272" r:id="rId4"/>
    <p:sldId id="257" r:id="rId5"/>
    <p:sldId id="259" r:id="rId6"/>
    <p:sldId id="258" r:id="rId7"/>
    <p:sldId id="26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02468-19B6-40A7-816E-A58C9291E90D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6BA-8335-40B2-A857-C1C311A1ED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9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Herman Hollerith </a:t>
            </a:r>
            <a:r>
              <a:rPr lang="en-US" dirty="0" err="1"/>
              <a:t>späte</a:t>
            </a:r>
            <a:r>
              <a:rPr lang="en-US" dirty="0"/>
              <a:t> 1800. </a:t>
            </a:r>
            <a:r>
              <a:rPr lang="en-US" dirty="0" err="1"/>
              <a:t>Gründete</a:t>
            </a:r>
            <a:r>
              <a:rPr lang="en-US" dirty="0"/>
              <a:t> </a:t>
            </a:r>
            <a:r>
              <a:rPr lang="en-US" dirty="0" err="1"/>
              <a:t>Später</a:t>
            </a:r>
            <a:r>
              <a:rPr lang="en-US" dirty="0"/>
              <a:t> das </a:t>
            </a:r>
            <a:r>
              <a:rPr lang="en-US" dirty="0" err="1"/>
              <a:t>heutige</a:t>
            </a:r>
            <a:r>
              <a:rPr lang="en-US" dirty="0"/>
              <a:t> IBM. 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Digit (radix –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Begriff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Basis </a:t>
            </a:r>
            <a:r>
              <a:rPr lang="en-US" dirty="0" err="1"/>
              <a:t>wie</a:t>
            </a:r>
            <a:r>
              <a:rPr lang="en-US" dirty="0"/>
              <a:t> 10 (</a:t>
            </a:r>
            <a:r>
              <a:rPr lang="en-US" dirty="0" err="1"/>
              <a:t>unser</a:t>
            </a:r>
            <a:r>
              <a:rPr lang="en-US" dirty="0"/>
              <a:t>) </a:t>
            </a:r>
            <a:r>
              <a:rPr lang="en-US" dirty="0" err="1"/>
              <a:t>oder</a:t>
            </a:r>
            <a:r>
              <a:rPr lang="en-US" dirty="0"/>
              <a:t> 2(binary) )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lateinisch</a:t>
            </a:r>
            <a:r>
              <a:rPr lang="en-US" dirty="0"/>
              <a:t> Wurzel 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Algorithmen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Bubble Sort, Min Sort </a:t>
            </a:r>
            <a:r>
              <a:rPr lang="en-US" dirty="0" err="1"/>
              <a:t>oder</a:t>
            </a:r>
            <a:r>
              <a:rPr lang="en-US" dirty="0"/>
              <a:t> Insertion Sort, </a:t>
            </a:r>
            <a:r>
              <a:rPr lang="en-US" dirty="0" err="1"/>
              <a:t>vergleicht</a:t>
            </a:r>
            <a:r>
              <a:rPr lang="en-US" dirty="0"/>
              <a:t> Radix Sort </a:t>
            </a:r>
            <a:r>
              <a:rPr lang="en-US" dirty="0" err="1"/>
              <a:t>nicht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“</a:t>
            </a:r>
            <a:r>
              <a:rPr lang="en-US" dirty="0" err="1"/>
              <a:t>zählt</a:t>
            </a:r>
            <a:r>
              <a:rPr lang="en-US" dirty="0"/>
              <a:t>”.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vorallem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Arrays </a:t>
            </a:r>
            <a:r>
              <a:rPr lang="en-US" dirty="0" err="1"/>
              <a:t>deutlich</a:t>
            </a:r>
            <a:r>
              <a:rPr lang="en-US" dirty="0"/>
              <a:t> </a:t>
            </a:r>
            <a:r>
              <a:rPr lang="en-US" dirty="0" err="1"/>
              <a:t>bessere</a:t>
            </a:r>
            <a:r>
              <a:rPr lang="en-US" dirty="0"/>
              <a:t> Runtimes </a:t>
            </a:r>
            <a:r>
              <a:rPr lang="en-US" dirty="0" err="1"/>
              <a:t>erreicht</a:t>
            </a:r>
            <a:r>
              <a:rPr lang="en-US" dirty="0"/>
              <a:t> warden.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6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3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Vermutlich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F16BA-8335-40B2-A857-C1C311A1ED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41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9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2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726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16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39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693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8106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033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910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46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788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958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76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7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25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2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93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97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52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B887A0-F52D-46CA-8D81-D9F15D418151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0219D4-E62B-4F0C-8B1B-A4C15DE838C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28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7776EC-D22A-4955-A078-2C6FF6781A0C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FF320C-A2B6-43F5-BEF0-430082A4863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05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adixSort/src/RadixSort.java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920E-51D2-47BF-A681-45137E61E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Radix</a:t>
            </a:r>
            <a:r>
              <a:rPr lang="en-GB" dirty="0">
                <a:latin typeface="Consolas" panose="020B0609020204030204" pitchFamily="49" charset="0"/>
              </a:rPr>
              <a:t> sort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8A361-C7A9-4BFB-8CE2-61959E851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Simon Conrad | </a:t>
            </a:r>
            <a:r>
              <a:rPr lang="de-DE" dirty="0">
                <a:latin typeface="Consolas" panose="020B0609020204030204" pitchFamily="49" charset="0"/>
              </a:rPr>
              <a:t>Informatik</a:t>
            </a:r>
            <a:r>
              <a:rPr lang="en-GB" dirty="0">
                <a:latin typeface="Consolas" panose="020B0609020204030204" pitchFamily="49" charset="0"/>
              </a:rPr>
              <a:t> Q1</a:t>
            </a:r>
            <a:endParaRPr lang="LID4096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3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 descr="A group of oranges on a tree&#10;&#10;Description automatically generated with medium confidence">
            <a:extLst>
              <a:ext uri="{FF2B5EF4-FFF2-40B4-BE49-F238E27FC236}">
                <a16:creationId xmlns:a16="http://schemas.microsoft.com/office/drawing/2014/main" id="{20E62C88-0FBE-43A2-B4AB-63DE72348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alphaModFix amt="25000"/>
          </a:blip>
          <a:srcRect t="6779" b="6682"/>
          <a:stretch/>
        </p:blipFill>
        <p:spPr>
          <a:xfrm>
            <a:off x="-44854" y="0"/>
            <a:ext cx="12192000" cy="68580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C3D4D-5A26-46C2-A743-AF44F4B2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5CBB94-9C83-43C3-958C-D0BE4FF3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Kennt</a:t>
            </a:r>
            <a:r>
              <a:rPr lang="en-US" dirty="0"/>
              <a:t> man 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DA3F-346E-480A-B3F5-B13AA33F0B5D}"/>
              </a:ext>
            </a:extLst>
          </p:cNvPr>
          <p:cNvSpPr txBox="1"/>
          <p:nvPr/>
        </p:nvSpPr>
        <p:spPr>
          <a:xfrm>
            <a:off x="2085309" y="2510629"/>
            <a:ext cx="8183405" cy="91837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Birne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Mango, Ananas,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Kirche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C82D0C-DAA8-4DBB-BF8D-8E5AA13C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275670-707C-458E-8C8B-BE99D4670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9A698-2A23-43E8-A6A4-BE449EA416BF}"/>
              </a:ext>
            </a:extLst>
          </p:cNvPr>
          <p:cNvSpPr txBox="1"/>
          <p:nvPr/>
        </p:nvSpPr>
        <p:spPr>
          <a:xfrm>
            <a:off x="4077061" y="2023963"/>
            <a:ext cx="40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Untere</a:t>
            </a:r>
            <a:r>
              <a:rPr lang="en-US" dirty="0"/>
              <a:t> </a:t>
            </a:r>
            <a:r>
              <a:rPr lang="en-US" dirty="0" err="1"/>
              <a:t>Begriffe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sortiert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F52DF-3ECA-4C6A-A7C5-E98BAC21F54E}"/>
              </a:ext>
            </a:extLst>
          </p:cNvPr>
          <p:cNvSpPr txBox="1"/>
          <p:nvPr/>
        </p:nvSpPr>
        <p:spPr>
          <a:xfrm>
            <a:off x="2085309" y="2510143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ango,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nanas,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irche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6C13812-980A-4D24-B0B7-09F006A0E9DC}"/>
              </a:ext>
            </a:extLst>
          </p:cNvPr>
          <p:cNvSpPr/>
          <p:nvPr/>
        </p:nvSpPr>
        <p:spPr>
          <a:xfrm rot="5400000">
            <a:off x="5532762" y="3258631"/>
            <a:ext cx="527887" cy="50887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D962B-CBF6-435F-AF22-E293FE0BB456}"/>
              </a:ext>
            </a:extLst>
          </p:cNvPr>
          <p:cNvSpPr txBox="1"/>
          <p:nvPr/>
        </p:nvSpPr>
        <p:spPr>
          <a:xfrm>
            <a:off x="2085307" y="3860831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pfel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nanas,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irche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ango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1D950-9420-47E6-9396-9D96B3BD64ED}"/>
              </a:ext>
            </a:extLst>
          </p:cNvPr>
          <p:cNvSpPr txBox="1"/>
          <p:nvPr/>
        </p:nvSpPr>
        <p:spPr>
          <a:xfrm>
            <a:off x="2085306" y="3865474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 err="1"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p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anas, </a:t>
            </a:r>
            <a:r>
              <a:rPr lang="en-US" sz="3600" dirty="0" err="1"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ngo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D4FA3-65D7-430D-A0EB-1885CAE5B157}"/>
              </a:ext>
            </a:extLst>
          </p:cNvPr>
          <p:cNvSpPr/>
          <p:nvPr/>
        </p:nvSpPr>
        <p:spPr>
          <a:xfrm rot="5400000">
            <a:off x="5532761" y="4603458"/>
            <a:ext cx="527887" cy="50887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D500A6-0E6D-46E6-880A-FE5436EE50D6}"/>
              </a:ext>
            </a:extLst>
          </p:cNvPr>
          <p:cNvSpPr txBox="1"/>
          <p:nvPr/>
        </p:nvSpPr>
        <p:spPr>
          <a:xfrm>
            <a:off x="2085308" y="5234193"/>
            <a:ext cx="8183405" cy="65543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3600" dirty="0"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anas, </a:t>
            </a:r>
            <a:r>
              <a:rPr lang="en-US" sz="3600" dirty="0" err="1">
                <a:latin typeface="Cooper Black" panose="0208090404030B020404" pitchFamily="18" charset="0"/>
              </a:rPr>
              <a:t>A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p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fel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B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rne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 err="1">
                <a:latin typeface="Cooper Black" panose="0208090404030B020404" pitchFamily="18" charset="0"/>
              </a:rPr>
              <a:t>K</a:t>
            </a:r>
            <a:r>
              <a:rPr lang="en-US" sz="3600" dirty="0" err="1">
                <a:solidFill>
                  <a:srgbClr val="92D050"/>
                </a:solidFill>
                <a:latin typeface="Cooper Black" panose="0208090404030B020404" pitchFamily="18" charset="0"/>
              </a:rPr>
              <a:t>i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rche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en-US" sz="3600" dirty="0">
                <a:latin typeface="Cooper Black" panose="0208090404030B020404" pitchFamily="18" charset="0"/>
              </a:rPr>
              <a:t>M</a:t>
            </a:r>
            <a:r>
              <a:rPr lang="en-US" sz="3600" dirty="0">
                <a:solidFill>
                  <a:srgbClr val="92D050"/>
                </a:solidFill>
                <a:latin typeface="Cooper Black" panose="0208090404030B020404" pitchFamily="18" charset="0"/>
              </a:rPr>
              <a:t>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ngo </a:t>
            </a:r>
          </a:p>
        </p:txBody>
      </p:sp>
    </p:spTree>
    <p:extLst>
      <p:ext uri="{BB962C8B-B14F-4D97-AF65-F5344CB8AC3E}">
        <p14:creationId xmlns:p14="http://schemas.microsoft.com/office/powerpoint/2010/main" val="37971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7" grpId="0" animBg="1"/>
      <p:bldP spid="30" grpId="0"/>
      <p:bldP spid="30" grpId="1"/>
      <p:bldP spid="31" grpId="0"/>
      <p:bldP spid="32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75DD8E-B999-49FA-A60B-10AD21B95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E591-872E-4363-BDC3-63193037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Inhaltsangabe</a:t>
            </a:r>
          </a:p>
        </p:txBody>
      </p:sp>
      <p:pic>
        <p:nvPicPr>
          <p:cNvPr id="43" name="גרפיקה 52" descr="Clipboard">
            <a:extLst>
              <a:ext uri="{FF2B5EF4-FFF2-40B4-BE49-F238E27FC236}">
                <a16:creationId xmlns:a16="http://schemas.microsoft.com/office/drawing/2014/main" id="{54BF736E-DAD9-4561-B447-00AC9F96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53C219-00D1-436B-A859-07C0CD58B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5282932-CE9B-4909-9A7F-AC5861B9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 </a:t>
            </a:r>
            <a:r>
              <a:rPr lang="de-DE" dirty="0">
                <a:latin typeface="Consolas" panose="020B0609020204030204" pitchFamily="49" charset="0"/>
              </a:rPr>
              <a:t>Generelle Informationen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Theorie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Umsetzung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Source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onsolas" panose="020B0609020204030204" pitchFamily="49" charset="0"/>
              </a:rPr>
              <a:t> Zusammenfassung</a:t>
            </a:r>
          </a:p>
          <a:p>
            <a:endParaRPr lang="de-DE" dirty="0"/>
          </a:p>
          <a:p>
            <a:endParaRPr lang="LID4096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EB8A30-598D-487B-A08F-FA6108296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7F856F-7C8A-4B04-A5FB-9E83AAC3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55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836-C763-4431-9AFB-51E26A7A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Generelle Informationen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C78862-D5C1-462C-8DC5-78FC965497CC}"/>
              </a:ext>
            </a:extLst>
          </p:cNvPr>
          <p:cNvSpPr/>
          <p:nvPr/>
        </p:nvSpPr>
        <p:spPr>
          <a:xfrm>
            <a:off x="4249906" y="2058836"/>
            <a:ext cx="1952625" cy="1952625"/>
          </a:xfrm>
          <a:custGeom>
            <a:avLst/>
            <a:gdLst>
              <a:gd name="connsiteX0" fmla="*/ 1952625 w 1952625"/>
              <a:gd name="connsiteY0" fmla="*/ 0 h 1952625"/>
              <a:gd name="connsiteX1" fmla="*/ 1952625 w 1952625"/>
              <a:gd name="connsiteY1" fmla="*/ 920725 h 1952625"/>
              <a:gd name="connsiteX2" fmla="*/ 920725 w 1952625"/>
              <a:gd name="connsiteY2" fmla="*/ 1952625 h 1952625"/>
              <a:gd name="connsiteX3" fmla="*/ 0 w 1952625"/>
              <a:gd name="connsiteY3" fmla="*/ 1952625 h 1952625"/>
              <a:gd name="connsiteX4" fmla="*/ 1952625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952625" y="0"/>
                </a:moveTo>
                <a:lnTo>
                  <a:pt x="1952625" y="920725"/>
                </a:lnTo>
                <a:cubicBezTo>
                  <a:pt x="1382722" y="920725"/>
                  <a:pt x="920725" y="1382722"/>
                  <a:pt x="920725" y="1952625"/>
                </a:cubicBezTo>
                <a:lnTo>
                  <a:pt x="0" y="1952625"/>
                </a:lnTo>
                <a:cubicBezTo>
                  <a:pt x="0" y="874220"/>
                  <a:pt x="874220" y="0"/>
                  <a:pt x="1952625" y="0"/>
                </a:cubicBezTo>
                <a:close/>
              </a:path>
            </a:pathLst>
          </a:cu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5CBCF9-E61B-449A-BAD2-DB6D3514E598}"/>
              </a:ext>
            </a:extLst>
          </p:cNvPr>
          <p:cNvSpPr/>
          <p:nvPr/>
        </p:nvSpPr>
        <p:spPr>
          <a:xfrm>
            <a:off x="6202531" y="2058836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1952625 w 1952625"/>
              <a:gd name="connsiteY1" fmla="*/ 1952625 h 1952625"/>
              <a:gd name="connsiteX2" fmla="*/ 1031900 w 1952625"/>
              <a:gd name="connsiteY2" fmla="*/ 1952625 h 1952625"/>
              <a:gd name="connsiteX3" fmla="*/ 0 w 1952625"/>
              <a:gd name="connsiteY3" fmla="*/ 9207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cubicBezTo>
                  <a:pt x="1078405" y="0"/>
                  <a:pt x="1952625" y="874220"/>
                  <a:pt x="1952625" y="1952625"/>
                </a:cubicBezTo>
                <a:lnTo>
                  <a:pt x="1031900" y="1952625"/>
                </a:lnTo>
                <a:cubicBezTo>
                  <a:pt x="1031900" y="1382722"/>
                  <a:pt x="569903" y="920725"/>
                  <a:pt x="0" y="920725"/>
                </a:cubicBezTo>
                <a:close/>
              </a:path>
            </a:pathLst>
          </a:cu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CC0BE6-D2CC-4237-9800-19601A04EC5E}"/>
              </a:ext>
            </a:extLst>
          </p:cNvPr>
          <p:cNvSpPr/>
          <p:nvPr/>
        </p:nvSpPr>
        <p:spPr>
          <a:xfrm>
            <a:off x="6202531" y="4011461"/>
            <a:ext cx="1952625" cy="1952625"/>
          </a:xfrm>
          <a:custGeom>
            <a:avLst/>
            <a:gdLst>
              <a:gd name="connsiteX0" fmla="*/ 1031900 w 1952625"/>
              <a:gd name="connsiteY0" fmla="*/ 0 h 1952625"/>
              <a:gd name="connsiteX1" fmla="*/ 1952625 w 1952625"/>
              <a:gd name="connsiteY1" fmla="*/ 0 h 1952625"/>
              <a:gd name="connsiteX2" fmla="*/ 0 w 1952625"/>
              <a:gd name="connsiteY2" fmla="*/ 1952625 h 1952625"/>
              <a:gd name="connsiteX3" fmla="*/ 0 w 1952625"/>
              <a:gd name="connsiteY3" fmla="*/ 1031900 h 1952625"/>
              <a:gd name="connsiteX4" fmla="*/ 103190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1031900" y="0"/>
                </a:moveTo>
                <a:lnTo>
                  <a:pt x="1952625" y="0"/>
                </a:lnTo>
                <a:cubicBezTo>
                  <a:pt x="1952625" y="1078405"/>
                  <a:pt x="1078405" y="1952625"/>
                  <a:pt x="0" y="1952625"/>
                </a:cubicBezTo>
                <a:lnTo>
                  <a:pt x="0" y="1031900"/>
                </a:lnTo>
                <a:cubicBezTo>
                  <a:pt x="569903" y="1031900"/>
                  <a:pt x="1031900" y="569903"/>
                  <a:pt x="1031900" y="0"/>
                </a:cubicBezTo>
                <a:close/>
              </a:path>
            </a:pathLst>
          </a:cu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Ins="45720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1C7D-3B03-4C62-9ECB-B6064848DDD5}"/>
              </a:ext>
            </a:extLst>
          </p:cNvPr>
          <p:cNvSpPr/>
          <p:nvPr/>
        </p:nvSpPr>
        <p:spPr>
          <a:xfrm>
            <a:off x="4249906" y="4011461"/>
            <a:ext cx="1952625" cy="1952625"/>
          </a:xfrm>
          <a:custGeom>
            <a:avLst/>
            <a:gdLst>
              <a:gd name="connsiteX0" fmla="*/ 0 w 1952625"/>
              <a:gd name="connsiteY0" fmla="*/ 0 h 1952625"/>
              <a:gd name="connsiteX1" fmla="*/ 920725 w 1952625"/>
              <a:gd name="connsiteY1" fmla="*/ 0 h 1952625"/>
              <a:gd name="connsiteX2" fmla="*/ 1952625 w 1952625"/>
              <a:gd name="connsiteY2" fmla="*/ 1031900 h 1952625"/>
              <a:gd name="connsiteX3" fmla="*/ 1952625 w 1952625"/>
              <a:gd name="connsiteY3" fmla="*/ 1952625 h 1952625"/>
              <a:gd name="connsiteX4" fmla="*/ 0 w 1952625"/>
              <a:gd name="connsiteY4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1952625">
                <a:moveTo>
                  <a:pt x="0" y="0"/>
                </a:moveTo>
                <a:lnTo>
                  <a:pt x="920725" y="0"/>
                </a:lnTo>
                <a:cubicBezTo>
                  <a:pt x="920725" y="569903"/>
                  <a:pt x="1382722" y="1031900"/>
                  <a:pt x="1952625" y="1031900"/>
                </a:cubicBezTo>
                <a:lnTo>
                  <a:pt x="1952625" y="1952625"/>
                </a:lnTo>
                <a:cubicBezTo>
                  <a:pt x="874220" y="1952625"/>
                  <a:pt x="0" y="1078405"/>
                  <a:pt x="0" y="0"/>
                </a:cubicBezTo>
                <a:close/>
              </a:path>
            </a:pathLst>
          </a:cu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BEEC80-94F8-4A96-89D6-C2364563ABE4}"/>
              </a:ext>
            </a:extLst>
          </p:cNvPr>
          <p:cNvSpPr/>
          <p:nvPr/>
        </p:nvSpPr>
        <p:spPr>
          <a:xfrm>
            <a:off x="6431248" y="2735287"/>
            <a:ext cx="1096844" cy="1666402"/>
          </a:xfrm>
          <a:custGeom>
            <a:avLst/>
            <a:gdLst>
              <a:gd name="connsiteX0" fmla="*/ 139200 w 1096844"/>
              <a:gd name="connsiteY0" fmla="*/ 0 h 1666402"/>
              <a:gd name="connsiteX1" fmla="*/ 165463 w 1096844"/>
              <a:gd name="connsiteY1" fmla="*/ 6753 h 1666402"/>
              <a:gd name="connsiteX2" fmla="*/ 1096844 w 1096844"/>
              <a:gd name="connsiteY2" fmla="*/ 1272721 h 1666402"/>
              <a:gd name="connsiteX3" fmla="*/ 1069914 w 1096844"/>
              <a:gd name="connsiteY3" fmla="*/ 1539868 h 1666402"/>
              <a:gd name="connsiteX4" fmla="*/ 1037378 w 1096844"/>
              <a:gd name="connsiteY4" fmla="*/ 1666402 h 1666402"/>
              <a:gd name="connsiteX5" fmla="*/ 876182 w 1096844"/>
              <a:gd name="connsiteY5" fmla="*/ 1561923 h 1666402"/>
              <a:gd name="connsiteX6" fmla="*/ 563318 w 1096844"/>
              <a:gd name="connsiteY6" fmla="*/ 1538458 h 1666402"/>
              <a:gd name="connsiteX7" fmla="*/ 593314 w 1096844"/>
              <a:gd name="connsiteY7" fmla="*/ 1441825 h 1666402"/>
              <a:gd name="connsiteX8" fmla="*/ 610361 w 1096844"/>
              <a:gd name="connsiteY8" fmla="*/ 1272721 h 1666402"/>
              <a:gd name="connsiteX9" fmla="*/ 20797 w 1096844"/>
              <a:gd name="connsiteY9" fmla="*/ 471364 h 1666402"/>
              <a:gd name="connsiteX10" fmla="*/ 0 w 1096844"/>
              <a:gd name="connsiteY10" fmla="*/ 466016 h 166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6844" h="1666402">
                <a:moveTo>
                  <a:pt x="139200" y="0"/>
                </a:moveTo>
                <a:lnTo>
                  <a:pt x="165463" y="6753"/>
                </a:lnTo>
                <a:cubicBezTo>
                  <a:pt x="705058" y="174584"/>
                  <a:pt x="1096844" y="677900"/>
                  <a:pt x="1096844" y="1272721"/>
                </a:cubicBezTo>
                <a:cubicBezTo>
                  <a:pt x="1096844" y="1364232"/>
                  <a:pt x="1087571" y="1453577"/>
                  <a:pt x="1069914" y="1539868"/>
                </a:cubicBezTo>
                <a:lnTo>
                  <a:pt x="1037378" y="1666402"/>
                </a:lnTo>
                <a:lnTo>
                  <a:pt x="876182" y="1561923"/>
                </a:lnTo>
                <a:lnTo>
                  <a:pt x="563318" y="1538458"/>
                </a:lnTo>
                <a:lnTo>
                  <a:pt x="593314" y="1441825"/>
                </a:lnTo>
                <a:cubicBezTo>
                  <a:pt x="604491" y="1387203"/>
                  <a:pt x="610361" y="1330648"/>
                  <a:pt x="610361" y="1272721"/>
                </a:cubicBezTo>
                <a:cubicBezTo>
                  <a:pt x="610361" y="896199"/>
                  <a:pt x="362361" y="577601"/>
                  <a:pt x="20797" y="471364"/>
                </a:cubicBezTo>
                <a:lnTo>
                  <a:pt x="0" y="466016"/>
                </a:lnTo>
                <a:close/>
              </a:path>
            </a:pathLst>
          </a:cu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549B0A-0A6C-4477-B218-498404A7C71C}"/>
              </a:ext>
            </a:extLst>
          </p:cNvPr>
          <p:cNvSpPr/>
          <p:nvPr/>
        </p:nvSpPr>
        <p:spPr>
          <a:xfrm>
            <a:off x="4929161" y="2682445"/>
            <a:ext cx="1615271" cy="1083848"/>
          </a:xfrm>
          <a:custGeom>
            <a:avLst/>
            <a:gdLst>
              <a:gd name="connsiteX0" fmla="*/ 1273368 w 1615271"/>
              <a:gd name="connsiteY0" fmla="*/ 0 h 1083848"/>
              <a:gd name="connsiteX1" fmla="*/ 1540515 w 1615271"/>
              <a:gd name="connsiteY1" fmla="*/ 26931 h 1083848"/>
              <a:gd name="connsiteX2" fmla="*/ 1615271 w 1615271"/>
              <a:gd name="connsiteY2" fmla="*/ 46153 h 1083848"/>
              <a:gd name="connsiteX3" fmla="*/ 1559119 w 1615271"/>
              <a:gd name="connsiteY3" fmla="*/ 300315 h 1083848"/>
              <a:gd name="connsiteX4" fmla="*/ 1501915 w 1615271"/>
              <a:gd name="connsiteY4" fmla="*/ 521982 h 1083848"/>
              <a:gd name="connsiteX5" fmla="*/ 1442471 w 1615271"/>
              <a:gd name="connsiteY5" fmla="*/ 503529 h 1083848"/>
              <a:gd name="connsiteX6" fmla="*/ 1273367 w 1615271"/>
              <a:gd name="connsiteY6" fmla="*/ 486482 h 1083848"/>
              <a:gd name="connsiteX7" fmla="*/ 472010 w 1615271"/>
              <a:gd name="connsiteY7" fmla="*/ 1076046 h 1083848"/>
              <a:gd name="connsiteX8" fmla="*/ 470004 w 1615271"/>
              <a:gd name="connsiteY8" fmla="*/ 1083848 h 1083848"/>
              <a:gd name="connsiteX9" fmla="*/ 0 w 1615271"/>
              <a:gd name="connsiteY9" fmla="*/ 960163 h 1083848"/>
              <a:gd name="connsiteX10" fmla="*/ 7400 w 1615271"/>
              <a:gd name="connsiteY10" fmla="*/ 931381 h 1083848"/>
              <a:gd name="connsiteX11" fmla="*/ 1273368 w 1615271"/>
              <a:gd name="connsiteY11" fmla="*/ 0 h 10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5271" h="1083848">
                <a:moveTo>
                  <a:pt x="1273368" y="0"/>
                </a:moveTo>
                <a:cubicBezTo>
                  <a:pt x="1364879" y="0"/>
                  <a:pt x="1454224" y="9273"/>
                  <a:pt x="1540515" y="26931"/>
                </a:cubicBezTo>
                <a:lnTo>
                  <a:pt x="1615271" y="46153"/>
                </a:lnTo>
                <a:lnTo>
                  <a:pt x="1559119" y="300315"/>
                </a:lnTo>
                <a:lnTo>
                  <a:pt x="1501915" y="521982"/>
                </a:lnTo>
                <a:lnTo>
                  <a:pt x="1442471" y="503529"/>
                </a:lnTo>
                <a:cubicBezTo>
                  <a:pt x="1387849" y="492352"/>
                  <a:pt x="1331294" y="486482"/>
                  <a:pt x="1273367" y="486482"/>
                </a:cubicBezTo>
                <a:cubicBezTo>
                  <a:pt x="896845" y="486482"/>
                  <a:pt x="578247" y="734482"/>
                  <a:pt x="472010" y="1076046"/>
                </a:cubicBezTo>
                <a:lnTo>
                  <a:pt x="470004" y="1083848"/>
                </a:lnTo>
                <a:lnTo>
                  <a:pt x="0" y="960163"/>
                </a:lnTo>
                <a:lnTo>
                  <a:pt x="7400" y="931381"/>
                </a:lnTo>
                <a:cubicBezTo>
                  <a:pt x="175232" y="391786"/>
                  <a:pt x="678547" y="0"/>
                  <a:pt x="1273368" y="0"/>
                </a:cubicBezTo>
                <a:close/>
              </a:path>
            </a:pathLst>
          </a:cu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8B555-E7A6-42F8-BD2D-0F678EDFDC78}"/>
              </a:ext>
            </a:extLst>
          </p:cNvPr>
          <p:cNvSpPr/>
          <p:nvPr/>
        </p:nvSpPr>
        <p:spPr>
          <a:xfrm>
            <a:off x="5824214" y="4230249"/>
            <a:ext cx="1655785" cy="1103323"/>
          </a:xfrm>
          <a:custGeom>
            <a:avLst/>
            <a:gdLst>
              <a:gd name="connsiteX0" fmla="*/ 1186686 w 1655785"/>
              <a:gd name="connsiteY0" fmla="*/ 0 h 1103323"/>
              <a:gd name="connsiteX1" fmla="*/ 1655785 w 1655785"/>
              <a:gd name="connsiteY1" fmla="*/ 127214 h 1103323"/>
              <a:gd name="connsiteX2" fmla="*/ 1644285 w 1655785"/>
              <a:gd name="connsiteY2" fmla="*/ 171942 h 1103323"/>
              <a:gd name="connsiteX3" fmla="*/ 378316 w 1655785"/>
              <a:gd name="connsiteY3" fmla="*/ 1103323 h 1103323"/>
              <a:gd name="connsiteX4" fmla="*/ 111169 w 1655785"/>
              <a:gd name="connsiteY4" fmla="*/ 1076393 h 1103323"/>
              <a:gd name="connsiteX5" fmla="*/ 0 w 1655785"/>
              <a:gd name="connsiteY5" fmla="*/ 1047808 h 1103323"/>
              <a:gd name="connsiteX6" fmla="*/ 128883 w 1655785"/>
              <a:gd name="connsiteY6" fmla="*/ 579140 h 1103323"/>
              <a:gd name="connsiteX7" fmla="*/ 209211 w 1655785"/>
              <a:gd name="connsiteY7" fmla="*/ 599794 h 1103323"/>
              <a:gd name="connsiteX8" fmla="*/ 378315 w 1655785"/>
              <a:gd name="connsiteY8" fmla="*/ 616841 h 1103323"/>
              <a:gd name="connsiteX9" fmla="*/ 1179673 w 1655785"/>
              <a:gd name="connsiteY9" fmla="*/ 27277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5785" h="1103323">
                <a:moveTo>
                  <a:pt x="1186686" y="0"/>
                </a:moveTo>
                <a:lnTo>
                  <a:pt x="1655785" y="127214"/>
                </a:lnTo>
                <a:lnTo>
                  <a:pt x="1644285" y="171942"/>
                </a:lnTo>
                <a:cubicBezTo>
                  <a:pt x="1476453" y="711537"/>
                  <a:pt x="973138" y="1103323"/>
                  <a:pt x="378316" y="1103323"/>
                </a:cubicBezTo>
                <a:cubicBezTo>
                  <a:pt x="286805" y="1103323"/>
                  <a:pt x="197460" y="1094050"/>
                  <a:pt x="111169" y="1076393"/>
                </a:cubicBezTo>
                <a:lnTo>
                  <a:pt x="0" y="1047808"/>
                </a:lnTo>
                <a:lnTo>
                  <a:pt x="128883" y="579140"/>
                </a:lnTo>
                <a:lnTo>
                  <a:pt x="209211" y="599794"/>
                </a:lnTo>
                <a:cubicBezTo>
                  <a:pt x="263833" y="610971"/>
                  <a:pt x="320389" y="616841"/>
                  <a:pt x="378315" y="616841"/>
                </a:cubicBezTo>
                <a:cubicBezTo>
                  <a:pt x="754838" y="616841"/>
                  <a:pt x="1073436" y="368841"/>
                  <a:pt x="1179673" y="27277"/>
                </a:cubicBezTo>
                <a:close/>
              </a:path>
            </a:pathLst>
          </a:cu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E4E202-4AC9-4B42-B233-9D92B4921F63}"/>
              </a:ext>
            </a:extLst>
          </p:cNvPr>
          <p:cNvSpPr/>
          <p:nvPr/>
        </p:nvSpPr>
        <p:spPr>
          <a:xfrm>
            <a:off x="4876966" y="3641874"/>
            <a:ext cx="1040910" cy="1631979"/>
          </a:xfrm>
          <a:custGeom>
            <a:avLst/>
            <a:gdLst>
              <a:gd name="connsiteX0" fmla="*/ 52383 w 1040910"/>
              <a:gd name="connsiteY0" fmla="*/ 0 h 1631979"/>
              <a:gd name="connsiteX1" fmla="*/ 528340 w 1040910"/>
              <a:gd name="connsiteY1" fmla="*/ 117100 h 1631979"/>
              <a:gd name="connsiteX2" fmla="*/ 503528 w 1040910"/>
              <a:gd name="connsiteY2" fmla="*/ 197030 h 1631979"/>
              <a:gd name="connsiteX3" fmla="*/ 486481 w 1040910"/>
              <a:gd name="connsiteY3" fmla="*/ 366134 h 1631979"/>
              <a:gd name="connsiteX4" fmla="*/ 998954 w 1040910"/>
              <a:gd name="connsiteY4" fmla="*/ 1139276 h 1631979"/>
              <a:gd name="connsiteX5" fmla="*/ 1040910 w 1040910"/>
              <a:gd name="connsiteY5" fmla="*/ 1154632 h 1631979"/>
              <a:gd name="connsiteX6" fmla="*/ 931045 w 1040910"/>
              <a:gd name="connsiteY6" fmla="*/ 1631979 h 1631979"/>
              <a:gd name="connsiteX7" fmla="*/ 809594 w 1040910"/>
              <a:gd name="connsiteY7" fmla="*/ 1587528 h 1631979"/>
              <a:gd name="connsiteX8" fmla="*/ 0 w 1040910"/>
              <a:gd name="connsiteY8" fmla="*/ 366134 h 1631979"/>
              <a:gd name="connsiteX9" fmla="*/ 26931 w 1040910"/>
              <a:gd name="connsiteY9" fmla="*/ 98987 h 16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0910" h="1631979">
                <a:moveTo>
                  <a:pt x="52383" y="0"/>
                </a:moveTo>
                <a:lnTo>
                  <a:pt x="528340" y="117100"/>
                </a:lnTo>
                <a:lnTo>
                  <a:pt x="503528" y="197030"/>
                </a:lnTo>
                <a:cubicBezTo>
                  <a:pt x="492351" y="251652"/>
                  <a:pt x="486481" y="308208"/>
                  <a:pt x="486481" y="366134"/>
                </a:cubicBezTo>
                <a:cubicBezTo>
                  <a:pt x="486481" y="713693"/>
                  <a:pt x="697795" y="1011897"/>
                  <a:pt x="998954" y="1139276"/>
                </a:cubicBezTo>
                <a:lnTo>
                  <a:pt x="1040910" y="1154632"/>
                </a:lnTo>
                <a:lnTo>
                  <a:pt x="931045" y="1631979"/>
                </a:lnTo>
                <a:lnTo>
                  <a:pt x="809594" y="1587528"/>
                </a:lnTo>
                <a:cubicBezTo>
                  <a:pt x="333830" y="1386296"/>
                  <a:pt x="0" y="915200"/>
                  <a:pt x="0" y="366134"/>
                </a:cubicBezTo>
                <a:cubicBezTo>
                  <a:pt x="0" y="274623"/>
                  <a:pt x="9273" y="185278"/>
                  <a:pt x="26931" y="98987"/>
                </a:cubicBezTo>
                <a:close/>
              </a:path>
            </a:pathLst>
          </a:cu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EDAC3FB-746C-455D-B20F-730A2B462F4D}"/>
              </a:ext>
            </a:extLst>
          </p:cNvPr>
          <p:cNvSpPr/>
          <p:nvPr/>
        </p:nvSpPr>
        <p:spPr>
          <a:xfrm rot="900000">
            <a:off x="4790446" y="3370902"/>
            <a:ext cx="849312" cy="457200"/>
          </a:xfrm>
          <a:prstGeom prst="triangle">
            <a:avLst/>
          </a:prstGeom>
          <a:solidFill>
            <a:srgbClr val="2CB5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1B7B77D-C21F-4061-9B51-35D24254F456}"/>
              </a:ext>
            </a:extLst>
          </p:cNvPr>
          <p:cNvSpPr/>
          <p:nvPr/>
        </p:nvSpPr>
        <p:spPr>
          <a:xfrm rot="6300000">
            <a:off x="6189828" y="2795431"/>
            <a:ext cx="849312" cy="457200"/>
          </a:xfrm>
          <a:prstGeom prst="triangle">
            <a:avLst/>
          </a:prstGeom>
          <a:solidFill>
            <a:srgbClr val="B22C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8703719-A602-4594-9126-6215436735C6}"/>
              </a:ext>
            </a:extLst>
          </p:cNvPr>
          <p:cNvSpPr/>
          <p:nvPr/>
        </p:nvSpPr>
        <p:spPr>
          <a:xfrm rot="11700000">
            <a:off x="6765299" y="4191365"/>
            <a:ext cx="849312" cy="457200"/>
          </a:xfrm>
          <a:prstGeom prst="triangle">
            <a:avLst/>
          </a:prstGeom>
          <a:solidFill>
            <a:srgbClr val="E682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CE30154-9C43-453F-8D19-2C316EE6038C}"/>
              </a:ext>
            </a:extLst>
          </p:cNvPr>
          <p:cNvSpPr/>
          <p:nvPr/>
        </p:nvSpPr>
        <p:spPr>
          <a:xfrm rot="17100000">
            <a:off x="5364358" y="4770292"/>
            <a:ext cx="849312" cy="457200"/>
          </a:xfrm>
          <a:prstGeom prst="triangle">
            <a:avLst/>
          </a:prstGeom>
          <a:solidFill>
            <a:srgbClr val="94AE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9F90C-71BA-4BCC-AA10-5510273BDA97}"/>
              </a:ext>
            </a:extLst>
          </p:cNvPr>
          <p:cNvGrpSpPr/>
          <p:nvPr/>
        </p:nvGrpSpPr>
        <p:grpSpPr>
          <a:xfrm>
            <a:off x="9034012" y="4342697"/>
            <a:ext cx="2926080" cy="1474819"/>
            <a:chOff x="8921977" y="4073386"/>
            <a:chExt cx="2926080" cy="14748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5EF0AC-FD9D-4397-B176-95ACF0676CD9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Zeitaufwand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3762F5-D83E-4C95-B9E6-4F4255D986FC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Nicht comperativ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Worst case: O(d(n+b))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n die Anzahl an Elementen.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d die jeweiligen Stellen des Elements.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 die Anzahl an Schlüsseln.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059BCA-AAB3-4743-8D43-07AE31B7C7B5}"/>
              </a:ext>
            </a:extLst>
          </p:cNvPr>
          <p:cNvGrpSpPr/>
          <p:nvPr/>
        </p:nvGrpSpPr>
        <p:grpSpPr>
          <a:xfrm>
            <a:off x="444971" y="4342697"/>
            <a:ext cx="2926080" cy="1290153"/>
            <a:chOff x="332936" y="4652338"/>
            <a:chExt cx="2926080" cy="1290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DE685-34B3-404B-A2E2-A2CC2CBEC963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Zussamensetzung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B8F025-B0EC-4D5E-8545-3BB3E51ADA39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Wiederholter Countingsort für jede Stelle (d)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Aufteilung in Zähl- und Sammelphase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278DBA-5391-4A91-9708-4519EC479273}"/>
              </a:ext>
            </a:extLst>
          </p:cNvPr>
          <p:cNvGrpSpPr/>
          <p:nvPr/>
        </p:nvGrpSpPr>
        <p:grpSpPr>
          <a:xfrm>
            <a:off x="9034012" y="2390072"/>
            <a:ext cx="2926080" cy="1659485"/>
            <a:chOff x="8921977" y="1466725"/>
            <a:chExt cx="2926080" cy="1659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534D22-0364-46D7-A75A-CFB70D038CD4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Vorraussetzung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BFE4CB-252F-4598-BA21-975A2DC9EE0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Zu sortierende Schlüssel (b) im vorhinein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Bsp: Zehnerbasis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Anzahl der Schlüssel muss endlich sein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Länge des grössten Elements (d) bekannt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F62CE3-629C-4358-92F4-8D0307C079A0}"/>
              </a:ext>
            </a:extLst>
          </p:cNvPr>
          <p:cNvGrpSpPr/>
          <p:nvPr/>
        </p:nvGrpSpPr>
        <p:grpSpPr>
          <a:xfrm>
            <a:off x="444971" y="2390072"/>
            <a:ext cx="2926080" cy="1474819"/>
            <a:chOff x="332936" y="2627766"/>
            <a:chExt cx="2926080" cy="14748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470D68-4F03-49B7-90F5-13B1E471A554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72FA6-830C-4161-9DB3-F275D48A1DF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Out-of-place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Output ist nicht das original Array.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Stable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</a:rPr>
                <a:t>Bereits sortierte Elemente werden nicht verschoben.</a:t>
              </a:r>
            </a:p>
          </p:txBody>
        </p:sp>
      </p:grpSp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E17DDDED-20C7-46D5-8ACC-8DA847595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447" y="2715108"/>
            <a:ext cx="640080" cy="640080"/>
          </a:xfrm>
          <a:prstGeom prst="rect">
            <a:avLst/>
          </a:prstGeom>
        </p:spPr>
      </p:pic>
      <p:pic>
        <p:nvPicPr>
          <p:cNvPr id="29" name="Graphic 28" descr="Lights On">
            <a:extLst>
              <a:ext uri="{FF2B5EF4-FFF2-40B4-BE49-F238E27FC236}">
                <a16:creationId xmlns:a16="http://schemas.microsoft.com/office/drawing/2014/main" id="{4747E38F-CFC3-4BB9-AF32-0BE4A5813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6536" y="2715108"/>
            <a:ext cx="640080" cy="640080"/>
          </a:xfrm>
          <a:prstGeom prst="rect">
            <a:avLst/>
          </a:prstGeom>
        </p:spPr>
      </p:pic>
      <p:pic>
        <p:nvPicPr>
          <p:cNvPr id="30" name="Graphic 29" descr="Stopwatch 66%">
            <a:extLst>
              <a:ext uri="{FF2B5EF4-FFF2-40B4-BE49-F238E27FC236}">
                <a16:creationId xmlns:a16="http://schemas.microsoft.com/office/drawing/2014/main" id="{75AAE874-2083-4774-8ABB-56B5E621E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6536" y="4667733"/>
            <a:ext cx="640080" cy="640080"/>
          </a:xfrm>
          <a:prstGeom prst="rect">
            <a:avLst/>
          </a:prstGeom>
        </p:spPr>
      </p:pic>
      <p:pic>
        <p:nvPicPr>
          <p:cNvPr id="31" name="Graphic 30" descr="Research">
            <a:extLst>
              <a:ext uri="{FF2B5EF4-FFF2-40B4-BE49-F238E27FC236}">
                <a16:creationId xmlns:a16="http://schemas.microsoft.com/office/drawing/2014/main" id="{E536CF33-7BDE-4F1B-97E1-2794B68B3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8447" y="466773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60CF-8E91-409C-B7EA-85EBE6F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Theorie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430A-5040-4DCF-A337-6E154822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Was </a:t>
            </a:r>
            <a:r>
              <a:rPr lang="en-GB" dirty="0" err="1">
                <a:latin typeface="Consolas" panose="020B0609020204030204" pitchFamily="49" charset="0"/>
              </a:rPr>
              <a:t>ist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eigentlich</a:t>
            </a:r>
            <a:r>
              <a:rPr lang="en-GB" dirty="0">
                <a:latin typeface="Consolas" panose="020B0609020204030204" pitchFamily="49" charset="0"/>
              </a:rPr>
              <a:t> Radix sort</a:t>
            </a:r>
            <a:r>
              <a:rPr lang="en-GB" dirty="0"/>
              <a:t>?</a:t>
            </a:r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B0CB4-C1D9-4626-986C-0A88C800C1FE}"/>
              </a:ext>
            </a:extLst>
          </p:cNvPr>
          <p:cNvSpPr txBox="1"/>
          <p:nvPr/>
        </p:nvSpPr>
        <p:spPr>
          <a:xfrm>
            <a:off x="1162975" y="2406987"/>
            <a:ext cx="999270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AEA89B-69A4-4118-BBA4-62A38DC3B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05147"/>
              </p:ext>
            </p:extLst>
          </p:nvPr>
        </p:nvGraphicFramePr>
        <p:xfrm>
          <a:off x="2031999" y="273825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1CCC576-9B92-4B29-8A19-DE04E858B311}"/>
              </a:ext>
            </a:extLst>
          </p:cNvPr>
          <p:cNvSpPr/>
          <p:nvPr/>
        </p:nvSpPr>
        <p:spPr>
          <a:xfrm>
            <a:off x="5718699" y="3762046"/>
            <a:ext cx="754602" cy="9832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056A065-0490-452E-960B-15FAB453D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62158"/>
              </p:ext>
            </p:extLst>
          </p:nvPr>
        </p:nvGraphicFramePr>
        <p:xfrm>
          <a:off x="2031999" y="539404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66551F8-57DE-4F0C-B164-E0296B3CD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37789"/>
              </p:ext>
            </p:extLst>
          </p:nvPr>
        </p:nvGraphicFramePr>
        <p:xfrm>
          <a:off x="2031999" y="38685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05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08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03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858E0EF-2C52-4F01-81CE-A6B8C959C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87553"/>
              </p:ext>
            </p:extLst>
          </p:nvPr>
        </p:nvGraphicFramePr>
        <p:xfrm>
          <a:off x="2031999" y="6157747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FEF874-18F5-440D-BC10-FD944962C11B}"/>
              </a:ext>
            </a:extLst>
          </p:cNvPr>
          <p:cNvSpPr txBox="1"/>
          <p:nvPr/>
        </p:nvSpPr>
        <p:spPr>
          <a:xfrm>
            <a:off x="7022592" y="4014216"/>
            <a:ext cx="16367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0 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≤ n ≤ 999</a:t>
            </a:r>
            <a:endParaRPr lang="de-DE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B3BBC93-6E60-4045-9C7F-53BAF4EA0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14236"/>
              </p:ext>
            </p:extLst>
          </p:nvPr>
        </p:nvGraphicFramePr>
        <p:xfrm>
          <a:off x="2031588" y="392692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8449BEC3-F37E-4D4A-BECB-C27B7B463EE2}"/>
              </a:ext>
            </a:extLst>
          </p:cNvPr>
          <p:cNvSpPr/>
          <p:nvPr/>
        </p:nvSpPr>
        <p:spPr>
          <a:xfrm>
            <a:off x="5907349" y="1011981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B3BD5D43-BB16-4CE9-8A63-2E984FB5F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77215"/>
              </p:ext>
            </p:extLst>
          </p:nvPr>
        </p:nvGraphicFramePr>
        <p:xfrm>
          <a:off x="2062479" y="163366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7F0F229-E11A-4AAB-B30D-A5E5690EB392}"/>
              </a:ext>
            </a:extLst>
          </p:cNvPr>
          <p:cNvSpPr/>
          <p:nvPr/>
        </p:nvSpPr>
        <p:spPr>
          <a:xfrm>
            <a:off x="1162975" y="2233216"/>
            <a:ext cx="999270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A20A7-FC18-4FFF-9096-C01FECE90838}"/>
              </a:ext>
            </a:extLst>
          </p:cNvPr>
          <p:cNvSpPr txBox="1"/>
          <p:nvPr/>
        </p:nvSpPr>
        <p:spPr>
          <a:xfrm>
            <a:off x="1426463" y="2493812"/>
            <a:ext cx="4480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Counting Sort</a:t>
            </a:r>
          </a:p>
          <a:p>
            <a:endParaRPr lang="en-GB" sz="20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Input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</a:rPr>
              <a:t>Schlüssel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(10 base)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</a:rPr>
              <a:t>Rückführung</a:t>
            </a:r>
            <a:endParaRPr lang="de-DE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8089AD1-8E4A-4FE3-943A-0E42D2F4D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93967"/>
              </p:ext>
            </p:extLst>
          </p:nvPr>
        </p:nvGraphicFramePr>
        <p:xfrm>
          <a:off x="2901025" y="4074183"/>
          <a:ext cx="812800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5245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9756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6040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9760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2284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39523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75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467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8536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427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45451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53653D6-CDE1-4365-880D-B3B7978B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95780"/>
              </p:ext>
            </p:extLst>
          </p:nvPr>
        </p:nvGraphicFramePr>
        <p:xfrm>
          <a:off x="2901023" y="3337873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068088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9839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7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5804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53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3109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78DCCC0-CF6C-4F5E-B45E-126B9E396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06483"/>
              </p:ext>
            </p:extLst>
          </p:nvPr>
        </p:nvGraphicFramePr>
        <p:xfrm>
          <a:off x="2901023" y="444098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20558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35179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9657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18108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0365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957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9880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37138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00279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1110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84308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292A748-A510-403D-BBCF-B415B2138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49587"/>
              </p:ext>
            </p:extLst>
          </p:nvPr>
        </p:nvGraphicFramePr>
        <p:xfrm>
          <a:off x="2901023" y="445417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CF36CF7-38D2-4504-AC74-5CA85088D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8301"/>
              </p:ext>
            </p:extLst>
          </p:nvPr>
        </p:nvGraphicFramePr>
        <p:xfrm>
          <a:off x="2901023" y="4918996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43033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338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1675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99957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9700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84896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37000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7343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5727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922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2+3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1+5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87170"/>
                  </a:ext>
                </a:extLst>
              </a:tr>
            </a:tbl>
          </a:graphicData>
        </a:graphic>
      </p:graphicFrame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673D6865-FABA-45E6-B1BC-5A378C41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47931"/>
              </p:ext>
            </p:extLst>
          </p:nvPr>
        </p:nvGraphicFramePr>
        <p:xfrm>
          <a:off x="2901021" y="5212501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068088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9839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779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58045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53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33109"/>
                  </a:ext>
                </a:extLst>
              </a:tr>
            </a:tbl>
          </a:graphicData>
        </a:graphic>
      </p:graphicFrame>
      <p:sp>
        <p:nvSpPr>
          <p:cNvPr id="25" name="Arrow: Down 24">
            <a:extLst>
              <a:ext uri="{FF2B5EF4-FFF2-40B4-BE49-F238E27FC236}">
                <a16:creationId xmlns:a16="http://schemas.microsoft.com/office/drawing/2014/main" id="{DBCBD20E-9E06-4FB7-A359-5CBB1D2F6AD6}"/>
              </a:ext>
            </a:extLst>
          </p:cNvPr>
          <p:cNvSpPr/>
          <p:nvPr/>
        </p:nvSpPr>
        <p:spPr>
          <a:xfrm rot="4211526">
            <a:off x="8997133" y="3128141"/>
            <a:ext cx="423052" cy="16293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242E44F-FA6B-49F0-BCDE-762F7C312641}"/>
              </a:ext>
            </a:extLst>
          </p:cNvPr>
          <p:cNvSpPr/>
          <p:nvPr/>
        </p:nvSpPr>
        <p:spPr>
          <a:xfrm rot="18745168">
            <a:off x="8398070" y="4758709"/>
            <a:ext cx="328473" cy="5690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7" name="Table 22">
            <a:extLst>
              <a:ext uri="{FF2B5EF4-FFF2-40B4-BE49-F238E27FC236}">
                <a16:creationId xmlns:a16="http://schemas.microsoft.com/office/drawing/2014/main" id="{52058BC8-CE80-4682-9808-25C98AFD3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67950"/>
              </p:ext>
            </p:extLst>
          </p:nvPr>
        </p:nvGraphicFramePr>
        <p:xfrm>
          <a:off x="2901021" y="4454179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8" name="Table 22">
            <a:extLst>
              <a:ext uri="{FF2B5EF4-FFF2-40B4-BE49-F238E27FC236}">
                <a16:creationId xmlns:a16="http://schemas.microsoft.com/office/drawing/2014/main" id="{8202C4A6-15A0-4625-9FBA-1D398CC3B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93563"/>
              </p:ext>
            </p:extLst>
          </p:nvPr>
        </p:nvGraphicFramePr>
        <p:xfrm>
          <a:off x="2901021" y="4447040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7775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269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503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766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19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83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131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039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6709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90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75203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D6D2166-C197-4861-833C-204A602B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03673"/>
              </p:ext>
            </p:extLst>
          </p:nvPr>
        </p:nvGraphicFramePr>
        <p:xfrm>
          <a:off x="2062479" y="2972810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2314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153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94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8313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14607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771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66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89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54700"/>
                  </a:ext>
                </a:extLst>
              </a:tr>
            </a:tbl>
          </a:graphicData>
        </a:graphic>
      </p:graphicFrame>
      <p:sp>
        <p:nvSpPr>
          <p:cNvPr id="30" name="Arrow: Down 29">
            <a:extLst>
              <a:ext uri="{FF2B5EF4-FFF2-40B4-BE49-F238E27FC236}">
                <a16:creationId xmlns:a16="http://schemas.microsoft.com/office/drawing/2014/main" id="{1C6A0EE4-ED1F-4A7B-8131-5994F9F49985}"/>
              </a:ext>
            </a:extLst>
          </p:cNvPr>
          <p:cNvSpPr/>
          <p:nvPr/>
        </p:nvSpPr>
        <p:spPr>
          <a:xfrm>
            <a:off x="5907348" y="2335768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1" name="Table 29">
            <a:extLst>
              <a:ext uri="{FF2B5EF4-FFF2-40B4-BE49-F238E27FC236}">
                <a16:creationId xmlns:a16="http://schemas.microsoft.com/office/drawing/2014/main" id="{75C83C4C-B61B-4827-B6DC-77BDB735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78701"/>
              </p:ext>
            </p:extLst>
          </p:nvPr>
        </p:nvGraphicFramePr>
        <p:xfrm>
          <a:off x="2062480" y="4305286"/>
          <a:ext cx="81280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2314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153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9468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8313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14607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771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000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036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053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089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54700"/>
                  </a:ext>
                </a:extLst>
              </a:tr>
            </a:tbl>
          </a:graphicData>
        </a:graphic>
      </p:graphicFrame>
      <p:sp>
        <p:nvSpPr>
          <p:cNvPr id="32" name="Arrow: Down 31">
            <a:extLst>
              <a:ext uri="{FF2B5EF4-FFF2-40B4-BE49-F238E27FC236}">
                <a16:creationId xmlns:a16="http://schemas.microsoft.com/office/drawing/2014/main" id="{5B12A145-6862-41FF-8C3E-A68EA6FE9D51}"/>
              </a:ext>
            </a:extLst>
          </p:cNvPr>
          <p:cNvSpPr/>
          <p:nvPr/>
        </p:nvSpPr>
        <p:spPr>
          <a:xfrm>
            <a:off x="5907349" y="3668244"/>
            <a:ext cx="377301" cy="3657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080555C-9DE9-4BF5-A5D5-DE03D268419B}"/>
              </a:ext>
            </a:extLst>
          </p:cNvPr>
          <p:cNvSpPr/>
          <p:nvPr/>
        </p:nvSpPr>
        <p:spPr>
          <a:xfrm>
            <a:off x="5906939" y="5128000"/>
            <a:ext cx="377301" cy="71097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85273558-1935-4608-8245-211755F7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75542"/>
              </p:ext>
            </p:extLst>
          </p:nvPr>
        </p:nvGraphicFramePr>
        <p:xfrm>
          <a:off x="2031588" y="396262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1825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4341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7660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99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226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544862"/>
                    </a:ext>
                  </a:extLst>
                </a:gridCol>
              </a:tblGrid>
              <a:tr h="33499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053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089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150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036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366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1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11" grpId="0" animBg="1"/>
      <p:bldP spid="11" grpId="1" animBg="1"/>
      <p:bldP spid="13" grpId="0" animBg="1"/>
      <p:bldP spid="16" grpId="0" animBg="1"/>
      <p:bldP spid="16" grpId="1" animBg="1"/>
      <p:bldP spid="17" grpId="0"/>
      <p:bldP spid="17" grpId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0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52F9-342E-4657-845B-6711AB0B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Umsetzung (</a:t>
            </a:r>
            <a:r>
              <a:rPr lang="en-GB" dirty="0" err="1">
                <a:latin typeface="Consolas" panose="020B0609020204030204" pitchFamily="49" charset="0"/>
              </a:rPr>
              <a:t>bei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Zahlen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4379-3BD1-4ECD-AC38-39799173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>
                <a:latin typeface="Consolas" panose="020B0609020204030204" pitchFamily="49" charset="0"/>
              </a:rPr>
              <a:t>Alle Integer in Integer-arrays umwandeln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Die Arrays auf die Länge d bringen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Für die Länge d loopen und jeweils </a:t>
            </a:r>
            <a:r>
              <a:rPr lang="de-DE" dirty="0" err="1">
                <a:latin typeface="Consolas" panose="020B0609020204030204" pitchFamily="49" charset="0"/>
              </a:rPr>
              <a:t>Counting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Sort</a:t>
            </a:r>
            <a:r>
              <a:rPr lang="de-DE" dirty="0">
                <a:latin typeface="Consolas" panose="020B0609020204030204" pitchFamily="49" charset="0"/>
              </a:rPr>
              <a:t> durchführen 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Die Arrays zurück in Integer umwandeln und zurückgeben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5D071C-FAC1-4355-ACE6-76EEFA537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28466"/>
              </p:ext>
            </p:extLst>
          </p:nvPr>
        </p:nvGraphicFramePr>
        <p:xfrm>
          <a:off x="1250767" y="2310037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3565693541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407723846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283449022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547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B6713F-62A4-4DB5-9B43-9DD3469B1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66551"/>
              </p:ext>
            </p:extLst>
          </p:nvPr>
        </p:nvGraphicFramePr>
        <p:xfrm>
          <a:off x="6912749" y="2310037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06AFF23-5B7A-4627-A5ED-006B0AA731E9}"/>
              </a:ext>
            </a:extLst>
          </p:cNvPr>
          <p:cNvSpPr/>
          <p:nvPr/>
        </p:nvSpPr>
        <p:spPr>
          <a:xfrm>
            <a:off x="5782324" y="2310037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41C8B2B-B9CF-454C-9388-E01C21BA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60925"/>
              </p:ext>
            </p:extLst>
          </p:nvPr>
        </p:nvGraphicFramePr>
        <p:xfrm>
          <a:off x="1250766" y="3156899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CB426CD-F7E2-440A-99BE-BA31ACA4B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10704"/>
              </p:ext>
            </p:extLst>
          </p:nvPr>
        </p:nvGraphicFramePr>
        <p:xfrm>
          <a:off x="6912749" y="3142319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9F10482-28FF-409E-BAD3-730693E923B9}"/>
              </a:ext>
            </a:extLst>
          </p:cNvPr>
          <p:cNvSpPr/>
          <p:nvPr/>
        </p:nvSpPr>
        <p:spPr>
          <a:xfrm>
            <a:off x="5782324" y="3142319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1989B17-8CE7-4305-BA35-B028568E8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463"/>
              </p:ext>
            </p:extLst>
          </p:nvPr>
        </p:nvGraphicFramePr>
        <p:xfrm>
          <a:off x="6912748" y="4089565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B91987-38AD-4F4D-ADB5-0F3BADFD2E6B}"/>
              </a:ext>
            </a:extLst>
          </p:cNvPr>
          <p:cNvSpPr/>
          <p:nvPr/>
        </p:nvSpPr>
        <p:spPr>
          <a:xfrm>
            <a:off x="5735667" y="4089565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BB57FAD3-4417-4E09-BDF0-24CA8766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60186"/>
              </p:ext>
            </p:extLst>
          </p:nvPr>
        </p:nvGraphicFramePr>
        <p:xfrm>
          <a:off x="1250766" y="4089565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7A2E4A81-A550-4AC7-90DD-4653C044E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02229"/>
              </p:ext>
            </p:extLst>
          </p:nvPr>
        </p:nvGraphicFramePr>
        <p:xfrm>
          <a:off x="1250765" y="5022231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337817630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400813639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7848262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0,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[0, 1, 2]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 5, 4]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5643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D3A3CB-F42C-4AED-89C9-E2ED7D1E822C}"/>
              </a:ext>
            </a:extLst>
          </p:cNvPr>
          <p:cNvSpPr/>
          <p:nvPr/>
        </p:nvSpPr>
        <p:spPr>
          <a:xfrm>
            <a:off x="5735667" y="4979329"/>
            <a:ext cx="683580" cy="3657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D3D1C49A-1ED7-4D2F-8089-0E7BF9C6F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72042"/>
              </p:ext>
            </p:extLst>
          </p:nvPr>
        </p:nvGraphicFramePr>
        <p:xfrm>
          <a:off x="6912747" y="5004254"/>
          <a:ext cx="4084713" cy="365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3565693541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3407723846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283449022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5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F3708-3999-4C13-BF4A-03AB337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3C6A4-CBCE-4140-B31C-841F3662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 spc="200" dirty="0" err="1">
                <a:solidFill>
                  <a:schemeClr val="tx2"/>
                </a:solidFill>
                <a:latin typeface="+mj-lt"/>
                <a:hlinkClick r:id="rId2" action="ppaction://hlinkfile"/>
              </a:rPr>
              <a:t>RadixSort.Java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9982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Widescreen</PresentationFormat>
  <Paragraphs>241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Cooper Black</vt:lpstr>
      <vt:lpstr>Symbol</vt:lpstr>
      <vt:lpstr>Wingdings</vt:lpstr>
      <vt:lpstr>Retrospect</vt:lpstr>
      <vt:lpstr>1_Retrospect</vt:lpstr>
      <vt:lpstr>Radix sort</vt:lpstr>
      <vt:lpstr>Kennt man das?</vt:lpstr>
      <vt:lpstr>Inhaltsangabe</vt:lpstr>
      <vt:lpstr>Generelle Informationen</vt:lpstr>
      <vt:lpstr>Theorie</vt:lpstr>
      <vt:lpstr>Umsetzung (bei Zahlen)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Simon C</dc:creator>
  <cp:lastModifiedBy>Simon C</cp:lastModifiedBy>
  <cp:revision>5</cp:revision>
  <dcterms:created xsi:type="dcterms:W3CDTF">2021-01-14T18:42:42Z</dcterms:created>
  <dcterms:modified xsi:type="dcterms:W3CDTF">2021-01-14T19:40:00Z</dcterms:modified>
</cp:coreProperties>
</file>