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4"/>
    <p:sldMasterId id="2147483852" r:id="rId5"/>
  </p:sldMasterIdLst>
  <p:notesMasterIdLst>
    <p:notesMasterId r:id="rId16"/>
  </p:notesMasterIdLst>
  <p:sldIdLst>
    <p:sldId id="256" r:id="rId6"/>
    <p:sldId id="272" r:id="rId7"/>
    <p:sldId id="257" r:id="rId8"/>
    <p:sldId id="259" r:id="rId9"/>
    <p:sldId id="258" r:id="rId10"/>
    <p:sldId id="260" r:id="rId11"/>
    <p:sldId id="271" r:id="rId12"/>
    <p:sldId id="276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512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02468-19B6-40A7-816E-A58C9291E90D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F16BA-8335-40B2-A857-C1C311A1ED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895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Herman Hollerith </a:t>
            </a:r>
            <a:r>
              <a:rPr lang="en-US" dirty="0" err="1"/>
              <a:t>späte</a:t>
            </a:r>
            <a:r>
              <a:rPr lang="en-US" dirty="0"/>
              <a:t> 1800. </a:t>
            </a:r>
            <a:r>
              <a:rPr lang="en-US" dirty="0" err="1"/>
              <a:t>Gründete</a:t>
            </a:r>
            <a:r>
              <a:rPr lang="en-US" dirty="0"/>
              <a:t> </a:t>
            </a:r>
            <a:r>
              <a:rPr lang="en-US" dirty="0" err="1"/>
              <a:t>Später</a:t>
            </a:r>
            <a:r>
              <a:rPr lang="en-US" dirty="0"/>
              <a:t> das </a:t>
            </a:r>
            <a:r>
              <a:rPr lang="en-US" dirty="0" err="1"/>
              <a:t>heutige</a:t>
            </a:r>
            <a:r>
              <a:rPr lang="en-US" dirty="0"/>
              <a:t> IBM. 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jedes</a:t>
            </a:r>
            <a:r>
              <a:rPr lang="en-US" dirty="0"/>
              <a:t> Digit (radix –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Begriff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Basis </a:t>
            </a:r>
            <a:r>
              <a:rPr lang="en-US" dirty="0" err="1"/>
              <a:t>wie</a:t>
            </a:r>
            <a:r>
              <a:rPr lang="en-US" dirty="0"/>
              <a:t> 10 (</a:t>
            </a:r>
            <a:r>
              <a:rPr lang="en-US" dirty="0" err="1"/>
              <a:t>unser</a:t>
            </a:r>
            <a:r>
              <a:rPr lang="en-US" dirty="0"/>
              <a:t>) </a:t>
            </a:r>
            <a:r>
              <a:rPr lang="en-US" dirty="0" err="1"/>
              <a:t>oder</a:t>
            </a:r>
            <a:r>
              <a:rPr lang="en-US" dirty="0"/>
              <a:t> 2(binary) )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lateinisch</a:t>
            </a:r>
            <a:r>
              <a:rPr lang="en-US" dirty="0"/>
              <a:t> Wurzel 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Gegensatz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anderen</a:t>
            </a:r>
            <a:r>
              <a:rPr lang="en-US" dirty="0"/>
              <a:t> </a:t>
            </a:r>
            <a:r>
              <a:rPr lang="en-US" dirty="0" err="1"/>
              <a:t>Algorithmen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etwa</a:t>
            </a:r>
            <a:r>
              <a:rPr lang="en-US" dirty="0"/>
              <a:t> Bubble Sort, Min Sort </a:t>
            </a:r>
            <a:r>
              <a:rPr lang="en-US" dirty="0" err="1"/>
              <a:t>oder</a:t>
            </a:r>
            <a:r>
              <a:rPr lang="en-US" dirty="0"/>
              <a:t> Insertion Sort, </a:t>
            </a:r>
            <a:r>
              <a:rPr lang="en-US" dirty="0" err="1"/>
              <a:t>vergleicht</a:t>
            </a:r>
            <a:r>
              <a:rPr lang="en-US" dirty="0"/>
              <a:t> Radix Sort </a:t>
            </a:r>
            <a:r>
              <a:rPr lang="en-US" dirty="0" err="1"/>
              <a:t>nicht</a:t>
            </a:r>
            <a:r>
              <a:rPr lang="en-US" dirty="0"/>
              <a:t>, </a:t>
            </a:r>
            <a:r>
              <a:rPr lang="en-US" dirty="0" err="1"/>
              <a:t>sondern</a:t>
            </a:r>
            <a:r>
              <a:rPr lang="en-US" dirty="0"/>
              <a:t> “</a:t>
            </a:r>
            <a:r>
              <a:rPr lang="en-US" dirty="0" err="1"/>
              <a:t>zählt</a:t>
            </a:r>
            <a:r>
              <a:rPr lang="en-US" dirty="0"/>
              <a:t>”. </a:t>
            </a:r>
            <a:r>
              <a:rPr lang="en-US" dirty="0" err="1"/>
              <a:t>Dadurch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vorallem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großen</a:t>
            </a:r>
            <a:r>
              <a:rPr lang="en-US" dirty="0"/>
              <a:t> Arrays </a:t>
            </a:r>
            <a:r>
              <a:rPr lang="en-US" dirty="0" err="1"/>
              <a:t>deutlich</a:t>
            </a:r>
            <a:r>
              <a:rPr lang="en-US" dirty="0"/>
              <a:t> </a:t>
            </a:r>
            <a:r>
              <a:rPr lang="en-US" dirty="0" err="1"/>
              <a:t>bessere</a:t>
            </a:r>
            <a:r>
              <a:rPr lang="en-US" dirty="0"/>
              <a:t> Runtimes </a:t>
            </a:r>
            <a:r>
              <a:rPr lang="en-US" dirty="0" err="1"/>
              <a:t>erreicht</a:t>
            </a:r>
            <a:r>
              <a:rPr lang="en-US" dirty="0"/>
              <a:t> warden.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F16BA-8335-40B2-A857-C1C311A1ED9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66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F16BA-8335-40B2-A857-C1C311A1ED9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535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F16BA-8335-40B2-A857-C1C311A1ED9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419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F16BA-8335-40B2-A857-C1C311A1ED9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963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87A0-F52D-46CA-8D81-D9F15D418151}" type="datetimeFigureOut">
              <a:rPr lang="LID4096" smtClean="0"/>
              <a:t>01/18/2021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31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87A0-F52D-46CA-8D81-D9F15D418151}" type="datetimeFigureOut">
              <a:rPr lang="LID4096" smtClean="0"/>
              <a:t>01/18/2021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795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87A0-F52D-46CA-8D81-D9F15D418151}" type="datetimeFigureOut">
              <a:rPr lang="LID4096" smtClean="0"/>
              <a:t>01/18/2021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270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6EC-D22A-4955-A078-2C6FF6781A0C}" type="datetimeFigureOut">
              <a:rPr lang="LID4096" smtClean="0"/>
              <a:t>01/18/2021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2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6EC-D22A-4955-A078-2C6FF6781A0C}" type="datetimeFigureOut">
              <a:rPr lang="LID4096" smtClean="0"/>
              <a:t>01/18/2021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9726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6EC-D22A-4955-A078-2C6FF6781A0C}" type="datetimeFigureOut">
              <a:rPr lang="LID4096" smtClean="0"/>
              <a:t>01/18/2021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816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6EC-D22A-4955-A078-2C6FF6781A0C}" type="datetimeFigureOut">
              <a:rPr lang="LID4096" smtClean="0"/>
              <a:t>01/18/2021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399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6EC-D22A-4955-A078-2C6FF6781A0C}" type="datetimeFigureOut">
              <a:rPr lang="LID4096" smtClean="0"/>
              <a:t>01/18/2021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6934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6EC-D22A-4955-A078-2C6FF6781A0C}" type="datetimeFigureOut">
              <a:rPr lang="LID4096" smtClean="0"/>
              <a:t>01/18/2021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81063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6EC-D22A-4955-A078-2C6FF6781A0C}" type="datetimeFigureOut">
              <a:rPr lang="LID4096" smtClean="0"/>
              <a:t>01/18/2021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033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7776EC-D22A-4955-A078-2C6FF6781A0C}" type="datetimeFigureOut">
              <a:rPr lang="LID4096" smtClean="0"/>
              <a:t>01/18/2021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910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87A0-F52D-46CA-8D81-D9F15D418151}" type="datetimeFigureOut">
              <a:rPr lang="LID4096" smtClean="0"/>
              <a:t>01/18/2021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846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7776EC-D22A-4955-A078-2C6FF6781A0C}" type="datetimeFigureOut">
              <a:rPr lang="LID4096" smtClean="0"/>
              <a:t>01/18/2021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7880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6EC-D22A-4955-A078-2C6FF6781A0C}" type="datetimeFigureOut">
              <a:rPr lang="LID4096" smtClean="0"/>
              <a:t>01/18/2021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9587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6EC-D22A-4955-A078-2C6FF6781A0C}" type="datetimeFigureOut">
              <a:rPr lang="LID4096" smtClean="0"/>
              <a:t>01/18/2021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8762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87A0-F52D-46CA-8D81-D9F15D418151}" type="datetimeFigureOut">
              <a:rPr lang="LID4096" smtClean="0"/>
              <a:t>01/18/2021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87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87A0-F52D-46CA-8D81-D9F15D418151}" type="datetimeFigureOut">
              <a:rPr lang="LID4096" smtClean="0"/>
              <a:t>01/18/2021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259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87A0-F52D-46CA-8D81-D9F15D418151}" type="datetimeFigureOut">
              <a:rPr lang="LID4096" smtClean="0"/>
              <a:t>01/18/2021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3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87A0-F52D-46CA-8D81-D9F15D418151}" type="datetimeFigureOut">
              <a:rPr lang="LID4096" smtClean="0"/>
              <a:t>01/18/2021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527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87A0-F52D-46CA-8D81-D9F15D418151}" type="datetimeFigureOut">
              <a:rPr lang="LID4096" smtClean="0"/>
              <a:t>01/18/2021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937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B887A0-F52D-46CA-8D81-D9F15D418151}" type="datetimeFigureOut">
              <a:rPr lang="LID4096" smtClean="0"/>
              <a:t>01/18/2021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997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B887A0-F52D-46CA-8D81-D9F15D418151}" type="datetimeFigureOut">
              <a:rPr lang="LID4096" smtClean="0"/>
              <a:t>01/18/2021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527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B887A0-F52D-46CA-8D81-D9F15D418151}" type="datetimeFigureOut">
              <a:rPr lang="LID4096" smtClean="0"/>
              <a:t>01/18/2021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028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7776EC-D22A-4955-A078-2C6FF6781A0C}" type="datetimeFigureOut">
              <a:rPr lang="LID4096" smtClean="0"/>
              <a:t>01/18/2021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805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RadixSort/src/RadixSort.java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KhZ7F-jOlI" TargetMode="External"/><Relationship Id="rId2" Type="http://schemas.openxmlformats.org/officeDocument/2006/relationships/hyperlink" Target="https://www.youtube.com/watch?v=XiuSW_mEn7g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IsAvaible/Radix-Sort/tree/main" TargetMode="External"/><Relationship Id="rId4" Type="http://schemas.openxmlformats.org/officeDocument/2006/relationships/hyperlink" Target="https://medium.com/basecs/getting-to-the-root-of-sorting-with-radix-sort-f8e9240d42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920E-51D2-47BF-A681-45137E61E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Radix</a:t>
            </a:r>
            <a:r>
              <a:rPr lang="en-GB" dirty="0">
                <a:latin typeface="Consolas" panose="020B0609020204030204" pitchFamily="49" charset="0"/>
              </a:rPr>
              <a:t> sort (LSD)</a:t>
            </a:r>
            <a:endParaRPr lang="LID4096" dirty="0"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8A361-C7A9-4BFB-8CE2-61959E851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Simon Conrad | </a:t>
            </a:r>
            <a:r>
              <a:rPr lang="de-DE" dirty="0">
                <a:latin typeface="Consolas" panose="020B0609020204030204" pitchFamily="49" charset="0"/>
              </a:rPr>
              <a:t>Informatik</a:t>
            </a:r>
            <a:r>
              <a:rPr lang="en-GB" dirty="0">
                <a:latin typeface="Consolas" panose="020B0609020204030204" pitchFamily="49" charset="0"/>
              </a:rPr>
              <a:t> Q1</a:t>
            </a:r>
            <a:endParaRPr lang="LID4096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839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A close - up of a plant&#10;&#10;Description automatically generated with low confidence">
            <a:extLst>
              <a:ext uri="{FF2B5EF4-FFF2-40B4-BE49-F238E27FC236}">
                <a16:creationId xmlns:a16="http://schemas.microsoft.com/office/drawing/2014/main" id="{7B683CD9-A946-4643-B54D-00589FEB72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F177D5-19D7-4A58-8800-4BD97EEA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rgbClr val="FFFFFF"/>
                </a:solidFill>
                <a:latin typeface="Consolas" panose="020B0609020204030204" pitchFamily="49" charset="0"/>
              </a:rPr>
              <a:t>Noch</a:t>
            </a:r>
            <a:r>
              <a:rPr lang="en-US" sz="8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8000" dirty="0" err="1">
                <a:solidFill>
                  <a:srgbClr val="FFFFFF"/>
                </a:solidFill>
                <a:latin typeface="Consolas" panose="020B0609020204030204" pitchFamily="49" charset="0"/>
              </a:rPr>
              <a:t>Fragen</a:t>
            </a:r>
            <a:r>
              <a:rPr lang="en-US" sz="8000" dirty="0">
                <a:solidFill>
                  <a:srgbClr val="FFFFFF"/>
                </a:solidFill>
                <a:latin typeface="Consolas" panose="020B0609020204030204" pitchFamily="49" charset="0"/>
              </a:rPr>
              <a:t>?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A6F7D32-4B5B-4568-948E-D895DCD5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6F036F3-0FAC-4B73-BE94-57ECD9DC4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25C48A-208C-4C1B-9D6B-5C13C2C61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755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5" descr="A group of oranges on a tree&#10;&#10;Description automatically generated with medium confidence">
            <a:extLst>
              <a:ext uri="{FF2B5EF4-FFF2-40B4-BE49-F238E27FC236}">
                <a16:creationId xmlns:a16="http://schemas.microsoft.com/office/drawing/2014/main" id="{20E62C88-0FBE-43A2-B4AB-63DE72348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alphaModFix amt="25000"/>
          </a:blip>
          <a:srcRect t="6779" b="6682"/>
          <a:stretch/>
        </p:blipFill>
        <p:spPr>
          <a:xfrm>
            <a:off x="-44854" y="0"/>
            <a:ext cx="12192000" cy="68580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3C3D4D-5A26-46C2-A743-AF44F4B2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5CBB94-9C83-43C3-958C-D0BE4FF3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Kennt</a:t>
            </a:r>
            <a:r>
              <a:rPr lang="en-US" dirty="0"/>
              <a:t> man das?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BDA3F-346E-480A-B3F5-B13AA33F0B5D}"/>
              </a:ext>
            </a:extLst>
          </p:cNvPr>
          <p:cNvSpPr txBox="1"/>
          <p:nvPr/>
        </p:nvSpPr>
        <p:spPr>
          <a:xfrm>
            <a:off x="2085309" y="2510629"/>
            <a:ext cx="8183405" cy="918370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Birne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Apfel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Mango, Ananas,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Kirsche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C82D0C-DAA8-4DBB-BF8D-8E5AA13CA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275670-707C-458E-8C8B-BE99D4670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9A698-2A23-43E8-A6A4-BE449EA416BF}"/>
              </a:ext>
            </a:extLst>
          </p:cNvPr>
          <p:cNvSpPr txBox="1"/>
          <p:nvPr/>
        </p:nvSpPr>
        <p:spPr>
          <a:xfrm>
            <a:off x="4077061" y="2023963"/>
            <a:ext cx="40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Untere</a:t>
            </a:r>
            <a:r>
              <a:rPr lang="en-US" dirty="0"/>
              <a:t> </a:t>
            </a:r>
            <a:r>
              <a:rPr lang="en-US" dirty="0" err="1"/>
              <a:t>Begriffe</a:t>
            </a:r>
            <a:r>
              <a:rPr lang="en-US" dirty="0"/>
              <a:t> </a:t>
            </a:r>
            <a:r>
              <a:rPr lang="en-US" dirty="0" err="1"/>
              <a:t>sollen</a:t>
            </a:r>
            <a:r>
              <a:rPr lang="en-US" dirty="0"/>
              <a:t> </a:t>
            </a:r>
            <a:r>
              <a:rPr lang="en-US" dirty="0" err="1"/>
              <a:t>sortiert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3F52DF-3ECA-4C6A-A7C5-E98BAC21F54E}"/>
              </a:ext>
            </a:extLst>
          </p:cNvPr>
          <p:cNvSpPr txBox="1"/>
          <p:nvPr/>
        </p:nvSpPr>
        <p:spPr>
          <a:xfrm>
            <a:off x="2085305" y="2509245"/>
            <a:ext cx="8183405" cy="655438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B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irne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A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pfel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>
                <a:solidFill>
                  <a:srgbClr val="92D050"/>
                </a:solidFill>
                <a:latin typeface="Cooper Black" panose="0208090404030B020404" pitchFamily="18" charset="0"/>
              </a:rPr>
              <a:t>M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ango, </a:t>
            </a:r>
            <a:r>
              <a:rPr lang="en-US" sz="3600" dirty="0">
                <a:solidFill>
                  <a:srgbClr val="92D050"/>
                </a:solidFill>
                <a:latin typeface="Cooper Black" panose="0208090404030B020404" pitchFamily="18" charset="0"/>
              </a:rPr>
              <a:t>A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nanas, </a:t>
            </a: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K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irsche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6C13812-980A-4D24-B0B7-09F006A0E9DC}"/>
              </a:ext>
            </a:extLst>
          </p:cNvPr>
          <p:cNvSpPr/>
          <p:nvPr/>
        </p:nvSpPr>
        <p:spPr>
          <a:xfrm rot="5400000">
            <a:off x="5532762" y="3258631"/>
            <a:ext cx="527887" cy="50887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BD962B-CBF6-435F-AF22-E293FE0BB456}"/>
              </a:ext>
            </a:extLst>
          </p:cNvPr>
          <p:cNvSpPr txBox="1"/>
          <p:nvPr/>
        </p:nvSpPr>
        <p:spPr>
          <a:xfrm>
            <a:off x="2085307" y="3860831"/>
            <a:ext cx="8183405" cy="655438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A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pfel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>
                <a:solidFill>
                  <a:srgbClr val="92D050"/>
                </a:solidFill>
                <a:latin typeface="Cooper Black" panose="0208090404030B020404" pitchFamily="18" charset="0"/>
              </a:rPr>
              <a:t>A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nanas, </a:t>
            </a: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B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irne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K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irsche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>
                <a:solidFill>
                  <a:srgbClr val="92D050"/>
                </a:solidFill>
                <a:latin typeface="Cooper Black" panose="0208090404030B020404" pitchFamily="18" charset="0"/>
              </a:rPr>
              <a:t>M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ango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31D950-9420-47E6-9396-9D96B3BD64ED}"/>
              </a:ext>
            </a:extLst>
          </p:cNvPr>
          <p:cNvSpPr txBox="1"/>
          <p:nvPr/>
        </p:nvSpPr>
        <p:spPr>
          <a:xfrm>
            <a:off x="2085304" y="3861458"/>
            <a:ext cx="8183405" cy="655438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sz="3600" dirty="0" err="1">
                <a:latin typeface="Cooper Black" panose="0208090404030B020404" pitchFamily="18" charset="0"/>
              </a:rPr>
              <a:t>A</a:t>
            </a: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p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fel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>
                <a:latin typeface="Cooper Black" panose="0208090404030B020404" pitchFamily="18" charset="0"/>
              </a:rPr>
              <a:t>A</a:t>
            </a:r>
            <a:r>
              <a:rPr lang="en-US" sz="3600" dirty="0">
                <a:solidFill>
                  <a:srgbClr val="92D050"/>
                </a:solidFill>
                <a:latin typeface="Cooper Black" panose="0208090404030B020404" pitchFamily="18" charset="0"/>
              </a:rPr>
              <a:t>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anas, </a:t>
            </a:r>
            <a:r>
              <a:rPr lang="en-US" sz="3600" dirty="0" err="1">
                <a:latin typeface="Cooper Black" panose="0208090404030B020404" pitchFamily="18" charset="0"/>
              </a:rPr>
              <a:t>B</a:t>
            </a: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i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rne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 err="1">
                <a:latin typeface="Cooper Black" panose="0208090404030B020404" pitchFamily="18" charset="0"/>
              </a:rPr>
              <a:t>K</a:t>
            </a: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i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rsche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>
                <a:latin typeface="Cooper Black" panose="0208090404030B020404" pitchFamily="18" charset="0"/>
              </a:rPr>
              <a:t>M</a:t>
            </a:r>
            <a:r>
              <a:rPr lang="en-US" sz="3600" dirty="0">
                <a:solidFill>
                  <a:srgbClr val="92D050"/>
                </a:solidFill>
                <a:latin typeface="Cooper Black" panose="0208090404030B020404" pitchFamily="18" charset="0"/>
              </a:rPr>
              <a:t>a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ngo 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6CD4FA3-65D7-430D-A0EB-1885CAE5B157}"/>
              </a:ext>
            </a:extLst>
          </p:cNvPr>
          <p:cNvSpPr/>
          <p:nvPr/>
        </p:nvSpPr>
        <p:spPr>
          <a:xfrm rot="5400000">
            <a:off x="5532761" y="4603458"/>
            <a:ext cx="527887" cy="50887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D500A6-0E6D-46E6-880A-FE5436EE50D6}"/>
              </a:ext>
            </a:extLst>
          </p:cNvPr>
          <p:cNvSpPr txBox="1"/>
          <p:nvPr/>
        </p:nvSpPr>
        <p:spPr>
          <a:xfrm>
            <a:off x="2085308" y="5234193"/>
            <a:ext cx="8183405" cy="655438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sz="3600" dirty="0">
                <a:latin typeface="Cooper Black" panose="0208090404030B020404" pitchFamily="18" charset="0"/>
              </a:rPr>
              <a:t>A</a:t>
            </a:r>
            <a:r>
              <a:rPr lang="en-US" sz="3600" dirty="0">
                <a:solidFill>
                  <a:srgbClr val="92D050"/>
                </a:solidFill>
                <a:latin typeface="Cooper Black" panose="0208090404030B020404" pitchFamily="18" charset="0"/>
              </a:rPr>
              <a:t>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anas, </a:t>
            </a:r>
            <a:r>
              <a:rPr lang="en-US" sz="3600" dirty="0" err="1">
                <a:latin typeface="Cooper Black" panose="0208090404030B020404" pitchFamily="18" charset="0"/>
              </a:rPr>
              <a:t>A</a:t>
            </a: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p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fel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 err="1">
                <a:latin typeface="Cooper Black" panose="0208090404030B020404" pitchFamily="18" charset="0"/>
              </a:rPr>
              <a:t>B</a:t>
            </a: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i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rne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 err="1">
                <a:latin typeface="Cooper Black" panose="0208090404030B020404" pitchFamily="18" charset="0"/>
              </a:rPr>
              <a:t>K</a:t>
            </a: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i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rsche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>
                <a:latin typeface="Cooper Black" panose="0208090404030B020404" pitchFamily="18" charset="0"/>
              </a:rPr>
              <a:t>M</a:t>
            </a:r>
            <a:r>
              <a:rPr lang="en-US" sz="3600" dirty="0">
                <a:solidFill>
                  <a:srgbClr val="92D050"/>
                </a:solidFill>
                <a:latin typeface="Cooper Black" panose="0208090404030B020404" pitchFamily="18" charset="0"/>
              </a:rPr>
              <a:t>a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ngo </a:t>
            </a:r>
          </a:p>
        </p:txBody>
      </p:sp>
    </p:spTree>
    <p:extLst>
      <p:ext uri="{BB962C8B-B14F-4D97-AF65-F5344CB8AC3E}">
        <p14:creationId xmlns:p14="http://schemas.microsoft.com/office/powerpoint/2010/main" val="379718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  <p:bldP spid="7" grpId="0" animBg="1"/>
      <p:bldP spid="30" grpId="0"/>
      <p:bldP spid="30" grpId="1"/>
      <p:bldP spid="31" grpId="0"/>
      <p:bldP spid="32" grpId="0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B75DD8E-B999-49FA-A60B-10AD21B95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BE591-872E-4363-BDC3-63193037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de-DE" dirty="0">
                <a:latin typeface="Consolas" panose="020B0609020204030204" pitchFamily="49" charset="0"/>
              </a:rPr>
              <a:t>Inhaltsangabe</a:t>
            </a:r>
          </a:p>
        </p:txBody>
      </p:sp>
      <p:pic>
        <p:nvPicPr>
          <p:cNvPr id="43" name="גרפיקה 52" descr="Clipboard">
            <a:extLst>
              <a:ext uri="{FF2B5EF4-FFF2-40B4-BE49-F238E27FC236}">
                <a16:creationId xmlns:a16="http://schemas.microsoft.com/office/drawing/2014/main" id="{54BF736E-DAD9-4561-B447-00AC9F966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353C219-00D1-436B-A859-07C0CD58B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5282932-CE9B-4909-9A7F-AC5861B9D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 </a:t>
            </a:r>
            <a:r>
              <a:rPr lang="de-DE" dirty="0">
                <a:latin typeface="Consolas" panose="020B0609020204030204" pitchFamily="49" charset="0"/>
              </a:rPr>
              <a:t>Generelle Informationen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Consolas" panose="020B0609020204030204" pitchFamily="49" charset="0"/>
              </a:rPr>
              <a:t> Theorie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Consolas" panose="020B0609020204030204" pitchFamily="49" charset="0"/>
              </a:rPr>
              <a:t> Umsetzung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Consolas" panose="020B0609020204030204" pitchFamily="49" charset="0"/>
              </a:rPr>
              <a:t> Source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Consolas" panose="020B0609020204030204" pitchFamily="49" charset="0"/>
              </a:rPr>
              <a:t> Zusammenfassung</a:t>
            </a:r>
          </a:p>
          <a:p>
            <a:endParaRPr lang="de-DE" dirty="0"/>
          </a:p>
          <a:p>
            <a:endParaRPr lang="LID4096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1EB8A30-598D-487B-A08F-FA6108296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37F856F-7C8A-4B04-A5FB-9E83AAC38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555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E836-C763-4431-9AFB-51E26A7A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Generelle Informationen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C78862-D5C1-462C-8DC5-78FC965497CC}"/>
              </a:ext>
            </a:extLst>
          </p:cNvPr>
          <p:cNvSpPr/>
          <p:nvPr/>
        </p:nvSpPr>
        <p:spPr>
          <a:xfrm>
            <a:off x="4249906" y="2058836"/>
            <a:ext cx="1952625" cy="1952625"/>
          </a:xfrm>
          <a:custGeom>
            <a:avLst/>
            <a:gdLst>
              <a:gd name="connsiteX0" fmla="*/ 1952625 w 1952625"/>
              <a:gd name="connsiteY0" fmla="*/ 0 h 1952625"/>
              <a:gd name="connsiteX1" fmla="*/ 1952625 w 1952625"/>
              <a:gd name="connsiteY1" fmla="*/ 920725 h 1952625"/>
              <a:gd name="connsiteX2" fmla="*/ 920725 w 1952625"/>
              <a:gd name="connsiteY2" fmla="*/ 1952625 h 1952625"/>
              <a:gd name="connsiteX3" fmla="*/ 0 w 1952625"/>
              <a:gd name="connsiteY3" fmla="*/ 1952625 h 1952625"/>
              <a:gd name="connsiteX4" fmla="*/ 1952625 w 1952625"/>
              <a:gd name="connsiteY4" fmla="*/ 0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625" h="1952625">
                <a:moveTo>
                  <a:pt x="1952625" y="0"/>
                </a:moveTo>
                <a:lnTo>
                  <a:pt x="1952625" y="920725"/>
                </a:lnTo>
                <a:cubicBezTo>
                  <a:pt x="1382722" y="920725"/>
                  <a:pt x="920725" y="1382722"/>
                  <a:pt x="920725" y="1952625"/>
                </a:cubicBezTo>
                <a:lnTo>
                  <a:pt x="0" y="1952625"/>
                </a:lnTo>
                <a:cubicBezTo>
                  <a:pt x="0" y="874220"/>
                  <a:pt x="874220" y="0"/>
                  <a:pt x="1952625" y="0"/>
                </a:cubicBezTo>
                <a:close/>
              </a:path>
            </a:pathLst>
          </a:cu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04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E5CBCF9-E61B-449A-BAD2-DB6D3514E598}"/>
              </a:ext>
            </a:extLst>
          </p:cNvPr>
          <p:cNvSpPr/>
          <p:nvPr/>
        </p:nvSpPr>
        <p:spPr>
          <a:xfrm>
            <a:off x="6202531" y="2058836"/>
            <a:ext cx="1952625" cy="1952625"/>
          </a:xfrm>
          <a:custGeom>
            <a:avLst/>
            <a:gdLst>
              <a:gd name="connsiteX0" fmla="*/ 0 w 1952625"/>
              <a:gd name="connsiteY0" fmla="*/ 0 h 1952625"/>
              <a:gd name="connsiteX1" fmla="*/ 1952625 w 1952625"/>
              <a:gd name="connsiteY1" fmla="*/ 1952625 h 1952625"/>
              <a:gd name="connsiteX2" fmla="*/ 1031900 w 1952625"/>
              <a:gd name="connsiteY2" fmla="*/ 1952625 h 1952625"/>
              <a:gd name="connsiteX3" fmla="*/ 0 w 1952625"/>
              <a:gd name="connsiteY3" fmla="*/ 920725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25" h="1952625">
                <a:moveTo>
                  <a:pt x="0" y="0"/>
                </a:moveTo>
                <a:cubicBezTo>
                  <a:pt x="1078405" y="0"/>
                  <a:pt x="1952625" y="874220"/>
                  <a:pt x="1952625" y="1952625"/>
                </a:cubicBezTo>
                <a:lnTo>
                  <a:pt x="1031900" y="1952625"/>
                </a:lnTo>
                <a:cubicBezTo>
                  <a:pt x="1031900" y="1382722"/>
                  <a:pt x="569903" y="920725"/>
                  <a:pt x="0" y="920725"/>
                </a:cubicBezTo>
                <a:close/>
              </a:path>
            </a:pathLst>
          </a:cu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Ins="457200" rtlCol="0" anchor="ctr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2CC0BE6-D2CC-4237-9800-19601A04EC5E}"/>
              </a:ext>
            </a:extLst>
          </p:cNvPr>
          <p:cNvSpPr/>
          <p:nvPr/>
        </p:nvSpPr>
        <p:spPr>
          <a:xfrm>
            <a:off x="6202531" y="4011461"/>
            <a:ext cx="1952625" cy="1952625"/>
          </a:xfrm>
          <a:custGeom>
            <a:avLst/>
            <a:gdLst>
              <a:gd name="connsiteX0" fmla="*/ 1031900 w 1952625"/>
              <a:gd name="connsiteY0" fmla="*/ 0 h 1952625"/>
              <a:gd name="connsiteX1" fmla="*/ 1952625 w 1952625"/>
              <a:gd name="connsiteY1" fmla="*/ 0 h 1952625"/>
              <a:gd name="connsiteX2" fmla="*/ 0 w 1952625"/>
              <a:gd name="connsiteY2" fmla="*/ 1952625 h 1952625"/>
              <a:gd name="connsiteX3" fmla="*/ 0 w 1952625"/>
              <a:gd name="connsiteY3" fmla="*/ 1031900 h 1952625"/>
              <a:gd name="connsiteX4" fmla="*/ 1031900 w 1952625"/>
              <a:gd name="connsiteY4" fmla="*/ 0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625" h="1952625">
                <a:moveTo>
                  <a:pt x="1031900" y="0"/>
                </a:moveTo>
                <a:lnTo>
                  <a:pt x="1952625" y="0"/>
                </a:lnTo>
                <a:cubicBezTo>
                  <a:pt x="1952625" y="1078405"/>
                  <a:pt x="1078405" y="1952625"/>
                  <a:pt x="0" y="1952625"/>
                </a:cubicBezTo>
                <a:lnTo>
                  <a:pt x="0" y="1031900"/>
                </a:lnTo>
                <a:cubicBezTo>
                  <a:pt x="569903" y="1031900"/>
                  <a:pt x="1031900" y="569903"/>
                  <a:pt x="1031900" y="0"/>
                </a:cubicBezTo>
                <a:close/>
              </a:path>
            </a:pathLst>
          </a:cu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Ins="457200" rtlCol="0" anchor="ctr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1161C7D-3B03-4C62-9ECB-B6064848DDD5}"/>
              </a:ext>
            </a:extLst>
          </p:cNvPr>
          <p:cNvSpPr/>
          <p:nvPr/>
        </p:nvSpPr>
        <p:spPr>
          <a:xfrm>
            <a:off x="4249906" y="4011461"/>
            <a:ext cx="1952625" cy="1952625"/>
          </a:xfrm>
          <a:custGeom>
            <a:avLst/>
            <a:gdLst>
              <a:gd name="connsiteX0" fmla="*/ 0 w 1952625"/>
              <a:gd name="connsiteY0" fmla="*/ 0 h 1952625"/>
              <a:gd name="connsiteX1" fmla="*/ 920725 w 1952625"/>
              <a:gd name="connsiteY1" fmla="*/ 0 h 1952625"/>
              <a:gd name="connsiteX2" fmla="*/ 1952625 w 1952625"/>
              <a:gd name="connsiteY2" fmla="*/ 1031900 h 1952625"/>
              <a:gd name="connsiteX3" fmla="*/ 1952625 w 1952625"/>
              <a:gd name="connsiteY3" fmla="*/ 1952625 h 1952625"/>
              <a:gd name="connsiteX4" fmla="*/ 0 w 1952625"/>
              <a:gd name="connsiteY4" fmla="*/ 0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625" h="1952625">
                <a:moveTo>
                  <a:pt x="0" y="0"/>
                </a:moveTo>
                <a:lnTo>
                  <a:pt x="920725" y="0"/>
                </a:lnTo>
                <a:cubicBezTo>
                  <a:pt x="920725" y="569903"/>
                  <a:pt x="1382722" y="1031900"/>
                  <a:pt x="1952625" y="1031900"/>
                </a:cubicBezTo>
                <a:lnTo>
                  <a:pt x="1952625" y="1952625"/>
                </a:lnTo>
                <a:cubicBezTo>
                  <a:pt x="874220" y="1952625"/>
                  <a:pt x="0" y="1078405"/>
                  <a:pt x="0" y="0"/>
                </a:cubicBezTo>
                <a:close/>
              </a:path>
            </a:pathLst>
          </a:custGeom>
          <a:solidFill>
            <a:srgbClr val="4CC1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1BEEC80-94F8-4A96-89D6-C2364563ABE4}"/>
              </a:ext>
            </a:extLst>
          </p:cNvPr>
          <p:cNvSpPr/>
          <p:nvPr/>
        </p:nvSpPr>
        <p:spPr>
          <a:xfrm>
            <a:off x="6431248" y="2735287"/>
            <a:ext cx="1096844" cy="1666402"/>
          </a:xfrm>
          <a:custGeom>
            <a:avLst/>
            <a:gdLst>
              <a:gd name="connsiteX0" fmla="*/ 139200 w 1096844"/>
              <a:gd name="connsiteY0" fmla="*/ 0 h 1666402"/>
              <a:gd name="connsiteX1" fmla="*/ 165463 w 1096844"/>
              <a:gd name="connsiteY1" fmla="*/ 6753 h 1666402"/>
              <a:gd name="connsiteX2" fmla="*/ 1096844 w 1096844"/>
              <a:gd name="connsiteY2" fmla="*/ 1272721 h 1666402"/>
              <a:gd name="connsiteX3" fmla="*/ 1069914 w 1096844"/>
              <a:gd name="connsiteY3" fmla="*/ 1539868 h 1666402"/>
              <a:gd name="connsiteX4" fmla="*/ 1037378 w 1096844"/>
              <a:gd name="connsiteY4" fmla="*/ 1666402 h 1666402"/>
              <a:gd name="connsiteX5" fmla="*/ 876182 w 1096844"/>
              <a:gd name="connsiteY5" fmla="*/ 1561923 h 1666402"/>
              <a:gd name="connsiteX6" fmla="*/ 563318 w 1096844"/>
              <a:gd name="connsiteY6" fmla="*/ 1538458 h 1666402"/>
              <a:gd name="connsiteX7" fmla="*/ 593314 w 1096844"/>
              <a:gd name="connsiteY7" fmla="*/ 1441825 h 1666402"/>
              <a:gd name="connsiteX8" fmla="*/ 610361 w 1096844"/>
              <a:gd name="connsiteY8" fmla="*/ 1272721 h 1666402"/>
              <a:gd name="connsiteX9" fmla="*/ 20797 w 1096844"/>
              <a:gd name="connsiteY9" fmla="*/ 471364 h 1666402"/>
              <a:gd name="connsiteX10" fmla="*/ 0 w 1096844"/>
              <a:gd name="connsiteY10" fmla="*/ 466016 h 166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6844" h="1666402">
                <a:moveTo>
                  <a:pt x="139200" y="0"/>
                </a:moveTo>
                <a:lnTo>
                  <a:pt x="165463" y="6753"/>
                </a:lnTo>
                <a:cubicBezTo>
                  <a:pt x="705058" y="174584"/>
                  <a:pt x="1096844" y="677900"/>
                  <a:pt x="1096844" y="1272721"/>
                </a:cubicBezTo>
                <a:cubicBezTo>
                  <a:pt x="1096844" y="1364232"/>
                  <a:pt x="1087571" y="1453577"/>
                  <a:pt x="1069914" y="1539868"/>
                </a:cubicBezTo>
                <a:lnTo>
                  <a:pt x="1037378" y="1666402"/>
                </a:lnTo>
                <a:lnTo>
                  <a:pt x="876182" y="1561923"/>
                </a:lnTo>
                <a:lnTo>
                  <a:pt x="563318" y="1538458"/>
                </a:lnTo>
                <a:lnTo>
                  <a:pt x="593314" y="1441825"/>
                </a:lnTo>
                <a:cubicBezTo>
                  <a:pt x="604491" y="1387203"/>
                  <a:pt x="610361" y="1330648"/>
                  <a:pt x="610361" y="1272721"/>
                </a:cubicBezTo>
                <a:cubicBezTo>
                  <a:pt x="610361" y="896199"/>
                  <a:pt x="362361" y="577601"/>
                  <a:pt x="20797" y="471364"/>
                </a:cubicBezTo>
                <a:lnTo>
                  <a:pt x="0" y="466016"/>
                </a:lnTo>
                <a:close/>
              </a:path>
            </a:pathLst>
          </a:custGeom>
          <a:solidFill>
            <a:srgbClr val="E6820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6549B0A-0A6C-4477-B218-498404A7C71C}"/>
              </a:ext>
            </a:extLst>
          </p:cNvPr>
          <p:cNvSpPr/>
          <p:nvPr/>
        </p:nvSpPr>
        <p:spPr>
          <a:xfrm>
            <a:off x="4929161" y="2682445"/>
            <a:ext cx="1615271" cy="1083848"/>
          </a:xfrm>
          <a:custGeom>
            <a:avLst/>
            <a:gdLst>
              <a:gd name="connsiteX0" fmla="*/ 1273368 w 1615271"/>
              <a:gd name="connsiteY0" fmla="*/ 0 h 1083848"/>
              <a:gd name="connsiteX1" fmla="*/ 1540515 w 1615271"/>
              <a:gd name="connsiteY1" fmla="*/ 26931 h 1083848"/>
              <a:gd name="connsiteX2" fmla="*/ 1615271 w 1615271"/>
              <a:gd name="connsiteY2" fmla="*/ 46153 h 1083848"/>
              <a:gd name="connsiteX3" fmla="*/ 1559119 w 1615271"/>
              <a:gd name="connsiteY3" fmla="*/ 300315 h 1083848"/>
              <a:gd name="connsiteX4" fmla="*/ 1501915 w 1615271"/>
              <a:gd name="connsiteY4" fmla="*/ 521982 h 1083848"/>
              <a:gd name="connsiteX5" fmla="*/ 1442471 w 1615271"/>
              <a:gd name="connsiteY5" fmla="*/ 503529 h 1083848"/>
              <a:gd name="connsiteX6" fmla="*/ 1273367 w 1615271"/>
              <a:gd name="connsiteY6" fmla="*/ 486482 h 1083848"/>
              <a:gd name="connsiteX7" fmla="*/ 472010 w 1615271"/>
              <a:gd name="connsiteY7" fmla="*/ 1076046 h 1083848"/>
              <a:gd name="connsiteX8" fmla="*/ 470004 w 1615271"/>
              <a:gd name="connsiteY8" fmla="*/ 1083848 h 1083848"/>
              <a:gd name="connsiteX9" fmla="*/ 0 w 1615271"/>
              <a:gd name="connsiteY9" fmla="*/ 960163 h 1083848"/>
              <a:gd name="connsiteX10" fmla="*/ 7400 w 1615271"/>
              <a:gd name="connsiteY10" fmla="*/ 931381 h 1083848"/>
              <a:gd name="connsiteX11" fmla="*/ 1273368 w 1615271"/>
              <a:gd name="connsiteY11" fmla="*/ 0 h 108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5271" h="1083848">
                <a:moveTo>
                  <a:pt x="1273368" y="0"/>
                </a:moveTo>
                <a:cubicBezTo>
                  <a:pt x="1364879" y="0"/>
                  <a:pt x="1454224" y="9273"/>
                  <a:pt x="1540515" y="26931"/>
                </a:cubicBezTo>
                <a:lnTo>
                  <a:pt x="1615271" y="46153"/>
                </a:lnTo>
                <a:lnTo>
                  <a:pt x="1559119" y="300315"/>
                </a:lnTo>
                <a:lnTo>
                  <a:pt x="1501915" y="521982"/>
                </a:lnTo>
                <a:lnTo>
                  <a:pt x="1442471" y="503529"/>
                </a:lnTo>
                <a:cubicBezTo>
                  <a:pt x="1387849" y="492352"/>
                  <a:pt x="1331294" y="486482"/>
                  <a:pt x="1273367" y="486482"/>
                </a:cubicBezTo>
                <a:cubicBezTo>
                  <a:pt x="896845" y="486482"/>
                  <a:pt x="578247" y="734482"/>
                  <a:pt x="472010" y="1076046"/>
                </a:cubicBezTo>
                <a:lnTo>
                  <a:pt x="470004" y="1083848"/>
                </a:lnTo>
                <a:lnTo>
                  <a:pt x="0" y="960163"/>
                </a:lnTo>
                <a:lnTo>
                  <a:pt x="7400" y="931381"/>
                </a:lnTo>
                <a:cubicBezTo>
                  <a:pt x="175232" y="391786"/>
                  <a:pt x="678547" y="0"/>
                  <a:pt x="1273368" y="0"/>
                </a:cubicBezTo>
                <a:close/>
              </a:path>
            </a:pathLst>
          </a:custGeom>
          <a:solidFill>
            <a:srgbClr val="B22C1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6A8B555-E7A6-42F8-BD2D-0F678EDFDC78}"/>
              </a:ext>
            </a:extLst>
          </p:cNvPr>
          <p:cNvSpPr/>
          <p:nvPr/>
        </p:nvSpPr>
        <p:spPr>
          <a:xfrm>
            <a:off x="5824214" y="4230249"/>
            <a:ext cx="1655785" cy="1103323"/>
          </a:xfrm>
          <a:custGeom>
            <a:avLst/>
            <a:gdLst>
              <a:gd name="connsiteX0" fmla="*/ 1186686 w 1655785"/>
              <a:gd name="connsiteY0" fmla="*/ 0 h 1103323"/>
              <a:gd name="connsiteX1" fmla="*/ 1655785 w 1655785"/>
              <a:gd name="connsiteY1" fmla="*/ 127214 h 1103323"/>
              <a:gd name="connsiteX2" fmla="*/ 1644285 w 1655785"/>
              <a:gd name="connsiteY2" fmla="*/ 171942 h 1103323"/>
              <a:gd name="connsiteX3" fmla="*/ 378316 w 1655785"/>
              <a:gd name="connsiteY3" fmla="*/ 1103323 h 1103323"/>
              <a:gd name="connsiteX4" fmla="*/ 111169 w 1655785"/>
              <a:gd name="connsiteY4" fmla="*/ 1076393 h 1103323"/>
              <a:gd name="connsiteX5" fmla="*/ 0 w 1655785"/>
              <a:gd name="connsiteY5" fmla="*/ 1047808 h 1103323"/>
              <a:gd name="connsiteX6" fmla="*/ 128883 w 1655785"/>
              <a:gd name="connsiteY6" fmla="*/ 579140 h 1103323"/>
              <a:gd name="connsiteX7" fmla="*/ 209211 w 1655785"/>
              <a:gd name="connsiteY7" fmla="*/ 599794 h 1103323"/>
              <a:gd name="connsiteX8" fmla="*/ 378315 w 1655785"/>
              <a:gd name="connsiteY8" fmla="*/ 616841 h 1103323"/>
              <a:gd name="connsiteX9" fmla="*/ 1179673 w 1655785"/>
              <a:gd name="connsiteY9" fmla="*/ 27277 h 110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5785" h="1103323">
                <a:moveTo>
                  <a:pt x="1186686" y="0"/>
                </a:moveTo>
                <a:lnTo>
                  <a:pt x="1655785" y="127214"/>
                </a:lnTo>
                <a:lnTo>
                  <a:pt x="1644285" y="171942"/>
                </a:lnTo>
                <a:cubicBezTo>
                  <a:pt x="1476453" y="711537"/>
                  <a:pt x="973138" y="1103323"/>
                  <a:pt x="378316" y="1103323"/>
                </a:cubicBezTo>
                <a:cubicBezTo>
                  <a:pt x="286805" y="1103323"/>
                  <a:pt x="197460" y="1094050"/>
                  <a:pt x="111169" y="1076393"/>
                </a:cubicBezTo>
                <a:lnTo>
                  <a:pt x="0" y="1047808"/>
                </a:lnTo>
                <a:lnTo>
                  <a:pt x="128883" y="579140"/>
                </a:lnTo>
                <a:lnTo>
                  <a:pt x="209211" y="599794"/>
                </a:lnTo>
                <a:cubicBezTo>
                  <a:pt x="263833" y="610971"/>
                  <a:pt x="320389" y="616841"/>
                  <a:pt x="378315" y="616841"/>
                </a:cubicBezTo>
                <a:cubicBezTo>
                  <a:pt x="754838" y="616841"/>
                  <a:pt x="1073436" y="368841"/>
                  <a:pt x="1179673" y="27277"/>
                </a:cubicBezTo>
                <a:close/>
              </a:path>
            </a:pathLst>
          </a:custGeom>
          <a:solidFill>
            <a:srgbClr val="94AE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E4E202-4AC9-4B42-B233-9D92B4921F63}"/>
              </a:ext>
            </a:extLst>
          </p:cNvPr>
          <p:cNvSpPr/>
          <p:nvPr/>
        </p:nvSpPr>
        <p:spPr>
          <a:xfrm>
            <a:off x="4876966" y="3641874"/>
            <a:ext cx="1040910" cy="1631979"/>
          </a:xfrm>
          <a:custGeom>
            <a:avLst/>
            <a:gdLst>
              <a:gd name="connsiteX0" fmla="*/ 52383 w 1040910"/>
              <a:gd name="connsiteY0" fmla="*/ 0 h 1631979"/>
              <a:gd name="connsiteX1" fmla="*/ 528340 w 1040910"/>
              <a:gd name="connsiteY1" fmla="*/ 117100 h 1631979"/>
              <a:gd name="connsiteX2" fmla="*/ 503528 w 1040910"/>
              <a:gd name="connsiteY2" fmla="*/ 197030 h 1631979"/>
              <a:gd name="connsiteX3" fmla="*/ 486481 w 1040910"/>
              <a:gd name="connsiteY3" fmla="*/ 366134 h 1631979"/>
              <a:gd name="connsiteX4" fmla="*/ 998954 w 1040910"/>
              <a:gd name="connsiteY4" fmla="*/ 1139276 h 1631979"/>
              <a:gd name="connsiteX5" fmla="*/ 1040910 w 1040910"/>
              <a:gd name="connsiteY5" fmla="*/ 1154632 h 1631979"/>
              <a:gd name="connsiteX6" fmla="*/ 931045 w 1040910"/>
              <a:gd name="connsiteY6" fmla="*/ 1631979 h 1631979"/>
              <a:gd name="connsiteX7" fmla="*/ 809594 w 1040910"/>
              <a:gd name="connsiteY7" fmla="*/ 1587528 h 1631979"/>
              <a:gd name="connsiteX8" fmla="*/ 0 w 1040910"/>
              <a:gd name="connsiteY8" fmla="*/ 366134 h 1631979"/>
              <a:gd name="connsiteX9" fmla="*/ 26931 w 1040910"/>
              <a:gd name="connsiteY9" fmla="*/ 98987 h 163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0910" h="1631979">
                <a:moveTo>
                  <a:pt x="52383" y="0"/>
                </a:moveTo>
                <a:lnTo>
                  <a:pt x="528340" y="117100"/>
                </a:lnTo>
                <a:lnTo>
                  <a:pt x="503528" y="197030"/>
                </a:lnTo>
                <a:cubicBezTo>
                  <a:pt x="492351" y="251652"/>
                  <a:pt x="486481" y="308208"/>
                  <a:pt x="486481" y="366134"/>
                </a:cubicBezTo>
                <a:cubicBezTo>
                  <a:pt x="486481" y="713693"/>
                  <a:pt x="697795" y="1011897"/>
                  <a:pt x="998954" y="1139276"/>
                </a:cubicBezTo>
                <a:lnTo>
                  <a:pt x="1040910" y="1154632"/>
                </a:lnTo>
                <a:lnTo>
                  <a:pt x="931045" y="1631979"/>
                </a:lnTo>
                <a:lnTo>
                  <a:pt x="809594" y="1587528"/>
                </a:lnTo>
                <a:cubicBezTo>
                  <a:pt x="333830" y="1386296"/>
                  <a:pt x="0" y="915200"/>
                  <a:pt x="0" y="366134"/>
                </a:cubicBezTo>
                <a:cubicBezTo>
                  <a:pt x="0" y="274623"/>
                  <a:pt x="9273" y="185278"/>
                  <a:pt x="26931" y="98987"/>
                </a:cubicBezTo>
                <a:close/>
              </a:path>
            </a:pathLst>
          </a:custGeom>
          <a:solidFill>
            <a:srgbClr val="2CB5E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EDAC3FB-746C-455D-B20F-730A2B462F4D}"/>
              </a:ext>
            </a:extLst>
          </p:cNvPr>
          <p:cNvSpPr/>
          <p:nvPr/>
        </p:nvSpPr>
        <p:spPr>
          <a:xfrm rot="900000">
            <a:off x="4790446" y="3370902"/>
            <a:ext cx="849312" cy="457200"/>
          </a:xfrm>
          <a:prstGeom prst="triangle">
            <a:avLst/>
          </a:prstGeom>
          <a:solidFill>
            <a:srgbClr val="2CB5E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1B7B77D-C21F-4061-9B51-35D24254F456}"/>
              </a:ext>
            </a:extLst>
          </p:cNvPr>
          <p:cNvSpPr/>
          <p:nvPr/>
        </p:nvSpPr>
        <p:spPr>
          <a:xfrm rot="6300000">
            <a:off x="6189828" y="2795431"/>
            <a:ext cx="849312" cy="457200"/>
          </a:xfrm>
          <a:prstGeom prst="triangle">
            <a:avLst/>
          </a:prstGeom>
          <a:solidFill>
            <a:srgbClr val="B22C1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8703719-A602-4594-9126-6215436735C6}"/>
              </a:ext>
            </a:extLst>
          </p:cNvPr>
          <p:cNvSpPr/>
          <p:nvPr/>
        </p:nvSpPr>
        <p:spPr>
          <a:xfrm rot="11700000">
            <a:off x="6765299" y="4191365"/>
            <a:ext cx="849312" cy="457200"/>
          </a:xfrm>
          <a:prstGeom prst="triangle">
            <a:avLst/>
          </a:prstGeom>
          <a:solidFill>
            <a:srgbClr val="E6820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ECE30154-9C43-453F-8D19-2C316EE6038C}"/>
              </a:ext>
            </a:extLst>
          </p:cNvPr>
          <p:cNvSpPr/>
          <p:nvPr/>
        </p:nvSpPr>
        <p:spPr>
          <a:xfrm rot="17100000">
            <a:off x="5364358" y="4770292"/>
            <a:ext cx="849312" cy="457200"/>
          </a:xfrm>
          <a:prstGeom prst="triangle">
            <a:avLst/>
          </a:prstGeom>
          <a:solidFill>
            <a:srgbClr val="94AE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89F90C-71BA-4BCC-AA10-5510273BDA97}"/>
              </a:ext>
            </a:extLst>
          </p:cNvPr>
          <p:cNvGrpSpPr/>
          <p:nvPr/>
        </p:nvGrpSpPr>
        <p:grpSpPr>
          <a:xfrm>
            <a:off x="9034012" y="4342697"/>
            <a:ext cx="2926080" cy="1474819"/>
            <a:chOff x="8921977" y="4073386"/>
            <a:chExt cx="2926080" cy="147481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5EF0AC-FD9D-4397-B176-95ACF0676CD9}"/>
                </a:ext>
              </a:extLst>
            </p:cNvPr>
            <p:cNvSpPr txBox="1"/>
            <p:nvPr/>
          </p:nvSpPr>
          <p:spPr>
            <a:xfrm>
              <a:off x="8921977" y="407338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Zeitaufwand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3762F5-D83E-4C95-B9E6-4F4255D986FC}"/>
                </a:ext>
              </a:extLst>
            </p:cNvPr>
            <p:cNvSpPr txBox="1"/>
            <p:nvPr/>
          </p:nvSpPr>
          <p:spPr>
            <a:xfrm>
              <a:off x="8921977" y="4532542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Nicht comperativ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O(d(n+b)) -&gt; linear, nicht quadratisch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n die Anzahl an Elementen.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d die jeweiligen Stellen des Elements.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b die Anzahl an Schlüsseln.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059BCA-AAB3-4743-8D43-07AE31B7C7B5}"/>
              </a:ext>
            </a:extLst>
          </p:cNvPr>
          <p:cNvGrpSpPr/>
          <p:nvPr/>
        </p:nvGrpSpPr>
        <p:grpSpPr>
          <a:xfrm>
            <a:off x="444971" y="4342697"/>
            <a:ext cx="2926080" cy="1290153"/>
            <a:chOff x="332936" y="4652338"/>
            <a:chExt cx="2926080" cy="12901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4DE685-34B3-404B-A2E2-A2CC2CBEC963}"/>
                </a:ext>
              </a:extLst>
            </p:cNvPr>
            <p:cNvSpPr txBox="1"/>
            <p:nvPr/>
          </p:nvSpPr>
          <p:spPr>
            <a:xfrm>
              <a:off x="332936" y="4652338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Zussamensetzung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B8F025-B0EC-4D5E-8545-3BB3E51ADA39}"/>
                </a:ext>
              </a:extLst>
            </p:cNvPr>
            <p:cNvSpPr txBox="1"/>
            <p:nvPr/>
          </p:nvSpPr>
          <p:spPr>
            <a:xfrm>
              <a:off x="332936" y="5111494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Wiederholter Countingsort für jede Stelle (d)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Aufteilung in Zähl- und Sammelphase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B278DBA-5391-4A91-9708-4519EC479273}"/>
              </a:ext>
            </a:extLst>
          </p:cNvPr>
          <p:cNvGrpSpPr/>
          <p:nvPr/>
        </p:nvGrpSpPr>
        <p:grpSpPr>
          <a:xfrm>
            <a:off x="9034012" y="2390072"/>
            <a:ext cx="2926080" cy="1659485"/>
            <a:chOff x="8921977" y="1466725"/>
            <a:chExt cx="2926080" cy="16594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534D22-0364-46D7-A75A-CFB70D038CD4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Vorraussetzung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BFE4CB-252F-4598-BA21-975A2DC9EE07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Länge des zu sortierende Schlüssel (b) im vorhinein bekannt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Bsp: Dezimalzahlen (Zehnerbasis)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Laufzeit skaliert mit Länge des Schlüssels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Länge des grössten Elements (d) bekannt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F62CE3-629C-4358-92F4-8D0307C079A0}"/>
              </a:ext>
            </a:extLst>
          </p:cNvPr>
          <p:cNvGrpSpPr/>
          <p:nvPr/>
        </p:nvGrpSpPr>
        <p:grpSpPr>
          <a:xfrm>
            <a:off x="444971" y="2390072"/>
            <a:ext cx="2926080" cy="1474819"/>
            <a:chOff x="332936" y="2627766"/>
            <a:chExt cx="2926080" cy="147481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8470D68-4F03-49B7-90F5-13B1E471A554}"/>
                </a:ext>
              </a:extLst>
            </p:cNvPr>
            <p:cNvSpPr txBox="1"/>
            <p:nvPr/>
          </p:nvSpPr>
          <p:spPr>
            <a:xfrm>
              <a:off x="332936" y="262776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Output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D72FA6-830C-4161-9DB3-F275D48A1DF7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Out-of-place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Output ist nicht das original Array.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Stable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Bereits sortierte Elemente werden nicht verschoben.</a:t>
              </a:r>
            </a:p>
          </p:txBody>
        </p:sp>
      </p:grpSp>
      <p:pic>
        <p:nvPicPr>
          <p:cNvPr id="28" name="Graphic 27" descr="Bullseye">
            <a:extLst>
              <a:ext uri="{FF2B5EF4-FFF2-40B4-BE49-F238E27FC236}">
                <a16:creationId xmlns:a16="http://schemas.microsoft.com/office/drawing/2014/main" id="{E17DDDED-20C7-46D5-8ACC-8DA847595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8447" y="2715108"/>
            <a:ext cx="640080" cy="640080"/>
          </a:xfrm>
          <a:prstGeom prst="rect">
            <a:avLst/>
          </a:prstGeom>
        </p:spPr>
      </p:pic>
      <p:pic>
        <p:nvPicPr>
          <p:cNvPr id="29" name="Graphic 28" descr="Lights On">
            <a:extLst>
              <a:ext uri="{FF2B5EF4-FFF2-40B4-BE49-F238E27FC236}">
                <a16:creationId xmlns:a16="http://schemas.microsoft.com/office/drawing/2014/main" id="{4747E38F-CFC3-4BB9-AF32-0BE4A5813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66536" y="2715108"/>
            <a:ext cx="640080" cy="640080"/>
          </a:xfrm>
          <a:prstGeom prst="rect">
            <a:avLst/>
          </a:prstGeom>
        </p:spPr>
      </p:pic>
      <p:pic>
        <p:nvPicPr>
          <p:cNvPr id="30" name="Graphic 29" descr="Stopwatch 66%">
            <a:extLst>
              <a:ext uri="{FF2B5EF4-FFF2-40B4-BE49-F238E27FC236}">
                <a16:creationId xmlns:a16="http://schemas.microsoft.com/office/drawing/2014/main" id="{75AAE874-2083-4774-8ABB-56B5E621E1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66536" y="4667733"/>
            <a:ext cx="640080" cy="640080"/>
          </a:xfrm>
          <a:prstGeom prst="rect">
            <a:avLst/>
          </a:prstGeom>
        </p:spPr>
      </p:pic>
      <p:pic>
        <p:nvPicPr>
          <p:cNvPr id="31" name="Graphic 30" descr="Research">
            <a:extLst>
              <a:ext uri="{FF2B5EF4-FFF2-40B4-BE49-F238E27FC236}">
                <a16:creationId xmlns:a16="http://schemas.microsoft.com/office/drawing/2014/main" id="{E536CF33-7BDE-4F1B-97E1-2794B68B36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98447" y="4667733"/>
            <a:ext cx="640080" cy="640080"/>
          </a:xfrm>
          <a:prstGeom prst="rect">
            <a:avLst/>
          </a:prstGeom>
        </p:spPr>
      </p:pic>
      <p:graphicFrame>
        <p:nvGraphicFramePr>
          <p:cNvPr id="32" name="Table 19">
            <a:extLst>
              <a:ext uri="{FF2B5EF4-FFF2-40B4-BE49-F238E27FC236}">
                <a16:creationId xmlns:a16="http://schemas.microsoft.com/office/drawing/2014/main" id="{B1561CD8-B599-4350-8F8D-F3DFCB070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417175"/>
              </p:ext>
            </p:extLst>
          </p:nvPr>
        </p:nvGraphicFramePr>
        <p:xfrm>
          <a:off x="2138531" y="6434938"/>
          <a:ext cx="8128000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452453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397563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460409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97608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22842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39523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750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04670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085360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4277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40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7AD1A6B-F84D-4AED-90EC-1EB7D6DEF8B7}"/>
              </a:ext>
            </a:extLst>
          </p:cNvPr>
          <p:cNvSpPr txBox="1"/>
          <p:nvPr/>
        </p:nvSpPr>
        <p:spPr>
          <a:xfrm>
            <a:off x="965200" y="6436446"/>
            <a:ext cx="105566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Dezimal</a:t>
            </a:r>
            <a:endParaRPr lang="de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F369BF-43D9-40FD-B672-75724C1A568C}"/>
              </a:ext>
            </a:extLst>
          </p:cNvPr>
          <p:cNvSpPr txBox="1"/>
          <p:nvPr/>
        </p:nvSpPr>
        <p:spPr>
          <a:xfrm>
            <a:off x="4159434" y="6436446"/>
            <a:ext cx="105566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Binär</a:t>
            </a:r>
            <a:endParaRPr lang="de-DE" dirty="0"/>
          </a:p>
        </p:txBody>
      </p:sp>
      <p:graphicFrame>
        <p:nvGraphicFramePr>
          <p:cNvPr id="34" name="Table 19">
            <a:extLst>
              <a:ext uri="{FF2B5EF4-FFF2-40B4-BE49-F238E27FC236}">
                <a16:creationId xmlns:a16="http://schemas.microsoft.com/office/drawing/2014/main" id="{DF3A530A-AE08-4128-BBDA-F2AD2BF9B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38373"/>
              </p:ext>
            </p:extLst>
          </p:nvPr>
        </p:nvGraphicFramePr>
        <p:xfrm>
          <a:off x="5388065" y="6434938"/>
          <a:ext cx="1625600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452453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39756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40708"/>
                  </a:ext>
                </a:extLst>
              </a:tr>
            </a:tbl>
          </a:graphicData>
        </a:graphic>
      </p:graphicFrame>
      <p:graphicFrame>
        <p:nvGraphicFramePr>
          <p:cNvPr id="35" name="Table 19">
            <a:extLst>
              <a:ext uri="{FF2B5EF4-FFF2-40B4-BE49-F238E27FC236}">
                <a16:creationId xmlns:a16="http://schemas.microsoft.com/office/drawing/2014/main" id="{829B2F53-0114-4FC0-A311-8CDD5FED6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358511"/>
              </p:ext>
            </p:extLst>
          </p:nvPr>
        </p:nvGraphicFramePr>
        <p:xfrm>
          <a:off x="9150853" y="3946788"/>
          <a:ext cx="1346199" cy="2743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48733">
                  <a:extLst>
                    <a:ext uri="{9D8B030D-6E8A-4147-A177-3AD203B41FA5}">
                      <a16:colId xmlns:a16="http://schemas.microsoft.com/office/drawing/2014/main" val="2445245365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3339756308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4139711841"/>
                    </a:ext>
                  </a:extLst>
                </a:gridCol>
              </a:tblGrid>
              <a:tr h="21199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>
                          <a:solidFill>
                            <a:schemeClr val="tx1"/>
                          </a:solidFill>
                        </a:rPr>
                        <a:t>421</a:t>
                      </a:r>
                      <a:endParaRPr lang="de-DE" sz="12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4070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D641FED5-4A9E-4153-9384-D1A08A5DE430}"/>
              </a:ext>
            </a:extLst>
          </p:cNvPr>
          <p:cNvSpPr txBox="1"/>
          <p:nvPr/>
        </p:nvSpPr>
        <p:spPr>
          <a:xfrm>
            <a:off x="10813770" y="3946454"/>
            <a:ext cx="533400" cy="276999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 = 3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0C665D8-C478-4A8F-8913-16229DF57E00}"/>
              </a:ext>
            </a:extLst>
          </p:cNvPr>
          <p:cNvSpPr/>
          <p:nvPr/>
        </p:nvSpPr>
        <p:spPr>
          <a:xfrm>
            <a:off x="10623694" y="4037368"/>
            <a:ext cx="110555" cy="82981"/>
          </a:xfrm>
          <a:prstGeom prst="rightArrow">
            <a:avLst/>
          </a:prstGeom>
          <a:ln w="31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43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5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6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66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81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2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8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9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0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05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10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1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" grpId="0" animBg="1"/>
      <p:bldP spid="3" grpId="1" animBg="1"/>
      <p:bldP spid="33" grpId="0" animBg="1"/>
      <p:bldP spid="33" grpId="1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60CF-8E91-409C-B7EA-85EBE6F0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nsolas" panose="020B0609020204030204" pitchFamily="49" charset="0"/>
              </a:rPr>
              <a:t>Theorie</a:t>
            </a:r>
            <a:endParaRPr lang="LID4096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8430A-5040-4DCF-A337-6E1548222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Was </a:t>
            </a:r>
            <a:r>
              <a:rPr lang="en-GB" dirty="0" err="1">
                <a:latin typeface="Consolas" panose="020B0609020204030204" pitchFamily="49" charset="0"/>
              </a:rPr>
              <a:t>ist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eigentlich</a:t>
            </a:r>
            <a:r>
              <a:rPr lang="en-GB" dirty="0">
                <a:latin typeface="Consolas" panose="020B0609020204030204" pitchFamily="49" charset="0"/>
              </a:rPr>
              <a:t> Radix sort</a:t>
            </a:r>
            <a:r>
              <a:rPr lang="en-GB" dirty="0"/>
              <a:t>?</a:t>
            </a:r>
          </a:p>
          <a:p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B0CB4-C1D9-4626-986C-0A88C800C1FE}"/>
              </a:ext>
            </a:extLst>
          </p:cNvPr>
          <p:cNvSpPr txBox="1"/>
          <p:nvPr/>
        </p:nvSpPr>
        <p:spPr>
          <a:xfrm>
            <a:off x="1162975" y="2406987"/>
            <a:ext cx="9992705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de-D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AAEA89B-69A4-4118-BBA4-62A38DC3B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905147"/>
              </p:ext>
            </p:extLst>
          </p:nvPr>
        </p:nvGraphicFramePr>
        <p:xfrm>
          <a:off x="2031999" y="2738255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18255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4341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476604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999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432261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544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53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89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150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36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366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517988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81CCC576-9B92-4B29-8A19-DE04E858B311}"/>
              </a:ext>
            </a:extLst>
          </p:cNvPr>
          <p:cNvSpPr/>
          <p:nvPr/>
        </p:nvSpPr>
        <p:spPr>
          <a:xfrm>
            <a:off x="5718699" y="3762046"/>
            <a:ext cx="754602" cy="98320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1056A065-0490-452E-960B-15FAB453D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62158"/>
              </p:ext>
            </p:extLst>
          </p:nvPr>
        </p:nvGraphicFramePr>
        <p:xfrm>
          <a:off x="2031999" y="5394045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18255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4341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476604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999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432261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544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36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53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89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150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366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517988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C66551F8-57DE-4F0C-B164-E0296B3CD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837789"/>
              </p:ext>
            </p:extLst>
          </p:nvPr>
        </p:nvGraphicFramePr>
        <p:xfrm>
          <a:off x="2031999" y="386854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18255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4341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476604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999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432261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544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05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de-DE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08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de-DE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15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de-DE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03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de-DE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de-DE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36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de-DE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517988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858E0EF-2C52-4F01-81CE-A6B8C959C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087553"/>
              </p:ext>
            </p:extLst>
          </p:nvPr>
        </p:nvGraphicFramePr>
        <p:xfrm>
          <a:off x="2031999" y="6157747"/>
          <a:ext cx="812800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18255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4341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476604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999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432261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544862"/>
                    </a:ext>
                  </a:extLst>
                </a:gridCol>
              </a:tblGrid>
              <a:tr h="33499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36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53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89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150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366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5179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AFEF874-18F5-440D-BC10-FD944962C11B}"/>
              </a:ext>
            </a:extLst>
          </p:cNvPr>
          <p:cNvSpPr txBox="1"/>
          <p:nvPr/>
        </p:nvSpPr>
        <p:spPr>
          <a:xfrm>
            <a:off x="7022592" y="4014216"/>
            <a:ext cx="16367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0 </a:t>
            </a:r>
            <a:r>
              <a:rPr lang="de-DE" b="0" i="0" dirty="0">
                <a:effectLst/>
                <a:latin typeface="Consolas" panose="020B0609020204030204" pitchFamily="49" charset="0"/>
              </a:rPr>
              <a:t>≤ n ≤ 999</a:t>
            </a:r>
            <a:endParaRPr lang="de-DE" dirty="0">
              <a:latin typeface="Consolas" panose="020B0609020204030204" pitchFamily="49" charset="0"/>
            </a:endParaRP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FB3BBC93-6E60-4045-9C7F-53BAF4EA0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614236"/>
              </p:ext>
            </p:extLst>
          </p:nvPr>
        </p:nvGraphicFramePr>
        <p:xfrm>
          <a:off x="2031588" y="392692"/>
          <a:ext cx="812800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18255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4341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476604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999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432261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544862"/>
                    </a:ext>
                  </a:extLst>
                </a:gridCol>
              </a:tblGrid>
              <a:tr h="33499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53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89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150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36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366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517988"/>
                  </a:ext>
                </a:extLst>
              </a:tr>
            </a:tbl>
          </a:graphicData>
        </a:graphic>
      </p:graphicFrame>
      <p:sp>
        <p:nvSpPr>
          <p:cNvPr id="13" name="Arrow: Down 12">
            <a:extLst>
              <a:ext uri="{FF2B5EF4-FFF2-40B4-BE49-F238E27FC236}">
                <a16:creationId xmlns:a16="http://schemas.microsoft.com/office/drawing/2014/main" id="{8449BEC3-F37E-4D4A-BECB-C27B7B463EE2}"/>
              </a:ext>
            </a:extLst>
          </p:cNvPr>
          <p:cNvSpPr/>
          <p:nvPr/>
        </p:nvSpPr>
        <p:spPr>
          <a:xfrm>
            <a:off x="5907349" y="1011981"/>
            <a:ext cx="377301" cy="36576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B3BD5D43-BB16-4CE9-8A63-2E984FB5F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877215"/>
              </p:ext>
            </p:extLst>
          </p:nvPr>
        </p:nvGraphicFramePr>
        <p:xfrm>
          <a:off x="2062479" y="1633660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18255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4341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476604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999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432261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544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517988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7F0F229-E11A-4AAB-B30D-A5E5690EB392}"/>
              </a:ext>
            </a:extLst>
          </p:cNvPr>
          <p:cNvSpPr/>
          <p:nvPr/>
        </p:nvSpPr>
        <p:spPr>
          <a:xfrm>
            <a:off x="1162975" y="2233216"/>
            <a:ext cx="9992705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4A20A7-FC18-4FFF-9096-C01FECE90838}"/>
              </a:ext>
            </a:extLst>
          </p:cNvPr>
          <p:cNvSpPr txBox="1"/>
          <p:nvPr/>
        </p:nvSpPr>
        <p:spPr>
          <a:xfrm>
            <a:off x="1426463" y="2493812"/>
            <a:ext cx="44808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>
                <a:solidFill>
                  <a:srgbClr val="FF0000"/>
                </a:solidFill>
                <a:latin typeface="Consolas" panose="020B0609020204030204" pitchFamily="49" charset="0"/>
              </a:rPr>
              <a:t>Counting Sort</a:t>
            </a:r>
          </a:p>
          <a:p>
            <a:endParaRPr lang="en-GB" sz="2000" u="sng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</a:rPr>
              <a:t>Input</a:t>
            </a:r>
          </a:p>
          <a:p>
            <a:endParaRPr lang="en-GB" sz="1400" dirty="0">
              <a:latin typeface="Consolas" panose="020B0609020204030204" pitchFamily="49" charset="0"/>
            </a:endParaRPr>
          </a:p>
          <a:p>
            <a:endParaRPr lang="en-GB" sz="1400" dirty="0">
              <a:latin typeface="Consolas" panose="020B0609020204030204" pitchFamily="49" charset="0"/>
            </a:endParaRP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</a:rPr>
              <a:t>Schlüssel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(10 base)</a:t>
            </a:r>
          </a:p>
          <a:p>
            <a:endParaRPr lang="en-GB" sz="1400" dirty="0">
              <a:latin typeface="Consolas" panose="020B0609020204030204" pitchFamily="49" charset="0"/>
            </a:endParaRPr>
          </a:p>
          <a:p>
            <a:endParaRPr lang="en-GB" sz="1400" dirty="0">
              <a:latin typeface="Consolas" panose="020B0609020204030204" pitchFamily="49" charset="0"/>
            </a:endParaRP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</a:rPr>
              <a:t>Rückführung</a:t>
            </a:r>
            <a:endParaRPr lang="de-DE" sz="1200" dirty="0">
              <a:latin typeface="Consolas" panose="020B0609020204030204" pitchFamily="49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58089AD1-8E4A-4FE3-943A-0E42D2F4D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93967"/>
              </p:ext>
            </p:extLst>
          </p:nvPr>
        </p:nvGraphicFramePr>
        <p:xfrm>
          <a:off x="2901025" y="4074183"/>
          <a:ext cx="8128000" cy="7416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452453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397563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460409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97608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22842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39523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750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04670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085360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4277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4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745451"/>
                  </a:ext>
                </a:extLst>
              </a:tr>
            </a:tbl>
          </a:graphicData>
        </a:graphic>
      </p:graphicFrame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D53653D6-CDE1-4365-880D-B3B7978B6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695780"/>
              </p:ext>
            </p:extLst>
          </p:nvPr>
        </p:nvGraphicFramePr>
        <p:xfrm>
          <a:off x="2901023" y="3337873"/>
          <a:ext cx="812800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068088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298391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97792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358045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675373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52087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633109"/>
                  </a:ext>
                </a:extLst>
              </a:tr>
            </a:tbl>
          </a:graphicData>
        </a:graphic>
      </p:graphicFrame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778DCCC0-CF6C-4F5E-B45E-126B9E396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506483"/>
              </p:ext>
            </p:extLst>
          </p:nvPr>
        </p:nvGraphicFramePr>
        <p:xfrm>
          <a:off x="2901023" y="4440989"/>
          <a:ext cx="8128000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205584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035179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9657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918108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0365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79578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98800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837138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400279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1110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284308"/>
                  </a:ext>
                </a:extLst>
              </a:tr>
            </a:tbl>
          </a:graphicData>
        </a:graphic>
      </p:graphicFrame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B292A748-A510-403D-BBCF-B415B2138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549587"/>
              </p:ext>
            </p:extLst>
          </p:nvPr>
        </p:nvGraphicFramePr>
        <p:xfrm>
          <a:off x="2901023" y="4454179"/>
          <a:ext cx="8128000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6777504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26952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1503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37667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1908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4838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3131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920390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092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79004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775203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ACF36CF7-38D2-4504-AC74-5CA85088D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58301"/>
              </p:ext>
            </p:extLst>
          </p:nvPr>
        </p:nvGraphicFramePr>
        <p:xfrm>
          <a:off x="2901023" y="4918996"/>
          <a:ext cx="8128000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430338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13389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816750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199957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797000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84896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37000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673439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057274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49222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0+2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0+2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1+2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0+3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0+3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2+3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0+5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0+5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1+5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87170"/>
                  </a:ext>
                </a:extLst>
              </a:tr>
            </a:tbl>
          </a:graphicData>
        </a:graphic>
      </p:graphicFrame>
      <p:graphicFrame>
        <p:nvGraphicFramePr>
          <p:cNvPr id="24" name="Full Sorted Counting Sort">
            <a:extLst>
              <a:ext uri="{FF2B5EF4-FFF2-40B4-BE49-F238E27FC236}">
                <a16:creationId xmlns:a16="http://schemas.microsoft.com/office/drawing/2014/main" id="{673D6865-FABA-45E6-B1BC-5A378C417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42828"/>
              </p:ext>
            </p:extLst>
          </p:nvPr>
        </p:nvGraphicFramePr>
        <p:xfrm>
          <a:off x="2901021" y="5212501"/>
          <a:ext cx="812800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068088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298391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97792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358045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675373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52087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633109"/>
                  </a:ext>
                </a:extLst>
              </a:tr>
            </a:tbl>
          </a:graphicData>
        </a:graphic>
      </p:graphicFrame>
      <p:graphicFrame>
        <p:nvGraphicFramePr>
          <p:cNvPr id="27" name="Table 22">
            <a:extLst>
              <a:ext uri="{FF2B5EF4-FFF2-40B4-BE49-F238E27FC236}">
                <a16:creationId xmlns:a16="http://schemas.microsoft.com/office/drawing/2014/main" id="{52058BC8-CE80-4682-9808-25C98AFD3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667950"/>
              </p:ext>
            </p:extLst>
          </p:nvPr>
        </p:nvGraphicFramePr>
        <p:xfrm>
          <a:off x="2901021" y="4454179"/>
          <a:ext cx="8128000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6777504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26952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1503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37667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1908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4838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3131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920390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092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79004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775203"/>
                  </a:ext>
                </a:extLst>
              </a:tr>
            </a:tbl>
          </a:graphicData>
        </a:graphic>
      </p:graphicFrame>
      <p:graphicFrame>
        <p:nvGraphicFramePr>
          <p:cNvPr id="28" name="Table 22">
            <a:extLst>
              <a:ext uri="{FF2B5EF4-FFF2-40B4-BE49-F238E27FC236}">
                <a16:creationId xmlns:a16="http://schemas.microsoft.com/office/drawing/2014/main" id="{8202C4A6-15A0-4625-9FBA-1D398CC3B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193563"/>
              </p:ext>
            </p:extLst>
          </p:nvPr>
        </p:nvGraphicFramePr>
        <p:xfrm>
          <a:off x="2901021" y="4447040"/>
          <a:ext cx="8128000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6777504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26952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1503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37667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1908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4838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3131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920390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092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79004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775203"/>
                  </a:ext>
                </a:extLst>
              </a:tr>
            </a:tbl>
          </a:graphicData>
        </a:graphic>
      </p:graphicFrame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CD6D2166-C197-4861-833C-204A602B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03673"/>
              </p:ext>
            </p:extLst>
          </p:nvPr>
        </p:nvGraphicFramePr>
        <p:xfrm>
          <a:off x="2062479" y="2972810"/>
          <a:ext cx="812800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7323145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61536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494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383130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714607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57719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36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66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53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89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54700"/>
                  </a:ext>
                </a:extLst>
              </a:tr>
            </a:tbl>
          </a:graphicData>
        </a:graphic>
      </p:graphicFrame>
      <p:sp>
        <p:nvSpPr>
          <p:cNvPr id="30" name="Arrow: Down 29">
            <a:extLst>
              <a:ext uri="{FF2B5EF4-FFF2-40B4-BE49-F238E27FC236}">
                <a16:creationId xmlns:a16="http://schemas.microsoft.com/office/drawing/2014/main" id="{1C6A0EE4-ED1F-4A7B-8131-5994F9F49985}"/>
              </a:ext>
            </a:extLst>
          </p:cNvPr>
          <p:cNvSpPr/>
          <p:nvPr/>
        </p:nvSpPr>
        <p:spPr>
          <a:xfrm>
            <a:off x="5907348" y="2335768"/>
            <a:ext cx="377301" cy="36576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1" name="Table 29">
            <a:extLst>
              <a:ext uri="{FF2B5EF4-FFF2-40B4-BE49-F238E27FC236}">
                <a16:creationId xmlns:a16="http://schemas.microsoft.com/office/drawing/2014/main" id="{75C83C4C-B61B-4827-B6DC-77BDB735E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78701"/>
              </p:ext>
            </p:extLst>
          </p:nvPr>
        </p:nvGraphicFramePr>
        <p:xfrm>
          <a:off x="2062480" y="4305286"/>
          <a:ext cx="812800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7323145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61536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494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383130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714607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57719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000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036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053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089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150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366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54700"/>
                  </a:ext>
                </a:extLst>
              </a:tr>
            </a:tbl>
          </a:graphicData>
        </a:graphic>
      </p:graphicFrame>
      <p:sp>
        <p:nvSpPr>
          <p:cNvPr id="32" name="Arrow: Down 31">
            <a:extLst>
              <a:ext uri="{FF2B5EF4-FFF2-40B4-BE49-F238E27FC236}">
                <a16:creationId xmlns:a16="http://schemas.microsoft.com/office/drawing/2014/main" id="{5B12A145-6862-41FF-8C3E-A68EA6FE9D51}"/>
              </a:ext>
            </a:extLst>
          </p:cNvPr>
          <p:cNvSpPr/>
          <p:nvPr/>
        </p:nvSpPr>
        <p:spPr>
          <a:xfrm>
            <a:off x="5907349" y="3668244"/>
            <a:ext cx="377301" cy="36576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E080555C-9DE9-4BF5-A5D5-DE03D268419B}"/>
              </a:ext>
            </a:extLst>
          </p:cNvPr>
          <p:cNvSpPr/>
          <p:nvPr/>
        </p:nvSpPr>
        <p:spPr>
          <a:xfrm>
            <a:off x="5906939" y="5128000"/>
            <a:ext cx="377301" cy="71097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85273558-1935-4608-8245-211755F72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775542"/>
              </p:ext>
            </p:extLst>
          </p:nvPr>
        </p:nvGraphicFramePr>
        <p:xfrm>
          <a:off x="2031588" y="396262"/>
          <a:ext cx="812800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18255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4341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476604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999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432261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544862"/>
                    </a:ext>
                  </a:extLst>
                </a:gridCol>
              </a:tblGrid>
              <a:tr h="33499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053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089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150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036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000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366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517988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CA2757D9-9B6D-4468-9ED2-F430281BAFEB}"/>
              </a:ext>
            </a:extLst>
          </p:cNvPr>
          <p:cNvSpPr/>
          <p:nvPr/>
        </p:nvSpPr>
        <p:spPr>
          <a:xfrm rot="2722564">
            <a:off x="7699111" y="3792016"/>
            <a:ext cx="279229" cy="2731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B64838A-AC7C-4E4F-B717-32AD97466E11}"/>
              </a:ext>
            </a:extLst>
          </p:cNvPr>
          <p:cNvSpPr/>
          <p:nvPr/>
        </p:nvSpPr>
        <p:spPr>
          <a:xfrm rot="2961468">
            <a:off x="7785935" y="4834185"/>
            <a:ext cx="257643" cy="4093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5" name="One sorted Counting Sort">
            <a:extLst>
              <a:ext uri="{FF2B5EF4-FFF2-40B4-BE49-F238E27FC236}">
                <a16:creationId xmlns:a16="http://schemas.microsoft.com/office/drawing/2014/main" id="{6662142F-C831-4109-A969-D4150E641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267838"/>
              </p:ext>
            </p:extLst>
          </p:nvPr>
        </p:nvGraphicFramePr>
        <p:xfrm>
          <a:off x="2901019" y="5224878"/>
          <a:ext cx="812800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068088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298391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97792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358045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675373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52087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633109"/>
                  </a:ext>
                </a:extLst>
              </a:tr>
            </a:tbl>
          </a:graphicData>
        </a:graphic>
      </p:graphicFrame>
      <p:graphicFrame>
        <p:nvGraphicFramePr>
          <p:cNvPr id="36" name="Three sorted Counting Sort">
            <a:extLst>
              <a:ext uri="{FF2B5EF4-FFF2-40B4-BE49-F238E27FC236}">
                <a16:creationId xmlns:a16="http://schemas.microsoft.com/office/drawing/2014/main" id="{B6207861-90F2-43A6-A4B7-EF2D9A518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475680"/>
              </p:ext>
            </p:extLst>
          </p:nvPr>
        </p:nvGraphicFramePr>
        <p:xfrm>
          <a:off x="2901019" y="5222397"/>
          <a:ext cx="812800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068088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298391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97792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358045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675373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52087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633109"/>
                  </a:ext>
                </a:extLst>
              </a:tr>
            </a:tbl>
          </a:graphicData>
        </a:graphic>
      </p:graphicFrame>
      <p:sp>
        <p:nvSpPr>
          <p:cNvPr id="26" name="Arrow: Down 25">
            <a:extLst>
              <a:ext uri="{FF2B5EF4-FFF2-40B4-BE49-F238E27FC236}">
                <a16:creationId xmlns:a16="http://schemas.microsoft.com/office/drawing/2014/main" id="{2242E44F-FA6B-49F0-BCDE-762F7C312641}"/>
              </a:ext>
            </a:extLst>
          </p:cNvPr>
          <p:cNvSpPr/>
          <p:nvPr/>
        </p:nvSpPr>
        <p:spPr>
          <a:xfrm rot="18745168">
            <a:off x="8398070" y="4758709"/>
            <a:ext cx="328473" cy="56902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DBCBD20E-9E06-4FB7-A359-5CBB1D2F6AD6}"/>
              </a:ext>
            </a:extLst>
          </p:cNvPr>
          <p:cNvSpPr/>
          <p:nvPr/>
        </p:nvSpPr>
        <p:spPr>
          <a:xfrm rot="4211526">
            <a:off x="8997133" y="3128141"/>
            <a:ext cx="423052" cy="162932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1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11" grpId="0" animBg="1"/>
      <p:bldP spid="11" grpId="1" animBg="1"/>
      <p:bldP spid="13" grpId="0" animBg="1"/>
      <p:bldP spid="16" grpId="0" animBg="1"/>
      <p:bldP spid="16" grpId="1" animBg="1"/>
      <p:bldP spid="17" grpId="0"/>
      <p:bldP spid="17" grpId="1"/>
      <p:bldP spid="30" grpId="0" animBg="1"/>
      <p:bldP spid="32" grpId="0" animBg="1"/>
      <p:bldP spid="33" grpId="0" animBg="1"/>
      <p:bldP spid="4" grpId="0" animBg="1"/>
      <p:bldP spid="4" grpId="1" animBg="1"/>
      <p:bldP spid="4" grpId="2" animBg="1"/>
      <p:bldP spid="4" grpId="3" animBg="1"/>
      <p:bldP spid="15" grpId="0" animBg="1"/>
      <p:bldP spid="15" grpId="1" animBg="1"/>
      <p:bldP spid="26" grpId="0" animBg="1"/>
      <p:bldP spid="26" grpId="1" animBg="1"/>
      <p:bldP spid="26" grpId="2" animBg="1"/>
      <p:bldP spid="25" grpId="0" animBg="1"/>
      <p:bldP spid="25" grpId="1" animBg="1"/>
      <p:bldP spid="25" grpId="2" animBg="1"/>
      <p:bldP spid="25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52F9-342E-4657-845B-6711AB0B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Umsetzung (</a:t>
            </a:r>
            <a:r>
              <a:rPr lang="en-GB" dirty="0" err="1">
                <a:latin typeface="Consolas" panose="020B0609020204030204" pitchFamily="49" charset="0"/>
              </a:rPr>
              <a:t>bei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Zahlen</a:t>
            </a:r>
            <a:r>
              <a:rPr lang="en-GB" dirty="0">
                <a:latin typeface="Consolas" panose="020B0609020204030204" pitchFamily="49" charset="0"/>
              </a:rPr>
              <a:t>)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4379-3BD1-4ECD-AC38-39799173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>
                <a:latin typeface="Consolas" panose="020B0609020204030204" pitchFamily="49" charset="0"/>
              </a:rPr>
              <a:t>Alle Integer in Integer-arrays umwandeln</a:t>
            </a: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 Die Arrays auf die Länge d bringen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 Für die Länge d loopen und jeweils </a:t>
            </a:r>
            <a:r>
              <a:rPr lang="de-DE" dirty="0" err="1">
                <a:latin typeface="Consolas" panose="020B0609020204030204" pitchFamily="49" charset="0"/>
              </a:rPr>
              <a:t>Counting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Sort</a:t>
            </a:r>
            <a:r>
              <a:rPr lang="de-DE" dirty="0">
                <a:latin typeface="Consolas" panose="020B0609020204030204" pitchFamily="49" charset="0"/>
              </a:rPr>
              <a:t> durchführen 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 Die Arrays zurück in Integer umwandeln und zurückgeben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F5D071C-FAC1-4355-ACE6-76EEFA537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28466"/>
              </p:ext>
            </p:extLst>
          </p:nvPr>
        </p:nvGraphicFramePr>
        <p:xfrm>
          <a:off x="1250767" y="2310037"/>
          <a:ext cx="4084713" cy="365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61571">
                  <a:extLst>
                    <a:ext uri="{9D8B030D-6E8A-4147-A177-3AD203B41FA5}">
                      <a16:colId xmlns:a16="http://schemas.microsoft.com/office/drawing/2014/main" val="3565693541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3407723846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2834490220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5478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B6713F-62A4-4DB5-9B43-9DD3469B1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766551"/>
              </p:ext>
            </p:extLst>
          </p:nvPr>
        </p:nvGraphicFramePr>
        <p:xfrm>
          <a:off x="6912749" y="2310037"/>
          <a:ext cx="4084713" cy="365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61571">
                  <a:extLst>
                    <a:ext uri="{9D8B030D-6E8A-4147-A177-3AD203B41FA5}">
                      <a16:colId xmlns:a16="http://schemas.microsoft.com/office/drawing/2014/main" val="2337817630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400813639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37848262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[1, 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[3, 5, 4]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75643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006AFF23-5B7A-4627-A5ED-006B0AA731E9}"/>
              </a:ext>
            </a:extLst>
          </p:cNvPr>
          <p:cNvSpPr/>
          <p:nvPr/>
        </p:nvSpPr>
        <p:spPr>
          <a:xfrm>
            <a:off x="5782324" y="2310037"/>
            <a:ext cx="683580" cy="3657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041C8B2B-B9CF-454C-9388-E01C21BAB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60925"/>
              </p:ext>
            </p:extLst>
          </p:nvPr>
        </p:nvGraphicFramePr>
        <p:xfrm>
          <a:off x="1250766" y="3156899"/>
          <a:ext cx="4084713" cy="365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61571">
                  <a:extLst>
                    <a:ext uri="{9D8B030D-6E8A-4147-A177-3AD203B41FA5}">
                      <a16:colId xmlns:a16="http://schemas.microsoft.com/office/drawing/2014/main" val="2337817630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400813639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37848262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[1, 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[3, 5, 4]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75643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CB426CD-F7E2-440A-99BE-BA31ACA4B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910704"/>
              </p:ext>
            </p:extLst>
          </p:nvPr>
        </p:nvGraphicFramePr>
        <p:xfrm>
          <a:off x="6912749" y="3142319"/>
          <a:ext cx="4084713" cy="365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61571">
                  <a:extLst>
                    <a:ext uri="{9D8B030D-6E8A-4147-A177-3AD203B41FA5}">
                      <a16:colId xmlns:a16="http://schemas.microsoft.com/office/drawing/2014/main" val="2337817630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400813639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37848262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[0, 1, 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[3, 5, 4]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[0, 0, 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75643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B9F10482-28FF-409E-BAD3-730693E923B9}"/>
              </a:ext>
            </a:extLst>
          </p:cNvPr>
          <p:cNvSpPr/>
          <p:nvPr/>
        </p:nvSpPr>
        <p:spPr>
          <a:xfrm>
            <a:off x="5782324" y="3142319"/>
            <a:ext cx="683580" cy="3657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91989B17-8CE7-4305-BA35-B028568E8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97463"/>
              </p:ext>
            </p:extLst>
          </p:nvPr>
        </p:nvGraphicFramePr>
        <p:xfrm>
          <a:off x="6912748" y="4089565"/>
          <a:ext cx="4084713" cy="365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61571">
                  <a:extLst>
                    <a:ext uri="{9D8B030D-6E8A-4147-A177-3AD203B41FA5}">
                      <a16:colId xmlns:a16="http://schemas.microsoft.com/office/drawing/2014/main" val="2337817630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400813639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37848262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[0, 0, 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[0, 1, 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[3, 5, 4]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75643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B91987-38AD-4F4D-ADB5-0F3BADFD2E6B}"/>
              </a:ext>
            </a:extLst>
          </p:cNvPr>
          <p:cNvSpPr/>
          <p:nvPr/>
        </p:nvSpPr>
        <p:spPr>
          <a:xfrm>
            <a:off x="5735667" y="4089565"/>
            <a:ext cx="683580" cy="3657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BB57FAD3-4417-4E09-BDF0-24CA87662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660186"/>
              </p:ext>
            </p:extLst>
          </p:nvPr>
        </p:nvGraphicFramePr>
        <p:xfrm>
          <a:off x="1250766" y="4089565"/>
          <a:ext cx="4084713" cy="365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61571">
                  <a:extLst>
                    <a:ext uri="{9D8B030D-6E8A-4147-A177-3AD203B41FA5}">
                      <a16:colId xmlns:a16="http://schemas.microsoft.com/office/drawing/2014/main" val="2337817630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400813639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37848262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[0, 1, 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[3, 5, 4]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[0, 0, 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75643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7A2E4A81-A550-4AC7-90DD-4653C044E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02229"/>
              </p:ext>
            </p:extLst>
          </p:nvPr>
        </p:nvGraphicFramePr>
        <p:xfrm>
          <a:off x="1250765" y="5022231"/>
          <a:ext cx="4084713" cy="365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61571">
                  <a:extLst>
                    <a:ext uri="{9D8B030D-6E8A-4147-A177-3AD203B41FA5}">
                      <a16:colId xmlns:a16="http://schemas.microsoft.com/office/drawing/2014/main" val="2337817630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400813639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37848262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[0, 0, 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[0, 1, 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[3, 5, 4]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75643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13D3A3CB-F42C-4AED-89C9-E2ED7D1E822C}"/>
              </a:ext>
            </a:extLst>
          </p:cNvPr>
          <p:cNvSpPr/>
          <p:nvPr/>
        </p:nvSpPr>
        <p:spPr>
          <a:xfrm>
            <a:off x="5735667" y="4979329"/>
            <a:ext cx="683580" cy="3657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D3D1C49A-1ED7-4D2F-8089-0E7BF9C6F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472042"/>
              </p:ext>
            </p:extLst>
          </p:nvPr>
        </p:nvGraphicFramePr>
        <p:xfrm>
          <a:off x="6912747" y="5004254"/>
          <a:ext cx="4084713" cy="365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61571">
                  <a:extLst>
                    <a:ext uri="{9D8B030D-6E8A-4147-A177-3AD203B41FA5}">
                      <a16:colId xmlns:a16="http://schemas.microsoft.com/office/drawing/2014/main" val="3565693541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3407723846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2834490220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54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34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0" grpId="0" animBg="1"/>
      <p:bldP spid="12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B4EE85-A405-479E-9C83-3E48159BD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C1B87F-6563-4FF7-8C9D-5CB1DBDFF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4EC99D-1813-48E6-8154-EA70159A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F3708-3999-4C13-BF4A-03AB337C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3C6A4-CBCE-4140-B31C-841F3662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cap="all" spc="200" dirty="0" err="1">
                <a:solidFill>
                  <a:schemeClr val="tx2"/>
                </a:solidFill>
                <a:latin typeface="+mj-lt"/>
                <a:hlinkClick r:id="rId2" action="ppaction://hlinkfile"/>
              </a:rPr>
              <a:t>RadixSort.Java</a:t>
            </a:r>
            <a:endParaRPr lang="en-US" sz="2400" cap="all" spc="2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998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E836-C763-4431-9AFB-51E26A7A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Generelle Informationen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C78862-D5C1-462C-8DC5-78FC965497CC}"/>
              </a:ext>
            </a:extLst>
          </p:cNvPr>
          <p:cNvSpPr/>
          <p:nvPr/>
        </p:nvSpPr>
        <p:spPr>
          <a:xfrm>
            <a:off x="4249906" y="2058836"/>
            <a:ext cx="1952625" cy="1952625"/>
          </a:xfrm>
          <a:custGeom>
            <a:avLst/>
            <a:gdLst>
              <a:gd name="connsiteX0" fmla="*/ 1952625 w 1952625"/>
              <a:gd name="connsiteY0" fmla="*/ 0 h 1952625"/>
              <a:gd name="connsiteX1" fmla="*/ 1952625 w 1952625"/>
              <a:gd name="connsiteY1" fmla="*/ 920725 h 1952625"/>
              <a:gd name="connsiteX2" fmla="*/ 920725 w 1952625"/>
              <a:gd name="connsiteY2" fmla="*/ 1952625 h 1952625"/>
              <a:gd name="connsiteX3" fmla="*/ 0 w 1952625"/>
              <a:gd name="connsiteY3" fmla="*/ 1952625 h 1952625"/>
              <a:gd name="connsiteX4" fmla="*/ 1952625 w 1952625"/>
              <a:gd name="connsiteY4" fmla="*/ 0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625" h="1952625">
                <a:moveTo>
                  <a:pt x="1952625" y="0"/>
                </a:moveTo>
                <a:lnTo>
                  <a:pt x="1952625" y="920725"/>
                </a:lnTo>
                <a:cubicBezTo>
                  <a:pt x="1382722" y="920725"/>
                  <a:pt x="920725" y="1382722"/>
                  <a:pt x="920725" y="1952625"/>
                </a:cubicBezTo>
                <a:lnTo>
                  <a:pt x="0" y="1952625"/>
                </a:lnTo>
                <a:cubicBezTo>
                  <a:pt x="0" y="874220"/>
                  <a:pt x="874220" y="0"/>
                  <a:pt x="1952625" y="0"/>
                </a:cubicBezTo>
                <a:close/>
              </a:path>
            </a:pathLst>
          </a:cu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04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E5CBCF9-E61B-449A-BAD2-DB6D3514E598}"/>
              </a:ext>
            </a:extLst>
          </p:cNvPr>
          <p:cNvSpPr/>
          <p:nvPr/>
        </p:nvSpPr>
        <p:spPr>
          <a:xfrm>
            <a:off x="6202531" y="2058836"/>
            <a:ext cx="1952625" cy="1952625"/>
          </a:xfrm>
          <a:custGeom>
            <a:avLst/>
            <a:gdLst>
              <a:gd name="connsiteX0" fmla="*/ 0 w 1952625"/>
              <a:gd name="connsiteY0" fmla="*/ 0 h 1952625"/>
              <a:gd name="connsiteX1" fmla="*/ 1952625 w 1952625"/>
              <a:gd name="connsiteY1" fmla="*/ 1952625 h 1952625"/>
              <a:gd name="connsiteX2" fmla="*/ 1031900 w 1952625"/>
              <a:gd name="connsiteY2" fmla="*/ 1952625 h 1952625"/>
              <a:gd name="connsiteX3" fmla="*/ 0 w 1952625"/>
              <a:gd name="connsiteY3" fmla="*/ 920725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25" h="1952625">
                <a:moveTo>
                  <a:pt x="0" y="0"/>
                </a:moveTo>
                <a:cubicBezTo>
                  <a:pt x="1078405" y="0"/>
                  <a:pt x="1952625" y="874220"/>
                  <a:pt x="1952625" y="1952625"/>
                </a:cubicBezTo>
                <a:lnTo>
                  <a:pt x="1031900" y="1952625"/>
                </a:lnTo>
                <a:cubicBezTo>
                  <a:pt x="1031900" y="1382722"/>
                  <a:pt x="569903" y="920725"/>
                  <a:pt x="0" y="920725"/>
                </a:cubicBezTo>
                <a:close/>
              </a:path>
            </a:pathLst>
          </a:cu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Ins="457200" rtlCol="0" anchor="ctr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2CC0BE6-D2CC-4237-9800-19601A04EC5E}"/>
              </a:ext>
            </a:extLst>
          </p:cNvPr>
          <p:cNvSpPr/>
          <p:nvPr/>
        </p:nvSpPr>
        <p:spPr>
          <a:xfrm>
            <a:off x="6202531" y="4011461"/>
            <a:ext cx="1952625" cy="1952625"/>
          </a:xfrm>
          <a:custGeom>
            <a:avLst/>
            <a:gdLst>
              <a:gd name="connsiteX0" fmla="*/ 1031900 w 1952625"/>
              <a:gd name="connsiteY0" fmla="*/ 0 h 1952625"/>
              <a:gd name="connsiteX1" fmla="*/ 1952625 w 1952625"/>
              <a:gd name="connsiteY1" fmla="*/ 0 h 1952625"/>
              <a:gd name="connsiteX2" fmla="*/ 0 w 1952625"/>
              <a:gd name="connsiteY2" fmla="*/ 1952625 h 1952625"/>
              <a:gd name="connsiteX3" fmla="*/ 0 w 1952625"/>
              <a:gd name="connsiteY3" fmla="*/ 1031900 h 1952625"/>
              <a:gd name="connsiteX4" fmla="*/ 1031900 w 1952625"/>
              <a:gd name="connsiteY4" fmla="*/ 0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625" h="1952625">
                <a:moveTo>
                  <a:pt x="1031900" y="0"/>
                </a:moveTo>
                <a:lnTo>
                  <a:pt x="1952625" y="0"/>
                </a:lnTo>
                <a:cubicBezTo>
                  <a:pt x="1952625" y="1078405"/>
                  <a:pt x="1078405" y="1952625"/>
                  <a:pt x="0" y="1952625"/>
                </a:cubicBezTo>
                <a:lnTo>
                  <a:pt x="0" y="1031900"/>
                </a:lnTo>
                <a:cubicBezTo>
                  <a:pt x="569903" y="1031900"/>
                  <a:pt x="1031900" y="569903"/>
                  <a:pt x="1031900" y="0"/>
                </a:cubicBezTo>
                <a:close/>
              </a:path>
            </a:pathLst>
          </a:cu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Ins="457200" rtlCol="0" anchor="ctr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1161C7D-3B03-4C62-9ECB-B6064848DDD5}"/>
              </a:ext>
            </a:extLst>
          </p:cNvPr>
          <p:cNvSpPr/>
          <p:nvPr/>
        </p:nvSpPr>
        <p:spPr>
          <a:xfrm>
            <a:off x="4249906" y="4011461"/>
            <a:ext cx="1952625" cy="1952625"/>
          </a:xfrm>
          <a:custGeom>
            <a:avLst/>
            <a:gdLst>
              <a:gd name="connsiteX0" fmla="*/ 0 w 1952625"/>
              <a:gd name="connsiteY0" fmla="*/ 0 h 1952625"/>
              <a:gd name="connsiteX1" fmla="*/ 920725 w 1952625"/>
              <a:gd name="connsiteY1" fmla="*/ 0 h 1952625"/>
              <a:gd name="connsiteX2" fmla="*/ 1952625 w 1952625"/>
              <a:gd name="connsiteY2" fmla="*/ 1031900 h 1952625"/>
              <a:gd name="connsiteX3" fmla="*/ 1952625 w 1952625"/>
              <a:gd name="connsiteY3" fmla="*/ 1952625 h 1952625"/>
              <a:gd name="connsiteX4" fmla="*/ 0 w 1952625"/>
              <a:gd name="connsiteY4" fmla="*/ 0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625" h="1952625">
                <a:moveTo>
                  <a:pt x="0" y="0"/>
                </a:moveTo>
                <a:lnTo>
                  <a:pt x="920725" y="0"/>
                </a:lnTo>
                <a:cubicBezTo>
                  <a:pt x="920725" y="569903"/>
                  <a:pt x="1382722" y="1031900"/>
                  <a:pt x="1952625" y="1031900"/>
                </a:cubicBezTo>
                <a:lnTo>
                  <a:pt x="1952625" y="1952625"/>
                </a:lnTo>
                <a:cubicBezTo>
                  <a:pt x="874220" y="1952625"/>
                  <a:pt x="0" y="1078405"/>
                  <a:pt x="0" y="0"/>
                </a:cubicBezTo>
                <a:close/>
              </a:path>
            </a:pathLst>
          </a:custGeom>
          <a:solidFill>
            <a:srgbClr val="4CC1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1BEEC80-94F8-4A96-89D6-C2364563ABE4}"/>
              </a:ext>
            </a:extLst>
          </p:cNvPr>
          <p:cNvSpPr/>
          <p:nvPr/>
        </p:nvSpPr>
        <p:spPr>
          <a:xfrm>
            <a:off x="6431248" y="2735287"/>
            <a:ext cx="1096844" cy="1666402"/>
          </a:xfrm>
          <a:custGeom>
            <a:avLst/>
            <a:gdLst>
              <a:gd name="connsiteX0" fmla="*/ 139200 w 1096844"/>
              <a:gd name="connsiteY0" fmla="*/ 0 h 1666402"/>
              <a:gd name="connsiteX1" fmla="*/ 165463 w 1096844"/>
              <a:gd name="connsiteY1" fmla="*/ 6753 h 1666402"/>
              <a:gd name="connsiteX2" fmla="*/ 1096844 w 1096844"/>
              <a:gd name="connsiteY2" fmla="*/ 1272721 h 1666402"/>
              <a:gd name="connsiteX3" fmla="*/ 1069914 w 1096844"/>
              <a:gd name="connsiteY3" fmla="*/ 1539868 h 1666402"/>
              <a:gd name="connsiteX4" fmla="*/ 1037378 w 1096844"/>
              <a:gd name="connsiteY4" fmla="*/ 1666402 h 1666402"/>
              <a:gd name="connsiteX5" fmla="*/ 876182 w 1096844"/>
              <a:gd name="connsiteY5" fmla="*/ 1561923 h 1666402"/>
              <a:gd name="connsiteX6" fmla="*/ 563318 w 1096844"/>
              <a:gd name="connsiteY6" fmla="*/ 1538458 h 1666402"/>
              <a:gd name="connsiteX7" fmla="*/ 593314 w 1096844"/>
              <a:gd name="connsiteY7" fmla="*/ 1441825 h 1666402"/>
              <a:gd name="connsiteX8" fmla="*/ 610361 w 1096844"/>
              <a:gd name="connsiteY8" fmla="*/ 1272721 h 1666402"/>
              <a:gd name="connsiteX9" fmla="*/ 20797 w 1096844"/>
              <a:gd name="connsiteY9" fmla="*/ 471364 h 1666402"/>
              <a:gd name="connsiteX10" fmla="*/ 0 w 1096844"/>
              <a:gd name="connsiteY10" fmla="*/ 466016 h 166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6844" h="1666402">
                <a:moveTo>
                  <a:pt x="139200" y="0"/>
                </a:moveTo>
                <a:lnTo>
                  <a:pt x="165463" y="6753"/>
                </a:lnTo>
                <a:cubicBezTo>
                  <a:pt x="705058" y="174584"/>
                  <a:pt x="1096844" y="677900"/>
                  <a:pt x="1096844" y="1272721"/>
                </a:cubicBezTo>
                <a:cubicBezTo>
                  <a:pt x="1096844" y="1364232"/>
                  <a:pt x="1087571" y="1453577"/>
                  <a:pt x="1069914" y="1539868"/>
                </a:cubicBezTo>
                <a:lnTo>
                  <a:pt x="1037378" y="1666402"/>
                </a:lnTo>
                <a:lnTo>
                  <a:pt x="876182" y="1561923"/>
                </a:lnTo>
                <a:lnTo>
                  <a:pt x="563318" y="1538458"/>
                </a:lnTo>
                <a:lnTo>
                  <a:pt x="593314" y="1441825"/>
                </a:lnTo>
                <a:cubicBezTo>
                  <a:pt x="604491" y="1387203"/>
                  <a:pt x="610361" y="1330648"/>
                  <a:pt x="610361" y="1272721"/>
                </a:cubicBezTo>
                <a:cubicBezTo>
                  <a:pt x="610361" y="896199"/>
                  <a:pt x="362361" y="577601"/>
                  <a:pt x="20797" y="471364"/>
                </a:cubicBezTo>
                <a:lnTo>
                  <a:pt x="0" y="466016"/>
                </a:lnTo>
                <a:close/>
              </a:path>
            </a:pathLst>
          </a:custGeom>
          <a:solidFill>
            <a:srgbClr val="E6820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6549B0A-0A6C-4477-B218-498404A7C71C}"/>
              </a:ext>
            </a:extLst>
          </p:cNvPr>
          <p:cNvSpPr/>
          <p:nvPr/>
        </p:nvSpPr>
        <p:spPr>
          <a:xfrm>
            <a:off x="4929161" y="2682445"/>
            <a:ext cx="1615271" cy="1083848"/>
          </a:xfrm>
          <a:custGeom>
            <a:avLst/>
            <a:gdLst>
              <a:gd name="connsiteX0" fmla="*/ 1273368 w 1615271"/>
              <a:gd name="connsiteY0" fmla="*/ 0 h 1083848"/>
              <a:gd name="connsiteX1" fmla="*/ 1540515 w 1615271"/>
              <a:gd name="connsiteY1" fmla="*/ 26931 h 1083848"/>
              <a:gd name="connsiteX2" fmla="*/ 1615271 w 1615271"/>
              <a:gd name="connsiteY2" fmla="*/ 46153 h 1083848"/>
              <a:gd name="connsiteX3" fmla="*/ 1559119 w 1615271"/>
              <a:gd name="connsiteY3" fmla="*/ 300315 h 1083848"/>
              <a:gd name="connsiteX4" fmla="*/ 1501915 w 1615271"/>
              <a:gd name="connsiteY4" fmla="*/ 521982 h 1083848"/>
              <a:gd name="connsiteX5" fmla="*/ 1442471 w 1615271"/>
              <a:gd name="connsiteY5" fmla="*/ 503529 h 1083848"/>
              <a:gd name="connsiteX6" fmla="*/ 1273367 w 1615271"/>
              <a:gd name="connsiteY6" fmla="*/ 486482 h 1083848"/>
              <a:gd name="connsiteX7" fmla="*/ 472010 w 1615271"/>
              <a:gd name="connsiteY7" fmla="*/ 1076046 h 1083848"/>
              <a:gd name="connsiteX8" fmla="*/ 470004 w 1615271"/>
              <a:gd name="connsiteY8" fmla="*/ 1083848 h 1083848"/>
              <a:gd name="connsiteX9" fmla="*/ 0 w 1615271"/>
              <a:gd name="connsiteY9" fmla="*/ 960163 h 1083848"/>
              <a:gd name="connsiteX10" fmla="*/ 7400 w 1615271"/>
              <a:gd name="connsiteY10" fmla="*/ 931381 h 1083848"/>
              <a:gd name="connsiteX11" fmla="*/ 1273368 w 1615271"/>
              <a:gd name="connsiteY11" fmla="*/ 0 h 108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5271" h="1083848">
                <a:moveTo>
                  <a:pt x="1273368" y="0"/>
                </a:moveTo>
                <a:cubicBezTo>
                  <a:pt x="1364879" y="0"/>
                  <a:pt x="1454224" y="9273"/>
                  <a:pt x="1540515" y="26931"/>
                </a:cubicBezTo>
                <a:lnTo>
                  <a:pt x="1615271" y="46153"/>
                </a:lnTo>
                <a:lnTo>
                  <a:pt x="1559119" y="300315"/>
                </a:lnTo>
                <a:lnTo>
                  <a:pt x="1501915" y="521982"/>
                </a:lnTo>
                <a:lnTo>
                  <a:pt x="1442471" y="503529"/>
                </a:lnTo>
                <a:cubicBezTo>
                  <a:pt x="1387849" y="492352"/>
                  <a:pt x="1331294" y="486482"/>
                  <a:pt x="1273367" y="486482"/>
                </a:cubicBezTo>
                <a:cubicBezTo>
                  <a:pt x="896845" y="486482"/>
                  <a:pt x="578247" y="734482"/>
                  <a:pt x="472010" y="1076046"/>
                </a:cubicBezTo>
                <a:lnTo>
                  <a:pt x="470004" y="1083848"/>
                </a:lnTo>
                <a:lnTo>
                  <a:pt x="0" y="960163"/>
                </a:lnTo>
                <a:lnTo>
                  <a:pt x="7400" y="931381"/>
                </a:lnTo>
                <a:cubicBezTo>
                  <a:pt x="175232" y="391786"/>
                  <a:pt x="678547" y="0"/>
                  <a:pt x="1273368" y="0"/>
                </a:cubicBezTo>
                <a:close/>
              </a:path>
            </a:pathLst>
          </a:custGeom>
          <a:solidFill>
            <a:srgbClr val="B22C1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6A8B555-E7A6-42F8-BD2D-0F678EDFDC78}"/>
              </a:ext>
            </a:extLst>
          </p:cNvPr>
          <p:cNvSpPr/>
          <p:nvPr/>
        </p:nvSpPr>
        <p:spPr>
          <a:xfrm>
            <a:off x="5824214" y="4230249"/>
            <a:ext cx="1655785" cy="1103323"/>
          </a:xfrm>
          <a:custGeom>
            <a:avLst/>
            <a:gdLst>
              <a:gd name="connsiteX0" fmla="*/ 1186686 w 1655785"/>
              <a:gd name="connsiteY0" fmla="*/ 0 h 1103323"/>
              <a:gd name="connsiteX1" fmla="*/ 1655785 w 1655785"/>
              <a:gd name="connsiteY1" fmla="*/ 127214 h 1103323"/>
              <a:gd name="connsiteX2" fmla="*/ 1644285 w 1655785"/>
              <a:gd name="connsiteY2" fmla="*/ 171942 h 1103323"/>
              <a:gd name="connsiteX3" fmla="*/ 378316 w 1655785"/>
              <a:gd name="connsiteY3" fmla="*/ 1103323 h 1103323"/>
              <a:gd name="connsiteX4" fmla="*/ 111169 w 1655785"/>
              <a:gd name="connsiteY4" fmla="*/ 1076393 h 1103323"/>
              <a:gd name="connsiteX5" fmla="*/ 0 w 1655785"/>
              <a:gd name="connsiteY5" fmla="*/ 1047808 h 1103323"/>
              <a:gd name="connsiteX6" fmla="*/ 128883 w 1655785"/>
              <a:gd name="connsiteY6" fmla="*/ 579140 h 1103323"/>
              <a:gd name="connsiteX7" fmla="*/ 209211 w 1655785"/>
              <a:gd name="connsiteY7" fmla="*/ 599794 h 1103323"/>
              <a:gd name="connsiteX8" fmla="*/ 378315 w 1655785"/>
              <a:gd name="connsiteY8" fmla="*/ 616841 h 1103323"/>
              <a:gd name="connsiteX9" fmla="*/ 1179673 w 1655785"/>
              <a:gd name="connsiteY9" fmla="*/ 27277 h 110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5785" h="1103323">
                <a:moveTo>
                  <a:pt x="1186686" y="0"/>
                </a:moveTo>
                <a:lnTo>
                  <a:pt x="1655785" y="127214"/>
                </a:lnTo>
                <a:lnTo>
                  <a:pt x="1644285" y="171942"/>
                </a:lnTo>
                <a:cubicBezTo>
                  <a:pt x="1476453" y="711537"/>
                  <a:pt x="973138" y="1103323"/>
                  <a:pt x="378316" y="1103323"/>
                </a:cubicBezTo>
                <a:cubicBezTo>
                  <a:pt x="286805" y="1103323"/>
                  <a:pt x="197460" y="1094050"/>
                  <a:pt x="111169" y="1076393"/>
                </a:cubicBezTo>
                <a:lnTo>
                  <a:pt x="0" y="1047808"/>
                </a:lnTo>
                <a:lnTo>
                  <a:pt x="128883" y="579140"/>
                </a:lnTo>
                <a:lnTo>
                  <a:pt x="209211" y="599794"/>
                </a:lnTo>
                <a:cubicBezTo>
                  <a:pt x="263833" y="610971"/>
                  <a:pt x="320389" y="616841"/>
                  <a:pt x="378315" y="616841"/>
                </a:cubicBezTo>
                <a:cubicBezTo>
                  <a:pt x="754838" y="616841"/>
                  <a:pt x="1073436" y="368841"/>
                  <a:pt x="1179673" y="27277"/>
                </a:cubicBezTo>
                <a:close/>
              </a:path>
            </a:pathLst>
          </a:custGeom>
          <a:solidFill>
            <a:srgbClr val="94AE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E4E202-4AC9-4B42-B233-9D92B4921F63}"/>
              </a:ext>
            </a:extLst>
          </p:cNvPr>
          <p:cNvSpPr/>
          <p:nvPr/>
        </p:nvSpPr>
        <p:spPr>
          <a:xfrm>
            <a:off x="4876966" y="3641874"/>
            <a:ext cx="1040910" cy="1631979"/>
          </a:xfrm>
          <a:custGeom>
            <a:avLst/>
            <a:gdLst>
              <a:gd name="connsiteX0" fmla="*/ 52383 w 1040910"/>
              <a:gd name="connsiteY0" fmla="*/ 0 h 1631979"/>
              <a:gd name="connsiteX1" fmla="*/ 528340 w 1040910"/>
              <a:gd name="connsiteY1" fmla="*/ 117100 h 1631979"/>
              <a:gd name="connsiteX2" fmla="*/ 503528 w 1040910"/>
              <a:gd name="connsiteY2" fmla="*/ 197030 h 1631979"/>
              <a:gd name="connsiteX3" fmla="*/ 486481 w 1040910"/>
              <a:gd name="connsiteY3" fmla="*/ 366134 h 1631979"/>
              <a:gd name="connsiteX4" fmla="*/ 998954 w 1040910"/>
              <a:gd name="connsiteY4" fmla="*/ 1139276 h 1631979"/>
              <a:gd name="connsiteX5" fmla="*/ 1040910 w 1040910"/>
              <a:gd name="connsiteY5" fmla="*/ 1154632 h 1631979"/>
              <a:gd name="connsiteX6" fmla="*/ 931045 w 1040910"/>
              <a:gd name="connsiteY6" fmla="*/ 1631979 h 1631979"/>
              <a:gd name="connsiteX7" fmla="*/ 809594 w 1040910"/>
              <a:gd name="connsiteY7" fmla="*/ 1587528 h 1631979"/>
              <a:gd name="connsiteX8" fmla="*/ 0 w 1040910"/>
              <a:gd name="connsiteY8" fmla="*/ 366134 h 1631979"/>
              <a:gd name="connsiteX9" fmla="*/ 26931 w 1040910"/>
              <a:gd name="connsiteY9" fmla="*/ 98987 h 163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0910" h="1631979">
                <a:moveTo>
                  <a:pt x="52383" y="0"/>
                </a:moveTo>
                <a:lnTo>
                  <a:pt x="528340" y="117100"/>
                </a:lnTo>
                <a:lnTo>
                  <a:pt x="503528" y="197030"/>
                </a:lnTo>
                <a:cubicBezTo>
                  <a:pt x="492351" y="251652"/>
                  <a:pt x="486481" y="308208"/>
                  <a:pt x="486481" y="366134"/>
                </a:cubicBezTo>
                <a:cubicBezTo>
                  <a:pt x="486481" y="713693"/>
                  <a:pt x="697795" y="1011897"/>
                  <a:pt x="998954" y="1139276"/>
                </a:cubicBezTo>
                <a:lnTo>
                  <a:pt x="1040910" y="1154632"/>
                </a:lnTo>
                <a:lnTo>
                  <a:pt x="931045" y="1631979"/>
                </a:lnTo>
                <a:lnTo>
                  <a:pt x="809594" y="1587528"/>
                </a:lnTo>
                <a:cubicBezTo>
                  <a:pt x="333830" y="1386296"/>
                  <a:pt x="0" y="915200"/>
                  <a:pt x="0" y="366134"/>
                </a:cubicBezTo>
                <a:cubicBezTo>
                  <a:pt x="0" y="274623"/>
                  <a:pt x="9273" y="185278"/>
                  <a:pt x="26931" y="98987"/>
                </a:cubicBezTo>
                <a:close/>
              </a:path>
            </a:pathLst>
          </a:custGeom>
          <a:solidFill>
            <a:srgbClr val="2CB5E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EDAC3FB-746C-455D-B20F-730A2B462F4D}"/>
              </a:ext>
            </a:extLst>
          </p:cNvPr>
          <p:cNvSpPr/>
          <p:nvPr/>
        </p:nvSpPr>
        <p:spPr>
          <a:xfrm rot="900000">
            <a:off x="4790446" y="3370902"/>
            <a:ext cx="849312" cy="457200"/>
          </a:xfrm>
          <a:prstGeom prst="triangle">
            <a:avLst/>
          </a:prstGeom>
          <a:solidFill>
            <a:srgbClr val="2CB5E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1B7B77D-C21F-4061-9B51-35D24254F456}"/>
              </a:ext>
            </a:extLst>
          </p:cNvPr>
          <p:cNvSpPr/>
          <p:nvPr/>
        </p:nvSpPr>
        <p:spPr>
          <a:xfrm rot="6300000">
            <a:off x="6189828" y="2795431"/>
            <a:ext cx="849312" cy="457200"/>
          </a:xfrm>
          <a:prstGeom prst="triangle">
            <a:avLst/>
          </a:prstGeom>
          <a:solidFill>
            <a:srgbClr val="B22C1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8703719-A602-4594-9126-6215436735C6}"/>
              </a:ext>
            </a:extLst>
          </p:cNvPr>
          <p:cNvSpPr/>
          <p:nvPr/>
        </p:nvSpPr>
        <p:spPr>
          <a:xfrm rot="11700000">
            <a:off x="6765299" y="4191365"/>
            <a:ext cx="849312" cy="457200"/>
          </a:xfrm>
          <a:prstGeom prst="triangle">
            <a:avLst/>
          </a:prstGeom>
          <a:solidFill>
            <a:srgbClr val="E6820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ECE30154-9C43-453F-8D19-2C316EE6038C}"/>
              </a:ext>
            </a:extLst>
          </p:cNvPr>
          <p:cNvSpPr/>
          <p:nvPr/>
        </p:nvSpPr>
        <p:spPr>
          <a:xfrm rot="17100000">
            <a:off x="5364358" y="4770292"/>
            <a:ext cx="849312" cy="457200"/>
          </a:xfrm>
          <a:prstGeom prst="triangle">
            <a:avLst/>
          </a:prstGeom>
          <a:solidFill>
            <a:srgbClr val="94AE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89F90C-71BA-4BCC-AA10-5510273BDA97}"/>
              </a:ext>
            </a:extLst>
          </p:cNvPr>
          <p:cNvGrpSpPr/>
          <p:nvPr/>
        </p:nvGrpSpPr>
        <p:grpSpPr>
          <a:xfrm>
            <a:off x="9034012" y="4342697"/>
            <a:ext cx="2926080" cy="1474819"/>
            <a:chOff x="8921977" y="4073386"/>
            <a:chExt cx="2926080" cy="147481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5EF0AC-FD9D-4397-B176-95ACF0676CD9}"/>
                </a:ext>
              </a:extLst>
            </p:cNvPr>
            <p:cNvSpPr txBox="1"/>
            <p:nvPr/>
          </p:nvSpPr>
          <p:spPr>
            <a:xfrm>
              <a:off x="8921977" y="407338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Zeitaufwand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3762F5-D83E-4C95-B9E6-4F4255D986FC}"/>
                </a:ext>
              </a:extLst>
            </p:cNvPr>
            <p:cNvSpPr txBox="1"/>
            <p:nvPr/>
          </p:nvSpPr>
          <p:spPr>
            <a:xfrm>
              <a:off x="8921977" y="4532542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Nicht comperativ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O(d(n+b)) -&gt; linear, nicht quadratisch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n die Anzahl an Elementen.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d die jeweiligen Stellen des Elements.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b die Anzahl an Schlüsseln.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059BCA-AAB3-4743-8D43-07AE31B7C7B5}"/>
              </a:ext>
            </a:extLst>
          </p:cNvPr>
          <p:cNvGrpSpPr/>
          <p:nvPr/>
        </p:nvGrpSpPr>
        <p:grpSpPr>
          <a:xfrm>
            <a:off x="444971" y="4342697"/>
            <a:ext cx="2926080" cy="1290153"/>
            <a:chOff x="332936" y="4652338"/>
            <a:chExt cx="2926080" cy="12901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4DE685-34B3-404B-A2E2-A2CC2CBEC963}"/>
                </a:ext>
              </a:extLst>
            </p:cNvPr>
            <p:cNvSpPr txBox="1"/>
            <p:nvPr/>
          </p:nvSpPr>
          <p:spPr>
            <a:xfrm>
              <a:off x="332936" y="4652338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Zussamensetzung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B8F025-B0EC-4D5E-8545-3BB3E51ADA39}"/>
                </a:ext>
              </a:extLst>
            </p:cNvPr>
            <p:cNvSpPr txBox="1"/>
            <p:nvPr/>
          </p:nvSpPr>
          <p:spPr>
            <a:xfrm>
              <a:off x="332936" y="5111494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Wiederholter Countingsort für jede Stelle (d)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Aufteilung in Zähl- und Sammelphase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B278DBA-5391-4A91-9708-4519EC479273}"/>
              </a:ext>
            </a:extLst>
          </p:cNvPr>
          <p:cNvGrpSpPr/>
          <p:nvPr/>
        </p:nvGrpSpPr>
        <p:grpSpPr>
          <a:xfrm>
            <a:off x="9034012" y="2390072"/>
            <a:ext cx="2926080" cy="1659485"/>
            <a:chOff x="8921977" y="1466725"/>
            <a:chExt cx="2926080" cy="16594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534D22-0364-46D7-A75A-CFB70D038CD4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Vorraussetzung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BFE4CB-252F-4598-BA21-975A2DC9EE07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Länge des zu sortierende Schlüssel (b) im vorhinein bekannt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Bsp: Dezimalzahlen (Zehnerbasis)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Laufzeit skaliert mit Länge des Schlüssels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Länge des grössten Elements (d) bekannt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F62CE3-629C-4358-92F4-8D0307C079A0}"/>
              </a:ext>
            </a:extLst>
          </p:cNvPr>
          <p:cNvGrpSpPr/>
          <p:nvPr/>
        </p:nvGrpSpPr>
        <p:grpSpPr>
          <a:xfrm>
            <a:off x="444971" y="2390072"/>
            <a:ext cx="2926080" cy="1474819"/>
            <a:chOff x="332936" y="2627766"/>
            <a:chExt cx="2926080" cy="147481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8470D68-4F03-49B7-90F5-13B1E471A554}"/>
                </a:ext>
              </a:extLst>
            </p:cNvPr>
            <p:cNvSpPr txBox="1"/>
            <p:nvPr/>
          </p:nvSpPr>
          <p:spPr>
            <a:xfrm>
              <a:off x="332936" y="262776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Output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D72FA6-830C-4161-9DB3-F275D48A1DF7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Out-of-place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Output ist nicht das original Array.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Stable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Bereits sortierte Elemente werden nicht verschoben.</a:t>
              </a:r>
            </a:p>
          </p:txBody>
        </p:sp>
      </p:grpSp>
      <p:pic>
        <p:nvPicPr>
          <p:cNvPr id="28" name="Graphic 27" descr="Bullseye">
            <a:extLst>
              <a:ext uri="{FF2B5EF4-FFF2-40B4-BE49-F238E27FC236}">
                <a16:creationId xmlns:a16="http://schemas.microsoft.com/office/drawing/2014/main" id="{E17DDDED-20C7-46D5-8ACC-8DA847595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8447" y="2715108"/>
            <a:ext cx="640080" cy="640080"/>
          </a:xfrm>
          <a:prstGeom prst="rect">
            <a:avLst/>
          </a:prstGeom>
        </p:spPr>
      </p:pic>
      <p:pic>
        <p:nvPicPr>
          <p:cNvPr id="29" name="Graphic 28" descr="Lights On">
            <a:extLst>
              <a:ext uri="{FF2B5EF4-FFF2-40B4-BE49-F238E27FC236}">
                <a16:creationId xmlns:a16="http://schemas.microsoft.com/office/drawing/2014/main" id="{4747E38F-CFC3-4BB9-AF32-0BE4A5813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66536" y="2715108"/>
            <a:ext cx="640080" cy="640080"/>
          </a:xfrm>
          <a:prstGeom prst="rect">
            <a:avLst/>
          </a:prstGeom>
        </p:spPr>
      </p:pic>
      <p:pic>
        <p:nvPicPr>
          <p:cNvPr id="30" name="Graphic 29" descr="Stopwatch 66%">
            <a:extLst>
              <a:ext uri="{FF2B5EF4-FFF2-40B4-BE49-F238E27FC236}">
                <a16:creationId xmlns:a16="http://schemas.microsoft.com/office/drawing/2014/main" id="{75AAE874-2083-4774-8ABB-56B5E621E1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66536" y="4667733"/>
            <a:ext cx="640080" cy="640080"/>
          </a:xfrm>
          <a:prstGeom prst="rect">
            <a:avLst/>
          </a:prstGeom>
        </p:spPr>
      </p:pic>
      <p:pic>
        <p:nvPicPr>
          <p:cNvPr id="31" name="Graphic 30" descr="Research">
            <a:extLst>
              <a:ext uri="{FF2B5EF4-FFF2-40B4-BE49-F238E27FC236}">
                <a16:creationId xmlns:a16="http://schemas.microsoft.com/office/drawing/2014/main" id="{E536CF33-7BDE-4F1B-97E1-2794B68B36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98447" y="4667733"/>
            <a:ext cx="640080" cy="640080"/>
          </a:xfrm>
          <a:prstGeom prst="rect">
            <a:avLst/>
          </a:prstGeom>
        </p:spPr>
      </p:pic>
      <p:graphicFrame>
        <p:nvGraphicFramePr>
          <p:cNvPr id="35" name="Table 19">
            <a:extLst>
              <a:ext uri="{FF2B5EF4-FFF2-40B4-BE49-F238E27FC236}">
                <a16:creationId xmlns:a16="http://schemas.microsoft.com/office/drawing/2014/main" id="{829B2F53-0114-4FC0-A311-8CDD5FED6141}"/>
              </a:ext>
            </a:extLst>
          </p:cNvPr>
          <p:cNvGraphicFramePr>
            <a:graphicFrameLocks noGrp="1"/>
          </p:cNvGraphicFramePr>
          <p:nvPr/>
        </p:nvGraphicFramePr>
        <p:xfrm>
          <a:off x="9150853" y="3946788"/>
          <a:ext cx="1346199" cy="2743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48733">
                  <a:extLst>
                    <a:ext uri="{9D8B030D-6E8A-4147-A177-3AD203B41FA5}">
                      <a16:colId xmlns:a16="http://schemas.microsoft.com/office/drawing/2014/main" val="2445245365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3339756308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4139711841"/>
                    </a:ext>
                  </a:extLst>
                </a:gridCol>
              </a:tblGrid>
              <a:tr h="21199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>
                          <a:solidFill>
                            <a:schemeClr val="tx1"/>
                          </a:solidFill>
                        </a:rPr>
                        <a:t>421</a:t>
                      </a:r>
                      <a:endParaRPr lang="de-DE" sz="12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4070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D641FED5-4A9E-4153-9384-D1A08A5DE430}"/>
              </a:ext>
            </a:extLst>
          </p:cNvPr>
          <p:cNvSpPr txBox="1"/>
          <p:nvPr/>
        </p:nvSpPr>
        <p:spPr>
          <a:xfrm>
            <a:off x="10813770" y="3946454"/>
            <a:ext cx="533400" cy="276999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 = 3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0C665D8-C478-4A8F-8913-16229DF57E00}"/>
              </a:ext>
            </a:extLst>
          </p:cNvPr>
          <p:cNvSpPr/>
          <p:nvPr/>
        </p:nvSpPr>
        <p:spPr>
          <a:xfrm>
            <a:off x="10623694" y="4037368"/>
            <a:ext cx="110555" cy="82981"/>
          </a:xfrm>
          <a:prstGeom prst="rightArrow">
            <a:avLst/>
          </a:prstGeom>
          <a:ln w="31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72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AF909-4EEA-43D5-9D35-83DEA9935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225627"/>
          </a:xfrm>
        </p:spPr>
        <p:txBody>
          <a:bodyPr anchor="ctr">
            <a:normAutofit/>
          </a:bodyPr>
          <a:lstStyle/>
          <a:p>
            <a:r>
              <a:rPr lang="en-US" sz="3600" dirty="0" err="1"/>
              <a:t>Quellen</a:t>
            </a:r>
            <a:endParaRPr lang="de-DE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FE6B5-874B-49C8-BB46-3BF4BAEFD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6192" y="643465"/>
            <a:ext cx="6895973" cy="52256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Videos: </a:t>
            </a:r>
            <a:br>
              <a:rPr lang="en-US" dirty="0"/>
            </a:br>
            <a:r>
              <a:rPr lang="en-US" dirty="0">
                <a:hlinkClick r:id="rId2"/>
              </a:rPr>
              <a:t>https://www.youtube.com/watch?v=XiuSW_mEn7g</a:t>
            </a:r>
            <a:endParaRPr lang="en-US" dirty="0"/>
          </a:p>
          <a:p>
            <a:pPr marL="0" indent="0">
              <a:buNone/>
            </a:pPr>
            <a:r>
              <a:rPr lang="de-DE" dirty="0">
                <a:hlinkClick r:id="rId3"/>
              </a:rPr>
              <a:t>https://www.youtube.com/watch?v=_KhZ7F-jOlI</a:t>
            </a:r>
            <a:endParaRPr lang="de-DE" dirty="0"/>
          </a:p>
          <a:p>
            <a:pPr marL="0" indent="0">
              <a:buNone/>
            </a:pPr>
            <a:r>
              <a:rPr lang="de-DE" sz="2400" dirty="0"/>
              <a:t>Websites: </a:t>
            </a:r>
          </a:p>
          <a:p>
            <a:pPr marL="0" indent="0">
              <a:buNone/>
            </a:pPr>
            <a:r>
              <a:rPr lang="de-DE" dirty="0">
                <a:hlinkClick r:id="rId4"/>
              </a:rPr>
              <a:t>https://medium.com/basecs/getting-to-the-root-of-sorting-with-radix-sort-f8e9240d4224</a:t>
            </a:r>
            <a:endParaRPr lang="de-DE" dirty="0"/>
          </a:p>
          <a:p>
            <a:pPr marL="0" indent="0">
              <a:buNone/>
            </a:pPr>
            <a:r>
              <a:rPr lang="de-DE" sz="2400" dirty="0" err="1"/>
              <a:t>Github</a:t>
            </a:r>
            <a:r>
              <a:rPr lang="de-DE" sz="2400" dirty="0"/>
              <a:t> </a:t>
            </a:r>
            <a:r>
              <a:rPr lang="de-DE" sz="2400" dirty="0" err="1"/>
              <a:t>repo</a:t>
            </a:r>
            <a:r>
              <a:rPr lang="de-DE" sz="2400" dirty="0"/>
              <a:t>:</a:t>
            </a:r>
          </a:p>
          <a:p>
            <a:pPr marL="0" indent="0">
              <a:buNone/>
            </a:pPr>
            <a:r>
              <a:rPr lang="de-DE" dirty="0">
                <a:hlinkClick r:id="rId5"/>
              </a:rPr>
              <a:t>https://github.com/IsAvaible/Radix-Sort/tree/main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5B19B-E7BB-4060-B12F-3CDA8EF16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80448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DBF40112CF69746BD0272E7B8DB8BB3" ma:contentTypeVersion="12" ma:contentTypeDescription="Ein neues Dokument erstellen." ma:contentTypeScope="" ma:versionID="a9a16ef030cf02b03d1da655660cde2d">
  <xsd:schema xmlns:xsd="http://www.w3.org/2001/XMLSchema" xmlns:xs="http://www.w3.org/2001/XMLSchema" xmlns:p="http://schemas.microsoft.com/office/2006/metadata/properties" xmlns:ns3="642cd7de-f6b2-487f-ae52-79c7bab4f00c" xmlns:ns4="405a69f3-254d-4301-a922-56a9944b1f42" targetNamespace="http://schemas.microsoft.com/office/2006/metadata/properties" ma:root="true" ma:fieldsID="7997d0248dede1348ed33ec6f10c7b4c" ns3:_="" ns4:_="">
    <xsd:import namespace="642cd7de-f6b2-487f-ae52-79c7bab4f00c"/>
    <xsd:import namespace="405a69f3-254d-4301-a922-56a9944b1f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cd7de-f6b2-487f-ae52-79c7bab4f0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5a69f3-254d-4301-a922-56a9944b1f4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D79556-41CB-45D4-A49A-E0A6A9390B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cd7de-f6b2-487f-ae52-79c7bab4f00c"/>
    <ds:schemaRef ds:uri="405a69f3-254d-4301-a922-56a9944b1f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9EE8CA-A866-4688-A1A2-C58B30AD32EE}">
  <ds:schemaRefs>
    <ds:schemaRef ds:uri="http://purl.org/dc/elements/1.1/"/>
    <ds:schemaRef ds:uri="http://schemas.microsoft.com/office/2006/documentManagement/types"/>
    <ds:schemaRef ds:uri="http://www.w3.org/XML/1998/namespace"/>
    <ds:schemaRef ds:uri="642cd7de-f6b2-487f-ae52-79c7bab4f00c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05a69f3-254d-4301-a922-56a9944b1f42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6C461C5-7905-4B69-9E8E-35A8FFB643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776</Words>
  <Application>Microsoft Office PowerPoint</Application>
  <PresentationFormat>Widescreen</PresentationFormat>
  <Paragraphs>299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Cooper Black</vt:lpstr>
      <vt:lpstr>Symbol</vt:lpstr>
      <vt:lpstr>Wingdings</vt:lpstr>
      <vt:lpstr>Retrospect</vt:lpstr>
      <vt:lpstr>1_Retrospect</vt:lpstr>
      <vt:lpstr>Radix sort (LSD)</vt:lpstr>
      <vt:lpstr>Kennt man das?</vt:lpstr>
      <vt:lpstr>Inhaltsangabe</vt:lpstr>
      <vt:lpstr>Generelle Informationen</vt:lpstr>
      <vt:lpstr>Theorie</vt:lpstr>
      <vt:lpstr>Umsetzung (bei Zahlen)</vt:lpstr>
      <vt:lpstr>Source Code</vt:lpstr>
      <vt:lpstr>Generelle Informationen</vt:lpstr>
      <vt:lpstr>Quellen</vt:lpstr>
      <vt:lpstr>Noch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</dc:title>
  <dc:creator>Simon C</dc:creator>
  <cp:lastModifiedBy>Simon C</cp:lastModifiedBy>
  <cp:revision>13</cp:revision>
  <dcterms:created xsi:type="dcterms:W3CDTF">2021-01-14T22:53:55Z</dcterms:created>
  <dcterms:modified xsi:type="dcterms:W3CDTF">2021-01-18T14:08:02Z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0x0101008DBF40112CF69746BD0272E7B8DB8BB3</vt:lpwstr>
  </property>
</Properties>
</file>