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60C1-1E70-4449-AB6B-8C2B52387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09E2D-8A14-40BB-843E-88878C600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beyond ID3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24962-AAAF-4AF6-884B-B8A362CB5403}"/>
              </a:ext>
            </a:extLst>
          </p:cNvPr>
          <p:cNvSpPr txBox="1"/>
          <p:nvPr/>
        </p:nvSpPr>
        <p:spPr>
          <a:xfrm>
            <a:off x="8179723" y="5419897"/>
            <a:ext cx="3807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Aditya Gupta:       2K15/CO/015</a:t>
            </a:r>
          </a:p>
          <a:p>
            <a:pPr algn="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Anurag Malyala:  2K15/CO/035</a:t>
            </a:r>
          </a:p>
        </p:txBody>
      </p:sp>
    </p:spTree>
    <p:extLst>
      <p:ext uri="{BB962C8B-B14F-4D97-AF65-F5344CB8AC3E}">
        <p14:creationId xmlns:p14="http://schemas.microsoft.com/office/powerpoint/2010/main" val="2097097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4EBA731B-59B7-4A2E-B8B1-BFFB5BD3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75504"/>
            <a:ext cx="86799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Another Decision Tree Learner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B848E-6B3C-40EF-8F07-8D4B5894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9237" y="3906266"/>
            <a:ext cx="8673427" cy="1322587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CART: Classification and Regression Trees</a:t>
            </a:r>
          </a:p>
        </p:txBody>
      </p:sp>
    </p:spTree>
    <p:extLst>
      <p:ext uri="{BB962C8B-B14F-4D97-AF65-F5344CB8AC3E}">
        <p14:creationId xmlns:p14="http://schemas.microsoft.com/office/powerpoint/2010/main" val="595719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5F3C4-6A94-4C58-B070-B2E87CF0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CART: Classification and Regression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679AFF-1487-422E-8C97-0E104A00A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is similar to both ID3 and C4.5 the two key differences here being </a:t>
            </a:r>
          </a:p>
          <a:p>
            <a:pPr lvl="1"/>
            <a:r>
              <a:rPr lang="en-US" dirty="0"/>
              <a:t>It uses the Gini Index for attribute selection</a:t>
            </a:r>
          </a:p>
          <a:p>
            <a:pPr lvl="1"/>
            <a:r>
              <a:rPr lang="en-US" dirty="0"/>
              <a:t>It can also be used for Regression without a lot of modification</a:t>
            </a:r>
          </a:p>
        </p:txBody>
      </p:sp>
    </p:spTree>
    <p:extLst>
      <p:ext uri="{BB962C8B-B14F-4D97-AF65-F5344CB8AC3E}">
        <p14:creationId xmlns:p14="http://schemas.microsoft.com/office/powerpoint/2010/main" val="3539196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C1E3-0729-492A-9371-C012DE2E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Index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559548-0B40-46C5-B16A-0415B61C82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p</a:t>
                </a:r>
                <a:r>
                  <a:rPr lang="en-US" baseline="-25000" dirty="0"/>
                  <a:t>i </a:t>
                </a:r>
                <a:r>
                  <a:rPr lang="en-US" dirty="0"/>
                  <a:t>is the probability that a tuple in D belongs to class C</a:t>
                </a:r>
                <a:r>
                  <a:rPr lang="en-US" baseline="-25000" dirty="0"/>
                  <a:t>i </a:t>
                </a:r>
                <a:r>
                  <a:rPr lang="en-US" dirty="0"/>
                  <a:t>estimated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 </a:t>
                </a:r>
                <a:r>
                  <a:rPr lang="en-US" dirty="0" err="1"/>
                  <a:t>gini</a:t>
                </a:r>
                <a:r>
                  <a:rPr lang="en-US" dirty="0"/>
                  <a:t> index considers a binary split for each attribute.</a:t>
                </a:r>
              </a:p>
              <a:p>
                <a:r>
                  <a:rPr lang="en-US" b="0" dirty="0"/>
                  <a:t>when considering a binary split, we compute a weighted sum of th</a:t>
                </a:r>
                <a:r>
                  <a:rPr lang="en-US" dirty="0"/>
                  <a:t>e impurity of each resulting partition.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𝐺𝑖𝑛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 reduction in impurity incurred by a binary split on an attribute A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ΔGini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Gini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Gini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559548-0B40-46C5-B16A-0415B61C8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0" t="-5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560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F270-C4CF-4531-8A23-3D0EAD92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C4.5 </a:t>
            </a:r>
            <a:br>
              <a:rPr lang="en-US" dirty="0"/>
            </a:br>
            <a:r>
              <a:rPr lang="en-US" dirty="0"/>
              <a:t>example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5BF42C-CBA4-438A-876C-D86CE1E5D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013502"/>
              </p:ext>
            </p:extLst>
          </p:nvPr>
        </p:nvGraphicFramePr>
        <p:xfrm>
          <a:off x="5118100" y="803275"/>
          <a:ext cx="6281736" cy="57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956">
                  <a:extLst>
                    <a:ext uri="{9D8B030D-6E8A-4147-A177-3AD203B41FA5}">
                      <a16:colId xmlns:a16="http://schemas.microsoft.com/office/drawing/2014/main" val="45256341"/>
                    </a:ext>
                  </a:extLst>
                </a:gridCol>
                <a:gridCol w="1046956">
                  <a:extLst>
                    <a:ext uri="{9D8B030D-6E8A-4147-A177-3AD203B41FA5}">
                      <a16:colId xmlns:a16="http://schemas.microsoft.com/office/drawing/2014/main" val="2670723628"/>
                    </a:ext>
                  </a:extLst>
                </a:gridCol>
                <a:gridCol w="1046956">
                  <a:extLst>
                    <a:ext uri="{9D8B030D-6E8A-4147-A177-3AD203B41FA5}">
                      <a16:colId xmlns:a16="http://schemas.microsoft.com/office/drawing/2014/main" val="945402627"/>
                    </a:ext>
                  </a:extLst>
                </a:gridCol>
                <a:gridCol w="1046956">
                  <a:extLst>
                    <a:ext uri="{9D8B030D-6E8A-4147-A177-3AD203B41FA5}">
                      <a16:colId xmlns:a16="http://schemas.microsoft.com/office/drawing/2014/main" val="2496153493"/>
                    </a:ext>
                  </a:extLst>
                </a:gridCol>
                <a:gridCol w="1046956">
                  <a:extLst>
                    <a:ext uri="{9D8B030D-6E8A-4147-A177-3AD203B41FA5}">
                      <a16:colId xmlns:a16="http://schemas.microsoft.com/office/drawing/2014/main" val="302202457"/>
                    </a:ext>
                  </a:extLst>
                </a:gridCol>
                <a:gridCol w="1046956">
                  <a:extLst>
                    <a:ext uri="{9D8B030D-6E8A-4147-A177-3AD203B41FA5}">
                      <a16:colId xmlns:a16="http://schemas.microsoft.com/office/drawing/2014/main" val="99039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Temp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7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56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9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23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83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1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49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60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52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2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88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8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7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0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137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885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B8B0-4B69-40D0-BC7B-FD233B83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n-US" dirty="0"/>
              <a:t>A = wind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AF20-BAB4-4AED-B6A6-5F533824C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833" y="803186"/>
            <a:ext cx="6892488" cy="5248622"/>
          </a:xfrm>
        </p:spPr>
        <p:txBody>
          <a:bodyPr/>
          <a:lstStyle/>
          <a:p>
            <a:r>
              <a:rPr lang="en-US" sz="1600" dirty="0"/>
              <a:t>Entropy(D) = -(9/14)log(9/14) – (5/14)log(5/14) = 0.94</a:t>
            </a:r>
          </a:p>
          <a:p>
            <a:r>
              <a:rPr lang="en-US" sz="1600" dirty="0"/>
              <a:t>Gain(D, wind) = Entropy(D) – Sum(p(</a:t>
            </a:r>
            <a:r>
              <a:rPr lang="en-US" sz="1600" dirty="0" err="1"/>
              <a:t>D|wind</a:t>
            </a:r>
            <a:r>
              <a:rPr lang="en-US" sz="1600" dirty="0"/>
              <a:t>) * Entropy(</a:t>
            </a:r>
            <a:r>
              <a:rPr lang="en-US" sz="1600" dirty="0" err="1"/>
              <a:t>D|wind</a:t>
            </a:r>
            <a:r>
              <a:rPr lang="en-US" sz="1600" dirty="0"/>
              <a:t>))</a:t>
            </a:r>
          </a:p>
          <a:p>
            <a:r>
              <a:rPr lang="en-US" sz="1600" dirty="0"/>
              <a:t>Entropy(</a:t>
            </a:r>
            <a:r>
              <a:rPr lang="en-US" sz="1600" dirty="0" err="1"/>
              <a:t>D|wind</a:t>
            </a:r>
            <a:r>
              <a:rPr lang="en-US" sz="1600" dirty="0"/>
              <a:t>=W) = -(2/8)log(2/8) – (6/8)log(6/8) = 0.811</a:t>
            </a:r>
          </a:p>
          <a:p>
            <a:r>
              <a:rPr lang="en-US" sz="1600" dirty="0"/>
              <a:t>Entropy(</a:t>
            </a:r>
            <a:r>
              <a:rPr lang="en-US" sz="1600" dirty="0" err="1"/>
              <a:t>D|wind</a:t>
            </a:r>
            <a:r>
              <a:rPr lang="en-US" sz="1600" dirty="0"/>
              <a:t>=F) = -(3/6)log(3/6) – (3/6)log(3/6) = 1</a:t>
            </a:r>
          </a:p>
          <a:p>
            <a:r>
              <a:rPr lang="en-US" sz="1600" dirty="0"/>
              <a:t>Gain(D, wind) = 0.94 – (8/14)(0.811) – (6/14)(1) = 0.049</a:t>
            </a:r>
          </a:p>
          <a:p>
            <a:r>
              <a:rPr lang="en-US" sz="1600" dirty="0" err="1"/>
              <a:t>splitInfo</a:t>
            </a:r>
            <a:r>
              <a:rPr lang="en-US" sz="1600" dirty="0"/>
              <a:t>(D, wind) = -(8/14)log(8/14) – (6/14)log(6/14) = 0.985</a:t>
            </a:r>
          </a:p>
          <a:p>
            <a:r>
              <a:rPr lang="en-US" sz="1600" dirty="0" err="1"/>
              <a:t>GainRatio</a:t>
            </a:r>
            <a:r>
              <a:rPr lang="en-US" sz="1600" dirty="0"/>
              <a:t>(D, wind) = 0.049 / 0.985 = 0.049</a:t>
            </a:r>
          </a:p>
        </p:txBody>
      </p:sp>
    </p:spTree>
    <p:extLst>
      <p:ext uri="{BB962C8B-B14F-4D97-AF65-F5344CB8AC3E}">
        <p14:creationId xmlns:p14="http://schemas.microsoft.com/office/powerpoint/2010/main" val="4062454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B8B0-4B69-40D0-BC7B-FD233B83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n-US" dirty="0"/>
              <a:t>A =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AF20-BAB4-4AED-B6A6-5F533824C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833" y="803186"/>
            <a:ext cx="6892488" cy="5248622"/>
          </a:xfrm>
        </p:spPr>
        <p:txBody>
          <a:bodyPr/>
          <a:lstStyle/>
          <a:p>
            <a:r>
              <a:rPr lang="en-US" sz="1600" dirty="0"/>
              <a:t>Gain(D, outlook) = Entropy(D) – Sum(p(</a:t>
            </a:r>
            <a:r>
              <a:rPr lang="en-US" sz="1600" dirty="0" err="1"/>
              <a:t>D|outlook</a:t>
            </a:r>
            <a:r>
              <a:rPr lang="en-US" sz="1600" dirty="0"/>
              <a:t>) * Entropy(</a:t>
            </a:r>
            <a:r>
              <a:rPr lang="en-US" sz="1600" dirty="0" err="1"/>
              <a:t>D|outlook</a:t>
            </a:r>
            <a:r>
              <a:rPr lang="en-US" sz="1600" dirty="0"/>
              <a:t>))</a:t>
            </a:r>
          </a:p>
          <a:p>
            <a:r>
              <a:rPr lang="en-US" sz="1600" dirty="0"/>
              <a:t>Entropy(</a:t>
            </a:r>
            <a:r>
              <a:rPr lang="en-US" sz="1600" dirty="0" err="1"/>
              <a:t>D|outlook</a:t>
            </a:r>
            <a:r>
              <a:rPr lang="en-US" sz="1600" dirty="0"/>
              <a:t>=S) = -(3/5)log(3/5) – (2/5)log(2/5) = 0.97</a:t>
            </a:r>
          </a:p>
          <a:p>
            <a:r>
              <a:rPr lang="en-US" sz="1600" dirty="0"/>
              <a:t>Entropy(</a:t>
            </a:r>
            <a:r>
              <a:rPr lang="en-US" sz="1600" dirty="0" err="1"/>
              <a:t>D|outlook</a:t>
            </a:r>
            <a:r>
              <a:rPr lang="en-US" sz="1600" dirty="0"/>
              <a:t>=O) = -(0/4)log(0/4) – (4/4)log(4/4) = 0</a:t>
            </a:r>
          </a:p>
          <a:p>
            <a:r>
              <a:rPr lang="en-US" sz="1600" dirty="0"/>
              <a:t>Entropy(</a:t>
            </a:r>
            <a:r>
              <a:rPr lang="en-US" sz="1600" dirty="0" err="1"/>
              <a:t>D|outlook</a:t>
            </a:r>
            <a:r>
              <a:rPr lang="en-US" sz="1600" dirty="0"/>
              <a:t>=R) = -(2/5)log(2/5) – (3/5)log(3/5) = 0.97</a:t>
            </a:r>
          </a:p>
          <a:p>
            <a:r>
              <a:rPr lang="en-US" sz="1600" dirty="0"/>
              <a:t>Gain(D, outlook) = 0.94 – 3*(5/14)(0.97) – (4/14)(0)  = 0.246</a:t>
            </a:r>
          </a:p>
          <a:p>
            <a:r>
              <a:rPr lang="en-US" sz="1600" dirty="0" err="1"/>
              <a:t>splitInfo</a:t>
            </a:r>
            <a:r>
              <a:rPr lang="en-US" sz="1600" dirty="0"/>
              <a:t>(D, wind) = -2*(5/14)log(5/14) – (4/14)log(4/14) = 1.577</a:t>
            </a:r>
          </a:p>
          <a:p>
            <a:r>
              <a:rPr lang="en-US" sz="1600" dirty="0" err="1"/>
              <a:t>GainRatio</a:t>
            </a:r>
            <a:r>
              <a:rPr lang="en-US" sz="1600" dirty="0"/>
              <a:t>(D, wind) = 0.246 / 1.577= .155</a:t>
            </a:r>
          </a:p>
        </p:txBody>
      </p:sp>
    </p:spTree>
    <p:extLst>
      <p:ext uri="{BB962C8B-B14F-4D97-AF65-F5344CB8AC3E}">
        <p14:creationId xmlns:p14="http://schemas.microsoft.com/office/powerpoint/2010/main" val="3974801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B8B0-4B69-40D0-BC7B-FD233B83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n-US" dirty="0"/>
              <a:t>A = Humidity</a:t>
            </a:r>
            <a:br>
              <a:rPr lang="en-US" dirty="0"/>
            </a:br>
            <a:r>
              <a:rPr lang="en-US" dirty="0"/>
              <a:t>(interval splits)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AF20-BAB4-4AED-B6A6-5F533824C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833" y="803186"/>
            <a:ext cx="6892488" cy="5248622"/>
          </a:xfrm>
        </p:spPr>
        <p:txBody>
          <a:bodyPr/>
          <a:lstStyle/>
          <a:p>
            <a:r>
              <a:rPr lang="en-US" sz="1600" dirty="0"/>
              <a:t>Gain(D, Humidity &lt;&gt;78) = 0.09, </a:t>
            </a:r>
            <a:r>
              <a:rPr lang="en-US" sz="1600" dirty="0" err="1"/>
              <a:t>GainRatio</a:t>
            </a:r>
            <a:r>
              <a:rPr lang="en-US" sz="1600" dirty="0"/>
              <a:t>(D, humidity &lt;&gt;78) = 0.09</a:t>
            </a:r>
          </a:p>
          <a:p>
            <a:r>
              <a:rPr lang="en-US" sz="1600" i="1" dirty="0"/>
              <a:t>Gain(D, Humidity &lt;&gt;80) = 0.101, </a:t>
            </a:r>
            <a:r>
              <a:rPr lang="en-US" sz="1600" i="1" dirty="0" err="1"/>
              <a:t>GainRatio</a:t>
            </a:r>
            <a:r>
              <a:rPr lang="en-US" sz="1600" i="1" dirty="0"/>
              <a:t>(D, humidity &lt;&gt;80) = 0.10</a:t>
            </a:r>
            <a:r>
              <a:rPr lang="en-US" sz="1600" dirty="0"/>
              <a:t>1</a:t>
            </a:r>
          </a:p>
          <a:p>
            <a:r>
              <a:rPr lang="en-US" sz="1600" dirty="0"/>
              <a:t>Gain(D, Humidity &lt;&gt;85) = 0.024, </a:t>
            </a:r>
            <a:r>
              <a:rPr lang="en-US" sz="1600" dirty="0" err="1"/>
              <a:t>GainRatio</a:t>
            </a:r>
            <a:r>
              <a:rPr lang="en-US" sz="1600" dirty="0"/>
              <a:t>(D, humidity &lt;&gt;85) = 0.024</a:t>
            </a:r>
          </a:p>
          <a:p>
            <a:r>
              <a:rPr lang="en-US" sz="1600" dirty="0"/>
              <a:t>Gain(D, Humidity &lt;&gt;90) = 0.01, </a:t>
            </a:r>
            <a:r>
              <a:rPr lang="en-US" sz="1600" dirty="0" err="1"/>
              <a:t>GainRatio</a:t>
            </a:r>
            <a:r>
              <a:rPr lang="en-US" sz="1600" dirty="0"/>
              <a:t>(D, humidity &lt;&gt;90) = 0.01</a:t>
            </a:r>
          </a:p>
          <a:p>
            <a:r>
              <a:rPr lang="en-US" sz="1600" dirty="0"/>
              <a:t>Gain(D, Humidity &lt;&gt;95) = 0.048, </a:t>
            </a:r>
            <a:r>
              <a:rPr lang="en-US" sz="1600" dirty="0" err="1"/>
              <a:t>GainRatio</a:t>
            </a:r>
            <a:r>
              <a:rPr lang="en-US" sz="1600" dirty="0"/>
              <a:t>(D, humidity &lt;&gt;95) = 0.048</a:t>
            </a:r>
          </a:p>
        </p:txBody>
      </p:sp>
    </p:spTree>
    <p:extLst>
      <p:ext uri="{BB962C8B-B14F-4D97-AF65-F5344CB8AC3E}">
        <p14:creationId xmlns:p14="http://schemas.microsoft.com/office/powerpoint/2010/main" val="3179575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09AE4FA2-1107-4884-9D3C-2066F4AB06F9}"/>
              </a:ext>
            </a:extLst>
          </p:cNvPr>
          <p:cNvSpPr/>
          <p:nvPr/>
        </p:nvSpPr>
        <p:spPr>
          <a:xfrm>
            <a:off x="4943669" y="447870"/>
            <a:ext cx="2304661" cy="11010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outlook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0A6B6BFB-C401-4136-A4CA-ACEFB176DFF4}"/>
              </a:ext>
            </a:extLst>
          </p:cNvPr>
          <p:cNvSpPr/>
          <p:nvPr/>
        </p:nvSpPr>
        <p:spPr>
          <a:xfrm>
            <a:off x="1045438" y="2517301"/>
            <a:ext cx="2304661" cy="11010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humidity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DFBD505B-A582-406A-9150-9DD5FD1FC36D}"/>
              </a:ext>
            </a:extLst>
          </p:cNvPr>
          <p:cNvSpPr/>
          <p:nvPr/>
        </p:nvSpPr>
        <p:spPr>
          <a:xfrm>
            <a:off x="8841903" y="2327988"/>
            <a:ext cx="2304661" cy="11010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9DA6322-DCD4-48A9-AB83-62C2A7F5D49C}"/>
              </a:ext>
            </a:extLst>
          </p:cNvPr>
          <p:cNvCxnSpPr>
            <a:stCxn id="7" idx="1"/>
            <a:endCxn id="8" idx="0"/>
          </p:cNvCxnSpPr>
          <p:nvPr/>
        </p:nvCxnSpPr>
        <p:spPr>
          <a:xfrm rot="10800000" flipV="1">
            <a:off x="2197769" y="998375"/>
            <a:ext cx="2745900" cy="1518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E23B8C5-3F79-4465-932C-624854EBE9D6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7248330" y="998376"/>
            <a:ext cx="2745904" cy="1329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DFDFA86-0EA6-424C-8850-D461E6AE15F1}"/>
              </a:ext>
            </a:extLst>
          </p:cNvPr>
          <p:cNvSpPr txBox="1"/>
          <p:nvPr/>
        </p:nvSpPr>
        <p:spPr>
          <a:xfrm>
            <a:off x="3167149" y="9983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981595-BD96-40DC-A933-754D74DB47B5}"/>
              </a:ext>
            </a:extLst>
          </p:cNvPr>
          <p:cNvSpPr txBox="1"/>
          <p:nvPr/>
        </p:nvSpPr>
        <p:spPr>
          <a:xfrm>
            <a:off x="8503920" y="99837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FFE971AA-A1CB-4E4D-95B2-154A4C8CF1B0}"/>
              </a:ext>
            </a:extLst>
          </p:cNvPr>
          <p:cNvSpPr/>
          <p:nvPr/>
        </p:nvSpPr>
        <p:spPr>
          <a:xfrm>
            <a:off x="300280" y="3908305"/>
            <a:ext cx="1490314" cy="7119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BDB88CA0-5F90-4617-BC44-8813DDFD22B0}"/>
              </a:ext>
            </a:extLst>
          </p:cNvPr>
          <p:cNvSpPr/>
          <p:nvPr/>
        </p:nvSpPr>
        <p:spPr>
          <a:xfrm>
            <a:off x="8096746" y="3933450"/>
            <a:ext cx="1490314" cy="7119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E3C605AC-BA27-4F1F-AF27-40F354D5A0D3}"/>
              </a:ext>
            </a:extLst>
          </p:cNvPr>
          <p:cNvSpPr/>
          <p:nvPr/>
        </p:nvSpPr>
        <p:spPr>
          <a:xfrm>
            <a:off x="10401407" y="3908305"/>
            <a:ext cx="1490313" cy="7119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64C7F60-886C-48C9-9111-A23CC37610A9}"/>
              </a:ext>
            </a:extLst>
          </p:cNvPr>
          <p:cNvSpPr/>
          <p:nvPr/>
        </p:nvSpPr>
        <p:spPr>
          <a:xfrm>
            <a:off x="2604942" y="3933450"/>
            <a:ext cx="1490314" cy="7119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EC118F67-EC01-4F7B-8F1D-69D0433962E5}"/>
              </a:ext>
            </a:extLst>
          </p:cNvPr>
          <p:cNvSpPr/>
          <p:nvPr/>
        </p:nvSpPr>
        <p:spPr>
          <a:xfrm>
            <a:off x="5350842" y="2517300"/>
            <a:ext cx="1490313" cy="7119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36B6F92-5E38-46EE-A19E-5270082DB9F1}"/>
              </a:ext>
            </a:extLst>
          </p:cNvPr>
          <p:cNvCxnSpPr>
            <a:stCxn id="8" idx="1"/>
            <a:endCxn id="16" idx="0"/>
          </p:cNvCxnSpPr>
          <p:nvPr/>
        </p:nvCxnSpPr>
        <p:spPr>
          <a:xfrm rot="10800000" flipV="1">
            <a:off x="1045438" y="3067807"/>
            <a:ext cx="1" cy="840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D65ACC-136B-412A-9963-1649A57D45CD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3350099" y="3067807"/>
            <a:ext cx="0" cy="86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6F6D2A-FDE4-4A2D-A032-B7F0E026EFE5}"/>
              </a:ext>
            </a:extLst>
          </p:cNvPr>
          <p:cNvCxnSpPr>
            <a:stCxn id="7" idx="2"/>
          </p:cNvCxnSpPr>
          <p:nvPr/>
        </p:nvCxnSpPr>
        <p:spPr>
          <a:xfrm flipH="1">
            <a:off x="6095998" y="1548882"/>
            <a:ext cx="2" cy="109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221D5A-8207-4A24-92E9-9A79C83F6BC5}"/>
              </a:ext>
            </a:extLst>
          </p:cNvPr>
          <p:cNvCxnSpPr>
            <a:stCxn id="9" idx="1"/>
          </p:cNvCxnSpPr>
          <p:nvPr/>
        </p:nvCxnSpPr>
        <p:spPr>
          <a:xfrm flipH="1">
            <a:off x="8841897" y="2878494"/>
            <a:ext cx="6" cy="105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FE539F-F08B-4BCD-80A0-C85711DDE177}"/>
              </a:ext>
            </a:extLst>
          </p:cNvPr>
          <p:cNvCxnSpPr>
            <a:stCxn id="9" idx="3"/>
            <a:endCxn id="18" idx="0"/>
          </p:cNvCxnSpPr>
          <p:nvPr/>
        </p:nvCxnSpPr>
        <p:spPr>
          <a:xfrm>
            <a:off x="11146564" y="2878494"/>
            <a:ext cx="0" cy="102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02C289-9D1D-485C-A4A4-7C8BE60A9DEA}"/>
              </a:ext>
            </a:extLst>
          </p:cNvPr>
          <p:cNvSpPr txBox="1"/>
          <p:nvPr/>
        </p:nvSpPr>
        <p:spPr>
          <a:xfrm>
            <a:off x="1045437" y="348805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&gt;80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60A4E8-3B95-499D-B9AD-2758D7A0C476}"/>
              </a:ext>
            </a:extLst>
          </p:cNvPr>
          <p:cNvSpPr txBox="1"/>
          <p:nvPr/>
        </p:nvSpPr>
        <p:spPr>
          <a:xfrm>
            <a:off x="3359360" y="343364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&lt;=80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8D8AD5-673A-45D0-A5F1-3B49B251A8D2}"/>
              </a:ext>
            </a:extLst>
          </p:cNvPr>
          <p:cNvSpPr txBox="1"/>
          <p:nvPr/>
        </p:nvSpPr>
        <p:spPr>
          <a:xfrm>
            <a:off x="6104733" y="214332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BF8D01-A246-4F73-BF82-87F9D494A674}"/>
              </a:ext>
            </a:extLst>
          </p:cNvPr>
          <p:cNvSpPr txBox="1"/>
          <p:nvPr/>
        </p:nvSpPr>
        <p:spPr>
          <a:xfrm>
            <a:off x="8849979" y="3488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A2F8FF-37DF-4606-91EC-D231749D063D}"/>
              </a:ext>
            </a:extLst>
          </p:cNvPr>
          <p:cNvSpPr txBox="1"/>
          <p:nvPr/>
        </p:nvSpPr>
        <p:spPr>
          <a:xfrm>
            <a:off x="11207838" y="34880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539367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5DDCF3-D796-4690-A174-508FA7D7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75504"/>
            <a:ext cx="86799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Decision Trees Pruning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487FB-2FAC-4309-AFE5-5DC25E4B3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9237" y="3906266"/>
            <a:ext cx="8673427" cy="1322587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Handling Overfitting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42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5B621-21CB-47E7-9D62-31A6A037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6261CF-A3D1-4F8C-B97C-4F6CB30C3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branches in the tree can reflect noise or anomalies in the data.</a:t>
            </a:r>
          </a:p>
          <a:p>
            <a:r>
              <a:rPr lang="en-US" dirty="0"/>
              <a:t>Pruning addresses these problems by removing the least reliable paths in the tree</a:t>
            </a:r>
          </a:p>
          <a:p>
            <a:r>
              <a:rPr lang="en-US" dirty="0"/>
              <a:t>Pruned trees are</a:t>
            </a:r>
          </a:p>
          <a:p>
            <a:pPr lvl="1"/>
            <a:r>
              <a:rPr lang="en-US" dirty="0"/>
              <a:t>Smaller</a:t>
            </a:r>
          </a:p>
          <a:p>
            <a:pPr lvl="1"/>
            <a:r>
              <a:rPr lang="en-US" dirty="0"/>
              <a:t>Less complex</a:t>
            </a:r>
          </a:p>
          <a:p>
            <a:pPr lvl="1"/>
            <a:r>
              <a:rPr lang="en-US" dirty="0"/>
              <a:t>Easier to comprehend</a:t>
            </a:r>
          </a:p>
          <a:p>
            <a:pPr lvl="1"/>
            <a:r>
              <a:rPr lang="en-US" dirty="0"/>
              <a:t>Faster </a:t>
            </a:r>
          </a:p>
        </p:txBody>
      </p:sp>
    </p:spTree>
    <p:extLst>
      <p:ext uri="{BB962C8B-B14F-4D97-AF65-F5344CB8AC3E}">
        <p14:creationId xmlns:p14="http://schemas.microsoft.com/office/powerpoint/2010/main" val="3735560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Isosceles Triangle 60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8578390-38AA-4B00-984C-0ED55D64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75504"/>
            <a:ext cx="86799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Limitations and Shortcomings of ID3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3D5B5-C30D-446B-9566-830DC7849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9237" y="3906266"/>
            <a:ext cx="8673427" cy="1322587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Building up to C4.5 </a:t>
            </a:r>
          </a:p>
        </p:txBody>
      </p:sp>
    </p:spTree>
    <p:extLst>
      <p:ext uri="{BB962C8B-B14F-4D97-AF65-F5344CB8AC3E}">
        <p14:creationId xmlns:p14="http://schemas.microsoft.com/office/powerpoint/2010/main" val="2754757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DCD9-3B2A-49CD-8F68-615AEE66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n-US"/>
              <a:t>Pruning strategies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0EBB-AEB4-465D-B91A-C056D89D5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/>
          <a:lstStyle/>
          <a:p>
            <a:r>
              <a:rPr lang="en-US" dirty="0"/>
              <a:t>There are two approaches to pruning</a:t>
            </a:r>
          </a:p>
          <a:p>
            <a:pPr lvl="1"/>
            <a:r>
              <a:rPr lang="en-US" dirty="0"/>
              <a:t>Pre-pruning</a:t>
            </a:r>
          </a:p>
          <a:p>
            <a:pPr lvl="1"/>
            <a:r>
              <a:rPr lang="en-US" dirty="0"/>
              <a:t>Post-pruning</a:t>
            </a:r>
          </a:p>
        </p:txBody>
      </p:sp>
    </p:spTree>
    <p:extLst>
      <p:ext uri="{BB962C8B-B14F-4D97-AF65-F5344CB8AC3E}">
        <p14:creationId xmlns:p14="http://schemas.microsoft.com/office/powerpoint/2010/main" val="2170333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D8A1-8A98-4F7A-84D5-0AB15446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DA3FC-5147-423B-93E7-33986418A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early halting, the subtree construction halts when some measure falls below a threshold</a:t>
            </a:r>
          </a:p>
          <a:p>
            <a:r>
              <a:rPr lang="en-US" dirty="0"/>
              <a:t>The halted node becomes the leaf, the class may be set to the most common class in the tuples</a:t>
            </a:r>
          </a:p>
          <a:p>
            <a:r>
              <a:rPr lang="en-US" dirty="0"/>
              <a:t>Measures like statistical significance, information gain, </a:t>
            </a:r>
            <a:r>
              <a:rPr lang="en-US" dirty="0" err="1"/>
              <a:t>gini</a:t>
            </a:r>
            <a:r>
              <a:rPr lang="en-US" dirty="0"/>
              <a:t> index can be used as metrics for early halting.</a:t>
            </a:r>
          </a:p>
          <a:p>
            <a:r>
              <a:rPr lang="en-US" dirty="0"/>
              <a:t>The difficulty with pre-pruning is setting the threshold, a high threshold would cause oversimplified trees and low thresholds wont solve overfitting.</a:t>
            </a:r>
          </a:p>
        </p:txBody>
      </p:sp>
    </p:spTree>
    <p:extLst>
      <p:ext uri="{BB962C8B-B14F-4D97-AF65-F5344CB8AC3E}">
        <p14:creationId xmlns:p14="http://schemas.microsoft.com/office/powerpoint/2010/main" val="2474019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4F60-6AB4-438E-8B51-C24402877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3916-0A4A-4C36-8F6C-362111FBD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the more common approach to pruning</a:t>
            </a:r>
          </a:p>
          <a:p>
            <a:r>
              <a:rPr lang="en-US" dirty="0"/>
              <a:t>Let the tree grow to its entirety</a:t>
            </a:r>
          </a:p>
          <a:p>
            <a:r>
              <a:rPr lang="en-US" dirty="0"/>
              <a:t>Then trim back the nodes in a bottom up fashion, if by trimming a node there’s a improvement, keep it.</a:t>
            </a:r>
          </a:p>
        </p:txBody>
      </p:sp>
    </p:spTree>
    <p:extLst>
      <p:ext uri="{BB962C8B-B14F-4D97-AF65-F5344CB8AC3E}">
        <p14:creationId xmlns:p14="http://schemas.microsoft.com/office/powerpoint/2010/main" val="700147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B91A-5536-487F-9F17-F0A2E5C3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Complexity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06228-44A0-41E2-9680-3FCBF8324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 uses Cost Complexity pruning.</a:t>
            </a:r>
          </a:p>
          <a:p>
            <a:r>
              <a:rPr lang="en-US" dirty="0"/>
              <a:t>This approach considers the cost complexity of the tree as a function of the number of leaves in the tree and the error rate of the tree.</a:t>
            </a:r>
          </a:p>
          <a:p>
            <a:r>
              <a:rPr lang="en-US" dirty="0"/>
              <a:t>It starts from the bottom, for each internal node, N, it computes the cost complexity of the sub-tree at N and the cost if the sub-tree was removed, if the resulting cost is smaller, the tree is pruned.</a:t>
            </a:r>
          </a:p>
          <a:p>
            <a:r>
              <a:rPr lang="en-US" dirty="0"/>
              <a:t>A pruning set of class labels is used to calculate the cost complexity, this is independent of the training set.</a:t>
            </a:r>
          </a:p>
          <a:p>
            <a:r>
              <a:rPr lang="en-US" dirty="0"/>
              <a:t>Progressively pruned trees are generated, in general the smallest tree is the best one.</a:t>
            </a:r>
          </a:p>
        </p:txBody>
      </p:sp>
    </p:spTree>
    <p:extLst>
      <p:ext uri="{BB962C8B-B14F-4D97-AF65-F5344CB8AC3E}">
        <p14:creationId xmlns:p14="http://schemas.microsoft.com/office/powerpoint/2010/main" val="2115287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31B1-17EC-483A-971B-DA48AFAE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Pessimistic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F079-F921-452C-A853-E599E7546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C4.5 uses Pessimistic pruning</a:t>
            </a:r>
          </a:p>
          <a:p>
            <a:r>
              <a:rPr lang="en-US" dirty="0"/>
              <a:t>Similar to Cost Complexity Pruning, but does not require a pruning set.</a:t>
            </a:r>
          </a:p>
          <a:p>
            <a:r>
              <a:rPr lang="en-US" dirty="0"/>
              <a:t>Instead, it uses the training set to estimate error rates.</a:t>
            </a:r>
          </a:p>
          <a:p>
            <a:r>
              <a:rPr lang="en-US" dirty="0"/>
              <a:t>To avoid bias the error rate is adjusted with a penalty so as to counter the bias.</a:t>
            </a:r>
          </a:p>
        </p:txBody>
      </p:sp>
    </p:spTree>
    <p:extLst>
      <p:ext uri="{BB962C8B-B14F-4D97-AF65-F5344CB8AC3E}">
        <p14:creationId xmlns:p14="http://schemas.microsoft.com/office/powerpoint/2010/main" val="808397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F9D2-6D08-4BA1-BFFB-CC3F4AD4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45A1-B269-427E-9C7D-B1746BE97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pruning requires significantly more computation than pre-pruning but generally leads to better and more reliable trees.</a:t>
            </a:r>
          </a:p>
          <a:p>
            <a:r>
              <a:rPr lang="en-US" dirty="0"/>
              <a:t>Apart from this replication and repetition are two factors which can degrade performance of trees. </a:t>
            </a:r>
          </a:p>
          <a:p>
            <a:r>
              <a:rPr lang="en-US" dirty="0"/>
              <a:t>Repetition occurs when the same attribute is repeatedly tested for the same value.</a:t>
            </a:r>
          </a:p>
          <a:p>
            <a:r>
              <a:rPr lang="en-US" dirty="0"/>
              <a:t>Replication occurs when a subtree exists which is exactly same as a tree higher up in the hierarchy.</a:t>
            </a:r>
          </a:p>
          <a:p>
            <a:r>
              <a:rPr lang="en-US" dirty="0"/>
              <a:t>This can be alleviated through the use of multivariate splits and  using alternative forms of knowledge representation like rule based trees.</a:t>
            </a:r>
          </a:p>
        </p:txBody>
      </p:sp>
    </p:spTree>
    <p:extLst>
      <p:ext uri="{BB962C8B-B14F-4D97-AF65-F5344CB8AC3E}">
        <p14:creationId xmlns:p14="http://schemas.microsoft.com/office/powerpoint/2010/main" val="3400374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ADCE-3801-40C5-BB1A-14B7E2BC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945C-4D53-441A-BE68-042AA8B5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C4.5 improves over ID3 by adding a normalization term and handles missing and continuous values.</a:t>
            </a:r>
          </a:p>
          <a:p>
            <a:r>
              <a:rPr lang="en-US" dirty="0"/>
              <a:t>C4.5 uses an pessimistic pruning strategy.</a:t>
            </a:r>
          </a:p>
          <a:p>
            <a:r>
              <a:rPr lang="en-US" dirty="0"/>
              <a:t>CART can do both classification and regression and is a more general decision tree learner.</a:t>
            </a:r>
          </a:p>
          <a:p>
            <a:r>
              <a:rPr lang="en-US" dirty="0"/>
              <a:t>CART uses an pruning set for doing Cost Complexity Pruning.</a:t>
            </a:r>
          </a:p>
          <a:p>
            <a:r>
              <a:rPr lang="en-US" dirty="0"/>
              <a:t>Decision Trees are good for small to medium sized datasets, their efficiency goes down for large datasets. BOAT and </a:t>
            </a:r>
            <a:r>
              <a:rPr lang="en-US" dirty="0" err="1"/>
              <a:t>AVC</a:t>
            </a:r>
            <a:r>
              <a:rPr lang="en-US" dirty="0"/>
              <a:t> are approaches to handle this but they also work up to a certain extent. </a:t>
            </a:r>
          </a:p>
        </p:txBody>
      </p:sp>
    </p:spTree>
    <p:extLst>
      <p:ext uri="{BB962C8B-B14F-4D97-AF65-F5344CB8AC3E}">
        <p14:creationId xmlns:p14="http://schemas.microsoft.com/office/powerpoint/2010/main" val="493347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132F700-8CFB-4C6C-B542-E0126AFD2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2">
            <a:extLst>
              <a:ext uri="{FF2B5EF4-FFF2-40B4-BE49-F238E27FC236}">
                <a16:creationId xmlns:a16="http://schemas.microsoft.com/office/drawing/2014/main" id="{590E0492-A063-4322-A6F6-50EBE38B5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811F053-65BC-463F-A052-15EDF07DD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65CF29-7FE8-4C48-9E61-5987218B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184" y="1771135"/>
            <a:ext cx="6450227" cy="3714834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48566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00F9D2-CB9B-4BE1-89E8-985B38D1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Issues with ID3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43D6F2-133F-44A5-84D9-A9D80AE3C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 dirty="0"/>
              <a:t>Tendency to overfit. ID3 is overly sensitive to features with large number of values. </a:t>
            </a:r>
          </a:p>
          <a:p>
            <a:r>
              <a:rPr lang="en-US" sz="1600" dirty="0"/>
              <a:t>Can’t handle continuous values.</a:t>
            </a:r>
          </a:p>
          <a:p>
            <a:r>
              <a:rPr lang="en-US" sz="1600" dirty="0"/>
              <a:t>Can’t handle missing values.</a:t>
            </a:r>
          </a:p>
          <a:p>
            <a:r>
              <a:rPr lang="en-US" sz="1600" dirty="0"/>
              <a:t>Can’t handle attributes with differing costs.</a:t>
            </a:r>
          </a:p>
          <a:p>
            <a:r>
              <a:rPr lang="en-US" sz="1600" dirty="0"/>
              <a:t>Pruning limitations.</a:t>
            </a:r>
          </a:p>
        </p:txBody>
      </p:sp>
    </p:spTree>
    <p:extLst>
      <p:ext uri="{BB962C8B-B14F-4D97-AF65-F5344CB8AC3E}">
        <p14:creationId xmlns:p14="http://schemas.microsoft.com/office/powerpoint/2010/main" val="2493945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16F9467-30F1-4BDB-8A29-89A099A5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263404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>
                <a:solidFill>
                  <a:schemeClr val="accent1"/>
                </a:solidFill>
              </a:rPr>
              <a:t>C4.5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9AAA2-02A8-4FDE-8730-FE076E2A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7374" y="4560432"/>
            <a:ext cx="8300202" cy="1228171"/>
          </a:xfrm>
        </p:spPr>
        <p:txBody>
          <a:bodyPr vert="horz" lIns="91440" tIns="0" rIns="91440" bIns="45720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IN" sz="2400" dirty="0">
                <a:solidFill>
                  <a:srgbClr val="222222"/>
                </a:solidFill>
                <a:latin typeface="Arial" panose="020B0604020202020204" pitchFamily="34" charset="0"/>
              </a:rPr>
              <a:t>Quinlan, J. R. C4.5: </a:t>
            </a:r>
            <a:r>
              <a:rPr lang="en-IN" sz="2400" i="1" dirty="0">
                <a:solidFill>
                  <a:srgbClr val="222222"/>
                </a:solidFill>
                <a:latin typeface="Arial" panose="020B0604020202020204" pitchFamily="34" charset="0"/>
              </a:rPr>
              <a:t>Programs for Machine Learning</a:t>
            </a:r>
            <a:r>
              <a:rPr lang="en-IN" sz="2400" dirty="0">
                <a:solidFill>
                  <a:srgbClr val="222222"/>
                </a:solidFill>
                <a:latin typeface="Arial" panose="020B0604020202020204" pitchFamily="34" charset="0"/>
              </a:rPr>
              <a:t>. Morgan Kaufmann Publishers, 1993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04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43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Freeform: Shape 45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ED1EDE7-09E7-4FCB-B5B3-97FAB174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24998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en-US" sz="4100"/>
              <a:t>Improvements over ID3</a:t>
            </a:r>
          </a:p>
        </p:txBody>
      </p:sp>
      <p:sp>
        <p:nvSpPr>
          <p:cNvPr id="87" name="Content Placeholder 6">
            <a:extLst>
              <a:ext uri="{FF2B5EF4-FFF2-40B4-BE49-F238E27FC236}">
                <a16:creationId xmlns:a16="http://schemas.microsoft.com/office/drawing/2014/main" id="{8A57F1FE-25DA-4FED-AAD6-DEB9882C7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794042"/>
            <a:ext cx="5427137" cy="5248622"/>
          </a:xfrm>
        </p:spPr>
        <p:txBody>
          <a:bodyPr>
            <a:normAutofit lnSpcReduction="10000"/>
          </a:bodyPr>
          <a:lstStyle/>
          <a:p>
            <a:r>
              <a:rPr lang="en-IN" sz="1600" dirty="0"/>
              <a:t>The algorithm inherently employs Single Pass Pruning Process to Mitigate overfitting.</a:t>
            </a:r>
          </a:p>
          <a:p>
            <a:r>
              <a:rPr lang="en-IN" sz="1600" dirty="0"/>
              <a:t>Handling both continuous and discrete attributes - In order to handle continuous attributes, C4.5 creates a threshold and then splits the list into those whose attribute value is above the threshold and those that are less than or equal to it</a:t>
            </a:r>
          </a:p>
          <a:p>
            <a:r>
              <a:rPr lang="en-IN" sz="1600" dirty="0"/>
              <a:t>Handling training data with missing attribute values - C4.5 allows attribute values to be marked as ? for missing. Missing attribute values are simply not used in gain and entropy calculations.</a:t>
            </a:r>
          </a:p>
          <a:p>
            <a:r>
              <a:rPr lang="en-IN" sz="1600" dirty="0"/>
              <a:t>Pruning trees after creation - C4.5 goes back through the tree once it's been created and attempts to remove branches that do not help by replacing them with leaf nodes.</a:t>
            </a:r>
          </a:p>
          <a:p>
            <a:r>
              <a:rPr lang="en-IN" sz="1600" dirty="0"/>
              <a:t>Improved computational efficiency.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7498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25C0-C5D4-49EC-A68B-1D2402F9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C4.5 Pseudo-code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B852A6-71D9-4D58-90DF-674154935F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Check for base case: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IN" dirty="0"/>
                  <a:t>All the samples in the list belong to the same class. When this happens, it simply creates a leaf node for the decision tree saying to choose that class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IN" dirty="0"/>
                  <a:t>None of the features provide any information gain. In this case, C4.5 creates a decision node higher up the tree using the expected value of the class.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IN" dirty="0"/>
                  <a:t>Instance of previously-unseen class encountered. Again, C4.5 creates a decision node higher up the tree using the expected value.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For each attribute a, find the normalized information gain ratio from splitting on a.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en-US" dirty="0"/>
                  <a:t> be the attribute with highest normalized information gain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Create a decision </a:t>
                </a:r>
                <a:r>
                  <a:rPr lang="en-US" i="1" dirty="0"/>
                  <a:t>node </a:t>
                </a:r>
                <a:r>
                  <a:rPr lang="en-US" dirty="0"/>
                  <a:t>that splits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Recur on the sub-lists obtained by splitting and add those nodes as children node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B852A6-71D9-4D58-90DF-674154935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4" r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61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3918-AAEC-476A-A746-A19565F8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selection measures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D9028E-E5AC-4168-812D-8A3C82722D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ID3</a:t>
                </a:r>
              </a:p>
              <a:p>
                <a:pPr lvl="1"/>
                <a:r>
                  <a:rPr lang="en-US" dirty="0"/>
                  <a:t>Information Gain, The attribute with the highest information gain minimizes the information needed to classify in further partitions.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𝐼𝑛𝑓𝑜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D9028E-E5AC-4168-812D-8A3C82722D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436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3918-AAEC-476A-A746-A19565F8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selection measures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D9028E-E5AC-4168-812D-8A3C82722D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C4.5</a:t>
                </a:r>
              </a:p>
              <a:p>
                <a:pPr lvl="1"/>
                <a:r>
                  <a:rPr lang="en-US" dirty="0"/>
                  <a:t>C4.5 applies an normalization to Gain using a </a:t>
                </a:r>
                <a:r>
                  <a:rPr lang="en-US" dirty="0" err="1"/>
                  <a:t>splitInformation</a:t>
                </a:r>
                <a:r>
                  <a:rPr lang="en-US" dirty="0"/>
                  <a:t> value, analogous to Info(D).</a:t>
                </a:r>
              </a:p>
              <a:p>
                <a:pPr lvl="1"/>
                <a:r>
                  <a:rPr lang="en-US" dirty="0"/>
                  <a:t>This represents the potential information generated by splitting the training dataset D into v partitions corresponding to the v outcomes.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𝐺𝑎𝑖𝑛𝑅𝑎𝑡𝑖𝑜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𝑆𝑝𝑙𝑖𝑡𝐼𝑛𝑓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𝑆𝑝𝑙𝑖𝑡𝐼𝑛𝑓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D9028E-E5AC-4168-812D-8A3C82722D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405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95E3-13AC-4F3C-8837-82B6736A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Continuous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6ED50-25AC-413A-8A1F-BC1E2ACEC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C4.5 also manages the cases of attributes with values in continuous intervals as follows.</a:t>
            </a:r>
          </a:p>
          <a:p>
            <a:pPr lvl="1"/>
            <a:r>
              <a:rPr lang="en-IN" dirty="0"/>
              <a:t> Let us say that Ci attribute a continuous interval of values. </a:t>
            </a:r>
          </a:p>
          <a:p>
            <a:pPr lvl="1"/>
            <a:r>
              <a:rPr lang="en-IN" dirty="0"/>
              <a:t>Examines the values of this attribute in the training data. Let that these values are in ascending order, A1, A2, ..., Am </a:t>
            </a:r>
          </a:p>
          <a:p>
            <a:pPr lvl="1"/>
            <a:r>
              <a:rPr lang="en-IN" dirty="0"/>
              <a:t>Then for each of these values, the partitioned between records those that have values of C, less than or equal to </a:t>
            </a:r>
            <a:r>
              <a:rPr lang="en-IN" dirty="0" err="1"/>
              <a:t>Aj</a:t>
            </a:r>
            <a:r>
              <a:rPr lang="en-IN" dirty="0"/>
              <a:t> and those which have a value larger then </a:t>
            </a:r>
            <a:r>
              <a:rPr lang="en-IN" dirty="0" err="1"/>
              <a:t>Aj</a:t>
            </a:r>
            <a:r>
              <a:rPr lang="en-IN" dirty="0"/>
              <a:t> values. </a:t>
            </a:r>
          </a:p>
          <a:p>
            <a:pPr lvl="1"/>
            <a:r>
              <a:rPr lang="en-IN" dirty="0"/>
              <a:t>For each of these partitions gain is calculated, or the gain ratio and the partition that maximizes the gain is selected.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51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1711</Words>
  <Application>Microsoft Office PowerPoint</Application>
  <PresentationFormat>Widescreen</PresentationFormat>
  <Paragraphs>238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 Light</vt:lpstr>
      <vt:lpstr>Cambria Math</vt:lpstr>
      <vt:lpstr>Roboto</vt:lpstr>
      <vt:lpstr>Rockwell</vt:lpstr>
      <vt:lpstr>Wingdings</vt:lpstr>
      <vt:lpstr>Atlas</vt:lpstr>
      <vt:lpstr>Decision Trees</vt:lpstr>
      <vt:lpstr>Limitations and Shortcomings of ID3</vt:lpstr>
      <vt:lpstr>Issues with ID3</vt:lpstr>
      <vt:lpstr>C4.5</vt:lpstr>
      <vt:lpstr>Improvements over ID3</vt:lpstr>
      <vt:lpstr>C4.5 Pseudo-code </vt:lpstr>
      <vt:lpstr>Attribute selection measures</vt:lpstr>
      <vt:lpstr>Attribute selection measures</vt:lpstr>
      <vt:lpstr>Handling Continuous values</vt:lpstr>
      <vt:lpstr>Another Decision Tree Learner</vt:lpstr>
      <vt:lpstr>CART: Classification and Regression Trees</vt:lpstr>
      <vt:lpstr>Gini Index</vt:lpstr>
      <vt:lpstr>C4.5  example </vt:lpstr>
      <vt:lpstr>A = wind</vt:lpstr>
      <vt:lpstr>A = outlook</vt:lpstr>
      <vt:lpstr>A = Humidity (interval splits)</vt:lpstr>
      <vt:lpstr>PowerPoint Presentation</vt:lpstr>
      <vt:lpstr>Decision Trees Pruning</vt:lpstr>
      <vt:lpstr>Pruning</vt:lpstr>
      <vt:lpstr>Pruning strategies</vt:lpstr>
      <vt:lpstr>Pre-pruning</vt:lpstr>
      <vt:lpstr>Post-Pruning</vt:lpstr>
      <vt:lpstr>Cost Complexity Pruning</vt:lpstr>
      <vt:lpstr>Pessimistic Pruning</vt:lpstr>
      <vt:lpstr>Pruning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Anurag Malyala</dc:creator>
  <cp:lastModifiedBy>Anurag Malyala</cp:lastModifiedBy>
  <cp:revision>1</cp:revision>
  <dcterms:created xsi:type="dcterms:W3CDTF">2019-04-15T00:10:30Z</dcterms:created>
  <dcterms:modified xsi:type="dcterms:W3CDTF">2019-04-15T00:13:04Z</dcterms:modified>
</cp:coreProperties>
</file>