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6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diagrams/layout1.xml" ContentType="application/vnd.openxmlformats-officedocument.drawingml.diagramLayout+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slides/slide138.xml" ContentType="application/vnd.openxmlformats-officedocument.presentationml.slide+xml"/>
  <Override PartName="/ppt/slides/slide167.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diagrams/data1.xml" ContentType="application/vnd.openxmlformats-officedocument.drawingml.diagramData+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1"/>
  </p:notesMasterIdLst>
  <p:sldIdLst>
    <p:sldId id="256" r:id="rId2"/>
    <p:sldId id="501" r:id="rId3"/>
    <p:sldId id="456" r:id="rId4"/>
    <p:sldId id="457" r:id="rId5"/>
    <p:sldId id="319" r:id="rId6"/>
    <p:sldId id="320" r:id="rId7"/>
    <p:sldId id="321" r:id="rId8"/>
    <p:sldId id="323" r:id="rId9"/>
    <p:sldId id="324" r:id="rId10"/>
    <p:sldId id="397" r:id="rId11"/>
    <p:sldId id="398" r:id="rId12"/>
    <p:sldId id="399" r:id="rId13"/>
    <p:sldId id="396" r:id="rId14"/>
    <p:sldId id="400" r:id="rId15"/>
    <p:sldId id="401" r:id="rId16"/>
    <p:sldId id="402" r:id="rId17"/>
    <p:sldId id="403" r:id="rId18"/>
    <p:sldId id="404" r:id="rId19"/>
    <p:sldId id="407" r:id="rId20"/>
    <p:sldId id="408" r:id="rId21"/>
    <p:sldId id="410" r:id="rId22"/>
    <p:sldId id="409" r:id="rId23"/>
    <p:sldId id="325" r:id="rId24"/>
    <p:sldId id="326" r:id="rId25"/>
    <p:sldId id="405" r:id="rId26"/>
    <p:sldId id="411" r:id="rId27"/>
    <p:sldId id="412" r:id="rId28"/>
    <p:sldId id="413" r:id="rId29"/>
    <p:sldId id="414" r:id="rId30"/>
    <p:sldId id="327" r:id="rId31"/>
    <p:sldId id="328" r:id="rId32"/>
    <p:sldId id="415" r:id="rId33"/>
    <p:sldId id="416" r:id="rId34"/>
    <p:sldId id="417" r:id="rId35"/>
    <p:sldId id="418" r:id="rId36"/>
    <p:sldId id="419" r:id="rId37"/>
    <p:sldId id="420" r:id="rId38"/>
    <p:sldId id="421" r:id="rId39"/>
    <p:sldId id="422" r:id="rId40"/>
    <p:sldId id="455" r:id="rId41"/>
    <p:sldId id="423" r:id="rId42"/>
    <p:sldId id="329" r:id="rId43"/>
    <p:sldId id="330" r:id="rId44"/>
    <p:sldId id="452" r:id="rId45"/>
    <p:sldId id="459" r:id="rId46"/>
    <p:sldId id="503" r:id="rId47"/>
    <p:sldId id="504" r:id="rId48"/>
    <p:sldId id="505" r:id="rId49"/>
    <p:sldId id="506" r:id="rId50"/>
    <p:sldId id="507" r:id="rId51"/>
    <p:sldId id="508" r:id="rId52"/>
    <p:sldId id="509" r:id="rId53"/>
    <p:sldId id="510" r:id="rId54"/>
    <p:sldId id="511" r:id="rId55"/>
    <p:sldId id="512" r:id="rId56"/>
    <p:sldId id="513" r:id="rId57"/>
    <p:sldId id="514" r:id="rId58"/>
    <p:sldId id="515" r:id="rId59"/>
    <p:sldId id="516" r:id="rId60"/>
    <p:sldId id="517" r:id="rId61"/>
    <p:sldId id="518" r:id="rId62"/>
    <p:sldId id="519" r:id="rId63"/>
    <p:sldId id="520" r:id="rId64"/>
    <p:sldId id="521" r:id="rId65"/>
    <p:sldId id="522" r:id="rId66"/>
    <p:sldId id="524" r:id="rId67"/>
    <p:sldId id="525" r:id="rId68"/>
    <p:sldId id="526" r:id="rId69"/>
    <p:sldId id="527" r:id="rId70"/>
    <p:sldId id="528" r:id="rId71"/>
    <p:sldId id="529" r:id="rId72"/>
    <p:sldId id="530" r:id="rId73"/>
    <p:sldId id="531" r:id="rId74"/>
    <p:sldId id="532" r:id="rId75"/>
    <p:sldId id="533" r:id="rId76"/>
    <p:sldId id="534" r:id="rId77"/>
    <p:sldId id="535" r:id="rId78"/>
    <p:sldId id="536" r:id="rId79"/>
    <p:sldId id="537" r:id="rId80"/>
    <p:sldId id="538" r:id="rId81"/>
    <p:sldId id="539" r:id="rId82"/>
    <p:sldId id="540" r:id="rId83"/>
    <p:sldId id="541" r:id="rId84"/>
    <p:sldId id="542" r:id="rId85"/>
    <p:sldId id="543" r:id="rId86"/>
    <p:sldId id="544" r:id="rId87"/>
    <p:sldId id="460" r:id="rId88"/>
    <p:sldId id="461" r:id="rId89"/>
    <p:sldId id="462" r:id="rId90"/>
    <p:sldId id="463" r:id="rId91"/>
    <p:sldId id="464" r:id="rId92"/>
    <p:sldId id="465" r:id="rId93"/>
    <p:sldId id="545" r:id="rId94"/>
    <p:sldId id="547" r:id="rId95"/>
    <p:sldId id="549" r:id="rId96"/>
    <p:sldId id="550" r:id="rId97"/>
    <p:sldId id="551" r:id="rId98"/>
    <p:sldId id="552" r:id="rId99"/>
    <p:sldId id="553" r:id="rId100"/>
    <p:sldId id="554" r:id="rId101"/>
    <p:sldId id="555" r:id="rId102"/>
    <p:sldId id="556" r:id="rId103"/>
    <p:sldId id="557" r:id="rId104"/>
    <p:sldId id="558" r:id="rId105"/>
    <p:sldId id="559" r:id="rId106"/>
    <p:sldId id="560" r:id="rId107"/>
    <p:sldId id="561" r:id="rId108"/>
    <p:sldId id="562" r:id="rId109"/>
    <p:sldId id="563" r:id="rId110"/>
    <p:sldId id="564" r:id="rId111"/>
    <p:sldId id="565" r:id="rId112"/>
    <p:sldId id="566" r:id="rId113"/>
    <p:sldId id="567" r:id="rId114"/>
    <p:sldId id="568" r:id="rId115"/>
    <p:sldId id="569" r:id="rId116"/>
    <p:sldId id="570" r:id="rId117"/>
    <p:sldId id="571" r:id="rId118"/>
    <p:sldId id="572" r:id="rId119"/>
    <p:sldId id="573" r:id="rId120"/>
    <p:sldId id="574" r:id="rId121"/>
    <p:sldId id="575" r:id="rId122"/>
    <p:sldId id="576" r:id="rId123"/>
    <p:sldId id="577" r:id="rId124"/>
    <p:sldId id="578" r:id="rId125"/>
    <p:sldId id="579" r:id="rId126"/>
    <p:sldId id="580" r:id="rId127"/>
    <p:sldId id="581" r:id="rId128"/>
    <p:sldId id="582" r:id="rId129"/>
    <p:sldId id="583" r:id="rId130"/>
    <p:sldId id="584" r:id="rId131"/>
    <p:sldId id="585" r:id="rId132"/>
    <p:sldId id="586" r:id="rId133"/>
    <p:sldId id="587" r:id="rId134"/>
    <p:sldId id="588" r:id="rId135"/>
    <p:sldId id="589" r:id="rId136"/>
    <p:sldId id="590" r:id="rId137"/>
    <p:sldId id="591" r:id="rId138"/>
    <p:sldId id="592" r:id="rId139"/>
    <p:sldId id="593" r:id="rId140"/>
    <p:sldId id="594" r:id="rId141"/>
    <p:sldId id="595" r:id="rId142"/>
    <p:sldId id="596" r:id="rId143"/>
    <p:sldId id="597" r:id="rId144"/>
    <p:sldId id="598" r:id="rId145"/>
    <p:sldId id="599" r:id="rId146"/>
    <p:sldId id="600" r:id="rId147"/>
    <p:sldId id="601" r:id="rId148"/>
    <p:sldId id="602" r:id="rId149"/>
    <p:sldId id="603" r:id="rId150"/>
    <p:sldId id="604" r:id="rId151"/>
    <p:sldId id="605" r:id="rId152"/>
    <p:sldId id="606" r:id="rId153"/>
    <p:sldId id="607" r:id="rId154"/>
    <p:sldId id="608" r:id="rId155"/>
    <p:sldId id="609" r:id="rId156"/>
    <p:sldId id="610" r:id="rId157"/>
    <p:sldId id="611" r:id="rId158"/>
    <p:sldId id="612" r:id="rId159"/>
    <p:sldId id="613" r:id="rId160"/>
    <p:sldId id="614" r:id="rId161"/>
    <p:sldId id="615" r:id="rId162"/>
    <p:sldId id="616" r:id="rId163"/>
    <p:sldId id="617" r:id="rId164"/>
    <p:sldId id="618" r:id="rId165"/>
    <p:sldId id="619" r:id="rId166"/>
    <p:sldId id="620" r:id="rId167"/>
    <p:sldId id="621" r:id="rId168"/>
    <p:sldId id="622" r:id="rId169"/>
    <p:sldId id="381" r:id="rId170"/>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2C16"/>
    <a:srgbClr val="0C788E"/>
    <a:srgbClr val="006666"/>
    <a:srgbClr val="0099CC"/>
    <a:srgbClr val="660066"/>
    <a:srgbClr val="660033"/>
    <a:srgbClr val="5F5F5F"/>
    <a:srgbClr val="80808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353" autoAdjust="0"/>
    <p:restoredTop sz="92473" autoAdjust="0"/>
  </p:normalViewPr>
  <p:slideViewPr>
    <p:cSldViewPr>
      <p:cViewPr>
        <p:scale>
          <a:sx n="62" d="100"/>
          <a:sy n="62" d="100"/>
        </p:scale>
        <p:origin x="-1524" y="-198"/>
      </p:cViewPr>
      <p:guideLst>
        <p:guide orient="horz" pos="2160"/>
        <p:guide pos="2880"/>
      </p:guideLst>
    </p:cSldViewPr>
  </p:slideViewPr>
  <p:outlineViewPr>
    <p:cViewPr>
      <p:scale>
        <a:sx n="33" d="100"/>
        <a:sy n="33" d="100"/>
      </p:scale>
      <p:origin x="0" y="8316"/>
    </p:cViewPr>
  </p:outlineViewPr>
  <p:notesTextViewPr>
    <p:cViewPr>
      <p:scale>
        <a:sx n="3" d="2"/>
        <a:sy n="3" d="2"/>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tableStyles" Target="tableStyles.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695EBC-1335-439B-961C-669613D9CB16}" type="doc">
      <dgm:prSet loTypeId="urn:microsoft.com/office/officeart/2005/8/layout/process4" loCatId="list" qsTypeId="urn:microsoft.com/office/officeart/2005/8/quickstyle/simple1" qsCatId="simple" csTypeId="urn:microsoft.com/office/officeart/2005/8/colors/accent2_2" csCatId="accent2" phldr="1"/>
      <dgm:spPr/>
      <dgm:t>
        <a:bodyPr/>
        <a:lstStyle/>
        <a:p>
          <a:endParaRPr lang="en-US"/>
        </a:p>
      </dgm:t>
    </dgm:pt>
    <dgm:pt modelId="{C18C4430-AE0B-4710-BFF4-8399DD5EB105}">
      <dgm:prSet phldrT="[Text]"/>
      <dgm:spPr/>
      <dgm:t>
        <a:bodyPr/>
        <a:lstStyle/>
        <a:p>
          <a:r>
            <a:rPr lang="en-US" b="1" dirty="0" smtClean="0"/>
            <a:t>Identify</a:t>
          </a:r>
          <a:endParaRPr lang="en-US" b="1" dirty="0"/>
        </a:p>
      </dgm:t>
    </dgm:pt>
    <dgm:pt modelId="{324D369B-BECB-4549-9CC9-AC7B1C7F02B5}" type="parTrans" cxnId="{C9E4037F-5570-4A6D-BE5D-564497ABF679}">
      <dgm:prSet/>
      <dgm:spPr/>
      <dgm:t>
        <a:bodyPr/>
        <a:lstStyle/>
        <a:p>
          <a:endParaRPr lang="en-US"/>
        </a:p>
      </dgm:t>
    </dgm:pt>
    <dgm:pt modelId="{D45A745F-7670-4401-9FD1-F2B6BC82A4F5}" type="sibTrans" cxnId="{C9E4037F-5570-4A6D-BE5D-564497ABF679}">
      <dgm:prSet/>
      <dgm:spPr/>
      <dgm:t>
        <a:bodyPr/>
        <a:lstStyle/>
        <a:p>
          <a:endParaRPr lang="en-US"/>
        </a:p>
      </dgm:t>
    </dgm:pt>
    <dgm:pt modelId="{C13AC706-2EAC-43AB-AC1B-282911E5E4AF}">
      <dgm:prSet phldrT="[Text]"/>
      <dgm:spPr/>
      <dgm:t>
        <a:bodyPr/>
        <a:lstStyle/>
        <a:p>
          <a:r>
            <a:rPr lang="en-US" b="1" dirty="0" smtClean="0"/>
            <a:t>1. Selecting Experiments   </a:t>
          </a:r>
          <a:endParaRPr lang="en-US" b="1" dirty="0"/>
        </a:p>
      </dgm:t>
    </dgm:pt>
    <dgm:pt modelId="{AAABC0E2-3A54-46CA-B967-7213ADBD2545}" type="parTrans" cxnId="{3606F7EA-6908-4676-9911-C1F218284D69}">
      <dgm:prSet/>
      <dgm:spPr/>
      <dgm:t>
        <a:bodyPr/>
        <a:lstStyle/>
        <a:p>
          <a:endParaRPr lang="en-US"/>
        </a:p>
      </dgm:t>
    </dgm:pt>
    <dgm:pt modelId="{27BA9762-4BBC-4B09-A2E1-2DB664C5B736}" type="sibTrans" cxnId="{3606F7EA-6908-4676-9911-C1F218284D69}">
      <dgm:prSet/>
      <dgm:spPr/>
      <dgm:t>
        <a:bodyPr/>
        <a:lstStyle/>
        <a:p>
          <a:endParaRPr lang="en-US"/>
        </a:p>
      </dgm:t>
    </dgm:pt>
    <dgm:pt modelId="{8895885A-B010-4EE0-AB0B-1C56581AF5F3}">
      <dgm:prSet phldrT="[Text]"/>
      <dgm:spPr/>
      <dgm:t>
        <a:bodyPr/>
        <a:lstStyle/>
        <a:p>
          <a:r>
            <a:rPr lang="en-US" b="1" dirty="0" smtClean="0"/>
            <a:t>3. Potential Hazards</a:t>
          </a:r>
          <a:r>
            <a:rPr lang="en-US" dirty="0" smtClean="0"/>
            <a:t>	</a:t>
          </a:r>
          <a:endParaRPr lang="en-US" dirty="0"/>
        </a:p>
      </dgm:t>
    </dgm:pt>
    <dgm:pt modelId="{C8F1EACF-E59D-4210-AA96-38F7FA6DF349}" type="parTrans" cxnId="{48E8D323-4C4F-4008-B4EA-9AB40786A3CF}">
      <dgm:prSet/>
      <dgm:spPr/>
      <dgm:t>
        <a:bodyPr/>
        <a:lstStyle/>
        <a:p>
          <a:endParaRPr lang="en-US"/>
        </a:p>
      </dgm:t>
    </dgm:pt>
    <dgm:pt modelId="{19CCF87A-C0A6-424A-9AC2-BA46969DB908}" type="sibTrans" cxnId="{48E8D323-4C4F-4008-B4EA-9AB40786A3CF}">
      <dgm:prSet/>
      <dgm:spPr/>
      <dgm:t>
        <a:bodyPr/>
        <a:lstStyle/>
        <a:p>
          <a:endParaRPr lang="en-US"/>
        </a:p>
      </dgm:t>
    </dgm:pt>
    <dgm:pt modelId="{F3915986-EE8C-4D98-AA12-656916FF7C9D}">
      <dgm:prSet phldrT="[Text]"/>
      <dgm:spPr/>
      <dgm:t>
        <a:bodyPr/>
        <a:lstStyle/>
        <a:p>
          <a:r>
            <a:rPr lang="en-US" b="1" dirty="0" smtClean="0"/>
            <a:t>Assess</a:t>
          </a:r>
          <a:endParaRPr lang="en-US" b="1" dirty="0"/>
        </a:p>
      </dgm:t>
    </dgm:pt>
    <dgm:pt modelId="{4E93176A-CFA3-4AC6-85BA-7C628DDCE00C}" type="parTrans" cxnId="{0071598E-C26E-4885-B33E-B09668B5ADB3}">
      <dgm:prSet/>
      <dgm:spPr/>
      <dgm:t>
        <a:bodyPr/>
        <a:lstStyle/>
        <a:p>
          <a:endParaRPr lang="en-US"/>
        </a:p>
      </dgm:t>
    </dgm:pt>
    <dgm:pt modelId="{0FDE7E63-0250-4037-8D5A-FFF5250550A7}" type="sibTrans" cxnId="{0071598E-C26E-4885-B33E-B09668B5ADB3}">
      <dgm:prSet/>
      <dgm:spPr/>
      <dgm:t>
        <a:bodyPr/>
        <a:lstStyle/>
        <a:p>
          <a:endParaRPr lang="en-US"/>
        </a:p>
      </dgm:t>
    </dgm:pt>
    <dgm:pt modelId="{04FD4C32-EED5-4917-A2F7-215B00ED538C}">
      <dgm:prSet phldrT="[Text]"/>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b="1" dirty="0" smtClean="0"/>
            <a:t> 6. Evaluate Risk (Severity, Probability)</a:t>
          </a:r>
        </a:p>
      </dgm:t>
    </dgm:pt>
    <dgm:pt modelId="{119FC0E2-522A-4CD2-AAE5-66FC00AC0F62}" type="parTrans" cxnId="{6941FA10-7790-402F-B2DC-DE1C8769CBBC}">
      <dgm:prSet/>
      <dgm:spPr/>
      <dgm:t>
        <a:bodyPr/>
        <a:lstStyle/>
        <a:p>
          <a:endParaRPr lang="en-US"/>
        </a:p>
      </dgm:t>
    </dgm:pt>
    <dgm:pt modelId="{6454BBD6-8F1D-4CE6-85E0-943F1EE3D33C}" type="sibTrans" cxnId="{6941FA10-7790-402F-B2DC-DE1C8769CBBC}">
      <dgm:prSet/>
      <dgm:spPr/>
      <dgm:t>
        <a:bodyPr/>
        <a:lstStyle/>
        <a:p>
          <a:endParaRPr lang="en-US"/>
        </a:p>
      </dgm:t>
    </dgm:pt>
    <dgm:pt modelId="{611271F0-998D-45FE-9772-B5DE89D84FD7}">
      <dgm:prSet phldrT="[Text]"/>
      <dgm:spPr/>
      <dgm:t>
        <a:bodyPr/>
        <a:lstStyle/>
        <a:p>
          <a:r>
            <a:rPr lang="en-US" b="1" dirty="0" smtClean="0"/>
            <a:t>Manage Risk</a:t>
          </a:r>
          <a:endParaRPr lang="en-US" b="1" dirty="0"/>
        </a:p>
      </dgm:t>
    </dgm:pt>
    <dgm:pt modelId="{72DFD62D-2DAE-466B-935C-EB7B17F28AC5}" type="parTrans" cxnId="{099F8473-370F-4E7A-8F72-A9E8CD9C4D4D}">
      <dgm:prSet/>
      <dgm:spPr/>
      <dgm:t>
        <a:bodyPr/>
        <a:lstStyle/>
        <a:p>
          <a:endParaRPr lang="en-US"/>
        </a:p>
      </dgm:t>
    </dgm:pt>
    <dgm:pt modelId="{858796D8-0560-4E16-AC9B-3C38775AD495}" type="sibTrans" cxnId="{099F8473-370F-4E7A-8F72-A9E8CD9C4D4D}">
      <dgm:prSet/>
      <dgm:spPr/>
      <dgm:t>
        <a:bodyPr/>
        <a:lstStyle/>
        <a:p>
          <a:endParaRPr lang="en-US"/>
        </a:p>
      </dgm:t>
    </dgm:pt>
    <dgm:pt modelId="{E3C7E8F8-2AC0-4D5F-80C6-54CCF718CE56}">
      <dgm:prSet phldrT="[Text]"/>
      <dgm:spPr/>
      <dgm:t>
        <a:bodyPr/>
        <a:lstStyle/>
        <a:p>
          <a:r>
            <a:rPr lang="en-US" b="1" dirty="0" smtClean="0"/>
            <a:t>7. Hazard Control</a:t>
          </a:r>
          <a:endParaRPr lang="en-US" b="1" dirty="0"/>
        </a:p>
      </dgm:t>
    </dgm:pt>
    <dgm:pt modelId="{021AB955-3E12-49E0-A468-DD6FABEE1F95}" type="parTrans" cxnId="{FBB55680-FF65-4011-B812-CF3BFFAC10A9}">
      <dgm:prSet/>
      <dgm:spPr/>
      <dgm:t>
        <a:bodyPr/>
        <a:lstStyle/>
        <a:p>
          <a:endParaRPr lang="en-US"/>
        </a:p>
      </dgm:t>
    </dgm:pt>
    <dgm:pt modelId="{AA15E624-A6F0-4F93-A521-2898EE4B27A2}" type="sibTrans" cxnId="{FBB55680-FF65-4011-B812-CF3BFFAC10A9}">
      <dgm:prSet/>
      <dgm:spPr/>
      <dgm:t>
        <a:bodyPr/>
        <a:lstStyle/>
        <a:p>
          <a:endParaRPr lang="en-US"/>
        </a:p>
      </dgm:t>
    </dgm:pt>
    <dgm:pt modelId="{0C1BEF30-447D-44F9-AD8E-858852EC4835}">
      <dgm:prSet phldrT="[Text]"/>
      <dgm:spPr/>
      <dgm:t>
        <a:bodyPr/>
        <a:lstStyle/>
        <a:p>
          <a:r>
            <a:rPr lang="en-US" b="1" dirty="0" smtClean="0"/>
            <a:t>8</a:t>
          </a:r>
          <a:r>
            <a:rPr lang="en-US" dirty="0" smtClean="0"/>
            <a:t>. </a:t>
          </a:r>
          <a:r>
            <a:rPr lang="en-US" b="1" dirty="0" smtClean="0"/>
            <a:t>Additional control measures  (Responsible person, timeline)</a:t>
          </a:r>
          <a:endParaRPr lang="en-US" b="1" dirty="0"/>
        </a:p>
      </dgm:t>
    </dgm:pt>
    <dgm:pt modelId="{5A384865-5298-4B3E-B880-ACCE0A605F3A}" type="parTrans" cxnId="{49759310-832E-411A-8E51-4E462DA790C9}">
      <dgm:prSet/>
      <dgm:spPr/>
      <dgm:t>
        <a:bodyPr/>
        <a:lstStyle/>
        <a:p>
          <a:endParaRPr lang="en-US"/>
        </a:p>
      </dgm:t>
    </dgm:pt>
    <dgm:pt modelId="{C251F179-DE4D-4918-A75A-3E4CFF28375B}" type="sibTrans" cxnId="{49759310-832E-411A-8E51-4E462DA790C9}">
      <dgm:prSet/>
      <dgm:spPr/>
      <dgm:t>
        <a:bodyPr/>
        <a:lstStyle/>
        <a:p>
          <a:endParaRPr lang="en-US"/>
        </a:p>
      </dgm:t>
    </dgm:pt>
    <dgm:pt modelId="{5399C137-0624-41A1-B517-AD0FCF9497EF}">
      <dgm:prSet phldrT="[Text]"/>
      <dgm:spPr/>
      <dgm:t>
        <a:bodyPr/>
        <a:lstStyle/>
        <a:p>
          <a:r>
            <a:rPr lang="en-US" b="1" dirty="0" smtClean="0"/>
            <a:t>2. Break Down into Successive Tasks</a:t>
          </a:r>
          <a:endParaRPr lang="en-US" b="1" dirty="0"/>
        </a:p>
      </dgm:t>
    </dgm:pt>
    <dgm:pt modelId="{1EAB83A7-091F-45D2-94E7-7D98398D9D0D}" type="parTrans" cxnId="{202C1B73-4A1F-482A-8995-55F4073231D5}">
      <dgm:prSet/>
      <dgm:spPr/>
      <dgm:t>
        <a:bodyPr/>
        <a:lstStyle/>
        <a:p>
          <a:endParaRPr lang="en-US"/>
        </a:p>
      </dgm:t>
    </dgm:pt>
    <dgm:pt modelId="{DDF53578-C7BB-4F82-A8F4-250F067CA35B}" type="sibTrans" cxnId="{202C1B73-4A1F-482A-8995-55F4073231D5}">
      <dgm:prSet/>
      <dgm:spPr/>
      <dgm:t>
        <a:bodyPr/>
        <a:lstStyle/>
        <a:p>
          <a:endParaRPr lang="en-US"/>
        </a:p>
      </dgm:t>
    </dgm:pt>
    <dgm:pt modelId="{BE301696-AFD8-4035-A02A-1709E92D8D62}">
      <dgm:prSet phldrT="[Text]"/>
      <dgm:spPr/>
      <dgm:t>
        <a:bodyPr/>
        <a:lstStyle/>
        <a:p>
          <a:r>
            <a:rPr lang="en-US" b="1" dirty="0" smtClean="0"/>
            <a:t>4. Potential Harm (Ill health condition)</a:t>
          </a:r>
          <a:endParaRPr lang="en-US" b="1" dirty="0"/>
        </a:p>
      </dgm:t>
    </dgm:pt>
    <dgm:pt modelId="{FD1E0C23-9ACD-4E4F-AB55-575D85B054DC}" type="parTrans" cxnId="{EEE3BED7-B5FA-402E-BB99-D824C051F5C0}">
      <dgm:prSet/>
      <dgm:spPr/>
      <dgm:t>
        <a:bodyPr/>
        <a:lstStyle/>
        <a:p>
          <a:endParaRPr lang="en-US"/>
        </a:p>
      </dgm:t>
    </dgm:pt>
    <dgm:pt modelId="{F0D728AD-F382-48A9-9506-062CEC3CC37A}" type="sibTrans" cxnId="{EEE3BED7-B5FA-402E-BB99-D824C051F5C0}">
      <dgm:prSet/>
      <dgm:spPr/>
      <dgm:t>
        <a:bodyPr/>
        <a:lstStyle/>
        <a:p>
          <a:endParaRPr lang="en-US"/>
        </a:p>
      </dgm:t>
    </dgm:pt>
    <dgm:pt modelId="{68D69F49-ADFE-46F6-ACC5-7D4F60AB6C1D}">
      <dgm:prSet phldrT="[Text]"/>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b="1" dirty="0" smtClean="0"/>
            <a:t> 5. Existing Control Measures</a:t>
          </a:r>
        </a:p>
      </dgm:t>
    </dgm:pt>
    <dgm:pt modelId="{47D9B052-0020-40CD-836F-A94438187627}" type="parTrans" cxnId="{E95E7FCE-D8D2-48C1-8D03-DC7A65C71573}">
      <dgm:prSet/>
      <dgm:spPr/>
      <dgm:t>
        <a:bodyPr/>
        <a:lstStyle/>
        <a:p>
          <a:endParaRPr lang="en-US"/>
        </a:p>
      </dgm:t>
    </dgm:pt>
    <dgm:pt modelId="{EBAD367E-C58A-4F62-A810-BE994421692F}" type="sibTrans" cxnId="{E95E7FCE-D8D2-48C1-8D03-DC7A65C71573}">
      <dgm:prSet/>
      <dgm:spPr/>
      <dgm:t>
        <a:bodyPr/>
        <a:lstStyle/>
        <a:p>
          <a:endParaRPr lang="en-US"/>
        </a:p>
      </dgm:t>
    </dgm:pt>
    <dgm:pt modelId="{C120C683-62D4-46DB-90E9-C08B999776F9}">
      <dgm:prSet/>
      <dgm:spPr/>
      <dgm:t>
        <a:bodyPr/>
        <a:lstStyle/>
        <a:p>
          <a:r>
            <a:rPr lang="en-US" b="1" dirty="0" smtClean="0"/>
            <a:t>Review, Approval, Communicate </a:t>
          </a:r>
          <a:endParaRPr lang="en-US" b="1" dirty="0"/>
        </a:p>
      </dgm:t>
    </dgm:pt>
    <dgm:pt modelId="{C2E35EE9-7F71-4441-99CE-F7AA4C725B4D}" type="parTrans" cxnId="{088FFBC0-730D-40EA-9EA3-7030512404FE}">
      <dgm:prSet/>
      <dgm:spPr/>
      <dgm:t>
        <a:bodyPr/>
        <a:lstStyle/>
        <a:p>
          <a:endParaRPr lang="en-US"/>
        </a:p>
      </dgm:t>
    </dgm:pt>
    <dgm:pt modelId="{C42CC78B-0BF7-4933-828E-4832EA745262}" type="sibTrans" cxnId="{088FFBC0-730D-40EA-9EA3-7030512404FE}">
      <dgm:prSet/>
      <dgm:spPr/>
      <dgm:t>
        <a:bodyPr/>
        <a:lstStyle/>
        <a:p>
          <a:endParaRPr lang="en-US"/>
        </a:p>
      </dgm:t>
    </dgm:pt>
    <dgm:pt modelId="{29FD2A84-BDAC-40ED-A030-59232F4DD137}">
      <dgm:prSet/>
      <dgm:spPr/>
      <dgm:t>
        <a:bodyPr/>
        <a:lstStyle/>
        <a:p>
          <a:r>
            <a:rPr lang="en-US" b="1" dirty="0" smtClean="0"/>
            <a:t>Record Keeping and Document Control</a:t>
          </a:r>
          <a:endParaRPr lang="en-US" b="1" dirty="0"/>
        </a:p>
      </dgm:t>
    </dgm:pt>
    <dgm:pt modelId="{3F1FE67D-D5CC-46E2-AF38-5D223EDCD66D}" type="parTrans" cxnId="{4CAE1CB5-71C1-4D0A-855D-AE9E2E3A6E86}">
      <dgm:prSet/>
      <dgm:spPr/>
      <dgm:t>
        <a:bodyPr/>
        <a:lstStyle/>
        <a:p>
          <a:endParaRPr lang="en-US"/>
        </a:p>
      </dgm:t>
    </dgm:pt>
    <dgm:pt modelId="{C8D25576-CDE4-4297-8AF7-7AA68CF7CB9A}" type="sibTrans" cxnId="{4CAE1CB5-71C1-4D0A-855D-AE9E2E3A6E86}">
      <dgm:prSet/>
      <dgm:spPr/>
      <dgm:t>
        <a:bodyPr/>
        <a:lstStyle/>
        <a:p>
          <a:endParaRPr lang="en-US"/>
        </a:p>
      </dgm:t>
    </dgm:pt>
    <dgm:pt modelId="{7417880A-9798-4871-A615-BCB1AA98F327}" type="pres">
      <dgm:prSet presAssocID="{2D695EBC-1335-439B-961C-669613D9CB16}" presName="Name0" presStyleCnt="0">
        <dgm:presLayoutVars>
          <dgm:dir/>
          <dgm:animLvl val="lvl"/>
          <dgm:resizeHandles val="exact"/>
        </dgm:presLayoutVars>
      </dgm:prSet>
      <dgm:spPr/>
      <dgm:t>
        <a:bodyPr/>
        <a:lstStyle/>
        <a:p>
          <a:endParaRPr lang="en-US"/>
        </a:p>
      </dgm:t>
    </dgm:pt>
    <dgm:pt modelId="{E32A34AF-1E13-42D0-9A12-FC9EC553B965}" type="pres">
      <dgm:prSet presAssocID="{611271F0-998D-45FE-9772-B5DE89D84FD7}" presName="boxAndChildren" presStyleCnt="0"/>
      <dgm:spPr/>
    </dgm:pt>
    <dgm:pt modelId="{02E0467F-D8C0-48AD-8428-CF54C7A288DF}" type="pres">
      <dgm:prSet presAssocID="{611271F0-998D-45FE-9772-B5DE89D84FD7}" presName="parentTextBox" presStyleLbl="node1" presStyleIdx="0" presStyleCnt="3"/>
      <dgm:spPr/>
      <dgm:t>
        <a:bodyPr/>
        <a:lstStyle/>
        <a:p>
          <a:endParaRPr lang="en-US"/>
        </a:p>
      </dgm:t>
    </dgm:pt>
    <dgm:pt modelId="{0779A6A1-A1CD-4A42-8D0A-30647564CDF3}" type="pres">
      <dgm:prSet presAssocID="{611271F0-998D-45FE-9772-B5DE89D84FD7}" presName="entireBox" presStyleLbl="node1" presStyleIdx="0" presStyleCnt="3"/>
      <dgm:spPr/>
      <dgm:t>
        <a:bodyPr/>
        <a:lstStyle/>
        <a:p>
          <a:endParaRPr lang="en-US"/>
        </a:p>
      </dgm:t>
    </dgm:pt>
    <dgm:pt modelId="{6042F53A-2A7F-4784-BF10-670A675536AC}" type="pres">
      <dgm:prSet presAssocID="{611271F0-998D-45FE-9772-B5DE89D84FD7}" presName="descendantBox" presStyleCnt="0"/>
      <dgm:spPr/>
    </dgm:pt>
    <dgm:pt modelId="{DF3BBEA3-67E5-473F-A333-8DDF783653B9}" type="pres">
      <dgm:prSet presAssocID="{E3C7E8F8-2AC0-4D5F-80C6-54CCF718CE56}" presName="childTextBox" presStyleLbl="fgAccFollowNode1" presStyleIdx="0" presStyleCnt="10">
        <dgm:presLayoutVars>
          <dgm:bulletEnabled val="1"/>
        </dgm:presLayoutVars>
      </dgm:prSet>
      <dgm:spPr/>
      <dgm:t>
        <a:bodyPr/>
        <a:lstStyle/>
        <a:p>
          <a:endParaRPr lang="en-US"/>
        </a:p>
      </dgm:t>
    </dgm:pt>
    <dgm:pt modelId="{CD26876F-9568-4DF3-B6C1-5597BDBC1A36}" type="pres">
      <dgm:prSet presAssocID="{0C1BEF30-447D-44F9-AD8E-858852EC4835}" presName="childTextBox" presStyleLbl="fgAccFollowNode1" presStyleIdx="1" presStyleCnt="10">
        <dgm:presLayoutVars>
          <dgm:bulletEnabled val="1"/>
        </dgm:presLayoutVars>
      </dgm:prSet>
      <dgm:spPr/>
      <dgm:t>
        <a:bodyPr/>
        <a:lstStyle/>
        <a:p>
          <a:endParaRPr lang="en-US"/>
        </a:p>
      </dgm:t>
    </dgm:pt>
    <dgm:pt modelId="{89149215-FB72-445A-8302-C6262AEE0018}" type="pres">
      <dgm:prSet presAssocID="{C120C683-62D4-46DB-90E9-C08B999776F9}" presName="childTextBox" presStyleLbl="fgAccFollowNode1" presStyleIdx="2" presStyleCnt="10">
        <dgm:presLayoutVars>
          <dgm:bulletEnabled val="1"/>
        </dgm:presLayoutVars>
      </dgm:prSet>
      <dgm:spPr/>
      <dgm:t>
        <a:bodyPr/>
        <a:lstStyle/>
        <a:p>
          <a:endParaRPr lang="en-US"/>
        </a:p>
      </dgm:t>
    </dgm:pt>
    <dgm:pt modelId="{2A84F9E0-DD68-4BA6-AE27-1B4F3D7B16F4}" type="pres">
      <dgm:prSet presAssocID="{29FD2A84-BDAC-40ED-A030-59232F4DD137}" presName="childTextBox" presStyleLbl="fgAccFollowNode1" presStyleIdx="3" presStyleCnt="10">
        <dgm:presLayoutVars>
          <dgm:bulletEnabled val="1"/>
        </dgm:presLayoutVars>
      </dgm:prSet>
      <dgm:spPr/>
      <dgm:t>
        <a:bodyPr/>
        <a:lstStyle/>
        <a:p>
          <a:endParaRPr lang="en-US"/>
        </a:p>
      </dgm:t>
    </dgm:pt>
    <dgm:pt modelId="{AC73E429-769C-4412-8992-CC80E301838E}" type="pres">
      <dgm:prSet presAssocID="{0FDE7E63-0250-4037-8D5A-FFF5250550A7}" presName="sp" presStyleCnt="0"/>
      <dgm:spPr/>
    </dgm:pt>
    <dgm:pt modelId="{9947DA2D-C3C1-454B-AD67-CBD7C5C13239}" type="pres">
      <dgm:prSet presAssocID="{F3915986-EE8C-4D98-AA12-656916FF7C9D}" presName="arrowAndChildren" presStyleCnt="0"/>
      <dgm:spPr/>
    </dgm:pt>
    <dgm:pt modelId="{D7717AF5-48E7-4F3B-8325-03BC9060DBEC}" type="pres">
      <dgm:prSet presAssocID="{F3915986-EE8C-4D98-AA12-656916FF7C9D}" presName="parentTextArrow" presStyleLbl="node1" presStyleIdx="0" presStyleCnt="3"/>
      <dgm:spPr/>
      <dgm:t>
        <a:bodyPr/>
        <a:lstStyle/>
        <a:p>
          <a:endParaRPr lang="en-US"/>
        </a:p>
      </dgm:t>
    </dgm:pt>
    <dgm:pt modelId="{EDC7CC99-A457-4755-BF1B-ADA8B8E9D83A}" type="pres">
      <dgm:prSet presAssocID="{F3915986-EE8C-4D98-AA12-656916FF7C9D}" presName="arrow" presStyleLbl="node1" presStyleIdx="1" presStyleCnt="3"/>
      <dgm:spPr/>
      <dgm:t>
        <a:bodyPr/>
        <a:lstStyle/>
        <a:p>
          <a:endParaRPr lang="en-US"/>
        </a:p>
      </dgm:t>
    </dgm:pt>
    <dgm:pt modelId="{4A830BBD-835F-496A-BD12-0AD6FF5EEE47}" type="pres">
      <dgm:prSet presAssocID="{F3915986-EE8C-4D98-AA12-656916FF7C9D}" presName="descendantArrow" presStyleCnt="0"/>
      <dgm:spPr/>
    </dgm:pt>
    <dgm:pt modelId="{B57895AD-CAF1-4B84-9D27-0693716AD57D}" type="pres">
      <dgm:prSet presAssocID="{68D69F49-ADFE-46F6-ACC5-7D4F60AB6C1D}" presName="childTextArrow" presStyleLbl="fgAccFollowNode1" presStyleIdx="4" presStyleCnt="10">
        <dgm:presLayoutVars>
          <dgm:bulletEnabled val="1"/>
        </dgm:presLayoutVars>
      </dgm:prSet>
      <dgm:spPr/>
      <dgm:t>
        <a:bodyPr/>
        <a:lstStyle/>
        <a:p>
          <a:endParaRPr lang="en-US"/>
        </a:p>
      </dgm:t>
    </dgm:pt>
    <dgm:pt modelId="{8B1709DC-347F-4D47-A5BA-4105CB10F46C}" type="pres">
      <dgm:prSet presAssocID="{04FD4C32-EED5-4917-A2F7-215B00ED538C}" presName="childTextArrow" presStyleLbl="fgAccFollowNode1" presStyleIdx="5" presStyleCnt="10">
        <dgm:presLayoutVars>
          <dgm:bulletEnabled val="1"/>
        </dgm:presLayoutVars>
      </dgm:prSet>
      <dgm:spPr/>
      <dgm:t>
        <a:bodyPr/>
        <a:lstStyle/>
        <a:p>
          <a:endParaRPr lang="en-US"/>
        </a:p>
      </dgm:t>
    </dgm:pt>
    <dgm:pt modelId="{96673EDF-8495-4A63-9B44-26AFCB4F51D6}" type="pres">
      <dgm:prSet presAssocID="{D45A745F-7670-4401-9FD1-F2B6BC82A4F5}" presName="sp" presStyleCnt="0"/>
      <dgm:spPr/>
    </dgm:pt>
    <dgm:pt modelId="{4ADA1F6D-18C2-4D96-9B19-E3C07C5803D0}" type="pres">
      <dgm:prSet presAssocID="{C18C4430-AE0B-4710-BFF4-8399DD5EB105}" presName="arrowAndChildren" presStyleCnt="0"/>
      <dgm:spPr/>
    </dgm:pt>
    <dgm:pt modelId="{2EA49F21-5C78-405B-8A83-BAE91FD492C0}" type="pres">
      <dgm:prSet presAssocID="{C18C4430-AE0B-4710-BFF4-8399DD5EB105}" presName="parentTextArrow" presStyleLbl="node1" presStyleIdx="1" presStyleCnt="3"/>
      <dgm:spPr/>
      <dgm:t>
        <a:bodyPr/>
        <a:lstStyle/>
        <a:p>
          <a:endParaRPr lang="en-US"/>
        </a:p>
      </dgm:t>
    </dgm:pt>
    <dgm:pt modelId="{26B9E028-9D38-417E-A0D8-C8A39B440839}" type="pres">
      <dgm:prSet presAssocID="{C18C4430-AE0B-4710-BFF4-8399DD5EB105}" presName="arrow" presStyleLbl="node1" presStyleIdx="2" presStyleCnt="3" custLinFactNeighborY="-4291"/>
      <dgm:spPr/>
      <dgm:t>
        <a:bodyPr/>
        <a:lstStyle/>
        <a:p>
          <a:endParaRPr lang="en-US"/>
        </a:p>
      </dgm:t>
    </dgm:pt>
    <dgm:pt modelId="{37F5A573-1018-4FB5-ADEB-AA85A475B0D5}" type="pres">
      <dgm:prSet presAssocID="{C18C4430-AE0B-4710-BFF4-8399DD5EB105}" presName="descendantArrow" presStyleCnt="0"/>
      <dgm:spPr/>
    </dgm:pt>
    <dgm:pt modelId="{DFDFE038-1269-4261-A0F8-61486CF20E24}" type="pres">
      <dgm:prSet presAssocID="{C13AC706-2EAC-43AB-AC1B-282911E5E4AF}" presName="childTextArrow" presStyleLbl="fgAccFollowNode1" presStyleIdx="6" presStyleCnt="10">
        <dgm:presLayoutVars>
          <dgm:bulletEnabled val="1"/>
        </dgm:presLayoutVars>
      </dgm:prSet>
      <dgm:spPr/>
      <dgm:t>
        <a:bodyPr/>
        <a:lstStyle/>
        <a:p>
          <a:endParaRPr lang="en-US"/>
        </a:p>
      </dgm:t>
    </dgm:pt>
    <dgm:pt modelId="{7283B803-402D-4ADF-9599-A2C40CC716B6}" type="pres">
      <dgm:prSet presAssocID="{5399C137-0624-41A1-B517-AD0FCF9497EF}" presName="childTextArrow" presStyleLbl="fgAccFollowNode1" presStyleIdx="7" presStyleCnt="10">
        <dgm:presLayoutVars>
          <dgm:bulletEnabled val="1"/>
        </dgm:presLayoutVars>
      </dgm:prSet>
      <dgm:spPr/>
      <dgm:t>
        <a:bodyPr/>
        <a:lstStyle/>
        <a:p>
          <a:endParaRPr lang="en-US"/>
        </a:p>
      </dgm:t>
    </dgm:pt>
    <dgm:pt modelId="{2723FC05-498C-4E78-A745-493BAB1C8889}" type="pres">
      <dgm:prSet presAssocID="{8895885A-B010-4EE0-AB0B-1C56581AF5F3}" presName="childTextArrow" presStyleLbl="fgAccFollowNode1" presStyleIdx="8" presStyleCnt="10">
        <dgm:presLayoutVars>
          <dgm:bulletEnabled val="1"/>
        </dgm:presLayoutVars>
      </dgm:prSet>
      <dgm:spPr/>
      <dgm:t>
        <a:bodyPr/>
        <a:lstStyle/>
        <a:p>
          <a:endParaRPr lang="en-US"/>
        </a:p>
      </dgm:t>
    </dgm:pt>
    <dgm:pt modelId="{A953FE56-CB95-4F15-9A42-4208C4D79AAC}" type="pres">
      <dgm:prSet presAssocID="{BE301696-AFD8-4035-A02A-1709E92D8D62}" presName="childTextArrow" presStyleLbl="fgAccFollowNode1" presStyleIdx="9" presStyleCnt="10">
        <dgm:presLayoutVars>
          <dgm:bulletEnabled val="1"/>
        </dgm:presLayoutVars>
      </dgm:prSet>
      <dgm:spPr/>
      <dgm:t>
        <a:bodyPr/>
        <a:lstStyle/>
        <a:p>
          <a:endParaRPr lang="en-US"/>
        </a:p>
      </dgm:t>
    </dgm:pt>
  </dgm:ptLst>
  <dgm:cxnLst>
    <dgm:cxn modelId="{099F8473-370F-4E7A-8F72-A9E8CD9C4D4D}" srcId="{2D695EBC-1335-439B-961C-669613D9CB16}" destId="{611271F0-998D-45FE-9772-B5DE89D84FD7}" srcOrd="2" destOrd="0" parTransId="{72DFD62D-2DAE-466B-935C-EB7B17F28AC5}" sibTransId="{858796D8-0560-4E16-AC9B-3C38775AD495}"/>
    <dgm:cxn modelId="{35DCF83C-0D25-4BEE-BEFA-4DFD4156C546}" type="presOf" srcId="{8895885A-B010-4EE0-AB0B-1C56581AF5F3}" destId="{2723FC05-498C-4E78-A745-493BAB1C8889}" srcOrd="0" destOrd="0" presId="urn:microsoft.com/office/officeart/2005/8/layout/process4"/>
    <dgm:cxn modelId="{0A4506FD-6581-4AC8-AFF9-0D30DE58BA38}" type="presOf" srcId="{0C1BEF30-447D-44F9-AD8E-858852EC4835}" destId="{CD26876F-9568-4DF3-B6C1-5597BDBC1A36}" srcOrd="0" destOrd="0" presId="urn:microsoft.com/office/officeart/2005/8/layout/process4"/>
    <dgm:cxn modelId="{E95E7FCE-D8D2-48C1-8D03-DC7A65C71573}" srcId="{F3915986-EE8C-4D98-AA12-656916FF7C9D}" destId="{68D69F49-ADFE-46F6-ACC5-7D4F60AB6C1D}" srcOrd="0" destOrd="0" parTransId="{47D9B052-0020-40CD-836F-A94438187627}" sibTransId="{EBAD367E-C58A-4F62-A810-BE994421692F}"/>
    <dgm:cxn modelId="{02071FE8-1C6F-4CAC-A1E7-B9E8EAF06B3A}" type="presOf" srcId="{E3C7E8F8-2AC0-4D5F-80C6-54CCF718CE56}" destId="{DF3BBEA3-67E5-473F-A333-8DDF783653B9}" srcOrd="0" destOrd="0" presId="urn:microsoft.com/office/officeart/2005/8/layout/process4"/>
    <dgm:cxn modelId="{35C3C1BC-687E-46D5-977E-8EFEF0EB2300}" type="presOf" srcId="{68D69F49-ADFE-46F6-ACC5-7D4F60AB6C1D}" destId="{B57895AD-CAF1-4B84-9D27-0693716AD57D}" srcOrd="0" destOrd="0" presId="urn:microsoft.com/office/officeart/2005/8/layout/process4"/>
    <dgm:cxn modelId="{ED20B75D-C2F5-455C-A3F7-813CB6B42B22}" type="presOf" srcId="{F3915986-EE8C-4D98-AA12-656916FF7C9D}" destId="{EDC7CC99-A457-4755-BF1B-ADA8B8E9D83A}" srcOrd="1" destOrd="0" presId="urn:microsoft.com/office/officeart/2005/8/layout/process4"/>
    <dgm:cxn modelId="{C9E4037F-5570-4A6D-BE5D-564497ABF679}" srcId="{2D695EBC-1335-439B-961C-669613D9CB16}" destId="{C18C4430-AE0B-4710-BFF4-8399DD5EB105}" srcOrd="0" destOrd="0" parTransId="{324D369B-BECB-4549-9CC9-AC7B1C7F02B5}" sibTransId="{D45A745F-7670-4401-9FD1-F2B6BC82A4F5}"/>
    <dgm:cxn modelId="{98774F55-8524-4113-B086-F6251E8418DA}" type="presOf" srcId="{BE301696-AFD8-4035-A02A-1709E92D8D62}" destId="{A953FE56-CB95-4F15-9A42-4208C4D79AAC}" srcOrd="0" destOrd="0" presId="urn:microsoft.com/office/officeart/2005/8/layout/process4"/>
    <dgm:cxn modelId="{A8126EBC-66BB-431F-98B2-B526E97C5F65}" type="presOf" srcId="{611271F0-998D-45FE-9772-B5DE89D84FD7}" destId="{0779A6A1-A1CD-4A42-8D0A-30647564CDF3}" srcOrd="1" destOrd="0" presId="urn:microsoft.com/office/officeart/2005/8/layout/process4"/>
    <dgm:cxn modelId="{53EE93D2-F92F-466F-A3DF-07BDCCB6915C}" type="presOf" srcId="{5399C137-0624-41A1-B517-AD0FCF9497EF}" destId="{7283B803-402D-4ADF-9599-A2C40CC716B6}" srcOrd="0" destOrd="0" presId="urn:microsoft.com/office/officeart/2005/8/layout/process4"/>
    <dgm:cxn modelId="{5E8AE8F7-8F53-4DD9-AD43-A2CA95BFFB20}" type="presOf" srcId="{2D695EBC-1335-439B-961C-669613D9CB16}" destId="{7417880A-9798-4871-A615-BCB1AA98F327}" srcOrd="0" destOrd="0" presId="urn:microsoft.com/office/officeart/2005/8/layout/process4"/>
    <dgm:cxn modelId="{B9AECA89-C734-4C63-B76D-3AF8430E74AB}" type="presOf" srcId="{29FD2A84-BDAC-40ED-A030-59232F4DD137}" destId="{2A84F9E0-DD68-4BA6-AE27-1B4F3D7B16F4}" srcOrd="0" destOrd="0" presId="urn:microsoft.com/office/officeart/2005/8/layout/process4"/>
    <dgm:cxn modelId="{EEE3BED7-B5FA-402E-BB99-D824C051F5C0}" srcId="{C18C4430-AE0B-4710-BFF4-8399DD5EB105}" destId="{BE301696-AFD8-4035-A02A-1709E92D8D62}" srcOrd="3" destOrd="0" parTransId="{FD1E0C23-9ACD-4E4F-AB55-575D85B054DC}" sibTransId="{F0D728AD-F382-48A9-9506-062CEC3CC37A}"/>
    <dgm:cxn modelId="{5FC2B076-ABFE-4645-9DBD-4B361D9193EB}" type="presOf" srcId="{C120C683-62D4-46DB-90E9-C08B999776F9}" destId="{89149215-FB72-445A-8302-C6262AEE0018}" srcOrd="0" destOrd="0" presId="urn:microsoft.com/office/officeart/2005/8/layout/process4"/>
    <dgm:cxn modelId="{4CAE1CB5-71C1-4D0A-855D-AE9E2E3A6E86}" srcId="{611271F0-998D-45FE-9772-B5DE89D84FD7}" destId="{29FD2A84-BDAC-40ED-A030-59232F4DD137}" srcOrd="3" destOrd="0" parTransId="{3F1FE67D-D5CC-46E2-AF38-5D223EDCD66D}" sibTransId="{C8D25576-CDE4-4297-8AF7-7AA68CF7CB9A}"/>
    <dgm:cxn modelId="{475F183B-A2CE-4E8C-9C41-4970242ED906}" type="presOf" srcId="{F3915986-EE8C-4D98-AA12-656916FF7C9D}" destId="{D7717AF5-48E7-4F3B-8325-03BC9060DBEC}" srcOrd="0" destOrd="0" presId="urn:microsoft.com/office/officeart/2005/8/layout/process4"/>
    <dgm:cxn modelId="{FBB55680-FF65-4011-B812-CF3BFFAC10A9}" srcId="{611271F0-998D-45FE-9772-B5DE89D84FD7}" destId="{E3C7E8F8-2AC0-4D5F-80C6-54CCF718CE56}" srcOrd="0" destOrd="0" parTransId="{021AB955-3E12-49E0-A468-DD6FABEE1F95}" sibTransId="{AA15E624-A6F0-4F93-A521-2898EE4B27A2}"/>
    <dgm:cxn modelId="{0F8B50B0-6836-4EFB-BF17-03710A3F5588}" type="presOf" srcId="{C18C4430-AE0B-4710-BFF4-8399DD5EB105}" destId="{26B9E028-9D38-417E-A0D8-C8A39B440839}" srcOrd="1" destOrd="0" presId="urn:microsoft.com/office/officeart/2005/8/layout/process4"/>
    <dgm:cxn modelId="{202C1B73-4A1F-482A-8995-55F4073231D5}" srcId="{C18C4430-AE0B-4710-BFF4-8399DD5EB105}" destId="{5399C137-0624-41A1-B517-AD0FCF9497EF}" srcOrd="1" destOrd="0" parTransId="{1EAB83A7-091F-45D2-94E7-7D98398D9D0D}" sibTransId="{DDF53578-C7BB-4F82-A8F4-250F067CA35B}"/>
    <dgm:cxn modelId="{3606F7EA-6908-4676-9911-C1F218284D69}" srcId="{C18C4430-AE0B-4710-BFF4-8399DD5EB105}" destId="{C13AC706-2EAC-43AB-AC1B-282911E5E4AF}" srcOrd="0" destOrd="0" parTransId="{AAABC0E2-3A54-46CA-B967-7213ADBD2545}" sibTransId="{27BA9762-4BBC-4B09-A2E1-2DB664C5B736}"/>
    <dgm:cxn modelId="{35230A88-4305-4E00-8EEC-23DF1AE413A4}" type="presOf" srcId="{C18C4430-AE0B-4710-BFF4-8399DD5EB105}" destId="{2EA49F21-5C78-405B-8A83-BAE91FD492C0}" srcOrd="0" destOrd="0" presId="urn:microsoft.com/office/officeart/2005/8/layout/process4"/>
    <dgm:cxn modelId="{088FFBC0-730D-40EA-9EA3-7030512404FE}" srcId="{611271F0-998D-45FE-9772-B5DE89D84FD7}" destId="{C120C683-62D4-46DB-90E9-C08B999776F9}" srcOrd="2" destOrd="0" parTransId="{C2E35EE9-7F71-4441-99CE-F7AA4C725B4D}" sibTransId="{C42CC78B-0BF7-4933-828E-4832EA745262}"/>
    <dgm:cxn modelId="{49759310-832E-411A-8E51-4E462DA790C9}" srcId="{611271F0-998D-45FE-9772-B5DE89D84FD7}" destId="{0C1BEF30-447D-44F9-AD8E-858852EC4835}" srcOrd="1" destOrd="0" parTransId="{5A384865-5298-4B3E-B880-ACCE0A605F3A}" sibTransId="{C251F179-DE4D-4918-A75A-3E4CFF28375B}"/>
    <dgm:cxn modelId="{0071598E-C26E-4885-B33E-B09668B5ADB3}" srcId="{2D695EBC-1335-439B-961C-669613D9CB16}" destId="{F3915986-EE8C-4D98-AA12-656916FF7C9D}" srcOrd="1" destOrd="0" parTransId="{4E93176A-CFA3-4AC6-85BA-7C628DDCE00C}" sibTransId="{0FDE7E63-0250-4037-8D5A-FFF5250550A7}"/>
    <dgm:cxn modelId="{48E8D323-4C4F-4008-B4EA-9AB40786A3CF}" srcId="{C18C4430-AE0B-4710-BFF4-8399DD5EB105}" destId="{8895885A-B010-4EE0-AB0B-1C56581AF5F3}" srcOrd="2" destOrd="0" parTransId="{C8F1EACF-E59D-4210-AA96-38F7FA6DF349}" sibTransId="{19CCF87A-C0A6-424A-9AC2-BA46969DB908}"/>
    <dgm:cxn modelId="{3DF282A7-B137-4D99-BB5C-09C2AD7725B6}" type="presOf" srcId="{04FD4C32-EED5-4917-A2F7-215B00ED538C}" destId="{8B1709DC-347F-4D47-A5BA-4105CB10F46C}" srcOrd="0" destOrd="0" presId="urn:microsoft.com/office/officeart/2005/8/layout/process4"/>
    <dgm:cxn modelId="{F8BEAC84-3D1A-4E1D-8983-62297D250809}" type="presOf" srcId="{611271F0-998D-45FE-9772-B5DE89D84FD7}" destId="{02E0467F-D8C0-48AD-8428-CF54C7A288DF}" srcOrd="0" destOrd="0" presId="urn:microsoft.com/office/officeart/2005/8/layout/process4"/>
    <dgm:cxn modelId="{62EABA4E-7613-49C3-98F1-99B33BE51B72}" type="presOf" srcId="{C13AC706-2EAC-43AB-AC1B-282911E5E4AF}" destId="{DFDFE038-1269-4261-A0F8-61486CF20E24}" srcOrd="0" destOrd="0" presId="urn:microsoft.com/office/officeart/2005/8/layout/process4"/>
    <dgm:cxn modelId="{6941FA10-7790-402F-B2DC-DE1C8769CBBC}" srcId="{F3915986-EE8C-4D98-AA12-656916FF7C9D}" destId="{04FD4C32-EED5-4917-A2F7-215B00ED538C}" srcOrd="1" destOrd="0" parTransId="{119FC0E2-522A-4CD2-AAE5-66FC00AC0F62}" sibTransId="{6454BBD6-8F1D-4CE6-85E0-943F1EE3D33C}"/>
    <dgm:cxn modelId="{496C9882-A91E-49CB-ABE6-DDA35A71098F}" type="presParOf" srcId="{7417880A-9798-4871-A615-BCB1AA98F327}" destId="{E32A34AF-1E13-42D0-9A12-FC9EC553B965}" srcOrd="0" destOrd="0" presId="urn:microsoft.com/office/officeart/2005/8/layout/process4"/>
    <dgm:cxn modelId="{7AE8B585-155D-45A5-837D-DBA2B5D9547E}" type="presParOf" srcId="{E32A34AF-1E13-42D0-9A12-FC9EC553B965}" destId="{02E0467F-D8C0-48AD-8428-CF54C7A288DF}" srcOrd="0" destOrd="0" presId="urn:microsoft.com/office/officeart/2005/8/layout/process4"/>
    <dgm:cxn modelId="{DAF925E1-D226-4881-946F-EEB65BD8D2C9}" type="presParOf" srcId="{E32A34AF-1E13-42D0-9A12-FC9EC553B965}" destId="{0779A6A1-A1CD-4A42-8D0A-30647564CDF3}" srcOrd="1" destOrd="0" presId="urn:microsoft.com/office/officeart/2005/8/layout/process4"/>
    <dgm:cxn modelId="{E3BB487C-6279-45D5-888A-FEC0B304C403}" type="presParOf" srcId="{E32A34AF-1E13-42D0-9A12-FC9EC553B965}" destId="{6042F53A-2A7F-4784-BF10-670A675536AC}" srcOrd="2" destOrd="0" presId="urn:microsoft.com/office/officeart/2005/8/layout/process4"/>
    <dgm:cxn modelId="{EDD4CFD8-DCF3-482A-BD22-C8FE336BF953}" type="presParOf" srcId="{6042F53A-2A7F-4784-BF10-670A675536AC}" destId="{DF3BBEA3-67E5-473F-A333-8DDF783653B9}" srcOrd="0" destOrd="0" presId="urn:microsoft.com/office/officeart/2005/8/layout/process4"/>
    <dgm:cxn modelId="{787E0DB6-C2D2-4BE6-8639-9DD0769242DB}" type="presParOf" srcId="{6042F53A-2A7F-4784-BF10-670A675536AC}" destId="{CD26876F-9568-4DF3-B6C1-5597BDBC1A36}" srcOrd="1" destOrd="0" presId="urn:microsoft.com/office/officeart/2005/8/layout/process4"/>
    <dgm:cxn modelId="{AD2EDAAE-2523-4CD8-8408-2C406FFD7F4B}" type="presParOf" srcId="{6042F53A-2A7F-4784-BF10-670A675536AC}" destId="{89149215-FB72-445A-8302-C6262AEE0018}" srcOrd="2" destOrd="0" presId="urn:microsoft.com/office/officeart/2005/8/layout/process4"/>
    <dgm:cxn modelId="{484B035D-F3C3-4F29-9078-DCEA6882F824}" type="presParOf" srcId="{6042F53A-2A7F-4784-BF10-670A675536AC}" destId="{2A84F9E0-DD68-4BA6-AE27-1B4F3D7B16F4}" srcOrd="3" destOrd="0" presId="urn:microsoft.com/office/officeart/2005/8/layout/process4"/>
    <dgm:cxn modelId="{E8C41BD1-FA49-4A18-8A93-12E4AE5ACAD3}" type="presParOf" srcId="{7417880A-9798-4871-A615-BCB1AA98F327}" destId="{AC73E429-769C-4412-8992-CC80E301838E}" srcOrd="1" destOrd="0" presId="urn:microsoft.com/office/officeart/2005/8/layout/process4"/>
    <dgm:cxn modelId="{956432A2-5221-4C22-8EDF-DED48739A045}" type="presParOf" srcId="{7417880A-9798-4871-A615-BCB1AA98F327}" destId="{9947DA2D-C3C1-454B-AD67-CBD7C5C13239}" srcOrd="2" destOrd="0" presId="urn:microsoft.com/office/officeart/2005/8/layout/process4"/>
    <dgm:cxn modelId="{169C901B-5B61-481B-AF1D-6474DE9BE788}" type="presParOf" srcId="{9947DA2D-C3C1-454B-AD67-CBD7C5C13239}" destId="{D7717AF5-48E7-4F3B-8325-03BC9060DBEC}" srcOrd="0" destOrd="0" presId="urn:microsoft.com/office/officeart/2005/8/layout/process4"/>
    <dgm:cxn modelId="{740375B5-6CB5-4511-8449-DE6649754940}" type="presParOf" srcId="{9947DA2D-C3C1-454B-AD67-CBD7C5C13239}" destId="{EDC7CC99-A457-4755-BF1B-ADA8B8E9D83A}" srcOrd="1" destOrd="0" presId="urn:microsoft.com/office/officeart/2005/8/layout/process4"/>
    <dgm:cxn modelId="{68834322-09BD-484A-A53D-8B089A5D91D4}" type="presParOf" srcId="{9947DA2D-C3C1-454B-AD67-CBD7C5C13239}" destId="{4A830BBD-835F-496A-BD12-0AD6FF5EEE47}" srcOrd="2" destOrd="0" presId="urn:microsoft.com/office/officeart/2005/8/layout/process4"/>
    <dgm:cxn modelId="{A7A8B981-C354-492E-BABA-879E4A72EBA6}" type="presParOf" srcId="{4A830BBD-835F-496A-BD12-0AD6FF5EEE47}" destId="{B57895AD-CAF1-4B84-9D27-0693716AD57D}" srcOrd="0" destOrd="0" presId="urn:microsoft.com/office/officeart/2005/8/layout/process4"/>
    <dgm:cxn modelId="{759C5FD2-49DF-4F23-A103-58F36158FCA9}" type="presParOf" srcId="{4A830BBD-835F-496A-BD12-0AD6FF5EEE47}" destId="{8B1709DC-347F-4D47-A5BA-4105CB10F46C}" srcOrd="1" destOrd="0" presId="urn:microsoft.com/office/officeart/2005/8/layout/process4"/>
    <dgm:cxn modelId="{211E07C9-33EF-48F3-A200-1347D5FF23A3}" type="presParOf" srcId="{7417880A-9798-4871-A615-BCB1AA98F327}" destId="{96673EDF-8495-4A63-9B44-26AFCB4F51D6}" srcOrd="3" destOrd="0" presId="urn:microsoft.com/office/officeart/2005/8/layout/process4"/>
    <dgm:cxn modelId="{6A311214-D97F-4F5D-81CA-FAA3D437BCA9}" type="presParOf" srcId="{7417880A-9798-4871-A615-BCB1AA98F327}" destId="{4ADA1F6D-18C2-4D96-9B19-E3C07C5803D0}" srcOrd="4" destOrd="0" presId="urn:microsoft.com/office/officeart/2005/8/layout/process4"/>
    <dgm:cxn modelId="{4F4DEB51-2A5A-4D40-A7EF-1185F9C2F34C}" type="presParOf" srcId="{4ADA1F6D-18C2-4D96-9B19-E3C07C5803D0}" destId="{2EA49F21-5C78-405B-8A83-BAE91FD492C0}" srcOrd="0" destOrd="0" presId="urn:microsoft.com/office/officeart/2005/8/layout/process4"/>
    <dgm:cxn modelId="{69973929-3907-45D5-8C35-2705B19B1DAA}" type="presParOf" srcId="{4ADA1F6D-18C2-4D96-9B19-E3C07C5803D0}" destId="{26B9E028-9D38-417E-A0D8-C8A39B440839}" srcOrd="1" destOrd="0" presId="urn:microsoft.com/office/officeart/2005/8/layout/process4"/>
    <dgm:cxn modelId="{89A0D520-07AD-44CE-9D19-9E9B9A5B984C}" type="presParOf" srcId="{4ADA1F6D-18C2-4D96-9B19-E3C07C5803D0}" destId="{37F5A573-1018-4FB5-ADEB-AA85A475B0D5}" srcOrd="2" destOrd="0" presId="urn:microsoft.com/office/officeart/2005/8/layout/process4"/>
    <dgm:cxn modelId="{6C9CA34E-DC93-4C3A-9210-5C9BF1A63F6E}" type="presParOf" srcId="{37F5A573-1018-4FB5-ADEB-AA85A475B0D5}" destId="{DFDFE038-1269-4261-A0F8-61486CF20E24}" srcOrd="0" destOrd="0" presId="urn:microsoft.com/office/officeart/2005/8/layout/process4"/>
    <dgm:cxn modelId="{E484DE29-4708-4A77-BBC3-97B74632AA56}" type="presParOf" srcId="{37F5A573-1018-4FB5-ADEB-AA85A475B0D5}" destId="{7283B803-402D-4ADF-9599-A2C40CC716B6}" srcOrd="1" destOrd="0" presId="urn:microsoft.com/office/officeart/2005/8/layout/process4"/>
    <dgm:cxn modelId="{526D75D5-7ACA-4D73-B9B9-04ADCEB36E31}" type="presParOf" srcId="{37F5A573-1018-4FB5-ADEB-AA85A475B0D5}" destId="{2723FC05-498C-4E78-A745-493BAB1C8889}" srcOrd="2" destOrd="0" presId="urn:microsoft.com/office/officeart/2005/8/layout/process4"/>
    <dgm:cxn modelId="{017E085A-71EB-4500-BA4A-51DF95A4F517}" type="presParOf" srcId="{37F5A573-1018-4FB5-ADEB-AA85A475B0D5}" destId="{A953FE56-CB95-4F15-9A42-4208C4D79AAC}" srcOrd="3" destOrd="0" presId="urn:microsoft.com/office/officeart/2005/8/layout/process4"/>
  </dgm:cxnLst>
  <dgm:bg/>
  <dgm:whole/>
</dgm:dataModel>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4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34" charset="0"/>
                <a:cs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itchFamily="34" charset="0"/>
                <a:cs typeface="Arial" pitchFamily="34" charset="0"/>
              </a:defRPr>
            </a:lvl1pPr>
          </a:lstStyle>
          <a:p>
            <a:pPr>
              <a:defRPr/>
            </a:pPr>
            <a:fld id="{9A52C85C-43DE-436A-BC01-039801FB02C7}" type="datetimeFigureOut">
              <a:rPr lang="en-US"/>
              <a:pPr>
                <a:defRPr/>
              </a:pPr>
              <a:t>10/14/2023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34" charset="0"/>
                <a:cs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Arial" charset="0"/>
                <a:cs typeface="Arial" charset="0"/>
              </a:defRPr>
            </a:lvl1pPr>
          </a:lstStyle>
          <a:p>
            <a:pPr>
              <a:defRPr/>
            </a:pPr>
            <a:fld id="{0308C402-6CC9-48BC-BEC6-5A2846311688}" type="slidenum">
              <a:rPr lang="en-US"/>
              <a:pPr>
                <a:defRPr/>
              </a:pPr>
              <a:t>‹#›</a:t>
            </a:fld>
            <a:endParaRPr lang="en-US"/>
          </a:p>
        </p:txBody>
      </p:sp>
    </p:spTree>
    <p:extLst>
      <p:ext uri="{BB962C8B-B14F-4D97-AF65-F5344CB8AC3E}">
        <p14:creationId xmlns:p14="http://schemas.microsoft.com/office/powerpoint/2010/main" xmlns="" val="21007119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Examples of Hazards include: moving machine parts,</a:t>
            </a:r>
            <a:r>
              <a:rPr lang="en-US" baseline="0" dirty="0" smtClean="0"/>
              <a:t> wet floor, dust, moving vehicle, etc.</a:t>
            </a:r>
            <a:endParaRPr lang="en-US" dirty="0"/>
          </a:p>
        </p:txBody>
      </p:sp>
      <p:sp>
        <p:nvSpPr>
          <p:cNvPr id="4" name="Slide Number Placeholder 3"/>
          <p:cNvSpPr>
            <a:spLocks noGrp="1"/>
          </p:cNvSpPr>
          <p:nvPr>
            <p:ph type="sldNum" sz="quarter" idx="10"/>
          </p:nvPr>
        </p:nvSpPr>
        <p:spPr/>
        <p:txBody>
          <a:bodyPr/>
          <a:lstStyle/>
          <a:p>
            <a:pPr>
              <a:defRPr/>
            </a:pPr>
            <a:fld id="{0308C402-6CC9-48BC-BEC6-5A2846311688}" type="slidenum">
              <a:rPr lang="en-US" smtClean="0"/>
              <a:pPr>
                <a:defRPr/>
              </a:pPr>
              <a:t>3</a:t>
            </a:fld>
            <a:endParaRPr lang="en-US"/>
          </a:p>
        </p:txBody>
      </p:sp>
    </p:spTree>
    <p:extLst>
      <p:ext uri="{BB962C8B-B14F-4D97-AF65-F5344CB8AC3E}">
        <p14:creationId xmlns:p14="http://schemas.microsoft.com/office/powerpoint/2010/main" xmlns="" val="3872527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Slide Image Placeholder 1"/>
          <p:cNvSpPr>
            <a:spLocks noGrp="1" noRot="1" noChangeAspect="1" noTextEdit="1"/>
          </p:cNvSpPr>
          <p:nvPr>
            <p:ph type="sldImg"/>
          </p:nvPr>
        </p:nvSpPr>
        <p:spPr bwMode="auto">
          <a:noFill/>
          <a:ln>
            <a:solidFill>
              <a:srgbClr val="000000"/>
            </a:solidFill>
            <a:miter lim="800000"/>
            <a:headEnd/>
            <a:tailEnd/>
          </a:ln>
        </p:spPr>
      </p:sp>
      <p:sp>
        <p:nvSpPr>
          <p:cNvPr id="10486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8624" name="Slide Number Placeholder 3"/>
          <p:cNvSpPr>
            <a:spLocks noGrp="1"/>
          </p:cNvSpPr>
          <p:nvPr>
            <p:ph type="sldNum" sz="quarter" idx="5"/>
          </p:nvPr>
        </p:nvSpPr>
        <p:spPr bwMode="auto">
          <a:noFill/>
          <a:ln>
            <a:miter lim="800000"/>
            <a:headEnd/>
            <a:tailEnd/>
          </a:ln>
        </p:spPr>
        <p:txBody>
          <a:bodyPr/>
          <a:lstStyle/>
          <a:p>
            <a:fld id="{56A679D5-8AF9-4AEB-9BC3-43CD779ACF93}" type="slidenum">
              <a:rPr lang="en-US" smtClean="0"/>
              <a:pPr/>
              <a:t>138</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Slide Image Placeholder 1"/>
          <p:cNvSpPr>
            <a:spLocks noGrp="1" noRot="1" noChangeAspect="1" noTextEdit="1"/>
          </p:cNvSpPr>
          <p:nvPr>
            <p:ph type="sldImg"/>
          </p:nvPr>
        </p:nvSpPr>
        <p:spPr bwMode="auto">
          <a:noFill/>
          <a:ln>
            <a:solidFill>
              <a:srgbClr val="000000"/>
            </a:solidFill>
            <a:miter lim="800000"/>
            <a:headEnd/>
            <a:tailEnd/>
          </a:ln>
        </p:spPr>
      </p:sp>
      <p:sp>
        <p:nvSpPr>
          <p:cNvPr id="104862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8629" name="Slide Number Placeholder 3"/>
          <p:cNvSpPr>
            <a:spLocks noGrp="1"/>
          </p:cNvSpPr>
          <p:nvPr>
            <p:ph type="sldNum" sz="quarter" idx="5"/>
          </p:nvPr>
        </p:nvSpPr>
        <p:spPr bwMode="auto">
          <a:noFill/>
          <a:ln>
            <a:miter lim="800000"/>
            <a:headEnd/>
            <a:tailEnd/>
          </a:ln>
        </p:spPr>
        <p:txBody>
          <a:bodyPr/>
          <a:lstStyle/>
          <a:p>
            <a:fld id="{F3ADEE41-3F97-4C06-BBD4-CB33A219F771}" type="slidenum">
              <a:rPr lang="en-US" smtClean="0"/>
              <a:pPr/>
              <a:t>139</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Slide Image Placeholder 1"/>
          <p:cNvSpPr>
            <a:spLocks noGrp="1" noRot="1" noChangeAspect="1" noTextEdit="1"/>
          </p:cNvSpPr>
          <p:nvPr>
            <p:ph type="sldImg"/>
          </p:nvPr>
        </p:nvSpPr>
        <p:spPr bwMode="auto">
          <a:noFill/>
          <a:ln>
            <a:solidFill>
              <a:srgbClr val="000000"/>
            </a:solidFill>
            <a:miter lim="800000"/>
            <a:headEnd/>
            <a:tailEnd/>
          </a:ln>
        </p:spPr>
      </p:sp>
      <p:sp>
        <p:nvSpPr>
          <p:cNvPr id="104863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8637" name="Slide Number Placeholder 3"/>
          <p:cNvSpPr>
            <a:spLocks noGrp="1"/>
          </p:cNvSpPr>
          <p:nvPr>
            <p:ph type="sldNum" sz="quarter" idx="5"/>
          </p:nvPr>
        </p:nvSpPr>
        <p:spPr bwMode="auto">
          <a:noFill/>
          <a:ln>
            <a:miter lim="800000"/>
            <a:headEnd/>
            <a:tailEnd/>
          </a:ln>
        </p:spPr>
        <p:txBody>
          <a:bodyPr/>
          <a:lstStyle/>
          <a:p>
            <a:fld id="{F0FA3823-6817-489F-AC52-29B83E6AAE53}" type="slidenum">
              <a:rPr lang="en-US" smtClean="0"/>
              <a:pPr/>
              <a:t>140</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Slide Image Placeholder 1"/>
          <p:cNvSpPr>
            <a:spLocks noGrp="1" noRot="1" noChangeAspect="1" noTextEdit="1"/>
          </p:cNvSpPr>
          <p:nvPr>
            <p:ph type="sldImg"/>
          </p:nvPr>
        </p:nvSpPr>
        <p:spPr bwMode="auto">
          <a:noFill/>
          <a:ln>
            <a:solidFill>
              <a:srgbClr val="000000"/>
            </a:solidFill>
            <a:miter lim="800000"/>
            <a:headEnd/>
            <a:tailEnd/>
          </a:ln>
        </p:spPr>
      </p:sp>
      <p:sp>
        <p:nvSpPr>
          <p:cNvPr id="104864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8642" name="Slide Number Placeholder 3"/>
          <p:cNvSpPr>
            <a:spLocks noGrp="1"/>
          </p:cNvSpPr>
          <p:nvPr>
            <p:ph type="sldNum" sz="quarter" idx="5"/>
          </p:nvPr>
        </p:nvSpPr>
        <p:spPr bwMode="auto">
          <a:noFill/>
          <a:ln>
            <a:miter lim="800000"/>
            <a:headEnd/>
            <a:tailEnd/>
          </a:ln>
        </p:spPr>
        <p:txBody>
          <a:bodyPr/>
          <a:lstStyle/>
          <a:p>
            <a:fld id="{420B212E-3547-41FB-A6BA-622BF6E78061}" type="slidenum">
              <a:rPr lang="en-US" smtClean="0"/>
              <a:pPr/>
              <a:t>141</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Slide Image Placeholder 1"/>
          <p:cNvSpPr>
            <a:spLocks noGrp="1" noRot="1" noChangeAspect="1" noTextEdit="1"/>
          </p:cNvSpPr>
          <p:nvPr>
            <p:ph type="sldImg"/>
          </p:nvPr>
        </p:nvSpPr>
        <p:spPr bwMode="auto">
          <a:noFill/>
          <a:ln>
            <a:solidFill>
              <a:srgbClr val="000000"/>
            </a:solidFill>
            <a:miter lim="800000"/>
            <a:headEnd/>
            <a:tailEnd/>
          </a:ln>
        </p:spPr>
      </p:sp>
      <p:sp>
        <p:nvSpPr>
          <p:cNvPr id="104864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8650" name="Slide Number Placeholder 3"/>
          <p:cNvSpPr>
            <a:spLocks noGrp="1"/>
          </p:cNvSpPr>
          <p:nvPr>
            <p:ph type="sldNum" sz="quarter" idx="5"/>
          </p:nvPr>
        </p:nvSpPr>
        <p:spPr bwMode="auto">
          <a:noFill/>
          <a:ln>
            <a:miter lim="800000"/>
            <a:headEnd/>
            <a:tailEnd/>
          </a:ln>
        </p:spPr>
        <p:txBody>
          <a:bodyPr/>
          <a:lstStyle/>
          <a:p>
            <a:fld id="{0A4E5012-9311-4F6D-A1F0-454DD9C16961}" type="slidenum">
              <a:rPr lang="en-US" smtClean="0"/>
              <a:pPr/>
              <a:t>142</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Slide Image Placeholder 1"/>
          <p:cNvSpPr>
            <a:spLocks noGrp="1" noRot="1" noChangeAspect="1" noTextEdit="1"/>
          </p:cNvSpPr>
          <p:nvPr>
            <p:ph type="sldImg"/>
          </p:nvPr>
        </p:nvSpPr>
        <p:spPr bwMode="auto">
          <a:noFill/>
          <a:ln>
            <a:solidFill>
              <a:srgbClr val="000000"/>
            </a:solidFill>
            <a:miter lim="800000"/>
            <a:headEnd/>
            <a:tailEnd/>
          </a:ln>
        </p:spPr>
      </p:sp>
      <p:sp>
        <p:nvSpPr>
          <p:cNvPr id="10486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8655" name="Slide Number Placeholder 3"/>
          <p:cNvSpPr>
            <a:spLocks noGrp="1"/>
          </p:cNvSpPr>
          <p:nvPr>
            <p:ph type="sldNum" sz="quarter" idx="5"/>
          </p:nvPr>
        </p:nvSpPr>
        <p:spPr bwMode="auto">
          <a:noFill/>
          <a:ln>
            <a:miter lim="800000"/>
            <a:headEnd/>
            <a:tailEnd/>
          </a:ln>
        </p:spPr>
        <p:txBody>
          <a:bodyPr/>
          <a:lstStyle/>
          <a:p>
            <a:fld id="{CE7262B3-86BA-4900-8A00-0996C5686496}" type="slidenum">
              <a:rPr lang="en-US" smtClean="0"/>
              <a:pPr/>
              <a:t>143</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Slide Image Placeholder 1"/>
          <p:cNvSpPr>
            <a:spLocks noGrp="1" noRot="1" noChangeAspect="1" noTextEdit="1"/>
          </p:cNvSpPr>
          <p:nvPr>
            <p:ph type="sldImg"/>
          </p:nvPr>
        </p:nvSpPr>
        <p:spPr bwMode="auto">
          <a:noFill/>
          <a:ln>
            <a:solidFill>
              <a:srgbClr val="000000"/>
            </a:solidFill>
            <a:miter lim="800000"/>
            <a:headEnd/>
            <a:tailEnd/>
          </a:ln>
        </p:spPr>
      </p:sp>
      <p:sp>
        <p:nvSpPr>
          <p:cNvPr id="10486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8663" name="Slide Number Placeholder 3"/>
          <p:cNvSpPr>
            <a:spLocks noGrp="1"/>
          </p:cNvSpPr>
          <p:nvPr>
            <p:ph type="sldNum" sz="quarter" idx="5"/>
          </p:nvPr>
        </p:nvSpPr>
        <p:spPr bwMode="auto">
          <a:noFill/>
          <a:ln>
            <a:miter lim="800000"/>
            <a:headEnd/>
            <a:tailEnd/>
          </a:ln>
        </p:spPr>
        <p:txBody>
          <a:bodyPr/>
          <a:lstStyle/>
          <a:p>
            <a:fld id="{429F7691-D433-457F-B706-3153EFB458FB}" type="slidenum">
              <a:rPr lang="en-US" smtClean="0"/>
              <a:pPr/>
              <a:t>144</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Slide Image Placeholder 1"/>
          <p:cNvSpPr>
            <a:spLocks noGrp="1" noRot="1" noChangeAspect="1" noTextEdit="1"/>
          </p:cNvSpPr>
          <p:nvPr>
            <p:ph type="sldImg"/>
          </p:nvPr>
        </p:nvSpPr>
        <p:spPr bwMode="auto">
          <a:noFill/>
          <a:ln>
            <a:solidFill>
              <a:srgbClr val="000000"/>
            </a:solidFill>
            <a:miter lim="800000"/>
            <a:headEnd/>
            <a:tailEnd/>
          </a:ln>
        </p:spPr>
      </p:sp>
      <p:sp>
        <p:nvSpPr>
          <p:cNvPr id="10486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8668" name="Slide Number Placeholder 3"/>
          <p:cNvSpPr>
            <a:spLocks noGrp="1"/>
          </p:cNvSpPr>
          <p:nvPr>
            <p:ph type="sldNum" sz="quarter" idx="5"/>
          </p:nvPr>
        </p:nvSpPr>
        <p:spPr bwMode="auto">
          <a:noFill/>
          <a:ln>
            <a:miter lim="800000"/>
            <a:headEnd/>
            <a:tailEnd/>
          </a:ln>
        </p:spPr>
        <p:txBody>
          <a:bodyPr/>
          <a:lstStyle/>
          <a:p>
            <a:fld id="{59747E97-6E3B-420D-82BA-3BD572C8AB21}" type="slidenum">
              <a:rPr lang="en-US" smtClean="0"/>
              <a:pPr/>
              <a:t>145</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Slide Image Placeholder 1"/>
          <p:cNvSpPr>
            <a:spLocks noGrp="1" noRot="1" noChangeAspect="1" noTextEdit="1"/>
          </p:cNvSpPr>
          <p:nvPr>
            <p:ph type="sldImg"/>
          </p:nvPr>
        </p:nvSpPr>
        <p:spPr bwMode="auto">
          <a:noFill/>
          <a:ln>
            <a:solidFill>
              <a:srgbClr val="000000"/>
            </a:solidFill>
            <a:miter lim="800000"/>
            <a:headEnd/>
            <a:tailEnd/>
          </a:ln>
        </p:spPr>
      </p:sp>
      <p:sp>
        <p:nvSpPr>
          <p:cNvPr id="104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8676" name="Slide Number Placeholder 3"/>
          <p:cNvSpPr>
            <a:spLocks noGrp="1"/>
          </p:cNvSpPr>
          <p:nvPr>
            <p:ph type="sldNum" sz="quarter" idx="5"/>
          </p:nvPr>
        </p:nvSpPr>
        <p:spPr bwMode="auto">
          <a:noFill/>
          <a:ln>
            <a:miter lim="800000"/>
            <a:headEnd/>
            <a:tailEnd/>
          </a:ln>
        </p:spPr>
        <p:txBody>
          <a:bodyPr/>
          <a:lstStyle/>
          <a:p>
            <a:fld id="{15AE21DC-471F-4BF4-8B9A-D88C771FE2A2}" type="slidenum">
              <a:rPr lang="en-US" smtClean="0"/>
              <a:pPr/>
              <a:t>146</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Slide Image Placeholder 1"/>
          <p:cNvSpPr>
            <a:spLocks noGrp="1" noRot="1" noChangeAspect="1" noTextEdit="1"/>
          </p:cNvSpPr>
          <p:nvPr>
            <p:ph type="sldImg"/>
          </p:nvPr>
        </p:nvSpPr>
        <p:spPr bwMode="auto">
          <a:noFill/>
          <a:ln>
            <a:solidFill>
              <a:srgbClr val="000000"/>
            </a:solidFill>
            <a:miter lim="800000"/>
            <a:headEnd/>
            <a:tailEnd/>
          </a:ln>
        </p:spPr>
      </p:sp>
      <p:sp>
        <p:nvSpPr>
          <p:cNvPr id="10486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8683" name="Slide Number Placeholder 3"/>
          <p:cNvSpPr>
            <a:spLocks noGrp="1"/>
          </p:cNvSpPr>
          <p:nvPr>
            <p:ph type="sldNum" sz="quarter" idx="5"/>
          </p:nvPr>
        </p:nvSpPr>
        <p:spPr bwMode="auto">
          <a:noFill/>
          <a:ln>
            <a:miter lim="800000"/>
            <a:headEnd/>
            <a:tailEnd/>
          </a:ln>
        </p:spPr>
        <p:txBody>
          <a:bodyPr/>
          <a:lstStyle/>
          <a:p>
            <a:fld id="{9CFA606F-8540-432D-884A-37A0763E7093}" type="slidenum">
              <a:rPr lang="en-US" smtClean="0"/>
              <a:pPr/>
              <a:t>147</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Unsafe condition is any</a:t>
            </a:r>
            <a:r>
              <a:rPr lang="en-US" baseline="0" dirty="0" smtClean="0"/>
              <a:t> situation which increases the likelihood of an accident. E.g. a faulty machine, an untidy work environment, etc. what other examples of unsafe acts and unsafe conditions can you identify in your environment?</a:t>
            </a:r>
            <a:endParaRPr lang="en-US" dirty="0"/>
          </a:p>
        </p:txBody>
      </p:sp>
      <p:sp>
        <p:nvSpPr>
          <p:cNvPr id="4" name="Slide Number Placeholder 3"/>
          <p:cNvSpPr>
            <a:spLocks noGrp="1"/>
          </p:cNvSpPr>
          <p:nvPr>
            <p:ph type="sldNum" sz="quarter" idx="10"/>
          </p:nvPr>
        </p:nvSpPr>
        <p:spPr/>
        <p:txBody>
          <a:bodyPr/>
          <a:lstStyle/>
          <a:p>
            <a:pPr>
              <a:defRPr/>
            </a:pPr>
            <a:fld id="{0308C402-6CC9-48BC-BEC6-5A2846311688}" type="slidenum">
              <a:rPr lang="en-US" smtClean="0"/>
              <a:pPr>
                <a:defRPr/>
              </a:pPr>
              <a:t>4</a:t>
            </a:fld>
            <a:endParaRPr lang="en-US"/>
          </a:p>
        </p:txBody>
      </p:sp>
    </p:spTree>
    <p:extLst>
      <p:ext uri="{BB962C8B-B14F-4D97-AF65-F5344CB8AC3E}">
        <p14:creationId xmlns:p14="http://schemas.microsoft.com/office/powerpoint/2010/main" xmlns="" val="7563524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Slide Image Placeholder 1"/>
          <p:cNvSpPr>
            <a:spLocks noGrp="1" noRot="1" noChangeAspect="1" noTextEdit="1"/>
          </p:cNvSpPr>
          <p:nvPr>
            <p:ph type="sldImg"/>
          </p:nvPr>
        </p:nvSpPr>
        <p:spPr bwMode="auto">
          <a:noFill/>
          <a:ln>
            <a:solidFill>
              <a:srgbClr val="000000"/>
            </a:solidFill>
            <a:miter lim="800000"/>
            <a:headEnd/>
            <a:tailEnd/>
          </a:ln>
        </p:spPr>
      </p:sp>
      <p:sp>
        <p:nvSpPr>
          <p:cNvPr id="104868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8689" name="Slide Number Placeholder 3"/>
          <p:cNvSpPr>
            <a:spLocks noGrp="1"/>
          </p:cNvSpPr>
          <p:nvPr>
            <p:ph type="sldNum" sz="quarter" idx="5"/>
          </p:nvPr>
        </p:nvSpPr>
        <p:spPr bwMode="auto">
          <a:noFill/>
          <a:ln>
            <a:miter lim="800000"/>
            <a:headEnd/>
            <a:tailEnd/>
          </a:ln>
        </p:spPr>
        <p:txBody>
          <a:bodyPr/>
          <a:lstStyle/>
          <a:p>
            <a:fld id="{341FA951-99D9-4C62-B450-D98626199489}" type="slidenum">
              <a:rPr lang="en-US" smtClean="0"/>
              <a:pPr/>
              <a:t>148</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Slide Image Placeholder 1"/>
          <p:cNvSpPr>
            <a:spLocks noGrp="1" noRot="1" noChangeAspect="1" noTextEdit="1"/>
          </p:cNvSpPr>
          <p:nvPr>
            <p:ph type="sldImg"/>
          </p:nvPr>
        </p:nvSpPr>
        <p:spPr bwMode="auto">
          <a:noFill/>
          <a:ln>
            <a:solidFill>
              <a:srgbClr val="000000"/>
            </a:solidFill>
            <a:miter lim="800000"/>
            <a:headEnd/>
            <a:tailEnd/>
          </a:ln>
        </p:spPr>
      </p:sp>
      <p:sp>
        <p:nvSpPr>
          <p:cNvPr id="10486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8695" name="Slide Number Placeholder 3"/>
          <p:cNvSpPr>
            <a:spLocks noGrp="1"/>
          </p:cNvSpPr>
          <p:nvPr>
            <p:ph type="sldNum" sz="quarter" idx="5"/>
          </p:nvPr>
        </p:nvSpPr>
        <p:spPr bwMode="auto">
          <a:noFill/>
          <a:ln>
            <a:miter lim="800000"/>
            <a:headEnd/>
            <a:tailEnd/>
          </a:ln>
        </p:spPr>
        <p:txBody>
          <a:bodyPr/>
          <a:lstStyle/>
          <a:p>
            <a:fld id="{0BF082E7-0CF7-45EA-A78B-CB636CE8D1D6}" type="slidenum">
              <a:rPr lang="en-US" smtClean="0"/>
              <a:pPr/>
              <a:t>149</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25" name="Slide Image Placeholder 1"/>
          <p:cNvSpPr>
            <a:spLocks noGrp="1" noRot="1" noChangeAspect="1" noTextEdit="1"/>
          </p:cNvSpPr>
          <p:nvPr>
            <p:ph type="sldImg"/>
          </p:nvPr>
        </p:nvSpPr>
        <p:spPr bwMode="auto">
          <a:noFill/>
          <a:ln>
            <a:solidFill>
              <a:srgbClr val="000000"/>
            </a:solidFill>
            <a:miter lim="800000"/>
            <a:headEnd/>
            <a:tailEnd/>
          </a:ln>
        </p:spPr>
      </p:sp>
      <p:sp>
        <p:nvSpPr>
          <p:cNvPr id="10489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8927" name="Slide Number Placeholder 3"/>
          <p:cNvSpPr>
            <a:spLocks noGrp="1"/>
          </p:cNvSpPr>
          <p:nvPr>
            <p:ph type="sldNum" sz="quarter" idx="5"/>
          </p:nvPr>
        </p:nvSpPr>
        <p:spPr bwMode="auto">
          <a:noFill/>
          <a:ln>
            <a:miter lim="800000"/>
            <a:headEnd/>
            <a:tailEnd/>
          </a:ln>
        </p:spPr>
        <p:txBody>
          <a:bodyPr/>
          <a:lstStyle/>
          <a:p>
            <a:fld id="{E5BC06A0-04F5-46EF-8F17-030266676555}" type="slidenum">
              <a:rPr lang="en-US" smtClean="0"/>
              <a:pPr/>
              <a:t>150</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30" name="Slide Image Placeholder 1"/>
          <p:cNvSpPr>
            <a:spLocks noGrp="1" noRot="1" noChangeAspect="1" noTextEdit="1"/>
          </p:cNvSpPr>
          <p:nvPr>
            <p:ph type="sldImg"/>
          </p:nvPr>
        </p:nvSpPr>
        <p:spPr bwMode="auto">
          <a:noFill/>
          <a:ln>
            <a:solidFill>
              <a:srgbClr val="000000"/>
            </a:solidFill>
            <a:miter lim="800000"/>
            <a:headEnd/>
            <a:tailEnd/>
          </a:ln>
        </p:spPr>
      </p:sp>
      <p:sp>
        <p:nvSpPr>
          <p:cNvPr id="10489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8932" name="Slide Number Placeholder 3"/>
          <p:cNvSpPr>
            <a:spLocks noGrp="1"/>
          </p:cNvSpPr>
          <p:nvPr>
            <p:ph type="sldNum" sz="quarter" idx="5"/>
          </p:nvPr>
        </p:nvSpPr>
        <p:spPr bwMode="auto">
          <a:noFill/>
          <a:ln>
            <a:miter lim="800000"/>
            <a:headEnd/>
            <a:tailEnd/>
          </a:ln>
        </p:spPr>
        <p:txBody>
          <a:bodyPr/>
          <a:lstStyle/>
          <a:p>
            <a:fld id="{2A6F84C5-5527-4A46-B947-9AD0CA0F1E5B}" type="slidenum">
              <a:rPr lang="en-US" smtClean="0"/>
              <a:pPr/>
              <a:t>151</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35" name="Slide Image Placeholder 1"/>
          <p:cNvSpPr>
            <a:spLocks noGrp="1" noRot="1" noChangeAspect="1" noTextEdit="1"/>
          </p:cNvSpPr>
          <p:nvPr>
            <p:ph type="sldImg"/>
          </p:nvPr>
        </p:nvSpPr>
        <p:spPr bwMode="auto">
          <a:noFill/>
          <a:ln>
            <a:solidFill>
              <a:srgbClr val="000000"/>
            </a:solidFill>
            <a:miter lim="800000"/>
            <a:headEnd/>
            <a:tailEnd/>
          </a:ln>
        </p:spPr>
      </p:sp>
      <p:sp>
        <p:nvSpPr>
          <p:cNvPr id="104893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8937" name="Slide Number Placeholder 3"/>
          <p:cNvSpPr>
            <a:spLocks noGrp="1"/>
          </p:cNvSpPr>
          <p:nvPr>
            <p:ph type="sldNum" sz="quarter" idx="5"/>
          </p:nvPr>
        </p:nvSpPr>
        <p:spPr bwMode="auto">
          <a:noFill/>
          <a:ln>
            <a:miter lim="800000"/>
            <a:headEnd/>
            <a:tailEnd/>
          </a:ln>
        </p:spPr>
        <p:txBody>
          <a:bodyPr/>
          <a:lstStyle/>
          <a:p>
            <a:fld id="{0906C154-1C33-4CC1-BC36-1B6128B839F3}" type="slidenum">
              <a:rPr lang="en-US" smtClean="0"/>
              <a:pPr/>
              <a:t>152</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40" name="Slide Image Placeholder 1"/>
          <p:cNvSpPr>
            <a:spLocks noGrp="1" noRot="1" noChangeAspect="1" noTextEdit="1"/>
          </p:cNvSpPr>
          <p:nvPr>
            <p:ph type="sldImg"/>
          </p:nvPr>
        </p:nvSpPr>
        <p:spPr bwMode="auto">
          <a:noFill/>
          <a:ln>
            <a:solidFill>
              <a:srgbClr val="000000"/>
            </a:solidFill>
            <a:miter lim="800000"/>
            <a:headEnd/>
            <a:tailEnd/>
          </a:ln>
        </p:spPr>
      </p:sp>
      <p:sp>
        <p:nvSpPr>
          <p:cNvPr id="104894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8942" name="Slide Number Placeholder 3"/>
          <p:cNvSpPr>
            <a:spLocks noGrp="1"/>
          </p:cNvSpPr>
          <p:nvPr>
            <p:ph type="sldNum" sz="quarter" idx="5"/>
          </p:nvPr>
        </p:nvSpPr>
        <p:spPr bwMode="auto">
          <a:noFill/>
          <a:ln>
            <a:miter lim="800000"/>
            <a:headEnd/>
            <a:tailEnd/>
          </a:ln>
        </p:spPr>
        <p:txBody>
          <a:bodyPr/>
          <a:lstStyle/>
          <a:p>
            <a:fld id="{238634FD-B1A5-41B7-A86C-6D5CFE426A41}" type="slidenum">
              <a:rPr lang="en-US" smtClean="0"/>
              <a:pPr/>
              <a:t>153</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45" name="Slide Image Placeholder 1"/>
          <p:cNvSpPr>
            <a:spLocks noGrp="1" noRot="1" noChangeAspect="1" noTextEdit="1"/>
          </p:cNvSpPr>
          <p:nvPr>
            <p:ph type="sldImg"/>
          </p:nvPr>
        </p:nvSpPr>
        <p:spPr bwMode="auto">
          <a:noFill/>
          <a:ln>
            <a:solidFill>
              <a:srgbClr val="000000"/>
            </a:solidFill>
            <a:miter lim="800000"/>
            <a:headEnd/>
            <a:tailEnd/>
          </a:ln>
        </p:spPr>
      </p:sp>
      <p:sp>
        <p:nvSpPr>
          <p:cNvPr id="10489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8947" name="Slide Number Placeholder 3"/>
          <p:cNvSpPr>
            <a:spLocks noGrp="1"/>
          </p:cNvSpPr>
          <p:nvPr>
            <p:ph type="sldNum" sz="quarter" idx="5"/>
          </p:nvPr>
        </p:nvSpPr>
        <p:spPr bwMode="auto">
          <a:noFill/>
          <a:ln>
            <a:miter lim="800000"/>
            <a:headEnd/>
            <a:tailEnd/>
          </a:ln>
        </p:spPr>
        <p:txBody>
          <a:bodyPr/>
          <a:lstStyle/>
          <a:p>
            <a:fld id="{100AA10C-CC9C-46C7-8A72-4EA00175E1D2}" type="slidenum">
              <a:rPr lang="en-US" smtClean="0"/>
              <a:pPr/>
              <a:t>154</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50" name="Slide Image Placeholder 1"/>
          <p:cNvSpPr>
            <a:spLocks noGrp="1" noRot="1" noChangeAspect="1" noTextEdit="1"/>
          </p:cNvSpPr>
          <p:nvPr>
            <p:ph type="sldImg"/>
          </p:nvPr>
        </p:nvSpPr>
        <p:spPr bwMode="auto">
          <a:noFill/>
          <a:ln>
            <a:solidFill>
              <a:srgbClr val="000000"/>
            </a:solidFill>
            <a:miter lim="800000"/>
            <a:headEnd/>
            <a:tailEnd/>
          </a:ln>
        </p:spPr>
      </p:sp>
      <p:sp>
        <p:nvSpPr>
          <p:cNvPr id="10489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8952" name="Slide Number Placeholder 3"/>
          <p:cNvSpPr>
            <a:spLocks noGrp="1"/>
          </p:cNvSpPr>
          <p:nvPr>
            <p:ph type="sldNum" sz="quarter" idx="5"/>
          </p:nvPr>
        </p:nvSpPr>
        <p:spPr bwMode="auto">
          <a:noFill/>
          <a:ln>
            <a:miter lim="800000"/>
            <a:headEnd/>
            <a:tailEnd/>
          </a:ln>
        </p:spPr>
        <p:txBody>
          <a:bodyPr/>
          <a:lstStyle/>
          <a:p>
            <a:fld id="{81C184B9-7AAA-429A-90F0-2A2EDBE8C8EC}" type="slidenum">
              <a:rPr lang="en-US" smtClean="0"/>
              <a:pPr/>
              <a:t>155</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55" name="Slide Image Placeholder 1"/>
          <p:cNvSpPr>
            <a:spLocks noGrp="1" noRot="1" noChangeAspect="1" noTextEdit="1"/>
          </p:cNvSpPr>
          <p:nvPr>
            <p:ph type="sldImg"/>
          </p:nvPr>
        </p:nvSpPr>
        <p:spPr bwMode="auto">
          <a:noFill/>
          <a:ln>
            <a:solidFill>
              <a:srgbClr val="000000"/>
            </a:solidFill>
            <a:miter lim="800000"/>
            <a:headEnd/>
            <a:tailEnd/>
          </a:ln>
        </p:spPr>
      </p:sp>
      <p:sp>
        <p:nvSpPr>
          <p:cNvPr id="104895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8957" name="Slide Number Placeholder 3"/>
          <p:cNvSpPr>
            <a:spLocks noGrp="1"/>
          </p:cNvSpPr>
          <p:nvPr>
            <p:ph type="sldNum" sz="quarter" idx="5"/>
          </p:nvPr>
        </p:nvSpPr>
        <p:spPr bwMode="auto">
          <a:noFill/>
          <a:ln>
            <a:miter lim="800000"/>
            <a:headEnd/>
            <a:tailEnd/>
          </a:ln>
        </p:spPr>
        <p:txBody>
          <a:bodyPr/>
          <a:lstStyle/>
          <a:p>
            <a:fld id="{FA97C4A5-B27B-4D63-BFF5-37BC2FAA7130}" type="slidenum">
              <a:rPr lang="en-US" smtClean="0"/>
              <a:pPr/>
              <a:t>156</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60" name="Slide Image Placeholder 1"/>
          <p:cNvSpPr>
            <a:spLocks noGrp="1" noRot="1" noChangeAspect="1" noTextEdit="1"/>
          </p:cNvSpPr>
          <p:nvPr>
            <p:ph type="sldImg"/>
          </p:nvPr>
        </p:nvSpPr>
        <p:spPr bwMode="auto">
          <a:noFill/>
          <a:ln>
            <a:solidFill>
              <a:srgbClr val="000000"/>
            </a:solidFill>
            <a:miter lim="800000"/>
            <a:headEnd/>
            <a:tailEnd/>
          </a:ln>
        </p:spPr>
      </p:sp>
      <p:sp>
        <p:nvSpPr>
          <p:cNvPr id="104896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8962" name="Slide Number Placeholder 3"/>
          <p:cNvSpPr>
            <a:spLocks noGrp="1"/>
          </p:cNvSpPr>
          <p:nvPr>
            <p:ph type="sldNum" sz="quarter" idx="5"/>
          </p:nvPr>
        </p:nvSpPr>
        <p:spPr bwMode="auto">
          <a:noFill/>
          <a:ln>
            <a:miter lim="800000"/>
            <a:headEnd/>
            <a:tailEnd/>
          </a:ln>
        </p:spPr>
        <p:txBody>
          <a:bodyPr/>
          <a:lstStyle/>
          <a:p>
            <a:fld id="{0C826969-4D7D-47D3-8AE4-E2937C82FD47}" type="slidenum">
              <a:rPr lang="en-US" smtClean="0"/>
              <a:pPr/>
              <a:t>157</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p:cNvSpPr>
            <a:spLocks noGrp="1" noRot="1" noChangeAspect="1" noTextEdit="1"/>
          </p:cNvSpPr>
          <p:nvPr>
            <p:ph type="sldImg"/>
          </p:nvPr>
        </p:nvSpPr>
        <p:spPr bwMode="auto">
          <a:noFill/>
          <a:ln>
            <a:solidFill>
              <a:srgbClr val="000000"/>
            </a:solidFill>
            <a:miter lim="800000"/>
            <a:headEnd/>
            <a:tailEnd/>
          </a:ln>
        </p:spPr>
      </p:sp>
      <p:sp>
        <p:nvSpPr>
          <p:cNvPr id="193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3540" name="Slide Number Placeholder 3"/>
          <p:cNvSpPr>
            <a:spLocks noGrp="1"/>
          </p:cNvSpPr>
          <p:nvPr>
            <p:ph type="sldNum" sz="quarter" idx="5"/>
          </p:nvPr>
        </p:nvSpPr>
        <p:spPr bwMode="auto">
          <a:noFill/>
          <a:ln>
            <a:miter lim="800000"/>
            <a:headEnd/>
            <a:tailEnd/>
          </a:ln>
        </p:spPr>
        <p:txBody>
          <a:bodyPr/>
          <a:lstStyle/>
          <a:p>
            <a:fld id="{93A8A790-4B95-4CF0-B5D8-32A6583D3D9B}" type="slidenum">
              <a:rPr lang="en-US" smtClean="0">
                <a:latin typeface="Arial" pitchFamily="34" charset="0"/>
                <a:cs typeface="Arial" pitchFamily="34" charset="0"/>
              </a:rPr>
              <a:pPr/>
              <a:t>46</a:t>
            </a:fld>
            <a:endParaRPr lang="en-US" smtClean="0">
              <a:latin typeface="Arial" pitchFamily="34" charset="0"/>
              <a:cs typeface="Arial" pitchFamily="34" charset="0"/>
            </a:endParaRPr>
          </a:p>
        </p:txBody>
      </p:sp>
    </p:spTree>
    <p:extLst>
      <p:ext uri="{BB962C8B-B14F-4D97-AF65-F5344CB8AC3E}">
        <p14:creationId xmlns:p14="http://schemas.microsoft.com/office/powerpoint/2010/main" xmlns="" val="38649125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65" name="Slide Image Placeholder 1"/>
          <p:cNvSpPr>
            <a:spLocks noGrp="1" noRot="1" noChangeAspect="1" noTextEdit="1"/>
          </p:cNvSpPr>
          <p:nvPr>
            <p:ph type="sldImg"/>
          </p:nvPr>
        </p:nvSpPr>
        <p:spPr bwMode="auto">
          <a:noFill/>
          <a:ln>
            <a:solidFill>
              <a:srgbClr val="000000"/>
            </a:solidFill>
            <a:miter lim="800000"/>
            <a:headEnd/>
            <a:tailEnd/>
          </a:ln>
        </p:spPr>
      </p:sp>
      <p:sp>
        <p:nvSpPr>
          <p:cNvPr id="10489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8967" name="Slide Number Placeholder 3"/>
          <p:cNvSpPr>
            <a:spLocks noGrp="1"/>
          </p:cNvSpPr>
          <p:nvPr>
            <p:ph type="sldNum" sz="quarter" idx="5"/>
          </p:nvPr>
        </p:nvSpPr>
        <p:spPr bwMode="auto">
          <a:noFill/>
          <a:ln>
            <a:miter lim="800000"/>
            <a:headEnd/>
            <a:tailEnd/>
          </a:ln>
        </p:spPr>
        <p:txBody>
          <a:bodyPr/>
          <a:lstStyle/>
          <a:p>
            <a:fld id="{1A18FDAE-C277-48A9-BC48-D0C471D8795A}" type="slidenum">
              <a:rPr lang="en-US" smtClean="0"/>
              <a:pPr/>
              <a:t>158</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0" name="Slide Image Placeholder 1"/>
          <p:cNvSpPr>
            <a:spLocks noGrp="1" noRot="1" noChangeAspect="1" noTextEdit="1"/>
          </p:cNvSpPr>
          <p:nvPr>
            <p:ph type="sldImg"/>
          </p:nvPr>
        </p:nvSpPr>
        <p:spPr bwMode="auto">
          <a:noFill/>
          <a:ln>
            <a:solidFill>
              <a:srgbClr val="000000"/>
            </a:solidFill>
            <a:miter lim="800000"/>
            <a:headEnd/>
            <a:tailEnd/>
          </a:ln>
        </p:spPr>
      </p:sp>
      <p:sp>
        <p:nvSpPr>
          <p:cNvPr id="1048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8972" name="Slide Number Placeholder 3"/>
          <p:cNvSpPr>
            <a:spLocks noGrp="1"/>
          </p:cNvSpPr>
          <p:nvPr>
            <p:ph type="sldNum" sz="quarter" idx="5"/>
          </p:nvPr>
        </p:nvSpPr>
        <p:spPr bwMode="auto">
          <a:noFill/>
          <a:ln>
            <a:miter lim="800000"/>
            <a:headEnd/>
            <a:tailEnd/>
          </a:ln>
        </p:spPr>
        <p:txBody>
          <a:bodyPr/>
          <a:lstStyle/>
          <a:p>
            <a:fld id="{98F2229B-42C1-45A3-A41D-605497E3E0DF}" type="slidenum">
              <a:rPr lang="en-US" smtClean="0"/>
              <a:pPr/>
              <a:t>159</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5" name="Slide Image Placeholder 1"/>
          <p:cNvSpPr>
            <a:spLocks noGrp="1" noRot="1" noChangeAspect="1" noTextEdit="1"/>
          </p:cNvSpPr>
          <p:nvPr>
            <p:ph type="sldImg"/>
          </p:nvPr>
        </p:nvSpPr>
        <p:spPr bwMode="auto">
          <a:noFill/>
          <a:ln>
            <a:solidFill>
              <a:srgbClr val="000000"/>
            </a:solidFill>
            <a:miter lim="800000"/>
            <a:headEnd/>
            <a:tailEnd/>
          </a:ln>
        </p:spPr>
      </p:sp>
      <p:sp>
        <p:nvSpPr>
          <p:cNvPr id="104897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8977" name="Slide Number Placeholder 3"/>
          <p:cNvSpPr>
            <a:spLocks noGrp="1"/>
          </p:cNvSpPr>
          <p:nvPr>
            <p:ph type="sldNum" sz="quarter" idx="5"/>
          </p:nvPr>
        </p:nvSpPr>
        <p:spPr bwMode="auto">
          <a:noFill/>
          <a:ln>
            <a:miter lim="800000"/>
            <a:headEnd/>
            <a:tailEnd/>
          </a:ln>
        </p:spPr>
        <p:txBody>
          <a:bodyPr/>
          <a:lstStyle/>
          <a:p>
            <a:fld id="{0AC9A869-7678-4F0F-AC9F-3D477145EAE1}" type="slidenum">
              <a:rPr lang="en-US" smtClean="0"/>
              <a:pPr/>
              <a:t>160</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0" name="Slide Image Placeholder 1"/>
          <p:cNvSpPr>
            <a:spLocks noGrp="1" noRot="1" noChangeAspect="1" noTextEdit="1"/>
          </p:cNvSpPr>
          <p:nvPr>
            <p:ph type="sldImg"/>
          </p:nvPr>
        </p:nvSpPr>
        <p:spPr bwMode="auto">
          <a:noFill/>
          <a:ln>
            <a:solidFill>
              <a:srgbClr val="000000"/>
            </a:solidFill>
            <a:miter lim="800000"/>
            <a:headEnd/>
            <a:tailEnd/>
          </a:ln>
        </p:spPr>
      </p:sp>
      <p:sp>
        <p:nvSpPr>
          <p:cNvPr id="104898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8982" name="Slide Number Placeholder 3"/>
          <p:cNvSpPr>
            <a:spLocks noGrp="1"/>
          </p:cNvSpPr>
          <p:nvPr>
            <p:ph type="sldNum" sz="quarter" idx="5"/>
          </p:nvPr>
        </p:nvSpPr>
        <p:spPr bwMode="auto">
          <a:noFill/>
          <a:ln>
            <a:miter lim="800000"/>
            <a:headEnd/>
            <a:tailEnd/>
          </a:ln>
        </p:spPr>
        <p:txBody>
          <a:bodyPr/>
          <a:lstStyle/>
          <a:p>
            <a:fld id="{50E6E69C-0DA2-4467-81F8-4F3462A1B47E}" type="slidenum">
              <a:rPr lang="en-US" smtClean="0"/>
              <a:pPr/>
              <a:t>161</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5" name="Slide Image Placeholder 1"/>
          <p:cNvSpPr>
            <a:spLocks noGrp="1" noRot="1" noChangeAspect="1" noTextEdit="1"/>
          </p:cNvSpPr>
          <p:nvPr>
            <p:ph type="sldImg"/>
          </p:nvPr>
        </p:nvSpPr>
        <p:spPr bwMode="auto">
          <a:noFill/>
          <a:ln>
            <a:solidFill>
              <a:srgbClr val="000000"/>
            </a:solidFill>
            <a:miter lim="800000"/>
            <a:headEnd/>
            <a:tailEnd/>
          </a:ln>
        </p:spPr>
      </p:sp>
      <p:sp>
        <p:nvSpPr>
          <p:cNvPr id="1048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8987" name="Slide Number Placeholder 3"/>
          <p:cNvSpPr>
            <a:spLocks noGrp="1"/>
          </p:cNvSpPr>
          <p:nvPr>
            <p:ph type="sldNum" sz="quarter" idx="5"/>
          </p:nvPr>
        </p:nvSpPr>
        <p:spPr bwMode="auto">
          <a:noFill/>
          <a:ln>
            <a:miter lim="800000"/>
            <a:headEnd/>
            <a:tailEnd/>
          </a:ln>
        </p:spPr>
        <p:txBody>
          <a:bodyPr/>
          <a:lstStyle/>
          <a:p>
            <a:fld id="{7E20BEA8-715B-4A6F-AC42-069CD97E25BC}" type="slidenum">
              <a:rPr lang="en-US" smtClean="0"/>
              <a:pPr/>
              <a:t>162</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90" name="Slide Image Placeholder 1"/>
          <p:cNvSpPr>
            <a:spLocks noGrp="1" noRot="1" noChangeAspect="1" noTextEdit="1"/>
          </p:cNvSpPr>
          <p:nvPr>
            <p:ph type="sldImg"/>
          </p:nvPr>
        </p:nvSpPr>
        <p:spPr bwMode="auto">
          <a:noFill/>
          <a:ln>
            <a:solidFill>
              <a:srgbClr val="000000"/>
            </a:solidFill>
            <a:miter lim="800000"/>
            <a:headEnd/>
            <a:tailEnd/>
          </a:ln>
        </p:spPr>
      </p:sp>
      <p:sp>
        <p:nvSpPr>
          <p:cNvPr id="10489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8992" name="Slide Number Placeholder 3"/>
          <p:cNvSpPr>
            <a:spLocks noGrp="1"/>
          </p:cNvSpPr>
          <p:nvPr>
            <p:ph type="sldNum" sz="quarter" idx="5"/>
          </p:nvPr>
        </p:nvSpPr>
        <p:spPr bwMode="auto">
          <a:noFill/>
          <a:ln>
            <a:miter lim="800000"/>
            <a:headEnd/>
            <a:tailEnd/>
          </a:ln>
        </p:spPr>
        <p:txBody>
          <a:bodyPr/>
          <a:lstStyle/>
          <a:p>
            <a:fld id="{9ABD537E-BFC0-4E28-B67F-D6B904E8CA52}" type="slidenum">
              <a:rPr lang="en-US" smtClean="0"/>
              <a:pPr/>
              <a:t>163</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95" name="Slide Image Placeholder 1"/>
          <p:cNvSpPr>
            <a:spLocks noGrp="1" noRot="1" noChangeAspect="1" noTextEdit="1"/>
          </p:cNvSpPr>
          <p:nvPr>
            <p:ph type="sldImg"/>
          </p:nvPr>
        </p:nvSpPr>
        <p:spPr bwMode="auto">
          <a:noFill/>
          <a:ln>
            <a:solidFill>
              <a:srgbClr val="000000"/>
            </a:solidFill>
            <a:miter lim="800000"/>
            <a:headEnd/>
            <a:tailEnd/>
          </a:ln>
        </p:spPr>
      </p:sp>
      <p:sp>
        <p:nvSpPr>
          <p:cNvPr id="104899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8997" name="Slide Number Placeholder 3"/>
          <p:cNvSpPr>
            <a:spLocks noGrp="1"/>
          </p:cNvSpPr>
          <p:nvPr>
            <p:ph type="sldNum" sz="quarter" idx="5"/>
          </p:nvPr>
        </p:nvSpPr>
        <p:spPr bwMode="auto">
          <a:noFill/>
          <a:ln>
            <a:miter lim="800000"/>
            <a:headEnd/>
            <a:tailEnd/>
          </a:ln>
        </p:spPr>
        <p:txBody>
          <a:bodyPr/>
          <a:lstStyle/>
          <a:p>
            <a:fld id="{A74F9707-E7F7-4471-8EC3-6D5B73778FB9}" type="slidenum">
              <a:rPr lang="en-US" smtClean="0"/>
              <a:pPr/>
              <a:t>164</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00" name="Slide Image Placeholder 1"/>
          <p:cNvSpPr>
            <a:spLocks noGrp="1" noRot="1" noChangeAspect="1" noTextEdit="1"/>
          </p:cNvSpPr>
          <p:nvPr>
            <p:ph type="sldImg"/>
          </p:nvPr>
        </p:nvSpPr>
        <p:spPr bwMode="auto">
          <a:noFill/>
          <a:ln>
            <a:solidFill>
              <a:srgbClr val="000000"/>
            </a:solidFill>
            <a:miter lim="800000"/>
            <a:headEnd/>
            <a:tailEnd/>
          </a:ln>
        </p:spPr>
      </p:sp>
      <p:sp>
        <p:nvSpPr>
          <p:cNvPr id="104900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9002" name="Slide Number Placeholder 3"/>
          <p:cNvSpPr>
            <a:spLocks noGrp="1"/>
          </p:cNvSpPr>
          <p:nvPr>
            <p:ph type="sldNum" sz="quarter" idx="5"/>
          </p:nvPr>
        </p:nvSpPr>
        <p:spPr bwMode="auto">
          <a:noFill/>
          <a:ln>
            <a:miter lim="800000"/>
            <a:headEnd/>
            <a:tailEnd/>
          </a:ln>
        </p:spPr>
        <p:txBody>
          <a:bodyPr/>
          <a:lstStyle/>
          <a:p>
            <a:fld id="{620273A5-51D6-495B-AA73-FC8833FB7EC0}" type="slidenum">
              <a:rPr lang="en-US" smtClean="0"/>
              <a:pPr/>
              <a:t>165</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05" name="Slide Image Placeholder 1"/>
          <p:cNvSpPr>
            <a:spLocks noGrp="1" noRot="1" noChangeAspect="1" noTextEdit="1"/>
          </p:cNvSpPr>
          <p:nvPr>
            <p:ph type="sldImg"/>
          </p:nvPr>
        </p:nvSpPr>
        <p:spPr bwMode="auto">
          <a:noFill/>
          <a:ln>
            <a:solidFill>
              <a:srgbClr val="000000"/>
            </a:solidFill>
            <a:miter lim="800000"/>
            <a:headEnd/>
            <a:tailEnd/>
          </a:ln>
        </p:spPr>
      </p:sp>
      <p:sp>
        <p:nvSpPr>
          <p:cNvPr id="10490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9007" name="Slide Number Placeholder 3"/>
          <p:cNvSpPr>
            <a:spLocks noGrp="1"/>
          </p:cNvSpPr>
          <p:nvPr>
            <p:ph type="sldNum" sz="quarter" idx="5"/>
          </p:nvPr>
        </p:nvSpPr>
        <p:spPr bwMode="auto">
          <a:noFill/>
          <a:ln>
            <a:miter lim="800000"/>
            <a:headEnd/>
            <a:tailEnd/>
          </a:ln>
        </p:spPr>
        <p:txBody>
          <a:bodyPr/>
          <a:lstStyle/>
          <a:p>
            <a:fld id="{3FC395BE-1607-41E2-B46F-3CE6D43B2EE6}" type="slidenum">
              <a:rPr lang="en-US" smtClean="0"/>
              <a:pPr/>
              <a:t>166</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0" name="Slide Image Placeholder 1"/>
          <p:cNvSpPr>
            <a:spLocks noGrp="1" noRot="1" noChangeAspect="1" noTextEdit="1"/>
          </p:cNvSpPr>
          <p:nvPr>
            <p:ph type="sldImg"/>
          </p:nvPr>
        </p:nvSpPr>
        <p:spPr bwMode="auto">
          <a:noFill/>
          <a:ln>
            <a:solidFill>
              <a:srgbClr val="000000"/>
            </a:solidFill>
            <a:miter lim="800000"/>
            <a:headEnd/>
            <a:tailEnd/>
          </a:ln>
        </p:spPr>
      </p:sp>
      <p:sp>
        <p:nvSpPr>
          <p:cNvPr id="1049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9012" name="Slide Number Placeholder 3"/>
          <p:cNvSpPr>
            <a:spLocks noGrp="1"/>
          </p:cNvSpPr>
          <p:nvPr>
            <p:ph type="sldNum" sz="quarter" idx="5"/>
          </p:nvPr>
        </p:nvSpPr>
        <p:spPr bwMode="auto">
          <a:noFill/>
          <a:ln>
            <a:miter lim="800000"/>
            <a:headEnd/>
            <a:tailEnd/>
          </a:ln>
        </p:spPr>
        <p:txBody>
          <a:bodyPr/>
          <a:lstStyle/>
          <a:p>
            <a:fld id="{6256699D-17CC-45E7-8F72-ADEA7E7ECEE7}" type="slidenum">
              <a:rPr lang="en-US" smtClean="0"/>
              <a:pPr/>
              <a:t>167</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p:cNvSpPr>
            <a:spLocks noGrp="1" noRot="1" noChangeAspect="1" noTextEdit="1"/>
          </p:cNvSpPr>
          <p:nvPr>
            <p:ph type="sldImg"/>
          </p:nvPr>
        </p:nvSpPr>
        <p:spPr bwMode="auto">
          <a:noFill/>
          <a:ln>
            <a:solidFill>
              <a:srgbClr val="000000"/>
            </a:solidFill>
            <a:miter lim="800000"/>
            <a:headEnd/>
            <a:tailEnd/>
          </a:ln>
        </p:spPr>
      </p:sp>
      <p:sp>
        <p:nvSpPr>
          <p:cNvPr id="193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3540" name="Slide Number Placeholder 3"/>
          <p:cNvSpPr>
            <a:spLocks noGrp="1"/>
          </p:cNvSpPr>
          <p:nvPr>
            <p:ph type="sldNum" sz="quarter" idx="5"/>
          </p:nvPr>
        </p:nvSpPr>
        <p:spPr bwMode="auto">
          <a:noFill/>
          <a:ln>
            <a:miter lim="800000"/>
            <a:headEnd/>
            <a:tailEnd/>
          </a:ln>
        </p:spPr>
        <p:txBody>
          <a:bodyPr/>
          <a:lstStyle/>
          <a:p>
            <a:fld id="{93A8A790-4B95-4CF0-B5D8-32A6583D3D9B}" type="slidenum">
              <a:rPr lang="en-US" smtClean="0">
                <a:latin typeface="Arial" pitchFamily="34" charset="0"/>
                <a:cs typeface="Arial" pitchFamily="34" charset="0"/>
              </a:rPr>
              <a:pPr/>
              <a:t>66</a:t>
            </a:fld>
            <a:endParaRPr lang="en-US" smtClean="0">
              <a:latin typeface="Arial" pitchFamily="34" charset="0"/>
              <a:cs typeface="Arial" pitchFamily="34" charset="0"/>
            </a:endParaRPr>
          </a:p>
        </p:txBody>
      </p:sp>
    </p:spTree>
    <p:extLst>
      <p:ext uri="{BB962C8B-B14F-4D97-AF65-F5344CB8AC3E}">
        <p14:creationId xmlns:p14="http://schemas.microsoft.com/office/powerpoint/2010/main" xmlns="" val="38649125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5" name="Slide Image Placeholder 1"/>
          <p:cNvSpPr>
            <a:spLocks noGrp="1" noRot="1" noChangeAspect="1" noTextEdit="1"/>
          </p:cNvSpPr>
          <p:nvPr>
            <p:ph type="sldImg"/>
          </p:nvPr>
        </p:nvSpPr>
        <p:spPr bwMode="auto">
          <a:noFill/>
          <a:ln>
            <a:solidFill>
              <a:srgbClr val="000000"/>
            </a:solidFill>
            <a:miter lim="800000"/>
            <a:headEnd/>
            <a:tailEnd/>
          </a:ln>
        </p:spPr>
      </p:sp>
      <p:sp>
        <p:nvSpPr>
          <p:cNvPr id="104901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49017" name="Slide Number Placeholder 3"/>
          <p:cNvSpPr>
            <a:spLocks noGrp="1"/>
          </p:cNvSpPr>
          <p:nvPr>
            <p:ph type="sldNum" sz="quarter" idx="5"/>
          </p:nvPr>
        </p:nvSpPr>
        <p:spPr bwMode="auto">
          <a:noFill/>
          <a:ln>
            <a:miter lim="800000"/>
            <a:headEnd/>
            <a:tailEnd/>
          </a:ln>
        </p:spPr>
        <p:txBody>
          <a:bodyPr/>
          <a:lstStyle/>
          <a:p>
            <a:fld id="{61F70DEF-8873-4937-B693-97D843A7565D}" type="slidenum">
              <a:rPr lang="en-US" smtClean="0"/>
              <a:pPr/>
              <a:t>168</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FAF59F21-3DCE-4275-B2FB-AEDE28415803}" type="slidenum">
              <a:rPr lang="en-US"/>
              <a:pPr/>
              <a:t>94</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r>
              <a:rPr lang="en-GB" smtClean="0">
                <a:latin typeface="Times" pitchFamily="124" charset="0"/>
                <a:ea typeface="ＭＳ Ｐゴシック" pitchFamily="124" charset="-128"/>
              </a:rPr>
              <a:t>As a responsible employer and a world class educational institution, it is NUS’ responsibility to ensure the environment in NUS is safe for our staff and students.  It is therefore our aim to prevent injuries and accidents.  And if accidents do happen, the organization should be able to respond quickly and effectively to bring the situation under control.  This would minimise damage and harm to property and most importantly, the save lives.  I will be covering three areas in this presentation: Occupational Safety and Health, Emergency Management and Environmental sustainability.</a:t>
            </a:r>
          </a:p>
        </p:txBody>
      </p:sp>
    </p:spTree>
    <p:extLst>
      <p:ext uri="{BB962C8B-B14F-4D97-AF65-F5344CB8AC3E}">
        <p14:creationId xmlns:p14="http://schemas.microsoft.com/office/powerpoint/2010/main" xmlns="" val="2872714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txBox="1">
            <a:spLocks noGrp="1" noChangeArrowheads="1"/>
          </p:cNvSpPr>
          <p:nvPr/>
        </p:nvSpPr>
        <p:spPr bwMode="auto">
          <a:xfrm>
            <a:off x="3885337" y="8684667"/>
            <a:ext cx="2971045" cy="457862"/>
          </a:xfrm>
          <a:prstGeom prst="rect">
            <a:avLst/>
          </a:prstGeom>
          <a:noFill/>
          <a:ln w="9525">
            <a:noFill/>
            <a:miter lim="800000"/>
            <a:headEnd/>
            <a:tailEnd/>
          </a:ln>
        </p:spPr>
        <p:txBody>
          <a:bodyPr lIns="91428" tIns="45714" rIns="91428" bIns="45714" anchor="b"/>
          <a:lstStyle/>
          <a:p>
            <a:pPr algn="r" eaLnBrk="1" hangingPunct="1"/>
            <a:fld id="{FB1D6A21-9766-4E26-A79C-6897A322DC1A}" type="slidenum">
              <a:rPr lang="en-US" sz="1200">
                <a:latin typeface="Arial" charset="0"/>
              </a:rPr>
              <a:pPr algn="r" eaLnBrk="1" hangingPunct="1"/>
              <a:t>95</a:t>
            </a:fld>
            <a:endParaRPr lang="en-US" sz="1200" dirty="0">
              <a:latin typeface="Arial"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686124" y="4343072"/>
            <a:ext cx="5485753" cy="4114874"/>
          </a:xfrm>
          <a:noFill/>
          <a:ln/>
        </p:spPr>
        <p:txBody>
          <a:bodyPr lIns="91428" tIns="45714" rIns="91428" bIns="45714"/>
          <a:lstStyle/>
          <a:p>
            <a:pPr eaLnBrk="1" hangingPunct="1"/>
            <a:endParaRPr lang="en-US" smtClean="0">
              <a:latin typeface="Times" pitchFamily="124" charset="0"/>
              <a:ea typeface="ＭＳ Ｐゴシック" pitchFamily="124" charset="-128"/>
            </a:endParaRPr>
          </a:p>
        </p:txBody>
      </p:sp>
    </p:spTree>
    <p:extLst>
      <p:ext uri="{BB962C8B-B14F-4D97-AF65-F5344CB8AC3E}">
        <p14:creationId xmlns:p14="http://schemas.microsoft.com/office/powerpoint/2010/main" xmlns="" val="2904021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E04AD80D-F4F4-4BF3-9D46-FEDAC93C5A67}" type="slidenum">
              <a:rPr lang="en-US"/>
              <a:pPr/>
              <a:t>98</a:t>
            </a:fld>
            <a:endParaRPr lang="en-US"/>
          </a:p>
        </p:txBody>
      </p:sp>
      <p:sp>
        <p:nvSpPr>
          <p:cNvPr id="53251" name="Rectangle 2"/>
          <p:cNvSpPr>
            <a:spLocks noChangeArrowheads="1"/>
          </p:cNvSpPr>
          <p:nvPr/>
        </p:nvSpPr>
        <p:spPr bwMode="auto">
          <a:xfrm>
            <a:off x="3885343" y="1"/>
            <a:ext cx="2972663" cy="457863"/>
          </a:xfrm>
          <a:prstGeom prst="rect">
            <a:avLst/>
          </a:prstGeom>
          <a:noFill/>
          <a:ln w="12700">
            <a:noFill/>
            <a:miter lim="800000"/>
            <a:headEnd/>
            <a:tailEnd/>
          </a:ln>
        </p:spPr>
        <p:txBody>
          <a:bodyPr wrap="none" lIns="91428" tIns="45714" rIns="91428" bIns="45714" anchor="ctr"/>
          <a:lstStyle/>
          <a:p>
            <a:endParaRPr lang="en-US"/>
          </a:p>
        </p:txBody>
      </p:sp>
      <p:sp>
        <p:nvSpPr>
          <p:cNvPr id="53252" name="Rectangle 3"/>
          <p:cNvSpPr>
            <a:spLocks noChangeArrowheads="1"/>
          </p:cNvSpPr>
          <p:nvPr/>
        </p:nvSpPr>
        <p:spPr bwMode="auto">
          <a:xfrm>
            <a:off x="3885343" y="8686137"/>
            <a:ext cx="2972663" cy="457863"/>
          </a:xfrm>
          <a:prstGeom prst="rect">
            <a:avLst/>
          </a:prstGeom>
          <a:noFill/>
          <a:ln w="12700">
            <a:noFill/>
            <a:miter lim="800000"/>
            <a:headEnd/>
            <a:tailEnd/>
          </a:ln>
        </p:spPr>
        <p:txBody>
          <a:bodyPr lIns="18892" tIns="0" rIns="18892" bIns="0" anchor="b"/>
          <a:lstStyle/>
          <a:p>
            <a:pPr algn="r" defTabSz="906345"/>
            <a:r>
              <a:rPr lang="en-US" sz="1000" i="1" dirty="0">
                <a:latin typeface="Times New Roman" pitchFamily="124" charset="0"/>
                <a:cs typeface="Arial" charset="0"/>
              </a:rPr>
              <a:t>13</a:t>
            </a:r>
          </a:p>
        </p:txBody>
      </p:sp>
      <p:sp>
        <p:nvSpPr>
          <p:cNvPr id="53253" name="Rectangle 4"/>
          <p:cNvSpPr>
            <a:spLocks noChangeArrowheads="1"/>
          </p:cNvSpPr>
          <p:nvPr/>
        </p:nvSpPr>
        <p:spPr bwMode="auto">
          <a:xfrm>
            <a:off x="0" y="8686137"/>
            <a:ext cx="2972664" cy="457863"/>
          </a:xfrm>
          <a:prstGeom prst="rect">
            <a:avLst/>
          </a:prstGeom>
          <a:noFill/>
          <a:ln w="12700">
            <a:noFill/>
            <a:miter lim="800000"/>
            <a:headEnd/>
            <a:tailEnd/>
          </a:ln>
        </p:spPr>
        <p:txBody>
          <a:bodyPr wrap="none" lIns="91428" tIns="45714" rIns="91428" bIns="45714" anchor="ctr"/>
          <a:lstStyle/>
          <a:p>
            <a:endParaRPr lang="en-US"/>
          </a:p>
        </p:txBody>
      </p:sp>
      <p:sp>
        <p:nvSpPr>
          <p:cNvPr id="53254" name="Rectangle 5"/>
          <p:cNvSpPr>
            <a:spLocks noChangeArrowheads="1"/>
          </p:cNvSpPr>
          <p:nvPr/>
        </p:nvSpPr>
        <p:spPr bwMode="auto">
          <a:xfrm>
            <a:off x="0" y="1"/>
            <a:ext cx="2972664" cy="457863"/>
          </a:xfrm>
          <a:prstGeom prst="rect">
            <a:avLst/>
          </a:prstGeom>
          <a:noFill/>
          <a:ln w="12700">
            <a:noFill/>
            <a:miter lim="800000"/>
            <a:headEnd/>
            <a:tailEnd/>
          </a:ln>
        </p:spPr>
        <p:txBody>
          <a:bodyPr wrap="none" lIns="91428" tIns="45714" rIns="91428" bIns="45714" anchor="ctr"/>
          <a:lstStyle/>
          <a:p>
            <a:endParaRPr lang="en-US"/>
          </a:p>
        </p:txBody>
      </p:sp>
      <p:sp>
        <p:nvSpPr>
          <p:cNvPr id="53255" name="Rectangle 6"/>
          <p:cNvSpPr>
            <a:spLocks noGrp="1" noRot="1" noChangeAspect="1" noChangeArrowheads="1" noTextEdit="1"/>
          </p:cNvSpPr>
          <p:nvPr>
            <p:ph type="sldImg"/>
          </p:nvPr>
        </p:nvSpPr>
        <p:spPr>
          <a:xfrm>
            <a:off x="1150938" y="692150"/>
            <a:ext cx="4556125" cy="3417888"/>
          </a:xfrm>
          <a:ln w="12700" cap="flat">
            <a:solidFill>
              <a:schemeClr val="tx1"/>
            </a:solidFill>
          </a:ln>
        </p:spPr>
      </p:sp>
      <p:sp>
        <p:nvSpPr>
          <p:cNvPr id="53256" name="Rectangle 7"/>
          <p:cNvSpPr>
            <a:spLocks noGrp="1" noChangeArrowheads="1"/>
          </p:cNvSpPr>
          <p:nvPr>
            <p:ph type="body" idx="1"/>
          </p:nvPr>
        </p:nvSpPr>
        <p:spPr>
          <a:xfrm>
            <a:off x="914293" y="4344542"/>
            <a:ext cx="5029416" cy="4114873"/>
          </a:xfrm>
          <a:noFill/>
          <a:ln/>
        </p:spPr>
        <p:txBody>
          <a:bodyPr lIns="89734" tIns="44080" rIns="89734" bIns="44080"/>
          <a:lstStyle/>
          <a:p>
            <a:pPr eaLnBrk="1" hangingPunct="1"/>
            <a:endParaRPr lang="en-US" smtClean="0">
              <a:latin typeface="Times" pitchFamily="124" charset="0"/>
              <a:ea typeface="ＭＳ Ｐゴシック" pitchFamily="124" charset="-128"/>
            </a:endParaRPr>
          </a:p>
        </p:txBody>
      </p:sp>
    </p:spTree>
    <p:extLst>
      <p:ext uri="{BB962C8B-B14F-4D97-AF65-F5344CB8AC3E}">
        <p14:creationId xmlns:p14="http://schemas.microsoft.com/office/powerpoint/2010/main" xmlns="" val="2964107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87B1C085-7D91-4DD6-B63E-6291FF5100CF}" type="slidenum">
              <a:rPr lang="en-US"/>
              <a:pPr/>
              <a:t>104</a:t>
            </a:fld>
            <a:endParaRPr lang="en-US"/>
          </a:p>
        </p:txBody>
      </p:sp>
      <p:sp>
        <p:nvSpPr>
          <p:cNvPr id="74755" name="Rectangle 2"/>
          <p:cNvSpPr>
            <a:spLocks noGrp="1" noRot="1" noChangeAspect="1" noChangeArrowheads="1" noTextEdit="1"/>
          </p:cNvSpPr>
          <p:nvPr>
            <p:ph type="sldImg"/>
          </p:nvPr>
        </p:nvSpPr>
        <p:spPr>
          <a:xfrm>
            <a:off x="1143000" y="304800"/>
            <a:ext cx="4573588" cy="3429000"/>
          </a:xfrm>
          <a:ln/>
        </p:spPr>
      </p:sp>
      <p:sp>
        <p:nvSpPr>
          <p:cNvPr id="74756" name="Rectangle 3"/>
          <p:cNvSpPr>
            <a:spLocks noGrp="1" noChangeArrowheads="1"/>
          </p:cNvSpPr>
          <p:nvPr>
            <p:ph type="body" idx="1"/>
          </p:nvPr>
        </p:nvSpPr>
        <p:spPr>
          <a:xfrm>
            <a:off x="914293" y="3896984"/>
            <a:ext cx="5029416" cy="4114873"/>
          </a:xfrm>
          <a:noFill/>
          <a:ln/>
        </p:spPr>
        <p:txBody>
          <a:bodyPr/>
          <a:lstStyle/>
          <a:p>
            <a:pPr marL="228571" indent="-228571"/>
            <a:r>
              <a:rPr lang="en-US" dirty="0" smtClean="0">
                <a:latin typeface="Times" pitchFamily="124" charset="0"/>
                <a:ea typeface="ＭＳ Ｐゴシック" pitchFamily="124" charset="-128"/>
              </a:rPr>
              <a:t>*to re-use recording from previous module</a:t>
            </a:r>
          </a:p>
        </p:txBody>
      </p:sp>
    </p:spTree>
    <p:extLst>
      <p:ext uri="{BB962C8B-B14F-4D97-AF65-F5344CB8AC3E}">
        <p14:creationId xmlns:p14="http://schemas.microsoft.com/office/powerpoint/2010/main" xmlns="" val="3403905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noFill/>
        </p:spPr>
        <p:txBody>
          <a:bodyPr/>
          <a:lstStyle/>
          <a:p>
            <a:endParaRPr lang="en-US" smtClean="0">
              <a:latin typeface="Times New Roman" charset="0"/>
            </a:endParaRPr>
          </a:p>
        </p:txBody>
      </p:sp>
      <p:sp>
        <p:nvSpPr>
          <p:cNvPr id="24579" name="Rectangle 3"/>
          <p:cNvSpPr>
            <a:spLocks noChangeArrowheads="1" noTextEdit="1"/>
          </p:cNvSpPr>
          <p:nvPr>
            <p:ph type="sldImg"/>
          </p:nvPr>
        </p:nvSpPr>
        <p:spPr>
          <a:xfrm>
            <a:off x="1150938" y="692150"/>
            <a:ext cx="4556125" cy="34163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7FFD2D52-2792-4B59-B335-A501563DF41B}" type="slidenum">
              <a:rPr lang="es-ES"/>
              <a:pPr>
                <a:defRPr/>
              </a:pPr>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73E946A4-F650-4A98-B4E6-6F5BF900C67A}" type="slidenum">
              <a:rPr lang="es-ES"/>
              <a:pPr>
                <a:defRPr/>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737A4039-5FD0-424B-BDCB-FDEB6CACE56A}" type="slidenum">
              <a:rPr lang="es-ES"/>
              <a:pPr>
                <a:defRPr/>
              </a:pPr>
              <a:t>‹#›</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50499" y="825540"/>
            <a:ext cx="6518763" cy="1142284"/>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50499" y="1980722"/>
            <a:ext cx="7771327" cy="4281055"/>
          </a:xfrm>
        </p:spPr>
        <p:txBody>
          <a:bodyPr lIns="91396" tIns="45697" rIns="91396" bIns="45697"/>
          <a:lstStyle/>
          <a:p>
            <a:pPr lvl="0"/>
            <a:endParaRPr lang="en-US" noProof="0" smtClean="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fld id="{7FBE2122-0BDF-433D-A76B-15F67778AEA5}" type="slidenum">
              <a:rPr lang="en-GB"/>
              <a:pPr/>
              <a:t>‹#›</a:t>
            </a:fld>
            <a:endParaRPr lang="en-GB" sz="1400" dirty="0">
              <a:solidFill>
                <a:schemeClr val="tx1"/>
              </a:solidFill>
            </a:endParaRPr>
          </a:p>
        </p:txBody>
      </p:sp>
      <p:sp>
        <p:nvSpPr>
          <p:cNvPr id="6" name="Footer Placeholder 5"/>
          <p:cNvSpPr>
            <a:spLocks noGrp="1"/>
          </p:cNvSpPr>
          <p:nvPr>
            <p:ph type="ftr" sz="quarter" idx="12"/>
          </p:nvPr>
        </p:nvSpPr>
        <p:spPr/>
        <p:txBody>
          <a:bodyPr/>
          <a:lstStyle>
            <a:lvl1pPr>
              <a:defRPr/>
            </a:lvl1pPr>
          </a:lstStyle>
          <a:p>
            <a:endParaRPr lang="en-GB"/>
          </a:p>
          <a:p>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50499" y="825540"/>
            <a:ext cx="6518763" cy="1142284"/>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50500" y="1980722"/>
            <a:ext cx="3816315" cy="42810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04082" y="1980722"/>
            <a:ext cx="3817745" cy="20710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04082" y="4189328"/>
            <a:ext cx="3817745" cy="207244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p:txBody>
          <a:bodyPr/>
          <a:lstStyle>
            <a:lvl1pPr>
              <a:defRPr/>
            </a:lvl1pPr>
          </a:lstStyle>
          <a:p>
            <a:pPr>
              <a:defRPr/>
            </a:pPr>
            <a:endParaRPr lang="en-US"/>
          </a:p>
        </p:txBody>
      </p:sp>
      <p:sp>
        <p:nvSpPr>
          <p:cNvPr id="7" name="Slide Number Placeholder 6"/>
          <p:cNvSpPr>
            <a:spLocks noGrp="1"/>
          </p:cNvSpPr>
          <p:nvPr>
            <p:ph type="sldNum" sz="quarter" idx="11"/>
          </p:nvPr>
        </p:nvSpPr>
        <p:spPr/>
        <p:txBody>
          <a:bodyPr/>
          <a:lstStyle>
            <a:lvl1pPr>
              <a:defRPr/>
            </a:lvl1pPr>
          </a:lstStyle>
          <a:p>
            <a:fld id="{7820B5B4-CF05-4AF9-8DF1-317614239DFE}" type="slidenum">
              <a:rPr lang="en-GB"/>
              <a:pPr/>
              <a:t>‹#›</a:t>
            </a:fld>
            <a:endParaRPr lang="en-GB" sz="1400" dirty="0">
              <a:solidFill>
                <a:schemeClr val="tx1"/>
              </a:solidFill>
            </a:endParaRPr>
          </a:p>
        </p:txBody>
      </p:sp>
      <p:sp>
        <p:nvSpPr>
          <p:cNvPr id="8" name="Footer Placeholder 7"/>
          <p:cNvSpPr>
            <a:spLocks noGrp="1"/>
          </p:cNvSpPr>
          <p:nvPr>
            <p:ph type="ftr" sz="quarter" idx="12"/>
          </p:nvPr>
        </p:nvSpPr>
        <p:spPr/>
        <p:txBody>
          <a:bodyPr/>
          <a:lstStyle>
            <a:lvl1pPr>
              <a:defRPr/>
            </a:lvl1pPr>
          </a:lstStyle>
          <a:p>
            <a:endParaRPr lang="en-GB"/>
          </a:p>
          <a:p>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7A46A8F7-A4F7-4D2C-8CFD-CAA1D1D3DD3B}" type="slidenum">
              <a:rPr lang="es-ES"/>
              <a:pPr>
                <a:defRPr/>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0C5F44A4-BEED-42DC-8689-B711A14D756D}" type="slidenum">
              <a:rPr lang="es-ES"/>
              <a:pPr>
                <a:defRPr/>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D4A0D055-D6F5-4778-94F4-CA3DD6496685}" type="slidenum">
              <a:rPr lang="es-ES"/>
              <a:pPr>
                <a:defRPr/>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660A3718-CDD9-4352-8BE3-663808325D99}" type="slidenum">
              <a:rPr lang="es-ES"/>
              <a:pPr>
                <a:defRPr/>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EB9F8452-BD90-4E60-B6D5-00419C3F6E8E}" type="slidenum">
              <a:rPr lang="es-ES"/>
              <a:pPr>
                <a:defRPr/>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78908D14-14EF-45D3-8B1E-91D243BA73A4}" type="slidenum">
              <a:rPr lang="es-ES"/>
              <a:pPr>
                <a:defRPr/>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B910318C-E79E-4114-86AA-3C20B8EA904C}" type="slidenum">
              <a:rPr lang="es-ES"/>
              <a:pPr>
                <a:defRPr/>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EDD8EF57-C1B7-4526-9125-C4C30C8DCFDD}" type="slidenum">
              <a:rPr lang="es-ES"/>
              <a:pPr>
                <a:defRPr/>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lum/>
          </a:blip>
          <a:srcRect/>
          <a:stretch>
            <a:fillRect t="-3000" b="-3000"/>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400">
                <a:latin typeface="Arial" charset="0"/>
                <a:cs typeface="Arial" charset="0"/>
              </a:defRPr>
            </a:lvl1pPr>
          </a:lstStyle>
          <a:p>
            <a:pPr>
              <a:defRPr/>
            </a:pPr>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cs typeface="Arial" charset="0"/>
              </a:defRPr>
            </a:lvl1pPr>
          </a:lstStyle>
          <a:p>
            <a:pPr>
              <a:defRPr/>
            </a:pPr>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400">
                <a:latin typeface="Arial" charset="0"/>
                <a:cs typeface="Arial" charset="0"/>
              </a:defRPr>
            </a:lvl1pPr>
          </a:lstStyle>
          <a:p>
            <a:pPr>
              <a:defRPr/>
            </a:pPr>
            <a:fld id="{2627E906-499E-4EFA-958E-2B73EE1A5A35}" type="slidenum">
              <a:rPr lang="es-ES"/>
              <a:pPr>
                <a:defRPr/>
              </a:pPr>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sozoilfield.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3.png"/></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3.png"/><Relationship Id="rId4" Type="http://schemas.openxmlformats.org/officeDocument/2006/relationships/oleObject" Target="../embeddings/oleObject5.bin"/></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3.png"/></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3.png"/><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image" Target="../media/image3.png"/><Relationship Id="rId4"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8.vml"/><Relationship Id="rId5" Type="http://schemas.openxmlformats.org/officeDocument/2006/relationships/image" Target="../media/image3.png"/><Relationship Id="rId4" Type="http://schemas.openxmlformats.org/officeDocument/2006/relationships/oleObject" Target="../embeddings/oleObject13.bin"/></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image" Target="../media/image3.png"/><Relationship Id="rId4" Type="http://schemas.openxmlformats.org/officeDocument/2006/relationships/oleObject" Target="../embeddings/oleObject15.bin"/></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3.png"/><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image" Target="../media/image3.png"/></Relationships>
</file>

<file path=ppt/slides/_rels/slide12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3.png"/></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6.xml"/><Relationship Id="rId1" Type="http://schemas.openxmlformats.org/officeDocument/2006/relationships/vmlDrawing" Target="../drawings/vmlDrawing13.vml"/><Relationship Id="rId4" Type="http://schemas.openxmlformats.org/officeDocument/2006/relationships/image" Target="../media/image3.png"/></Relationships>
</file>

<file path=ppt/slides/_rels/slide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6.xml"/><Relationship Id="rId1" Type="http://schemas.openxmlformats.org/officeDocument/2006/relationships/vmlDrawing" Target="../drawings/vmlDrawing14.vml"/><Relationship Id="rId4" Type="http://schemas.openxmlformats.org/officeDocument/2006/relationships/image" Target="../media/image3.png"/></Relationships>
</file>

<file path=ppt/slides/_rels/slide1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5.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6.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7.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8.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9.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74.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3.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4.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7.xml.rels><?xml version="1.0" encoding="UTF-8" standalone="yes"?>
<Relationships xmlns="http://schemas.openxmlformats.org/package/2006/relationships"><Relationship Id="rId3" Type="http://schemas.openxmlformats.org/officeDocument/2006/relationships/image" Target="../media/image79.jpe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nlm.nih.gov/medlineplus/ency/article/002759.ht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5.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5.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2050" name="Rectangle 150"/>
          <p:cNvSpPr>
            <a:spLocks noGrp="1" noChangeArrowheads="1"/>
          </p:cNvSpPr>
          <p:nvPr>
            <p:ph type="ctrTitle"/>
          </p:nvPr>
        </p:nvSpPr>
        <p:spPr>
          <a:xfrm>
            <a:off x="4500563" y="3429000"/>
            <a:ext cx="4321175" cy="2057400"/>
          </a:xfrm>
        </p:spPr>
        <p:txBody>
          <a:bodyPr/>
          <a:lstStyle/>
          <a:p>
            <a:r>
              <a:rPr lang="en-US" sz="2800" dirty="0" smtClean="0"/>
              <a:t>International Minimum Industry Safety Training (IMIST)</a:t>
            </a:r>
          </a:p>
        </p:txBody>
      </p:sp>
      <p:sp>
        <p:nvSpPr>
          <p:cNvPr id="2051" name="Rectangle 165"/>
          <p:cNvSpPr>
            <a:spLocks noChangeArrowheads="1"/>
          </p:cNvSpPr>
          <p:nvPr/>
        </p:nvSpPr>
        <p:spPr bwMode="auto">
          <a:xfrm>
            <a:off x="3429001" y="5373688"/>
            <a:ext cx="2743200" cy="647700"/>
          </a:xfrm>
          <a:prstGeom prst="rect">
            <a:avLst/>
          </a:prstGeom>
          <a:noFill/>
          <a:ln w="9525">
            <a:noFill/>
            <a:miter lim="800000"/>
            <a:headEnd/>
            <a:tailEnd/>
          </a:ln>
        </p:spPr>
        <p:txBody>
          <a:bodyPr anchor="ctr"/>
          <a:lstStyle/>
          <a:p>
            <a:pPr eaLnBrk="1" hangingPunct="1"/>
            <a:r>
              <a:rPr lang="en-US" sz="1600" dirty="0" smtClean="0">
                <a:solidFill>
                  <a:srgbClr val="5F5F5F"/>
                </a:solidFill>
              </a:rPr>
              <a:t>Sozoilfield</a:t>
            </a:r>
            <a:r>
              <a:rPr lang="en-US" sz="1600" dirty="0" smtClean="0">
                <a:solidFill>
                  <a:srgbClr val="5F5F5F"/>
                </a:solidFill>
              </a:rPr>
              <a:t> </a:t>
            </a:r>
            <a:r>
              <a:rPr lang="en-US" sz="1600" dirty="0">
                <a:solidFill>
                  <a:srgbClr val="5F5F5F"/>
                </a:solidFill>
              </a:rPr>
              <a:t>Training </a:t>
            </a:r>
            <a:r>
              <a:rPr lang="en-US" sz="1600" dirty="0" smtClean="0">
                <a:solidFill>
                  <a:srgbClr val="5F5F5F"/>
                </a:solidFill>
              </a:rPr>
              <a:t>Institute</a:t>
            </a:r>
          </a:p>
          <a:p>
            <a:pPr eaLnBrk="1" hangingPunct="1"/>
            <a:r>
              <a:rPr lang="en-US" sz="1600" dirty="0" smtClean="0">
                <a:solidFill>
                  <a:srgbClr val="5F5F5F"/>
                </a:solidFill>
              </a:rPr>
              <a:t> </a:t>
            </a:r>
            <a:r>
              <a:rPr lang="en-US" sz="1600" dirty="0" smtClean="0">
                <a:solidFill>
                  <a:srgbClr val="5F5F5F"/>
                </a:solidFill>
                <a:hlinkClick r:id="rId3"/>
              </a:rPr>
              <a:t>www.sozoilfield.com</a:t>
            </a:r>
            <a:endParaRPr lang="en-US" sz="1600" dirty="0" smtClean="0">
              <a:solidFill>
                <a:srgbClr val="5F5F5F"/>
              </a:solidFill>
            </a:endParaRPr>
          </a:p>
          <a:p>
            <a:pPr eaLnBrk="1" hangingPunct="1"/>
            <a:endParaRPr lang="es-ES" sz="1600" dirty="0">
              <a:solidFill>
                <a:srgbClr val="5F5F5F"/>
              </a:solidFill>
            </a:endParaRPr>
          </a:p>
        </p:txBody>
      </p:sp>
      <p:sp>
        <p:nvSpPr>
          <p:cNvPr id="5" name="Rectangle 150"/>
          <p:cNvSpPr txBox="1">
            <a:spLocks noChangeArrowheads="1"/>
          </p:cNvSpPr>
          <p:nvPr/>
        </p:nvSpPr>
        <p:spPr bwMode="auto">
          <a:xfrm>
            <a:off x="1428750" y="428625"/>
            <a:ext cx="7286625" cy="647700"/>
          </a:xfrm>
          <a:prstGeom prst="rect">
            <a:avLst/>
          </a:prstGeom>
          <a:noFill/>
          <a:ln w="9525">
            <a:noFill/>
            <a:miter lim="800000"/>
            <a:headEnd/>
            <a:tailEnd/>
          </a:ln>
          <a:effectLst/>
        </p:spPr>
        <p:txBody>
          <a:bodyPr anchor="ctr"/>
          <a:lstStyle/>
          <a:p>
            <a:pPr eaLnBrk="1" hangingPunct="1">
              <a:defRPr/>
            </a:pPr>
            <a:r>
              <a:rPr lang="es-UY" sz="4800" b="1" kern="0" dirty="0">
                <a:latin typeface="+mj-lt"/>
                <a:ea typeface="+mj-ea"/>
                <a:cs typeface="+mj-cs"/>
              </a:rPr>
              <a:t>YOU ARE WELCOME!</a:t>
            </a:r>
            <a:r>
              <a:rPr lang="es-UY" sz="4000" b="1" kern="0" dirty="0">
                <a:latin typeface="+mj-lt"/>
                <a:ea typeface="+mj-ea"/>
                <a:cs typeface="+mj-cs"/>
              </a:rPr>
              <a:t> </a:t>
            </a:r>
            <a:endParaRPr lang="es-ES" sz="4000" b="1" kern="0" dirty="0">
              <a:latin typeface="+mj-lt"/>
              <a:ea typeface="+mj-ea"/>
              <a:cs typeface="+mj-cs"/>
            </a:endParaRPr>
          </a:p>
        </p:txBody>
      </p:sp>
      <p:pic>
        <p:nvPicPr>
          <p:cNvPr id="380930" name="Picture 2" descr="Opito logo –"/>
          <p:cNvPicPr>
            <a:picLocks noChangeAspect="1" noChangeArrowheads="1"/>
          </p:cNvPicPr>
          <p:nvPr/>
        </p:nvPicPr>
        <p:blipFill>
          <a:blip r:embed="rId4"/>
          <a:srcRect/>
          <a:stretch>
            <a:fillRect/>
          </a:stretch>
        </p:blipFill>
        <p:spPr bwMode="auto">
          <a:xfrm>
            <a:off x="6400800" y="5181600"/>
            <a:ext cx="2057400" cy="12954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idx="1"/>
          </p:nvPr>
        </p:nvSpPr>
        <p:spPr/>
        <p:txBody>
          <a:bodyPr/>
          <a:lstStyle/>
          <a:p>
            <a:pPr eaLnBrk="1" hangingPunct="1">
              <a:buFontTx/>
              <a:buNone/>
            </a:pPr>
            <a:endParaRPr lang="en-US" smtClean="0"/>
          </a:p>
          <a:p>
            <a:pPr eaLnBrk="1" hangingPunct="1">
              <a:buFontTx/>
              <a:buNone/>
            </a:pPr>
            <a:endParaRPr lang="en-US" u="sng" smtClean="0"/>
          </a:p>
        </p:txBody>
      </p:sp>
      <p:sp>
        <p:nvSpPr>
          <p:cNvPr id="4" name="Rectangle 2"/>
          <p:cNvSpPr>
            <a:spLocks noGrp="1" noChangeArrowheads="1"/>
          </p:cNvSpPr>
          <p:nvPr>
            <p:ph type="title"/>
          </p:nvPr>
        </p:nvSpPr>
        <p:spPr>
          <a:xfrm>
            <a:off x="428625" y="357188"/>
            <a:ext cx="8229600" cy="981075"/>
          </a:xfrm>
        </p:spPr>
        <p:txBody>
          <a:bodyPr/>
          <a:lstStyle/>
          <a:p>
            <a:pPr eaLnBrk="1" hangingPunct="1">
              <a:defRPr/>
            </a:pPr>
            <a:r>
              <a:rPr lang="en-US" sz="3600" b="1" dirty="0" smtClean="0">
                <a:solidFill>
                  <a:schemeClr val="accent6"/>
                </a:solidFill>
              </a:rPr>
              <a:t>CHEMICAL HAZARD</a:t>
            </a:r>
            <a:br>
              <a:rPr lang="en-US" sz="3600" b="1" dirty="0" smtClean="0">
                <a:solidFill>
                  <a:schemeClr val="accent6"/>
                </a:solidFill>
              </a:rPr>
            </a:br>
            <a:endParaRPr lang="en-US" sz="3600" b="1" dirty="0" smtClean="0">
              <a:solidFill>
                <a:srgbClr val="C00000"/>
              </a:solidFill>
            </a:endParaRPr>
          </a:p>
        </p:txBody>
      </p:sp>
      <p:sp>
        <p:nvSpPr>
          <p:cNvPr id="70660" name="Rectangle 7"/>
          <p:cNvSpPr>
            <a:spLocks noChangeArrowheads="1"/>
          </p:cNvSpPr>
          <p:nvPr/>
        </p:nvSpPr>
        <p:spPr bwMode="auto">
          <a:xfrm>
            <a:off x="857250" y="1000125"/>
            <a:ext cx="8286750" cy="7848600"/>
          </a:xfrm>
          <a:prstGeom prst="rect">
            <a:avLst/>
          </a:prstGeom>
          <a:noFill/>
          <a:ln w="9525">
            <a:noFill/>
            <a:miter lim="800000"/>
            <a:headEnd/>
            <a:tailEnd/>
          </a:ln>
        </p:spPr>
        <p:txBody>
          <a:bodyPr>
            <a:spAutoFit/>
          </a:bodyPr>
          <a:lstStyle/>
          <a:p>
            <a:pPr marL="514350" indent="-514350" eaLnBrk="1" hangingPunct="1"/>
            <a:r>
              <a:rPr lang="en-US" sz="2800"/>
              <a:t>  These threats presents themselves in many dangerous forms such as: </a:t>
            </a:r>
          </a:p>
          <a:p>
            <a:pPr marL="514350" indent="-514350" eaLnBrk="1" hangingPunct="1"/>
            <a:endParaRPr lang="en-US" sz="2800"/>
          </a:p>
          <a:p>
            <a:pPr marL="514350" indent="-514350" eaLnBrk="1" hangingPunct="1"/>
            <a:r>
              <a:rPr lang="en-US" sz="3200" b="1">
                <a:solidFill>
                  <a:srgbClr val="C00000"/>
                </a:solidFill>
              </a:rPr>
              <a:t>As flammable substances: </a:t>
            </a:r>
            <a:r>
              <a:rPr lang="en-US" sz="2400"/>
              <a:t>Flammable substances are those that readily catch fire and burn in air.</a:t>
            </a:r>
          </a:p>
          <a:p>
            <a:pPr marL="514350" indent="-514350" eaLnBrk="1" hangingPunct="1">
              <a:buFontTx/>
              <a:buChar char="-"/>
            </a:pPr>
            <a:endParaRPr lang="en-US" sz="2400"/>
          </a:p>
          <a:p>
            <a:pPr marL="514350" indent="-514350" eaLnBrk="1" hangingPunct="1">
              <a:buFontTx/>
              <a:buChar char="-"/>
            </a:pPr>
            <a:r>
              <a:rPr lang="en-US" sz="2400"/>
              <a:t>Note: some flammable liquids are classified more  dangerous. classifications are based on the: </a:t>
            </a:r>
          </a:p>
          <a:p>
            <a:pPr marL="514350" indent="-514350" eaLnBrk="1" hangingPunct="1">
              <a:buFontTx/>
              <a:buChar char="-"/>
            </a:pPr>
            <a:endParaRPr lang="en-US" sz="2400"/>
          </a:p>
          <a:p>
            <a:pPr marL="514350" indent="-514350" eaLnBrk="1" hangingPunct="1"/>
            <a:r>
              <a:rPr lang="en-US" sz="2400"/>
              <a:t> (i) The Flash Points (ii) auto – ignition temperature ( iii) explosive limit  and (iv) vapor density.</a:t>
            </a:r>
          </a:p>
          <a:p>
            <a:pPr marL="514350" indent="-514350" eaLnBrk="1" hangingPunct="1">
              <a:buFontTx/>
              <a:buChar char="-"/>
            </a:pPr>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p:txBody>
      </p:sp>
      <p:sp>
        <p:nvSpPr>
          <p:cNvPr id="70661" name="AutoShape 8"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sp>
        <p:nvSpPr>
          <p:cNvPr id="70662" name="AutoShape 10"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pic>
        <p:nvPicPr>
          <p:cNvPr id="7" name="Picture 2" descr="Opito logo –"/>
          <p:cNvPicPr>
            <a:picLocks noChangeAspect="1" noChangeArrowheads="1"/>
          </p:cNvPicPr>
          <p:nvPr/>
        </p:nvPicPr>
        <p:blipFill>
          <a:blip r:embed="rId2"/>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10"/>
          <p:cNvSpPr txBox="1">
            <a:spLocks noChangeArrowheads="1"/>
          </p:cNvSpPr>
          <p:nvPr/>
        </p:nvSpPr>
        <p:spPr bwMode="auto">
          <a:xfrm>
            <a:off x="386065" y="402738"/>
            <a:ext cx="7010638" cy="1066322"/>
          </a:xfrm>
          <a:prstGeom prst="rect">
            <a:avLst/>
          </a:prstGeom>
          <a:noFill/>
          <a:ln w="9525">
            <a:noFill/>
            <a:miter lim="800000"/>
            <a:headEnd/>
            <a:tailEnd/>
          </a:ln>
        </p:spPr>
        <p:txBody>
          <a:bodyPr lIns="82476" tIns="41237" rIns="82476" bIns="41237" anchor="ctr"/>
          <a:lstStyle/>
          <a:p>
            <a:pPr algn="ctr" defTabSz="914595"/>
            <a:r>
              <a:rPr lang="en-US" sz="3200" b="1" dirty="0">
                <a:solidFill>
                  <a:srgbClr val="009900"/>
                </a:solidFill>
                <a:latin typeface="Verdana" pitchFamily="124" charset="0"/>
              </a:rPr>
              <a:t>Risk Evaluation</a:t>
            </a:r>
            <a:r>
              <a:rPr lang="en-US" sz="3200" b="1" dirty="0">
                <a:solidFill>
                  <a:srgbClr val="009900"/>
                </a:solidFill>
                <a:latin typeface="Arial" charset="0"/>
              </a:rPr>
              <a:t> </a:t>
            </a:r>
          </a:p>
        </p:txBody>
      </p:sp>
      <p:sp>
        <p:nvSpPr>
          <p:cNvPr id="61443" name="Rectangle 2"/>
          <p:cNvSpPr>
            <a:spLocks noChangeArrowheads="1"/>
          </p:cNvSpPr>
          <p:nvPr/>
        </p:nvSpPr>
        <p:spPr bwMode="auto">
          <a:xfrm>
            <a:off x="454698" y="1434663"/>
            <a:ext cx="8373301" cy="3884136"/>
          </a:xfrm>
          <a:prstGeom prst="rect">
            <a:avLst/>
          </a:prstGeom>
          <a:noFill/>
          <a:ln w="9525">
            <a:noFill/>
            <a:miter lim="800000"/>
            <a:headEnd/>
            <a:tailEnd/>
          </a:ln>
        </p:spPr>
        <p:txBody>
          <a:bodyPr lIns="91437" tIns="45718" rIns="91437" bIns="45718">
            <a:spAutoFit/>
          </a:bodyPr>
          <a:lstStyle/>
          <a:p>
            <a:pPr marL="367842" indent="-342079" algn="just" defTabSz="914595">
              <a:spcBef>
                <a:spcPct val="20000"/>
              </a:spcBef>
              <a:buFont typeface="Wingdings" pitchFamily="124" charset="2"/>
              <a:buChar char="Ø"/>
            </a:pPr>
            <a:r>
              <a:rPr lang="en-US" sz="2800" dirty="0">
                <a:latin typeface="Verdana" pitchFamily="124" charset="0"/>
              </a:rPr>
              <a:t>Consider existing controls</a:t>
            </a:r>
          </a:p>
          <a:p>
            <a:pPr marL="931770" lvl="1" indent="-340647" algn="just" defTabSz="914595">
              <a:spcBef>
                <a:spcPct val="20000"/>
              </a:spcBef>
              <a:buFont typeface="Wingdings" pitchFamily="124" charset="2"/>
              <a:buChar char="Ø"/>
            </a:pPr>
            <a:r>
              <a:rPr lang="en-US" sz="2800" dirty="0">
                <a:latin typeface="Verdana" pitchFamily="124" charset="0"/>
              </a:rPr>
              <a:t>Engineering controls </a:t>
            </a:r>
            <a:r>
              <a:rPr lang="en-US" sz="2800" dirty="0" smtClean="0">
                <a:latin typeface="Verdana" pitchFamily="124" charset="0"/>
              </a:rPr>
              <a:t>(Fume hood, glove box, </a:t>
            </a:r>
            <a:r>
              <a:rPr lang="en-US" sz="2800" dirty="0">
                <a:latin typeface="Verdana" pitchFamily="124" charset="0"/>
              </a:rPr>
              <a:t>chains for cylinder, others)</a:t>
            </a:r>
          </a:p>
          <a:p>
            <a:pPr marL="931770" lvl="1" indent="-340647" algn="just" defTabSz="914595">
              <a:spcBef>
                <a:spcPct val="20000"/>
              </a:spcBef>
              <a:buFont typeface="Wingdings" pitchFamily="124" charset="2"/>
              <a:buChar char="Ø"/>
            </a:pPr>
            <a:r>
              <a:rPr lang="en-US" sz="2800" dirty="0">
                <a:latin typeface="Verdana" pitchFamily="124" charset="0"/>
              </a:rPr>
              <a:t>Administrative controls (Signage, training, SOPs, others)</a:t>
            </a:r>
          </a:p>
          <a:p>
            <a:pPr marL="931770" lvl="1" indent="-340647" algn="just" defTabSz="914595">
              <a:spcBef>
                <a:spcPct val="20000"/>
              </a:spcBef>
              <a:buFont typeface="Wingdings" pitchFamily="124" charset="2"/>
              <a:buChar char="Ø"/>
            </a:pPr>
            <a:r>
              <a:rPr lang="en-US" sz="2800" dirty="0">
                <a:latin typeface="Verdana" pitchFamily="124" charset="0"/>
              </a:rPr>
              <a:t>Personal Protective Equipment</a:t>
            </a:r>
          </a:p>
          <a:p>
            <a:pPr marL="367842" indent="-342079" algn="just" defTabSz="914595">
              <a:spcBef>
                <a:spcPct val="20000"/>
              </a:spcBef>
              <a:buFont typeface="Wingdings" pitchFamily="124" charset="2"/>
              <a:buChar char="Ø"/>
            </a:pPr>
            <a:r>
              <a:rPr lang="en-US" sz="2800" dirty="0">
                <a:latin typeface="Verdana" pitchFamily="124" charset="0"/>
              </a:rPr>
              <a:t>Existing control will not change the severity but only </a:t>
            </a:r>
            <a:r>
              <a:rPr lang="en-US" sz="2800" dirty="0" smtClean="0">
                <a:latin typeface="Verdana" pitchFamily="124" charset="0"/>
              </a:rPr>
              <a:t>likelihood</a:t>
            </a:r>
            <a:endParaRPr lang="en-US" sz="2800" dirty="0">
              <a:latin typeface="Verdana" pitchFamily="124" charset="0"/>
            </a:endParaRPr>
          </a:p>
        </p:txBody>
      </p:sp>
      <p:pic>
        <p:nvPicPr>
          <p:cNvPr id="4" name="Picture 2" descr="Opito logo –"/>
          <p:cNvPicPr>
            <a:picLocks noChangeAspect="1" noChangeArrowheads="1"/>
          </p:cNvPicPr>
          <p:nvPr/>
        </p:nvPicPr>
        <p:blipFill>
          <a:blip r:embed="rId2"/>
          <a:srcRect/>
          <a:stretch>
            <a:fillRect/>
          </a:stretch>
        </p:blipFill>
        <p:spPr bwMode="auto">
          <a:xfrm>
            <a:off x="8077200" y="228600"/>
            <a:ext cx="914400" cy="914400"/>
          </a:xfrm>
          <a:prstGeom prst="rect">
            <a:avLst/>
          </a:prstGeom>
          <a:noFill/>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a:t>
            </a:r>
            <a:endParaRPr lang="en-US" dirty="0"/>
          </a:p>
        </p:txBody>
      </p:sp>
      <p:sp>
        <p:nvSpPr>
          <p:cNvPr id="5" name="Content Placeholder 4"/>
          <p:cNvSpPr>
            <a:spLocks noGrp="1"/>
          </p:cNvSpPr>
          <p:nvPr>
            <p:ph idx="1"/>
          </p:nvPr>
        </p:nvSpPr>
        <p:spPr/>
        <p:txBody>
          <a:bodyPr/>
          <a:lstStyle/>
          <a:p>
            <a:pPr marL="367842" indent="-342079" algn="just" defTabSz="914595">
              <a:buFont typeface="Wingdings" pitchFamily="124" charset="2"/>
              <a:buChar char="Ø"/>
            </a:pPr>
            <a:r>
              <a:rPr lang="en-US" sz="2400" dirty="0">
                <a:latin typeface="Verdana" pitchFamily="124" charset="0"/>
              </a:rPr>
              <a:t>Severity &amp; likelihood is based on 3 by 3 matrix and the respective criteria specified</a:t>
            </a:r>
          </a:p>
          <a:p>
            <a:pPr marL="367842" indent="-342079" algn="just" defTabSz="914595">
              <a:buFont typeface="Wingdings" pitchFamily="124" charset="2"/>
              <a:buChar char="Ø"/>
            </a:pPr>
            <a:r>
              <a:rPr lang="en-US" sz="2400" dirty="0">
                <a:latin typeface="Verdana" pitchFamily="124" charset="0"/>
              </a:rPr>
              <a:t>Risk rating is the product of severity by likelihood</a:t>
            </a:r>
          </a:p>
          <a:p>
            <a:pPr marL="931770" lvl="1" indent="-340647" algn="just" defTabSz="914595">
              <a:buFont typeface="Wingdings" pitchFamily="124" charset="2"/>
              <a:buChar char="Ø"/>
            </a:pPr>
            <a:r>
              <a:rPr lang="en-US" dirty="0">
                <a:latin typeface="Verdana" pitchFamily="124" charset="0"/>
              </a:rPr>
              <a:t>Refer to acceptability criteria on the recommended action for different risk rating</a:t>
            </a:r>
          </a:p>
          <a:p>
            <a:pPr marL="931770" lvl="1" indent="-340647" algn="just" defTabSz="914595">
              <a:buFont typeface="Wingdings" pitchFamily="124" charset="2"/>
              <a:buChar char="Ø"/>
            </a:pPr>
            <a:r>
              <a:rPr lang="en-US" dirty="0">
                <a:latin typeface="Verdana" pitchFamily="124" charset="0"/>
              </a:rPr>
              <a:t>For medium &amp; high risk, additional controls will be required</a:t>
            </a:r>
          </a:p>
          <a:p>
            <a:endParaRPr lang="en-US" dirty="0"/>
          </a:p>
        </p:txBody>
      </p:sp>
      <p:pic>
        <p:nvPicPr>
          <p:cNvPr id="6" name="Picture 2" descr="Opito logo –"/>
          <p:cNvPicPr>
            <a:picLocks noChangeAspect="1" noChangeArrowheads="1"/>
          </p:cNvPicPr>
          <p:nvPr/>
        </p:nvPicPr>
        <p:blipFill>
          <a:blip r:embed="rId2"/>
          <a:srcRect/>
          <a:stretch>
            <a:fillRect/>
          </a:stretch>
        </p:blipFill>
        <p:spPr bwMode="auto">
          <a:xfrm>
            <a:off x="8077200" y="228600"/>
            <a:ext cx="914400" cy="914400"/>
          </a:xfrm>
          <a:prstGeom prst="rect">
            <a:avLst/>
          </a:prstGeom>
          <a:noFill/>
        </p:spPr>
      </p:pic>
    </p:spTree>
    <p:extLst>
      <p:ext uri="{BB962C8B-B14F-4D97-AF65-F5344CB8AC3E}">
        <p14:creationId xmlns:p14="http://schemas.microsoft.com/office/powerpoint/2010/main" xmlns="" val="324631073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2"/>
          <p:cNvSpPr>
            <a:spLocks noGrp="1"/>
          </p:cNvSpPr>
          <p:nvPr>
            <p:ph idx="4294967295"/>
          </p:nvPr>
        </p:nvSpPr>
        <p:spPr>
          <a:xfrm>
            <a:off x="591965" y="2133600"/>
            <a:ext cx="7771328" cy="4047916"/>
          </a:xfrm>
        </p:spPr>
        <p:txBody>
          <a:bodyPr lIns="91437" tIns="45718" rIns="91437" bIns="45718">
            <a:noAutofit/>
          </a:bodyPr>
          <a:lstStyle/>
          <a:p>
            <a:pPr algn="just">
              <a:buFont typeface="Wingdings" pitchFamily="124" charset="2"/>
              <a:buChar char="Ø"/>
            </a:pPr>
            <a:r>
              <a:rPr lang="en-US" sz="2400" dirty="0" smtClean="0">
                <a:latin typeface="Verdana" pitchFamily="124" charset="0"/>
                <a:ea typeface="ＭＳ Ｐゴシック" pitchFamily="124" charset="-128"/>
              </a:rPr>
              <a:t>Additional control for risk rated more than 3 or medium &amp; high risk</a:t>
            </a:r>
          </a:p>
          <a:p>
            <a:pPr lvl="1" algn="just">
              <a:buFont typeface="Wingdings" pitchFamily="124" charset="2"/>
              <a:buChar char="Ø"/>
            </a:pPr>
            <a:r>
              <a:rPr lang="en-US" dirty="0" smtClean="0">
                <a:latin typeface="Verdana" pitchFamily="124" charset="0"/>
                <a:ea typeface="ＭＳ Ｐゴシック" pitchFamily="124" charset="-128"/>
                <a:sym typeface="Wingdings" pitchFamily="124" charset="2"/>
              </a:rPr>
              <a:t>Reduce risk to as low as reasonably practicable</a:t>
            </a:r>
            <a:endParaRPr lang="en-US" dirty="0" smtClean="0">
              <a:latin typeface="Verdana" pitchFamily="124" charset="0"/>
              <a:ea typeface="ＭＳ Ｐゴシック" pitchFamily="124" charset="-128"/>
            </a:endParaRPr>
          </a:p>
          <a:p>
            <a:pPr algn="just">
              <a:buFont typeface="Wingdings" pitchFamily="124" charset="2"/>
              <a:buChar char="Ø"/>
            </a:pPr>
            <a:r>
              <a:rPr lang="en-US" sz="2400" dirty="0" smtClean="0">
                <a:latin typeface="Verdana" pitchFamily="124" charset="0"/>
                <a:ea typeface="ＭＳ Ｐゴシック" pitchFamily="124" charset="-128"/>
              </a:rPr>
              <a:t>Who and When?</a:t>
            </a:r>
          </a:p>
          <a:p>
            <a:pPr lvl="1" algn="just">
              <a:buFont typeface="Wingdings" pitchFamily="124" charset="2"/>
              <a:buChar char="Ø"/>
            </a:pPr>
            <a:r>
              <a:rPr lang="en-US" dirty="0" smtClean="0">
                <a:latin typeface="Verdana" pitchFamily="124" charset="0"/>
                <a:ea typeface="ＭＳ Ｐゴシック" pitchFamily="124" charset="-128"/>
              </a:rPr>
              <a:t>Responsible person to implement the identified control measures and</a:t>
            </a:r>
          </a:p>
          <a:p>
            <a:pPr lvl="1" algn="just">
              <a:buFont typeface="Wingdings" pitchFamily="124" charset="2"/>
              <a:buChar char="Ø"/>
            </a:pPr>
            <a:r>
              <a:rPr lang="en-US" dirty="0" smtClean="0">
                <a:latin typeface="Verdana" pitchFamily="124" charset="0"/>
                <a:ea typeface="ＭＳ Ｐゴシック" pitchFamily="124" charset="-128"/>
              </a:rPr>
              <a:t>Timeline for completion </a:t>
            </a:r>
            <a:r>
              <a:rPr lang="en-US" dirty="0" smtClean="0">
                <a:latin typeface="Verdana" pitchFamily="124" charset="0"/>
                <a:ea typeface="ＭＳ Ｐゴシック" pitchFamily="124" charset="-128"/>
                <a:sym typeface="Wingdings" pitchFamily="124" charset="2"/>
              </a:rPr>
              <a:t> update the risk assessment upon completion of the additional control measures</a:t>
            </a:r>
            <a:endParaRPr lang="en-US" dirty="0" smtClean="0">
              <a:latin typeface="Verdana" pitchFamily="124" charset="0"/>
              <a:ea typeface="ＭＳ Ｐゴシック" pitchFamily="124" charset="-128"/>
            </a:endParaRPr>
          </a:p>
        </p:txBody>
      </p:sp>
      <p:sp>
        <p:nvSpPr>
          <p:cNvPr id="76803" name="Rectangle 4"/>
          <p:cNvSpPr>
            <a:spLocks noGrp="1" noChangeArrowheads="1"/>
          </p:cNvSpPr>
          <p:nvPr>
            <p:ph type="title" idx="4294967295"/>
          </p:nvPr>
        </p:nvSpPr>
        <p:spPr>
          <a:xfrm>
            <a:off x="0" y="884302"/>
            <a:ext cx="8306098" cy="990361"/>
          </a:xfrm>
        </p:spPr>
        <p:txBody>
          <a:bodyPr lIns="82476" tIns="41237" rIns="82476" bIns="41237">
            <a:noAutofit/>
          </a:bodyPr>
          <a:lstStyle/>
          <a:p>
            <a:pPr defTabSz="742840"/>
            <a:r>
              <a:rPr lang="en-US" sz="3200" dirty="0" smtClean="0">
                <a:solidFill>
                  <a:srgbClr val="00B050"/>
                </a:solidFill>
                <a:latin typeface="Verdana" pitchFamily="124" charset="0"/>
                <a:ea typeface="ＭＳ Ｐゴシック" pitchFamily="124" charset="-128"/>
              </a:rPr>
              <a:t>Additional Controls</a:t>
            </a:r>
            <a:br>
              <a:rPr lang="en-US" sz="3200" dirty="0" smtClean="0">
                <a:solidFill>
                  <a:srgbClr val="00B050"/>
                </a:solidFill>
                <a:latin typeface="Verdana" pitchFamily="124" charset="0"/>
                <a:ea typeface="ＭＳ Ｐゴシック" pitchFamily="124" charset="-128"/>
              </a:rPr>
            </a:br>
            <a:r>
              <a:rPr lang="en-US" sz="3200" dirty="0" smtClean="0">
                <a:solidFill>
                  <a:srgbClr val="00B050"/>
                </a:solidFill>
                <a:latin typeface="Verdana" pitchFamily="124" charset="0"/>
                <a:ea typeface="ＭＳ Ｐゴシック" pitchFamily="124" charset="-128"/>
              </a:rPr>
              <a:t>Responsible person and timeline</a:t>
            </a:r>
          </a:p>
        </p:txBody>
      </p:sp>
      <p:pic>
        <p:nvPicPr>
          <p:cNvPr id="4" name="Picture 2" descr="Opito logo –"/>
          <p:cNvPicPr>
            <a:picLocks noChangeAspect="1" noChangeArrowheads="1"/>
          </p:cNvPicPr>
          <p:nvPr/>
        </p:nvPicPr>
        <p:blipFill>
          <a:blip r:embed="rId2"/>
          <a:srcRect/>
          <a:stretch>
            <a:fillRect/>
          </a:stretch>
        </p:blipFill>
        <p:spPr bwMode="auto">
          <a:xfrm>
            <a:off x="8077200" y="228600"/>
            <a:ext cx="914400" cy="914400"/>
          </a:xfrm>
          <a:prstGeom prst="rect">
            <a:avLst/>
          </a:prstGeom>
          <a:noFill/>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10"/>
          <p:cNvSpPr txBox="1">
            <a:spLocks noChangeArrowheads="1"/>
          </p:cNvSpPr>
          <p:nvPr/>
        </p:nvSpPr>
        <p:spPr bwMode="auto">
          <a:xfrm>
            <a:off x="386065" y="402738"/>
            <a:ext cx="7010638" cy="1066322"/>
          </a:xfrm>
          <a:prstGeom prst="rect">
            <a:avLst/>
          </a:prstGeom>
          <a:noFill/>
          <a:ln w="9525">
            <a:noFill/>
            <a:miter lim="800000"/>
            <a:headEnd/>
            <a:tailEnd/>
          </a:ln>
        </p:spPr>
        <p:txBody>
          <a:bodyPr lIns="82476" tIns="41237" rIns="82476" bIns="41237" anchor="ctr"/>
          <a:lstStyle/>
          <a:p>
            <a:pPr algn="ctr" defTabSz="914595"/>
            <a:r>
              <a:rPr lang="en-US" sz="3200" b="1" dirty="0">
                <a:solidFill>
                  <a:srgbClr val="009900"/>
                </a:solidFill>
                <a:latin typeface="Verdana" pitchFamily="124" charset="0"/>
              </a:rPr>
              <a:t>Risk </a:t>
            </a:r>
            <a:r>
              <a:rPr lang="en-US" sz="3200" b="1" dirty="0" smtClean="0">
                <a:solidFill>
                  <a:srgbClr val="009900"/>
                </a:solidFill>
                <a:latin typeface="Verdana" pitchFamily="124" charset="0"/>
              </a:rPr>
              <a:t>Control Measures</a:t>
            </a:r>
            <a:endParaRPr lang="en-US" sz="3200" b="1" dirty="0">
              <a:solidFill>
                <a:srgbClr val="009900"/>
              </a:solidFill>
              <a:latin typeface="Arial" charset="0"/>
            </a:endParaRPr>
          </a:p>
        </p:txBody>
      </p:sp>
      <p:sp>
        <p:nvSpPr>
          <p:cNvPr id="72707" name="Rectangle 2"/>
          <p:cNvSpPr>
            <a:spLocks noChangeArrowheads="1"/>
          </p:cNvSpPr>
          <p:nvPr/>
        </p:nvSpPr>
        <p:spPr bwMode="auto">
          <a:xfrm>
            <a:off x="523331" y="1778637"/>
            <a:ext cx="8373301" cy="2529919"/>
          </a:xfrm>
          <a:prstGeom prst="rect">
            <a:avLst/>
          </a:prstGeom>
          <a:noFill/>
          <a:ln w="9525">
            <a:noFill/>
            <a:miter lim="800000"/>
            <a:headEnd/>
            <a:tailEnd/>
          </a:ln>
        </p:spPr>
        <p:txBody>
          <a:bodyPr lIns="91437" tIns="45718" rIns="91437" bIns="45718">
            <a:spAutoFit/>
          </a:bodyPr>
          <a:lstStyle/>
          <a:p>
            <a:pPr marL="367842" indent="-342079" algn="just" defTabSz="914595">
              <a:spcBef>
                <a:spcPct val="20000"/>
              </a:spcBef>
              <a:buFont typeface="Wingdings" pitchFamily="124" charset="2"/>
              <a:buChar char="Ø"/>
            </a:pPr>
            <a:r>
              <a:rPr lang="en-US" sz="3200" dirty="0">
                <a:latin typeface="Verdana" pitchFamily="124" charset="0"/>
              </a:rPr>
              <a:t>Using Hierarchy of Controls to reduce the risk</a:t>
            </a:r>
          </a:p>
          <a:p>
            <a:pPr marL="367842" indent="-342079" algn="just" defTabSz="914595">
              <a:spcBef>
                <a:spcPct val="20000"/>
              </a:spcBef>
              <a:buFont typeface="Wingdings" pitchFamily="124" charset="2"/>
              <a:buChar char="Ø"/>
            </a:pPr>
            <a:r>
              <a:rPr lang="en-US" sz="3200" dirty="0">
                <a:latin typeface="Verdana" pitchFamily="124" charset="0"/>
              </a:rPr>
              <a:t>Using the concept of As Low As Reasonably Practicable (ALARP)</a:t>
            </a:r>
          </a:p>
          <a:p>
            <a:pPr marL="367842" indent="-342079" defTabSz="914595">
              <a:spcBef>
                <a:spcPct val="20000"/>
              </a:spcBef>
              <a:buFont typeface="Wingdings" pitchFamily="124" charset="2"/>
              <a:buChar char="Ø"/>
            </a:pPr>
            <a:endParaRPr lang="en-US" sz="2000" dirty="0">
              <a:latin typeface="Verdana" pitchFamily="124" charset="0"/>
            </a:endParaRPr>
          </a:p>
        </p:txBody>
      </p:sp>
      <p:pic>
        <p:nvPicPr>
          <p:cNvPr id="5" name="Picture 2" descr="Opito logo –"/>
          <p:cNvPicPr>
            <a:picLocks noChangeAspect="1" noChangeArrowheads="1"/>
          </p:cNvPicPr>
          <p:nvPr/>
        </p:nvPicPr>
        <p:blipFill>
          <a:blip r:embed="rId2"/>
          <a:srcRect/>
          <a:stretch>
            <a:fillRect/>
          </a:stretch>
        </p:blipFill>
        <p:spPr bwMode="auto">
          <a:xfrm>
            <a:off x="8077200" y="228600"/>
            <a:ext cx="914400" cy="914400"/>
          </a:xfrm>
          <a:prstGeom prst="rect">
            <a:avLst/>
          </a:prstGeom>
          <a:noFill/>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5"/>
          <p:cNvSpPr>
            <a:spLocks noGrp="1"/>
          </p:cNvSpPr>
          <p:nvPr>
            <p:ph type="ftr" sz="quarter" idx="12"/>
          </p:nvPr>
        </p:nvSpPr>
        <p:spPr>
          <a:noFill/>
        </p:spPr>
        <p:txBody>
          <a:bodyPr tIns="41221" bIns="41221"/>
          <a:lstStyle/>
          <a:p>
            <a:pPr defTabSz="914595"/>
            <a:endParaRPr lang="en-GB" dirty="0"/>
          </a:p>
          <a:p>
            <a:pPr defTabSz="914595"/>
            <a:endParaRPr lang="en-GB" dirty="0"/>
          </a:p>
        </p:txBody>
      </p:sp>
      <p:sp>
        <p:nvSpPr>
          <p:cNvPr id="73731" name="Rectangle 2"/>
          <p:cNvSpPr>
            <a:spLocks noGrp="1" noChangeArrowheads="1"/>
          </p:cNvSpPr>
          <p:nvPr>
            <p:ph type="title"/>
          </p:nvPr>
        </p:nvSpPr>
        <p:spPr/>
        <p:txBody>
          <a:bodyPr lIns="82442" tIns="41221" rIns="82442" bIns="41221"/>
          <a:lstStyle/>
          <a:p>
            <a:pPr defTabSz="824423"/>
            <a:r>
              <a:rPr lang="en-US" sz="3200" dirty="0" smtClean="0">
                <a:latin typeface="Verdana" pitchFamily="124" charset="0"/>
                <a:ea typeface="ＭＳ Ｐゴシック" pitchFamily="124" charset="-128"/>
              </a:rPr>
              <a:t>Hierarchy of Risk Control Measures </a:t>
            </a:r>
          </a:p>
        </p:txBody>
      </p:sp>
      <p:sp>
        <p:nvSpPr>
          <p:cNvPr id="73732" name="Oval 41"/>
          <p:cNvSpPr>
            <a:spLocks noChangeArrowheads="1"/>
          </p:cNvSpPr>
          <p:nvPr/>
        </p:nvSpPr>
        <p:spPr bwMode="auto">
          <a:xfrm>
            <a:off x="1552835" y="4530436"/>
            <a:ext cx="1304039" cy="1513490"/>
          </a:xfrm>
          <a:prstGeom prst="ellipse">
            <a:avLst/>
          </a:prstGeom>
          <a:noFill/>
          <a:ln w="9525">
            <a:noFill/>
            <a:round/>
            <a:headEnd/>
            <a:tailEnd/>
          </a:ln>
        </p:spPr>
        <p:txBody>
          <a:bodyPr wrap="none" lIns="82406" tIns="41206" rIns="82406" bIns="41206" anchor="ctr"/>
          <a:lstStyle/>
          <a:p>
            <a:endParaRPr lang="en-US"/>
          </a:p>
        </p:txBody>
      </p:sp>
      <p:grpSp>
        <p:nvGrpSpPr>
          <p:cNvPr id="2" name="Group 45"/>
          <p:cNvGrpSpPr>
            <a:grpSpLocks/>
          </p:cNvGrpSpPr>
          <p:nvPr/>
        </p:nvGrpSpPr>
        <p:grpSpPr bwMode="auto">
          <a:xfrm>
            <a:off x="1827370" y="2053817"/>
            <a:ext cx="6320012" cy="4113367"/>
            <a:chOff x="1278" y="1433"/>
            <a:chExt cx="4420" cy="2870"/>
          </a:xfrm>
        </p:grpSpPr>
        <p:pic>
          <p:nvPicPr>
            <p:cNvPr id="73734" name="Picture 38"/>
            <p:cNvPicPr>
              <a:picLocks noChangeAspect="1" noChangeArrowheads="1"/>
            </p:cNvPicPr>
            <p:nvPr/>
          </p:nvPicPr>
          <p:blipFill>
            <a:blip r:embed="rId3" cstate="print"/>
            <a:srcRect/>
            <a:stretch>
              <a:fillRect/>
            </a:stretch>
          </p:blipFill>
          <p:spPr bwMode="auto">
            <a:xfrm>
              <a:off x="1278" y="1481"/>
              <a:ext cx="4420" cy="2822"/>
            </a:xfrm>
            <a:prstGeom prst="rect">
              <a:avLst/>
            </a:prstGeom>
            <a:noFill/>
            <a:ln w="9525">
              <a:noFill/>
              <a:miter lim="800000"/>
              <a:headEnd/>
              <a:tailEnd/>
            </a:ln>
          </p:spPr>
        </p:pic>
        <p:sp>
          <p:nvSpPr>
            <p:cNvPr id="73736" name="Rectangle 43"/>
            <p:cNvSpPr>
              <a:spLocks noChangeArrowheads="1"/>
            </p:cNvSpPr>
            <p:nvPr/>
          </p:nvSpPr>
          <p:spPr bwMode="auto">
            <a:xfrm>
              <a:off x="2526" y="1433"/>
              <a:ext cx="1680" cy="96"/>
            </a:xfrm>
            <a:prstGeom prst="rect">
              <a:avLst/>
            </a:prstGeom>
            <a:solidFill>
              <a:schemeClr val="bg1"/>
            </a:solidFill>
            <a:ln w="9525">
              <a:noFill/>
              <a:miter lim="800000"/>
              <a:headEnd/>
              <a:tailEnd/>
            </a:ln>
          </p:spPr>
          <p:txBody>
            <a:bodyPr wrap="none" lIns="91400" tIns="45703" rIns="91400" bIns="45703" anchor="ctr"/>
            <a:lstStyle/>
            <a:p>
              <a:endParaRPr lang="en-US"/>
            </a:p>
          </p:txBody>
        </p:sp>
      </p:grpSp>
      <p:pic>
        <p:nvPicPr>
          <p:cNvPr id="8" name="Picture 2" descr="Opito logo –"/>
          <p:cNvPicPr>
            <a:picLocks noChangeAspect="1" noChangeArrowheads="1"/>
          </p:cNvPicPr>
          <p:nvPr/>
        </p:nvPicPr>
        <p:blipFill>
          <a:blip r:embed="rId4"/>
          <a:srcRect/>
          <a:stretch>
            <a:fillRect/>
          </a:stretch>
        </p:blipFill>
        <p:spPr bwMode="auto">
          <a:xfrm>
            <a:off x="8077200" y="228600"/>
            <a:ext cx="914400" cy="914400"/>
          </a:xfrm>
          <a:prstGeom prst="rect">
            <a:avLst/>
          </a:prstGeom>
          <a:noFill/>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1"/>
          <p:cNvSpPr>
            <a:spLocks noGrp="1"/>
          </p:cNvSpPr>
          <p:nvPr>
            <p:ph type="ftr" sz="quarter" idx="12"/>
          </p:nvPr>
        </p:nvSpPr>
        <p:spPr>
          <a:noFill/>
        </p:spPr>
        <p:txBody>
          <a:bodyPr tIns="41221" bIns="41221"/>
          <a:lstStyle/>
          <a:p>
            <a:endParaRPr lang="en-GB"/>
          </a:p>
          <a:p>
            <a:endParaRPr lang="en-GB"/>
          </a:p>
        </p:txBody>
      </p:sp>
      <p:pic>
        <p:nvPicPr>
          <p:cNvPr id="75779" name="Picture 2"/>
          <p:cNvPicPr>
            <a:picLocks noChangeAspect="1" noChangeArrowheads="1"/>
          </p:cNvPicPr>
          <p:nvPr/>
        </p:nvPicPr>
        <p:blipFill>
          <a:blip r:embed="rId2" cstate="print"/>
          <a:srcRect b="4788"/>
          <a:stretch>
            <a:fillRect/>
          </a:stretch>
        </p:blipFill>
        <p:spPr bwMode="auto">
          <a:xfrm>
            <a:off x="82932" y="304800"/>
            <a:ext cx="9061068" cy="53559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5059" y="2057400"/>
            <a:ext cx="3873881" cy="1754326"/>
          </a:xfrm>
          <a:prstGeom prst="rect">
            <a:avLst/>
          </a:prstGeom>
        </p:spPr>
        <p:txBody>
          <a:bodyPr wrap="square">
            <a:spAutoFit/>
          </a:bodyPr>
          <a:lstStyle/>
          <a:p>
            <a:pPr algn="ctr"/>
            <a:r>
              <a:rPr lang="en-US" sz="3600" dirty="0" smtClean="0"/>
              <a:t>Tasks that Require a Permit to Work</a:t>
            </a:r>
            <a:endParaRPr lang="en-US" sz="3600" dirty="0"/>
          </a:p>
        </p:txBody>
      </p:sp>
      <p:pic>
        <p:nvPicPr>
          <p:cNvPr id="3" name="Picture 2" descr="Opito logo –"/>
          <p:cNvPicPr>
            <a:picLocks noChangeAspect="1" noChangeArrowheads="1"/>
          </p:cNvPicPr>
          <p:nvPr/>
        </p:nvPicPr>
        <p:blipFill>
          <a:blip r:embed="rId2"/>
          <a:srcRect/>
          <a:stretch>
            <a:fillRect/>
          </a:stretch>
        </p:blipFill>
        <p:spPr bwMode="auto">
          <a:xfrm>
            <a:off x="8077200" y="228600"/>
            <a:ext cx="914400" cy="914400"/>
          </a:xfrm>
          <a:prstGeom prst="rect">
            <a:avLst/>
          </a:prstGeom>
          <a:noFill/>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effectLst>
            <a:outerShdw dist="107763" dir="2700000" algn="ctr" rotWithShape="0">
              <a:srgbClr val="EAEC5E"/>
            </a:outerShdw>
          </a:effectLst>
        </p:spPr>
        <p:txBody>
          <a:bodyPr/>
          <a:lstStyle/>
          <a:p>
            <a:r>
              <a:rPr lang="en-US" smtClean="0">
                <a:solidFill>
                  <a:srgbClr val="037C03"/>
                </a:solidFill>
                <a:latin typeface="Arial" charset="0"/>
              </a:rPr>
              <a:t>Safe Work Permits</a:t>
            </a:r>
          </a:p>
        </p:txBody>
      </p:sp>
      <p:sp>
        <p:nvSpPr>
          <p:cNvPr id="6147" name="Rectangle 3"/>
          <p:cNvSpPr>
            <a:spLocks noChangeArrowheads="1"/>
          </p:cNvSpPr>
          <p:nvPr/>
        </p:nvSpPr>
        <p:spPr bwMode="auto">
          <a:xfrm>
            <a:off x="823913" y="1631950"/>
            <a:ext cx="3128962" cy="2222500"/>
          </a:xfrm>
          <a:prstGeom prst="rect">
            <a:avLst/>
          </a:prstGeom>
          <a:solidFill>
            <a:srgbClr val="FC7D05"/>
          </a:solidFill>
          <a:ln w="12700">
            <a:noFill/>
            <a:miter lim="800000"/>
            <a:headEnd/>
            <a:tailEnd/>
          </a:ln>
          <a:effectLst>
            <a:outerShdw dist="107763" dir="2700000" algn="ctr" rotWithShape="0">
              <a:srgbClr val="F6BF69"/>
            </a:outerShdw>
          </a:effectLst>
        </p:spPr>
        <p:txBody>
          <a:bodyPr lIns="90488" tIns="44450" rIns="90488" bIns="44450">
            <a:spAutoFit/>
          </a:bodyPr>
          <a:lstStyle/>
          <a:p>
            <a:r>
              <a:rPr lang="en-US" sz="2000">
                <a:latin typeface="Times New Roman" charset="0"/>
              </a:rPr>
              <a:t>Cutting / Welding</a:t>
            </a:r>
          </a:p>
          <a:p>
            <a:r>
              <a:rPr lang="en-US" sz="2000">
                <a:latin typeface="Times New Roman" charset="0"/>
              </a:rPr>
              <a:t>Permit</a:t>
            </a:r>
            <a:endParaRPr lang="en-US">
              <a:latin typeface="Times New Roman" charset="0"/>
            </a:endParaRPr>
          </a:p>
          <a:p>
            <a:endParaRPr lang="en-US" sz="2000">
              <a:latin typeface="Times New Roman" charset="0"/>
            </a:endParaRPr>
          </a:p>
          <a:p>
            <a:r>
              <a:rPr lang="en-US" sz="1000">
                <a:latin typeface="Times New Roman" charset="0"/>
              </a:rPr>
              <a:t>Location:    	 Job No.</a:t>
            </a:r>
          </a:p>
          <a:p>
            <a:endParaRPr lang="en-US" sz="1000">
              <a:latin typeface="Times New Roman" charset="0"/>
            </a:endParaRPr>
          </a:p>
          <a:p>
            <a:endParaRPr lang="en-US" sz="1000">
              <a:latin typeface="Times New Roman" charset="0"/>
            </a:endParaRPr>
          </a:p>
          <a:p>
            <a:endParaRPr lang="en-US" sz="1000">
              <a:latin typeface="Times New Roman" charset="0"/>
            </a:endParaRPr>
          </a:p>
          <a:p>
            <a:r>
              <a:rPr lang="en-US" sz="1000">
                <a:latin typeface="Times New Roman" charset="0"/>
              </a:rPr>
              <a:t>Date:	Job No.</a:t>
            </a:r>
          </a:p>
          <a:p>
            <a:endParaRPr lang="en-US" sz="1000">
              <a:latin typeface="Times New Roman" charset="0"/>
            </a:endParaRPr>
          </a:p>
          <a:p>
            <a:endParaRPr lang="en-US" sz="1000">
              <a:latin typeface="Times New Roman" charset="0"/>
            </a:endParaRPr>
          </a:p>
          <a:p>
            <a:pPr latinLnBrk="1"/>
            <a:endParaRPr lang="en-US" sz="1000">
              <a:latin typeface="Times New Roman" charset="0"/>
            </a:endParaRPr>
          </a:p>
        </p:txBody>
      </p:sp>
      <p:sp>
        <p:nvSpPr>
          <p:cNvPr id="6148" name="Rectangle 4"/>
          <p:cNvSpPr>
            <a:spLocks noChangeArrowheads="1"/>
          </p:cNvSpPr>
          <p:nvPr/>
        </p:nvSpPr>
        <p:spPr bwMode="auto">
          <a:xfrm>
            <a:off x="1655763" y="1985963"/>
            <a:ext cx="3521075" cy="2482850"/>
          </a:xfrm>
          <a:prstGeom prst="rect">
            <a:avLst/>
          </a:prstGeom>
          <a:solidFill>
            <a:srgbClr val="FFFFFF"/>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r>
              <a:rPr lang="en-US" sz="1200" b="1">
                <a:solidFill>
                  <a:schemeClr val="tx2"/>
                </a:solidFill>
                <a:latin typeface="Times New Roman" charset="0"/>
              </a:rPr>
              <a:t>            </a:t>
            </a:r>
            <a:r>
              <a:rPr lang="en-US" sz="1200" b="1" u="sng">
                <a:solidFill>
                  <a:schemeClr val="tx2"/>
                </a:solidFill>
                <a:latin typeface="Times New Roman" charset="0"/>
              </a:rPr>
              <a:t>Confined Space Entry Permit </a:t>
            </a:r>
          </a:p>
          <a:p>
            <a:endParaRPr lang="en-US" sz="1200" b="1">
              <a:solidFill>
                <a:schemeClr val="tx2"/>
              </a:solidFill>
              <a:latin typeface="Times New Roman" charset="0"/>
            </a:endParaRPr>
          </a:p>
          <a:p>
            <a:r>
              <a:rPr lang="en-US" sz="800" b="1">
                <a:solidFill>
                  <a:schemeClr val="tx2"/>
                </a:solidFill>
                <a:latin typeface="Times New Roman" charset="0"/>
              </a:rPr>
              <a:t>Location and description of confined space:</a:t>
            </a:r>
          </a:p>
          <a:p>
            <a:r>
              <a:rPr lang="en-US" sz="800" b="1">
                <a:solidFill>
                  <a:schemeClr val="tx2"/>
                </a:solidFill>
                <a:latin typeface="Times New Roman" charset="0"/>
              </a:rPr>
              <a:t>Reason for entry:</a:t>
            </a:r>
          </a:p>
          <a:p>
            <a:r>
              <a:rPr lang="en-US" sz="800" b="1">
                <a:solidFill>
                  <a:schemeClr val="tx2"/>
                </a:solidFill>
                <a:latin typeface="Times New Roman" charset="0"/>
              </a:rPr>
              <a:t>Permit issued to:</a:t>
            </a:r>
          </a:p>
          <a:p>
            <a:r>
              <a:rPr lang="en-US" sz="800" b="1">
                <a:solidFill>
                  <a:schemeClr val="tx2"/>
                </a:solidFill>
                <a:latin typeface="Times New Roman" charset="0"/>
              </a:rPr>
              <a:t>Supervisor’s Name:</a:t>
            </a:r>
          </a:p>
          <a:p>
            <a:r>
              <a:rPr lang="en-US" sz="800" b="1">
                <a:solidFill>
                  <a:schemeClr val="tx2"/>
                </a:solidFill>
                <a:latin typeface="Times New Roman" charset="0"/>
              </a:rPr>
              <a:t>Attendant’s name:</a:t>
            </a:r>
          </a:p>
          <a:p>
            <a:r>
              <a:rPr lang="en-US" sz="800" b="1">
                <a:solidFill>
                  <a:schemeClr val="tx2"/>
                </a:solidFill>
                <a:latin typeface="Times New Roman" charset="0"/>
              </a:rPr>
              <a:t>Permit issuer’s name:</a:t>
            </a:r>
          </a:p>
          <a:p>
            <a:r>
              <a:rPr lang="en-US" sz="800" b="1">
                <a:solidFill>
                  <a:schemeClr val="tx2"/>
                </a:solidFill>
                <a:latin typeface="Times New Roman" charset="0"/>
              </a:rPr>
              <a:t>% oxygen:	% lower explosive limit:          ppm CO:        H</a:t>
            </a:r>
            <a:r>
              <a:rPr lang="en-US" sz="800" b="1" baseline="-25000">
                <a:solidFill>
                  <a:schemeClr val="tx2"/>
                </a:solidFill>
                <a:latin typeface="Times New Roman" charset="0"/>
              </a:rPr>
              <a:t>2</a:t>
            </a:r>
            <a:r>
              <a:rPr lang="en-US" sz="800" b="1">
                <a:solidFill>
                  <a:schemeClr val="tx2"/>
                </a:solidFill>
                <a:latin typeface="Times New Roman" charset="0"/>
              </a:rPr>
              <a:t>S:</a:t>
            </a:r>
          </a:p>
          <a:p>
            <a:endParaRPr lang="en-US" sz="1200" b="1" u="sng">
              <a:solidFill>
                <a:schemeClr val="tx2"/>
              </a:solidFill>
              <a:latin typeface="Times New Roman" charset="0"/>
            </a:endParaRPr>
          </a:p>
          <a:p>
            <a:r>
              <a:rPr lang="en-US" sz="800" b="1" u="sng">
                <a:solidFill>
                  <a:schemeClr val="tx2"/>
                </a:solidFill>
                <a:latin typeface="Times New Roman" charset="0"/>
              </a:rPr>
              <a:t>Requirements     </a:t>
            </a:r>
            <a:endParaRPr lang="en-US" sz="800">
              <a:solidFill>
                <a:schemeClr val="tx2"/>
              </a:solidFill>
              <a:latin typeface="Times New Roman" charset="0"/>
            </a:endParaRPr>
          </a:p>
          <a:p>
            <a:endParaRPr lang="en-US" sz="800">
              <a:solidFill>
                <a:schemeClr val="tx2"/>
              </a:solidFill>
              <a:latin typeface="Times New Roman" charset="0"/>
            </a:endParaRPr>
          </a:p>
          <a:p>
            <a:r>
              <a:rPr lang="en-US" sz="800">
                <a:solidFill>
                  <a:schemeClr val="tx2"/>
                </a:solidFill>
                <a:latin typeface="Times New Roman" charset="0"/>
              </a:rPr>
              <a:t>Emergency Rescuer		yes	no</a:t>
            </a:r>
          </a:p>
          <a:p>
            <a:r>
              <a:rPr lang="en-US" sz="800">
                <a:solidFill>
                  <a:schemeClr val="tx2"/>
                </a:solidFill>
                <a:latin typeface="Times New Roman" charset="0"/>
              </a:rPr>
              <a:t>Continuous Gas Monitor	yes	no</a:t>
            </a:r>
          </a:p>
          <a:p>
            <a:r>
              <a:rPr lang="en-US" sz="800">
                <a:solidFill>
                  <a:schemeClr val="tx2"/>
                </a:solidFill>
                <a:latin typeface="Times New Roman" charset="0"/>
              </a:rPr>
              <a:t>Barrier for ground openings	yes	no</a:t>
            </a:r>
          </a:p>
          <a:p>
            <a:r>
              <a:rPr lang="en-US" sz="800">
                <a:solidFill>
                  <a:schemeClr val="tx2"/>
                </a:solidFill>
                <a:latin typeface="Times New Roman" charset="0"/>
              </a:rPr>
              <a:t>Warning Signs		yes	no</a:t>
            </a:r>
          </a:p>
          <a:p>
            <a:endParaRPr lang="en-US" sz="800">
              <a:solidFill>
                <a:schemeClr val="tx2"/>
              </a:solidFill>
              <a:latin typeface="Times New Roman" charset="0"/>
            </a:endParaRPr>
          </a:p>
          <a:p>
            <a:pPr latinLnBrk="1"/>
            <a:endParaRPr lang="en-US" sz="800">
              <a:solidFill>
                <a:schemeClr val="tx2"/>
              </a:solidFill>
              <a:latin typeface="Times New Roman" charset="0"/>
            </a:endParaRPr>
          </a:p>
        </p:txBody>
      </p:sp>
      <p:sp>
        <p:nvSpPr>
          <p:cNvPr id="6149" name="Rectangle 5"/>
          <p:cNvSpPr>
            <a:spLocks noChangeArrowheads="1"/>
          </p:cNvSpPr>
          <p:nvPr/>
        </p:nvSpPr>
        <p:spPr bwMode="auto">
          <a:xfrm>
            <a:off x="2189163" y="2355850"/>
            <a:ext cx="5686425" cy="2301875"/>
          </a:xfrm>
          <a:prstGeom prst="rect">
            <a:avLst/>
          </a:prstGeom>
          <a:solidFill>
            <a:srgbClr val="FFFFFF"/>
          </a:solidFill>
          <a:ln w="12700">
            <a:solidFill>
              <a:schemeClr val="tx1"/>
            </a:solidFill>
            <a:miter lim="800000"/>
            <a:headEnd/>
            <a:tailEnd/>
          </a:ln>
          <a:effectLst>
            <a:outerShdw dist="107763" dir="2700000" algn="ctr" rotWithShape="0">
              <a:srgbClr val="EF9100"/>
            </a:outerShdw>
          </a:effectLst>
        </p:spPr>
        <p:txBody>
          <a:bodyPr wrap="none" lIns="90488" tIns="44450" rIns="90488" bIns="44450">
            <a:spAutoFit/>
          </a:bodyPr>
          <a:lstStyle/>
          <a:p>
            <a:r>
              <a:rPr lang="en-US" sz="1600" b="1"/>
              <a:t>Safe Work Permit</a:t>
            </a:r>
            <a:r>
              <a:rPr lang="en-US" sz="800"/>
              <a:t>			Permit #</a:t>
            </a:r>
          </a:p>
          <a:p>
            <a:endParaRPr lang="en-US" sz="800"/>
          </a:p>
          <a:p>
            <a:r>
              <a:rPr lang="en-US" sz="800"/>
              <a:t>Type:  (hot work, confined space, line break, etc.....		location:		</a:t>
            </a:r>
          </a:p>
          <a:p>
            <a:endParaRPr lang="en-US" sz="800"/>
          </a:p>
          <a:p>
            <a:r>
              <a:rPr lang="en-US" sz="800"/>
              <a:t>Valid    __/___/___   ____              __/___/___     ____		Issued to:</a:t>
            </a:r>
          </a:p>
          <a:p>
            <a:r>
              <a:rPr lang="en-US" sz="800"/>
              <a:t> From:   M   D   Y      time      to     M     D     Y      time</a:t>
            </a:r>
          </a:p>
          <a:p>
            <a:endParaRPr lang="en-US" sz="800"/>
          </a:p>
          <a:p>
            <a:r>
              <a:rPr lang="en-US" sz="800"/>
              <a:t>Work Description:				________________________________</a:t>
            </a:r>
          </a:p>
          <a:p>
            <a:r>
              <a:rPr lang="en-US" sz="800"/>
              <a:t>____________________________________________		Supervisor’s Signature           Print name</a:t>
            </a:r>
            <a:br>
              <a:rPr lang="en-US" sz="800"/>
            </a:br>
            <a:r>
              <a:rPr lang="en-US" sz="800"/>
              <a:t>____________________________________________		</a:t>
            </a:r>
            <a:br>
              <a:rPr lang="en-US" sz="800"/>
            </a:br>
            <a:r>
              <a:rPr lang="en-US" sz="800"/>
              <a:t>____________________________________________		Work Order No.</a:t>
            </a:r>
          </a:p>
          <a:p>
            <a:endParaRPr lang="en-US" sz="800"/>
          </a:p>
          <a:p>
            <a:r>
              <a:rPr lang="en-US" sz="800"/>
              <a:t>Atm    Combustible vapors or gases (&lt;10%)      Oxygen Concentration (&gt;19.5% &amp; &lt;21%)     Toxic Material Concentration</a:t>
            </a:r>
          </a:p>
          <a:p>
            <a:r>
              <a:rPr lang="en-US" sz="800"/>
              <a:t>Tests</a:t>
            </a:r>
          </a:p>
          <a:p>
            <a:endParaRPr lang="en-US" sz="800"/>
          </a:p>
          <a:p>
            <a:r>
              <a:rPr lang="en-US" sz="800" b="1"/>
              <a:t>Precautions Always Required:</a:t>
            </a:r>
            <a:endParaRPr lang="en-US" sz="800"/>
          </a:p>
          <a:p>
            <a:pPr latinLnBrk="1"/>
            <a:endParaRPr lang="en-US" sz="800"/>
          </a:p>
        </p:txBody>
      </p:sp>
      <p:sp>
        <p:nvSpPr>
          <p:cNvPr id="6150" name="Rectangle 6"/>
          <p:cNvSpPr>
            <a:spLocks noChangeArrowheads="1"/>
          </p:cNvSpPr>
          <p:nvPr/>
        </p:nvSpPr>
        <p:spPr bwMode="auto">
          <a:xfrm>
            <a:off x="635000" y="4862513"/>
            <a:ext cx="8080375" cy="1566862"/>
          </a:xfrm>
          <a:prstGeom prst="rect">
            <a:avLst/>
          </a:prstGeom>
          <a:noFill/>
          <a:ln w="12700">
            <a:noFill/>
            <a:miter lim="800000"/>
            <a:headEnd/>
            <a:tailEnd/>
          </a:ln>
          <a:effectLst/>
        </p:spPr>
        <p:txBody>
          <a:bodyPr wrap="none" lIns="90488" tIns="44450" rIns="90488" bIns="44450">
            <a:spAutoFit/>
          </a:bodyPr>
          <a:lstStyle/>
          <a:p>
            <a:pPr algn="just"/>
            <a:r>
              <a:rPr lang="en-US" sz="2400" dirty="0"/>
              <a:t>There currently are several documents which are called</a:t>
            </a:r>
          </a:p>
          <a:p>
            <a:pPr algn="just"/>
            <a:r>
              <a:rPr lang="en-US" sz="2400" dirty="0"/>
              <a:t>“safe work permits.”  Confined Space Permit, Hot Work </a:t>
            </a:r>
          </a:p>
          <a:p>
            <a:pPr algn="just"/>
            <a:r>
              <a:rPr lang="en-US" sz="2400" dirty="0"/>
              <a:t>Permit, Hot Work Permit, Lock-Out and Tag Permit or </a:t>
            </a:r>
          </a:p>
          <a:p>
            <a:pPr algn="just"/>
            <a:r>
              <a:rPr lang="en-US" sz="2400" dirty="0"/>
              <a:t>a General Safe Work Permit that may cover all situations. </a:t>
            </a:r>
          </a:p>
        </p:txBody>
      </p:sp>
      <p:pic>
        <p:nvPicPr>
          <p:cNvPr id="7" name="Picture 2" descr="Opito logo –"/>
          <p:cNvPicPr>
            <a:picLocks noChangeAspect="1" noChangeArrowheads="1"/>
          </p:cNvPicPr>
          <p:nvPr/>
        </p:nvPicPr>
        <p:blipFill>
          <a:blip r:embed="rId2"/>
          <a:srcRect/>
          <a:stretch>
            <a:fillRect/>
          </a:stretch>
        </p:blipFill>
        <p:spPr bwMode="auto">
          <a:xfrm>
            <a:off x="8077200" y="228600"/>
            <a:ext cx="914400" cy="914400"/>
          </a:xfrm>
          <a:prstGeom prst="rect">
            <a:avLst/>
          </a:prstGeom>
          <a:noFill/>
        </p:spPr>
      </p:pic>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effectLst>
            <a:outerShdw dist="107763" dir="2700000" algn="ctr" rotWithShape="0">
              <a:srgbClr val="EAEC5E"/>
            </a:outerShdw>
          </a:effectLst>
        </p:spPr>
        <p:txBody>
          <a:bodyPr/>
          <a:lstStyle/>
          <a:p>
            <a:r>
              <a:rPr lang="en-US" smtClean="0">
                <a:solidFill>
                  <a:srgbClr val="037C03"/>
                </a:solidFill>
                <a:latin typeface="Arial" charset="0"/>
              </a:rPr>
              <a:t>Safe Work Permits</a:t>
            </a:r>
          </a:p>
        </p:txBody>
      </p:sp>
      <p:sp>
        <p:nvSpPr>
          <p:cNvPr id="7171" name="Rectangle 3"/>
          <p:cNvSpPr>
            <a:spLocks noChangeArrowheads="1"/>
          </p:cNvSpPr>
          <p:nvPr/>
        </p:nvSpPr>
        <p:spPr bwMode="auto">
          <a:xfrm>
            <a:off x="823913" y="2165350"/>
            <a:ext cx="3128962" cy="4083050"/>
          </a:xfrm>
          <a:prstGeom prst="rect">
            <a:avLst/>
          </a:prstGeom>
          <a:solidFill>
            <a:srgbClr val="FC7D05"/>
          </a:solidFill>
          <a:ln w="12700">
            <a:noFill/>
            <a:miter lim="800000"/>
            <a:headEnd/>
            <a:tailEnd/>
          </a:ln>
          <a:effectLst>
            <a:outerShdw dist="107763" dir="2700000" algn="ctr" rotWithShape="0">
              <a:srgbClr val="F6BF69"/>
            </a:outerShdw>
          </a:effectLst>
        </p:spPr>
        <p:txBody>
          <a:bodyPr wrap="none" lIns="90488" tIns="44450" rIns="90488" bIns="44450">
            <a:spAutoFit/>
          </a:bodyPr>
          <a:lstStyle/>
          <a:p>
            <a:r>
              <a:rPr lang="en-US" sz="2000">
                <a:latin typeface="Times New Roman" charset="0"/>
              </a:rPr>
              <a:t>Cutting / Welding</a:t>
            </a:r>
          </a:p>
          <a:p>
            <a:r>
              <a:rPr lang="en-US" sz="2000">
                <a:latin typeface="Times New Roman" charset="0"/>
              </a:rPr>
              <a:t>Permit</a:t>
            </a:r>
            <a:endParaRPr lang="en-US">
              <a:latin typeface="Times New Roman" charset="0"/>
            </a:endParaRPr>
          </a:p>
          <a:p>
            <a:endParaRPr lang="en-US" sz="2000">
              <a:latin typeface="Times New Roman" charset="0"/>
            </a:endParaRPr>
          </a:p>
          <a:p>
            <a:r>
              <a:rPr lang="en-US" sz="1000">
                <a:latin typeface="Times New Roman" charset="0"/>
              </a:rPr>
              <a:t>Location:    	 Job No.</a:t>
            </a:r>
          </a:p>
          <a:p>
            <a:endParaRPr lang="en-US" sz="1000">
              <a:latin typeface="Times New Roman" charset="0"/>
            </a:endParaRPr>
          </a:p>
          <a:p>
            <a:endParaRPr lang="en-US" sz="1000">
              <a:latin typeface="Times New Roman" charset="0"/>
            </a:endParaRPr>
          </a:p>
          <a:p>
            <a:endParaRPr lang="en-US" sz="1000">
              <a:latin typeface="Times New Roman" charset="0"/>
            </a:endParaRPr>
          </a:p>
          <a:p>
            <a:r>
              <a:rPr lang="en-US" sz="1000">
                <a:latin typeface="Times New Roman" charset="0"/>
              </a:rPr>
              <a:t>Date:	Job No.</a:t>
            </a:r>
          </a:p>
          <a:p>
            <a:endParaRPr lang="en-US" sz="1000">
              <a:latin typeface="Times New Roman" charset="0"/>
            </a:endParaRPr>
          </a:p>
          <a:p>
            <a:r>
              <a:rPr lang="en-US" sz="1000">
                <a:latin typeface="Times New Roman" charset="0"/>
              </a:rPr>
              <a:t>Location &amp; Building:	Floor</a:t>
            </a:r>
          </a:p>
          <a:p>
            <a:endParaRPr lang="en-US" sz="1000">
              <a:latin typeface="Times New Roman" charset="0"/>
            </a:endParaRPr>
          </a:p>
          <a:p>
            <a:r>
              <a:rPr lang="en-US" sz="1000">
                <a:latin typeface="Times New Roman" charset="0"/>
              </a:rPr>
              <a:t>Nature of Job:</a:t>
            </a:r>
          </a:p>
          <a:p>
            <a:endParaRPr lang="en-US" sz="1000">
              <a:latin typeface="Times New Roman" charset="0"/>
            </a:endParaRPr>
          </a:p>
          <a:p>
            <a:r>
              <a:rPr lang="en-US" sz="1000">
                <a:latin typeface="Times New Roman" charset="0"/>
              </a:rPr>
              <a:t>Welder’s Name:</a:t>
            </a:r>
          </a:p>
          <a:p>
            <a:endParaRPr lang="en-US" sz="1000">
              <a:latin typeface="Times New Roman" charset="0"/>
            </a:endParaRPr>
          </a:p>
          <a:p>
            <a:r>
              <a:rPr lang="en-US" sz="800">
                <a:latin typeface="Times New Roman" charset="0"/>
              </a:rPr>
              <a:t>The above location has been examined.  The precautions  checked</a:t>
            </a:r>
          </a:p>
          <a:p>
            <a:r>
              <a:rPr lang="en-US" sz="800">
                <a:latin typeface="Times New Roman" charset="0"/>
              </a:rPr>
              <a:t>on the reverse of this card have been taken to prevent fire.</a:t>
            </a:r>
          </a:p>
          <a:p>
            <a:r>
              <a:rPr lang="en-US" sz="800">
                <a:latin typeface="Times New Roman" charset="0"/>
              </a:rPr>
              <a:t>Permission is granted for this work.</a:t>
            </a:r>
          </a:p>
          <a:p>
            <a:endParaRPr lang="en-US" sz="800">
              <a:latin typeface="Times New Roman" charset="0"/>
            </a:endParaRPr>
          </a:p>
          <a:p>
            <a:r>
              <a:rPr lang="en-US" sz="1000">
                <a:latin typeface="Times New Roman" charset="0"/>
              </a:rPr>
              <a:t>Permit	Date:	Time:</a:t>
            </a:r>
          </a:p>
          <a:p>
            <a:r>
              <a:rPr lang="en-US" sz="1000">
                <a:latin typeface="Times New Roman" charset="0"/>
              </a:rPr>
              <a:t>Expires			AM</a:t>
            </a:r>
          </a:p>
          <a:p>
            <a:r>
              <a:rPr lang="en-US" sz="1000">
                <a:latin typeface="Times New Roman" charset="0"/>
              </a:rPr>
              <a:t>			PM</a:t>
            </a:r>
          </a:p>
          <a:p>
            <a:endParaRPr lang="en-US" sz="1000">
              <a:latin typeface="Times New Roman" charset="0"/>
            </a:endParaRPr>
          </a:p>
          <a:p>
            <a:pPr latinLnBrk="1"/>
            <a:endParaRPr lang="en-US" sz="1000">
              <a:latin typeface="Times New Roman" charset="0"/>
            </a:endParaRPr>
          </a:p>
        </p:txBody>
      </p:sp>
      <p:sp>
        <p:nvSpPr>
          <p:cNvPr id="7172" name="Rectangle 4"/>
          <p:cNvSpPr>
            <a:spLocks noChangeArrowheads="1"/>
          </p:cNvSpPr>
          <p:nvPr/>
        </p:nvSpPr>
        <p:spPr bwMode="auto">
          <a:xfrm>
            <a:off x="4481513" y="2195513"/>
            <a:ext cx="4231929" cy="3044423"/>
          </a:xfrm>
          <a:prstGeom prst="rect">
            <a:avLst/>
          </a:prstGeom>
          <a:noFill/>
          <a:ln w="12700">
            <a:noFill/>
            <a:miter lim="800000"/>
            <a:headEnd/>
            <a:tailEnd/>
          </a:ln>
          <a:effectLst/>
        </p:spPr>
        <p:txBody>
          <a:bodyPr wrap="none" lIns="90488" tIns="44450" rIns="90488" bIns="44450">
            <a:spAutoFit/>
          </a:bodyPr>
          <a:lstStyle/>
          <a:p>
            <a:r>
              <a:rPr lang="en-US" sz="2400" dirty="0">
                <a:latin typeface="Times New Roman" charset="0"/>
              </a:rPr>
              <a:t>The </a:t>
            </a:r>
            <a:r>
              <a:rPr lang="en-US" sz="2400" u="sng" dirty="0">
                <a:latin typeface="Times New Roman" charset="0"/>
              </a:rPr>
              <a:t>Hot Work Permit </a:t>
            </a:r>
            <a:r>
              <a:rPr lang="en-US" sz="2400" dirty="0">
                <a:latin typeface="Times New Roman" charset="0"/>
              </a:rPr>
              <a:t>is a form</a:t>
            </a:r>
          </a:p>
          <a:p>
            <a:r>
              <a:rPr lang="en-US" sz="2400" dirty="0">
                <a:latin typeface="Times New Roman" charset="0"/>
              </a:rPr>
              <a:t>of Safe Work Permit issued by</a:t>
            </a:r>
          </a:p>
          <a:p>
            <a:r>
              <a:rPr lang="en-US" sz="2400" dirty="0">
                <a:latin typeface="Times New Roman" charset="0"/>
              </a:rPr>
              <a:t>the Fire Marshal or other person </a:t>
            </a:r>
          </a:p>
          <a:p>
            <a:r>
              <a:rPr lang="en-US" sz="2400" dirty="0">
                <a:latin typeface="Times New Roman" charset="0"/>
              </a:rPr>
              <a:t>responsible for fire safety.</a:t>
            </a:r>
          </a:p>
          <a:p>
            <a:endParaRPr lang="en-US" sz="2400" dirty="0">
              <a:latin typeface="Times New Roman" charset="0"/>
            </a:endParaRPr>
          </a:p>
          <a:p>
            <a:r>
              <a:rPr lang="en-US" sz="2400" dirty="0">
                <a:latin typeface="Times New Roman" charset="0"/>
              </a:rPr>
              <a:t>This permit is required for all</a:t>
            </a:r>
          </a:p>
          <a:p>
            <a:r>
              <a:rPr lang="en-US" sz="2400" dirty="0">
                <a:latin typeface="Times New Roman" charset="0"/>
              </a:rPr>
              <a:t>situations which may result in</a:t>
            </a:r>
          </a:p>
          <a:p>
            <a:r>
              <a:rPr lang="en-US" sz="2400" dirty="0">
                <a:latin typeface="Times New Roman" charset="0"/>
              </a:rPr>
              <a:t>fires or explosions.</a:t>
            </a:r>
          </a:p>
        </p:txBody>
      </p:sp>
      <p:pic>
        <p:nvPicPr>
          <p:cNvPr id="5" name="Picture 2" descr="Opito logo –"/>
          <p:cNvPicPr>
            <a:picLocks noChangeAspect="1" noChangeArrowheads="1"/>
          </p:cNvPicPr>
          <p:nvPr/>
        </p:nvPicPr>
        <p:blipFill>
          <a:blip r:embed="rId2"/>
          <a:srcRect/>
          <a:stretch>
            <a:fillRect/>
          </a:stretch>
        </p:blipFill>
        <p:spPr bwMode="auto">
          <a:xfrm>
            <a:off x="8077200" y="228600"/>
            <a:ext cx="914400" cy="914400"/>
          </a:xfrm>
          <a:prstGeom prst="rect">
            <a:avLst/>
          </a:prstGeom>
          <a:noFill/>
        </p:spPr>
      </p:pic>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0" y="609600"/>
            <a:ext cx="4648200" cy="1143000"/>
          </a:xfrm>
          <a:noFill/>
          <a:effectLst>
            <a:outerShdw dist="107763" dir="2700000" algn="ctr" rotWithShape="0">
              <a:srgbClr val="EAEC5E"/>
            </a:outerShdw>
          </a:effectLst>
        </p:spPr>
        <p:txBody>
          <a:bodyPr/>
          <a:lstStyle/>
          <a:p>
            <a:r>
              <a:rPr lang="en-US" sz="3600" smtClean="0">
                <a:solidFill>
                  <a:srgbClr val="037C03"/>
                </a:solidFill>
                <a:latin typeface="Arial" charset="0"/>
              </a:rPr>
              <a:t>Safe Work Permits</a:t>
            </a:r>
          </a:p>
        </p:txBody>
      </p:sp>
      <p:sp>
        <p:nvSpPr>
          <p:cNvPr id="8195" name="Oval 3"/>
          <p:cNvSpPr>
            <a:spLocks noChangeArrowheads="1"/>
          </p:cNvSpPr>
          <p:nvPr/>
        </p:nvSpPr>
        <p:spPr bwMode="auto">
          <a:xfrm>
            <a:off x="2381250" y="781050"/>
            <a:ext cx="38100" cy="114300"/>
          </a:xfrm>
          <a:prstGeom prst="ellipse">
            <a:avLst/>
          </a:prstGeom>
          <a:noFill/>
          <a:ln w="38100" cmpd="dbl">
            <a:solidFill>
              <a:schemeClr val="tx1"/>
            </a:solidFill>
            <a:round/>
            <a:headEnd/>
            <a:tailEnd/>
          </a:ln>
          <a:effectLst/>
        </p:spPr>
        <p:txBody>
          <a:bodyPr wrap="none" anchor="ctr"/>
          <a:lstStyle/>
          <a:p>
            <a:endParaRPr lang="en-US"/>
          </a:p>
        </p:txBody>
      </p:sp>
      <p:sp>
        <p:nvSpPr>
          <p:cNvPr id="8196" name="Oval 4"/>
          <p:cNvSpPr>
            <a:spLocks noChangeArrowheads="1"/>
          </p:cNvSpPr>
          <p:nvPr/>
        </p:nvSpPr>
        <p:spPr bwMode="auto">
          <a:xfrm>
            <a:off x="2368550" y="615950"/>
            <a:ext cx="63500" cy="139700"/>
          </a:xfrm>
          <a:prstGeom prst="ellipse">
            <a:avLst/>
          </a:prstGeom>
          <a:noFill/>
          <a:ln w="12700">
            <a:solidFill>
              <a:schemeClr val="tx1"/>
            </a:solidFill>
            <a:round/>
            <a:headEnd/>
            <a:tailEnd/>
          </a:ln>
          <a:effectLst/>
        </p:spPr>
        <p:txBody>
          <a:bodyPr wrap="none" anchor="ctr"/>
          <a:lstStyle/>
          <a:p>
            <a:endParaRPr lang="en-US"/>
          </a:p>
        </p:txBody>
      </p:sp>
      <p:sp>
        <p:nvSpPr>
          <p:cNvPr id="8197" name="Line 5"/>
          <p:cNvSpPr>
            <a:spLocks noChangeShapeType="1"/>
          </p:cNvSpPr>
          <p:nvPr/>
        </p:nvSpPr>
        <p:spPr bwMode="auto">
          <a:xfrm flipH="1">
            <a:off x="2247900" y="2209800"/>
            <a:ext cx="304800" cy="0"/>
          </a:xfrm>
          <a:prstGeom prst="line">
            <a:avLst/>
          </a:prstGeom>
          <a:noFill/>
          <a:ln w="76200">
            <a:solidFill>
              <a:srgbClr val="AD6900"/>
            </a:solidFill>
            <a:round/>
            <a:headEnd/>
            <a:tailEnd/>
          </a:ln>
          <a:effectLst/>
        </p:spPr>
        <p:txBody>
          <a:bodyPr wrap="none" anchor="ctr"/>
          <a:lstStyle/>
          <a:p>
            <a:endParaRPr lang="en-US"/>
          </a:p>
        </p:txBody>
      </p:sp>
      <p:sp>
        <p:nvSpPr>
          <p:cNvPr id="8198" name="Line 6"/>
          <p:cNvSpPr>
            <a:spLocks noChangeShapeType="1"/>
          </p:cNvSpPr>
          <p:nvPr/>
        </p:nvSpPr>
        <p:spPr bwMode="auto">
          <a:xfrm flipH="1">
            <a:off x="2095500" y="2628900"/>
            <a:ext cx="228600" cy="457200"/>
          </a:xfrm>
          <a:prstGeom prst="line">
            <a:avLst/>
          </a:prstGeom>
          <a:noFill/>
          <a:ln w="76200">
            <a:solidFill>
              <a:srgbClr val="AD6900"/>
            </a:solidFill>
            <a:round/>
            <a:headEnd/>
            <a:tailEnd/>
          </a:ln>
          <a:effectLst/>
        </p:spPr>
        <p:txBody>
          <a:bodyPr wrap="none" anchor="ctr"/>
          <a:lstStyle/>
          <a:p>
            <a:endParaRPr lang="en-US"/>
          </a:p>
        </p:txBody>
      </p:sp>
      <p:sp>
        <p:nvSpPr>
          <p:cNvPr id="8199" name="Oval 7"/>
          <p:cNvSpPr>
            <a:spLocks noChangeArrowheads="1"/>
          </p:cNvSpPr>
          <p:nvPr/>
        </p:nvSpPr>
        <p:spPr bwMode="auto">
          <a:xfrm>
            <a:off x="2597150" y="2520950"/>
            <a:ext cx="63500" cy="139700"/>
          </a:xfrm>
          <a:prstGeom prst="ellipse">
            <a:avLst/>
          </a:prstGeom>
          <a:noFill/>
          <a:ln w="12700">
            <a:solidFill>
              <a:schemeClr val="tx1"/>
            </a:solidFill>
            <a:round/>
            <a:headEnd/>
            <a:tailEnd/>
          </a:ln>
          <a:effectLst/>
        </p:spPr>
        <p:txBody>
          <a:bodyPr wrap="none" anchor="ctr"/>
          <a:lstStyle/>
          <a:p>
            <a:endParaRPr lang="en-US"/>
          </a:p>
        </p:txBody>
      </p:sp>
      <p:sp>
        <p:nvSpPr>
          <p:cNvPr id="8200" name="Oval 8"/>
          <p:cNvSpPr>
            <a:spLocks noChangeArrowheads="1"/>
          </p:cNvSpPr>
          <p:nvPr/>
        </p:nvSpPr>
        <p:spPr bwMode="auto">
          <a:xfrm>
            <a:off x="2152650" y="3600450"/>
            <a:ext cx="114300" cy="114300"/>
          </a:xfrm>
          <a:prstGeom prst="ellipse">
            <a:avLst/>
          </a:prstGeom>
          <a:noFill/>
          <a:ln w="38100" cmpd="dbl">
            <a:solidFill>
              <a:schemeClr val="tx1"/>
            </a:solidFill>
            <a:round/>
            <a:headEnd/>
            <a:tailEnd/>
          </a:ln>
          <a:effectLst/>
        </p:spPr>
        <p:txBody>
          <a:bodyPr wrap="none" anchor="ctr"/>
          <a:lstStyle/>
          <a:p>
            <a:endParaRPr lang="en-US"/>
          </a:p>
        </p:txBody>
      </p:sp>
      <p:sp>
        <p:nvSpPr>
          <p:cNvPr id="8201" name="Oval 9"/>
          <p:cNvSpPr>
            <a:spLocks noChangeArrowheads="1"/>
          </p:cNvSpPr>
          <p:nvPr/>
        </p:nvSpPr>
        <p:spPr bwMode="auto">
          <a:xfrm>
            <a:off x="2457450" y="3600450"/>
            <a:ext cx="114300" cy="114300"/>
          </a:xfrm>
          <a:prstGeom prst="ellipse">
            <a:avLst/>
          </a:prstGeom>
          <a:noFill/>
          <a:ln w="38100" cmpd="dbl">
            <a:solidFill>
              <a:schemeClr val="tx1"/>
            </a:solidFill>
            <a:round/>
            <a:headEnd/>
            <a:tailEnd/>
          </a:ln>
          <a:effectLst/>
        </p:spPr>
        <p:txBody>
          <a:bodyPr wrap="none" anchor="ctr"/>
          <a:lstStyle/>
          <a:p>
            <a:endParaRPr lang="en-US"/>
          </a:p>
        </p:txBody>
      </p:sp>
      <p:sp>
        <p:nvSpPr>
          <p:cNvPr id="8202" name="Oval 10"/>
          <p:cNvSpPr>
            <a:spLocks noChangeArrowheads="1"/>
          </p:cNvSpPr>
          <p:nvPr/>
        </p:nvSpPr>
        <p:spPr bwMode="auto">
          <a:xfrm>
            <a:off x="2305050" y="1771650"/>
            <a:ext cx="114300" cy="114300"/>
          </a:xfrm>
          <a:prstGeom prst="ellipse">
            <a:avLst/>
          </a:prstGeom>
          <a:noFill/>
          <a:ln w="38100" cmpd="dbl">
            <a:solidFill>
              <a:schemeClr val="tx1"/>
            </a:solidFill>
            <a:round/>
            <a:headEnd/>
            <a:tailEnd/>
          </a:ln>
          <a:effectLst/>
        </p:spPr>
        <p:txBody>
          <a:bodyPr wrap="none" anchor="ctr"/>
          <a:lstStyle/>
          <a:p>
            <a:endParaRPr lang="en-US"/>
          </a:p>
        </p:txBody>
      </p:sp>
      <p:sp>
        <p:nvSpPr>
          <p:cNvPr id="8203" name="Line 11"/>
          <p:cNvSpPr>
            <a:spLocks noChangeShapeType="1"/>
          </p:cNvSpPr>
          <p:nvPr/>
        </p:nvSpPr>
        <p:spPr bwMode="auto">
          <a:xfrm flipH="1">
            <a:off x="831850" y="4038600"/>
            <a:ext cx="3822700" cy="0"/>
          </a:xfrm>
          <a:prstGeom prst="line">
            <a:avLst/>
          </a:prstGeom>
          <a:noFill/>
          <a:ln w="12700">
            <a:solidFill>
              <a:schemeClr val="tx1"/>
            </a:solidFill>
            <a:round/>
            <a:headEnd/>
            <a:tailEnd/>
          </a:ln>
          <a:effectLst/>
        </p:spPr>
        <p:txBody>
          <a:bodyPr wrap="none" anchor="ctr"/>
          <a:lstStyle/>
          <a:p>
            <a:endParaRPr lang="en-US"/>
          </a:p>
        </p:txBody>
      </p:sp>
      <p:sp>
        <p:nvSpPr>
          <p:cNvPr id="8204" name="Oval 12"/>
          <p:cNvSpPr>
            <a:spLocks noChangeArrowheads="1"/>
          </p:cNvSpPr>
          <p:nvPr/>
        </p:nvSpPr>
        <p:spPr bwMode="auto">
          <a:xfrm>
            <a:off x="1606550" y="6330950"/>
            <a:ext cx="1968500" cy="139700"/>
          </a:xfrm>
          <a:prstGeom prst="ellipse">
            <a:avLst/>
          </a:prstGeom>
          <a:solidFill>
            <a:schemeClr val="bg2"/>
          </a:solidFill>
          <a:ln w="12700">
            <a:solidFill>
              <a:schemeClr val="tx1"/>
            </a:solidFill>
            <a:round/>
            <a:headEnd/>
            <a:tailEnd/>
          </a:ln>
          <a:effectLst/>
        </p:spPr>
        <p:txBody>
          <a:bodyPr wrap="none" anchor="ctr"/>
          <a:lstStyle/>
          <a:p>
            <a:endParaRPr lang="en-US"/>
          </a:p>
        </p:txBody>
      </p:sp>
      <p:sp>
        <p:nvSpPr>
          <p:cNvPr id="8205" name="Rectangle 13"/>
          <p:cNvSpPr>
            <a:spLocks noChangeArrowheads="1"/>
          </p:cNvSpPr>
          <p:nvPr/>
        </p:nvSpPr>
        <p:spPr bwMode="auto">
          <a:xfrm rot="-1140000">
            <a:off x="2441575" y="3195638"/>
            <a:ext cx="76200" cy="327183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8206" name="Rectangle 14"/>
          <p:cNvSpPr>
            <a:spLocks noChangeArrowheads="1"/>
          </p:cNvSpPr>
          <p:nvPr/>
        </p:nvSpPr>
        <p:spPr bwMode="auto">
          <a:xfrm>
            <a:off x="1835150" y="4019550"/>
            <a:ext cx="368300" cy="889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8207" name="Rectangle 15"/>
          <p:cNvSpPr>
            <a:spLocks noChangeArrowheads="1"/>
          </p:cNvSpPr>
          <p:nvPr/>
        </p:nvSpPr>
        <p:spPr bwMode="auto">
          <a:xfrm>
            <a:off x="1682750" y="3576638"/>
            <a:ext cx="368300" cy="7461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8208" name="Oval 16"/>
          <p:cNvSpPr>
            <a:spLocks noChangeArrowheads="1"/>
          </p:cNvSpPr>
          <p:nvPr/>
        </p:nvSpPr>
        <p:spPr bwMode="auto">
          <a:xfrm>
            <a:off x="3740150" y="4197350"/>
            <a:ext cx="368300" cy="139700"/>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209" name="Rectangle 17"/>
          <p:cNvSpPr>
            <a:spLocks noChangeArrowheads="1"/>
          </p:cNvSpPr>
          <p:nvPr/>
        </p:nvSpPr>
        <p:spPr bwMode="auto">
          <a:xfrm>
            <a:off x="2520950" y="6024563"/>
            <a:ext cx="368300" cy="635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8210" name="Rectangle 18"/>
          <p:cNvSpPr>
            <a:spLocks noChangeArrowheads="1"/>
          </p:cNvSpPr>
          <p:nvPr/>
        </p:nvSpPr>
        <p:spPr bwMode="auto">
          <a:xfrm>
            <a:off x="2368550" y="5565775"/>
            <a:ext cx="368300" cy="635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8211" name="Rectangle 19"/>
          <p:cNvSpPr>
            <a:spLocks noChangeArrowheads="1"/>
          </p:cNvSpPr>
          <p:nvPr/>
        </p:nvSpPr>
        <p:spPr bwMode="auto">
          <a:xfrm>
            <a:off x="2139950" y="5030788"/>
            <a:ext cx="368300" cy="635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8212" name="Rectangle 20"/>
          <p:cNvSpPr>
            <a:spLocks noChangeArrowheads="1"/>
          </p:cNvSpPr>
          <p:nvPr/>
        </p:nvSpPr>
        <p:spPr bwMode="auto">
          <a:xfrm>
            <a:off x="1987550" y="4573588"/>
            <a:ext cx="368300" cy="635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8213" name="Rectangle 21"/>
          <p:cNvSpPr>
            <a:spLocks noChangeArrowheads="1"/>
          </p:cNvSpPr>
          <p:nvPr/>
        </p:nvSpPr>
        <p:spPr bwMode="auto">
          <a:xfrm rot="-1140000">
            <a:off x="2036763" y="3125788"/>
            <a:ext cx="66675" cy="3425825"/>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8214" name="Line 22"/>
          <p:cNvSpPr>
            <a:spLocks noChangeShapeType="1"/>
          </p:cNvSpPr>
          <p:nvPr/>
        </p:nvSpPr>
        <p:spPr bwMode="auto">
          <a:xfrm>
            <a:off x="1600200" y="3960813"/>
            <a:ext cx="0" cy="2433637"/>
          </a:xfrm>
          <a:prstGeom prst="line">
            <a:avLst/>
          </a:prstGeom>
          <a:noFill/>
          <a:ln w="12700">
            <a:solidFill>
              <a:schemeClr val="tx1"/>
            </a:solidFill>
            <a:round/>
            <a:headEnd/>
            <a:tailEnd/>
          </a:ln>
          <a:effectLst/>
        </p:spPr>
        <p:txBody>
          <a:bodyPr wrap="none" anchor="ctr"/>
          <a:lstStyle/>
          <a:p>
            <a:endParaRPr lang="en-US"/>
          </a:p>
        </p:txBody>
      </p:sp>
      <p:sp>
        <p:nvSpPr>
          <p:cNvPr id="8215" name="Line 23"/>
          <p:cNvSpPr>
            <a:spLocks noChangeShapeType="1"/>
          </p:cNvSpPr>
          <p:nvPr/>
        </p:nvSpPr>
        <p:spPr bwMode="auto">
          <a:xfrm>
            <a:off x="3581400" y="3960813"/>
            <a:ext cx="0" cy="2433637"/>
          </a:xfrm>
          <a:prstGeom prst="line">
            <a:avLst/>
          </a:prstGeom>
          <a:noFill/>
          <a:ln w="12700">
            <a:solidFill>
              <a:schemeClr val="tx1"/>
            </a:solidFill>
            <a:round/>
            <a:headEnd/>
            <a:tailEnd/>
          </a:ln>
          <a:effectLst/>
        </p:spPr>
        <p:txBody>
          <a:bodyPr wrap="none" anchor="ctr"/>
          <a:lstStyle/>
          <a:p>
            <a:endParaRPr lang="en-US"/>
          </a:p>
        </p:txBody>
      </p:sp>
      <p:sp>
        <p:nvSpPr>
          <p:cNvPr id="8216" name="Line 24"/>
          <p:cNvSpPr>
            <a:spLocks noChangeShapeType="1"/>
          </p:cNvSpPr>
          <p:nvPr/>
        </p:nvSpPr>
        <p:spPr bwMode="auto">
          <a:xfrm flipH="1">
            <a:off x="298450" y="3886200"/>
            <a:ext cx="3822700" cy="0"/>
          </a:xfrm>
          <a:prstGeom prst="line">
            <a:avLst/>
          </a:prstGeom>
          <a:noFill/>
          <a:ln w="12700">
            <a:solidFill>
              <a:schemeClr val="tx1"/>
            </a:solidFill>
            <a:round/>
            <a:headEnd/>
            <a:tailEnd/>
          </a:ln>
          <a:effectLst/>
        </p:spPr>
        <p:txBody>
          <a:bodyPr wrap="none" anchor="ctr"/>
          <a:lstStyle/>
          <a:p>
            <a:endParaRPr lang="en-US"/>
          </a:p>
        </p:txBody>
      </p:sp>
      <p:sp>
        <p:nvSpPr>
          <p:cNvPr id="8217" name="Oval 25"/>
          <p:cNvSpPr>
            <a:spLocks noChangeArrowheads="1"/>
          </p:cNvSpPr>
          <p:nvPr/>
        </p:nvSpPr>
        <p:spPr bwMode="auto">
          <a:xfrm>
            <a:off x="1073150" y="3679825"/>
            <a:ext cx="215900" cy="93663"/>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218" name="Oval 26"/>
          <p:cNvSpPr>
            <a:spLocks noChangeArrowheads="1"/>
          </p:cNvSpPr>
          <p:nvPr/>
        </p:nvSpPr>
        <p:spPr bwMode="auto">
          <a:xfrm>
            <a:off x="1149350" y="4213225"/>
            <a:ext cx="368300" cy="20002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219" name="Rectangle 27"/>
          <p:cNvSpPr>
            <a:spLocks noChangeArrowheads="1"/>
          </p:cNvSpPr>
          <p:nvPr/>
        </p:nvSpPr>
        <p:spPr bwMode="auto">
          <a:xfrm rot="1200000">
            <a:off x="1744663" y="396875"/>
            <a:ext cx="31750" cy="3413125"/>
          </a:xfrm>
          <a:prstGeom prst="rect">
            <a:avLst/>
          </a:prstGeom>
          <a:solidFill>
            <a:schemeClr val="hlink"/>
          </a:solidFill>
          <a:ln w="12700">
            <a:solidFill>
              <a:schemeClr val="tx1"/>
            </a:solidFill>
            <a:miter lim="800000"/>
            <a:headEnd/>
            <a:tailEnd/>
          </a:ln>
          <a:effectLst/>
        </p:spPr>
        <p:txBody>
          <a:bodyPr wrap="none" anchor="ctr"/>
          <a:lstStyle/>
          <a:p>
            <a:endParaRPr lang="en-US"/>
          </a:p>
        </p:txBody>
      </p:sp>
      <p:sp>
        <p:nvSpPr>
          <p:cNvPr id="8220" name="Oval 28"/>
          <p:cNvSpPr>
            <a:spLocks noChangeArrowheads="1"/>
          </p:cNvSpPr>
          <p:nvPr/>
        </p:nvSpPr>
        <p:spPr bwMode="auto">
          <a:xfrm>
            <a:off x="2216150" y="403225"/>
            <a:ext cx="368300" cy="203200"/>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221" name="Rectangle 29"/>
          <p:cNvSpPr>
            <a:spLocks noChangeArrowheads="1"/>
          </p:cNvSpPr>
          <p:nvPr/>
        </p:nvSpPr>
        <p:spPr bwMode="auto">
          <a:xfrm rot="-1260000">
            <a:off x="3133725" y="439738"/>
            <a:ext cx="103188" cy="3952875"/>
          </a:xfrm>
          <a:prstGeom prst="rect">
            <a:avLst/>
          </a:prstGeom>
          <a:solidFill>
            <a:schemeClr val="hlink"/>
          </a:solidFill>
          <a:ln w="12700">
            <a:solidFill>
              <a:schemeClr val="tx1"/>
            </a:solidFill>
            <a:miter lim="800000"/>
            <a:headEnd/>
            <a:tailEnd/>
          </a:ln>
          <a:effectLst/>
        </p:spPr>
        <p:txBody>
          <a:bodyPr wrap="none" anchor="ctr"/>
          <a:lstStyle/>
          <a:p>
            <a:endParaRPr lang="en-US"/>
          </a:p>
        </p:txBody>
      </p:sp>
      <p:sp>
        <p:nvSpPr>
          <p:cNvPr id="8222" name="Oval 30"/>
          <p:cNvSpPr>
            <a:spLocks noChangeArrowheads="1"/>
          </p:cNvSpPr>
          <p:nvPr/>
        </p:nvSpPr>
        <p:spPr bwMode="auto">
          <a:xfrm>
            <a:off x="2216150" y="920750"/>
            <a:ext cx="368300" cy="444500"/>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223" name="Rectangle 31"/>
          <p:cNvSpPr>
            <a:spLocks noChangeArrowheads="1"/>
          </p:cNvSpPr>
          <p:nvPr/>
        </p:nvSpPr>
        <p:spPr bwMode="auto">
          <a:xfrm rot="960000">
            <a:off x="1792288" y="493713"/>
            <a:ext cx="106362" cy="3910012"/>
          </a:xfrm>
          <a:prstGeom prst="rect">
            <a:avLst/>
          </a:prstGeom>
          <a:solidFill>
            <a:schemeClr val="hlink"/>
          </a:solidFill>
          <a:ln w="12700">
            <a:solidFill>
              <a:schemeClr val="tx1"/>
            </a:solidFill>
            <a:miter lim="800000"/>
            <a:headEnd/>
            <a:tailEnd/>
          </a:ln>
          <a:effectLst/>
        </p:spPr>
        <p:txBody>
          <a:bodyPr wrap="none" anchor="ctr"/>
          <a:lstStyle/>
          <a:p>
            <a:endParaRPr lang="en-US"/>
          </a:p>
        </p:txBody>
      </p:sp>
      <p:sp>
        <p:nvSpPr>
          <p:cNvPr id="8224" name="Oval 32"/>
          <p:cNvSpPr>
            <a:spLocks noChangeArrowheads="1"/>
          </p:cNvSpPr>
          <p:nvPr/>
        </p:nvSpPr>
        <p:spPr bwMode="auto">
          <a:xfrm>
            <a:off x="1606550" y="3884613"/>
            <a:ext cx="1968500" cy="141287"/>
          </a:xfrm>
          <a:prstGeom prst="ellipse">
            <a:avLst/>
          </a:prstGeom>
          <a:noFill/>
          <a:ln w="12700">
            <a:solidFill>
              <a:schemeClr val="tx1"/>
            </a:solidFill>
            <a:round/>
            <a:headEnd/>
            <a:tailEnd/>
          </a:ln>
          <a:effectLst/>
        </p:spPr>
        <p:txBody>
          <a:bodyPr wrap="none" anchor="ctr"/>
          <a:lstStyle/>
          <a:p>
            <a:endParaRPr lang="en-US"/>
          </a:p>
        </p:txBody>
      </p:sp>
      <p:sp>
        <p:nvSpPr>
          <p:cNvPr id="8225" name="Arc 33"/>
          <p:cNvSpPr>
            <a:spLocks/>
          </p:cNvSpPr>
          <p:nvPr/>
        </p:nvSpPr>
        <p:spPr bwMode="auto">
          <a:xfrm>
            <a:off x="2382838" y="1392238"/>
            <a:ext cx="57150" cy="361950"/>
          </a:xfrm>
          <a:custGeom>
            <a:avLst/>
            <a:gdLst>
              <a:gd name="T0" fmla="*/ 0 w 21600"/>
              <a:gd name="T1" fmla="*/ 361950 h 21592"/>
              <a:gd name="T2" fmla="*/ 55563 w 21600"/>
              <a:gd name="T3" fmla="*/ 0 h 21592"/>
              <a:gd name="T4" fmla="*/ 57150 w 21600"/>
              <a:gd name="T5" fmla="*/ 361950 h 21592"/>
              <a:gd name="T6" fmla="*/ 0 60000 65536"/>
              <a:gd name="T7" fmla="*/ 0 60000 65536"/>
              <a:gd name="T8" fmla="*/ 0 60000 65536"/>
            </a:gdLst>
            <a:ahLst/>
            <a:cxnLst>
              <a:cxn ang="T6">
                <a:pos x="T0" y="T1"/>
              </a:cxn>
              <a:cxn ang="T7">
                <a:pos x="T2" y="T3"/>
              </a:cxn>
              <a:cxn ang="T8">
                <a:pos x="T4" y="T5"/>
              </a:cxn>
            </a:cxnLst>
            <a:rect l="0" t="0" r="r" b="b"/>
            <a:pathLst>
              <a:path w="21600" h="21592" fill="none" extrusionOk="0">
                <a:moveTo>
                  <a:pt x="0" y="21592"/>
                </a:moveTo>
                <a:cubicBezTo>
                  <a:pt x="0" y="9896"/>
                  <a:pt x="9308" y="325"/>
                  <a:pt x="21000" y="0"/>
                </a:cubicBezTo>
              </a:path>
              <a:path w="21600" h="21592" stroke="0" extrusionOk="0">
                <a:moveTo>
                  <a:pt x="0" y="21592"/>
                </a:moveTo>
                <a:cubicBezTo>
                  <a:pt x="0" y="9896"/>
                  <a:pt x="9308" y="325"/>
                  <a:pt x="21000" y="0"/>
                </a:cubicBezTo>
                <a:lnTo>
                  <a:pt x="21600" y="21592"/>
                </a:lnTo>
                <a:lnTo>
                  <a:pt x="0" y="21592"/>
                </a:lnTo>
                <a:close/>
              </a:path>
            </a:pathLst>
          </a:custGeom>
          <a:noFill/>
          <a:ln w="38100" cap="rnd" cmpd="dbl">
            <a:solidFill>
              <a:schemeClr val="tx1"/>
            </a:solidFill>
            <a:round/>
            <a:headEnd/>
            <a:tailEnd/>
          </a:ln>
          <a:effectLst/>
        </p:spPr>
        <p:txBody>
          <a:bodyPr wrap="none" anchor="ctr"/>
          <a:lstStyle/>
          <a:p>
            <a:endParaRPr lang="en-US"/>
          </a:p>
        </p:txBody>
      </p:sp>
      <p:sp>
        <p:nvSpPr>
          <p:cNvPr id="8226" name="Line 34"/>
          <p:cNvSpPr>
            <a:spLocks noChangeShapeType="1"/>
          </p:cNvSpPr>
          <p:nvPr/>
        </p:nvSpPr>
        <p:spPr bwMode="auto">
          <a:xfrm>
            <a:off x="2552700" y="2171700"/>
            <a:ext cx="0" cy="381000"/>
          </a:xfrm>
          <a:prstGeom prst="line">
            <a:avLst/>
          </a:prstGeom>
          <a:noFill/>
          <a:ln w="76200">
            <a:solidFill>
              <a:srgbClr val="AD6900"/>
            </a:solidFill>
            <a:round/>
            <a:headEnd/>
            <a:tailEnd/>
          </a:ln>
          <a:effectLst/>
        </p:spPr>
        <p:txBody>
          <a:bodyPr wrap="none" anchor="ctr"/>
          <a:lstStyle/>
          <a:p>
            <a:endParaRPr lang="en-US"/>
          </a:p>
        </p:txBody>
      </p:sp>
      <p:sp>
        <p:nvSpPr>
          <p:cNvPr id="8227" name="Line 35"/>
          <p:cNvSpPr>
            <a:spLocks noChangeShapeType="1"/>
          </p:cNvSpPr>
          <p:nvPr/>
        </p:nvSpPr>
        <p:spPr bwMode="auto">
          <a:xfrm>
            <a:off x="2095500" y="2705100"/>
            <a:ext cx="0" cy="381000"/>
          </a:xfrm>
          <a:prstGeom prst="line">
            <a:avLst/>
          </a:prstGeom>
          <a:noFill/>
          <a:ln w="76200">
            <a:solidFill>
              <a:srgbClr val="FE9B03"/>
            </a:solidFill>
            <a:round/>
            <a:headEnd/>
            <a:tailEnd/>
          </a:ln>
          <a:effectLst/>
        </p:spPr>
        <p:txBody>
          <a:bodyPr wrap="none" anchor="ctr"/>
          <a:lstStyle/>
          <a:p>
            <a:endParaRPr lang="en-US"/>
          </a:p>
        </p:txBody>
      </p:sp>
      <p:sp>
        <p:nvSpPr>
          <p:cNvPr id="8228" name="Line 36"/>
          <p:cNvSpPr>
            <a:spLocks noChangeShapeType="1"/>
          </p:cNvSpPr>
          <p:nvPr/>
        </p:nvSpPr>
        <p:spPr bwMode="auto">
          <a:xfrm flipH="1">
            <a:off x="2400300" y="2628900"/>
            <a:ext cx="228600" cy="457200"/>
          </a:xfrm>
          <a:prstGeom prst="line">
            <a:avLst/>
          </a:prstGeom>
          <a:noFill/>
          <a:ln w="76200">
            <a:solidFill>
              <a:srgbClr val="AD6900"/>
            </a:solidFill>
            <a:round/>
            <a:headEnd/>
            <a:tailEnd/>
          </a:ln>
          <a:effectLst/>
        </p:spPr>
        <p:txBody>
          <a:bodyPr wrap="none" anchor="ctr"/>
          <a:lstStyle/>
          <a:p>
            <a:endParaRPr lang="en-US"/>
          </a:p>
        </p:txBody>
      </p:sp>
      <p:sp>
        <p:nvSpPr>
          <p:cNvPr id="8229" name="Line 37"/>
          <p:cNvSpPr>
            <a:spLocks noChangeShapeType="1"/>
          </p:cNvSpPr>
          <p:nvPr/>
        </p:nvSpPr>
        <p:spPr bwMode="auto">
          <a:xfrm flipH="1">
            <a:off x="2019300" y="2667000"/>
            <a:ext cx="304800" cy="0"/>
          </a:xfrm>
          <a:prstGeom prst="line">
            <a:avLst/>
          </a:prstGeom>
          <a:noFill/>
          <a:ln w="76200">
            <a:solidFill>
              <a:srgbClr val="FE9B03"/>
            </a:solidFill>
            <a:round/>
            <a:headEnd/>
            <a:tailEnd/>
          </a:ln>
          <a:effectLst/>
        </p:spPr>
        <p:txBody>
          <a:bodyPr wrap="none" anchor="ctr"/>
          <a:lstStyle/>
          <a:p>
            <a:endParaRPr lang="en-US"/>
          </a:p>
        </p:txBody>
      </p:sp>
      <p:sp>
        <p:nvSpPr>
          <p:cNvPr id="8230" name="Line 38"/>
          <p:cNvSpPr>
            <a:spLocks noChangeShapeType="1"/>
          </p:cNvSpPr>
          <p:nvPr/>
        </p:nvSpPr>
        <p:spPr bwMode="auto">
          <a:xfrm flipH="1">
            <a:off x="2324100" y="2590800"/>
            <a:ext cx="304800" cy="0"/>
          </a:xfrm>
          <a:prstGeom prst="line">
            <a:avLst/>
          </a:prstGeom>
          <a:noFill/>
          <a:ln w="76200">
            <a:solidFill>
              <a:srgbClr val="AD6900"/>
            </a:solidFill>
            <a:round/>
            <a:headEnd/>
            <a:tailEnd/>
          </a:ln>
          <a:effectLst/>
        </p:spPr>
        <p:txBody>
          <a:bodyPr wrap="none" anchor="ctr"/>
          <a:lstStyle/>
          <a:p>
            <a:endParaRPr lang="en-US"/>
          </a:p>
        </p:txBody>
      </p:sp>
      <p:sp>
        <p:nvSpPr>
          <p:cNvPr id="8231" name="Line 39"/>
          <p:cNvSpPr>
            <a:spLocks noChangeShapeType="1"/>
          </p:cNvSpPr>
          <p:nvPr/>
        </p:nvSpPr>
        <p:spPr bwMode="auto">
          <a:xfrm>
            <a:off x="2476500" y="3162300"/>
            <a:ext cx="0" cy="457200"/>
          </a:xfrm>
          <a:prstGeom prst="line">
            <a:avLst/>
          </a:prstGeom>
          <a:noFill/>
          <a:ln w="76200">
            <a:solidFill>
              <a:srgbClr val="FE9B03"/>
            </a:solidFill>
            <a:round/>
            <a:headEnd/>
            <a:tailEnd/>
          </a:ln>
          <a:effectLst/>
        </p:spPr>
        <p:txBody>
          <a:bodyPr wrap="none" anchor="ctr"/>
          <a:lstStyle/>
          <a:p>
            <a:endParaRPr lang="en-US"/>
          </a:p>
        </p:txBody>
      </p:sp>
      <p:sp>
        <p:nvSpPr>
          <p:cNvPr id="8232" name="Line 40"/>
          <p:cNvSpPr>
            <a:spLocks noChangeShapeType="1"/>
          </p:cNvSpPr>
          <p:nvPr/>
        </p:nvSpPr>
        <p:spPr bwMode="auto">
          <a:xfrm>
            <a:off x="2171700" y="3162300"/>
            <a:ext cx="0" cy="457200"/>
          </a:xfrm>
          <a:prstGeom prst="line">
            <a:avLst/>
          </a:prstGeom>
          <a:noFill/>
          <a:ln w="76200">
            <a:solidFill>
              <a:srgbClr val="FE9B03"/>
            </a:solidFill>
            <a:round/>
            <a:headEnd/>
            <a:tailEnd/>
          </a:ln>
          <a:effectLst/>
        </p:spPr>
        <p:txBody>
          <a:bodyPr wrap="none" anchor="ctr"/>
          <a:lstStyle/>
          <a:p>
            <a:endParaRPr lang="en-US"/>
          </a:p>
        </p:txBody>
      </p:sp>
      <p:sp>
        <p:nvSpPr>
          <p:cNvPr id="8233" name="Line 41"/>
          <p:cNvSpPr>
            <a:spLocks noChangeShapeType="1"/>
          </p:cNvSpPr>
          <p:nvPr/>
        </p:nvSpPr>
        <p:spPr bwMode="auto">
          <a:xfrm>
            <a:off x="2324100" y="2171700"/>
            <a:ext cx="0" cy="457200"/>
          </a:xfrm>
          <a:prstGeom prst="line">
            <a:avLst/>
          </a:prstGeom>
          <a:noFill/>
          <a:ln w="76200">
            <a:solidFill>
              <a:srgbClr val="AD6900"/>
            </a:solidFill>
            <a:round/>
            <a:headEnd/>
            <a:tailEnd/>
          </a:ln>
          <a:effectLst/>
        </p:spPr>
        <p:txBody>
          <a:bodyPr wrap="none" anchor="ctr"/>
          <a:lstStyle/>
          <a:p>
            <a:endParaRPr lang="en-US"/>
          </a:p>
        </p:txBody>
      </p:sp>
      <p:sp>
        <p:nvSpPr>
          <p:cNvPr id="8234" name="Line 42"/>
          <p:cNvSpPr>
            <a:spLocks noChangeShapeType="1"/>
          </p:cNvSpPr>
          <p:nvPr/>
        </p:nvSpPr>
        <p:spPr bwMode="auto">
          <a:xfrm flipH="1">
            <a:off x="2095500" y="3124200"/>
            <a:ext cx="381000" cy="0"/>
          </a:xfrm>
          <a:prstGeom prst="line">
            <a:avLst/>
          </a:prstGeom>
          <a:noFill/>
          <a:ln w="76200">
            <a:solidFill>
              <a:srgbClr val="FE9B03"/>
            </a:solidFill>
            <a:round/>
            <a:headEnd/>
            <a:tailEnd/>
          </a:ln>
          <a:effectLst/>
        </p:spPr>
        <p:txBody>
          <a:bodyPr wrap="none" anchor="ctr"/>
          <a:lstStyle/>
          <a:p>
            <a:endParaRPr lang="en-US"/>
          </a:p>
        </p:txBody>
      </p:sp>
      <p:sp>
        <p:nvSpPr>
          <p:cNvPr id="8235" name="Line 43"/>
          <p:cNvSpPr>
            <a:spLocks noChangeShapeType="1"/>
          </p:cNvSpPr>
          <p:nvPr/>
        </p:nvSpPr>
        <p:spPr bwMode="auto">
          <a:xfrm>
            <a:off x="2400300" y="1866900"/>
            <a:ext cx="76200" cy="228600"/>
          </a:xfrm>
          <a:prstGeom prst="line">
            <a:avLst/>
          </a:prstGeom>
          <a:noFill/>
          <a:ln w="76200">
            <a:solidFill>
              <a:srgbClr val="AD6900"/>
            </a:solidFill>
            <a:round/>
            <a:headEnd/>
            <a:tailEnd/>
          </a:ln>
          <a:effectLst/>
        </p:spPr>
        <p:txBody>
          <a:bodyPr wrap="none" anchor="ctr"/>
          <a:lstStyle/>
          <a:p>
            <a:endParaRPr lang="en-US"/>
          </a:p>
        </p:txBody>
      </p:sp>
      <p:sp>
        <p:nvSpPr>
          <p:cNvPr id="8236" name="Oval 44"/>
          <p:cNvSpPr>
            <a:spLocks noChangeArrowheads="1"/>
          </p:cNvSpPr>
          <p:nvPr/>
        </p:nvSpPr>
        <p:spPr bwMode="auto">
          <a:xfrm>
            <a:off x="2000250" y="2609850"/>
            <a:ext cx="38100" cy="114300"/>
          </a:xfrm>
          <a:prstGeom prst="ellipse">
            <a:avLst/>
          </a:prstGeom>
          <a:noFill/>
          <a:ln w="38100" cmpd="dbl">
            <a:solidFill>
              <a:schemeClr val="tx1"/>
            </a:solidFill>
            <a:round/>
            <a:headEnd/>
            <a:tailEnd/>
          </a:ln>
          <a:effectLst/>
        </p:spPr>
        <p:txBody>
          <a:bodyPr wrap="none" anchor="ctr"/>
          <a:lstStyle/>
          <a:p>
            <a:endParaRPr lang="en-US"/>
          </a:p>
        </p:txBody>
      </p:sp>
      <p:sp>
        <p:nvSpPr>
          <p:cNvPr id="8237" name="Line 45"/>
          <p:cNvSpPr>
            <a:spLocks noChangeShapeType="1"/>
          </p:cNvSpPr>
          <p:nvPr/>
        </p:nvSpPr>
        <p:spPr bwMode="auto">
          <a:xfrm flipH="1">
            <a:off x="2247900" y="1866900"/>
            <a:ext cx="152400" cy="228600"/>
          </a:xfrm>
          <a:prstGeom prst="line">
            <a:avLst/>
          </a:prstGeom>
          <a:noFill/>
          <a:ln w="76200">
            <a:solidFill>
              <a:srgbClr val="FE9B03"/>
            </a:solidFill>
            <a:round/>
            <a:headEnd/>
            <a:tailEnd/>
          </a:ln>
          <a:effectLst/>
        </p:spPr>
        <p:txBody>
          <a:bodyPr wrap="none" anchor="ctr"/>
          <a:lstStyle/>
          <a:p>
            <a:endParaRPr lang="en-US"/>
          </a:p>
        </p:txBody>
      </p:sp>
      <p:sp>
        <p:nvSpPr>
          <p:cNvPr id="8238" name="Line 46"/>
          <p:cNvSpPr>
            <a:spLocks noChangeShapeType="1"/>
          </p:cNvSpPr>
          <p:nvPr/>
        </p:nvSpPr>
        <p:spPr bwMode="auto">
          <a:xfrm flipH="1">
            <a:off x="2247900" y="2171700"/>
            <a:ext cx="304800" cy="457200"/>
          </a:xfrm>
          <a:prstGeom prst="line">
            <a:avLst/>
          </a:prstGeom>
          <a:noFill/>
          <a:ln w="76200">
            <a:solidFill>
              <a:srgbClr val="FE9B03"/>
            </a:solidFill>
            <a:round/>
            <a:headEnd/>
            <a:tailEnd/>
          </a:ln>
          <a:effectLst/>
        </p:spPr>
        <p:txBody>
          <a:bodyPr wrap="none" anchor="ctr"/>
          <a:lstStyle/>
          <a:p>
            <a:endParaRPr lang="en-US"/>
          </a:p>
        </p:txBody>
      </p:sp>
      <p:sp>
        <p:nvSpPr>
          <p:cNvPr id="8239" name="Line 47"/>
          <p:cNvSpPr>
            <a:spLocks noChangeShapeType="1"/>
          </p:cNvSpPr>
          <p:nvPr/>
        </p:nvSpPr>
        <p:spPr bwMode="auto">
          <a:xfrm flipH="1">
            <a:off x="2019300" y="2171700"/>
            <a:ext cx="304800" cy="457200"/>
          </a:xfrm>
          <a:prstGeom prst="line">
            <a:avLst/>
          </a:prstGeom>
          <a:noFill/>
          <a:ln w="76200">
            <a:solidFill>
              <a:srgbClr val="FE9B03"/>
            </a:solidFill>
            <a:round/>
            <a:headEnd/>
            <a:tailEnd/>
          </a:ln>
          <a:effectLst/>
        </p:spPr>
        <p:txBody>
          <a:bodyPr wrap="none" anchor="ctr"/>
          <a:lstStyle/>
          <a:p>
            <a:endParaRPr lang="en-US"/>
          </a:p>
        </p:txBody>
      </p:sp>
      <p:sp>
        <p:nvSpPr>
          <p:cNvPr id="8240" name="Line 48"/>
          <p:cNvSpPr>
            <a:spLocks noChangeShapeType="1"/>
          </p:cNvSpPr>
          <p:nvPr/>
        </p:nvSpPr>
        <p:spPr bwMode="auto">
          <a:xfrm>
            <a:off x="2324100" y="2705100"/>
            <a:ext cx="76200" cy="381000"/>
          </a:xfrm>
          <a:prstGeom prst="line">
            <a:avLst/>
          </a:prstGeom>
          <a:noFill/>
          <a:ln w="76200">
            <a:solidFill>
              <a:srgbClr val="FE9B03"/>
            </a:solidFill>
            <a:round/>
            <a:headEnd/>
            <a:tailEnd/>
          </a:ln>
          <a:effectLst/>
        </p:spPr>
        <p:txBody>
          <a:bodyPr wrap="none" anchor="ctr"/>
          <a:lstStyle/>
          <a:p>
            <a:endParaRPr lang="en-US"/>
          </a:p>
        </p:txBody>
      </p:sp>
      <p:sp>
        <p:nvSpPr>
          <p:cNvPr id="8241" name="Oval 49"/>
          <p:cNvSpPr>
            <a:spLocks noChangeArrowheads="1"/>
          </p:cNvSpPr>
          <p:nvPr/>
        </p:nvSpPr>
        <p:spPr bwMode="auto">
          <a:xfrm>
            <a:off x="2305050" y="2609850"/>
            <a:ext cx="38100" cy="114300"/>
          </a:xfrm>
          <a:prstGeom prst="ellipse">
            <a:avLst/>
          </a:prstGeom>
          <a:noFill/>
          <a:ln w="38100" cmpd="dbl">
            <a:solidFill>
              <a:schemeClr val="tx1"/>
            </a:solidFill>
            <a:round/>
            <a:headEnd/>
            <a:tailEnd/>
          </a:ln>
          <a:effectLst/>
        </p:spPr>
        <p:txBody>
          <a:bodyPr wrap="none" anchor="ctr"/>
          <a:lstStyle/>
          <a:p>
            <a:endParaRPr lang="en-US"/>
          </a:p>
        </p:txBody>
      </p:sp>
      <p:sp>
        <p:nvSpPr>
          <p:cNvPr id="8242" name="Rectangle 50"/>
          <p:cNvSpPr>
            <a:spLocks noChangeArrowheads="1"/>
          </p:cNvSpPr>
          <p:nvPr/>
        </p:nvSpPr>
        <p:spPr bwMode="auto">
          <a:xfrm>
            <a:off x="539750" y="2749550"/>
            <a:ext cx="4025900" cy="63500"/>
          </a:xfrm>
          <a:prstGeom prst="rect">
            <a:avLst/>
          </a:prstGeom>
          <a:solidFill>
            <a:srgbClr val="FAFD00"/>
          </a:solidFill>
          <a:ln w="12700">
            <a:solidFill>
              <a:schemeClr val="tx1"/>
            </a:solidFill>
            <a:miter lim="800000"/>
            <a:headEnd/>
            <a:tailEnd/>
          </a:ln>
          <a:effectLst/>
        </p:spPr>
        <p:txBody>
          <a:bodyPr wrap="none" anchor="ctr"/>
          <a:lstStyle/>
          <a:p>
            <a:endParaRPr lang="en-US"/>
          </a:p>
        </p:txBody>
      </p:sp>
      <p:sp>
        <p:nvSpPr>
          <p:cNvPr id="8243" name="Rectangle 51"/>
          <p:cNvSpPr>
            <a:spLocks noChangeArrowheads="1"/>
          </p:cNvSpPr>
          <p:nvPr/>
        </p:nvSpPr>
        <p:spPr bwMode="auto">
          <a:xfrm>
            <a:off x="539750" y="3892550"/>
            <a:ext cx="4025900" cy="63500"/>
          </a:xfrm>
          <a:prstGeom prst="rect">
            <a:avLst/>
          </a:prstGeom>
          <a:solidFill>
            <a:srgbClr val="FAFD00"/>
          </a:solidFill>
          <a:ln w="12700">
            <a:solidFill>
              <a:schemeClr val="tx1"/>
            </a:solidFill>
            <a:miter lim="800000"/>
            <a:headEnd/>
            <a:tailEnd/>
          </a:ln>
          <a:effectLst/>
        </p:spPr>
        <p:txBody>
          <a:bodyPr wrap="none" anchor="ctr"/>
          <a:lstStyle/>
          <a:p>
            <a:endParaRPr lang="en-US"/>
          </a:p>
        </p:txBody>
      </p:sp>
      <p:sp>
        <p:nvSpPr>
          <p:cNvPr id="8244" name="Rectangle 52"/>
          <p:cNvSpPr>
            <a:spLocks noChangeArrowheads="1"/>
          </p:cNvSpPr>
          <p:nvPr/>
        </p:nvSpPr>
        <p:spPr bwMode="auto">
          <a:xfrm>
            <a:off x="615950" y="4044950"/>
            <a:ext cx="3873500" cy="215900"/>
          </a:xfrm>
          <a:prstGeom prst="rect">
            <a:avLst/>
          </a:prstGeom>
          <a:solidFill>
            <a:srgbClr val="FAFD00"/>
          </a:solidFill>
          <a:ln w="12700">
            <a:solidFill>
              <a:schemeClr val="tx2"/>
            </a:solidFill>
            <a:miter lim="800000"/>
            <a:headEnd/>
            <a:tailEnd/>
          </a:ln>
          <a:effectLst/>
        </p:spPr>
        <p:txBody>
          <a:bodyPr wrap="none" anchor="ctr"/>
          <a:lstStyle/>
          <a:p>
            <a:endParaRPr lang="en-US"/>
          </a:p>
        </p:txBody>
      </p:sp>
      <p:sp>
        <p:nvSpPr>
          <p:cNvPr id="8245" name="Rectangle 53"/>
          <p:cNvSpPr>
            <a:spLocks noChangeArrowheads="1"/>
          </p:cNvSpPr>
          <p:nvPr/>
        </p:nvSpPr>
        <p:spPr bwMode="auto">
          <a:xfrm>
            <a:off x="539750" y="3282950"/>
            <a:ext cx="4025900" cy="63500"/>
          </a:xfrm>
          <a:prstGeom prst="rect">
            <a:avLst/>
          </a:prstGeom>
          <a:solidFill>
            <a:srgbClr val="FAFD00"/>
          </a:solidFill>
          <a:ln w="12700">
            <a:solidFill>
              <a:schemeClr val="tx1"/>
            </a:solidFill>
            <a:miter lim="800000"/>
            <a:headEnd/>
            <a:tailEnd/>
          </a:ln>
          <a:effectLst/>
        </p:spPr>
        <p:txBody>
          <a:bodyPr wrap="none" anchor="ctr"/>
          <a:lstStyle/>
          <a:p>
            <a:endParaRPr lang="en-US"/>
          </a:p>
        </p:txBody>
      </p:sp>
      <p:sp>
        <p:nvSpPr>
          <p:cNvPr id="8246" name="Oval 54"/>
          <p:cNvSpPr>
            <a:spLocks noChangeArrowheads="1"/>
          </p:cNvSpPr>
          <p:nvPr/>
        </p:nvSpPr>
        <p:spPr bwMode="auto">
          <a:xfrm>
            <a:off x="3282950" y="5203825"/>
            <a:ext cx="1054100" cy="352425"/>
          </a:xfrm>
          <a:prstGeom prst="ellipse">
            <a:avLst/>
          </a:prstGeom>
          <a:solidFill>
            <a:srgbClr val="CF0E30"/>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8247" name="Rectangle 55"/>
          <p:cNvSpPr>
            <a:spLocks noChangeArrowheads="1"/>
          </p:cNvSpPr>
          <p:nvPr/>
        </p:nvSpPr>
        <p:spPr bwMode="auto">
          <a:xfrm>
            <a:off x="3740150" y="3206750"/>
            <a:ext cx="139700" cy="2120900"/>
          </a:xfrm>
          <a:prstGeom prst="rect">
            <a:avLst/>
          </a:prstGeom>
          <a:solidFill>
            <a:srgbClr val="CF0E30"/>
          </a:solidFill>
          <a:ln w="12700">
            <a:solidFill>
              <a:schemeClr val="tx1"/>
            </a:solidFill>
            <a:miter lim="800000"/>
            <a:headEnd/>
            <a:tailEnd/>
          </a:ln>
          <a:effectLst/>
        </p:spPr>
        <p:txBody>
          <a:bodyPr wrap="none" anchor="ctr"/>
          <a:lstStyle/>
          <a:p>
            <a:endParaRPr lang="en-US"/>
          </a:p>
        </p:txBody>
      </p:sp>
      <p:sp>
        <p:nvSpPr>
          <p:cNvPr id="8248" name="Oval 56"/>
          <p:cNvSpPr>
            <a:spLocks noChangeArrowheads="1"/>
          </p:cNvSpPr>
          <p:nvPr/>
        </p:nvSpPr>
        <p:spPr bwMode="auto">
          <a:xfrm>
            <a:off x="3740150" y="3206750"/>
            <a:ext cx="139700" cy="33338"/>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8249" name="Rectangle 57"/>
          <p:cNvSpPr>
            <a:spLocks noChangeArrowheads="1"/>
          </p:cNvSpPr>
          <p:nvPr/>
        </p:nvSpPr>
        <p:spPr bwMode="auto">
          <a:xfrm>
            <a:off x="4502150" y="2673350"/>
            <a:ext cx="63500" cy="1587500"/>
          </a:xfrm>
          <a:prstGeom prst="rect">
            <a:avLst/>
          </a:prstGeom>
          <a:solidFill>
            <a:srgbClr val="FAFD00"/>
          </a:solidFill>
          <a:ln w="12700">
            <a:solidFill>
              <a:schemeClr val="tx1"/>
            </a:solidFill>
            <a:miter lim="800000"/>
            <a:headEnd/>
            <a:tailEnd/>
          </a:ln>
          <a:effectLst/>
        </p:spPr>
        <p:txBody>
          <a:bodyPr wrap="none" anchor="ctr"/>
          <a:lstStyle/>
          <a:p>
            <a:endParaRPr lang="en-US"/>
          </a:p>
        </p:txBody>
      </p:sp>
      <p:sp>
        <p:nvSpPr>
          <p:cNvPr id="8250" name="Rectangle 58"/>
          <p:cNvSpPr>
            <a:spLocks noChangeArrowheads="1"/>
          </p:cNvSpPr>
          <p:nvPr/>
        </p:nvSpPr>
        <p:spPr bwMode="auto">
          <a:xfrm>
            <a:off x="2867025" y="3467100"/>
            <a:ext cx="1963738" cy="898525"/>
          </a:xfrm>
          <a:prstGeom prst="rect">
            <a:avLst/>
          </a:prstGeom>
          <a:solidFill>
            <a:srgbClr val="FAFD00"/>
          </a:solidFill>
          <a:ln w="76200">
            <a:solidFill>
              <a:schemeClr val="tx2"/>
            </a:solidFill>
            <a:miter lim="800000"/>
            <a:headEnd/>
            <a:tailEnd/>
          </a:ln>
          <a:effectLst/>
        </p:spPr>
        <p:txBody>
          <a:bodyPr wrap="none" lIns="90488" tIns="44450" rIns="90488" bIns="44450">
            <a:spAutoFit/>
          </a:bodyPr>
          <a:lstStyle/>
          <a:p>
            <a:pPr algn="ctr"/>
            <a:r>
              <a:rPr lang="en-US" sz="1600" b="1" u="sng">
                <a:solidFill>
                  <a:schemeClr val="tx2"/>
                </a:solidFill>
                <a:latin typeface="Times New Roman" charset="0"/>
              </a:rPr>
              <a:t>CAUTION</a:t>
            </a:r>
            <a:endParaRPr lang="en-US" sz="1600" b="1">
              <a:solidFill>
                <a:schemeClr val="tx2"/>
              </a:solidFill>
              <a:latin typeface="Times New Roman" charset="0"/>
            </a:endParaRPr>
          </a:p>
          <a:p>
            <a:pPr algn="ctr"/>
            <a:r>
              <a:rPr lang="en-US" sz="1600" b="1">
                <a:solidFill>
                  <a:schemeClr val="tx2"/>
                </a:solidFill>
                <a:latin typeface="Times New Roman" charset="0"/>
              </a:rPr>
              <a:t>Opening in Ground</a:t>
            </a:r>
          </a:p>
          <a:p>
            <a:pPr algn="ctr"/>
            <a:r>
              <a:rPr lang="en-US" sz="1600" b="1">
                <a:solidFill>
                  <a:schemeClr val="tx2"/>
                </a:solidFill>
                <a:latin typeface="Times New Roman" charset="0"/>
              </a:rPr>
              <a:t>Keep Out !</a:t>
            </a:r>
          </a:p>
        </p:txBody>
      </p:sp>
      <p:sp>
        <p:nvSpPr>
          <p:cNvPr id="8251" name="Rectangle 59"/>
          <p:cNvSpPr>
            <a:spLocks noChangeArrowheads="1"/>
          </p:cNvSpPr>
          <p:nvPr/>
        </p:nvSpPr>
        <p:spPr bwMode="auto">
          <a:xfrm>
            <a:off x="539750" y="2673350"/>
            <a:ext cx="63500" cy="1587500"/>
          </a:xfrm>
          <a:prstGeom prst="rect">
            <a:avLst/>
          </a:prstGeom>
          <a:solidFill>
            <a:srgbClr val="FAFD00"/>
          </a:solidFill>
          <a:ln w="12700">
            <a:solidFill>
              <a:schemeClr val="tx1"/>
            </a:solidFill>
            <a:miter lim="800000"/>
            <a:headEnd/>
            <a:tailEnd/>
          </a:ln>
          <a:effectLst/>
        </p:spPr>
        <p:txBody>
          <a:bodyPr wrap="none" anchor="ctr"/>
          <a:lstStyle/>
          <a:p>
            <a:endParaRPr lang="en-US"/>
          </a:p>
        </p:txBody>
      </p:sp>
      <p:sp>
        <p:nvSpPr>
          <p:cNvPr id="8252" name="Rectangle 60"/>
          <p:cNvSpPr>
            <a:spLocks noChangeArrowheads="1"/>
          </p:cNvSpPr>
          <p:nvPr/>
        </p:nvSpPr>
        <p:spPr bwMode="auto">
          <a:xfrm>
            <a:off x="4786313" y="4832350"/>
            <a:ext cx="4000500" cy="1368425"/>
          </a:xfrm>
          <a:prstGeom prst="rect">
            <a:avLst/>
          </a:prstGeom>
          <a:noFill/>
          <a:ln w="12700">
            <a:noFill/>
            <a:miter lim="800000"/>
            <a:headEnd/>
            <a:tailEnd/>
          </a:ln>
          <a:effectLst/>
        </p:spPr>
        <p:txBody>
          <a:bodyPr wrap="none" lIns="90488" tIns="44450" rIns="90488" bIns="44450">
            <a:spAutoFit/>
          </a:bodyPr>
          <a:lstStyle/>
          <a:p>
            <a:r>
              <a:rPr lang="en-US" sz="2000"/>
              <a:t>The “Confined Space Entry</a:t>
            </a:r>
          </a:p>
          <a:p>
            <a:r>
              <a:rPr lang="en-US" sz="2000"/>
              <a:t>Permit” is another form of</a:t>
            </a:r>
          </a:p>
          <a:p>
            <a:r>
              <a:rPr lang="en-US" sz="2000"/>
              <a:t>safe work permit regulating</a:t>
            </a:r>
          </a:p>
          <a:p>
            <a:r>
              <a:rPr lang="en-US" sz="2000"/>
              <a:t>entry into pits, tanks, and vessels</a:t>
            </a:r>
            <a:r>
              <a:rPr lang="en-US"/>
              <a:t>.</a:t>
            </a:r>
          </a:p>
        </p:txBody>
      </p:sp>
      <p:sp>
        <p:nvSpPr>
          <p:cNvPr id="8253" name="Rectangle 61"/>
          <p:cNvSpPr>
            <a:spLocks noChangeArrowheads="1"/>
          </p:cNvSpPr>
          <p:nvPr/>
        </p:nvSpPr>
        <p:spPr bwMode="auto">
          <a:xfrm>
            <a:off x="5008563" y="1833563"/>
            <a:ext cx="3825875" cy="2605087"/>
          </a:xfrm>
          <a:prstGeom prst="rect">
            <a:avLst/>
          </a:prstGeom>
          <a:solidFill>
            <a:srgbClr val="FFFFFF"/>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r>
              <a:rPr lang="en-US" sz="1200" b="1">
                <a:solidFill>
                  <a:schemeClr val="tx2"/>
                </a:solidFill>
                <a:latin typeface="Times New Roman" charset="0"/>
              </a:rPr>
              <a:t>            </a:t>
            </a:r>
            <a:r>
              <a:rPr lang="en-US" sz="1200" b="1" u="sng">
                <a:solidFill>
                  <a:schemeClr val="tx2"/>
                </a:solidFill>
                <a:latin typeface="Times New Roman" charset="0"/>
              </a:rPr>
              <a:t>Confined Space Entry Permit </a:t>
            </a:r>
          </a:p>
          <a:p>
            <a:endParaRPr lang="en-US" sz="1200" b="1">
              <a:solidFill>
                <a:schemeClr val="tx2"/>
              </a:solidFill>
              <a:latin typeface="Times New Roman" charset="0"/>
            </a:endParaRPr>
          </a:p>
          <a:p>
            <a:r>
              <a:rPr lang="en-US" sz="800" b="1">
                <a:solidFill>
                  <a:schemeClr val="tx2"/>
                </a:solidFill>
                <a:latin typeface="Times New Roman" charset="0"/>
              </a:rPr>
              <a:t>Location and description of confined space:</a:t>
            </a:r>
          </a:p>
          <a:p>
            <a:r>
              <a:rPr lang="en-US" sz="800" b="1">
                <a:solidFill>
                  <a:schemeClr val="tx2"/>
                </a:solidFill>
                <a:latin typeface="Times New Roman" charset="0"/>
              </a:rPr>
              <a:t>Reason for entry:</a:t>
            </a:r>
          </a:p>
          <a:p>
            <a:r>
              <a:rPr lang="en-US" sz="800" b="1">
                <a:solidFill>
                  <a:schemeClr val="tx2"/>
                </a:solidFill>
                <a:latin typeface="Times New Roman" charset="0"/>
              </a:rPr>
              <a:t>Permit issued to:</a:t>
            </a:r>
          </a:p>
          <a:p>
            <a:r>
              <a:rPr lang="en-US" sz="800" b="1">
                <a:solidFill>
                  <a:schemeClr val="tx2"/>
                </a:solidFill>
                <a:latin typeface="Times New Roman" charset="0"/>
              </a:rPr>
              <a:t>Supervisor’s Name:</a:t>
            </a:r>
          </a:p>
          <a:p>
            <a:r>
              <a:rPr lang="en-US" sz="800" b="1">
                <a:solidFill>
                  <a:schemeClr val="tx2"/>
                </a:solidFill>
                <a:latin typeface="Times New Roman" charset="0"/>
              </a:rPr>
              <a:t>Attendant’s name:</a:t>
            </a:r>
          </a:p>
          <a:p>
            <a:r>
              <a:rPr lang="en-US" sz="800" b="1">
                <a:solidFill>
                  <a:schemeClr val="tx2"/>
                </a:solidFill>
                <a:latin typeface="Times New Roman" charset="0"/>
              </a:rPr>
              <a:t>Permit issuer’s name:</a:t>
            </a:r>
          </a:p>
          <a:p>
            <a:r>
              <a:rPr lang="en-US" sz="800" b="1">
                <a:solidFill>
                  <a:schemeClr val="tx2"/>
                </a:solidFill>
                <a:latin typeface="Times New Roman" charset="0"/>
              </a:rPr>
              <a:t>% oxygen:	% lower explosive limit:          ppm CO:        H</a:t>
            </a:r>
            <a:r>
              <a:rPr lang="en-US" sz="800" b="1" baseline="-25000">
                <a:solidFill>
                  <a:schemeClr val="tx2"/>
                </a:solidFill>
                <a:latin typeface="Times New Roman" charset="0"/>
              </a:rPr>
              <a:t>2</a:t>
            </a:r>
            <a:r>
              <a:rPr lang="en-US" sz="800" b="1">
                <a:solidFill>
                  <a:schemeClr val="tx2"/>
                </a:solidFill>
                <a:latin typeface="Times New Roman" charset="0"/>
              </a:rPr>
              <a:t>S:</a:t>
            </a:r>
          </a:p>
          <a:p>
            <a:endParaRPr lang="en-US" sz="1200" b="1" u="sng">
              <a:solidFill>
                <a:schemeClr val="tx2"/>
              </a:solidFill>
              <a:latin typeface="Times New Roman" charset="0"/>
            </a:endParaRPr>
          </a:p>
          <a:p>
            <a:r>
              <a:rPr lang="en-US" sz="800" b="1" u="sng">
                <a:solidFill>
                  <a:schemeClr val="tx2"/>
                </a:solidFill>
                <a:latin typeface="Times New Roman" charset="0"/>
              </a:rPr>
              <a:t>Requirements     </a:t>
            </a:r>
            <a:endParaRPr lang="en-US" sz="800">
              <a:solidFill>
                <a:schemeClr val="tx2"/>
              </a:solidFill>
              <a:latin typeface="Times New Roman" charset="0"/>
            </a:endParaRPr>
          </a:p>
          <a:p>
            <a:endParaRPr lang="en-US" sz="800">
              <a:solidFill>
                <a:schemeClr val="tx2"/>
              </a:solidFill>
              <a:latin typeface="Times New Roman" charset="0"/>
            </a:endParaRPr>
          </a:p>
          <a:p>
            <a:r>
              <a:rPr lang="en-US" sz="800">
                <a:solidFill>
                  <a:schemeClr val="tx2"/>
                </a:solidFill>
                <a:latin typeface="Times New Roman" charset="0"/>
              </a:rPr>
              <a:t>Emergency Rescuer		yes	no</a:t>
            </a:r>
          </a:p>
          <a:p>
            <a:r>
              <a:rPr lang="en-US" sz="800">
                <a:solidFill>
                  <a:schemeClr val="tx2"/>
                </a:solidFill>
                <a:latin typeface="Times New Roman" charset="0"/>
              </a:rPr>
              <a:t>Continuous Gas Monitor	yes	no</a:t>
            </a:r>
          </a:p>
          <a:p>
            <a:r>
              <a:rPr lang="en-US" sz="800">
                <a:solidFill>
                  <a:schemeClr val="tx2"/>
                </a:solidFill>
                <a:latin typeface="Times New Roman" charset="0"/>
              </a:rPr>
              <a:t>Barrier for ground openings	yes	no</a:t>
            </a:r>
          </a:p>
          <a:p>
            <a:r>
              <a:rPr lang="en-US" sz="800">
                <a:solidFill>
                  <a:schemeClr val="tx2"/>
                </a:solidFill>
                <a:latin typeface="Times New Roman" charset="0"/>
              </a:rPr>
              <a:t>Warning Signs		yes	no</a:t>
            </a:r>
          </a:p>
          <a:p>
            <a:r>
              <a:rPr lang="en-US" sz="800">
                <a:solidFill>
                  <a:schemeClr val="tx2"/>
                </a:solidFill>
                <a:latin typeface="Times New Roman" charset="0"/>
              </a:rPr>
              <a:t>Safety Harness with life line	yes	no</a:t>
            </a:r>
          </a:p>
          <a:p>
            <a:r>
              <a:rPr lang="en-US" sz="800">
                <a:solidFill>
                  <a:schemeClr val="tx2"/>
                </a:solidFill>
                <a:latin typeface="Times New Roman" charset="0"/>
              </a:rPr>
              <a:t>Tripod / Hoist / Pulley	yes	no</a:t>
            </a:r>
          </a:p>
          <a:p>
            <a:pPr latinLnBrk="1"/>
            <a:endParaRPr lang="en-US" sz="800">
              <a:solidFill>
                <a:schemeClr val="tx2"/>
              </a:solidFill>
              <a:latin typeface="Times New Roman" charset="0"/>
            </a:endParaRPr>
          </a:p>
        </p:txBody>
      </p:sp>
      <p:pic>
        <p:nvPicPr>
          <p:cNvPr id="62" name="Picture 2" descr="Opito logo –"/>
          <p:cNvPicPr>
            <a:picLocks noChangeAspect="1" noChangeArrowheads="1"/>
          </p:cNvPicPr>
          <p:nvPr/>
        </p:nvPicPr>
        <p:blipFill>
          <a:blip r:embed="rId2"/>
          <a:srcRect/>
          <a:stretch>
            <a:fillRect/>
          </a:stretch>
        </p:blipFill>
        <p:spPr bwMode="auto">
          <a:xfrm>
            <a:off x="8077200" y="228600"/>
            <a:ext cx="914400" cy="914400"/>
          </a:xfrm>
          <a:prstGeom prst="rect">
            <a:avLst/>
          </a:prstGeom>
          <a:noFill/>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type="body" idx="1"/>
          </p:nvPr>
        </p:nvSpPr>
        <p:spPr/>
        <p:txBody>
          <a:bodyPr/>
          <a:lstStyle/>
          <a:p>
            <a:pPr eaLnBrk="1" hangingPunct="1">
              <a:buFontTx/>
              <a:buNone/>
            </a:pPr>
            <a:endParaRPr lang="en-US" smtClean="0"/>
          </a:p>
          <a:p>
            <a:pPr eaLnBrk="1" hangingPunct="1">
              <a:buFontTx/>
              <a:buNone/>
            </a:pPr>
            <a:endParaRPr lang="en-US" u="sng" smtClean="0"/>
          </a:p>
        </p:txBody>
      </p:sp>
      <p:sp>
        <p:nvSpPr>
          <p:cNvPr id="4" name="Rectangle 2"/>
          <p:cNvSpPr>
            <a:spLocks noGrp="1" noChangeArrowheads="1"/>
          </p:cNvSpPr>
          <p:nvPr>
            <p:ph type="title"/>
          </p:nvPr>
        </p:nvSpPr>
        <p:spPr>
          <a:xfrm>
            <a:off x="428625" y="357188"/>
            <a:ext cx="8229600" cy="981075"/>
          </a:xfrm>
        </p:spPr>
        <p:txBody>
          <a:bodyPr/>
          <a:lstStyle/>
          <a:p>
            <a:pPr eaLnBrk="1" hangingPunct="1">
              <a:defRPr/>
            </a:pPr>
            <a:r>
              <a:rPr lang="en-US" sz="3600" b="1" dirty="0" smtClean="0">
                <a:solidFill>
                  <a:schemeClr val="accent6"/>
                </a:solidFill>
              </a:rPr>
              <a:t>CHEMICAL HAZARD</a:t>
            </a:r>
            <a:br>
              <a:rPr lang="en-US" sz="3600" b="1" dirty="0" smtClean="0">
                <a:solidFill>
                  <a:schemeClr val="accent6"/>
                </a:solidFill>
              </a:rPr>
            </a:br>
            <a:endParaRPr lang="en-US" sz="3600" b="1" dirty="0" smtClean="0">
              <a:solidFill>
                <a:srgbClr val="C00000"/>
              </a:solidFill>
            </a:endParaRPr>
          </a:p>
        </p:txBody>
      </p:sp>
      <p:sp>
        <p:nvSpPr>
          <p:cNvPr id="71684" name="Rectangle 7"/>
          <p:cNvSpPr>
            <a:spLocks noChangeArrowheads="1"/>
          </p:cNvSpPr>
          <p:nvPr/>
        </p:nvSpPr>
        <p:spPr bwMode="auto">
          <a:xfrm>
            <a:off x="857250" y="1000125"/>
            <a:ext cx="8286750" cy="6002338"/>
          </a:xfrm>
          <a:prstGeom prst="rect">
            <a:avLst/>
          </a:prstGeom>
          <a:noFill/>
          <a:ln w="9525">
            <a:noFill/>
            <a:miter lim="800000"/>
            <a:headEnd/>
            <a:tailEnd/>
          </a:ln>
        </p:spPr>
        <p:txBody>
          <a:bodyPr>
            <a:spAutoFit/>
          </a:bodyPr>
          <a:lstStyle/>
          <a:p>
            <a:pPr marL="514350" indent="-514350" eaLnBrk="1" hangingPunct="1"/>
            <a:r>
              <a:rPr lang="en-US" sz="2800"/>
              <a:t>  These treats presents themselves in many dangerous forms such as: </a:t>
            </a:r>
          </a:p>
          <a:p>
            <a:pPr marL="514350" indent="-514350" eaLnBrk="1" hangingPunct="1"/>
            <a:endParaRPr lang="en-US" sz="2800"/>
          </a:p>
          <a:p>
            <a:pPr marL="514350" indent="-514350" eaLnBrk="1" hangingPunct="1"/>
            <a:r>
              <a:rPr lang="en-US" sz="3200" b="1">
                <a:solidFill>
                  <a:srgbClr val="C00000"/>
                </a:solidFill>
              </a:rPr>
              <a:t>As Reactive substances: </a:t>
            </a:r>
            <a:r>
              <a:rPr lang="en-US" sz="2400"/>
              <a:t>reactive chemicals releases heat in relatively high quantity or at rapid rates.</a:t>
            </a:r>
          </a:p>
          <a:p>
            <a:pPr marL="514350" indent="-514350" eaLnBrk="1" hangingPunct="1">
              <a:buFontTx/>
              <a:buChar char="-"/>
            </a:pPr>
            <a:endParaRPr lang="en-US" sz="2400"/>
          </a:p>
          <a:p>
            <a:pPr marL="514350" indent="-514350" eaLnBrk="1" hangingPunct="1">
              <a:buFontTx/>
              <a:buChar char="-"/>
            </a:pPr>
            <a:r>
              <a:rPr lang="en-US" sz="2400"/>
              <a:t>Note: such reaction can result to explosion.</a:t>
            </a:r>
          </a:p>
          <a:p>
            <a:pPr marL="514350" indent="-514350" eaLnBrk="1" hangingPunct="1">
              <a:buFontTx/>
              <a:buChar char="-"/>
            </a:pPr>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p:txBody>
      </p:sp>
      <p:sp>
        <p:nvSpPr>
          <p:cNvPr id="71685" name="AutoShape 8"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sp>
        <p:nvSpPr>
          <p:cNvPr id="71686" name="AutoShape 10"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pic>
        <p:nvPicPr>
          <p:cNvPr id="7" name="Picture 2" descr="Opito logo –"/>
          <p:cNvPicPr>
            <a:picLocks noChangeAspect="1" noChangeArrowheads="1"/>
          </p:cNvPicPr>
          <p:nvPr/>
        </p:nvPicPr>
        <p:blipFill>
          <a:blip r:embed="rId2"/>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effectLst>
            <a:outerShdw dist="107763" dir="2700000" algn="ctr" rotWithShape="0">
              <a:srgbClr val="EAEC5E"/>
            </a:outerShdw>
          </a:effectLst>
        </p:spPr>
        <p:txBody>
          <a:bodyPr/>
          <a:lstStyle/>
          <a:p>
            <a:r>
              <a:rPr lang="en-US" smtClean="0">
                <a:solidFill>
                  <a:srgbClr val="037C03"/>
                </a:solidFill>
                <a:latin typeface="Arial" charset="0"/>
              </a:rPr>
              <a:t>Safe Work Permits</a:t>
            </a:r>
          </a:p>
        </p:txBody>
      </p:sp>
      <p:sp>
        <p:nvSpPr>
          <p:cNvPr id="9219" name="Rectangle 3"/>
          <p:cNvSpPr>
            <a:spLocks noChangeArrowheads="1"/>
          </p:cNvSpPr>
          <p:nvPr/>
        </p:nvSpPr>
        <p:spPr bwMode="auto">
          <a:xfrm>
            <a:off x="823913" y="1631950"/>
            <a:ext cx="3128962" cy="2222500"/>
          </a:xfrm>
          <a:prstGeom prst="rect">
            <a:avLst/>
          </a:prstGeom>
          <a:solidFill>
            <a:srgbClr val="FC7D05"/>
          </a:solidFill>
          <a:ln w="12700">
            <a:noFill/>
            <a:miter lim="800000"/>
            <a:headEnd/>
            <a:tailEnd/>
          </a:ln>
          <a:effectLst>
            <a:outerShdw dist="107763" dir="2700000" algn="ctr" rotWithShape="0">
              <a:srgbClr val="F6BF69"/>
            </a:outerShdw>
          </a:effectLst>
        </p:spPr>
        <p:txBody>
          <a:bodyPr lIns="90488" tIns="44450" rIns="90488" bIns="44450">
            <a:spAutoFit/>
          </a:bodyPr>
          <a:lstStyle/>
          <a:p>
            <a:r>
              <a:rPr lang="en-US" sz="2000">
                <a:latin typeface="Times New Roman" charset="0"/>
              </a:rPr>
              <a:t>Cutting / Welding</a:t>
            </a:r>
          </a:p>
          <a:p>
            <a:r>
              <a:rPr lang="en-US" sz="2000">
                <a:latin typeface="Times New Roman" charset="0"/>
              </a:rPr>
              <a:t>Permit</a:t>
            </a:r>
            <a:endParaRPr lang="en-US">
              <a:latin typeface="Times New Roman" charset="0"/>
            </a:endParaRPr>
          </a:p>
          <a:p>
            <a:endParaRPr lang="en-US" sz="2000">
              <a:latin typeface="Times New Roman" charset="0"/>
            </a:endParaRPr>
          </a:p>
          <a:p>
            <a:r>
              <a:rPr lang="en-US" sz="1000">
                <a:latin typeface="Times New Roman" charset="0"/>
              </a:rPr>
              <a:t>Location:    	 Job No.</a:t>
            </a:r>
          </a:p>
          <a:p>
            <a:endParaRPr lang="en-US" sz="1000">
              <a:latin typeface="Times New Roman" charset="0"/>
            </a:endParaRPr>
          </a:p>
          <a:p>
            <a:endParaRPr lang="en-US" sz="1000">
              <a:latin typeface="Times New Roman" charset="0"/>
            </a:endParaRPr>
          </a:p>
          <a:p>
            <a:endParaRPr lang="en-US" sz="1000">
              <a:latin typeface="Times New Roman" charset="0"/>
            </a:endParaRPr>
          </a:p>
          <a:p>
            <a:r>
              <a:rPr lang="en-US" sz="1000">
                <a:latin typeface="Times New Roman" charset="0"/>
              </a:rPr>
              <a:t>Date:	Job No.</a:t>
            </a:r>
          </a:p>
          <a:p>
            <a:endParaRPr lang="en-US" sz="1000">
              <a:latin typeface="Times New Roman" charset="0"/>
            </a:endParaRPr>
          </a:p>
          <a:p>
            <a:endParaRPr lang="en-US" sz="1000">
              <a:latin typeface="Times New Roman" charset="0"/>
            </a:endParaRPr>
          </a:p>
          <a:p>
            <a:pPr latinLnBrk="1"/>
            <a:endParaRPr lang="en-US" sz="1000">
              <a:latin typeface="Times New Roman" charset="0"/>
            </a:endParaRPr>
          </a:p>
        </p:txBody>
      </p:sp>
      <p:sp>
        <p:nvSpPr>
          <p:cNvPr id="9220" name="Rectangle 4"/>
          <p:cNvSpPr>
            <a:spLocks noChangeArrowheads="1"/>
          </p:cNvSpPr>
          <p:nvPr/>
        </p:nvSpPr>
        <p:spPr bwMode="auto">
          <a:xfrm>
            <a:off x="1655763" y="2138363"/>
            <a:ext cx="3825875" cy="2482850"/>
          </a:xfrm>
          <a:prstGeom prst="rect">
            <a:avLst/>
          </a:prstGeom>
          <a:solidFill>
            <a:srgbClr val="FFFFFF"/>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r>
              <a:rPr lang="en-US" sz="1200" b="1">
                <a:solidFill>
                  <a:schemeClr val="tx2"/>
                </a:solidFill>
                <a:latin typeface="Times New Roman" charset="0"/>
              </a:rPr>
              <a:t>            </a:t>
            </a:r>
            <a:r>
              <a:rPr lang="en-US" sz="1200" b="1" u="sng">
                <a:solidFill>
                  <a:schemeClr val="tx2"/>
                </a:solidFill>
                <a:latin typeface="Times New Roman" charset="0"/>
              </a:rPr>
              <a:t>Confined Space Entry Permit </a:t>
            </a:r>
          </a:p>
          <a:p>
            <a:endParaRPr lang="en-US" sz="1200" b="1">
              <a:solidFill>
                <a:schemeClr val="tx2"/>
              </a:solidFill>
              <a:latin typeface="Times New Roman" charset="0"/>
            </a:endParaRPr>
          </a:p>
          <a:p>
            <a:r>
              <a:rPr lang="en-US" sz="800" b="1">
                <a:solidFill>
                  <a:schemeClr val="tx2"/>
                </a:solidFill>
                <a:latin typeface="Times New Roman" charset="0"/>
              </a:rPr>
              <a:t>Location and description of confined space:</a:t>
            </a:r>
          </a:p>
          <a:p>
            <a:r>
              <a:rPr lang="en-US" sz="800" b="1">
                <a:solidFill>
                  <a:schemeClr val="tx2"/>
                </a:solidFill>
                <a:latin typeface="Times New Roman" charset="0"/>
              </a:rPr>
              <a:t>Reason for entry:</a:t>
            </a:r>
          </a:p>
          <a:p>
            <a:r>
              <a:rPr lang="en-US" sz="800" b="1">
                <a:solidFill>
                  <a:schemeClr val="tx2"/>
                </a:solidFill>
                <a:latin typeface="Times New Roman" charset="0"/>
              </a:rPr>
              <a:t>Permit issued to:</a:t>
            </a:r>
          </a:p>
          <a:p>
            <a:r>
              <a:rPr lang="en-US" sz="800" b="1">
                <a:solidFill>
                  <a:schemeClr val="tx2"/>
                </a:solidFill>
                <a:latin typeface="Times New Roman" charset="0"/>
              </a:rPr>
              <a:t>Supervisor’s Name:</a:t>
            </a:r>
          </a:p>
          <a:p>
            <a:r>
              <a:rPr lang="en-US" sz="800" b="1">
                <a:solidFill>
                  <a:schemeClr val="tx2"/>
                </a:solidFill>
                <a:latin typeface="Times New Roman" charset="0"/>
              </a:rPr>
              <a:t>Attendant’s name:</a:t>
            </a:r>
          </a:p>
          <a:p>
            <a:r>
              <a:rPr lang="en-US" sz="800" b="1">
                <a:solidFill>
                  <a:schemeClr val="tx2"/>
                </a:solidFill>
                <a:latin typeface="Times New Roman" charset="0"/>
              </a:rPr>
              <a:t>Permit issuer’s name:</a:t>
            </a:r>
          </a:p>
          <a:p>
            <a:r>
              <a:rPr lang="en-US" sz="800" b="1">
                <a:solidFill>
                  <a:schemeClr val="tx2"/>
                </a:solidFill>
                <a:latin typeface="Times New Roman" charset="0"/>
              </a:rPr>
              <a:t>% oxygen:	% lower explosive limit:          ppm CO:        H</a:t>
            </a:r>
            <a:r>
              <a:rPr lang="en-US" sz="800" b="1" baseline="-25000">
                <a:solidFill>
                  <a:schemeClr val="tx2"/>
                </a:solidFill>
                <a:latin typeface="Times New Roman" charset="0"/>
              </a:rPr>
              <a:t>2</a:t>
            </a:r>
            <a:r>
              <a:rPr lang="en-US" sz="800" b="1">
                <a:solidFill>
                  <a:schemeClr val="tx2"/>
                </a:solidFill>
                <a:latin typeface="Times New Roman" charset="0"/>
              </a:rPr>
              <a:t>S:</a:t>
            </a:r>
          </a:p>
          <a:p>
            <a:endParaRPr lang="en-US" sz="1200" b="1" u="sng">
              <a:solidFill>
                <a:schemeClr val="tx2"/>
              </a:solidFill>
              <a:latin typeface="Times New Roman" charset="0"/>
            </a:endParaRPr>
          </a:p>
          <a:p>
            <a:r>
              <a:rPr lang="en-US" sz="800" b="1" u="sng">
                <a:solidFill>
                  <a:schemeClr val="tx2"/>
                </a:solidFill>
                <a:latin typeface="Times New Roman" charset="0"/>
              </a:rPr>
              <a:t>Requirements     </a:t>
            </a:r>
            <a:endParaRPr lang="en-US" sz="800">
              <a:solidFill>
                <a:schemeClr val="tx2"/>
              </a:solidFill>
              <a:latin typeface="Times New Roman" charset="0"/>
            </a:endParaRPr>
          </a:p>
          <a:p>
            <a:endParaRPr lang="en-US" sz="800">
              <a:solidFill>
                <a:schemeClr val="tx2"/>
              </a:solidFill>
              <a:latin typeface="Times New Roman" charset="0"/>
            </a:endParaRPr>
          </a:p>
          <a:p>
            <a:r>
              <a:rPr lang="en-US" sz="800">
                <a:solidFill>
                  <a:schemeClr val="tx2"/>
                </a:solidFill>
                <a:latin typeface="Times New Roman" charset="0"/>
              </a:rPr>
              <a:t>Emergency Rescuer		yes	no</a:t>
            </a:r>
          </a:p>
          <a:p>
            <a:r>
              <a:rPr lang="en-US" sz="800">
                <a:solidFill>
                  <a:schemeClr val="tx2"/>
                </a:solidFill>
                <a:latin typeface="Times New Roman" charset="0"/>
              </a:rPr>
              <a:t>Continuous Gas Monitor	yes	no</a:t>
            </a:r>
          </a:p>
          <a:p>
            <a:r>
              <a:rPr lang="en-US" sz="800">
                <a:solidFill>
                  <a:schemeClr val="tx2"/>
                </a:solidFill>
                <a:latin typeface="Times New Roman" charset="0"/>
              </a:rPr>
              <a:t>Barrier for ground openings	yes	no</a:t>
            </a:r>
          </a:p>
          <a:p>
            <a:r>
              <a:rPr lang="en-US" sz="800">
                <a:solidFill>
                  <a:schemeClr val="tx2"/>
                </a:solidFill>
                <a:latin typeface="Times New Roman" charset="0"/>
              </a:rPr>
              <a:t>Warning Signs		yes	no</a:t>
            </a:r>
          </a:p>
          <a:p>
            <a:endParaRPr lang="en-US" sz="800">
              <a:solidFill>
                <a:schemeClr val="tx2"/>
              </a:solidFill>
              <a:latin typeface="Times New Roman" charset="0"/>
            </a:endParaRPr>
          </a:p>
          <a:p>
            <a:pPr latinLnBrk="1"/>
            <a:endParaRPr lang="en-US" sz="800">
              <a:solidFill>
                <a:schemeClr val="tx2"/>
              </a:solidFill>
              <a:latin typeface="Times New Roman" charset="0"/>
            </a:endParaRPr>
          </a:p>
        </p:txBody>
      </p:sp>
      <p:sp>
        <p:nvSpPr>
          <p:cNvPr id="9221" name="Rectangle 5"/>
          <p:cNvSpPr>
            <a:spLocks noChangeArrowheads="1"/>
          </p:cNvSpPr>
          <p:nvPr/>
        </p:nvSpPr>
        <p:spPr bwMode="auto">
          <a:xfrm>
            <a:off x="900113" y="4862513"/>
            <a:ext cx="7490834" cy="1197764"/>
          </a:xfrm>
          <a:prstGeom prst="rect">
            <a:avLst/>
          </a:prstGeom>
          <a:noFill/>
          <a:ln w="12700">
            <a:noFill/>
            <a:miter lim="800000"/>
            <a:headEnd/>
            <a:tailEnd/>
          </a:ln>
          <a:effectLst/>
        </p:spPr>
        <p:txBody>
          <a:bodyPr wrap="none" lIns="90488" tIns="44450" rIns="90488" bIns="44450">
            <a:spAutoFit/>
          </a:bodyPr>
          <a:lstStyle/>
          <a:p>
            <a:r>
              <a:rPr lang="en-US" sz="2400" dirty="0"/>
              <a:t>Confined Space Entry Permits, Line Breaking Permits</a:t>
            </a:r>
          </a:p>
          <a:p>
            <a:r>
              <a:rPr lang="en-US" sz="2400" dirty="0"/>
              <a:t> and Hot Work Permits will be discussed in detail in </a:t>
            </a:r>
          </a:p>
          <a:p>
            <a:r>
              <a:rPr lang="en-US" sz="2400" dirty="0"/>
              <a:t>other training sessions.</a:t>
            </a:r>
          </a:p>
        </p:txBody>
      </p:sp>
      <p:pic>
        <p:nvPicPr>
          <p:cNvPr id="6" name="Picture 2" descr="Opito logo –"/>
          <p:cNvPicPr>
            <a:picLocks noChangeAspect="1" noChangeArrowheads="1"/>
          </p:cNvPicPr>
          <p:nvPr/>
        </p:nvPicPr>
        <p:blipFill>
          <a:blip r:embed="rId2"/>
          <a:srcRect/>
          <a:stretch>
            <a:fillRect/>
          </a:stretch>
        </p:blipFill>
        <p:spPr bwMode="auto">
          <a:xfrm>
            <a:off x="8077200" y="228600"/>
            <a:ext cx="914400" cy="914400"/>
          </a:xfrm>
          <a:prstGeom prst="rect">
            <a:avLst/>
          </a:prstGeom>
          <a:noFill/>
        </p:spPr>
      </p:pic>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effectLst>
            <a:outerShdw dist="107763" dir="2700000" algn="ctr" rotWithShape="0">
              <a:srgbClr val="EAEC5E"/>
            </a:outerShdw>
          </a:effectLst>
        </p:spPr>
        <p:txBody>
          <a:bodyPr/>
          <a:lstStyle/>
          <a:p>
            <a:r>
              <a:rPr lang="en-US" smtClean="0">
                <a:solidFill>
                  <a:srgbClr val="037C03"/>
                </a:solidFill>
                <a:latin typeface="Arial" charset="0"/>
              </a:rPr>
              <a:t>Safe Work Permits</a:t>
            </a:r>
          </a:p>
        </p:txBody>
      </p:sp>
      <p:sp>
        <p:nvSpPr>
          <p:cNvPr id="10243" name="Rectangle 3"/>
          <p:cNvSpPr>
            <a:spLocks noChangeArrowheads="1"/>
          </p:cNvSpPr>
          <p:nvPr/>
        </p:nvSpPr>
        <p:spPr bwMode="auto">
          <a:xfrm>
            <a:off x="1579563" y="1670050"/>
            <a:ext cx="5883275" cy="2301875"/>
          </a:xfrm>
          <a:prstGeom prst="rect">
            <a:avLst/>
          </a:prstGeom>
          <a:solidFill>
            <a:srgbClr val="FFFFFF"/>
          </a:solidFill>
          <a:ln w="12700">
            <a:solidFill>
              <a:schemeClr val="tx1"/>
            </a:solidFill>
            <a:miter lim="800000"/>
            <a:headEnd/>
            <a:tailEnd/>
          </a:ln>
          <a:effectLst>
            <a:outerShdw dist="107763" dir="2700000" algn="ctr" rotWithShape="0">
              <a:srgbClr val="EF9100"/>
            </a:outerShdw>
          </a:effectLst>
        </p:spPr>
        <p:txBody>
          <a:bodyPr lIns="90488" tIns="44450" rIns="90488" bIns="44450">
            <a:spAutoFit/>
          </a:bodyPr>
          <a:lstStyle/>
          <a:p>
            <a:r>
              <a:rPr lang="en-US" sz="1600" b="1"/>
              <a:t>Safe Work Permit</a:t>
            </a:r>
            <a:r>
              <a:rPr lang="en-US" sz="800"/>
              <a:t>			Permit #</a:t>
            </a:r>
          </a:p>
          <a:p>
            <a:endParaRPr lang="en-US" sz="800"/>
          </a:p>
          <a:p>
            <a:r>
              <a:rPr lang="en-US" sz="800"/>
              <a:t>Type:  (hot work, confined space, line break, etc....		location:		</a:t>
            </a:r>
          </a:p>
          <a:p>
            <a:endParaRPr lang="en-US" sz="800"/>
          </a:p>
          <a:p>
            <a:r>
              <a:rPr lang="en-US" sz="800"/>
              <a:t>Valid    __/___/___   ____              __/___/___     ____		Issued to:</a:t>
            </a:r>
          </a:p>
          <a:p>
            <a:r>
              <a:rPr lang="en-US" sz="800"/>
              <a:t> From:   M   D   Y      time      to     M     D     Y      time</a:t>
            </a:r>
          </a:p>
          <a:p>
            <a:endParaRPr lang="en-US" sz="800"/>
          </a:p>
          <a:p>
            <a:r>
              <a:rPr lang="en-US" sz="800"/>
              <a:t>Work Description:				________________________________</a:t>
            </a:r>
          </a:p>
          <a:p>
            <a:r>
              <a:rPr lang="en-US" sz="800"/>
              <a:t>____________________________________________		Supervisor’s Signature           Print name</a:t>
            </a:r>
            <a:br>
              <a:rPr lang="en-US" sz="800"/>
            </a:br>
            <a:r>
              <a:rPr lang="en-US" sz="800"/>
              <a:t>____________________________________________		</a:t>
            </a:r>
            <a:br>
              <a:rPr lang="en-US" sz="800"/>
            </a:br>
            <a:r>
              <a:rPr lang="en-US" sz="800"/>
              <a:t>____________________________________________		Work Order No.</a:t>
            </a:r>
          </a:p>
          <a:p>
            <a:endParaRPr lang="en-US" sz="800"/>
          </a:p>
          <a:p>
            <a:r>
              <a:rPr lang="en-US" sz="800"/>
              <a:t>Atm    Combustible vapors or gases (&lt;10%)      Oxygen Concentration (&gt;19.5% &amp; &lt;21%)     Toxic Material Concentration</a:t>
            </a:r>
          </a:p>
          <a:p>
            <a:r>
              <a:rPr lang="en-US" sz="800"/>
              <a:t>Tests</a:t>
            </a:r>
          </a:p>
          <a:p>
            <a:endParaRPr lang="en-US" sz="800"/>
          </a:p>
          <a:p>
            <a:r>
              <a:rPr lang="en-US" sz="800" b="1"/>
              <a:t>Precautions Always Required:</a:t>
            </a:r>
            <a:endParaRPr lang="en-US" sz="800"/>
          </a:p>
          <a:p>
            <a:pPr latinLnBrk="1"/>
            <a:endParaRPr lang="en-US" sz="800"/>
          </a:p>
        </p:txBody>
      </p:sp>
      <p:sp>
        <p:nvSpPr>
          <p:cNvPr id="10244" name="Rectangle 4"/>
          <p:cNvSpPr>
            <a:spLocks noChangeArrowheads="1"/>
          </p:cNvSpPr>
          <p:nvPr/>
        </p:nvSpPr>
        <p:spPr bwMode="auto">
          <a:xfrm>
            <a:off x="747713" y="4329113"/>
            <a:ext cx="7631898" cy="1567096"/>
          </a:xfrm>
          <a:prstGeom prst="rect">
            <a:avLst/>
          </a:prstGeom>
          <a:noFill/>
          <a:ln w="12700">
            <a:noFill/>
            <a:miter lim="800000"/>
            <a:headEnd/>
            <a:tailEnd/>
          </a:ln>
          <a:effectLst/>
        </p:spPr>
        <p:txBody>
          <a:bodyPr wrap="none" lIns="90488" tIns="44450" rIns="90488" bIns="44450">
            <a:spAutoFit/>
          </a:bodyPr>
          <a:lstStyle/>
          <a:p>
            <a:r>
              <a:rPr lang="en-US" sz="2400" dirty="0"/>
              <a:t>The objective of the Safe Work Permit system is to</a:t>
            </a:r>
          </a:p>
          <a:p>
            <a:r>
              <a:rPr lang="en-US" sz="2400" dirty="0"/>
              <a:t>identify hazards associated with a </a:t>
            </a:r>
            <a:r>
              <a:rPr lang="en-US" sz="2400" i="1" u="sng" dirty="0"/>
              <a:t>non-routine</a:t>
            </a:r>
            <a:r>
              <a:rPr lang="en-US" sz="2400" dirty="0"/>
              <a:t> job, and</a:t>
            </a:r>
          </a:p>
          <a:p>
            <a:r>
              <a:rPr lang="en-US" sz="2400" dirty="0"/>
              <a:t>to develop precautions required to control each hazard</a:t>
            </a:r>
          </a:p>
          <a:p>
            <a:r>
              <a:rPr lang="en-US" sz="2400" dirty="0"/>
              <a:t>identified.</a:t>
            </a:r>
          </a:p>
        </p:txBody>
      </p:sp>
      <p:pic>
        <p:nvPicPr>
          <p:cNvPr id="5" name="Picture 2" descr="Opito logo –"/>
          <p:cNvPicPr>
            <a:picLocks noChangeAspect="1" noChangeArrowheads="1"/>
          </p:cNvPicPr>
          <p:nvPr/>
        </p:nvPicPr>
        <p:blipFill>
          <a:blip r:embed="rId2"/>
          <a:srcRect/>
          <a:stretch>
            <a:fillRect/>
          </a:stretch>
        </p:blipFill>
        <p:spPr bwMode="auto">
          <a:xfrm>
            <a:off x="8077200" y="228600"/>
            <a:ext cx="914400" cy="914400"/>
          </a:xfrm>
          <a:prstGeom prst="rect">
            <a:avLst/>
          </a:prstGeom>
          <a:noFill/>
        </p:spPr>
      </p:pic>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effectLst>
            <a:outerShdw dist="107763" dir="2700000" algn="ctr" rotWithShape="0">
              <a:srgbClr val="EAEC5E"/>
            </a:outerShdw>
          </a:effectLst>
        </p:spPr>
        <p:txBody>
          <a:bodyPr/>
          <a:lstStyle/>
          <a:p>
            <a:r>
              <a:rPr lang="en-US" smtClean="0">
                <a:solidFill>
                  <a:srgbClr val="037C03"/>
                </a:solidFill>
                <a:latin typeface="Arial" charset="0"/>
              </a:rPr>
              <a:t>Safe Work Permits</a:t>
            </a:r>
          </a:p>
        </p:txBody>
      </p:sp>
      <p:sp>
        <p:nvSpPr>
          <p:cNvPr id="11267" name="Rectangle 4"/>
          <p:cNvSpPr>
            <a:spLocks noChangeArrowheads="1"/>
          </p:cNvSpPr>
          <p:nvPr/>
        </p:nvSpPr>
        <p:spPr bwMode="auto">
          <a:xfrm>
            <a:off x="747713" y="1676400"/>
            <a:ext cx="2979737" cy="3783087"/>
          </a:xfrm>
          <a:prstGeom prst="rect">
            <a:avLst/>
          </a:prstGeom>
          <a:noFill/>
          <a:ln w="12700">
            <a:noFill/>
            <a:miter lim="800000"/>
            <a:headEnd/>
            <a:tailEnd/>
          </a:ln>
          <a:effectLst/>
        </p:spPr>
        <p:txBody>
          <a:bodyPr wrap="square" lIns="90488" tIns="44450" rIns="90488" bIns="44450">
            <a:spAutoFit/>
          </a:bodyPr>
          <a:lstStyle/>
          <a:p>
            <a:r>
              <a:rPr lang="en-US" sz="2400" dirty="0"/>
              <a:t>Let’s begin with a</a:t>
            </a:r>
          </a:p>
          <a:p>
            <a:r>
              <a:rPr lang="en-US" sz="2400" dirty="0"/>
              <a:t>look at the hazards</a:t>
            </a:r>
          </a:p>
          <a:p>
            <a:r>
              <a:rPr lang="en-US" sz="2400" dirty="0"/>
              <a:t>associated with</a:t>
            </a:r>
          </a:p>
          <a:p>
            <a:r>
              <a:rPr lang="en-US" sz="2400" dirty="0"/>
              <a:t>specific jobs, and</a:t>
            </a:r>
          </a:p>
          <a:p>
            <a:r>
              <a:rPr lang="en-US" sz="2400" dirty="0"/>
              <a:t>examine how Safe </a:t>
            </a:r>
          </a:p>
          <a:p>
            <a:r>
              <a:rPr lang="en-US" sz="2400" dirty="0"/>
              <a:t>Work Permits can </a:t>
            </a:r>
          </a:p>
          <a:p>
            <a:r>
              <a:rPr lang="en-US" sz="2400" dirty="0"/>
              <a:t>help to prevent</a:t>
            </a:r>
          </a:p>
          <a:p>
            <a:r>
              <a:rPr lang="en-US" sz="2400" dirty="0"/>
              <a:t>them from causing</a:t>
            </a:r>
          </a:p>
          <a:p>
            <a:r>
              <a:rPr lang="en-US" sz="2400" dirty="0"/>
              <a:t>damage or personal </a:t>
            </a:r>
          </a:p>
          <a:p>
            <a:r>
              <a:rPr lang="en-US" sz="2400" dirty="0"/>
              <a:t>injury.</a:t>
            </a:r>
          </a:p>
        </p:txBody>
      </p:sp>
      <p:pic>
        <p:nvPicPr>
          <p:cNvPr id="4" name="Picture 2" descr="Opito logo –"/>
          <p:cNvPicPr>
            <a:picLocks noChangeAspect="1" noChangeArrowheads="1"/>
          </p:cNvPicPr>
          <p:nvPr/>
        </p:nvPicPr>
        <p:blipFill>
          <a:blip r:embed="rId2"/>
          <a:srcRect/>
          <a:stretch>
            <a:fillRect/>
          </a:stretch>
        </p:blipFill>
        <p:spPr bwMode="auto">
          <a:xfrm>
            <a:off x="8077200" y="228600"/>
            <a:ext cx="914400" cy="914400"/>
          </a:xfrm>
          <a:prstGeom prst="rect">
            <a:avLst/>
          </a:prstGeom>
          <a:noFill/>
        </p:spPr>
      </p:pic>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effectLst>
            <a:outerShdw dist="107763" dir="2700000" algn="ctr" rotWithShape="0">
              <a:srgbClr val="EAEC5E"/>
            </a:outerShdw>
          </a:effectLst>
        </p:spPr>
        <p:txBody>
          <a:bodyPr/>
          <a:lstStyle/>
          <a:p>
            <a:r>
              <a:rPr lang="en-US" smtClean="0">
                <a:solidFill>
                  <a:srgbClr val="037C03"/>
                </a:solidFill>
                <a:latin typeface="Arial" charset="0"/>
              </a:rPr>
              <a:t>Safe Work Permits</a:t>
            </a:r>
          </a:p>
        </p:txBody>
      </p:sp>
      <p:sp>
        <p:nvSpPr>
          <p:cNvPr id="12291" name="Rectangle 3"/>
          <p:cNvSpPr>
            <a:spLocks noChangeArrowheads="1"/>
          </p:cNvSpPr>
          <p:nvPr/>
        </p:nvSpPr>
        <p:spPr bwMode="auto">
          <a:xfrm>
            <a:off x="1128713" y="1882775"/>
            <a:ext cx="7254875" cy="4208463"/>
          </a:xfrm>
          <a:prstGeom prst="rect">
            <a:avLst/>
          </a:prstGeom>
          <a:noFill/>
          <a:ln w="12700">
            <a:noFill/>
            <a:miter lim="800000"/>
            <a:headEnd/>
            <a:tailEnd/>
          </a:ln>
          <a:effectLst/>
        </p:spPr>
        <p:txBody>
          <a:bodyPr wrap="none" lIns="90488" tIns="44450" rIns="90488" bIns="44450">
            <a:spAutoFit/>
          </a:bodyPr>
          <a:lstStyle/>
          <a:p>
            <a:pPr marL="457200" indent="-457200"/>
            <a:r>
              <a:rPr lang="en-US" sz="1800" u="sng" dirty="0"/>
              <a:t>Examples of jobs requiring permits are:</a:t>
            </a:r>
          </a:p>
          <a:p>
            <a:pPr marL="457200" indent="-457200"/>
            <a:endParaRPr lang="en-US" sz="1800" dirty="0"/>
          </a:p>
          <a:p>
            <a:pPr marL="457200" indent="-457200"/>
            <a:r>
              <a:rPr lang="en-US" sz="1800" dirty="0"/>
              <a:t>1. 	Hot Work - the use of open flame, oxyacetylene burning,</a:t>
            </a:r>
          </a:p>
          <a:p>
            <a:pPr marL="457200" indent="-457200"/>
            <a:r>
              <a:rPr lang="en-US" sz="1800" dirty="0"/>
              <a:t>     	tar kettles, etc...., and the use of portable spark or heat producing</a:t>
            </a:r>
          </a:p>
          <a:p>
            <a:pPr marL="457200" indent="-457200"/>
            <a:r>
              <a:rPr lang="en-US" sz="1800" dirty="0"/>
              <a:t>     	equipment in flammable storage or handling areas.</a:t>
            </a:r>
          </a:p>
          <a:p>
            <a:pPr marL="457200" indent="-457200"/>
            <a:r>
              <a:rPr lang="en-US" sz="1800" dirty="0"/>
              <a:t>2.	Lock Out and Tag</a:t>
            </a:r>
          </a:p>
          <a:p>
            <a:pPr marL="457200" indent="-457200"/>
            <a:r>
              <a:rPr lang="en-US" sz="1800" dirty="0"/>
              <a:t>3. 	Confined Space Entry</a:t>
            </a:r>
          </a:p>
          <a:p>
            <a:pPr marL="457200" indent="-457200"/>
            <a:r>
              <a:rPr lang="en-US" sz="1800" dirty="0"/>
              <a:t>4. 	Excavations</a:t>
            </a:r>
          </a:p>
          <a:p>
            <a:pPr marL="457200" indent="-457200"/>
            <a:r>
              <a:rPr lang="en-US" sz="1800" dirty="0"/>
              <a:t>5.	Blasting</a:t>
            </a:r>
          </a:p>
          <a:p>
            <a:pPr marL="457200" indent="-457200"/>
            <a:r>
              <a:rPr lang="en-US" sz="1800" dirty="0"/>
              <a:t>6.  	Line Breaking</a:t>
            </a:r>
          </a:p>
          <a:p>
            <a:pPr marL="457200" indent="-457200"/>
            <a:r>
              <a:rPr lang="en-US" sz="1800" dirty="0"/>
              <a:t>7.    Whenever required by existing company or contractor procedures</a:t>
            </a:r>
          </a:p>
          <a:p>
            <a:pPr marL="457200" indent="-457200"/>
            <a:r>
              <a:rPr lang="en-US" sz="1800" dirty="0"/>
              <a:t>     	or required in the contractor’s Project Safety Plan.</a:t>
            </a:r>
          </a:p>
          <a:p>
            <a:pPr marL="457200" indent="-457200"/>
            <a:r>
              <a:rPr lang="en-US" sz="1800" dirty="0"/>
              <a:t>8. 	Use of internal combustion engines, or vehicles </a:t>
            </a:r>
          </a:p>
          <a:p>
            <a:pPr marL="457200" indent="-457200"/>
            <a:r>
              <a:rPr lang="en-US" sz="1800" dirty="0"/>
              <a:t>    	with internal combustion engines inside company buildings.</a:t>
            </a:r>
          </a:p>
          <a:p>
            <a:pPr marL="457200" indent="-457200"/>
            <a:endParaRPr lang="en-US" sz="1800" dirty="0"/>
          </a:p>
        </p:txBody>
      </p:sp>
      <p:pic>
        <p:nvPicPr>
          <p:cNvPr id="4" name="Picture 2" descr="Opito logo –"/>
          <p:cNvPicPr>
            <a:picLocks noChangeAspect="1" noChangeArrowheads="1"/>
          </p:cNvPicPr>
          <p:nvPr/>
        </p:nvPicPr>
        <p:blipFill>
          <a:blip r:embed="rId2"/>
          <a:srcRect/>
          <a:stretch>
            <a:fillRect/>
          </a:stretch>
        </p:blipFill>
        <p:spPr bwMode="auto">
          <a:xfrm>
            <a:off x="8077200" y="228600"/>
            <a:ext cx="914400" cy="914400"/>
          </a:xfrm>
          <a:prstGeom prst="rect">
            <a:avLst/>
          </a:prstGeom>
          <a:noFill/>
        </p:spPr>
      </p:pic>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effectLst>
            <a:outerShdw dist="107763" dir="2700000" algn="ctr" rotWithShape="0">
              <a:srgbClr val="EAEC5E"/>
            </a:outerShdw>
          </a:effectLst>
        </p:spPr>
        <p:txBody>
          <a:bodyPr/>
          <a:lstStyle/>
          <a:p>
            <a:r>
              <a:rPr lang="en-US" smtClean="0">
                <a:solidFill>
                  <a:srgbClr val="037C03"/>
                </a:solidFill>
                <a:latin typeface="Arial" charset="0"/>
              </a:rPr>
              <a:t>Safe Work Permits</a:t>
            </a:r>
          </a:p>
        </p:txBody>
      </p:sp>
      <p:sp>
        <p:nvSpPr>
          <p:cNvPr id="13315" name="Rectangle 3"/>
          <p:cNvSpPr>
            <a:spLocks noChangeArrowheads="1"/>
          </p:cNvSpPr>
          <p:nvPr/>
        </p:nvSpPr>
        <p:spPr bwMode="auto">
          <a:xfrm>
            <a:off x="4176713" y="1662113"/>
            <a:ext cx="4498975" cy="3200400"/>
          </a:xfrm>
          <a:prstGeom prst="rect">
            <a:avLst/>
          </a:prstGeom>
          <a:noFill/>
          <a:ln w="12700">
            <a:noFill/>
            <a:miter lim="800000"/>
            <a:headEnd/>
            <a:tailEnd/>
          </a:ln>
          <a:effectLst/>
        </p:spPr>
        <p:txBody>
          <a:bodyPr wrap="none" lIns="90488" tIns="44450" rIns="90488" bIns="44450">
            <a:spAutoFit/>
          </a:bodyPr>
          <a:lstStyle/>
          <a:p>
            <a:r>
              <a:rPr lang="en-US" u="sng"/>
              <a:t>Excavations</a:t>
            </a:r>
            <a:r>
              <a:rPr lang="en-US" sz="1800"/>
              <a:t> can result in:</a:t>
            </a:r>
          </a:p>
          <a:p>
            <a:endParaRPr lang="en-US" sz="1800"/>
          </a:p>
          <a:p>
            <a:r>
              <a:rPr lang="en-US" sz="1800"/>
              <a:t>	head Injuries from materials</a:t>
            </a:r>
          </a:p>
          <a:p>
            <a:r>
              <a:rPr lang="en-US" sz="1800"/>
              <a:t>	falling from overhead surfaces,</a:t>
            </a:r>
          </a:p>
          <a:p>
            <a:endParaRPr lang="en-US" sz="1800"/>
          </a:p>
          <a:p>
            <a:r>
              <a:rPr lang="en-US" sz="1800"/>
              <a:t>	rupture of high pressure hydraulic</a:t>
            </a:r>
          </a:p>
          <a:p>
            <a:r>
              <a:rPr lang="en-US" sz="1800"/>
              <a:t>	lines used on backhoes, shovels,</a:t>
            </a:r>
          </a:p>
          <a:p>
            <a:r>
              <a:rPr lang="en-US" sz="1800"/>
              <a:t>	and drills.</a:t>
            </a:r>
          </a:p>
          <a:p>
            <a:endParaRPr lang="en-US" sz="1800"/>
          </a:p>
          <a:p>
            <a:r>
              <a:rPr lang="en-US" sz="1800"/>
              <a:t>	excessive noise from concrete</a:t>
            </a:r>
          </a:p>
          <a:p>
            <a:r>
              <a:rPr lang="en-US" sz="1800"/>
              <a:t>	breaking and cutting equipment,</a:t>
            </a:r>
          </a:p>
        </p:txBody>
      </p:sp>
      <p:graphicFrame>
        <p:nvGraphicFramePr>
          <p:cNvPr id="13316" name="Object 4">
            <a:hlinkClick r:id="" action="ppaction://ole?verb=0"/>
          </p:cNvPr>
          <p:cNvGraphicFramePr>
            <a:graphicFrameLocks/>
          </p:cNvGraphicFramePr>
          <p:nvPr/>
        </p:nvGraphicFramePr>
        <p:xfrm>
          <a:off x="407988" y="2252663"/>
          <a:ext cx="4697412" cy="2266950"/>
        </p:xfrm>
        <a:graphic>
          <a:graphicData uri="http://schemas.openxmlformats.org/presentationml/2006/ole">
            <p:oleObj spid="_x0000_s402434" name="Clip" r:id="rId3" imgW="5281613" imgH="2278063" progId="MS_ClipArt_Gallery.2">
              <p:embed/>
            </p:oleObj>
          </a:graphicData>
        </a:graphic>
      </p:graphicFrame>
      <p:sp>
        <p:nvSpPr>
          <p:cNvPr id="13317" name="Rectangle 5"/>
          <p:cNvSpPr>
            <a:spLocks noChangeArrowheads="1"/>
          </p:cNvSpPr>
          <p:nvPr/>
        </p:nvSpPr>
        <p:spPr bwMode="auto">
          <a:xfrm>
            <a:off x="595313" y="5006975"/>
            <a:ext cx="8043870" cy="1474763"/>
          </a:xfrm>
          <a:prstGeom prst="rect">
            <a:avLst/>
          </a:prstGeom>
          <a:noFill/>
          <a:ln w="12700">
            <a:noFill/>
            <a:miter lim="800000"/>
            <a:headEnd/>
            <a:tailEnd/>
          </a:ln>
          <a:effectLst/>
        </p:spPr>
        <p:txBody>
          <a:bodyPr wrap="none" lIns="90488" tIns="44450" rIns="90488" bIns="44450">
            <a:spAutoFit/>
          </a:bodyPr>
          <a:lstStyle/>
          <a:p>
            <a:r>
              <a:rPr lang="en-US" sz="1800" dirty="0"/>
              <a:t>and collapse of excavation walls and piles due to poorly secured soil, sudden</a:t>
            </a:r>
          </a:p>
          <a:p>
            <a:r>
              <a:rPr lang="en-US" sz="1800" dirty="0"/>
              <a:t>weather changes, or other factors.</a:t>
            </a:r>
          </a:p>
          <a:p>
            <a:endParaRPr lang="en-US" sz="1800" dirty="0"/>
          </a:p>
          <a:p>
            <a:r>
              <a:rPr lang="en-US" sz="1800" dirty="0"/>
              <a:t>Permits are written to ensure that necessary equipment is present and in</a:t>
            </a:r>
          </a:p>
          <a:p>
            <a:r>
              <a:rPr lang="en-US" sz="1800" dirty="0"/>
              <a:t>good working order.</a:t>
            </a:r>
          </a:p>
        </p:txBody>
      </p:sp>
      <p:pic>
        <p:nvPicPr>
          <p:cNvPr id="6" name="Picture 2" descr="Opito logo –"/>
          <p:cNvPicPr>
            <a:picLocks noChangeAspect="1" noChangeArrowheads="1"/>
          </p:cNvPicPr>
          <p:nvPr/>
        </p:nvPicPr>
        <p:blipFill>
          <a:blip r:embed="rId4"/>
          <a:srcRect/>
          <a:stretch>
            <a:fillRect/>
          </a:stretch>
        </p:blipFill>
        <p:spPr bwMode="auto">
          <a:xfrm>
            <a:off x="8077200" y="228600"/>
            <a:ext cx="914400" cy="914400"/>
          </a:xfrm>
          <a:prstGeom prst="rect">
            <a:avLst/>
          </a:prstGeom>
          <a:noFill/>
        </p:spPr>
      </p:pic>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a:effectLst>
            <a:outerShdw dist="107763" dir="2700000" algn="ctr" rotWithShape="0">
              <a:srgbClr val="EAEC5E"/>
            </a:outerShdw>
          </a:effectLst>
        </p:spPr>
        <p:txBody>
          <a:bodyPr/>
          <a:lstStyle/>
          <a:p>
            <a:r>
              <a:rPr lang="en-US" smtClean="0">
                <a:solidFill>
                  <a:srgbClr val="037C03"/>
                </a:solidFill>
                <a:latin typeface="Arial" charset="0"/>
              </a:rPr>
              <a:t>Safe Work Permits</a:t>
            </a:r>
          </a:p>
        </p:txBody>
      </p:sp>
      <p:sp>
        <p:nvSpPr>
          <p:cNvPr id="14339" name="Rectangle 3"/>
          <p:cNvSpPr>
            <a:spLocks noChangeArrowheads="1"/>
          </p:cNvSpPr>
          <p:nvPr/>
        </p:nvSpPr>
        <p:spPr bwMode="auto">
          <a:xfrm>
            <a:off x="4176713" y="1662113"/>
            <a:ext cx="4632679" cy="4213974"/>
          </a:xfrm>
          <a:prstGeom prst="rect">
            <a:avLst/>
          </a:prstGeom>
          <a:noFill/>
          <a:ln w="12700">
            <a:noFill/>
            <a:miter lim="800000"/>
            <a:headEnd/>
            <a:tailEnd/>
          </a:ln>
          <a:effectLst/>
        </p:spPr>
        <p:txBody>
          <a:bodyPr wrap="none" lIns="90488" tIns="44450" rIns="90488" bIns="44450">
            <a:spAutoFit/>
          </a:bodyPr>
          <a:lstStyle/>
          <a:p>
            <a:r>
              <a:rPr lang="en-US" sz="1600" u="sng" dirty="0"/>
              <a:t>		</a:t>
            </a:r>
            <a:r>
              <a:rPr lang="en-US" u="sng" dirty="0"/>
              <a:t>Excavations</a:t>
            </a:r>
            <a:r>
              <a:rPr lang="en-US" sz="2000" dirty="0"/>
              <a:t> :</a:t>
            </a:r>
            <a:endParaRPr lang="en-US" sz="1600" dirty="0"/>
          </a:p>
          <a:p>
            <a:endParaRPr lang="en-US" sz="1600" dirty="0"/>
          </a:p>
          <a:p>
            <a:r>
              <a:rPr lang="en-US" sz="1600" dirty="0"/>
              <a:t>	</a:t>
            </a:r>
          </a:p>
          <a:p>
            <a:r>
              <a:rPr lang="en-US" sz="1800" dirty="0"/>
              <a:t>Poorly planned excavations can result in </a:t>
            </a:r>
          </a:p>
          <a:p>
            <a:r>
              <a:rPr lang="en-US" sz="1800" dirty="0"/>
              <a:t>damage to underground services, such as</a:t>
            </a:r>
          </a:p>
          <a:p>
            <a:r>
              <a:rPr lang="en-US" sz="1800" dirty="0"/>
              <a:t>electrical lines, natural gas lines, water</a:t>
            </a:r>
          </a:p>
          <a:p>
            <a:r>
              <a:rPr lang="en-US" sz="1800" dirty="0"/>
              <a:t>lines, sewers and drains.</a:t>
            </a:r>
          </a:p>
          <a:p>
            <a:endParaRPr lang="en-US" sz="1800" dirty="0"/>
          </a:p>
          <a:p>
            <a:r>
              <a:rPr lang="en-US" sz="1800" dirty="0"/>
              <a:t>The consequence of damaged service lines</a:t>
            </a:r>
          </a:p>
          <a:p>
            <a:r>
              <a:rPr lang="en-US" sz="1800" dirty="0"/>
              <a:t>is often complete shutdown of  operations</a:t>
            </a:r>
          </a:p>
          <a:p>
            <a:r>
              <a:rPr lang="en-US" sz="1800" dirty="0"/>
              <a:t>resulting in major business losses.</a:t>
            </a:r>
          </a:p>
          <a:p>
            <a:endParaRPr lang="en-US" sz="1800" dirty="0"/>
          </a:p>
          <a:p>
            <a:r>
              <a:rPr lang="en-US" sz="1800" dirty="0"/>
              <a:t>Permits are written to prevent damage to</a:t>
            </a:r>
          </a:p>
          <a:p>
            <a:r>
              <a:rPr lang="en-US" sz="1800" dirty="0"/>
              <a:t>underground equipment and services.</a:t>
            </a:r>
          </a:p>
          <a:p>
            <a:pPr latinLnBrk="1"/>
            <a:endParaRPr lang="en-US" sz="1800" dirty="0"/>
          </a:p>
        </p:txBody>
      </p:sp>
      <p:graphicFrame>
        <p:nvGraphicFramePr>
          <p:cNvPr id="14340" name="Object 4">
            <a:hlinkClick r:id="" action="ppaction://ole?verb=0"/>
          </p:cNvPr>
          <p:cNvGraphicFramePr>
            <a:graphicFrameLocks/>
          </p:cNvGraphicFramePr>
          <p:nvPr/>
        </p:nvGraphicFramePr>
        <p:xfrm>
          <a:off x="276225" y="1590675"/>
          <a:ext cx="5688013" cy="3440113"/>
        </p:xfrm>
        <a:graphic>
          <a:graphicData uri="http://schemas.openxmlformats.org/presentationml/2006/ole">
            <p:oleObj spid="_x0000_s403458" name="Clip" r:id="rId3" imgW="5699125" imgH="3451225" progId="MS_ClipArt_Gallery.2">
              <p:embed/>
            </p:oleObj>
          </a:graphicData>
        </a:graphic>
      </p:graphicFrame>
      <p:pic>
        <p:nvPicPr>
          <p:cNvPr id="5" name="Picture 2" descr="Opito logo –"/>
          <p:cNvPicPr>
            <a:picLocks noChangeAspect="1" noChangeArrowheads="1"/>
          </p:cNvPicPr>
          <p:nvPr/>
        </p:nvPicPr>
        <p:blipFill>
          <a:blip r:embed="rId4"/>
          <a:srcRect/>
          <a:stretch>
            <a:fillRect/>
          </a:stretch>
        </p:blipFill>
        <p:spPr bwMode="auto">
          <a:xfrm>
            <a:off x="8077200" y="228600"/>
            <a:ext cx="914400" cy="914400"/>
          </a:xfrm>
          <a:prstGeom prst="rect">
            <a:avLst/>
          </a:prstGeom>
          <a:noFill/>
        </p:spPr>
      </p:pic>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effectLst>
            <a:outerShdw dist="107763" dir="2700000" algn="ctr" rotWithShape="0">
              <a:srgbClr val="EAEC5E"/>
            </a:outerShdw>
          </a:effectLst>
        </p:spPr>
        <p:txBody>
          <a:bodyPr/>
          <a:lstStyle/>
          <a:p>
            <a:r>
              <a:rPr lang="en-US" smtClean="0">
                <a:solidFill>
                  <a:srgbClr val="037C03"/>
                </a:solidFill>
                <a:latin typeface="Arial" charset="0"/>
              </a:rPr>
              <a:t>Safe Work Permits</a:t>
            </a:r>
          </a:p>
        </p:txBody>
      </p:sp>
      <p:graphicFrame>
        <p:nvGraphicFramePr>
          <p:cNvPr id="15363" name="Object 3">
            <a:hlinkClick r:id="" action="ppaction://ole?verb=0"/>
          </p:cNvPr>
          <p:cNvGraphicFramePr>
            <a:graphicFrameLocks/>
          </p:cNvGraphicFramePr>
          <p:nvPr/>
        </p:nvGraphicFramePr>
        <p:xfrm>
          <a:off x="484188" y="1447800"/>
          <a:ext cx="3021012" cy="1804988"/>
        </p:xfrm>
        <a:graphic>
          <a:graphicData uri="http://schemas.openxmlformats.org/presentationml/2006/ole">
            <p:oleObj spid="_x0000_s404482" name="Clip" r:id="rId3" imgW="5281613" imgH="2278063" progId="MS_ClipArt_Gallery.2">
              <p:embed/>
            </p:oleObj>
          </a:graphicData>
        </a:graphic>
      </p:graphicFrame>
      <p:sp>
        <p:nvSpPr>
          <p:cNvPr id="15364" name="Rectangle 4"/>
          <p:cNvSpPr>
            <a:spLocks noChangeArrowheads="1"/>
          </p:cNvSpPr>
          <p:nvPr/>
        </p:nvSpPr>
        <p:spPr bwMode="auto">
          <a:xfrm>
            <a:off x="609600" y="5105400"/>
            <a:ext cx="7748917" cy="1474763"/>
          </a:xfrm>
          <a:prstGeom prst="rect">
            <a:avLst/>
          </a:prstGeom>
          <a:noFill/>
          <a:ln w="12700">
            <a:noFill/>
            <a:miter lim="800000"/>
            <a:headEnd/>
            <a:tailEnd/>
          </a:ln>
          <a:effectLst/>
        </p:spPr>
        <p:txBody>
          <a:bodyPr wrap="none" lIns="90488" tIns="44450" rIns="90488" bIns="44450">
            <a:spAutoFit/>
          </a:bodyPr>
          <a:lstStyle/>
          <a:p>
            <a:r>
              <a:rPr lang="en-US" sz="1800" u="sng" dirty="0"/>
              <a:t>Excavations</a:t>
            </a:r>
            <a:r>
              <a:rPr lang="en-US" sz="1800" dirty="0"/>
              <a:t> may expose hazardous materials, which have leaked and are</a:t>
            </a:r>
          </a:p>
          <a:p>
            <a:r>
              <a:rPr lang="en-US" sz="1800" dirty="0"/>
              <a:t>contaminating the soil.</a:t>
            </a:r>
          </a:p>
          <a:p>
            <a:endParaRPr lang="en-US" sz="1800" dirty="0"/>
          </a:p>
          <a:p>
            <a:r>
              <a:rPr lang="en-US" sz="1800" dirty="0"/>
              <a:t>Permits ensure that procedures to protect workers from exposure to toxic </a:t>
            </a:r>
          </a:p>
          <a:p>
            <a:r>
              <a:rPr lang="en-US" sz="1800" dirty="0"/>
              <a:t>substances have been identified.</a:t>
            </a:r>
          </a:p>
        </p:txBody>
      </p:sp>
      <p:sp>
        <p:nvSpPr>
          <p:cNvPr id="15365" name="Freeform 5"/>
          <p:cNvSpPr>
            <a:spLocks/>
          </p:cNvSpPr>
          <p:nvPr/>
        </p:nvSpPr>
        <p:spPr bwMode="auto">
          <a:xfrm>
            <a:off x="609600" y="2687638"/>
            <a:ext cx="7926388" cy="2365375"/>
          </a:xfrm>
          <a:custGeom>
            <a:avLst/>
            <a:gdLst>
              <a:gd name="T0" fmla="*/ 258763 w 4993"/>
              <a:gd name="T1" fmla="*/ 588963 h 1490"/>
              <a:gd name="T2" fmla="*/ 493713 w 4993"/>
              <a:gd name="T3" fmla="*/ 552450 h 1490"/>
              <a:gd name="T4" fmla="*/ 717550 w 4993"/>
              <a:gd name="T5" fmla="*/ 588963 h 1490"/>
              <a:gd name="T6" fmla="*/ 963613 w 4993"/>
              <a:gd name="T7" fmla="*/ 565150 h 1490"/>
              <a:gd name="T8" fmla="*/ 1270000 w 4993"/>
              <a:gd name="T9" fmla="*/ 600075 h 1490"/>
              <a:gd name="T10" fmla="*/ 1516063 w 4993"/>
              <a:gd name="T11" fmla="*/ 600075 h 1490"/>
              <a:gd name="T12" fmla="*/ 1739900 w 4993"/>
              <a:gd name="T13" fmla="*/ 576263 h 1490"/>
              <a:gd name="T14" fmla="*/ 2174875 w 4993"/>
              <a:gd name="T15" fmla="*/ 600075 h 1490"/>
              <a:gd name="T16" fmla="*/ 2409825 w 4993"/>
              <a:gd name="T17" fmla="*/ 588963 h 1490"/>
              <a:gd name="T18" fmla="*/ 2633663 w 4993"/>
              <a:gd name="T19" fmla="*/ 565150 h 1490"/>
              <a:gd name="T20" fmla="*/ 2916238 w 4993"/>
              <a:gd name="T21" fmla="*/ 588963 h 1490"/>
              <a:gd name="T22" fmla="*/ 3138488 w 4993"/>
              <a:gd name="T23" fmla="*/ 671513 h 1490"/>
              <a:gd name="T24" fmla="*/ 3292475 w 4993"/>
              <a:gd name="T25" fmla="*/ 989013 h 1490"/>
              <a:gd name="T26" fmla="*/ 3351213 w 4993"/>
              <a:gd name="T27" fmla="*/ 1435100 h 1490"/>
              <a:gd name="T28" fmla="*/ 3421063 w 4993"/>
              <a:gd name="T29" fmla="*/ 1846263 h 1490"/>
              <a:gd name="T30" fmla="*/ 3492500 w 4993"/>
              <a:gd name="T31" fmla="*/ 2117725 h 1490"/>
              <a:gd name="T32" fmla="*/ 3621088 w 4993"/>
              <a:gd name="T33" fmla="*/ 2281238 h 1490"/>
              <a:gd name="T34" fmla="*/ 4138613 w 4993"/>
              <a:gd name="T35" fmla="*/ 2293938 h 1490"/>
              <a:gd name="T36" fmla="*/ 4538663 w 4993"/>
              <a:gd name="T37" fmla="*/ 2281238 h 1490"/>
              <a:gd name="T38" fmla="*/ 4949825 w 4993"/>
              <a:gd name="T39" fmla="*/ 2281238 h 1490"/>
              <a:gd name="T40" fmla="*/ 5349875 w 4993"/>
              <a:gd name="T41" fmla="*/ 2281238 h 1490"/>
              <a:gd name="T42" fmla="*/ 5561013 w 4993"/>
              <a:gd name="T43" fmla="*/ 2246313 h 1490"/>
              <a:gd name="T44" fmla="*/ 5584825 w 4993"/>
              <a:gd name="T45" fmla="*/ 1976438 h 1490"/>
              <a:gd name="T46" fmla="*/ 5538788 w 4993"/>
              <a:gd name="T47" fmla="*/ 1587500 h 1490"/>
              <a:gd name="T48" fmla="*/ 5549900 w 4993"/>
              <a:gd name="T49" fmla="*/ 1235075 h 1490"/>
              <a:gd name="T50" fmla="*/ 5538788 w 4993"/>
              <a:gd name="T51" fmla="*/ 811213 h 1490"/>
              <a:gd name="T52" fmla="*/ 5514975 w 4993"/>
              <a:gd name="T53" fmla="*/ 493713 h 1490"/>
              <a:gd name="T54" fmla="*/ 5538788 w 4993"/>
              <a:gd name="T55" fmla="*/ 282575 h 1490"/>
              <a:gd name="T56" fmla="*/ 5715000 w 4993"/>
              <a:gd name="T57" fmla="*/ 117475 h 1490"/>
              <a:gd name="T58" fmla="*/ 5949950 w 4993"/>
              <a:gd name="T59" fmla="*/ 36513 h 1490"/>
              <a:gd name="T60" fmla="*/ 6350000 w 4993"/>
              <a:gd name="T61" fmla="*/ 12700 h 1490"/>
              <a:gd name="T62" fmla="*/ 6761163 w 4993"/>
              <a:gd name="T63" fmla="*/ 12700 h 1490"/>
              <a:gd name="T64" fmla="*/ 7207250 w 4993"/>
              <a:gd name="T65" fmla="*/ 47625 h 1490"/>
              <a:gd name="T66" fmla="*/ 7583488 w 4993"/>
              <a:gd name="T67" fmla="*/ 82550 h 1490"/>
              <a:gd name="T68" fmla="*/ 7807325 w 4993"/>
              <a:gd name="T69" fmla="*/ 58738 h 1490"/>
              <a:gd name="T70" fmla="*/ 7796213 w 4993"/>
              <a:gd name="T71" fmla="*/ 2339975 h 1490"/>
              <a:gd name="T72" fmla="*/ 7454900 w 4993"/>
              <a:gd name="T73" fmla="*/ 2363788 h 1490"/>
              <a:gd name="T74" fmla="*/ 6937375 w 4993"/>
              <a:gd name="T75" fmla="*/ 2328863 h 1490"/>
              <a:gd name="T76" fmla="*/ 6443663 w 4993"/>
              <a:gd name="T77" fmla="*/ 2305050 h 1490"/>
              <a:gd name="T78" fmla="*/ 6196013 w 4993"/>
              <a:gd name="T79" fmla="*/ 2305050 h 1490"/>
              <a:gd name="T80" fmla="*/ 5797550 w 4993"/>
              <a:gd name="T81" fmla="*/ 2317750 h 1490"/>
              <a:gd name="T82" fmla="*/ 5360988 w 4993"/>
              <a:gd name="T83" fmla="*/ 2281238 h 1490"/>
              <a:gd name="T84" fmla="*/ 5138738 w 4993"/>
              <a:gd name="T85" fmla="*/ 2305050 h 1490"/>
              <a:gd name="T86" fmla="*/ 4845050 w 4993"/>
              <a:gd name="T87" fmla="*/ 2305050 h 1490"/>
              <a:gd name="T88" fmla="*/ 4479925 w 4993"/>
              <a:gd name="T89" fmla="*/ 2317750 h 1490"/>
              <a:gd name="T90" fmla="*/ 4068763 w 4993"/>
              <a:gd name="T91" fmla="*/ 2293938 h 1490"/>
              <a:gd name="T92" fmla="*/ 3633788 w 4993"/>
              <a:gd name="T93" fmla="*/ 2259013 h 1490"/>
              <a:gd name="T94" fmla="*/ 3175000 w 4993"/>
              <a:gd name="T95" fmla="*/ 2235200 h 1490"/>
              <a:gd name="T96" fmla="*/ 2727325 w 4993"/>
              <a:gd name="T97" fmla="*/ 2222500 h 1490"/>
              <a:gd name="T98" fmla="*/ 2092325 w 4993"/>
              <a:gd name="T99" fmla="*/ 2200275 h 1490"/>
              <a:gd name="T100" fmla="*/ 1598613 w 4993"/>
              <a:gd name="T101" fmla="*/ 2163763 h 1490"/>
              <a:gd name="T102" fmla="*/ 1035050 w 4993"/>
              <a:gd name="T103" fmla="*/ 2128838 h 1490"/>
              <a:gd name="T104" fmla="*/ 493713 w 4993"/>
              <a:gd name="T105" fmla="*/ 2093913 h 1490"/>
              <a:gd name="T106" fmla="*/ 163513 w 4993"/>
              <a:gd name="T107" fmla="*/ 2070100 h 1490"/>
              <a:gd name="T108" fmla="*/ 0 w 4993"/>
              <a:gd name="T109" fmla="*/ 1952625 h 1490"/>
              <a:gd name="T110" fmla="*/ 23813 w 4993"/>
              <a:gd name="T111" fmla="*/ 1458913 h 1490"/>
              <a:gd name="T112" fmla="*/ 93663 w 4993"/>
              <a:gd name="T113" fmla="*/ 1047750 h 1490"/>
              <a:gd name="T114" fmla="*/ 93663 w 4993"/>
              <a:gd name="T115" fmla="*/ 752475 h 149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993" h="1490">
                <a:moveTo>
                  <a:pt x="48" y="419"/>
                </a:moveTo>
                <a:lnTo>
                  <a:pt x="74" y="400"/>
                </a:lnTo>
                <a:lnTo>
                  <a:pt x="96" y="386"/>
                </a:lnTo>
                <a:lnTo>
                  <a:pt x="118" y="378"/>
                </a:lnTo>
                <a:lnTo>
                  <a:pt x="140" y="378"/>
                </a:lnTo>
                <a:lnTo>
                  <a:pt x="163" y="371"/>
                </a:lnTo>
                <a:lnTo>
                  <a:pt x="185" y="356"/>
                </a:lnTo>
                <a:lnTo>
                  <a:pt x="207" y="356"/>
                </a:lnTo>
                <a:lnTo>
                  <a:pt x="229" y="348"/>
                </a:lnTo>
                <a:lnTo>
                  <a:pt x="252" y="348"/>
                </a:lnTo>
                <a:lnTo>
                  <a:pt x="274" y="348"/>
                </a:lnTo>
                <a:lnTo>
                  <a:pt x="311" y="348"/>
                </a:lnTo>
                <a:lnTo>
                  <a:pt x="333" y="348"/>
                </a:lnTo>
                <a:lnTo>
                  <a:pt x="355" y="356"/>
                </a:lnTo>
                <a:lnTo>
                  <a:pt x="377" y="363"/>
                </a:lnTo>
                <a:lnTo>
                  <a:pt x="400" y="363"/>
                </a:lnTo>
                <a:lnTo>
                  <a:pt x="422" y="371"/>
                </a:lnTo>
                <a:lnTo>
                  <a:pt x="452" y="371"/>
                </a:lnTo>
                <a:lnTo>
                  <a:pt x="481" y="363"/>
                </a:lnTo>
                <a:lnTo>
                  <a:pt x="503" y="363"/>
                </a:lnTo>
                <a:lnTo>
                  <a:pt x="526" y="356"/>
                </a:lnTo>
                <a:lnTo>
                  <a:pt x="548" y="356"/>
                </a:lnTo>
                <a:lnTo>
                  <a:pt x="577" y="356"/>
                </a:lnTo>
                <a:lnTo>
                  <a:pt x="607" y="356"/>
                </a:lnTo>
                <a:lnTo>
                  <a:pt x="659" y="356"/>
                </a:lnTo>
                <a:lnTo>
                  <a:pt x="689" y="356"/>
                </a:lnTo>
                <a:lnTo>
                  <a:pt x="718" y="363"/>
                </a:lnTo>
                <a:lnTo>
                  <a:pt x="748" y="371"/>
                </a:lnTo>
                <a:lnTo>
                  <a:pt x="777" y="371"/>
                </a:lnTo>
                <a:lnTo>
                  <a:pt x="800" y="378"/>
                </a:lnTo>
                <a:lnTo>
                  <a:pt x="822" y="378"/>
                </a:lnTo>
                <a:lnTo>
                  <a:pt x="852" y="386"/>
                </a:lnTo>
                <a:lnTo>
                  <a:pt x="874" y="386"/>
                </a:lnTo>
                <a:lnTo>
                  <a:pt x="896" y="386"/>
                </a:lnTo>
                <a:lnTo>
                  <a:pt x="926" y="378"/>
                </a:lnTo>
                <a:lnTo>
                  <a:pt x="955" y="378"/>
                </a:lnTo>
                <a:lnTo>
                  <a:pt x="985" y="378"/>
                </a:lnTo>
                <a:lnTo>
                  <a:pt x="1007" y="371"/>
                </a:lnTo>
                <a:lnTo>
                  <a:pt x="1029" y="371"/>
                </a:lnTo>
                <a:lnTo>
                  <a:pt x="1052" y="371"/>
                </a:lnTo>
                <a:lnTo>
                  <a:pt x="1074" y="363"/>
                </a:lnTo>
                <a:lnTo>
                  <a:pt x="1096" y="363"/>
                </a:lnTo>
                <a:lnTo>
                  <a:pt x="1118" y="363"/>
                </a:lnTo>
                <a:lnTo>
                  <a:pt x="1192" y="371"/>
                </a:lnTo>
                <a:lnTo>
                  <a:pt x="1252" y="371"/>
                </a:lnTo>
                <a:lnTo>
                  <a:pt x="1281" y="378"/>
                </a:lnTo>
                <a:lnTo>
                  <a:pt x="1340" y="378"/>
                </a:lnTo>
                <a:lnTo>
                  <a:pt x="1370" y="378"/>
                </a:lnTo>
                <a:lnTo>
                  <a:pt x="1392" y="378"/>
                </a:lnTo>
                <a:lnTo>
                  <a:pt x="1415" y="378"/>
                </a:lnTo>
                <a:lnTo>
                  <a:pt x="1444" y="378"/>
                </a:lnTo>
                <a:lnTo>
                  <a:pt x="1466" y="371"/>
                </a:lnTo>
                <a:lnTo>
                  <a:pt x="1496" y="371"/>
                </a:lnTo>
                <a:lnTo>
                  <a:pt x="1518" y="371"/>
                </a:lnTo>
                <a:lnTo>
                  <a:pt x="1540" y="363"/>
                </a:lnTo>
                <a:lnTo>
                  <a:pt x="1563" y="363"/>
                </a:lnTo>
                <a:lnTo>
                  <a:pt x="1585" y="356"/>
                </a:lnTo>
                <a:lnTo>
                  <a:pt x="1607" y="356"/>
                </a:lnTo>
                <a:lnTo>
                  <a:pt x="1629" y="356"/>
                </a:lnTo>
                <a:lnTo>
                  <a:pt x="1659" y="356"/>
                </a:lnTo>
                <a:lnTo>
                  <a:pt x="1718" y="356"/>
                </a:lnTo>
                <a:lnTo>
                  <a:pt x="1740" y="363"/>
                </a:lnTo>
                <a:lnTo>
                  <a:pt x="1770" y="363"/>
                </a:lnTo>
                <a:lnTo>
                  <a:pt x="1792" y="371"/>
                </a:lnTo>
                <a:lnTo>
                  <a:pt x="1815" y="371"/>
                </a:lnTo>
                <a:lnTo>
                  <a:pt x="1837" y="371"/>
                </a:lnTo>
                <a:lnTo>
                  <a:pt x="1859" y="371"/>
                </a:lnTo>
                <a:lnTo>
                  <a:pt x="1881" y="371"/>
                </a:lnTo>
                <a:lnTo>
                  <a:pt x="1911" y="371"/>
                </a:lnTo>
                <a:lnTo>
                  <a:pt x="1933" y="378"/>
                </a:lnTo>
                <a:lnTo>
                  <a:pt x="1955" y="400"/>
                </a:lnTo>
                <a:lnTo>
                  <a:pt x="1977" y="423"/>
                </a:lnTo>
                <a:lnTo>
                  <a:pt x="1992" y="445"/>
                </a:lnTo>
                <a:lnTo>
                  <a:pt x="2015" y="460"/>
                </a:lnTo>
                <a:lnTo>
                  <a:pt x="2029" y="482"/>
                </a:lnTo>
                <a:lnTo>
                  <a:pt x="2044" y="504"/>
                </a:lnTo>
                <a:lnTo>
                  <a:pt x="2066" y="563"/>
                </a:lnTo>
                <a:lnTo>
                  <a:pt x="2074" y="623"/>
                </a:lnTo>
                <a:lnTo>
                  <a:pt x="2074" y="667"/>
                </a:lnTo>
                <a:lnTo>
                  <a:pt x="2081" y="726"/>
                </a:lnTo>
                <a:lnTo>
                  <a:pt x="2089" y="771"/>
                </a:lnTo>
                <a:lnTo>
                  <a:pt x="2096" y="815"/>
                </a:lnTo>
                <a:lnTo>
                  <a:pt x="2103" y="845"/>
                </a:lnTo>
                <a:lnTo>
                  <a:pt x="2111" y="904"/>
                </a:lnTo>
                <a:lnTo>
                  <a:pt x="2118" y="926"/>
                </a:lnTo>
                <a:lnTo>
                  <a:pt x="2126" y="948"/>
                </a:lnTo>
                <a:lnTo>
                  <a:pt x="2133" y="1008"/>
                </a:lnTo>
                <a:lnTo>
                  <a:pt x="2140" y="1067"/>
                </a:lnTo>
                <a:lnTo>
                  <a:pt x="2148" y="1119"/>
                </a:lnTo>
                <a:lnTo>
                  <a:pt x="2155" y="1163"/>
                </a:lnTo>
                <a:lnTo>
                  <a:pt x="2163" y="1193"/>
                </a:lnTo>
                <a:lnTo>
                  <a:pt x="2163" y="1215"/>
                </a:lnTo>
                <a:lnTo>
                  <a:pt x="2163" y="1237"/>
                </a:lnTo>
                <a:lnTo>
                  <a:pt x="2185" y="1282"/>
                </a:lnTo>
                <a:lnTo>
                  <a:pt x="2192" y="1311"/>
                </a:lnTo>
                <a:lnTo>
                  <a:pt x="2200" y="1334"/>
                </a:lnTo>
                <a:lnTo>
                  <a:pt x="2200" y="1356"/>
                </a:lnTo>
                <a:lnTo>
                  <a:pt x="2215" y="1378"/>
                </a:lnTo>
                <a:lnTo>
                  <a:pt x="2222" y="1400"/>
                </a:lnTo>
                <a:lnTo>
                  <a:pt x="2229" y="1423"/>
                </a:lnTo>
                <a:lnTo>
                  <a:pt x="2252" y="1437"/>
                </a:lnTo>
                <a:lnTo>
                  <a:pt x="2281" y="1437"/>
                </a:lnTo>
                <a:lnTo>
                  <a:pt x="2385" y="1445"/>
                </a:lnTo>
                <a:lnTo>
                  <a:pt x="2415" y="1445"/>
                </a:lnTo>
                <a:lnTo>
                  <a:pt x="2437" y="1445"/>
                </a:lnTo>
                <a:lnTo>
                  <a:pt x="2496" y="1445"/>
                </a:lnTo>
                <a:lnTo>
                  <a:pt x="2548" y="1445"/>
                </a:lnTo>
                <a:lnTo>
                  <a:pt x="2607" y="1445"/>
                </a:lnTo>
                <a:lnTo>
                  <a:pt x="2652" y="1445"/>
                </a:lnTo>
                <a:lnTo>
                  <a:pt x="2674" y="1445"/>
                </a:lnTo>
                <a:lnTo>
                  <a:pt x="2733" y="1445"/>
                </a:lnTo>
                <a:lnTo>
                  <a:pt x="2755" y="1437"/>
                </a:lnTo>
                <a:lnTo>
                  <a:pt x="2800" y="1437"/>
                </a:lnTo>
                <a:lnTo>
                  <a:pt x="2859" y="1437"/>
                </a:lnTo>
                <a:lnTo>
                  <a:pt x="2903" y="1437"/>
                </a:lnTo>
                <a:lnTo>
                  <a:pt x="2955" y="1437"/>
                </a:lnTo>
                <a:lnTo>
                  <a:pt x="2985" y="1437"/>
                </a:lnTo>
                <a:lnTo>
                  <a:pt x="3037" y="1437"/>
                </a:lnTo>
                <a:lnTo>
                  <a:pt x="3089" y="1437"/>
                </a:lnTo>
                <a:lnTo>
                  <a:pt x="3118" y="1437"/>
                </a:lnTo>
                <a:lnTo>
                  <a:pt x="3170" y="1437"/>
                </a:lnTo>
                <a:lnTo>
                  <a:pt x="3200" y="1437"/>
                </a:lnTo>
                <a:lnTo>
                  <a:pt x="3229" y="1437"/>
                </a:lnTo>
                <a:lnTo>
                  <a:pt x="3289" y="1437"/>
                </a:lnTo>
                <a:lnTo>
                  <a:pt x="3311" y="1437"/>
                </a:lnTo>
                <a:lnTo>
                  <a:pt x="3370" y="1437"/>
                </a:lnTo>
                <a:lnTo>
                  <a:pt x="3392" y="1437"/>
                </a:lnTo>
                <a:lnTo>
                  <a:pt x="3415" y="1437"/>
                </a:lnTo>
                <a:lnTo>
                  <a:pt x="3437" y="1437"/>
                </a:lnTo>
                <a:lnTo>
                  <a:pt x="3459" y="1437"/>
                </a:lnTo>
                <a:lnTo>
                  <a:pt x="3481" y="1430"/>
                </a:lnTo>
                <a:lnTo>
                  <a:pt x="3503" y="1415"/>
                </a:lnTo>
                <a:lnTo>
                  <a:pt x="3511" y="1386"/>
                </a:lnTo>
                <a:lnTo>
                  <a:pt x="3518" y="1341"/>
                </a:lnTo>
                <a:lnTo>
                  <a:pt x="3518" y="1319"/>
                </a:lnTo>
                <a:lnTo>
                  <a:pt x="3518" y="1297"/>
                </a:lnTo>
                <a:lnTo>
                  <a:pt x="3518" y="1274"/>
                </a:lnTo>
                <a:lnTo>
                  <a:pt x="3518" y="1245"/>
                </a:lnTo>
                <a:lnTo>
                  <a:pt x="3511" y="1193"/>
                </a:lnTo>
                <a:lnTo>
                  <a:pt x="3511" y="1171"/>
                </a:lnTo>
                <a:lnTo>
                  <a:pt x="3503" y="1148"/>
                </a:lnTo>
                <a:lnTo>
                  <a:pt x="3496" y="1089"/>
                </a:lnTo>
                <a:lnTo>
                  <a:pt x="3496" y="1030"/>
                </a:lnTo>
                <a:lnTo>
                  <a:pt x="3489" y="1000"/>
                </a:lnTo>
                <a:lnTo>
                  <a:pt x="3489" y="971"/>
                </a:lnTo>
                <a:lnTo>
                  <a:pt x="3489" y="941"/>
                </a:lnTo>
                <a:lnTo>
                  <a:pt x="3489" y="911"/>
                </a:lnTo>
                <a:lnTo>
                  <a:pt x="3496" y="852"/>
                </a:lnTo>
                <a:lnTo>
                  <a:pt x="3496" y="808"/>
                </a:lnTo>
                <a:lnTo>
                  <a:pt x="3496" y="778"/>
                </a:lnTo>
                <a:lnTo>
                  <a:pt x="3496" y="719"/>
                </a:lnTo>
                <a:lnTo>
                  <a:pt x="3496" y="674"/>
                </a:lnTo>
                <a:lnTo>
                  <a:pt x="3496" y="630"/>
                </a:lnTo>
                <a:lnTo>
                  <a:pt x="3489" y="586"/>
                </a:lnTo>
                <a:lnTo>
                  <a:pt x="3489" y="541"/>
                </a:lnTo>
                <a:lnTo>
                  <a:pt x="3489" y="511"/>
                </a:lnTo>
                <a:lnTo>
                  <a:pt x="3489" y="489"/>
                </a:lnTo>
                <a:lnTo>
                  <a:pt x="3481" y="400"/>
                </a:lnTo>
                <a:lnTo>
                  <a:pt x="3481" y="378"/>
                </a:lnTo>
                <a:lnTo>
                  <a:pt x="3474" y="356"/>
                </a:lnTo>
                <a:lnTo>
                  <a:pt x="3474" y="334"/>
                </a:lnTo>
                <a:lnTo>
                  <a:pt x="3474" y="311"/>
                </a:lnTo>
                <a:lnTo>
                  <a:pt x="3474" y="289"/>
                </a:lnTo>
                <a:lnTo>
                  <a:pt x="3474" y="267"/>
                </a:lnTo>
                <a:lnTo>
                  <a:pt x="3474" y="245"/>
                </a:lnTo>
                <a:lnTo>
                  <a:pt x="3474" y="223"/>
                </a:lnTo>
                <a:lnTo>
                  <a:pt x="3474" y="200"/>
                </a:lnTo>
                <a:lnTo>
                  <a:pt x="3489" y="178"/>
                </a:lnTo>
                <a:lnTo>
                  <a:pt x="3489" y="156"/>
                </a:lnTo>
                <a:lnTo>
                  <a:pt x="3511" y="134"/>
                </a:lnTo>
                <a:lnTo>
                  <a:pt x="3533" y="111"/>
                </a:lnTo>
                <a:lnTo>
                  <a:pt x="3555" y="97"/>
                </a:lnTo>
                <a:lnTo>
                  <a:pt x="3577" y="89"/>
                </a:lnTo>
                <a:lnTo>
                  <a:pt x="3600" y="74"/>
                </a:lnTo>
                <a:lnTo>
                  <a:pt x="3629" y="60"/>
                </a:lnTo>
                <a:lnTo>
                  <a:pt x="3659" y="45"/>
                </a:lnTo>
                <a:lnTo>
                  <a:pt x="3681" y="37"/>
                </a:lnTo>
                <a:lnTo>
                  <a:pt x="3703" y="30"/>
                </a:lnTo>
                <a:lnTo>
                  <a:pt x="3726" y="23"/>
                </a:lnTo>
                <a:lnTo>
                  <a:pt x="3748" y="23"/>
                </a:lnTo>
                <a:lnTo>
                  <a:pt x="3777" y="15"/>
                </a:lnTo>
                <a:lnTo>
                  <a:pt x="3807" y="15"/>
                </a:lnTo>
                <a:lnTo>
                  <a:pt x="3859" y="15"/>
                </a:lnTo>
                <a:lnTo>
                  <a:pt x="3918" y="8"/>
                </a:lnTo>
                <a:lnTo>
                  <a:pt x="3940" y="8"/>
                </a:lnTo>
                <a:lnTo>
                  <a:pt x="4000" y="8"/>
                </a:lnTo>
                <a:lnTo>
                  <a:pt x="4029" y="8"/>
                </a:lnTo>
                <a:lnTo>
                  <a:pt x="4059" y="8"/>
                </a:lnTo>
                <a:lnTo>
                  <a:pt x="4111" y="8"/>
                </a:lnTo>
                <a:lnTo>
                  <a:pt x="4155" y="0"/>
                </a:lnTo>
                <a:lnTo>
                  <a:pt x="4215" y="0"/>
                </a:lnTo>
                <a:lnTo>
                  <a:pt x="4259" y="8"/>
                </a:lnTo>
                <a:lnTo>
                  <a:pt x="4281" y="8"/>
                </a:lnTo>
                <a:lnTo>
                  <a:pt x="4340" y="8"/>
                </a:lnTo>
                <a:lnTo>
                  <a:pt x="4392" y="15"/>
                </a:lnTo>
                <a:lnTo>
                  <a:pt x="4444" y="23"/>
                </a:lnTo>
                <a:lnTo>
                  <a:pt x="4466" y="23"/>
                </a:lnTo>
                <a:lnTo>
                  <a:pt x="4540" y="30"/>
                </a:lnTo>
                <a:lnTo>
                  <a:pt x="4585" y="37"/>
                </a:lnTo>
                <a:lnTo>
                  <a:pt x="4644" y="37"/>
                </a:lnTo>
                <a:lnTo>
                  <a:pt x="4666" y="45"/>
                </a:lnTo>
                <a:lnTo>
                  <a:pt x="4718" y="45"/>
                </a:lnTo>
                <a:lnTo>
                  <a:pt x="4748" y="45"/>
                </a:lnTo>
                <a:lnTo>
                  <a:pt x="4777" y="52"/>
                </a:lnTo>
                <a:lnTo>
                  <a:pt x="4807" y="52"/>
                </a:lnTo>
                <a:lnTo>
                  <a:pt x="4829" y="52"/>
                </a:lnTo>
                <a:lnTo>
                  <a:pt x="4852" y="45"/>
                </a:lnTo>
                <a:lnTo>
                  <a:pt x="4874" y="45"/>
                </a:lnTo>
                <a:lnTo>
                  <a:pt x="4896" y="37"/>
                </a:lnTo>
                <a:lnTo>
                  <a:pt x="4918" y="37"/>
                </a:lnTo>
                <a:lnTo>
                  <a:pt x="4940" y="37"/>
                </a:lnTo>
                <a:lnTo>
                  <a:pt x="4992" y="1475"/>
                </a:lnTo>
                <a:lnTo>
                  <a:pt x="4985" y="1452"/>
                </a:lnTo>
                <a:lnTo>
                  <a:pt x="4963" y="1460"/>
                </a:lnTo>
                <a:lnTo>
                  <a:pt x="4933" y="1467"/>
                </a:lnTo>
                <a:lnTo>
                  <a:pt x="4911" y="1474"/>
                </a:lnTo>
                <a:lnTo>
                  <a:pt x="4859" y="1474"/>
                </a:lnTo>
                <a:lnTo>
                  <a:pt x="4829" y="1482"/>
                </a:lnTo>
                <a:lnTo>
                  <a:pt x="4807" y="1489"/>
                </a:lnTo>
                <a:lnTo>
                  <a:pt x="4785" y="1489"/>
                </a:lnTo>
                <a:lnTo>
                  <a:pt x="4740" y="1489"/>
                </a:lnTo>
                <a:lnTo>
                  <a:pt x="4696" y="1489"/>
                </a:lnTo>
                <a:lnTo>
                  <a:pt x="4666" y="1489"/>
                </a:lnTo>
                <a:lnTo>
                  <a:pt x="4607" y="1489"/>
                </a:lnTo>
                <a:lnTo>
                  <a:pt x="4518" y="1474"/>
                </a:lnTo>
                <a:lnTo>
                  <a:pt x="4444" y="1474"/>
                </a:lnTo>
                <a:lnTo>
                  <a:pt x="4415" y="1467"/>
                </a:lnTo>
                <a:lnTo>
                  <a:pt x="4370" y="1467"/>
                </a:lnTo>
                <a:lnTo>
                  <a:pt x="4296" y="1467"/>
                </a:lnTo>
                <a:lnTo>
                  <a:pt x="4222" y="1460"/>
                </a:lnTo>
                <a:lnTo>
                  <a:pt x="4163" y="1460"/>
                </a:lnTo>
                <a:lnTo>
                  <a:pt x="4140" y="1452"/>
                </a:lnTo>
                <a:lnTo>
                  <a:pt x="4081" y="1452"/>
                </a:lnTo>
                <a:lnTo>
                  <a:pt x="4059" y="1452"/>
                </a:lnTo>
                <a:lnTo>
                  <a:pt x="4029" y="1452"/>
                </a:lnTo>
                <a:lnTo>
                  <a:pt x="4000" y="1452"/>
                </a:lnTo>
                <a:lnTo>
                  <a:pt x="3970" y="1452"/>
                </a:lnTo>
                <a:lnTo>
                  <a:pt x="3948" y="1452"/>
                </a:lnTo>
                <a:lnTo>
                  <a:pt x="3926" y="1452"/>
                </a:lnTo>
                <a:lnTo>
                  <a:pt x="3903" y="1452"/>
                </a:lnTo>
                <a:lnTo>
                  <a:pt x="3881" y="1452"/>
                </a:lnTo>
                <a:lnTo>
                  <a:pt x="3822" y="1460"/>
                </a:lnTo>
                <a:lnTo>
                  <a:pt x="3800" y="1460"/>
                </a:lnTo>
                <a:lnTo>
                  <a:pt x="3770" y="1460"/>
                </a:lnTo>
                <a:lnTo>
                  <a:pt x="3711" y="1460"/>
                </a:lnTo>
                <a:lnTo>
                  <a:pt x="3652" y="1460"/>
                </a:lnTo>
                <a:lnTo>
                  <a:pt x="3592" y="1452"/>
                </a:lnTo>
                <a:lnTo>
                  <a:pt x="3563" y="1452"/>
                </a:lnTo>
                <a:lnTo>
                  <a:pt x="3511" y="1452"/>
                </a:lnTo>
                <a:lnTo>
                  <a:pt x="3459" y="1445"/>
                </a:lnTo>
                <a:lnTo>
                  <a:pt x="3437" y="1437"/>
                </a:lnTo>
                <a:lnTo>
                  <a:pt x="3377" y="1437"/>
                </a:lnTo>
                <a:lnTo>
                  <a:pt x="3355" y="1437"/>
                </a:lnTo>
                <a:lnTo>
                  <a:pt x="3333" y="1437"/>
                </a:lnTo>
                <a:lnTo>
                  <a:pt x="3311" y="1445"/>
                </a:lnTo>
                <a:lnTo>
                  <a:pt x="3281" y="1445"/>
                </a:lnTo>
                <a:lnTo>
                  <a:pt x="3259" y="1445"/>
                </a:lnTo>
                <a:lnTo>
                  <a:pt x="3237" y="1452"/>
                </a:lnTo>
                <a:lnTo>
                  <a:pt x="3207" y="1452"/>
                </a:lnTo>
                <a:lnTo>
                  <a:pt x="3185" y="1452"/>
                </a:lnTo>
                <a:lnTo>
                  <a:pt x="3140" y="1452"/>
                </a:lnTo>
                <a:lnTo>
                  <a:pt x="3111" y="1452"/>
                </a:lnTo>
                <a:lnTo>
                  <a:pt x="3081" y="1452"/>
                </a:lnTo>
                <a:lnTo>
                  <a:pt x="3052" y="1452"/>
                </a:lnTo>
                <a:lnTo>
                  <a:pt x="3022" y="1452"/>
                </a:lnTo>
                <a:lnTo>
                  <a:pt x="2970" y="1452"/>
                </a:lnTo>
                <a:lnTo>
                  <a:pt x="2940" y="1460"/>
                </a:lnTo>
                <a:lnTo>
                  <a:pt x="2911" y="1460"/>
                </a:lnTo>
                <a:lnTo>
                  <a:pt x="2881" y="1460"/>
                </a:lnTo>
                <a:lnTo>
                  <a:pt x="2822" y="1460"/>
                </a:lnTo>
                <a:lnTo>
                  <a:pt x="2792" y="1460"/>
                </a:lnTo>
                <a:lnTo>
                  <a:pt x="2748" y="1460"/>
                </a:lnTo>
                <a:lnTo>
                  <a:pt x="2696" y="1452"/>
                </a:lnTo>
                <a:lnTo>
                  <a:pt x="2637" y="1452"/>
                </a:lnTo>
                <a:lnTo>
                  <a:pt x="2592" y="1452"/>
                </a:lnTo>
                <a:lnTo>
                  <a:pt x="2563" y="1445"/>
                </a:lnTo>
                <a:lnTo>
                  <a:pt x="2503" y="1437"/>
                </a:lnTo>
                <a:lnTo>
                  <a:pt x="2444" y="1437"/>
                </a:lnTo>
                <a:lnTo>
                  <a:pt x="2400" y="1430"/>
                </a:lnTo>
                <a:lnTo>
                  <a:pt x="2340" y="1430"/>
                </a:lnTo>
                <a:lnTo>
                  <a:pt x="2311" y="1423"/>
                </a:lnTo>
                <a:lnTo>
                  <a:pt x="2289" y="1423"/>
                </a:lnTo>
                <a:lnTo>
                  <a:pt x="2222" y="1408"/>
                </a:lnTo>
                <a:lnTo>
                  <a:pt x="2163" y="1408"/>
                </a:lnTo>
                <a:lnTo>
                  <a:pt x="2140" y="1408"/>
                </a:lnTo>
                <a:lnTo>
                  <a:pt x="2081" y="1408"/>
                </a:lnTo>
                <a:lnTo>
                  <a:pt x="2029" y="1408"/>
                </a:lnTo>
                <a:lnTo>
                  <a:pt x="2000" y="1408"/>
                </a:lnTo>
                <a:lnTo>
                  <a:pt x="1970" y="1408"/>
                </a:lnTo>
                <a:lnTo>
                  <a:pt x="1926" y="1408"/>
                </a:lnTo>
                <a:lnTo>
                  <a:pt x="1881" y="1400"/>
                </a:lnTo>
                <a:lnTo>
                  <a:pt x="1837" y="1400"/>
                </a:lnTo>
                <a:lnTo>
                  <a:pt x="1777" y="1400"/>
                </a:lnTo>
                <a:lnTo>
                  <a:pt x="1718" y="1400"/>
                </a:lnTo>
                <a:lnTo>
                  <a:pt x="1674" y="1400"/>
                </a:lnTo>
                <a:lnTo>
                  <a:pt x="1615" y="1400"/>
                </a:lnTo>
                <a:lnTo>
                  <a:pt x="1555" y="1400"/>
                </a:lnTo>
                <a:lnTo>
                  <a:pt x="1481" y="1393"/>
                </a:lnTo>
                <a:lnTo>
                  <a:pt x="1407" y="1393"/>
                </a:lnTo>
                <a:lnTo>
                  <a:pt x="1318" y="1386"/>
                </a:lnTo>
                <a:lnTo>
                  <a:pt x="1259" y="1378"/>
                </a:lnTo>
                <a:lnTo>
                  <a:pt x="1185" y="1378"/>
                </a:lnTo>
                <a:lnTo>
                  <a:pt x="1140" y="1378"/>
                </a:lnTo>
                <a:lnTo>
                  <a:pt x="1096" y="1371"/>
                </a:lnTo>
                <a:lnTo>
                  <a:pt x="1052" y="1363"/>
                </a:lnTo>
                <a:lnTo>
                  <a:pt x="1007" y="1363"/>
                </a:lnTo>
                <a:lnTo>
                  <a:pt x="948" y="1356"/>
                </a:lnTo>
                <a:lnTo>
                  <a:pt x="889" y="1348"/>
                </a:lnTo>
                <a:lnTo>
                  <a:pt x="829" y="1348"/>
                </a:lnTo>
                <a:lnTo>
                  <a:pt x="770" y="1348"/>
                </a:lnTo>
                <a:lnTo>
                  <a:pt x="711" y="1348"/>
                </a:lnTo>
                <a:lnTo>
                  <a:pt x="652" y="1341"/>
                </a:lnTo>
                <a:lnTo>
                  <a:pt x="607" y="1341"/>
                </a:lnTo>
                <a:lnTo>
                  <a:pt x="563" y="1341"/>
                </a:lnTo>
                <a:lnTo>
                  <a:pt x="503" y="1334"/>
                </a:lnTo>
                <a:lnTo>
                  <a:pt x="429" y="1334"/>
                </a:lnTo>
                <a:lnTo>
                  <a:pt x="370" y="1326"/>
                </a:lnTo>
                <a:lnTo>
                  <a:pt x="311" y="1319"/>
                </a:lnTo>
                <a:lnTo>
                  <a:pt x="266" y="1319"/>
                </a:lnTo>
                <a:lnTo>
                  <a:pt x="207" y="1319"/>
                </a:lnTo>
                <a:lnTo>
                  <a:pt x="177" y="1311"/>
                </a:lnTo>
                <a:lnTo>
                  <a:pt x="155" y="1311"/>
                </a:lnTo>
                <a:lnTo>
                  <a:pt x="126" y="1304"/>
                </a:lnTo>
                <a:lnTo>
                  <a:pt x="103" y="1304"/>
                </a:lnTo>
                <a:lnTo>
                  <a:pt x="81" y="1304"/>
                </a:lnTo>
                <a:lnTo>
                  <a:pt x="59" y="1304"/>
                </a:lnTo>
                <a:lnTo>
                  <a:pt x="37" y="1304"/>
                </a:lnTo>
                <a:lnTo>
                  <a:pt x="15" y="1304"/>
                </a:lnTo>
                <a:lnTo>
                  <a:pt x="0" y="1282"/>
                </a:lnTo>
                <a:lnTo>
                  <a:pt x="0" y="1230"/>
                </a:lnTo>
                <a:lnTo>
                  <a:pt x="0" y="1186"/>
                </a:lnTo>
                <a:lnTo>
                  <a:pt x="0" y="1141"/>
                </a:lnTo>
                <a:lnTo>
                  <a:pt x="0" y="1082"/>
                </a:lnTo>
                <a:lnTo>
                  <a:pt x="7" y="1008"/>
                </a:lnTo>
                <a:lnTo>
                  <a:pt x="7" y="948"/>
                </a:lnTo>
                <a:lnTo>
                  <a:pt x="15" y="919"/>
                </a:lnTo>
                <a:lnTo>
                  <a:pt x="22" y="874"/>
                </a:lnTo>
                <a:lnTo>
                  <a:pt x="29" y="815"/>
                </a:lnTo>
                <a:lnTo>
                  <a:pt x="44" y="771"/>
                </a:lnTo>
                <a:lnTo>
                  <a:pt x="59" y="726"/>
                </a:lnTo>
                <a:lnTo>
                  <a:pt x="59" y="682"/>
                </a:lnTo>
                <a:lnTo>
                  <a:pt x="59" y="660"/>
                </a:lnTo>
                <a:lnTo>
                  <a:pt x="59" y="630"/>
                </a:lnTo>
                <a:lnTo>
                  <a:pt x="59" y="600"/>
                </a:lnTo>
                <a:lnTo>
                  <a:pt x="66" y="571"/>
                </a:lnTo>
                <a:lnTo>
                  <a:pt x="66" y="548"/>
                </a:lnTo>
                <a:lnTo>
                  <a:pt x="59" y="526"/>
                </a:lnTo>
                <a:lnTo>
                  <a:pt x="59" y="474"/>
                </a:lnTo>
                <a:lnTo>
                  <a:pt x="52" y="452"/>
                </a:lnTo>
                <a:lnTo>
                  <a:pt x="52" y="430"/>
                </a:lnTo>
                <a:lnTo>
                  <a:pt x="48" y="419"/>
                </a:lnTo>
              </a:path>
            </a:pathLst>
          </a:custGeom>
          <a:solidFill>
            <a:srgbClr val="AD6900"/>
          </a:solidFill>
          <a:ln w="12700" cap="rnd" cmpd="sng">
            <a:solidFill>
              <a:schemeClr val="tx1"/>
            </a:solidFill>
            <a:prstDash val="solid"/>
            <a:round/>
            <a:headEnd type="none" w="med" len="med"/>
            <a:tailEnd type="none" w="med" len="med"/>
          </a:ln>
          <a:effectLst>
            <a:outerShdw dist="107763" dir="2700000" algn="ctr" rotWithShape="0">
              <a:srgbClr val="AD6900"/>
            </a:outerShdw>
          </a:effectLst>
        </p:spPr>
        <p:txBody>
          <a:bodyPr/>
          <a:lstStyle/>
          <a:p>
            <a:endParaRPr lang="en-US"/>
          </a:p>
        </p:txBody>
      </p:sp>
      <p:graphicFrame>
        <p:nvGraphicFramePr>
          <p:cNvPr id="15366" name="Object 6">
            <a:hlinkClick r:id="" action="ppaction://ole?verb=0"/>
          </p:cNvPr>
          <p:cNvGraphicFramePr>
            <a:graphicFrameLocks/>
          </p:cNvGraphicFramePr>
          <p:nvPr/>
        </p:nvGraphicFramePr>
        <p:xfrm>
          <a:off x="5257800" y="3624263"/>
          <a:ext cx="885825" cy="1344612"/>
        </p:xfrm>
        <a:graphic>
          <a:graphicData uri="http://schemas.openxmlformats.org/presentationml/2006/ole">
            <p:oleObj spid="_x0000_s404483" name="Clip" r:id="rId4" imgW="2400300" imgH="3633788" progId="MS_ClipArt_Gallery.2">
              <p:embed/>
            </p:oleObj>
          </a:graphicData>
        </a:graphic>
      </p:graphicFrame>
      <p:sp>
        <p:nvSpPr>
          <p:cNvPr id="15367" name="Freeform 7"/>
          <p:cNvSpPr>
            <a:spLocks/>
          </p:cNvSpPr>
          <p:nvPr/>
        </p:nvSpPr>
        <p:spPr bwMode="auto">
          <a:xfrm>
            <a:off x="4219575" y="3698875"/>
            <a:ext cx="1271588" cy="1212850"/>
          </a:xfrm>
          <a:custGeom>
            <a:avLst/>
            <a:gdLst>
              <a:gd name="T0" fmla="*/ 1046163 w 801"/>
              <a:gd name="T1" fmla="*/ 23813 h 764"/>
              <a:gd name="T2" fmla="*/ 976313 w 801"/>
              <a:gd name="T3" fmla="*/ 106363 h 764"/>
              <a:gd name="T4" fmla="*/ 987425 w 801"/>
              <a:gd name="T5" fmla="*/ 212725 h 764"/>
              <a:gd name="T6" fmla="*/ 1011238 w 801"/>
              <a:gd name="T7" fmla="*/ 317500 h 764"/>
              <a:gd name="T8" fmla="*/ 1022350 w 801"/>
              <a:gd name="T9" fmla="*/ 423863 h 764"/>
              <a:gd name="T10" fmla="*/ 1022350 w 801"/>
              <a:gd name="T11" fmla="*/ 530225 h 764"/>
              <a:gd name="T12" fmla="*/ 1022350 w 801"/>
              <a:gd name="T13" fmla="*/ 635000 h 764"/>
              <a:gd name="T14" fmla="*/ 1022350 w 801"/>
              <a:gd name="T15" fmla="*/ 741363 h 764"/>
              <a:gd name="T16" fmla="*/ 1022350 w 801"/>
              <a:gd name="T17" fmla="*/ 847725 h 764"/>
              <a:gd name="T18" fmla="*/ 1011238 w 801"/>
              <a:gd name="T19" fmla="*/ 952500 h 764"/>
              <a:gd name="T20" fmla="*/ 998538 w 801"/>
              <a:gd name="T21" fmla="*/ 1058863 h 764"/>
              <a:gd name="T22" fmla="*/ 928688 w 801"/>
              <a:gd name="T23" fmla="*/ 1152525 h 764"/>
              <a:gd name="T24" fmla="*/ 822325 w 801"/>
              <a:gd name="T25" fmla="*/ 1200150 h 764"/>
              <a:gd name="T26" fmla="*/ 693738 w 801"/>
              <a:gd name="T27" fmla="*/ 1211263 h 764"/>
              <a:gd name="T28" fmla="*/ 587375 w 801"/>
              <a:gd name="T29" fmla="*/ 1211263 h 764"/>
              <a:gd name="T30" fmla="*/ 446088 w 801"/>
              <a:gd name="T31" fmla="*/ 1211263 h 764"/>
              <a:gd name="T32" fmla="*/ 328613 w 801"/>
              <a:gd name="T33" fmla="*/ 1211263 h 764"/>
              <a:gd name="T34" fmla="*/ 211138 w 801"/>
              <a:gd name="T35" fmla="*/ 1189038 h 764"/>
              <a:gd name="T36" fmla="*/ 104775 w 801"/>
              <a:gd name="T37" fmla="*/ 1165225 h 764"/>
              <a:gd name="T38" fmla="*/ 0 w 801"/>
              <a:gd name="T39" fmla="*/ 1117600 h 764"/>
              <a:gd name="T40" fmla="*/ 82550 w 801"/>
              <a:gd name="T41" fmla="*/ 1047750 h 764"/>
              <a:gd name="T42" fmla="*/ 200025 w 801"/>
              <a:gd name="T43" fmla="*/ 1035050 h 764"/>
              <a:gd name="T44" fmla="*/ 422275 w 801"/>
              <a:gd name="T45" fmla="*/ 1058863 h 764"/>
              <a:gd name="T46" fmla="*/ 587375 w 801"/>
              <a:gd name="T47" fmla="*/ 1058863 h 764"/>
              <a:gd name="T48" fmla="*/ 576263 w 801"/>
              <a:gd name="T49" fmla="*/ 989013 h 764"/>
              <a:gd name="T50" fmla="*/ 400050 w 801"/>
              <a:gd name="T51" fmla="*/ 930275 h 764"/>
              <a:gd name="T52" fmla="*/ 328613 w 801"/>
              <a:gd name="T53" fmla="*/ 847725 h 764"/>
              <a:gd name="T54" fmla="*/ 528638 w 801"/>
              <a:gd name="T55" fmla="*/ 823913 h 764"/>
              <a:gd name="T56" fmla="*/ 704850 w 801"/>
              <a:gd name="T57" fmla="*/ 811213 h 764"/>
              <a:gd name="T58" fmla="*/ 811213 w 801"/>
              <a:gd name="T59" fmla="*/ 765175 h 764"/>
              <a:gd name="T60" fmla="*/ 787400 w 801"/>
              <a:gd name="T61" fmla="*/ 658813 h 764"/>
              <a:gd name="T62" fmla="*/ 752475 w 801"/>
              <a:gd name="T63" fmla="*/ 517525 h 764"/>
              <a:gd name="T64" fmla="*/ 835025 w 801"/>
              <a:gd name="T65" fmla="*/ 434975 h 764"/>
              <a:gd name="T66" fmla="*/ 858838 w 801"/>
              <a:gd name="T67" fmla="*/ 541338 h 764"/>
              <a:gd name="T68" fmla="*/ 952500 w 801"/>
              <a:gd name="T69" fmla="*/ 658813 h 764"/>
              <a:gd name="T70" fmla="*/ 952500 w 801"/>
              <a:gd name="T71" fmla="*/ 765175 h 764"/>
              <a:gd name="T72" fmla="*/ 998538 w 801"/>
              <a:gd name="T73" fmla="*/ 835025 h 764"/>
              <a:gd name="T74" fmla="*/ 1011238 w 801"/>
              <a:gd name="T75" fmla="*/ 730250 h 764"/>
              <a:gd name="T76" fmla="*/ 998538 w 801"/>
              <a:gd name="T77" fmla="*/ 612775 h 764"/>
              <a:gd name="T78" fmla="*/ 1011238 w 801"/>
              <a:gd name="T79" fmla="*/ 506413 h 764"/>
              <a:gd name="T80" fmla="*/ 1022350 w 801"/>
              <a:gd name="T81" fmla="*/ 400050 h 764"/>
              <a:gd name="T82" fmla="*/ 1046163 w 801"/>
              <a:gd name="T83" fmla="*/ 295275 h 764"/>
              <a:gd name="T84" fmla="*/ 1057275 w 801"/>
              <a:gd name="T85" fmla="*/ 188913 h 764"/>
              <a:gd name="T86" fmla="*/ 1046163 w 801"/>
              <a:gd name="T87" fmla="*/ 82550 h 764"/>
              <a:gd name="T88" fmla="*/ 1116013 w 801"/>
              <a:gd name="T89" fmla="*/ 47625 h 764"/>
              <a:gd name="T90" fmla="*/ 1222375 w 801"/>
              <a:gd name="T91" fmla="*/ 47625 h 764"/>
              <a:gd name="T92" fmla="*/ 1235075 w 801"/>
              <a:gd name="T93" fmla="*/ 0 h 764"/>
              <a:gd name="T94" fmla="*/ 1128713 w 801"/>
              <a:gd name="T95" fmla="*/ 12700 h 76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801" h="764">
                <a:moveTo>
                  <a:pt x="702" y="22"/>
                </a:moveTo>
                <a:lnTo>
                  <a:pt x="689" y="0"/>
                </a:lnTo>
                <a:lnTo>
                  <a:pt x="659" y="15"/>
                </a:lnTo>
                <a:lnTo>
                  <a:pt x="637" y="23"/>
                </a:lnTo>
                <a:lnTo>
                  <a:pt x="629" y="45"/>
                </a:lnTo>
                <a:lnTo>
                  <a:pt x="615" y="67"/>
                </a:lnTo>
                <a:lnTo>
                  <a:pt x="607" y="89"/>
                </a:lnTo>
                <a:lnTo>
                  <a:pt x="615" y="111"/>
                </a:lnTo>
                <a:lnTo>
                  <a:pt x="622" y="134"/>
                </a:lnTo>
                <a:lnTo>
                  <a:pt x="629" y="156"/>
                </a:lnTo>
                <a:lnTo>
                  <a:pt x="629" y="178"/>
                </a:lnTo>
                <a:lnTo>
                  <a:pt x="637" y="200"/>
                </a:lnTo>
                <a:lnTo>
                  <a:pt x="637" y="223"/>
                </a:lnTo>
                <a:lnTo>
                  <a:pt x="637" y="245"/>
                </a:lnTo>
                <a:lnTo>
                  <a:pt x="644" y="267"/>
                </a:lnTo>
                <a:lnTo>
                  <a:pt x="644" y="289"/>
                </a:lnTo>
                <a:lnTo>
                  <a:pt x="644" y="311"/>
                </a:lnTo>
                <a:lnTo>
                  <a:pt x="644" y="334"/>
                </a:lnTo>
                <a:lnTo>
                  <a:pt x="644" y="356"/>
                </a:lnTo>
                <a:lnTo>
                  <a:pt x="644" y="378"/>
                </a:lnTo>
                <a:lnTo>
                  <a:pt x="644" y="400"/>
                </a:lnTo>
                <a:lnTo>
                  <a:pt x="644" y="423"/>
                </a:lnTo>
                <a:lnTo>
                  <a:pt x="644" y="445"/>
                </a:lnTo>
                <a:lnTo>
                  <a:pt x="644" y="467"/>
                </a:lnTo>
                <a:lnTo>
                  <a:pt x="644" y="489"/>
                </a:lnTo>
                <a:lnTo>
                  <a:pt x="644" y="511"/>
                </a:lnTo>
                <a:lnTo>
                  <a:pt x="644" y="534"/>
                </a:lnTo>
                <a:lnTo>
                  <a:pt x="637" y="556"/>
                </a:lnTo>
                <a:lnTo>
                  <a:pt x="637" y="578"/>
                </a:lnTo>
                <a:lnTo>
                  <a:pt x="637" y="600"/>
                </a:lnTo>
                <a:lnTo>
                  <a:pt x="637" y="623"/>
                </a:lnTo>
                <a:lnTo>
                  <a:pt x="637" y="645"/>
                </a:lnTo>
                <a:lnTo>
                  <a:pt x="629" y="667"/>
                </a:lnTo>
                <a:lnTo>
                  <a:pt x="615" y="689"/>
                </a:lnTo>
                <a:lnTo>
                  <a:pt x="607" y="711"/>
                </a:lnTo>
                <a:lnTo>
                  <a:pt x="585" y="726"/>
                </a:lnTo>
                <a:lnTo>
                  <a:pt x="563" y="741"/>
                </a:lnTo>
                <a:lnTo>
                  <a:pt x="541" y="749"/>
                </a:lnTo>
                <a:lnTo>
                  <a:pt x="518" y="756"/>
                </a:lnTo>
                <a:lnTo>
                  <a:pt x="489" y="756"/>
                </a:lnTo>
                <a:lnTo>
                  <a:pt x="466" y="763"/>
                </a:lnTo>
                <a:lnTo>
                  <a:pt x="437" y="763"/>
                </a:lnTo>
                <a:lnTo>
                  <a:pt x="415" y="763"/>
                </a:lnTo>
                <a:lnTo>
                  <a:pt x="392" y="763"/>
                </a:lnTo>
                <a:lnTo>
                  <a:pt x="370" y="763"/>
                </a:lnTo>
                <a:lnTo>
                  <a:pt x="348" y="763"/>
                </a:lnTo>
                <a:lnTo>
                  <a:pt x="326" y="763"/>
                </a:lnTo>
                <a:lnTo>
                  <a:pt x="281" y="763"/>
                </a:lnTo>
                <a:lnTo>
                  <a:pt x="259" y="763"/>
                </a:lnTo>
                <a:lnTo>
                  <a:pt x="237" y="763"/>
                </a:lnTo>
                <a:lnTo>
                  <a:pt x="207" y="763"/>
                </a:lnTo>
                <a:lnTo>
                  <a:pt x="185" y="756"/>
                </a:lnTo>
                <a:lnTo>
                  <a:pt x="163" y="756"/>
                </a:lnTo>
                <a:lnTo>
                  <a:pt x="133" y="749"/>
                </a:lnTo>
                <a:lnTo>
                  <a:pt x="111" y="741"/>
                </a:lnTo>
                <a:lnTo>
                  <a:pt x="89" y="741"/>
                </a:lnTo>
                <a:lnTo>
                  <a:pt x="66" y="734"/>
                </a:lnTo>
                <a:lnTo>
                  <a:pt x="44" y="726"/>
                </a:lnTo>
                <a:lnTo>
                  <a:pt x="22" y="719"/>
                </a:lnTo>
                <a:lnTo>
                  <a:pt x="0" y="704"/>
                </a:lnTo>
                <a:lnTo>
                  <a:pt x="7" y="682"/>
                </a:lnTo>
                <a:lnTo>
                  <a:pt x="29" y="667"/>
                </a:lnTo>
                <a:lnTo>
                  <a:pt x="52" y="660"/>
                </a:lnTo>
                <a:lnTo>
                  <a:pt x="74" y="652"/>
                </a:lnTo>
                <a:lnTo>
                  <a:pt x="103" y="652"/>
                </a:lnTo>
                <a:lnTo>
                  <a:pt x="126" y="652"/>
                </a:lnTo>
                <a:lnTo>
                  <a:pt x="185" y="652"/>
                </a:lnTo>
                <a:lnTo>
                  <a:pt x="237" y="660"/>
                </a:lnTo>
                <a:lnTo>
                  <a:pt x="266" y="667"/>
                </a:lnTo>
                <a:lnTo>
                  <a:pt x="296" y="667"/>
                </a:lnTo>
                <a:lnTo>
                  <a:pt x="348" y="667"/>
                </a:lnTo>
                <a:lnTo>
                  <a:pt x="370" y="667"/>
                </a:lnTo>
                <a:lnTo>
                  <a:pt x="392" y="652"/>
                </a:lnTo>
                <a:lnTo>
                  <a:pt x="385" y="630"/>
                </a:lnTo>
                <a:lnTo>
                  <a:pt x="363" y="623"/>
                </a:lnTo>
                <a:lnTo>
                  <a:pt x="303" y="600"/>
                </a:lnTo>
                <a:lnTo>
                  <a:pt x="281" y="593"/>
                </a:lnTo>
                <a:lnTo>
                  <a:pt x="252" y="586"/>
                </a:lnTo>
                <a:lnTo>
                  <a:pt x="229" y="578"/>
                </a:lnTo>
                <a:lnTo>
                  <a:pt x="207" y="563"/>
                </a:lnTo>
                <a:lnTo>
                  <a:pt x="207" y="534"/>
                </a:lnTo>
                <a:lnTo>
                  <a:pt x="266" y="526"/>
                </a:lnTo>
                <a:lnTo>
                  <a:pt x="311" y="526"/>
                </a:lnTo>
                <a:lnTo>
                  <a:pt x="333" y="519"/>
                </a:lnTo>
                <a:lnTo>
                  <a:pt x="392" y="519"/>
                </a:lnTo>
                <a:lnTo>
                  <a:pt x="422" y="519"/>
                </a:lnTo>
                <a:lnTo>
                  <a:pt x="444" y="511"/>
                </a:lnTo>
                <a:lnTo>
                  <a:pt x="466" y="504"/>
                </a:lnTo>
                <a:lnTo>
                  <a:pt x="489" y="489"/>
                </a:lnTo>
                <a:lnTo>
                  <a:pt x="511" y="482"/>
                </a:lnTo>
                <a:lnTo>
                  <a:pt x="511" y="460"/>
                </a:lnTo>
                <a:lnTo>
                  <a:pt x="511" y="437"/>
                </a:lnTo>
                <a:lnTo>
                  <a:pt x="496" y="415"/>
                </a:lnTo>
                <a:lnTo>
                  <a:pt x="489" y="393"/>
                </a:lnTo>
                <a:lnTo>
                  <a:pt x="481" y="356"/>
                </a:lnTo>
                <a:lnTo>
                  <a:pt x="474" y="326"/>
                </a:lnTo>
                <a:lnTo>
                  <a:pt x="481" y="304"/>
                </a:lnTo>
                <a:lnTo>
                  <a:pt x="503" y="289"/>
                </a:lnTo>
                <a:lnTo>
                  <a:pt x="526" y="274"/>
                </a:lnTo>
                <a:lnTo>
                  <a:pt x="526" y="297"/>
                </a:lnTo>
                <a:lnTo>
                  <a:pt x="533" y="319"/>
                </a:lnTo>
                <a:lnTo>
                  <a:pt x="541" y="341"/>
                </a:lnTo>
                <a:lnTo>
                  <a:pt x="563" y="371"/>
                </a:lnTo>
                <a:lnTo>
                  <a:pt x="585" y="393"/>
                </a:lnTo>
                <a:lnTo>
                  <a:pt x="600" y="415"/>
                </a:lnTo>
                <a:lnTo>
                  <a:pt x="600" y="437"/>
                </a:lnTo>
                <a:lnTo>
                  <a:pt x="600" y="460"/>
                </a:lnTo>
                <a:lnTo>
                  <a:pt x="600" y="482"/>
                </a:lnTo>
                <a:lnTo>
                  <a:pt x="600" y="504"/>
                </a:lnTo>
                <a:lnTo>
                  <a:pt x="607" y="526"/>
                </a:lnTo>
                <a:lnTo>
                  <a:pt x="629" y="526"/>
                </a:lnTo>
                <a:lnTo>
                  <a:pt x="637" y="504"/>
                </a:lnTo>
                <a:lnTo>
                  <a:pt x="637" y="482"/>
                </a:lnTo>
                <a:lnTo>
                  <a:pt x="637" y="460"/>
                </a:lnTo>
                <a:lnTo>
                  <a:pt x="629" y="437"/>
                </a:lnTo>
                <a:lnTo>
                  <a:pt x="629" y="415"/>
                </a:lnTo>
                <a:lnTo>
                  <a:pt x="629" y="386"/>
                </a:lnTo>
                <a:lnTo>
                  <a:pt x="637" y="363"/>
                </a:lnTo>
                <a:lnTo>
                  <a:pt x="637" y="341"/>
                </a:lnTo>
                <a:lnTo>
                  <a:pt x="637" y="319"/>
                </a:lnTo>
                <a:lnTo>
                  <a:pt x="644" y="297"/>
                </a:lnTo>
                <a:lnTo>
                  <a:pt x="644" y="274"/>
                </a:lnTo>
                <a:lnTo>
                  <a:pt x="644" y="252"/>
                </a:lnTo>
                <a:lnTo>
                  <a:pt x="652" y="230"/>
                </a:lnTo>
                <a:lnTo>
                  <a:pt x="659" y="208"/>
                </a:lnTo>
                <a:lnTo>
                  <a:pt x="659" y="186"/>
                </a:lnTo>
                <a:lnTo>
                  <a:pt x="659" y="163"/>
                </a:lnTo>
                <a:lnTo>
                  <a:pt x="666" y="141"/>
                </a:lnTo>
                <a:lnTo>
                  <a:pt x="666" y="119"/>
                </a:lnTo>
                <a:lnTo>
                  <a:pt x="659" y="97"/>
                </a:lnTo>
                <a:lnTo>
                  <a:pt x="659" y="74"/>
                </a:lnTo>
                <a:lnTo>
                  <a:pt x="659" y="52"/>
                </a:lnTo>
                <a:lnTo>
                  <a:pt x="659" y="30"/>
                </a:lnTo>
                <a:lnTo>
                  <a:pt x="681" y="30"/>
                </a:lnTo>
                <a:lnTo>
                  <a:pt x="703" y="30"/>
                </a:lnTo>
                <a:lnTo>
                  <a:pt x="726" y="30"/>
                </a:lnTo>
                <a:lnTo>
                  <a:pt x="748" y="30"/>
                </a:lnTo>
                <a:lnTo>
                  <a:pt x="770" y="30"/>
                </a:lnTo>
                <a:lnTo>
                  <a:pt x="792" y="30"/>
                </a:lnTo>
                <a:lnTo>
                  <a:pt x="800" y="8"/>
                </a:lnTo>
                <a:lnTo>
                  <a:pt x="778" y="0"/>
                </a:lnTo>
                <a:lnTo>
                  <a:pt x="755" y="0"/>
                </a:lnTo>
                <a:lnTo>
                  <a:pt x="733" y="0"/>
                </a:lnTo>
                <a:lnTo>
                  <a:pt x="711" y="8"/>
                </a:lnTo>
                <a:lnTo>
                  <a:pt x="689" y="15"/>
                </a:lnTo>
              </a:path>
            </a:pathLst>
          </a:custGeom>
          <a:solidFill>
            <a:srgbClr val="790015"/>
          </a:solidFill>
          <a:ln w="12700" cap="rnd" cmpd="sng">
            <a:solidFill>
              <a:schemeClr val="tx1"/>
            </a:solidFill>
            <a:prstDash val="solid"/>
            <a:round/>
            <a:headEnd type="none" w="med" len="med"/>
            <a:tailEnd type="none" w="med" len="med"/>
          </a:ln>
          <a:effectLst/>
        </p:spPr>
        <p:txBody>
          <a:bodyPr/>
          <a:lstStyle/>
          <a:p>
            <a:endParaRPr lang="en-US"/>
          </a:p>
        </p:txBody>
      </p:sp>
      <p:pic>
        <p:nvPicPr>
          <p:cNvPr id="8" name="Picture 2" descr="Opito logo –"/>
          <p:cNvPicPr>
            <a:picLocks noChangeAspect="1" noChangeArrowheads="1"/>
          </p:cNvPicPr>
          <p:nvPr/>
        </p:nvPicPr>
        <p:blipFill>
          <a:blip r:embed="rId5"/>
          <a:srcRect/>
          <a:stretch>
            <a:fillRect/>
          </a:stretch>
        </p:blipFill>
        <p:spPr bwMode="auto">
          <a:xfrm>
            <a:off x="8077200" y="228600"/>
            <a:ext cx="914400" cy="914400"/>
          </a:xfrm>
          <a:prstGeom prst="rect">
            <a:avLst/>
          </a:prstGeom>
          <a:noFill/>
        </p:spPr>
      </p:pic>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effectLst>
            <a:outerShdw dist="107763" dir="2700000" algn="ctr" rotWithShape="0">
              <a:srgbClr val="EAEC5E"/>
            </a:outerShdw>
          </a:effectLst>
        </p:spPr>
        <p:txBody>
          <a:bodyPr/>
          <a:lstStyle/>
          <a:p>
            <a:r>
              <a:rPr lang="en-US" smtClean="0">
                <a:solidFill>
                  <a:srgbClr val="037C03"/>
                </a:solidFill>
                <a:latin typeface="Arial" charset="0"/>
              </a:rPr>
              <a:t>Safe Work Permits</a:t>
            </a:r>
          </a:p>
        </p:txBody>
      </p:sp>
      <p:graphicFrame>
        <p:nvGraphicFramePr>
          <p:cNvPr id="16387" name="Object 3">
            <a:hlinkClick r:id="" action="ppaction://ole?verb=0"/>
          </p:cNvPr>
          <p:cNvGraphicFramePr>
            <a:graphicFrameLocks/>
          </p:cNvGraphicFramePr>
          <p:nvPr/>
        </p:nvGraphicFramePr>
        <p:xfrm>
          <a:off x="533400" y="1905000"/>
          <a:ext cx="4038600" cy="3698875"/>
        </p:xfrm>
        <a:graphic>
          <a:graphicData uri="http://schemas.openxmlformats.org/presentationml/2006/ole">
            <p:oleObj spid="_x0000_s405506" name="Clip" r:id="rId3" imgW="8559800" imgH="5969000" progId="MS_ClipArt_Gallery.2">
              <p:embed/>
            </p:oleObj>
          </a:graphicData>
        </a:graphic>
      </p:graphicFrame>
      <p:sp>
        <p:nvSpPr>
          <p:cNvPr id="16388" name="Rectangle 4"/>
          <p:cNvSpPr>
            <a:spLocks noChangeArrowheads="1"/>
          </p:cNvSpPr>
          <p:nvPr/>
        </p:nvSpPr>
        <p:spPr bwMode="auto">
          <a:xfrm>
            <a:off x="4862513" y="2241550"/>
            <a:ext cx="3443251" cy="2859757"/>
          </a:xfrm>
          <a:prstGeom prst="rect">
            <a:avLst/>
          </a:prstGeom>
          <a:noFill/>
          <a:ln w="12700">
            <a:noFill/>
            <a:miter lim="800000"/>
            <a:headEnd/>
            <a:tailEnd/>
          </a:ln>
          <a:effectLst/>
        </p:spPr>
        <p:txBody>
          <a:bodyPr wrap="none" lIns="90488" tIns="44450" rIns="90488" bIns="44450">
            <a:spAutoFit/>
          </a:bodyPr>
          <a:lstStyle/>
          <a:p>
            <a:r>
              <a:rPr lang="en-US" sz="2000" dirty="0"/>
              <a:t>Blasting can cause damage</a:t>
            </a:r>
          </a:p>
          <a:p>
            <a:r>
              <a:rPr lang="en-US" sz="2000" dirty="0"/>
              <a:t>to adjacent operations and</a:t>
            </a:r>
          </a:p>
          <a:p>
            <a:r>
              <a:rPr lang="en-US" sz="2000" dirty="0"/>
              <a:t>personnel.</a:t>
            </a:r>
          </a:p>
          <a:p>
            <a:endParaRPr lang="en-US" sz="2000" dirty="0"/>
          </a:p>
          <a:p>
            <a:r>
              <a:rPr lang="en-US" sz="2000" dirty="0"/>
              <a:t>Permits are issued to ensure</a:t>
            </a:r>
          </a:p>
          <a:p>
            <a:r>
              <a:rPr lang="en-US" sz="2000" dirty="0"/>
              <a:t>procedures are followed that</a:t>
            </a:r>
          </a:p>
          <a:p>
            <a:r>
              <a:rPr lang="en-US" sz="2000" dirty="0"/>
              <a:t>prevent injury to neighboring</a:t>
            </a:r>
          </a:p>
          <a:p>
            <a:r>
              <a:rPr lang="en-US" sz="2000" dirty="0"/>
              <a:t>facilities, equipment and </a:t>
            </a:r>
          </a:p>
          <a:p>
            <a:r>
              <a:rPr lang="en-US" sz="2000" dirty="0"/>
              <a:t>employees.</a:t>
            </a:r>
          </a:p>
        </p:txBody>
      </p:sp>
      <p:pic>
        <p:nvPicPr>
          <p:cNvPr id="5" name="Picture 2" descr="Opito logo –"/>
          <p:cNvPicPr>
            <a:picLocks noChangeAspect="1" noChangeArrowheads="1"/>
          </p:cNvPicPr>
          <p:nvPr/>
        </p:nvPicPr>
        <p:blipFill>
          <a:blip r:embed="rId4"/>
          <a:srcRect/>
          <a:stretch>
            <a:fillRect/>
          </a:stretch>
        </p:blipFill>
        <p:spPr bwMode="auto">
          <a:xfrm>
            <a:off x="8077200" y="228600"/>
            <a:ext cx="914400" cy="914400"/>
          </a:xfrm>
          <a:prstGeom prst="rect">
            <a:avLst/>
          </a:prstGeom>
          <a:noFill/>
        </p:spPr>
      </p:pic>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effectLst>
            <a:outerShdw dist="107763" dir="2700000" algn="ctr" rotWithShape="0">
              <a:srgbClr val="EAEC5E"/>
            </a:outerShdw>
          </a:effectLst>
        </p:spPr>
        <p:txBody>
          <a:bodyPr/>
          <a:lstStyle/>
          <a:p>
            <a:r>
              <a:rPr lang="en-US" smtClean="0">
                <a:solidFill>
                  <a:srgbClr val="037C03"/>
                </a:solidFill>
                <a:latin typeface="Arial" charset="0"/>
              </a:rPr>
              <a:t>Safe Work Permits</a:t>
            </a:r>
          </a:p>
        </p:txBody>
      </p:sp>
      <p:graphicFrame>
        <p:nvGraphicFramePr>
          <p:cNvPr id="17411" name="Object 3">
            <a:hlinkClick r:id="" action="ppaction://ole?verb=0"/>
          </p:cNvPr>
          <p:cNvGraphicFramePr>
            <a:graphicFrameLocks/>
          </p:cNvGraphicFramePr>
          <p:nvPr/>
        </p:nvGraphicFramePr>
        <p:xfrm>
          <a:off x="657225" y="3276600"/>
          <a:ext cx="2897188" cy="1754188"/>
        </p:xfrm>
        <a:graphic>
          <a:graphicData uri="http://schemas.openxmlformats.org/presentationml/2006/ole">
            <p:oleObj spid="_x0000_s406530" name="Clip" r:id="rId3" imgW="5699125" imgH="3451225" progId="MS_ClipArt_Gallery.2">
              <p:embed/>
            </p:oleObj>
          </a:graphicData>
        </a:graphic>
      </p:graphicFrame>
      <p:graphicFrame>
        <p:nvGraphicFramePr>
          <p:cNvPr id="17412" name="Object 4">
            <a:hlinkClick r:id="" action="ppaction://ole?verb=0"/>
          </p:cNvPr>
          <p:cNvGraphicFramePr>
            <a:graphicFrameLocks/>
          </p:cNvGraphicFramePr>
          <p:nvPr/>
        </p:nvGraphicFramePr>
        <p:xfrm>
          <a:off x="965200" y="4572000"/>
          <a:ext cx="3797300" cy="1517650"/>
        </p:xfrm>
        <a:graphic>
          <a:graphicData uri="http://schemas.openxmlformats.org/presentationml/2006/ole">
            <p:oleObj spid="_x0000_s406531" name="Clip" r:id="rId4" imgW="8586788" imgH="3436938" progId="MS_ClipArt_Gallery.2">
              <p:embed/>
            </p:oleObj>
          </a:graphicData>
        </a:graphic>
      </p:graphicFrame>
      <p:graphicFrame>
        <p:nvGraphicFramePr>
          <p:cNvPr id="17413" name="Object 5">
            <a:hlinkClick r:id="" action="ppaction://ole?verb=0"/>
          </p:cNvPr>
          <p:cNvGraphicFramePr>
            <a:graphicFrameLocks/>
          </p:cNvGraphicFramePr>
          <p:nvPr/>
        </p:nvGraphicFramePr>
        <p:xfrm>
          <a:off x="4876800" y="4191000"/>
          <a:ext cx="3592513" cy="2257425"/>
        </p:xfrm>
        <a:graphic>
          <a:graphicData uri="http://schemas.openxmlformats.org/presentationml/2006/ole">
            <p:oleObj spid="_x0000_s406532" name="Clip" r:id="rId5" imgW="6119813" imgH="3848100" progId="MS_ClipArt_Gallery.2">
              <p:embed/>
            </p:oleObj>
          </a:graphicData>
        </a:graphic>
      </p:graphicFrame>
      <p:sp>
        <p:nvSpPr>
          <p:cNvPr id="17414" name="Rectangle 6"/>
          <p:cNvSpPr>
            <a:spLocks noChangeArrowheads="1"/>
          </p:cNvSpPr>
          <p:nvPr/>
        </p:nvSpPr>
        <p:spPr bwMode="auto">
          <a:xfrm>
            <a:off x="990600" y="1447800"/>
            <a:ext cx="7131762" cy="1936428"/>
          </a:xfrm>
          <a:prstGeom prst="rect">
            <a:avLst/>
          </a:prstGeom>
          <a:noFill/>
          <a:ln w="12700">
            <a:noFill/>
            <a:miter lim="800000"/>
            <a:headEnd/>
            <a:tailEnd/>
          </a:ln>
          <a:effectLst/>
        </p:spPr>
        <p:txBody>
          <a:bodyPr wrap="none" lIns="90488" tIns="44450" rIns="90488" bIns="44450">
            <a:spAutoFit/>
          </a:bodyPr>
          <a:lstStyle/>
          <a:p>
            <a:r>
              <a:rPr lang="en-US" sz="2000" dirty="0"/>
              <a:t>Internal combustion engines produce poisonous gases</a:t>
            </a:r>
          </a:p>
          <a:p>
            <a:r>
              <a:rPr lang="en-US" sz="2000" dirty="0"/>
              <a:t>such as carbon monoxide, and oxides of nitrogen.</a:t>
            </a:r>
          </a:p>
          <a:p>
            <a:endParaRPr lang="en-US" sz="2000" dirty="0"/>
          </a:p>
          <a:p>
            <a:r>
              <a:rPr lang="en-US" sz="2000" dirty="0"/>
              <a:t>Permits ensure that procedures are followed that will prevent </a:t>
            </a:r>
          </a:p>
          <a:p>
            <a:r>
              <a:rPr lang="en-US" sz="2000" dirty="0"/>
              <a:t>equipment emissions from contaminating air inside buildings </a:t>
            </a:r>
          </a:p>
          <a:p>
            <a:r>
              <a:rPr lang="en-US" sz="2000" dirty="0"/>
              <a:t>and confined spaces.</a:t>
            </a:r>
          </a:p>
        </p:txBody>
      </p:sp>
      <p:pic>
        <p:nvPicPr>
          <p:cNvPr id="7" name="Picture 2" descr="Opito logo –"/>
          <p:cNvPicPr>
            <a:picLocks noChangeAspect="1" noChangeArrowheads="1"/>
          </p:cNvPicPr>
          <p:nvPr/>
        </p:nvPicPr>
        <p:blipFill>
          <a:blip r:embed="rId6"/>
          <a:srcRect/>
          <a:stretch>
            <a:fillRect/>
          </a:stretch>
        </p:blipFill>
        <p:spPr bwMode="auto">
          <a:xfrm>
            <a:off x="8077200" y="228600"/>
            <a:ext cx="914400" cy="914400"/>
          </a:xfrm>
          <a:prstGeom prst="rect">
            <a:avLst/>
          </a:prstGeom>
          <a:noFill/>
        </p:spPr>
      </p:pic>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a:hlinkClick r:id="" action="ppaction://ole?verb=0"/>
          </p:cNvPr>
          <p:cNvGraphicFramePr>
            <a:graphicFrameLocks/>
          </p:cNvGraphicFramePr>
          <p:nvPr/>
        </p:nvGraphicFramePr>
        <p:xfrm>
          <a:off x="412750" y="1828800"/>
          <a:ext cx="3425825" cy="2540000"/>
        </p:xfrm>
        <a:graphic>
          <a:graphicData uri="http://schemas.openxmlformats.org/presentationml/2006/ole">
            <p:oleObj spid="_x0000_s407554" name="Clip" r:id="rId3" imgW="5867400" imgH="4872038" progId="MS_ClipArt_Gallery.2">
              <p:embed/>
            </p:oleObj>
          </a:graphicData>
        </a:graphic>
      </p:graphicFrame>
      <p:sp>
        <p:nvSpPr>
          <p:cNvPr id="18435" name="Rectangle 3"/>
          <p:cNvSpPr>
            <a:spLocks noGrp="1" noChangeArrowheads="1"/>
          </p:cNvSpPr>
          <p:nvPr>
            <p:ph type="title"/>
          </p:nvPr>
        </p:nvSpPr>
        <p:spPr>
          <a:noFill/>
          <a:effectLst>
            <a:outerShdw dist="107763" dir="2700000" algn="ctr" rotWithShape="0">
              <a:srgbClr val="EAEC5E"/>
            </a:outerShdw>
          </a:effectLst>
        </p:spPr>
        <p:txBody>
          <a:bodyPr/>
          <a:lstStyle/>
          <a:p>
            <a:r>
              <a:rPr lang="en-US" smtClean="0">
                <a:solidFill>
                  <a:srgbClr val="037C03"/>
                </a:solidFill>
                <a:latin typeface="Arial" charset="0"/>
              </a:rPr>
              <a:t>Safe Work Permits</a:t>
            </a:r>
          </a:p>
        </p:txBody>
      </p:sp>
      <p:graphicFrame>
        <p:nvGraphicFramePr>
          <p:cNvPr id="18436" name="Object 4">
            <a:hlinkClick r:id="" action="ppaction://ole?verb=0"/>
          </p:cNvPr>
          <p:cNvGraphicFramePr>
            <a:graphicFrameLocks/>
          </p:cNvGraphicFramePr>
          <p:nvPr/>
        </p:nvGraphicFramePr>
        <p:xfrm>
          <a:off x="914400" y="2138363"/>
          <a:ext cx="3590925" cy="4222750"/>
        </p:xfrm>
        <a:graphic>
          <a:graphicData uri="http://schemas.openxmlformats.org/presentationml/2006/ole">
            <p:oleObj spid="_x0000_s407555" name="Clip" r:id="rId4" imgW="3390900" imgH="3368675" progId="MS_ClipArt_Gallery.2">
              <p:embed/>
            </p:oleObj>
          </a:graphicData>
        </a:graphic>
      </p:graphicFrame>
      <p:sp>
        <p:nvSpPr>
          <p:cNvPr id="18437" name="Rectangle 5"/>
          <p:cNvSpPr>
            <a:spLocks noChangeArrowheads="1"/>
          </p:cNvSpPr>
          <p:nvPr/>
        </p:nvSpPr>
        <p:spPr bwMode="auto">
          <a:xfrm>
            <a:off x="4710113" y="2241550"/>
            <a:ext cx="4355360" cy="3475310"/>
          </a:xfrm>
          <a:prstGeom prst="rect">
            <a:avLst/>
          </a:prstGeom>
          <a:noFill/>
          <a:ln w="12700">
            <a:noFill/>
            <a:miter lim="800000"/>
            <a:headEnd/>
            <a:tailEnd/>
          </a:ln>
          <a:effectLst/>
        </p:spPr>
        <p:txBody>
          <a:bodyPr wrap="none" lIns="90488" tIns="44450" rIns="90488" bIns="44450">
            <a:spAutoFit/>
          </a:bodyPr>
          <a:lstStyle/>
          <a:p>
            <a:r>
              <a:rPr lang="en-US" sz="2000" dirty="0"/>
              <a:t>Unauthorized use of company</a:t>
            </a:r>
          </a:p>
          <a:p>
            <a:r>
              <a:rPr lang="en-US" sz="2000" dirty="0"/>
              <a:t>equipment can result in lost</a:t>
            </a:r>
          </a:p>
          <a:p>
            <a:r>
              <a:rPr lang="en-US" sz="2000" dirty="0"/>
              <a:t>production and injury to untrained</a:t>
            </a:r>
          </a:p>
          <a:p>
            <a:r>
              <a:rPr lang="en-US" sz="2000" dirty="0"/>
              <a:t>operators.</a:t>
            </a:r>
          </a:p>
          <a:p>
            <a:endParaRPr lang="en-US" sz="2000" dirty="0"/>
          </a:p>
          <a:p>
            <a:r>
              <a:rPr lang="en-US" sz="2000" dirty="0"/>
              <a:t>Permits prevent company equipment</a:t>
            </a:r>
          </a:p>
          <a:p>
            <a:r>
              <a:rPr lang="en-US" sz="2000" dirty="0"/>
              <a:t>from being taken by contractors</a:t>
            </a:r>
          </a:p>
          <a:p>
            <a:r>
              <a:rPr lang="en-US" sz="2000" dirty="0"/>
              <a:t>without the permission of area</a:t>
            </a:r>
          </a:p>
          <a:p>
            <a:r>
              <a:rPr lang="en-US" sz="2000" dirty="0"/>
              <a:t>management, and require</a:t>
            </a:r>
          </a:p>
          <a:p>
            <a:r>
              <a:rPr lang="en-US" sz="2000" dirty="0"/>
              <a:t>verification of equipment operator</a:t>
            </a:r>
          </a:p>
          <a:p>
            <a:r>
              <a:rPr lang="en-US" sz="2000" dirty="0"/>
              <a:t>training.</a:t>
            </a:r>
          </a:p>
        </p:txBody>
      </p:sp>
      <p:pic>
        <p:nvPicPr>
          <p:cNvPr id="6" name="Picture 2" descr="Opito logo –"/>
          <p:cNvPicPr>
            <a:picLocks noChangeAspect="1" noChangeArrowheads="1"/>
          </p:cNvPicPr>
          <p:nvPr/>
        </p:nvPicPr>
        <p:blipFill>
          <a:blip r:embed="rId5"/>
          <a:srcRect/>
          <a:stretch>
            <a:fillRect/>
          </a:stretch>
        </p:blipFill>
        <p:spPr bwMode="auto">
          <a:xfrm>
            <a:off x="8077200" y="228600"/>
            <a:ext cx="914400" cy="914400"/>
          </a:xfrm>
          <a:prstGeom prst="rect">
            <a:avLst/>
          </a:prstGeom>
          <a:noFill/>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body" idx="1"/>
          </p:nvPr>
        </p:nvSpPr>
        <p:spPr/>
        <p:txBody>
          <a:bodyPr/>
          <a:lstStyle/>
          <a:p>
            <a:pPr eaLnBrk="1" hangingPunct="1">
              <a:buFontTx/>
              <a:buNone/>
            </a:pPr>
            <a:endParaRPr lang="en-US" smtClean="0"/>
          </a:p>
          <a:p>
            <a:pPr eaLnBrk="1" hangingPunct="1">
              <a:buFontTx/>
              <a:buNone/>
            </a:pPr>
            <a:endParaRPr lang="en-US" u="sng" smtClean="0"/>
          </a:p>
        </p:txBody>
      </p:sp>
      <p:sp>
        <p:nvSpPr>
          <p:cNvPr id="4" name="Rectangle 2"/>
          <p:cNvSpPr>
            <a:spLocks noGrp="1" noChangeArrowheads="1"/>
          </p:cNvSpPr>
          <p:nvPr>
            <p:ph type="title"/>
          </p:nvPr>
        </p:nvSpPr>
        <p:spPr>
          <a:xfrm>
            <a:off x="428625" y="357188"/>
            <a:ext cx="8229600" cy="981075"/>
          </a:xfrm>
        </p:spPr>
        <p:txBody>
          <a:bodyPr/>
          <a:lstStyle/>
          <a:p>
            <a:pPr eaLnBrk="1" hangingPunct="1">
              <a:defRPr/>
            </a:pPr>
            <a:r>
              <a:rPr lang="en-US" sz="3600" b="1" dirty="0" smtClean="0">
                <a:solidFill>
                  <a:schemeClr val="accent6"/>
                </a:solidFill>
              </a:rPr>
              <a:t>CHEMICAL HAZARD</a:t>
            </a:r>
            <a:br>
              <a:rPr lang="en-US" sz="3600" b="1" dirty="0" smtClean="0">
                <a:solidFill>
                  <a:schemeClr val="accent6"/>
                </a:solidFill>
              </a:rPr>
            </a:br>
            <a:endParaRPr lang="en-US" sz="3600" b="1" dirty="0" smtClean="0">
              <a:solidFill>
                <a:srgbClr val="C00000"/>
              </a:solidFill>
            </a:endParaRPr>
          </a:p>
        </p:txBody>
      </p:sp>
      <p:sp>
        <p:nvSpPr>
          <p:cNvPr id="72708" name="Rectangle 7"/>
          <p:cNvSpPr>
            <a:spLocks noChangeArrowheads="1"/>
          </p:cNvSpPr>
          <p:nvPr/>
        </p:nvSpPr>
        <p:spPr bwMode="auto">
          <a:xfrm>
            <a:off x="857250" y="1000125"/>
            <a:ext cx="8286750" cy="6370638"/>
          </a:xfrm>
          <a:prstGeom prst="rect">
            <a:avLst/>
          </a:prstGeom>
          <a:noFill/>
          <a:ln w="9525">
            <a:noFill/>
            <a:miter lim="800000"/>
            <a:headEnd/>
            <a:tailEnd/>
          </a:ln>
        </p:spPr>
        <p:txBody>
          <a:bodyPr>
            <a:spAutoFit/>
          </a:bodyPr>
          <a:lstStyle/>
          <a:p>
            <a:pPr marL="514350" indent="-514350" eaLnBrk="1" hangingPunct="1"/>
            <a:r>
              <a:rPr lang="en-US" sz="2800"/>
              <a:t>  These treats presents themselves in many dangerous forms such as: </a:t>
            </a:r>
          </a:p>
          <a:p>
            <a:pPr marL="514350" indent="-514350" eaLnBrk="1" hangingPunct="1"/>
            <a:endParaRPr lang="en-US" sz="2800"/>
          </a:p>
          <a:p>
            <a:pPr marL="514350" indent="-514350" eaLnBrk="1" hangingPunct="1"/>
            <a:r>
              <a:rPr lang="en-US" sz="3200" b="1">
                <a:solidFill>
                  <a:srgbClr val="C00000"/>
                </a:solidFill>
              </a:rPr>
              <a:t>As Toxic substances: </a:t>
            </a:r>
            <a:r>
              <a:rPr lang="en-US" sz="2400"/>
              <a:t>toxic chemicals are very poisonous to health.</a:t>
            </a:r>
          </a:p>
          <a:p>
            <a:pPr marL="514350" indent="-514350" eaLnBrk="1" hangingPunct="1">
              <a:buFontTx/>
              <a:buChar char="-"/>
            </a:pPr>
            <a:endParaRPr lang="en-US" sz="2400"/>
          </a:p>
          <a:p>
            <a:pPr marL="514350" indent="-514350" eaLnBrk="1" hangingPunct="1">
              <a:buFontTx/>
              <a:buChar char="-"/>
            </a:pPr>
            <a:r>
              <a:rPr lang="en-US" sz="2400"/>
              <a:t>Note: such chemicals kill when ingested into the body system, by any means.</a:t>
            </a:r>
          </a:p>
          <a:p>
            <a:pPr marL="514350" indent="-514350" eaLnBrk="1" hangingPunct="1">
              <a:buFontTx/>
              <a:buChar char="-"/>
            </a:pPr>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p:txBody>
      </p:sp>
      <p:sp>
        <p:nvSpPr>
          <p:cNvPr id="72709" name="AutoShape 8"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sp>
        <p:nvSpPr>
          <p:cNvPr id="72710" name="AutoShape 10"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pic>
        <p:nvPicPr>
          <p:cNvPr id="7" name="Picture 2" descr="Opito logo –"/>
          <p:cNvPicPr>
            <a:picLocks noChangeAspect="1" noChangeArrowheads="1"/>
          </p:cNvPicPr>
          <p:nvPr/>
        </p:nvPicPr>
        <p:blipFill>
          <a:blip r:embed="rId2"/>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effectLst>
            <a:outerShdw dist="107763" dir="2700000" algn="ctr" rotWithShape="0">
              <a:srgbClr val="EAEC5E"/>
            </a:outerShdw>
          </a:effectLst>
        </p:spPr>
        <p:txBody>
          <a:bodyPr/>
          <a:lstStyle/>
          <a:p>
            <a:r>
              <a:rPr lang="en-US" smtClean="0">
                <a:solidFill>
                  <a:srgbClr val="037C03"/>
                </a:solidFill>
                <a:latin typeface="Arial" charset="0"/>
              </a:rPr>
              <a:t>Safe Work Permits</a:t>
            </a:r>
          </a:p>
        </p:txBody>
      </p:sp>
      <p:sp>
        <p:nvSpPr>
          <p:cNvPr id="19459" name="Rectangle 3"/>
          <p:cNvSpPr>
            <a:spLocks noChangeArrowheads="1"/>
          </p:cNvSpPr>
          <p:nvPr/>
        </p:nvSpPr>
        <p:spPr bwMode="auto">
          <a:xfrm>
            <a:off x="1052513" y="1936750"/>
            <a:ext cx="6240462" cy="1308100"/>
          </a:xfrm>
          <a:prstGeom prst="rect">
            <a:avLst/>
          </a:prstGeom>
          <a:noFill/>
          <a:ln w="12700">
            <a:noFill/>
            <a:miter lim="800000"/>
            <a:headEnd/>
            <a:tailEnd/>
          </a:ln>
          <a:effectLst/>
        </p:spPr>
        <p:txBody>
          <a:bodyPr wrap="none" lIns="90488" tIns="44450" rIns="90488" bIns="44450">
            <a:spAutoFit/>
          </a:bodyPr>
          <a:lstStyle/>
          <a:p>
            <a:r>
              <a:rPr lang="en-US" sz="2000" dirty="0"/>
              <a:t>Work which ordinarily does not require safe work </a:t>
            </a:r>
          </a:p>
          <a:p>
            <a:r>
              <a:rPr lang="en-US" sz="2000" dirty="0"/>
              <a:t>permits may be included at the discretion of the </a:t>
            </a:r>
          </a:p>
          <a:p>
            <a:r>
              <a:rPr lang="en-US" sz="2000" dirty="0"/>
              <a:t>Safety Representative, the Contractor, or the Contract</a:t>
            </a:r>
          </a:p>
          <a:p>
            <a:r>
              <a:rPr lang="en-US" sz="2000" dirty="0"/>
              <a:t>Administrator.  </a:t>
            </a:r>
          </a:p>
        </p:txBody>
      </p:sp>
      <p:pic>
        <p:nvPicPr>
          <p:cNvPr id="4" name="Picture 2" descr="Opito logo –"/>
          <p:cNvPicPr>
            <a:picLocks noChangeAspect="1" noChangeArrowheads="1"/>
          </p:cNvPicPr>
          <p:nvPr/>
        </p:nvPicPr>
        <p:blipFill>
          <a:blip r:embed="rId2"/>
          <a:srcRect/>
          <a:stretch>
            <a:fillRect/>
          </a:stretch>
        </p:blipFill>
        <p:spPr bwMode="auto">
          <a:xfrm>
            <a:off x="8077200" y="228600"/>
            <a:ext cx="914400" cy="914400"/>
          </a:xfrm>
          <a:prstGeom prst="rect">
            <a:avLst/>
          </a:prstGeom>
          <a:noFill/>
        </p:spPr>
      </p:pic>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effectLst>
            <a:outerShdw dist="107763" dir="2700000" algn="ctr" rotWithShape="0">
              <a:srgbClr val="EAEC5E"/>
            </a:outerShdw>
          </a:effectLst>
        </p:spPr>
        <p:txBody>
          <a:bodyPr/>
          <a:lstStyle/>
          <a:p>
            <a:r>
              <a:rPr lang="en-US" smtClean="0">
                <a:solidFill>
                  <a:srgbClr val="037C03"/>
                </a:solidFill>
                <a:latin typeface="Arial" charset="0"/>
              </a:rPr>
              <a:t>Safe Work Permits</a:t>
            </a:r>
          </a:p>
        </p:txBody>
      </p:sp>
      <p:sp>
        <p:nvSpPr>
          <p:cNvPr id="20483" name="Rectangle 3"/>
          <p:cNvSpPr>
            <a:spLocks noChangeArrowheads="1"/>
          </p:cNvSpPr>
          <p:nvPr/>
        </p:nvSpPr>
        <p:spPr bwMode="auto">
          <a:xfrm>
            <a:off x="900113" y="1966913"/>
            <a:ext cx="7743825" cy="1549400"/>
          </a:xfrm>
          <a:prstGeom prst="rect">
            <a:avLst/>
          </a:prstGeom>
          <a:noFill/>
          <a:ln w="12700">
            <a:noFill/>
            <a:miter lim="800000"/>
            <a:headEnd/>
            <a:tailEnd/>
          </a:ln>
          <a:effectLst/>
        </p:spPr>
        <p:txBody>
          <a:bodyPr wrap="none" lIns="90488" tIns="44450" rIns="90488" bIns="44450">
            <a:spAutoFit/>
          </a:bodyPr>
          <a:lstStyle/>
          <a:p>
            <a:r>
              <a:rPr lang="en-US"/>
              <a:t>Following are </a:t>
            </a:r>
            <a:r>
              <a:rPr lang="en-US" u="sng"/>
              <a:t>examples</a:t>
            </a:r>
            <a:r>
              <a:rPr lang="en-US"/>
              <a:t> of  situations which may require</a:t>
            </a:r>
          </a:p>
          <a:p>
            <a:r>
              <a:rPr lang="en-US"/>
              <a:t>discretionary safe work permits.</a:t>
            </a:r>
          </a:p>
          <a:p>
            <a:endParaRPr lang="en-US"/>
          </a:p>
          <a:p>
            <a:r>
              <a:rPr lang="en-US" u="sng"/>
              <a:t>There could be many others</a:t>
            </a:r>
            <a:r>
              <a:rPr lang="en-US"/>
              <a:t>:</a:t>
            </a:r>
          </a:p>
        </p:txBody>
      </p:sp>
      <p:pic>
        <p:nvPicPr>
          <p:cNvPr id="4" name="Picture 2" descr="Opito logo –"/>
          <p:cNvPicPr>
            <a:picLocks noChangeAspect="1" noChangeArrowheads="1"/>
          </p:cNvPicPr>
          <p:nvPr/>
        </p:nvPicPr>
        <p:blipFill>
          <a:blip r:embed="rId2"/>
          <a:srcRect/>
          <a:stretch>
            <a:fillRect/>
          </a:stretch>
        </p:blipFill>
        <p:spPr bwMode="auto">
          <a:xfrm>
            <a:off x="8077200" y="228600"/>
            <a:ext cx="914400" cy="914400"/>
          </a:xfrm>
          <a:prstGeom prst="rect">
            <a:avLst/>
          </a:prstGeom>
          <a:noFill/>
        </p:spPr>
      </p:pic>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2">
            <a:hlinkClick r:id="" action="ppaction://ole?verb=0"/>
          </p:cNvPr>
          <p:cNvGraphicFramePr>
            <a:graphicFrameLocks/>
          </p:cNvGraphicFramePr>
          <p:nvPr/>
        </p:nvGraphicFramePr>
        <p:xfrm>
          <a:off x="293688" y="1547813"/>
          <a:ext cx="4506912" cy="4133850"/>
        </p:xfrm>
        <a:graphic>
          <a:graphicData uri="http://schemas.openxmlformats.org/presentationml/2006/ole">
            <p:oleObj spid="_x0000_s408578" name="Clip" r:id="rId3" imgW="3986213" imgH="4144963" progId="MS_ClipArt_Gallery.2">
              <p:embed/>
            </p:oleObj>
          </a:graphicData>
        </a:graphic>
      </p:graphicFrame>
      <p:sp>
        <p:nvSpPr>
          <p:cNvPr id="21507" name="Rectangle 3"/>
          <p:cNvSpPr>
            <a:spLocks noGrp="1" noChangeArrowheads="1"/>
          </p:cNvSpPr>
          <p:nvPr>
            <p:ph type="title"/>
          </p:nvPr>
        </p:nvSpPr>
        <p:spPr>
          <a:xfrm>
            <a:off x="762000" y="152400"/>
            <a:ext cx="7772400" cy="1143000"/>
          </a:xfrm>
          <a:noFill/>
          <a:effectLst>
            <a:outerShdw dist="107763" dir="2700000" algn="ctr" rotWithShape="0">
              <a:srgbClr val="EAEC5E"/>
            </a:outerShdw>
          </a:effectLst>
        </p:spPr>
        <p:txBody>
          <a:bodyPr/>
          <a:lstStyle/>
          <a:p>
            <a:r>
              <a:rPr lang="en-US" sz="4000" smtClean="0">
                <a:solidFill>
                  <a:srgbClr val="037C03"/>
                </a:solidFill>
                <a:latin typeface="Arial" charset="0"/>
              </a:rPr>
              <a:t>Safe Work Permits</a:t>
            </a:r>
          </a:p>
        </p:txBody>
      </p:sp>
      <p:graphicFrame>
        <p:nvGraphicFramePr>
          <p:cNvPr id="21508" name="Object 4">
            <a:hlinkClick r:id="" action="ppaction://ole?verb=0"/>
          </p:cNvPr>
          <p:cNvGraphicFramePr>
            <a:graphicFrameLocks/>
          </p:cNvGraphicFramePr>
          <p:nvPr/>
        </p:nvGraphicFramePr>
        <p:xfrm>
          <a:off x="1963738" y="3155950"/>
          <a:ext cx="3379787" cy="3357563"/>
        </p:xfrm>
        <a:graphic>
          <a:graphicData uri="http://schemas.openxmlformats.org/presentationml/2006/ole">
            <p:oleObj spid="_x0000_s408579" name="Clip" r:id="rId4" imgW="3390900" imgH="3368675" progId="MS_ClipArt_Gallery.2">
              <p:embed/>
            </p:oleObj>
          </a:graphicData>
        </a:graphic>
      </p:graphicFrame>
      <p:sp>
        <p:nvSpPr>
          <p:cNvPr id="21509" name="Rectangle 5"/>
          <p:cNvSpPr>
            <a:spLocks noChangeArrowheads="1"/>
          </p:cNvSpPr>
          <p:nvPr/>
        </p:nvSpPr>
        <p:spPr bwMode="auto">
          <a:xfrm>
            <a:off x="5105400" y="1295400"/>
            <a:ext cx="3912932" cy="3475310"/>
          </a:xfrm>
          <a:prstGeom prst="rect">
            <a:avLst/>
          </a:prstGeom>
          <a:noFill/>
          <a:ln w="12700">
            <a:noFill/>
            <a:miter lim="800000"/>
            <a:headEnd/>
            <a:tailEnd/>
          </a:ln>
          <a:effectLst/>
        </p:spPr>
        <p:txBody>
          <a:bodyPr wrap="none" lIns="90488" tIns="44450" rIns="90488" bIns="44450">
            <a:spAutoFit/>
          </a:bodyPr>
          <a:lstStyle/>
          <a:p>
            <a:r>
              <a:rPr lang="en-US" sz="2000" u="sng" dirty="0"/>
              <a:t>Movement of</a:t>
            </a:r>
          </a:p>
          <a:p>
            <a:r>
              <a:rPr lang="en-US" sz="2000" u="sng" dirty="0"/>
              <a:t>large pieces of equipment,</a:t>
            </a:r>
            <a:endParaRPr lang="en-US" sz="2000" dirty="0"/>
          </a:p>
          <a:p>
            <a:r>
              <a:rPr lang="en-US" sz="2000" dirty="0"/>
              <a:t>especially while other personnel</a:t>
            </a:r>
          </a:p>
          <a:p>
            <a:r>
              <a:rPr lang="en-US" sz="2000" dirty="0"/>
              <a:t>are working nearby, can result</a:t>
            </a:r>
          </a:p>
          <a:p>
            <a:r>
              <a:rPr lang="en-US" sz="2000" dirty="0"/>
              <a:t>in employee injury.</a:t>
            </a:r>
          </a:p>
          <a:p>
            <a:endParaRPr lang="en-US" sz="2000" dirty="0"/>
          </a:p>
          <a:p>
            <a:r>
              <a:rPr lang="en-US" sz="2000" dirty="0"/>
              <a:t>Permits may be issued to ensure</a:t>
            </a:r>
          </a:p>
          <a:p>
            <a:r>
              <a:rPr lang="en-US" sz="2000" dirty="0"/>
              <a:t>the use of procedures that will</a:t>
            </a:r>
          </a:p>
          <a:p>
            <a:r>
              <a:rPr lang="en-US" sz="2000" dirty="0"/>
              <a:t>prevent employee injury from </a:t>
            </a:r>
          </a:p>
          <a:p>
            <a:r>
              <a:rPr lang="en-US" sz="2000" dirty="0"/>
              <a:t>falling material, or being  struck </a:t>
            </a:r>
          </a:p>
          <a:p>
            <a:r>
              <a:rPr lang="en-US" sz="2000" dirty="0"/>
              <a:t>by rigging equipment.</a:t>
            </a:r>
          </a:p>
        </p:txBody>
      </p:sp>
      <p:pic>
        <p:nvPicPr>
          <p:cNvPr id="6" name="Picture 2" descr="Opito logo –"/>
          <p:cNvPicPr>
            <a:picLocks noChangeAspect="1" noChangeArrowheads="1"/>
          </p:cNvPicPr>
          <p:nvPr/>
        </p:nvPicPr>
        <p:blipFill>
          <a:blip r:embed="rId5"/>
          <a:srcRect/>
          <a:stretch>
            <a:fillRect/>
          </a:stretch>
        </p:blipFill>
        <p:spPr bwMode="auto">
          <a:xfrm>
            <a:off x="8077200" y="228600"/>
            <a:ext cx="914400" cy="914400"/>
          </a:xfrm>
          <a:prstGeom prst="rect">
            <a:avLst/>
          </a:prstGeom>
          <a:noFill/>
        </p:spPr>
      </p:pic>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a:hlinkClick r:id="" action="ppaction://ole?verb=0"/>
          </p:cNvPr>
          <p:cNvGraphicFramePr>
            <a:graphicFrameLocks/>
          </p:cNvGraphicFramePr>
          <p:nvPr/>
        </p:nvGraphicFramePr>
        <p:xfrm>
          <a:off x="5811838" y="1981200"/>
          <a:ext cx="2389187" cy="1768475"/>
        </p:xfrm>
        <a:graphic>
          <a:graphicData uri="http://schemas.openxmlformats.org/presentationml/2006/ole">
            <p:oleObj spid="_x0000_s409602" name="Clip" r:id="rId3" imgW="2400300" imgH="3633788" progId="MS_ClipArt_Gallery.2">
              <p:embed/>
            </p:oleObj>
          </a:graphicData>
        </a:graphic>
      </p:graphicFrame>
      <p:sp>
        <p:nvSpPr>
          <p:cNvPr id="22531" name="Rectangle 3"/>
          <p:cNvSpPr>
            <a:spLocks noGrp="1" noChangeArrowheads="1"/>
          </p:cNvSpPr>
          <p:nvPr>
            <p:ph type="title"/>
          </p:nvPr>
        </p:nvSpPr>
        <p:spPr>
          <a:noFill/>
          <a:effectLst>
            <a:outerShdw dist="107763" dir="2700000" algn="ctr" rotWithShape="0">
              <a:srgbClr val="EAEC5E"/>
            </a:outerShdw>
          </a:effectLst>
        </p:spPr>
        <p:txBody>
          <a:bodyPr/>
          <a:lstStyle/>
          <a:p>
            <a:r>
              <a:rPr lang="en-US" smtClean="0">
                <a:solidFill>
                  <a:srgbClr val="037C03"/>
                </a:solidFill>
                <a:latin typeface="Arial" charset="0"/>
              </a:rPr>
              <a:t>Safe Work Permits</a:t>
            </a:r>
          </a:p>
        </p:txBody>
      </p:sp>
      <p:graphicFrame>
        <p:nvGraphicFramePr>
          <p:cNvPr id="22532" name="Object 4">
            <a:hlinkClick r:id="" action="ppaction://ole?verb=0"/>
          </p:cNvPr>
          <p:cNvGraphicFramePr>
            <a:graphicFrameLocks/>
          </p:cNvGraphicFramePr>
          <p:nvPr/>
        </p:nvGraphicFramePr>
        <p:xfrm>
          <a:off x="4173538" y="1828800"/>
          <a:ext cx="4322762" cy="4151313"/>
        </p:xfrm>
        <a:graphic>
          <a:graphicData uri="http://schemas.openxmlformats.org/presentationml/2006/ole">
            <p:oleObj spid="_x0000_s409603" name="Clip" r:id="rId4" imgW="4303713" imgH="4132263" progId="MS_ClipArt_Gallery.2">
              <p:embed/>
            </p:oleObj>
          </a:graphicData>
        </a:graphic>
      </p:graphicFrame>
      <p:sp>
        <p:nvSpPr>
          <p:cNvPr id="22533" name="Rectangle 5"/>
          <p:cNvSpPr>
            <a:spLocks noChangeArrowheads="1"/>
          </p:cNvSpPr>
          <p:nvPr/>
        </p:nvSpPr>
        <p:spPr bwMode="auto">
          <a:xfrm>
            <a:off x="442913" y="1708150"/>
            <a:ext cx="4624665" cy="2859757"/>
          </a:xfrm>
          <a:prstGeom prst="rect">
            <a:avLst/>
          </a:prstGeom>
          <a:noFill/>
          <a:ln w="12700">
            <a:noFill/>
            <a:miter lim="800000"/>
            <a:headEnd/>
            <a:tailEnd/>
          </a:ln>
          <a:effectLst/>
        </p:spPr>
        <p:txBody>
          <a:bodyPr wrap="none" lIns="90488" tIns="44450" rIns="90488" bIns="44450">
            <a:spAutoFit/>
          </a:bodyPr>
          <a:lstStyle/>
          <a:p>
            <a:r>
              <a:rPr lang="en-US" sz="2000" dirty="0"/>
              <a:t>Abandoned tanks, pipe lines,</a:t>
            </a:r>
          </a:p>
          <a:p>
            <a:r>
              <a:rPr lang="en-US" sz="2000" dirty="0"/>
              <a:t>drums, and vessels may contain</a:t>
            </a:r>
          </a:p>
          <a:p>
            <a:r>
              <a:rPr lang="en-US" sz="2000" dirty="0"/>
              <a:t>hazardous vapors and gases.</a:t>
            </a:r>
          </a:p>
          <a:p>
            <a:endParaRPr lang="en-US" sz="2000" dirty="0"/>
          </a:p>
          <a:p>
            <a:r>
              <a:rPr lang="en-US" sz="2000" dirty="0"/>
              <a:t>Permits may be issued to prevent</a:t>
            </a:r>
          </a:p>
          <a:p>
            <a:r>
              <a:rPr lang="en-US" sz="2000" dirty="0"/>
              <a:t>toxic or corrosive exposures to workers</a:t>
            </a:r>
          </a:p>
          <a:p>
            <a:r>
              <a:rPr lang="en-US" sz="2000" dirty="0"/>
              <a:t>when working on abandoned</a:t>
            </a:r>
          </a:p>
          <a:p>
            <a:r>
              <a:rPr lang="en-US" sz="2000" dirty="0"/>
              <a:t>equipment, complementing hot work</a:t>
            </a:r>
          </a:p>
          <a:p>
            <a:r>
              <a:rPr lang="en-US" sz="2000" dirty="0"/>
              <a:t>and confined space permits.</a:t>
            </a:r>
          </a:p>
        </p:txBody>
      </p:sp>
      <p:sp>
        <p:nvSpPr>
          <p:cNvPr id="22534" name="Freeform 6"/>
          <p:cNvSpPr>
            <a:spLocks/>
          </p:cNvSpPr>
          <p:nvPr/>
        </p:nvSpPr>
        <p:spPr bwMode="auto">
          <a:xfrm>
            <a:off x="2184400" y="5780088"/>
            <a:ext cx="4035425" cy="542925"/>
          </a:xfrm>
          <a:custGeom>
            <a:avLst/>
            <a:gdLst>
              <a:gd name="T0" fmla="*/ 2070100 w 2542"/>
              <a:gd name="T1" fmla="*/ 12700 h 342"/>
              <a:gd name="T2" fmla="*/ 1893888 w 2542"/>
              <a:gd name="T3" fmla="*/ 60325 h 342"/>
              <a:gd name="T4" fmla="*/ 1776413 w 2542"/>
              <a:gd name="T5" fmla="*/ 106363 h 342"/>
              <a:gd name="T6" fmla="*/ 1658938 w 2542"/>
              <a:gd name="T7" fmla="*/ 153988 h 342"/>
              <a:gd name="T8" fmla="*/ 1423988 w 2542"/>
              <a:gd name="T9" fmla="*/ 130175 h 342"/>
              <a:gd name="T10" fmla="*/ 1246188 w 2542"/>
              <a:gd name="T11" fmla="*/ 106363 h 342"/>
              <a:gd name="T12" fmla="*/ 1069975 w 2542"/>
              <a:gd name="T13" fmla="*/ 71438 h 342"/>
              <a:gd name="T14" fmla="*/ 941388 w 2542"/>
              <a:gd name="T15" fmla="*/ 60325 h 342"/>
              <a:gd name="T16" fmla="*/ 823913 w 2542"/>
              <a:gd name="T17" fmla="*/ 60325 h 342"/>
              <a:gd name="T18" fmla="*/ 693738 w 2542"/>
              <a:gd name="T19" fmla="*/ 95250 h 342"/>
              <a:gd name="T20" fmla="*/ 588963 w 2542"/>
              <a:gd name="T21" fmla="*/ 141288 h 342"/>
              <a:gd name="T22" fmla="*/ 388938 w 2542"/>
              <a:gd name="T23" fmla="*/ 165100 h 342"/>
              <a:gd name="T24" fmla="*/ 282575 w 2542"/>
              <a:gd name="T25" fmla="*/ 188913 h 342"/>
              <a:gd name="T26" fmla="*/ 176213 w 2542"/>
              <a:gd name="T27" fmla="*/ 200025 h 342"/>
              <a:gd name="T28" fmla="*/ 71438 w 2542"/>
              <a:gd name="T29" fmla="*/ 236538 h 342"/>
              <a:gd name="T30" fmla="*/ 47625 w 2542"/>
              <a:gd name="T31" fmla="*/ 295275 h 342"/>
              <a:gd name="T32" fmla="*/ 258763 w 2542"/>
              <a:gd name="T33" fmla="*/ 317500 h 342"/>
              <a:gd name="T34" fmla="*/ 423863 w 2542"/>
              <a:gd name="T35" fmla="*/ 317500 h 342"/>
              <a:gd name="T36" fmla="*/ 541338 w 2542"/>
              <a:gd name="T37" fmla="*/ 282575 h 342"/>
              <a:gd name="T38" fmla="*/ 717550 w 2542"/>
              <a:gd name="T39" fmla="*/ 271463 h 342"/>
              <a:gd name="T40" fmla="*/ 847725 w 2542"/>
              <a:gd name="T41" fmla="*/ 282575 h 342"/>
              <a:gd name="T42" fmla="*/ 811213 w 2542"/>
              <a:gd name="T43" fmla="*/ 377825 h 342"/>
              <a:gd name="T44" fmla="*/ 693738 w 2542"/>
              <a:gd name="T45" fmla="*/ 423863 h 342"/>
              <a:gd name="T46" fmla="*/ 588963 w 2542"/>
              <a:gd name="T47" fmla="*/ 471488 h 342"/>
              <a:gd name="T48" fmla="*/ 752475 w 2542"/>
              <a:gd name="T49" fmla="*/ 482600 h 342"/>
              <a:gd name="T50" fmla="*/ 917575 w 2542"/>
              <a:gd name="T51" fmla="*/ 458788 h 342"/>
              <a:gd name="T52" fmla="*/ 1047750 w 2542"/>
              <a:gd name="T53" fmla="*/ 436563 h 342"/>
              <a:gd name="T54" fmla="*/ 1141413 w 2542"/>
              <a:gd name="T55" fmla="*/ 388938 h 342"/>
              <a:gd name="T56" fmla="*/ 1141413 w 2542"/>
              <a:gd name="T57" fmla="*/ 282575 h 342"/>
              <a:gd name="T58" fmla="*/ 1306513 w 2542"/>
              <a:gd name="T59" fmla="*/ 295275 h 342"/>
              <a:gd name="T60" fmla="*/ 1635125 w 2542"/>
              <a:gd name="T61" fmla="*/ 330200 h 342"/>
              <a:gd name="T62" fmla="*/ 1741488 w 2542"/>
              <a:gd name="T63" fmla="*/ 377825 h 342"/>
              <a:gd name="T64" fmla="*/ 1905000 w 2542"/>
              <a:gd name="T65" fmla="*/ 412750 h 342"/>
              <a:gd name="T66" fmla="*/ 2058988 w 2542"/>
              <a:gd name="T67" fmla="*/ 447675 h 342"/>
              <a:gd name="T68" fmla="*/ 2317750 w 2542"/>
              <a:gd name="T69" fmla="*/ 482600 h 342"/>
              <a:gd name="T70" fmla="*/ 2635250 w 2542"/>
              <a:gd name="T71" fmla="*/ 517525 h 342"/>
              <a:gd name="T72" fmla="*/ 2870200 w 2542"/>
              <a:gd name="T73" fmla="*/ 541338 h 342"/>
              <a:gd name="T74" fmla="*/ 3046413 w 2542"/>
              <a:gd name="T75" fmla="*/ 541338 h 342"/>
              <a:gd name="T76" fmla="*/ 3292475 w 2542"/>
              <a:gd name="T77" fmla="*/ 530225 h 342"/>
              <a:gd name="T78" fmla="*/ 3468688 w 2542"/>
              <a:gd name="T79" fmla="*/ 471488 h 342"/>
              <a:gd name="T80" fmla="*/ 3681413 w 2542"/>
              <a:gd name="T81" fmla="*/ 447675 h 342"/>
              <a:gd name="T82" fmla="*/ 3905250 w 2542"/>
              <a:gd name="T83" fmla="*/ 436563 h 342"/>
              <a:gd name="T84" fmla="*/ 4033838 w 2542"/>
              <a:gd name="T85" fmla="*/ 377825 h 342"/>
              <a:gd name="T86" fmla="*/ 3905250 w 2542"/>
              <a:gd name="T87" fmla="*/ 317500 h 342"/>
              <a:gd name="T88" fmla="*/ 3657600 w 2542"/>
              <a:gd name="T89" fmla="*/ 317500 h 342"/>
              <a:gd name="T90" fmla="*/ 3446463 w 2542"/>
              <a:gd name="T91" fmla="*/ 341313 h 342"/>
              <a:gd name="T92" fmla="*/ 3246438 w 2542"/>
              <a:gd name="T93" fmla="*/ 377825 h 342"/>
              <a:gd name="T94" fmla="*/ 3387725 w 2542"/>
              <a:gd name="T95" fmla="*/ 295275 h 342"/>
              <a:gd name="T96" fmla="*/ 3492500 w 2542"/>
              <a:gd name="T97" fmla="*/ 258763 h 342"/>
              <a:gd name="T98" fmla="*/ 3375025 w 2542"/>
              <a:gd name="T99" fmla="*/ 188913 h 342"/>
              <a:gd name="T100" fmla="*/ 3257550 w 2542"/>
              <a:gd name="T101" fmla="*/ 223838 h 342"/>
              <a:gd name="T102" fmla="*/ 3151188 w 2542"/>
              <a:gd name="T103" fmla="*/ 247650 h 342"/>
              <a:gd name="T104" fmla="*/ 2998788 w 2542"/>
              <a:gd name="T105" fmla="*/ 271463 h 342"/>
              <a:gd name="T106" fmla="*/ 2857500 w 2542"/>
              <a:gd name="T107" fmla="*/ 282575 h 342"/>
              <a:gd name="T108" fmla="*/ 2740025 w 2542"/>
              <a:gd name="T109" fmla="*/ 295275 h 342"/>
              <a:gd name="T110" fmla="*/ 2587625 w 2542"/>
              <a:gd name="T111" fmla="*/ 295275 h 342"/>
              <a:gd name="T112" fmla="*/ 2305050 w 2542"/>
              <a:gd name="T113" fmla="*/ 247650 h 342"/>
              <a:gd name="T114" fmla="*/ 2187575 w 2542"/>
              <a:gd name="T115" fmla="*/ 200025 h 342"/>
              <a:gd name="T116" fmla="*/ 2246313 w 2542"/>
              <a:gd name="T117" fmla="*/ 106363 h 342"/>
              <a:gd name="T118" fmla="*/ 2339975 w 2542"/>
              <a:gd name="T119" fmla="*/ 60325 h 342"/>
              <a:gd name="T120" fmla="*/ 2235200 w 2542"/>
              <a:gd name="T121" fmla="*/ 12700 h 342"/>
              <a:gd name="T122" fmla="*/ 2159000 w 2542"/>
              <a:gd name="T123" fmla="*/ 11113 h 34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542" h="342">
                <a:moveTo>
                  <a:pt x="1360" y="7"/>
                </a:moveTo>
                <a:lnTo>
                  <a:pt x="1326" y="8"/>
                </a:lnTo>
                <a:lnTo>
                  <a:pt x="1304" y="8"/>
                </a:lnTo>
                <a:lnTo>
                  <a:pt x="1245" y="15"/>
                </a:lnTo>
                <a:lnTo>
                  <a:pt x="1215" y="23"/>
                </a:lnTo>
                <a:lnTo>
                  <a:pt x="1193" y="38"/>
                </a:lnTo>
                <a:lnTo>
                  <a:pt x="1163" y="52"/>
                </a:lnTo>
                <a:lnTo>
                  <a:pt x="1141" y="67"/>
                </a:lnTo>
                <a:lnTo>
                  <a:pt x="1119" y="67"/>
                </a:lnTo>
                <a:lnTo>
                  <a:pt x="1089" y="82"/>
                </a:lnTo>
                <a:lnTo>
                  <a:pt x="1067" y="89"/>
                </a:lnTo>
                <a:lnTo>
                  <a:pt x="1045" y="97"/>
                </a:lnTo>
                <a:lnTo>
                  <a:pt x="1015" y="97"/>
                </a:lnTo>
                <a:lnTo>
                  <a:pt x="956" y="89"/>
                </a:lnTo>
                <a:lnTo>
                  <a:pt x="897" y="82"/>
                </a:lnTo>
                <a:lnTo>
                  <a:pt x="837" y="75"/>
                </a:lnTo>
                <a:lnTo>
                  <a:pt x="808" y="67"/>
                </a:lnTo>
                <a:lnTo>
                  <a:pt x="785" y="67"/>
                </a:lnTo>
                <a:lnTo>
                  <a:pt x="726" y="60"/>
                </a:lnTo>
                <a:lnTo>
                  <a:pt x="697" y="45"/>
                </a:lnTo>
                <a:lnTo>
                  <a:pt x="674" y="45"/>
                </a:lnTo>
                <a:lnTo>
                  <a:pt x="652" y="38"/>
                </a:lnTo>
                <a:lnTo>
                  <a:pt x="623" y="38"/>
                </a:lnTo>
                <a:lnTo>
                  <a:pt x="593" y="38"/>
                </a:lnTo>
                <a:lnTo>
                  <a:pt x="563" y="38"/>
                </a:lnTo>
                <a:lnTo>
                  <a:pt x="541" y="38"/>
                </a:lnTo>
                <a:lnTo>
                  <a:pt x="519" y="38"/>
                </a:lnTo>
                <a:lnTo>
                  <a:pt x="497" y="38"/>
                </a:lnTo>
                <a:lnTo>
                  <a:pt x="467" y="45"/>
                </a:lnTo>
                <a:lnTo>
                  <a:pt x="437" y="60"/>
                </a:lnTo>
                <a:lnTo>
                  <a:pt x="415" y="67"/>
                </a:lnTo>
                <a:lnTo>
                  <a:pt x="393" y="82"/>
                </a:lnTo>
                <a:lnTo>
                  <a:pt x="371" y="89"/>
                </a:lnTo>
                <a:lnTo>
                  <a:pt x="348" y="97"/>
                </a:lnTo>
                <a:lnTo>
                  <a:pt x="297" y="97"/>
                </a:lnTo>
                <a:lnTo>
                  <a:pt x="245" y="104"/>
                </a:lnTo>
                <a:lnTo>
                  <a:pt x="223" y="112"/>
                </a:lnTo>
                <a:lnTo>
                  <a:pt x="200" y="112"/>
                </a:lnTo>
                <a:lnTo>
                  <a:pt x="178" y="119"/>
                </a:lnTo>
                <a:lnTo>
                  <a:pt x="156" y="119"/>
                </a:lnTo>
                <a:lnTo>
                  <a:pt x="134" y="126"/>
                </a:lnTo>
                <a:lnTo>
                  <a:pt x="111" y="126"/>
                </a:lnTo>
                <a:lnTo>
                  <a:pt x="89" y="126"/>
                </a:lnTo>
                <a:lnTo>
                  <a:pt x="67" y="141"/>
                </a:lnTo>
                <a:lnTo>
                  <a:pt x="45" y="149"/>
                </a:lnTo>
                <a:lnTo>
                  <a:pt x="23" y="156"/>
                </a:lnTo>
                <a:lnTo>
                  <a:pt x="0" y="163"/>
                </a:lnTo>
                <a:lnTo>
                  <a:pt x="30" y="186"/>
                </a:lnTo>
                <a:lnTo>
                  <a:pt x="89" y="193"/>
                </a:lnTo>
                <a:lnTo>
                  <a:pt x="111" y="200"/>
                </a:lnTo>
                <a:lnTo>
                  <a:pt x="163" y="200"/>
                </a:lnTo>
                <a:lnTo>
                  <a:pt x="208" y="200"/>
                </a:lnTo>
                <a:lnTo>
                  <a:pt x="237" y="200"/>
                </a:lnTo>
                <a:lnTo>
                  <a:pt x="267" y="200"/>
                </a:lnTo>
                <a:lnTo>
                  <a:pt x="289" y="186"/>
                </a:lnTo>
                <a:lnTo>
                  <a:pt x="311" y="178"/>
                </a:lnTo>
                <a:lnTo>
                  <a:pt x="341" y="178"/>
                </a:lnTo>
                <a:lnTo>
                  <a:pt x="363" y="171"/>
                </a:lnTo>
                <a:lnTo>
                  <a:pt x="423" y="171"/>
                </a:lnTo>
                <a:lnTo>
                  <a:pt x="452" y="171"/>
                </a:lnTo>
                <a:lnTo>
                  <a:pt x="482" y="171"/>
                </a:lnTo>
                <a:lnTo>
                  <a:pt x="511" y="171"/>
                </a:lnTo>
                <a:lnTo>
                  <a:pt x="534" y="178"/>
                </a:lnTo>
                <a:lnTo>
                  <a:pt x="541" y="200"/>
                </a:lnTo>
                <a:lnTo>
                  <a:pt x="534" y="230"/>
                </a:lnTo>
                <a:lnTo>
                  <a:pt x="511" y="238"/>
                </a:lnTo>
                <a:lnTo>
                  <a:pt x="489" y="245"/>
                </a:lnTo>
                <a:lnTo>
                  <a:pt x="467" y="252"/>
                </a:lnTo>
                <a:lnTo>
                  <a:pt x="437" y="267"/>
                </a:lnTo>
                <a:lnTo>
                  <a:pt x="415" y="275"/>
                </a:lnTo>
                <a:lnTo>
                  <a:pt x="393" y="275"/>
                </a:lnTo>
                <a:lnTo>
                  <a:pt x="371" y="297"/>
                </a:lnTo>
                <a:lnTo>
                  <a:pt x="393" y="297"/>
                </a:lnTo>
                <a:lnTo>
                  <a:pt x="423" y="304"/>
                </a:lnTo>
                <a:lnTo>
                  <a:pt x="474" y="304"/>
                </a:lnTo>
                <a:lnTo>
                  <a:pt x="526" y="304"/>
                </a:lnTo>
                <a:lnTo>
                  <a:pt x="556" y="297"/>
                </a:lnTo>
                <a:lnTo>
                  <a:pt x="578" y="289"/>
                </a:lnTo>
                <a:lnTo>
                  <a:pt x="608" y="289"/>
                </a:lnTo>
                <a:lnTo>
                  <a:pt x="637" y="282"/>
                </a:lnTo>
                <a:lnTo>
                  <a:pt x="660" y="275"/>
                </a:lnTo>
                <a:lnTo>
                  <a:pt x="682" y="267"/>
                </a:lnTo>
                <a:lnTo>
                  <a:pt x="704" y="267"/>
                </a:lnTo>
                <a:lnTo>
                  <a:pt x="719" y="245"/>
                </a:lnTo>
                <a:lnTo>
                  <a:pt x="734" y="223"/>
                </a:lnTo>
                <a:lnTo>
                  <a:pt x="726" y="200"/>
                </a:lnTo>
                <a:lnTo>
                  <a:pt x="719" y="178"/>
                </a:lnTo>
                <a:lnTo>
                  <a:pt x="748" y="178"/>
                </a:lnTo>
                <a:lnTo>
                  <a:pt x="771" y="178"/>
                </a:lnTo>
                <a:lnTo>
                  <a:pt x="823" y="186"/>
                </a:lnTo>
                <a:lnTo>
                  <a:pt x="867" y="186"/>
                </a:lnTo>
                <a:lnTo>
                  <a:pt x="941" y="193"/>
                </a:lnTo>
                <a:lnTo>
                  <a:pt x="1030" y="208"/>
                </a:lnTo>
                <a:lnTo>
                  <a:pt x="1052" y="215"/>
                </a:lnTo>
                <a:lnTo>
                  <a:pt x="1074" y="230"/>
                </a:lnTo>
                <a:lnTo>
                  <a:pt x="1097" y="238"/>
                </a:lnTo>
                <a:lnTo>
                  <a:pt x="1119" y="245"/>
                </a:lnTo>
                <a:lnTo>
                  <a:pt x="1171" y="252"/>
                </a:lnTo>
                <a:lnTo>
                  <a:pt x="1200" y="260"/>
                </a:lnTo>
                <a:lnTo>
                  <a:pt x="1230" y="267"/>
                </a:lnTo>
                <a:lnTo>
                  <a:pt x="1274" y="275"/>
                </a:lnTo>
                <a:lnTo>
                  <a:pt x="1297" y="282"/>
                </a:lnTo>
                <a:lnTo>
                  <a:pt x="1371" y="289"/>
                </a:lnTo>
                <a:lnTo>
                  <a:pt x="1430" y="297"/>
                </a:lnTo>
                <a:lnTo>
                  <a:pt x="1460" y="304"/>
                </a:lnTo>
                <a:lnTo>
                  <a:pt x="1563" y="319"/>
                </a:lnTo>
                <a:lnTo>
                  <a:pt x="1615" y="326"/>
                </a:lnTo>
                <a:lnTo>
                  <a:pt x="1660" y="326"/>
                </a:lnTo>
                <a:lnTo>
                  <a:pt x="1719" y="334"/>
                </a:lnTo>
                <a:lnTo>
                  <a:pt x="1763" y="341"/>
                </a:lnTo>
                <a:lnTo>
                  <a:pt x="1808" y="341"/>
                </a:lnTo>
                <a:lnTo>
                  <a:pt x="1830" y="341"/>
                </a:lnTo>
                <a:lnTo>
                  <a:pt x="1874" y="341"/>
                </a:lnTo>
                <a:lnTo>
                  <a:pt x="1919" y="341"/>
                </a:lnTo>
                <a:lnTo>
                  <a:pt x="1941" y="341"/>
                </a:lnTo>
                <a:lnTo>
                  <a:pt x="1993" y="334"/>
                </a:lnTo>
                <a:lnTo>
                  <a:pt x="2074" y="334"/>
                </a:lnTo>
                <a:lnTo>
                  <a:pt x="2126" y="319"/>
                </a:lnTo>
                <a:lnTo>
                  <a:pt x="2156" y="304"/>
                </a:lnTo>
                <a:lnTo>
                  <a:pt x="2185" y="297"/>
                </a:lnTo>
                <a:lnTo>
                  <a:pt x="2245" y="289"/>
                </a:lnTo>
                <a:lnTo>
                  <a:pt x="2289" y="289"/>
                </a:lnTo>
                <a:lnTo>
                  <a:pt x="2319" y="282"/>
                </a:lnTo>
                <a:lnTo>
                  <a:pt x="2378" y="282"/>
                </a:lnTo>
                <a:lnTo>
                  <a:pt x="2437" y="282"/>
                </a:lnTo>
                <a:lnTo>
                  <a:pt x="2460" y="275"/>
                </a:lnTo>
                <a:lnTo>
                  <a:pt x="2504" y="275"/>
                </a:lnTo>
                <a:lnTo>
                  <a:pt x="2534" y="260"/>
                </a:lnTo>
                <a:lnTo>
                  <a:pt x="2541" y="238"/>
                </a:lnTo>
                <a:lnTo>
                  <a:pt x="2519" y="215"/>
                </a:lnTo>
                <a:lnTo>
                  <a:pt x="2489" y="208"/>
                </a:lnTo>
                <a:lnTo>
                  <a:pt x="2460" y="200"/>
                </a:lnTo>
                <a:lnTo>
                  <a:pt x="2400" y="200"/>
                </a:lnTo>
                <a:lnTo>
                  <a:pt x="2356" y="200"/>
                </a:lnTo>
                <a:lnTo>
                  <a:pt x="2304" y="200"/>
                </a:lnTo>
                <a:lnTo>
                  <a:pt x="2245" y="200"/>
                </a:lnTo>
                <a:lnTo>
                  <a:pt x="2215" y="208"/>
                </a:lnTo>
                <a:lnTo>
                  <a:pt x="2171" y="215"/>
                </a:lnTo>
                <a:lnTo>
                  <a:pt x="2148" y="223"/>
                </a:lnTo>
                <a:lnTo>
                  <a:pt x="2089" y="238"/>
                </a:lnTo>
                <a:lnTo>
                  <a:pt x="2045" y="238"/>
                </a:lnTo>
                <a:lnTo>
                  <a:pt x="2030" y="215"/>
                </a:lnTo>
                <a:lnTo>
                  <a:pt x="2089" y="193"/>
                </a:lnTo>
                <a:lnTo>
                  <a:pt x="2134" y="186"/>
                </a:lnTo>
                <a:lnTo>
                  <a:pt x="2156" y="171"/>
                </a:lnTo>
                <a:lnTo>
                  <a:pt x="2178" y="171"/>
                </a:lnTo>
                <a:lnTo>
                  <a:pt x="2200" y="163"/>
                </a:lnTo>
                <a:lnTo>
                  <a:pt x="2208" y="141"/>
                </a:lnTo>
                <a:lnTo>
                  <a:pt x="2148" y="126"/>
                </a:lnTo>
                <a:lnTo>
                  <a:pt x="2126" y="119"/>
                </a:lnTo>
                <a:lnTo>
                  <a:pt x="2097" y="126"/>
                </a:lnTo>
                <a:lnTo>
                  <a:pt x="2074" y="126"/>
                </a:lnTo>
                <a:lnTo>
                  <a:pt x="2052" y="141"/>
                </a:lnTo>
                <a:lnTo>
                  <a:pt x="2030" y="141"/>
                </a:lnTo>
                <a:lnTo>
                  <a:pt x="2008" y="149"/>
                </a:lnTo>
                <a:lnTo>
                  <a:pt x="1985" y="156"/>
                </a:lnTo>
                <a:lnTo>
                  <a:pt x="1963" y="156"/>
                </a:lnTo>
                <a:lnTo>
                  <a:pt x="1941" y="163"/>
                </a:lnTo>
                <a:lnTo>
                  <a:pt x="1889" y="171"/>
                </a:lnTo>
                <a:lnTo>
                  <a:pt x="1852" y="171"/>
                </a:lnTo>
                <a:lnTo>
                  <a:pt x="1823" y="171"/>
                </a:lnTo>
                <a:lnTo>
                  <a:pt x="1800" y="178"/>
                </a:lnTo>
                <a:lnTo>
                  <a:pt x="1778" y="178"/>
                </a:lnTo>
                <a:lnTo>
                  <a:pt x="1748" y="186"/>
                </a:lnTo>
                <a:lnTo>
                  <a:pt x="1726" y="186"/>
                </a:lnTo>
                <a:lnTo>
                  <a:pt x="1704" y="186"/>
                </a:lnTo>
                <a:lnTo>
                  <a:pt x="1674" y="186"/>
                </a:lnTo>
                <a:lnTo>
                  <a:pt x="1630" y="186"/>
                </a:lnTo>
                <a:lnTo>
                  <a:pt x="1571" y="178"/>
                </a:lnTo>
                <a:lnTo>
                  <a:pt x="1497" y="171"/>
                </a:lnTo>
                <a:lnTo>
                  <a:pt x="1452" y="156"/>
                </a:lnTo>
                <a:lnTo>
                  <a:pt x="1423" y="156"/>
                </a:lnTo>
                <a:lnTo>
                  <a:pt x="1393" y="149"/>
                </a:lnTo>
                <a:lnTo>
                  <a:pt x="1378" y="126"/>
                </a:lnTo>
                <a:lnTo>
                  <a:pt x="1371" y="104"/>
                </a:lnTo>
                <a:lnTo>
                  <a:pt x="1393" y="89"/>
                </a:lnTo>
                <a:lnTo>
                  <a:pt x="1415" y="67"/>
                </a:lnTo>
                <a:lnTo>
                  <a:pt x="1437" y="67"/>
                </a:lnTo>
                <a:lnTo>
                  <a:pt x="1460" y="60"/>
                </a:lnTo>
                <a:lnTo>
                  <a:pt x="1474" y="38"/>
                </a:lnTo>
                <a:lnTo>
                  <a:pt x="1452" y="15"/>
                </a:lnTo>
                <a:lnTo>
                  <a:pt x="1430" y="8"/>
                </a:lnTo>
                <a:lnTo>
                  <a:pt x="1408" y="8"/>
                </a:lnTo>
                <a:lnTo>
                  <a:pt x="1385" y="8"/>
                </a:lnTo>
                <a:lnTo>
                  <a:pt x="1363" y="0"/>
                </a:lnTo>
                <a:lnTo>
                  <a:pt x="1360" y="7"/>
                </a:lnTo>
              </a:path>
            </a:pathLst>
          </a:custGeom>
          <a:solidFill>
            <a:srgbClr val="AD6900"/>
          </a:solidFill>
          <a:ln w="12700" cap="rnd" cmpd="sng">
            <a:solidFill>
              <a:schemeClr val="tx1"/>
            </a:solidFill>
            <a:prstDash val="solid"/>
            <a:round/>
            <a:headEnd type="none" w="med" len="med"/>
            <a:tailEnd type="none" w="med" len="med"/>
          </a:ln>
          <a:effectLst/>
        </p:spPr>
        <p:txBody>
          <a:bodyPr/>
          <a:lstStyle/>
          <a:p>
            <a:endParaRPr lang="en-US"/>
          </a:p>
        </p:txBody>
      </p:sp>
      <p:sp>
        <p:nvSpPr>
          <p:cNvPr id="22535" name="Rectangle 7"/>
          <p:cNvSpPr>
            <a:spLocks noChangeArrowheads="1"/>
          </p:cNvSpPr>
          <p:nvPr/>
        </p:nvSpPr>
        <p:spPr bwMode="auto">
          <a:xfrm>
            <a:off x="3109913" y="5091113"/>
            <a:ext cx="434975" cy="454025"/>
          </a:xfrm>
          <a:prstGeom prst="rect">
            <a:avLst/>
          </a:prstGeom>
          <a:noFill/>
          <a:ln w="12700">
            <a:noFill/>
            <a:miter lim="800000"/>
            <a:headEnd/>
            <a:tailEnd/>
          </a:ln>
          <a:effectLst/>
        </p:spPr>
        <p:txBody>
          <a:bodyPr wrap="none" lIns="90488" tIns="44450" rIns="90488" bIns="44450">
            <a:spAutoFit/>
          </a:bodyPr>
          <a:lstStyle/>
          <a:p>
            <a:r>
              <a:rPr lang="en-US">
                <a:solidFill>
                  <a:srgbClr val="AD6900"/>
                </a:solidFill>
              </a:rPr>
              <a:t>?</a:t>
            </a:r>
            <a:r>
              <a:rPr lang="en-US"/>
              <a:t> </a:t>
            </a:r>
          </a:p>
        </p:txBody>
      </p:sp>
      <p:pic>
        <p:nvPicPr>
          <p:cNvPr id="8" name="Picture 2" descr="Opito logo –"/>
          <p:cNvPicPr>
            <a:picLocks noChangeAspect="1" noChangeArrowheads="1"/>
          </p:cNvPicPr>
          <p:nvPr/>
        </p:nvPicPr>
        <p:blipFill>
          <a:blip r:embed="rId5"/>
          <a:srcRect/>
          <a:stretch>
            <a:fillRect/>
          </a:stretch>
        </p:blipFill>
        <p:spPr bwMode="auto">
          <a:xfrm>
            <a:off x="8077200" y="228600"/>
            <a:ext cx="914400" cy="914400"/>
          </a:xfrm>
          <a:prstGeom prst="rect">
            <a:avLst/>
          </a:prstGeom>
          <a:noFill/>
        </p:spPr>
      </p:pic>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a:hlinkClick r:id="" action="ppaction://ole?verb=0"/>
          </p:cNvPr>
          <p:cNvGraphicFramePr>
            <a:graphicFrameLocks/>
          </p:cNvGraphicFramePr>
          <p:nvPr/>
        </p:nvGraphicFramePr>
        <p:xfrm>
          <a:off x="3733800" y="1558925"/>
          <a:ext cx="5105400" cy="1793875"/>
        </p:xfrm>
        <a:graphic>
          <a:graphicData uri="http://schemas.openxmlformats.org/presentationml/2006/ole">
            <p:oleObj spid="_x0000_s410626" name="Clip" r:id="rId4" imgW="5005388" imgH="1684338" progId="MS_ClipArt_Gallery.2">
              <p:embed/>
            </p:oleObj>
          </a:graphicData>
        </a:graphic>
      </p:graphicFrame>
      <p:sp>
        <p:nvSpPr>
          <p:cNvPr id="23555" name="Freeform 3"/>
          <p:cNvSpPr>
            <a:spLocks/>
          </p:cNvSpPr>
          <p:nvPr/>
        </p:nvSpPr>
        <p:spPr bwMode="auto">
          <a:xfrm>
            <a:off x="1797050" y="2759075"/>
            <a:ext cx="1600200" cy="330200"/>
          </a:xfrm>
          <a:custGeom>
            <a:avLst/>
            <a:gdLst>
              <a:gd name="T0" fmla="*/ 600075 w 1008"/>
              <a:gd name="T1" fmla="*/ 317500 h 208"/>
              <a:gd name="T2" fmla="*/ 528638 w 1008"/>
              <a:gd name="T3" fmla="*/ 328613 h 208"/>
              <a:gd name="T4" fmla="*/ 446088 w 1008"/>
              <a:gd name="T5" fmla="*/ 328613 h 208"/>
              <a:gd name="T6" fmla="*/ 400050 w 1008"/>
              <a:gd name="T7" fmla="*/ 282575 h 208"/>
              <a:gd name="T8" fmla="*/ 328613 w 1008"/>
              <a:gd name="T9" fmla="*/ 258763 h 208"/>
              <a:gd name="T10" fmla="*/ 293688 w 1008"/>
              <a:gd name="T11" fmla="*/ 304800 h 208"/>
              <a:gd name="T12" fmla="*/ 223838 w 1008"/>
              <a:gd name="T13" fmla="*/ 282575 h 208"/>
              <a:gd name="T14" fmla="*/ 187325 w 1008"/>
              <a:gd name="T15" fmla="*/ 282575 h 208"/>
              <a:gd name="T16" fmla="*/ 117475 w 1008"/>
              <a:gd name="T17" fmla="*/ 317500 h 208"/>
              <a:gd name="T18" fmla="*/ 46038 w 1008"/>
              <a:gd name="T19" fmla="*/ 317500 h 208"/>
              <a:gd name="T20" fmla="*/ 11113 w 1008"/>
              <a:gd name="T21" fmla="*/ 246063 h 208"/>
              <a:gd name="T22" fmla="*/ 0 w 1008"/>
              <a:gd name="T23" fmla="*/ 176213 h 208"/>
              <a:gd name="T24" fmla="*/ 0 w 1008"/>
              <a:gd name="T25" fmla="*/ 104775 h 208"/>
              <a:gd name="T26" fmla="*/ 34925 w 1008"/>
              <a:gd name="T27" fmla="*/ 46038 h 208"/>
              <a:gd name="T28" fmla="*/ 106363 w 1008"/>
              <a:gd name="T29" fmla="*/ 23813 h 208"/>
              <a:gd name="T30" fmla="*/ 187325 w 1008"/>
              <a:gd name="T31" fmla="*/ 11113 h 208"/>
              <a:gd name="T32" fmla="*/ 258763 w 1008"/>
              <a:gd name="T33" fmla="*/ 0 h 208"/>
              <a:gd name="T34" fmla="*/ 328613 w 1008"/>
              <a:gd name="T35" fmla="*/ 0 h 208"/>
              <a:gd name="T36" fmla="*/ 423863 w 1008"/>
              <a:gd name="T37" fmla="*/ 0 h 208"/>
              <a:gd name="T38" fmla="*/ 552450 w 1008"/>
              <a:gd name="T39" fmla="*/ 0 h 208"/>
              <a:gd name="T40" fmla="*/ 669925 w 1008"/>
              <a:gd name="T41" fmla="*/ 11113 h 208"/>
              <a:gd name="T42" fmla="*/ 741363 w 1008"/>
              <a:gd name="T43" fmla="*/ 23813 h 208"/>
              <a:gd name="T44" fmla="*/ 811213 w 1008"/>
              <a:gd name="T45" fmla="*/ 23813 h 208"/>
              <a:gd name="T46" fmla="*/ 963613 w 1008"/>
              <a:gd name="T47" fmla="*/ 34925 h 208"/>
              <a:gd name="T48" fmla="*/ 1081088 w 1008"/>
              <a:gd name="T49" fmla="*/ 46038 h 208"/>
              <a:gd name="T50" fmla="*/ 1152525 w 1008"/>
              <a:gd name="T51" fmla="*/ 46038 h 208"/>
              <a:gd name="T52" fmla="*/ 1235075 w 1008"/>
              <a:gd name="T53" fmla="*/ 46038 h 208"/>
              <a:gd name="T54" fmla="*/ 1363663 w 1008"/>
              <a:gd name="T55" fmla="*/ 58738 h 208"/>
              <a:gd name="T56" fmla="*/ 1435100 w 1008"/>
              <a:gd name="T57" fmla="*/ 58738 h 208"/>
              <a:gd name="T58" fmla="*/ 1504950 w 1008"/>
              <a:gd name="T59" fmla="*/ 69850 h 208"/>
              <a:gd name="T60" fmla="*/ 1563688 w 1008"/>
              <a:gd name="T61" fmla="*/ 141288 h 208"/>
              <a:gd name="T62" fmla="*/ 1598613 w 1008"/>
              <a:gd name="T63" fmla="*/ 223838 h 208"/>
              <a:gd name="T64" fmla="*/ 1587500 w 1008"/>
              <a:gd name="T65" fmla="*/ 293688 h 208"/>
              <a:gd name="T66" fmla="*/ 1516063 w 1008"/>
              <a:gd name="T67" fmla="*/ 328613 h 208"/>
              <a:gd name="T68" fmla="*/ 1446213 w 1008"/>
              <a:gd name="T69" fmla="*/ 317500 h 208"/>
              <a:gd name="T70" fmla="*/ 1387475 w 1008"/>
              <a:gd name="T71" fmla="*/ 282575 h 208"/>
              <a:gd name="T72" fmla="*/ 1316038 w 1008"/>
              <a:gd name="T73" fmla="*/ 328613 h 208"/>
              <a:gd name="T74" fmla="*/ 1246188 w 1008"/>
              <a:gd name="T75" fmla="*/ 304800 h 208"/>
              <a:gd name="T76" fmla="*/ 1176338 w 1008"/>
              <a:gd name="T77" fmla="*/ 282575 h 208"/>
              <a:gd name="T78" fmla="*/ 1104900 w 1008"/>
              <a:gd name="T79" fmla="*/ 328613 h 208"/>
              <a:gd name="T80" fmla="*/ 1035050 w 1008"/>
              <a:gd name="T81" fmla="*/ 328613 h 208"/>
              <a:gd name="T82" fmla="*/ 1022350 w 1008"/>
              <a:gd name="T83" fmla="*/ 288925 h 20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008" h="208">
                <a:moveTo>
                  <a:pt x="404" y="182"/>
                </a:moveTo>
                <a:lnTo>
                  <a:pt x="378" y="200"/>
                </a:lnTo>
                <a:lnTo>
                  <a:pt x="355" y="200"/>
                </a:lnTo>
                <a:lnTo>
                  <a:pt x="333" y="207"/>
                </a:lnTo>
                <a:lnTo>
                  <a:pt x="311" y="207"/>
                </a:lnTo>
                <a:lnTo>
                  <a:pt x="281" y="207"/>
                </a:lnTo>
                <a:lnTo>
                  <a:pt x="259" y="200"/>
                </a:lnTo>
                <a:lnTo>
                  <a:pt x="252" y="178"/>
                </a:lnTo>
                <a:lnTo>
                  <a:pt x="229" y="163"/>
                </a:lnTo>
                <a:lnTo>
                  <a:pt x="207" y="163"/>
                </a:lnTo>
                <a:lnTo>
                  <a:pt x="207" y="185"/>
                </a:lnTo>
                <a:lnTo>
                  <a:pt x="185" y="192"/>
                </a:lnTo>
                <a:lnTo>
                  <a:pt x="163" y="192"/>
                </a:lnTo>
                <a:lnTo>
                  <a:pt x="141" y="178"/>
                </a:lnTo>
                <a:lnTo>
                  <a:pt x="126" y="155"/>
                </a:lnTo>
                <a:lnTo>
                  <a:pt x="118" y="178"/>
                </a:lnTo>
                <a:lnTo>
                  <a:pt x="96" y="192"/>
                </a:lnTo>
                <a:lnTo>
                  <a:pt x="74" y="200"/>
                </a:lnTo>
                <a:lnTo>
                  <a:pt x="52" y="200"/>
                </a:lnTo>
                <a:lnTo>
                  <a:pt x="29" y="200"/>
                </a:lnTo>
                <a:lnTo>
                  <a:pt x="15" y="178"/>
                </a:lnTo>
                <a:lnTo>
                  <a:pt x="7" y="155"/>
                </a:lnTo>
                <a:lnTo>
                  <a:pt x="7" y="133"/>
                </a:lnTo>
                <a:lnTo>
                  <a:pt x="0" y="111"/>
                </a:lnTo>
                <a:lnTo>
                  <a:pt x="0" y="89"/>
                </a:lnTo>
                <a:lnTo>
                  <a:pt x="0" y="66"/>
                </a:lnTo>
                <a:lnTo>
                  <a:pt x="0" y="44"/>
                </a:lnTo>
                <a:lnTo>
                  <a:pt x="22" y="29"/>
                </a:lnTo>
                <a:lnTo>
                  <a:pt x="44" y="15"/>
                </a:lnTo>
                <a:lnTo>
                  <a:pt x="67" y="15"/>
                </a:lnTo>
                <a:lnTo>
                  <a:pt x="89" y="15"/>
                </a:lnTo>
                <a:lnTo>
                  <a:pt x="118" y="7"/>
                </a:lnTo>
                <a:lnTo>
                  <a:pt x="141" y="7"/>
                </a:lnTo>
                <a:lnTo>
                  <a:pt x="163" y="0"/>
                </a:lnTo>
                <a:lnTo>
                  <a:pt x="185" y="0"/>
                </a:lnTo>
                <a:lnTo>
                  <a:pt x="207" y="0"/>
                </a:lnTo>
                <a:lnTo>
                  <a:pt x="237" y="0"/>
                </a:lnTo>
                <a:lnTo>
                  <a:pt x="267" y="0"/>
                </a:lnTo>
                <a:lnTo>
                  <a:pt x="289" y="0"/>
                </a:lnTo>
                <a:lnTo>
                  <a:pt x="348" y="0"/>
                </a:lnTo>
                <a:lnTo>
                  <a:pt x="400" y="7"/>
                </a:lnTo>
                <a:lnTo>
                  <a:pt x="422" y="7"/>
                </a:lnTo>
                <a:lnTo>
                  <a:pt x="444" y="7"/>
                </a:lnTo>
                <a:lnTo>
                  <a:pt x="467" y="15"/>
                </a:lnTo>
                <a:lnTo>
                  <a:pt x="489" y="15"/>
                </a:lnTo>
                <a:lnTo>
                  <a:pt x="511" y="15"/>
                </a:lnTo>
                <a:lnTo>
                  <a:pt x="578" y="22"/>
                </a:lnTo>
                <a:lnTo>
                  <a:pt x="607" y="22"/>
                </a:lnTo>
                <a:lnTo>
                  <a:pt x="629" y="29"/>
                </a:lnTo>
                <a:lnTo>
                  <a:pt x="681" y="29"/>
                </a:lnTo>
                <a:lnTo>
                  <a:pt x="704" y="29"/>
                </a:lnTo>
                <a:lnTo>
                  <a:pt x="726" y="29"/>
                </a:lnTo>
                <a:lnTo>
                  <a:pt x="748" y="29"/>
                </a:lnTo>
                <a:lnTo>
                  <a:pt x="778" y="29"/>
                </a:lnTo>
                <a:lnTo>
                  <a:pt x="800" y="29"/>
                </a:lnTo>
                <a:lnTo>
                  <a:pt x="859" y="37"/>
                </a:lnTo>
                <a:lnTo>
                  <a:pt x="881" y="37"/>
                </a:lnTo>
                <a:lnTo>
                  <a:pt x="904" y="37"/>
                </a:lnTo>
                <a:lnTo>
                  <a:pt x="926" y="44"/>
                </a:lnTo>
                <a:lnTo>
                  <a:pt x="948" y="44"/>
                </a:lnTo>
                <a:lnTo>
                  <a:pt x="970" y="59"/>
                </a:lnTo>
                <a:lnTo>
                  <a:pt x="985" y="89"/>
                </a:lnTo>
                <a:lnTo>
                  <a:pt x="1007" y="118"/>
                </a:lnTo>
                <a:lnTo>
                  <a:pt x="1007" y="141"/>
                </a:lnTo>
                <a:lnTo>
                  <a:pt x="1007" y="163"/>
                </a:lnTo>
                <a:lnTo>
                  <a:pt x="1000" y="185"/>
                </a:lnTo>
                <a:lnTo>
                  <a:pt x="978" y="200"/>
                </a:lnTo>
                <a:lnTo>
                  <a:pt x="955" y="207"/>
                </a:lnTo>
                <a:lnTo>
                  <a:pt x="933" y="207"/>
                </a:lnTo>
                <a:lnTo>
                  <a:pt x="911" y="200"/>
                </a:lnTo>
                <a:lnTo>
                  <a:pt x="896" y="178"/>
                </a:lnTo>
                <a:lnTo>
                  <a:pt x="874" y="178"/>
                </a:lnTo>
                <a:lnTo>
                  <a:pt x="852" y="192"/>
                </a:lnTo>
                <a:lnTo>
                  <a:pt x="829" y="207"/>
                </a:lnTo>
                <a:lnTo>
                  <a:pt x="807" y="207"/>
                </a:lnTo>
                <a:lnTo>
                  <a:pt x="785" y="192"/>
                </a:lnTo>
                <a:lnTo>
                  <a:pt x="763" y="178"/>
                </a:lnTo>
                <a:lnTo>
                  <a:pt x="741" y="178"/>
                </a:lnTo>
                <a:lnTo>
                  <a:pt x="718" y="192"/>
                </a:lnTo>
                <a:lnTo>
                  <a:pt x="696" y="207"/>
                </a:lnTo>
                <a:lnTo>
                  <a:pt x="674" y="207"/>
                </a:lnTo>
                <a:lnTo>
                  <a:pt x="652" y="207"/>
                </a:lnTo>
                <a:lnTo>
                  <a:pt x="644" y="182"/>
                </a:lnTo>
              </a:path>
            </a:pathLst>
          </a:custGeom>
          <a:solidFill>
            <a:schemeClr val="bg2"/>
          </a:solidFill>
          <a:ln w="12700" cap="rnd" cmpd="sng">
            <a:solidFill>
              <a:schemeClr val="tx1"/>
            </a:solidFill>
            <a:prstDash val="solid"/>
            <a:round/>
            <a:headEnd type="none" w="med" len="med"/>
            <a:tailEnd type="none" w="med" len="med"/>
          </a:ln>
          <a:effectLst/>
        </p:spPr>
        <p:txBody>
          <a:bodyPr/>
          <a:lstStyle/>
          <a:p>
            <a:endParaRPr lang="en-US"/>
          </a:p>
        </p:txBody>
      </p:sp>
      <p:sp>
        <p:nvSpPr>
          <p:cNvPr id="23556" name="Rectangle 4"/>
          <p:cNvSpPr>
            <a:spLocks noGrp="1" noChangeArrowheads="1"/>
          </p:cNvSpPr>
          <p:nvPr>
            <p:ph type="title"/>
          </p:nvPr>
        </p:nvSpPr>
        <p:spPr>
          <a:noFill/>
          <a:effectLst>
            <a:outerShdw dist="107763" dir="2700000" algn="ctr" rotWithShape="0">
              <a:srgbClr val="EAEC5E"/>
            </a:outerShdw>
          </a:effectLst>
        </p:spPr>
        <p:txBody>
          <a:bodyPr/>
          <a:lstStyle/>
          <a:p>
            <a:r>
              <a:rPr lang="en-US" smtClean="0">
                <a:solidFill>
                  <a:srgbClr val="037C03"/>
                </a:solidFill>
                <a:latin typeface="Arial" charset="0"/>
              </a:rPr>
              <a:t>Safe Work Permits</a:t>
            </a:r>
          </a:p>
        </p:txBody>
      </p:sp>
      <p:sp>
        <p:nvSpPr>
          <p:cNvPr id="23557" name="Freeform 5"/>
          <p:cNvSpPr>
            <a:spLocks/>
          </p:cNvSpPr>
          <p:nvPr/>
        </p:nvSpPr>
        <p:spPr bwMode="auto">
          <a:xfrm>
            <a:off x="2473325" y="2916238"/>
            <a:ext cx="366713" cy="590550"/>
          </a:xfrm>
          <a:custGeom>
            <a:avLst/>
            <a:gdLst>
              <a:gd name="T0" fmla="*/ 41275 w 231"/>
              <a:gd name="T1" fmla="*/ 588963 h 372"/>
              <a:gd name="T2" fmla="*/ 23813 w 231"/>
              <a:gd name="T3" fmla="*/ 552450 h 372"/>
              <a:gd name="T4" fmla="*/ 23813 w 231"/>
              <a:gd name="T5" fmla="*/ 517525 h 372"/>
              <a:gd name="T6" fmla="*/ 11113 w 231"/>
              <a:gd name="T7" fmla="*/ 481013 h 372"/>
              <a:gd name="T8" fmla="*/ 11113 w 231"/>
              <a:gd name="T9" fmla="*/ 434975 h 372"/>
              <a:gd name="T10" fmla="*/ 11113 w 231"/>
              <a:gd name="T11" fmla="*/ 400050 h 372"/>
              <a:gd name="T12" fmla="*/ 11113 w 231"/>
              <a:gd name="T13" fmla="*/ 363538 h 372"/>
              <a:gd name="T14" fmla="*/ 11113 w 231"/>
              <a:gd name="T15" fmla="*/ 328613 h 372"/>
              <a:gd name="T16" fmla="*/ 11113 w 231"/>
              <a:gd name="T17" fmla="*/ 293688 h 372"/>
              <a:gd name="T18" fmla="*/ 0 w 231"/>
              <a:gd name="T19" fmla="*/ 258763 h 372"/>
              <a:gd name="T20" fmla="*/ 0 w 231"/>
              <a:gd name="T21" fmla="*/ 222250 h 372"/>
              <a:gd name="T22" fmla="*/ 0 w 231"/>
              <a:gd name="T23" fmla="*/ 187325 h 372"/>
              <a:gd name="T24" fmla="*/ 0 w 231"/>
              <a:gd name="T25" fmla="*/ 152400 h 372"/>
              <a:gd name="T26" fmla="*/ 0 w 231"/>
              <a:gd name="T27" fmla="*/ 117475 h 372"/>
              <a:gd name="T28" fmla="*/ 0 w 231"/>
              <a:gd name="T29" fmla="*/ 82550 h 372"/>
              <a:gd name="T30" fmla="*/ 11113 w 231"/>
              <a:gd name="T31" fmla="*/ 46038 h 372"/>
              <a:gd name="T32" fmla="*/ 23813 w 231"/>
              <a:gd name="T33" fmla="*/ 11113 h 372"/>
              <a:gd name="T34" fmla="*/ 58738 w 231"/>
              <a:gd name="T35" fmla="*/ 11113 h 372"/>
              <a:gd name="T36" fmla="*/ 93663 w 231"/>
              <a:gd name="T37" fmla="*/ 0 h 372"/>
              <a:gd name="T38" fmla="*/ 141288 w 231"/>
              <a:gd name="T39" fmla="*/ 0 h 372"/>
              <a:gd name="T40" fmla="*/ 176213 w 231"/>
              <a:gd name="T41" fmla="*/ 0 h 372"/>
              <a:gd name="T42" fmla="*/ 223838 w 231"/>
              <a:gd name="T43" fmla="*/ 11113 h 372"/>
              <a:gd name="T44" fmla="*/ 258763 w 231"/>
              <a:gd name="T45" fmla="*/ 23813 h 372"/>
              <a:gd name="T46" fmla="*/ 293688 w 231"/>
              <a:gd name="T47" fmla="*/ 34925 h 372"/>
              <a:gd name="T48" fmla="*/ 317500 w 231"/>
              <a:gd name="T49" fmla="*/ 69850 h 372"/>
              <a:gd name="T50" fmla="*/ 341313 w 231"/>
              <a:gd name="T51" fmla="*/ 104775 h 372"/>
              <a:gd name="T52" fmla="*/ 341313 w 231"/>
              <a:gd name="T53" fmla="*/ 141288 h 372"/>
              <a:gd name="T54" fmla="*/ 341313 w 231"/>
              <a:gd name="T55" fmla="*/ 176213 h 372"/>
              <a:gd name="T56" fmla="*/ 341313 w 231"/>
              <a:gd name="T57" fmla="*/ 211138 h 372"/>
              <a:gd name="T58" fmla="*/ 341313 w 231"/>
              <a:gd name="T59" fmla="*/ 246063 h 372"/>
              <a:gd name="T60" fmla="*/ 341313 w 231"/>
              <a:gd name="T61" fmla="*/ 282575 h 372"/>
              <a:gd name="T62" fmla="*/ 341313 w 231"/>
              <a:gd name="T63" fmla="*/ 317500 h 372"/>
              <a:gd name="T64" fmla="*/ 341313 w 231"/>
              <a:gd name="T65" fmla="*/ 352425 h 372"/>
              <a:gd name="T66" fmla="*/ 341313 w 231"/>
              <a:gd name="T67" fmla="*/ 387350 h 372"/>
              <a:gd name="T68" fmla="*/ 341313 w 231"/>
              <a:gd name="T69" fmla="*/ 422275 h 372"/>
              <a:gd name="T70" fmla="*/ 352425 w 231"/>
              <a:gd name="T71" fmla="*/ 458788 h 372"/>
              <a:gd name="T72" fmla="*/ 352425 w 231"/>
              <a:gd name="T73" fmla="*/ 493713 h 372"/>
              <a:gd name="T74" fmla="*/ 352425 w 231"/>
              <a:gd name="T75" fmla="*/ 528638 h 372"/>
              <a:gd name="T76" fmla="*/ 365125 w 231"/>
              <a:gd name="T77" fmla="*/ 563563 h 37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31" h="372">
                <a:moveTo>
                  <a:pt x="26" y="371"/>
                </a:moveTo>
                <a:lnTo>
                  <a:pt x="15" y="348"/>
                </a:lnTo>
                <a:lnTo>
                  <a:pt x="15" y="326"/>
                </a:lnTo>
                <a:lnTo>
                  <a:pt x="7" y="303"/>
                </a:lnTo>
                <a:lnTo>
                  <a:pt x="7" y="274"/>
                </a:lnTo>
                <a:lnTo>
                  <a:pt x="7" y="252"/>
                </a:lnTo>
                <a:lnTo>
                  <a:pt x="7" y="229"/>
                </a:lnTo>
                <a:lnTo>
                  <a:pt x="7" y="207"/>
                </a:lnTo>
                <a:lnTo>
                  <a:pt x="7" y="185"/>
                </a:lnTo>
                <a:lnTo>
                  <a:pt x="0" y="163"/>
                </a:lnTo>
                <a:lnTo>
                  <a:pt x="0" y="140"/>
                </a:lnTo>
                <a:lnTo>
                  <a:pt x="0" y="118"/>
                </a:lnTo>
                <a:lnTo>
                  <a:pt x="0" y="96"/>
                </a:lnTo>
                <a:lnTo>
                  <a:pt x="0" y="74"/>
                </a:lnTo>
                <a:lnTo>
                  <a:pt x="0" y="52"/>
                </a:lnTo>
                <a:lnTo>
                  <a:pt x="7" y="29"/>
                </a:lnTo>
                <a:lnTo>
                  <a:pt x="15" y="7"/>
                </a:lnTo>
                <a:lnTo>
                  <a:pt x="37" y="7"/>
                </a:lnTo>
                <a:lnTo>
                  <a:pt x="59" y="0"/>
                </a:lnTo>
                <a:lnTo>
                  <a:pt x="89" y="0"/>
                </a:lnTo>
                <a:lnTo>
                  <a:pt x="111" y="0"/>
                </a:lnTo>
                <a:lnTo>
                  <a:pt x="141" y="7"/>
                </a:lnTo>
                <a:lnTo>
                  <a:pt x="163" y="15"/>
                </a:lnTo>
                <a:lnTo>
                  <a:pt x="185" y="22"/>
                </a:lnTo>
                <a:lnTo>
                  <a:pt x="200" y="44"/>
                </a:lnTo>
                <a:lnTo>
                  <a:pt x="215" y="66"/>
                </a:lnTo>
                <a:lnTo>
                  <a:pt x="215" y="89"/>
                </a:lnTo>
                <a:lnTo>
                  <a:pt x="215" y="111"/>
                </a:lnTo>
                <a:lnTo>
                  <a:pt x="215" y="133"/>
                </a:lnTo>
                <a:lnTo>
                  <a:pt x="215" y="155"/>
                </a:lnTo>
                <a:lnTo>
                  <a:pt x="215" y="178"/>
                </a:lnTo>
                <a:lnTo>
                  <a:pt x="215" y="200"/>
                </a:lnTo>
                <a:lnTo>
                  <a:pt x="215" y="222"/>
                </a:lnTo>
                <a:lnTo>
                  <a:pt x="215" y="244"/>
                </a:lnTo>
                <a:lnTo>
                  <a:pt x="215" y="266"/>
                </a:lnTo>
                <a:lnTo>
                  <a:pt x="222" y="289"/>
                </a:lnTo>
                <a:lnTo>
                  <a:pt x="222" y="311"/>
                </a:lnTo>
                <a:lnTo>
                  <a:pt x="222" y="333"/>
                </a:lnTo>
                <a:lnTo>
                  <a:pt x="230" y="355"/>
                </a:lnTo>
              </a:path>
            </a:pathLst>
          </a:custGeom>
          <a:solidFill>
            <a:schemeClr val="folHlink"/>
          </a:solidFill>
          <a:ln w="12700" cap="rnd" cmpd="sng">
            <a:solidFill>
              <a:schemeClr val="tx1"/>
            </a:solidFill>
            <a:prstDash val="solid"/>
            <a:round/>
            <a:headEnd type="none" w="med" len="med"/>
            <a:tailEnd type="none" w="med" len="med"/>
          </a:ln>
          <a:effectLst/>
        </p:spPr>
        <p:txBody>
          <a:bodyPr/>
          <a:lstStyle/>
          <a:p>
            <a:endParaRPr lang="en-US"/>
          </a:p>
        </p:txBody>
      </p:sp>
      <p:sp>
        <p:nvSpPr>
          <p:cNvPr id="23558" name="Freeform 6"/>
          <p:cNvSpPr>
            <a:spLocks/>
          </p:cNvSpPr>
          <p:nvPr/>
        </p:nvSpPr>
        <p:spPr bwMode="auto">
          <a:xfrm>
            <a:off x="2209800" y="3468688"/>
            <a:ext cx="865188" cy="1530350"/>
          </a:xfrm>
          <a:custGeom>
            <a:avLst/>
            <a:gdLst>
              <a:gd name="T0" fmla="*/ 28575 w 545"/>
              <a:gd name="T1" fmla="*/ 1446213 h 964"/>
              <a:gd name="T2" fmla="*/ 39688 w 545"/>
              <a:gd name="T3" fmla="*/ 1376363 h 964"/>
              <a:gd name="T4" fmla="*/ 52388 w 545"/>
              <a:gd name="T5" fmla="*/ 1304925 h 964"/>
              <a:gd name="T6" fmla="*/ 52388 w 545"/>
              <a:gd name="T7" fmla="*/ 1235075 h 964"/>
              <a:gd name="T8" fmla="*/ 52388 w 545"/>
              <a:gd name="T9" fmla="*/ 1152525 h 964"/>
              <a:gd name="T10" fmla="*/ 63500 w 545"/>
              <a:gd name="T11" fmla="*/ 1069975 h 964"/>
              <a:gd name="T12" fmla="*/ 63500 w 545"/>
              <a:gd name="T13" fmla="*/ 987425 h 964"/>
              <a:gd name="T14" fmla="*/ 74613 w 545"/>
              <a:gd name="T15" fmla="*/ 904875 h 964"/>
              <a:gd name="T16" fmla="*/ 98425 w 545"/>
              <a:gd name="T17" fmla="*/ 822325 h 964"/>
              <a:gd name="T18" fmla="*/ 98425 w 545"/>
              <a:gd name="T19" fmla="*/ 752475 h 964"/>
              <a:gd name="T20" fmla="*/ 98425 w 545"/>
              <a:gd name="T21" fmla="*/ 669925 h 964"/>
              <a:gd name="T22" fmla="*/ 98425 w 545"/>
              <a:gd name="T23" fmla="*/ 528638 h 964"/>
              <a:gd name="T24" fmla="*/ 98425 w 545"/>
              <a:gd name="T25" fmla="*/ 411163 h 964"/>
              <a:gd name="T26" fmla="*/ 74613 w 545"/>
              <a:gd name="T27" fmla="*/ 328613 h 964"/>
              <a:gd name="T28" fmla="*/ 63500 w 545"/>
              <a:gd name="T29" fmla="*/ 246063 h 964"/>
              <a:gd name="T30" fmla="*/ 74613 w 545"/>
              <a:gd name="T31" fmla="*/ 165100 h 964"/>
              <a:gd name="T32" fmla="*/ 111125 w 545"/>
              <a:gd name="T33" fmla="*/ 93663 h 964"/>
              <a:gd name="T34" fmla="*/ 169863 w 545"/>
              <a:gd name="T35" fmla="*/ 23813 h 964"/>
              <a:gd name="T36" fmla="*/ 287338 w 545"/>
              <a:gd name="T37" fmla="*/ 0 h 964"/>
              <a:gd name="T38" fmla="*/ 357188 w 545"/>
              <a:gd name="T39" fmla="*/ 0 h 964"/>
              <a:gd name="T40" fmla="*/ 439738 w 545"/>
              <a:gd name="T41" fmla="*/ 11113 h 964"/>
              <a:gd name="T42" fmla="*/ 546100 w 545"/>
              <a:gd name="T43" fmla="*/ 23813 h 964"/>
              <a:gd name="T44" fmla="*/ 674688 w 545"/>
              <a:gd name="T45" fmla="*/ 47625 h 964"/>
              <a:gd name="T46" fmla="*/ 804863 w 545"/>
              <a:gd name="T47" fmla="*/ 82550 h 964"/>
              <a:gd name="T48" fmla="*/ 815975 w 545"/>
              <a:gd name="T49" fmla="*/ 152400 h 964"/>
              <a:gd name="T50" fmla="*/ 815975 w 545"/>
              <a:gd name="T51" fmla="*/ 223838 h 964"/>
              <a:gd name="T52" fmla="*/ 827088 w 545"/>
              <a:gd name="T53" fmla="*/ 293688 h 964"/>
              <a:gd name="T54" fmla="*/ 827088 w 545"/>
              <a:gd name="T55" fmla="*/ 365125 h 964"/>
              <a:gd name="T56" fmla="*/ 827088 w 545"/>
              <a:gd name="T57" fmla="*/ 446088 h 964"/>
              <a:gd name="T58" fmla="*/ 827088 w 545"/>
              <a:gd name="T59" fmla="*/ 517525 h 964"/>
              <a:gd name="T60" fmla="*/ 827088 w 545"/>
              <a:gd name="T61" fmla="*/ 600075 h 964"/>
              <a:gd name="T62" fmla="*/ 815975 w 545"/>
              <a:gd name="T63" fmla="*/ 669925 h 964"/>
              <a:gd name="T64" fmla="*/ 815975 w 545"/>
              <a:gd name="T65" fmla="*/ 752475 h 964"/>
              <a:gd name="T66" fmla="*/ 827088 w 545"/>
              <a:gd name="T67" fmla="*/ 917575 h 964"/>
              <a:gd name="T68" fmla="*/ 827088 w 545"/>
              <a:gd name="T69" fmla="*/ 1011238 h 964"/>
              <a:gd name="T70" fmla="*/ 839788 w 545"/>
              <a:gd name="T71" fmla="*/ 1081088 h 964"/>
              <a:gd name="T72" fmla="*/ 839788 w 545"/>
              <a:gd name="T73" fmla="*/ 1152525 h 964"/>
              <a:gd name="T74" fmla="*/ 850900 w 545"/>
              <a:gd name="T75" fmla="*/ 1222375 h 964"/>
              <a:gd name="T76" fmla="*/ 850900 w 545"/>
              <a:gd name="T77" fmla="*/ 1317625 h 964"/>
              <a:gd name="T78" fmla="*/ 850900 w 545"/>
              <a:gd name="T79" fmla="*/ 1387475 h 964"/>
              <a:gd name="T80" fmla="*/ 863600 w 545"/>
              <a:gd name="T81" fmla="*/ 1457325 h 964"/>
              <a:gd name="T82" fmla="*/ 850900 w 545"/>
              <a:gd name="T83" fmla="*/ 1528763 h 96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45" h="964">
                <a:moveTo>
                  <a:pt x="0" y="935"/>
                </a:moveTo>
                <a:lnTo>
                  <a:pt x="18" y="911"/>
                </a:lnTo>
                <a:lnTo>
                  <a:pt x="18" y="889"/>
                </a:lnTo>
                <a:lnTo>
                  <a:pt x="25" y="867"/>
                </a:lnTo>
                <a:lnTo>
                  <a:pt x="33" y="844"/>
                </a:lnTo>
                <a:lnTo>
                  <a:pt x="33" y="822"/>
                </a:lnTo>
                <a:lnTo>
                  <a:pt x="33" y="800"/>
                </a:lnTo>
                <a:lnTo>
                  <a:pt x="33" y="778"/>
                </a:lnTo>
                <a:lnTo>
                  <a:pt x="33" y="755"/>
                </a:lnTo>
                <a:lnTo>
                  <a:pt x="33" y="726"/>
                </a:lnTo>
                <a:lnTo>
                  <a:pt x="33" y="704"/>
                </a:lnTo>
                <a:lnTo>
                  <a:pt x="40" y="674"/>
                </a:lnTo>
                <a:lnTo>
                  <a:pt x="40" y="652"/>
                </a:lnTo>
                <a:lnTo>
                  <a:pt x="40" y="622"/>
                </a:lnTo>
                <a:lnTo>
                  <a:pt x="40" y="592"/>
                </a:lnTo>
                <a:lnTo>
                  <a:pt x="47" y="570"/>
                </a:lnTo>
                <a:lnTo>
                  <a:pt x="55" y="541"/>
                </a:lnTo>
                <a:lnTo>
                  <a:pt x="62" y="518"/>
                </a:lnTo>
                <a:lnTo>
                  <a:pt x="62" y="496"/>
                </a:lnTo>
                <a:lnTo>
                  <a:pt x="62" y="474"/>
                </a:lnTo>
                <a:lnTo>
                  <a:pt x="62" y="452"/>
                </a:lnTo>
                <a:lnTo>
                  <a:pt x="62" y="422"/>
                </a:lnTo>
                <a:lnTo>
                  <a:pt x="62" y="363"/>
                </a:lnTo>
                <a:lnTo>
                  <a:pt x="62" y="333"/>
                </a:lnTo>
                <a:lnTo>
                  <a:pt x="62" y="304"/>
                </a:lnTo>
                <a:lnTo>
                  <a:pt x="62" y="259"/>
                </a:lnTo>
                <a:lnTo>
                  <a:pt x="55" y="230"/>
                </a:lnTo>
                <a:lnTo>
                  <a:pt x="47" y="207"/>
                </a:lnTo>
                <a:lnTo>
                  <a:pt x="47" y="178"/>
                </a:lnTo>
                <a:lnTo>
                  <a:pt x="40" y="155"/>
                </a:lnTo>
                <a:lnTo>
                  <a:pt x="40" y="133"/>
                </a:lnTo>
                <a:lnTo>
                  <a:pt x="47" y="104"/>
                </a:lnTo>
                <a:lnTo>
                  <a:pt x="62" y="81"/>
                </a:lnTo>
                <a:lnTo>
                  <a:pt x="70" y="59"/>
                </a:lnTo>
                <a:lnTo>
                  <a:pt x="84" y="37"/>
                </a:lnTo>
                <a:lnTo>
                  <a:pt x="107" y="15"/>
                </a:lnTo>
                <a:lnTo>
                  <a:pt x="159" y="7"/>
                </a:lnTo>
                <a:lnTo>
                  <a:pt x="181" y="0"/>
                </a:lnTo>
                <a:lnTo>
                  <a:pt x="203" y="0"/>
                </a:lnTo>
                <a:lnTo>
                  <a:pt x="225" y="0"/>
                </a:lnTo>
                <a:lnTo>
                  <a:pt x="255" y="0"/>
                </a:lnTo>
                <a:lnTo>
                  <a:pt x="277" y="7"/>
                </a:lnTo>
                <a:lnTo>
                  <a:pt x="321" y="7"/>
                </a:lnTo>
                <a:lnTo>
                  <a:pt x="344" y="15"/>
                </a:lnTo>
                <a:lnTo>
                  <a:pt x="403" y="22"/>
                </a:lnTo>
                <a:lnTo>
                  <a:pt x="425" y="30"/>
                </a:lnTo>
                <a:lnTo>
                  <a:pt x="447" y="37"/>
                </a:lnTo>
                <a:lnTo>
                  <a:pt x="507" y="52"/>
                </a:lnTo>
                <a:lnTo>
                  <a:pt x="514" y="74"/>
                </a:lnTo>
                <a:lnTo>
                  <a:pt x="514" y="96"/>
                </a:lnTo>
                <a:lnTo>
                  <a:pt x="514" y="118"/>
                </a:lnTo>
                <a:lnTo>
                  <a:pt x="514" y="141"/>
                </a:lnTo>
                <a:lnTo>
                  <a:pt x="521" y="163"/>
                </a:lnTo>
                <a:lnTo>
                  <a:pt x="521" y="185"/>
                </a:lnTo>
                <a:lnTo>
                  <a:pt x="521" y="207"/>
                </a:lnTo>
                <a:lnTo>
                  <a:pt x="521" y="230"/>
                </a:lnTo>
                <a:lnTo>
                  <a:pt x="521" y="259"/>
                </a:lnTo>
                <a:lnTo>
                  <a:pt x="521" y="281"/>
                </a:lnTo>
                <a:lnTo>
                  <a:pt x="521" y="304"/>
                </a:lnTo>
                <a:lnTo>
                  <a:pt x="521" y="326"/>
                </a:lnTo>
                <a:lnTo>
                  <a:pt x="521" y="355"/>
                </a:lnTo>
                <a:lnTo>
                  <a:pt x="521" y="378"/>
                </a:lnTo>
                <a:lnTo>
                  <a:pt x="521" y="400"/>
                </a:lnTo>
                <a:lnTo>
                  <a:pt x="514" y="422"/>
                </a:lnTo>
                <a:lnTo>
                  <a:pt x="514" y="452"/>
                </a:lnTo>
                <a:lnTo>
                  <a:pt x="514" y="474"/>
                </a:lnTo>
                <a:lnTo>
                  <a:pt x="514" y="504"/>
                </a:lnTo>
                <a:lnTo>
                  <a:pt x="521" y="578"/>
                </a:lnTo>
                <a:lnTo>
                  <a:pt x="521" y="607"/>
                </a:lnTo>
                <a:lnTo>
                  <a:pt x="521" y="637"/>
                </a:lnTo>
                <a:lnTo>
                  <a:pt x="521" y="659"/>
                </a:lnTo>
                <a:lnTo>
                  <a:pt x="529" y="681"/>
                </a:lnTo>
                <a:lnTo>
                  <a:pt x="529" y="704"/>
                </a:lnTo>
                <a:lnTo>
                  <a:pt x="529" y="726"/>
                </a:lnTo>
                <a:lnTo>
                  <a:pt x="536" y="748"/>
                </a:lnTo>
                <a:lnTo>
                  <a:pt x="536" y="770"/>
                </a:lnTo>
                <a:lnTo>
                  <a:pt x="536" y="807"/>
                </a:lnTo>
                <a:lnTo>
                  <a:pt x="536" y="830"/>
                </a:lnTo>
                <a:lnTo>
                  <a:pt x="536" y="852"/>
                </a:lnTo>
                <a:lnTo>
                  <a:pt x="536" y="874"/>
                </a:lnTo>
                <a:lnTo>
                  <a:pt x="544" y="896"/>
                </a:lnTo>
                <a:lnTo>
                  <a:pt x="544" y="918"/>
                </a:lnTo>
                <a:lnTo>
                  <a:pt x="544" y="941"/>
                </a:lnTo>
                <a:lnTo>
                  <a:pt x="536" y="963"/>
                </a:lnTo>
              </a:path>
            </a:pathLst>
          </a:custGeom>
          <a:solidFill>
            <a:schemeClr val="folHlink"/>
          </a:solidFill>
          <a:ln w="12700" cap="rnd" cmpd="sng">
            <a:solidFill>
              <a:schemeClr val="tx1"/>
            </a:solidFill>
            <a:prstDash val="solid"/>
            <a:round/>
            <a:headEnd type="none" w="med" len="med"/>
            <a:tailEnd type="none" w="med" len="med"/>
          </a:ln>
          <a:effectLst/>
        </p:spPr>
        <p:txBody>
          <a:bodyPr/>
          <a:lstStyle/>
          <a:p>
            <a:endParaRPr lang="en-US"/>
          </a:p>
        </p:txBody>
      </p:sp>
      <p:sp>
        <p:nvSpPr>
          <p:cNvPr id="23559" name="Freeform 7"/>
          <p:cNvSpPr>
            <a:spLocks/>
          </p:cNvSpPr>
          <p:nvPr/>
        </p:nvSpPr>
        <p:spPr bwMode="auto">
          <a:xfrm>
            <a:off x="2249488" y="4762500"/>
            <a:ext cx="788987" cy="319088"/>
          </a:xfrm>
          <a:custGeom>
            <a:avLst/>
            <a:gdLst>
              <a:gd name="T0" fmla="*/ 188912 w 497"/>
              <a:gd name="T1" fmla="*/ 266700 h 201"/>
              <a:gd name="T2" fmla="*/ 152400 w 497"/>
              <a:gd name="T3" fmla="*/ 269875 h 201"/>
              <a:gd name="T4" fmla="*/ 117475 w 497"/>
              <a:gd name="T5" fmla="*/ 269875 h 201"/>
              <a:gd name="T6" fmla="*/ 82550 w 497"/>
              <a:gd name="T7" fmla="*/ 246063 h 201"/>
              <a:gd name="T8" fmla="*/ 23812 w 497"/>
              <a:gd name="T9" fmla="*/ 211138 h 201"/>
              <a:gd name="T10" fmla="*/ 0 w 497"/>
              <a:gd name="T11" fmla="*/ 176213 h 201"/>
              <a:gd name="T12" fmla="*/ 0 w 497"/>
              <a:gd name="T13" fmla="*/ 141288 h 201"/>
              <a:gd name="T14" fmla="*/ 12700 w 497"/>
              <a:gd name="T15" fmla="*/ 104775 h 201"/>
              <a:gd name="T16" fmla="*/ 34925 w 497"/>
              <a:gd name="T17" fmla="*/ 69850 h 201"/>
              <a:gd name="T18" fmla="*/ 106362 w 497"/>
              <a:gd name="T19" fmla="*/ 34925 h 201"/>
              <a:gd name="T20" fmla="*/ 141287 w 497"/>
              <a:gd name="T21" fmla="*/ 23813 h 201"/>
              <a:gd name="T22" fmla="*/ 234950 w 497"/>
              <a:gd name="T23" fmla="*/ 23813 h 201"/>
              <a:gd name="T24" fmla="*/ 306387 w 497"/>
              <a:gd name="T25" fmla="*/ 11113 h 201"/>
              <a:gd name="T26" fmla="*/ 352425 w 497"/>
              <a:gd name="T27" fmla="*/ 11113 h 201"/>
              <a:gd name="T28" fmla="*/ 400050 w 497"/>
              <a:gd name="T29" fmla="*/ 0 h 201"/>
              <a:gd name="T30" fmla="*/ 434975 w 497"/>
              <a:gd name="T31" fmla="*/ 0 h 201"/>
              <a:gd name="T32" fmla="*/ 482600 w 497"/>
              <a:gd name="T33" fmla="*/ 0 h 201"/>
              <a:gd name="T34" fmla="*/ 552450 w 497"/>
              <a:gd name="T35" fmla="*/ 11113 h 201"/>
              <a:gd name="T36" fmla="*/ 588962 w 497"/>
              <a:gd name="T37" fmla="*/ 11113 h 201"/>
              <a:gd name="T38" fmla="*/ 669925 w 497"/>
              <a:gd name="T39" fmla="*/ 23813 h 201"/>
              <a:gd name="T40" fmla="*/ 706437 w 497"/>
              <a:gd name="T41" fmla="*/ 34925 h 201"/>
              <a:gd name="T42" fmla="*/ 741362 w 497"/>
              <a:gd name="T43" fmla="*/ 58738 h 201"/>
              <a:gd name="T44" fmla="*/ 776287 w 497"/>
              <a:gd name="T45" fmla="*/ 69850 h 201"/>
              <a:gd name="T46" fmla="*/ 787400 w 497"/>
              <a:gd name="T47" fmla="*/ 104775 h 201"/>
              <a:gd name="T48" fmla="*/ 787400 w 497"/>
              <a:gd name="T49" fmla="*/ 141288 h 201"/>
              <a:gd name="T50" fmla="*/ 787400 w 497"/>
              <a:gd name="T51" fmla="*/ 176213 h 201"/>
              <a:gd name="T52" fmla="*/ 787400 w 497"/>
              <a:gd name="T53" fmla="*/ 211138 h 201"/>
              <a:gd name="T54" fmla="*/ 787400 w 497"/>
              <a:gd name="T55" fmla="*/ 246063 h 201"/>
              <a:gd name="T56" fmla="*/ 752475 w 497"/>
              <a:gd name="T57" fmla="*/ 269875 h 201"/>
              <a:gd name="T58" fmla="*/ 717550 w 497"/>
              <a:gd name="T59" fmla="*/ 293688 h 201"/>
              <a:gd name="T60" fmla="*/ 682625 w 497"/>
              <a:gd name="T61" fmla="*/ 304800 h 201"/>
              <a:gd name="T62" fmla="*/ 647700 w 497"/>
              <a:gd name="T63" fmla="*/ 317500 h 201"/>
              <a:gd name="T64" fmla="*/ 611187 w 497"/>
              <a:gd name="T65" fmla="*/ 317500 h 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97" h="201">
                <a:moveTo>
                  <a:pt x="119" y="168"/>
                </a:moveTo>
                <a:lnTo>
                  <a:pt x="96" y="170"/>
                </a:lnTo>
                <a:lnTo>
                  <a:pt x="74" y="170"/>
                </a:lnTo>
                <a:lnTo>
                  <a:pt x="52" y="155"/>
                </a:lnTo>
                <a:lnTo>
                  <a:pt x="15" y="133"/>
                </a:lnTo>
                <a:lnTo>
                  <a:pt x="0" y="111"/>
                </a:lnTo>
                <a:lnTo>
                  <a:pt x="0" y="89"/>
                </a:lnTo>
                <a:lnTo>
                  <a:pt x="8" y="66"/>
                </a:lnTo>
                <a:lnTo>
                  <a:pt x="22" y="44"/>
                </a:lnTo>
                <a:lnTo>
                  <a:pt x="67" y="22"/>
                </a:lnTo>
                <a:lnTo>
                  <a:pt x="89" y="15"/>
                </a:lnTo>
                <a:lnTo>
                  <a:pt x="148" y="15"/>
                </a:lnTo>
                <a:lnTo>
                  <a:pt x="193" y="7"/>
                </a:lnTo>
                <a:lnTo>
                  <a:pt x="222" y="7"/>
                </a:lnTo>
                <a:lnTo>
                  <a:pt x="252" y="0"/>
                </a:lnTo>
                <a:lnTo>
                  <a:pt x="274" y="0"/>
                </a:lnTo>
                <a:lnTo>
                  <a:pt x="304" y="0"/>
                </a:lnTo>
                <a:lnTo>
                  <a:pt x="348" y="7"/>
                </a:lnTo>
                <a:lnTo>
                  <a:pt x="371" y="7"/>
                </a:lnTo>
                <a:lnTo>
                  <a:pt x="422" y="15"/>
                </a:lnTo>
                <a:lnTo>
                  <a:pt x="445" y="22"/>
                </a:lnTo>
                <a:lnTo>
                  <a:pt x="467" y="37"/>
                </a:lnTo>
                <a:lnTo>
                  <a:pt x="489" y="44"/>
                </a:lnTo>
                <a:lnTo>
                  <a:pt x="496" y="66"/>
                </a:lnTo>
                <a:lnTo>
                  <a:pt x="496" y="89"/>
                </a:lnTo>
                <a:lnTo>
                  <a:pt x="496" y="111"/>
                </a:lnTo>
                <a:lnTo>
                  <a:pt x="496" y="133"/>
                </a:lnTo>
                <a:lnTo>
                  <a:pt x="496" y="155"/>
                </a:lnTo>
                <a:lnTo>
                  <a:pt x="474" y="170"/>
                </a:lnTo>
                <a:lnTo>
                  <a:pt x="452" y="185"/>
                </a:lnTo>
                <a:lnTo>
                  <a:pt x="430" y="192"/>
                </a:lnTo>
                <a:lnTo>
                  <a:pt x="408" y="200"/>
                </a:lnTo>
                <a:lnTo>
                  <a:pt x="385" y="200"/>
                </a:lnTo>
              </a:path>
            </a:pathLst>
          </a:custGeom>
          <a:solidFill>
            <a:schemeClr val="bg2"/>
          </a:solidFill>
          <a:ln w="12700" cap="rnd" cmpd="sng">
            <a:solidFill>
              <a:schemeClr val="tx1"/>
            </a:solidFill>
            <a:prstDash val="solid"/>
            <a:round/>
            <a:headEnd type="none" w="med" len="med"/>
            <a:tailEnd type="none" w="med" len="med"/>
          </a:ln>
          <a:effectLst/>
        </p:spPr>
        <p:txBody>
          <a:bodyPr/>
          <a:lstStyle/>
          <a:p>
            <a:endParaRPr lang="en-US"/>
          </a:p>
        </p:txBody>
      </p:sp>
      <p:sp>
        <p:nvSpPr>
          <p:cNvPr id="23560" name="Freeform 8"/>
          <p:cNvSpPr>
            <a:spLocks/>
          </p:cNvSpPr>
          <p:nvPr/>
        </p:nvSpPr>
        <p:spPr bwMode="auto">
          <a:xfrm>
            <a:off x="2514600" y="5926138"/>
            <a:ext cx="266700" cy="354012"/>
          </a:xfrm>
          <a:custGeom>
            <a:avLst/>
            <a:gdLst>
              <a:gd name="T0" fmla="*/ 0 w 168"/>
              <a:gd name="T1" fmla="*/ 17462 h 223"/>
              <a:gd name="T2" fmla="*/ 17463 w 168"/>
              <a:gd name="T3" fmla="*/ 58737 h 223"/>
              <a:gd name="T4" fmla="*/ 41275 w 168"/>
              <a:gd name="T5" fmla="*/ 93662 h 223"/>
              <a:gd name="T6" fmla="*/ 41275 w 168"/>
              <a:gd name="T7" fmla="*/ 130175 h 223"/>
              <a:gd name="T8" fmla="*/ 41275 w 168"/>
              <a:gd name="T9" fmla="*/ 165100 h 223"/>
              <a:gd name="T10" fmla="*/ 52388 w 168"/>
              <a:gd name="T11" fmla="*/ 200025 h 223"/>
              <a:gd name="T12" fmla="*/ 65088 w 168"/>
              <a:gd name="T13" fmla="*/ 234950 h 223"/>
              <a:gd name="T14" fmla="*/ 76200 w 168"/>
              <a:gd name="T15" fmla="*/ 269875 h 223"/>
              <a:gd name="T16" fmla="*/ 87313 w 168"/>
              <a:gd name="T17" fmla="*/ 306387 h 223"/>
              <a:gd name="T18" fmla="*/ 87313 w 168"/>
              <a:gd name="T19" fmla="*/ 341312 h 223"/>
              <a:gd name="T20" fmla="*/ 123825 w 168"/>
              <a:gd name="T21" fmla="*/ 352425 h 223"/>
              <a:gd name="T22" fmla="*/ 158750 w 168"/>
              <a:gd name="T23" fmla="*/ 352425 h 223"/>
              <a:gd name="T24" fmla="*/ 193675 w 168"/>
              <a:gd name="T25" fmla="*/ 352425 h 223"/>
              <a:gd name="T26" fmla="*/ 228600 w 168"/>
              <a:gd name="T27" fmla="*/ 352425 h 223"/>
              <a:gd name="T28" fmla="*/ 265113 w 168"/>
              <a:gd name="T29" fmla="*/ 341312 h 223"/>
              <a:gd name="T30" fmla="*/ 252413 w 168"/>
              <a:gd name="T31" fmla="*/ 306387 h 223"/>
              <a:gd name="T32" fmla="*/ 252413 w 168"/>
              <a:gd name="T33" fmla="*/ 269875 h 223"/>
              <a:gd name="T34" fmla="*/ 252413 w 168"/>
              <a:gd name="T35" fmla="*/ 223837 h 223"/>
              <a:gd name="T36" fmla="*/ 241300 w 168"/>
              <a:gd name="T37" fmla="*/ 176212 h 223"/>
              <a:gd name="T38" fmla="*/ 228600 w 168"/>
              <a:gd name="T39" fmla="*/ 141287 h 223"/>
              <a:gd name="T40" fmla="*/ 228600 w 168"/>
              <a:gd name="T41" fmla="*/ 106362 h 223"/>
              <a:gd name="T42" fmla="*/ 217488 w 168"/>
              <a:gd name="T43" fmla="*/ 69850 h 223"/>
              <a:gd name="T44" fmla="*/ 217488 w 168"/>
              <a:gd name="T45" fmla="*/ 34925 h 223"/>
              <a:gd name="T46" fmla="*/ 182563 w 168"/>
              <a:gd name="T47" fmla="*/ 11112 h 223"/>
              <a:gd name="T48" fmla="*/ 111125 w 168"/>
              <a:gd name="T49" fmla="*/ 11112 h 223"/>
              <a:gd name="T50" fmla="*/ 76200 w 168"/>
              <a:gd name="T51" fmla="*/ 0 h 223"/>
              <a:gd name="T52" fmla="*/ 41275 w 168"/>
              <a:gd name="T53" fmla="*/ 0 h 223"/>
              <a:gd name="T54" fmla="*/ 6350 w 168"/>
              <a:gd name="T55" fmla="*/ 0 h 223"/>
              <a:gd name="T56" fmla="*/ 0 w 168"/>
              <a:gd name="T57" fmla="*/ 17462 h 22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68" h="223">
                <a:moveTo>
                  <a:pt x="0" y="11"/>
                </a:moveTo>
                <a:lnTo>
                  <a:pt x="11" y="37"/>
                </a:lnTo>
                <a:lnTo>
                  <a:pt x="26" y="59"/>
                </a:lnTo>
                <a:lnTo>
                  <a:pt x="26" y="82"/>
                </a:lnTo>
                <a:lnTo>
                  <a:pt x="26" y="104"/>
                </a:lnTo>
                <a:lnTo>
                  <a:pt x="33" y="126"/>
                </a:lnTo>
                <a:lnTo>
                  <a:pt x="41" y="148"/>
                </a:lnTo>
                <a:lnTo>
                  <a:pt x="48" y="170"/>
                </a:lnTo>
                <a:lnTo>
                  <a:pt x="55" y="193"/>
                </a:lnTo>
                <a:lnTo>
                  <a:pt x="55" y="215"/>
                </a:lnTo>
                <a:lnTo>
                  <a:pt x="78" y="222"/>
                </a:lnTo>
                <a:lnTo>
                  <a:pt x="100" y="222"/>
                </a:lnTo>
                <a:lnTo>
                  <a:pt x="122" y="222"/>
                </a:lnTo>
                <a:lnTo>
                  <a:pt x="144" y="222"/>
                </a:lnTo>
                <a:lnTo>
                  <a:pt x="167" y="215"/>
                </a:lnTo>
                <a:lnTo>
                  <a:pt x="159" y="193"/>
                </a:lnTo>
                <a:lnTo>
                  <a:pt x="159" y="170"/>
                </a:lnTo>
                <a:lnTo>
                  <a:pt x="159" y="141"/>
                </a:lnTo>
                <a:lnTo>
                  <a:pt x="152" y="111"/>
                </a:lnTo>
                <a:lnTo>
                  <a:pt x="144" y="89"/>
                </a:lnTo>
                <a:lnTo>
                  <a:pt x="144" y="67"/>
                </a:lnTo>
                <a:lnTo>
                  <a:pt x="137" y="44"/>
                </a:lnTo>
                <a:lnTo>
                  <a:pt x="137" y="22"/>
                </a:lnTo>
                <a:lnTo>
                  <a:pt x="115" y="7"/>
                </a:lnTo>
                <a:lnTo>
                  <a:pt x="70" y="7"/>
                </a:lnTo>
                <a:lnTo>
                  <a:pt x="48" y="0"/>
                </a:lnTo>
                <a:lnTo>
                  <a:pt x="26" y="0"/>
                </a:lnTo>
                <a:lnTo>
                  <a:pt x="4" y="0"/>
                </a:lnTo>
                <a:lnTo>
                  <a:pt x="0" y="11"/>
                </a:lnTo>
              </a:path>
            </a:pathLst>
          </a:custGeom>
          <a:solidFill>
            <a:schemeClr val="bg2"/>
          </a:solidFill>
          <a:ln w="12700" cap="rnd" cmpd="sng">
            <a:solidFill>
              <a:schemeClr val="tx1"/>
            </a:solidFill>
            <a:prstDash val="solid"/>
            <a:round/>
            <a:headEnd type="none" w="med" len="med"/>
            <a:tailEnd type="none" w="med" len="med"/>
          </a:ln>
          <a:effectLst/>
        </p:spPr>
        <p:txBody>
          <a:bodyPr/>
          <a:lstStyle/>
          <a:p>
            <a:endParaRPr lang="en-US"/>
          </a:p>
        </p:txBody>
      </p:sp>
      <p:sp>
        <p:nvSpPr>
          <p:cNvPr id="23561" name="Freeform 9"/>
          <p:cNvSpPr>
            <a:spLocks/>
          </p:cNvSpPr>
          <p:nvPr/>
        </p:nvSpPr>
        <p:spPr bwMode="auto">
          <a:xfrm>
            <a:off x="2438400" y="4926013"/>
            <a:ext cx="423863" cy="1323975"/>
          </a:xfrm>
          <a:custGeom>
            <a:avLst/>
            <a:gdLst>
              <a:gd name="T0" fmla="*/ 376238 w 267"/>
              <a:gd name="T1" fmla="*/ 1282700 h 834"/>
              <a:gd name="T2" fmla="*/ 376238 w 267"/>
              <a:gd name="T3" fmla="*/ 1211263 h 834"/>
              <a:gd name="T4" fmla="*/ 387350 w 267"/>
              <a:gd name="T5" fmla="*/ 1141413 h 834"/>
              <a:gd name="T6" fmla="*/ 400050 w 267"/>
              <a:gd name="T7" fmla="*/ 1069975 h 834"/>
              <a:gd name="T8" fmla="*/ 422275 w 267"/>
              <a:gd name="T9" fmla="*/ 1000125 h 834"/>
              <a:gd name="T10" fmla="*/ 422275 w 267"/>
              <a:gd name="T11" fmla="*/ 917575 h 834"/>
              <a:gd name="T12" fmla="*/ 422275 w 267"/>
              <a:gd name="T13" fmla="*/ 835025 h 834"/>
              <a:gd name="T14" fmla="*/ 422275 w 267"/>
              <a:gd name="T15" fmla="*/ 765175 h 834"/>
              <a:gd name="T16" fmla="*/ 411163 w 267"/>
              <a:gd name="T17" fmla="*/ 693738 h 834"/>
              <a:gd name="T18" fmla="*/ 400050 w 267"/>
              <a:gd name="T19" fmla="*/ 623888 h 834"/>
              <a:gd name="T20" fmla="*/ 387350 w 267"/>
              <a:gd name="T21" fmla="*/ 554038 h 834"/>
              <a:gd name="T22" fmla="*/ 387350 w 267"/>
              <a:gd name="T23" fmla="*/ 471488 h 834"/>
              <a:gd name="T24" fmla="*/ 387350 w 267"/>
              <a:gd name="T25" fmla="*/ 400050 h 834"/>
              <a:gd name="T26" fmla="*/ 387350 w 267"/>
              <a:gd name="T27" fmla="*/ 330200 h 834"/>
              <a:gd name="T28" fmla="*/ 400050 w 267"/>
              <a:gd name="T29" fmla="*/ 258763 h 834"/>
              <a:gd name="T30" fmla="*/ 400050 w 267"/>
              <a:gd name="T31" fmla="*/ 177800 h 834"/>
              <a:gd name="T32" fmla="*/ 387350 w 267"/>
              <a:gd name="T33" fmla="*/ 106363 h 834"/>
              <a:gd name="T34" fmla="*/ 293688 w 267"/>
              <a:gd name="T35" fmla="*/ 23813 h 834"/>
              <a:gd name="T36" fmla="*/ 222250 w 267"/>
              <a:gd name="T37" fmla="*/ 0 h 834"/>
              <a:gd name="T38" fmla="*/ 141288 w 267"/>
              <a:gd name="T39" fmla="*/ 0 h 834"/>
              <a:gd name="T40" fmla="*/ 69850 w 267"/>
              <a:gd name="T41" fmla="*/ 0 h 834"/>
              <a:gd name="T42" fmla="*/ 11113 w 267"/>
              <a:gd name="T43" fmla="*/ 58738 h 834"/>
              <a:gd name="T44" fmla="*/ 0 w 267"/>
              <a:gd name="T45" fmla="*/ 130175 h 834"/>
              <a:gd name="T46" fmla="*/ 0 w 267"/>
              <a:gd name="T47" fmla="*/ 200025 h 834"/>
              <a:gd name="T48" fmla="*/ 11113 w 267"/>
              <a:gd name="T49" fmla="*/ 271463 h 834"/>
              <a:gd name="T50" fmla="*/ 34925 w 267"/>
              <a:gd name="T51" fmla="*/ 341313 h 834"/>
              <a:gd name="T52" fmla="*/ 46038 w 267"/>
              <a:gd name="T53" fmla="*/ 412750 h 834"/>
              <a:gd name="T54" fmla="*/ 58738 w 267"/>
              <a:gd name="T55" fmla="*/ 482600 h 834"/>
              <a:gd name="T56" fmla="*/ 58738 w 267"/>
              <a:gd name="T57" fmla="*/ 554038 h 834"/>
              <a:gd name="T58" fmla="*/ 69850 w 267"/>
              <a:gd name="T59" fmla="*/ 623888 h 834"/>
              <a:gd name="T60" fmla="*/ 82550 w 267"/>
              <a:gd name="T61" fmla="*/ 693738 h 834"/>
              <a:gd name="T62" fmla="*/ 82550 w 267"/>
              <a:gd name="T63" fmla="*/ 765175 h 834"/>
              <a:gd name="T64" fmla="*/ 93663 w 267"/>
              <a:gd name="T65" fmla="*/ 835025 h 834"/>
              <a:gd name="T66" fmla="*/ 93663 w 267"/>
              <a:gd name="T67" fmla="*/ 906463 h 834"/>
              <a:gd name="T68" fmla="*/ 93663 w 267"/>
              <a:gd name="T69" fmla="*/ 976313 h 834"/>
              <a:gd name="T70" fmla="*/ 76200 w 267"/>
              <a:gd name="T71" fmla="*/ 1017588 h 834"/>
              <a:gd name="T72" fmla="*/ 76200 w 267"/>
              <a:gd name="T73" fmla="*/ 1017588 h 83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67" h="834">
                <a:moveTo>
                  <a:pt x="240" y="833"/>
                </a:moveTo>
                <a:lnTo>
                  <a:pt x="237" y="808"/>
                </a:lnTo>
                <a:lnTo>
                  <a:pt x="237" y="786"/>
                </a:lnTo>
                <a:lnTo>
                  <a:pt x="237" y="763"/>
                </a:lnTo>
                <a:lnTo>
                  <a:pt x="237" y="741"/>
                </a:lnTo>
                <a:lnTo>
                  <a:pt x="244" y="719"/>
                </a:lnTo>
                <a:lnTo>
                  <a:pt x="244" y="697"/>
                </a:lnTo>
                <a:lnTo>
                  <a:pt x="252" y="674"/>
                </a:lnTo>
                <a:lnTo>
                  <a:pt x="259" y="652"/>
                </a:lnTo>
                <a:lnTo>
                  <a:pt x="266" y="630"/>
                </a:lnTo>
                <a:lnTo>
                  <a:pt x="266" y="608"/>
                </a:lnTo>
                <a:lnTo>
                  <a:pt x="266" y="578"/>
                </a:lnTo>
                <a:lnTo>
                  <a:pt x="266" y="556"/>
                </a:lnTo>
                <a:lnTo>
                  <a:pt x="266" y="526"/>
                </a:lnTo>
                <a:lnTo>
                  <a:pt x="266" y="504"/>
                </a:lnTo>
                <a:lnTo>
                  <a:pt x="266" y="482"/>
                </a:lnTo>
                <a:lnTo>
                  <a:pt x="266" y="460"/>
                </a:lnTo>
                <a:lnTo>
                  <a:pt x="259" y="437"/>
                </a:lnTo>
                <a:lnTo>
                  <a:pt x="252" y="415"/>
                </a:lnTo>
                <a:lnTo>
                  <a:pt x="252" y="393"/>
                </a:lnTo>
                <a:lnTo>
                  <a:pt x="244" y="371"/>
                </a:lnTo>
                <a:lnTo>
                  <a:pt x="244" y="349"/>
                </a:lnTo>
                <a:lnTo>
                  <a:pt x="244" y="326"/>
                </a:lnTo>
                <a:lnTo>
                  <a:pt x="244" y="297"/>
                </a:lnTo>
                <a:lnTo>
                  <a:pt x="244" y="274"/>
                </a:lnTo>
                <a:lnTo>
                  <a:pt x="244" y="252"/>
                </a:lnTo>
                <a:lnTo>
                  <a:pt x="244" y="230"/>
                </a:lnTo>
                <a:lnTo>
                  <a:pt x="244" y="208"/>
                </a:lnTo>
                <a:lnTo>
                  <a:pt x="252" y="186"/>
                </a:lnTo>
                <a:lnTo>
                  <a:pt x="252" y="163"/>
                </a:lnTo>
                <a:lnTo>
                  <a:pt x="252" y="134"/>
                </a:lnTo>
                <a:lnTo>
                  <a:pt x="252" y="112"/>
                </a:lnTo>
                <a:lnTo>
                  <a:pt x="252" y="89"/>
                </a:lnTo>
                <a:lnTo>
                  <a:pt x="244" y="67"/>
                </a:lnTo>
                <a:lnTo>
                  <a:pt x="244" y="45"/>
                </a:lnTo>
                <a:lnTo>
                  <a:pt x="185" y="15"/>
                </a:lnTo>
                <a:lnTo>
                  <a:pt x="163" y="8"/>
                </a:lnTo>
                <a:lnTo>
                  <a:pt x="140" y="0"/>
                </a:lnTo>
                <a:lnTo>
                  <a:pt x="111" y="0"/>
                </a:lnTo>
                <a:lnTo>
                  <a:pt x="89" y="0"/>
                </a:lnTo>
                <a:lnTo>
                  <a:pt x="66" y="0"/>
                </a:lnTo>
                <a:lnTo>
                  <a:pt x="44" y="0"/>
                </a:lnTo>
                <a:lnTo>
                  <a:pt x="22" y="15"/>
                </a:lnTo>
                <a:lnTo>
                  <a:pt x="7" y="37"/>
                </a:lnTo>
                <a:lnTo>
                  <a:pt x="7" y="60"/>
                </a:lnTo>
                <a:lnTo>
                  <a:pt x="0" y="82"/>
                </a:lnTo>
                <a:lnTo>
                  <a:pt x="0" y="104"/>
                </a:lnTo>
                <a:lnTo>
                  <a:pt x="0" y="126"/>
                </a:lnTo>
                <a:lnTo>
                  <a:pt x="7" y="149"/>
                </a:lnTo>
                <a:lnTo>
                  <a:pt x="7" y="171"/>
                </a:lnTo>
                <a:lnTo>
                  <a:pt x="15" y="193"/>
                </a:lnTo>
                <a:lnTo>
                  <a:pt x="22" y="215"/>
                </a:lnTo>
                <a:lnTo>
                  <a:pt x="22" y="237"/>
                </a:lnTo>
                <a:lnTo>
                  <a:pt x="29" y="260"/>
                </a:lnTo>
                <a:lnTo>
                  <a:pt x="37" y="282"/>
                </a:lnTo>
                <a:lnTo>
                  <a:pt x="37" y="304"/>
                </a:lnTo>
                <a:lnTo>
                  <a:pt x="37" y="326"/>
                </a:lnTo>
                <a:lnTo>
                  <a:pt x="37" y="349"/>
                </a:lnTo>
                <a:lnTo>
                  <a:pt x="44" y="371"/>
                </a:lnTo>
                <a:lnTo>
                  <a:pt x="44" y="393"/>
                </a:lnTo>
                <a:lnTo>
                  <a:pt x="52" y="415"/>
                </a:lnTo>
                <a:lnTo>
                  <a:pt x="52" y="437"/>
                </a:lnTo>
                <a:lnTo>
                  <a:pt x="52" y="460"/>
                </a:lnTo>
                <a:lnTo>
                  <a:pt x="52" y="482"/>
                </a:lnTo>
                <a:lnTo>
                  <a:pt x="52" y="504"/>
                </a:lnTo>
                <a:lnTo>
                  <a:pt x="59" y="526"/>
                </a:lnTo>
                <a:lnTo>
                  <a:pt x="59" y="549"/>
                </a:lnTo>
                <a:lnTo>
                  <a:pt x="59" y="571"/>
                </a:lnTo>
                <a:lnTo>
                  <a:pt x="59" y="593"/>
                </a:lnTo>
                <a:lnTo>
                  <a:pt x="59" y="615"/>
                </a:lnTo>
                <a:lnTo>
                  <a:pt x="59" y="637"/>
                </a:lnTo>
                <a:lnTo>
                  <a:pt x="48" y="641"/>
                </a:lnTo>
                <a:lnTo>
                  <a:pt x="96" y="641"/>
                </a:lnTo>
                <a:lnTo>
                  <a:pt x="48" y="641"/>
                </a:lnTo>
              </a:path>
            </a:pathLst>
          </a:custGeom>
          <a:solidFill>
            <a:srgbClr val="DADADA"/>
          </a:solidFill>
          <a:ln w="12700" cap="rnd" cmpd="sng">
            <a:solidFill>
              <a:schemeClr val="tx1"/>
            </a:solidFill>
            <a:prstDash val="solid"/>
            <a:round/>
            <a:headEnd type="none" w="med" len="med"/>
            <a:tailEnd type="none" w="med" len="med"/>
          </a:ln>
          <a:effectLst/>
        </p:spPr>
        <p:txBody>
          <a:bodyPr/>
          <a:lstStyle/>
          <a:p>
            <a:endParaRPr lang="en-US"/>
          </a:p>
        </p:txBody>
      </p:sp>
      <p:sp>
        <p:nvSpPr>
          <p:cNvPr id="23562" name="Freeform 10"/>
          <p:cNvSpPr>
            <a:spLocks/>
          </p:cNvSpPr>
          <p:nvPr/>
        </p:nvSpPr>
        <p:spPr bwMode="auto">
          <a:xfrm>
            <a:off x="444500" y="3505200"/>
            <a:ext cx="1871663" cy="2582863"/>
          </a:xfrm>
          <a:custGeom>
            <a:avLst/>
            <a:gdLst>
              <a:gd name="T0" fmla="*/ 1798638 w 1179"/>
              <a:gd name="T1" fmla="*/ 76200 h 1627"/>
              <a:gd name="T2" fmla="*/ 1611313 w 1179"/>
              <a:gd name="T3" fmla="*/ 100013 h 1627"/>
              <a:gd name="T4" fmla="*/ 1446213 w 1179"/>
              <a:gd name="T5" fmla="*/ 123825 h 1627"/>
              <a:gd name="T6" fmla="*/ 1246188 w 1179"/>
              <a:gd name="T7" fmla="*/ 171450 h 1627"/>
              <a:gd name="T8" fmla="*/ 1081088 w 1179"/>
              <a:gd name="T9" fmla="*/ 217488 h 1627"/>
              <a:gd name="T10" fmla="*/ 893763 w 1179"/>
              <a:gd name="T11" fmla="*/ 382588 h 1627"/>
              <a:gd name="T12" fmla="*/ 846138 w 1179"/>
              <a:gd name="T13" fmla="*/ 569913 h 1627"/>
              <a:gd name="T14" fmla="*/ 869950 w 1179"/>
              <a:gd name="T15" fmla="*/ 735013 h 1627"/>
              <a:gd name="T16" fmla="*/ 1046163 w 1179"/>
              <a:gd name="T17" fmla="*/ 969963 h 1627"/>
              <a:gd name="T18" fmla="*/ 1235075 w 1179"/>
              <a:gd name="T19" fmla="*/ 1182688 h 1627"/>
              <a:gd name="T20" fmla="*/ 1317625 w 1179"/>
              <a:gd name="T21" fmla="*/ 1335088 h 1627"/>
              <a:gd name="T22" fmla="*/ 1363663 w 1179"/>
              <a:gd name="T23" fmla="*/ 1487488 h 1627"/>
              <a:gd name="T24" fmla="*/ 1387475 w 1179"/>
              <a:gd name="T25" fmla="*/ 1711325 h 1627"/>
              <a:gd name="T26" fmla="*/ 1339850 w 1179"/>
              <a:gd name="T27" fmla="*/ 1863725 h 1627"/>
              <a:gd name="T28" fmla="*/ 1152525 w 1179"/>
              <a:gd name="T29" fmla="*/ 2052638 h 1627"/>
              <a:gd name="T30" fmla="*/ 869950 w 1179"/>
              <a:gd name="T31" fmla="*/ 2157413 h 1627"/>
              <a:gd name="T32" fmla="*/ 528638 w 1179"/>
              <a:gd name="T33" fmla="*/ 2228850 h 1627"/>
              <a:gd name="T34" fmla="*/ 234950 w 1179"/>
              <a:gd name="T35" fmla="*/ 2263775 h 1627"/>
              <a:gd name="T36" fmla="*/ 34925 w 1179"/>
              <a:gd name="T37" fmla="*/ 2311400 h 1627"/>
              <a:gd name="T38" fmla="*/ 69850 w 1179"/>
              <a:gd name="T39" fmla="*/ 2428875 h 1627"/>
              <a:gd name="T40" fmla="*/ 82550 w 1179"/>
              <a:gd name="T41" fmla="*/ 2570163 h 1627"/>
              <a:gd name="T42" fmla="*/ 23813 w 1179"/>
              <a:gd name="T43" fmla="*/ 2474913 h 1627"/>
              <a:gd name="T44" fmla="*/ 47625 w 1179"/>
              <a:gd name="T45" fmla="*/ 2393950 h 1627"/>
              <a:gd name="T46" fmla="*/ 82550 w 1179"/>
              <a:gd name="T47" fmla="*/ 2533650 h 1627"/>
              <a:gd name="T48" fmla="*/ 200025 w 1179"/>
              <a:gd name="T49" fmla="*/ 2570163 h 1627"/>
              <a:gd name="T50" fmla="*/ 387350 w 1179"/>
              <a:gd name="T51" fmla="*/ 2557463 h 1627"/>
              <a:gd name="T52" fmla="*/ 552450 w 1179"/>
              <a:gd name="T53" fmla="*/ 2533650 h 1627"/>
              <a:gd name="T54" fmla="*/ 752475 w 1179"/>
              <a:gd name="T55" fmla="*/ 2487613 h 1627"/>
              <a:gd name="T56" fmla="*/ 904875 w 1179"/>
              <a:gd name="T57" fmla="*/ 2439988 h 1627"/>
              <a:gd name="T58" fmla="*/ 1117600 w 1179"/>
              <a:gd name="T59" fmla="*/ 2393950 h 1627"/>
              <a:gd name="T60" fmla="*/ 1317625 w 1179"/>
              <a:gd name="T61" fmla="*/ 2335213 h 1627"/>
              <a:gd name="T62" fmla="*/ 1446213 w 1179"/>
              <a:gd name="T63" fmla="*/ 2228850 h 1627"/>
              <a:gd name="T64" fmla="*/ 1563688 w 1179"/>
              <a:gd name="T65" fmla="*/ 2111375 h 1627"/>
              <a:gd name="T66" fmla="*/ 1646238 w 1179"/>
              <a:gd name="T67" fmla="*/ 1970088 h 1627"/>
              <a:gd name="T68" fmla="*/ 1657350 w 1179"/>
              <a:gd name="T69" fmla="*/ 1817688 h 1627"/>
              <a:gd name="T70" fmla="*/ 1646238 w 1179"/>
              <a:gd name="T71" fmla="*/ 1676400 h 1627"/>
              <a:gd name="T72" fmla="*/ 1622425 w 1179"/>
              <a:gd name="T73" fmla="*/ 1487488 h 1627"/>
              <a:gd name="T74" fmla="*/ 1552575 w 1179"/>
              <a:gd name="T75" fmla="*/ 1322388 h 1627"/>
              <a:gd name="T76" fmla="*/ 1458913 w 1179"/>
              <a:gd name="T77" fmla="*/ 1169988 h 1627"/>
              <a:gd name="T78" fmla="*/ 1398588 w 1179"/>
              <a:gd name="T79" fmla="*/ 1028700 h 1627"/>
              <a:gd name="T80" fmla="*/ 1304925 w 1179"/>
              <a:gd name="T81" fmla="*/ 876300 h 1627"/>
              <a:gd name="T82" fmla="*/ 1152525 w 1179"/>
              <a:gd name="T83" fmla="*/ 723900 h 1627"/>
              <a:gd name="T84" fmla="*/ 976313 w 1179"/>
              <a:gd name="T85" fmla="*/ 606425 h 1627"/>
              <a:gd name="T86" fmla="*/ 1081088 w 1179"/>
              <a:gd name="T87" fmla="*/ 500063 h 1627"/>
              <a:gd name="T88" fmla="*/ 1222375 w 1179"/>
              <a:gd name="T89" fmla="*/ 430213 h 1627"/>
              <a:gd name="T90" fmla="*/ 1363663 w 1179"/>
              <a:gd name="T91" fmla="*/ 382588 h 1627"/>
              <a:gd name="T92" fmla="*/ 1528763 w 1179"/>
              <a:gd name="T93" fmla="*/ 334963 h 1627"/>
              <a:gd name="T94" fmla="*/ 1670050 w 1179"/>
              <a:gd name="T95" fmla="*/ 334963 h 16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79" h="1627">
                <a:moveTo>
                  <a:pt x="1160" y="0"/>
                </a:moveTo>
                <a:lnTo>
                  <a:pt x="1178" y="26"/>
                </a:lnTo>
                <a:lnTo>
                  <a:pt x="1156" y="33"/>
                </a:lnTo>
                <a:lnTo>
                  <a:pt x="1133" y="48"/>
                </a:lnTo>
                <a:lnTo>
                  <a:pt x="1111" y="56"/>
                </a:lnTo>
                <a:lnTo>
                  <a:pt x="1089" y="56"/>
                </a:lnTo>
                <a:lnTo>
                  <a:pt x="1037" y="63"/>
                </a:lnTo>
                <a:lnTo>
                  <a:pt x="1015" y="63"/>
                </a:lnTo>
                <a:lnTo>
                  <a:pt x="985" y="63"/>
                </a:lnTo>
                <a:lnTo>
                  <a:pt x="963" y="71"/>
                </a:lnTo>
                <a:lnTo>
                  <a:pt x="941" y="78"/>
                </a:lnTo>
                <a:lnTo>
                  <a:pt x="911" y="78"/>
                </a:lnTo>
                <a:lnTo>
                  <a:pt x="859" y="93"/>
                </a:lnTo>
                <a:lnTo>
                  <a:pt x="837" y="93"/>
                </a:lnTo>
                <a:lnTo>
                  <a:pt x="807" y="93"/>
                </a:lnTo>
                <a:lnTo>
                  <a:pt x="785" y="108"/>
                </a:lnTo>
                <a:lnTo>
                  <a:pt x="763" y="108"/>
                </a:lnTo>
                <a:lnTo>
                  <a:pt x="741" y="115"/>
                </a:lnTo>
                <a:lnTo>
                  <a:pt x="711" y="122"/>
                </a:lnTo>
                <a:lnTo>
                  <a:pt x="681" y="137"/>
                </a:lnTo>
                <a:lnTo>
                  <a:pt x="659" y="145"/>
                </a:lnTo>
                <a:lnTo>
                  <a:pt x="630" y="167"/>
                </a:lnTo>
                <a:lnTo>
                  <a:pt x="607" y="182"/>
                </a:lnTo>
                <a:lnTo>
                  <a:pt x="563" y="241"/>
                </a:lnTo>
                <a:lnTo>
                  <a:pt x="541" y="271"/>
                </a:lnTo>
                <a:lnTo>
                  <a:pt x="533" y="300"/>
                </a:lnTo>
                <a:lnTo>
                  <a:pt x="533" y="330"/>
                </a:lnTo>
                <a:lnTo>
                  <a:pt x="533" y="359"/>
                </a:lnTo>
                <a:lnTo>
                  <a:pt x="533" y="389"/>
                </a:lnTo>
                <a:lnTo>
                  <a:pt x="533" y="411"/>
                </a:lnTo>
                <a:lnTo>
                  <a:pt x="533" y="441"/>
                </a:lnTo>
                <a:lnTo>
                  <a:pt x="548" y="463"/>
                </a:lnTo>
                <a:lnTo>
                  <a:pt x="563" y="485"/>
                </a:lnTo>
                <a:lnTo>
                  <a:pt x="593" y="508"/>
                </a:lnTo>
                <a:lnTo>
                  <a:pt x="644" y="567"/>
                </a:lnTo>
                <a:lnTo>
                  <a:pt x="659" y="611"/>
                </a:lnTo>
                <a:lnTo>
                  <a:pt x="719" y="641"/>
                </a:lnTo>
                <a:lnTo>
                  <a:pt x="741" y="663"/>
                </a:lnTo>
                <a:lnTo>
                  <a:pt x="756" y="685"/>
                </a:lnTo>
                <a:lnTo>
                  <a:pt x="778" y="745"/>
                </a:lnTo>
                <a:lnTo>
                  <a:pt x="793" y="767"/>
                </a:lnTo>
                <a:lnTo>
                  <a:pt x="807" y="789"/>
                </a:lnTo>
                <a:lnTo>
                  <a:pt x="822" y="819"/>
                </a:lnTo>
                <a:lnTo>
                  <a:pt x="830" y="841"/>
                </a:lnTo>
                <a:lnTo>
                  <a:pt x="844" y="863"/>
                </a:lnTo>
                <a:lnTo>
                  <a:pt x="844" y="885"/>
                </a:lnTo>
                <a:lnTo>
                  <a:pt x="852" y="908"/>
                </a:lnTo>
                <a:lnTo>
                  <a:pt x="859" y="937"/>
                </a:lnTo>
                <a:lnTo>
                  <a:pt x="859" y="989"/>
                </a:lnTo>
                <a:lnTo>
                  <a:pt x="867" y="1033"/>
                </a:lnTo>
                <a:lnTo>
                  <a:pt x="874" y="1056"/>
                </a:lnTo>
                <a:lnTo>
                  <a:pt x="874" y="1078"/>
                </a:lnTo>
                <a:lnTo>
                  <a:pt x="874" y="1100"/>
                </a:lnTo>
                <a:lnTo>
                  <a:pt x="874" y="1122"/>
                </a:lnTo>
                <a:lnTo>
                  <a:pt x="859" y="1152"/>
                </a:lnTo>
                <a:lnTo>
                  <a:pt x="844" y="1174"/>
                </a:lnTo>
                <a:lnTo>
                  <a:pt x="822" y="1204"/>
                </a:lnTo>
                <a:lnTo>
                  <a:pt x="800" y="1226"/>
                </a:lnTo>
                <a:lnTo>
                  <a:pt x="785" y="1248"/>
                </a:lnTo>
                <a:lnTo>
                  <a:pt x="726" y="1293"/>
                </a:lnTo>
                <a:lnTo>
                  <a:pt x="696" y="1315"/>
                </a:lnTo>
                <a:lnTo>
                  <a:pt x="637" y="1330"/>
                </a:lnTo>
                <a:lnTo>
                  <a:pt x="607" y="1345"/>
                </a:lnTo>
                <a:lnTo>
                  <a:pt x="548" y="1359"/>
                </a:lnTo>
                <a:lnTo>
                  <a:pt x="474" y="1374"/>
                </a:lnTo>
                <a:lnTo>
                  <a:pt x="415" y="1382"/>
                </a:lnTo>
                <a:lnTo>
                  <a:pt x="393" y="1389"/>
                </a:lnTo>
                <a:lnTo>
                  <a:pt x="333" y="1404"/>
                </a:lnTo>
                <a:lnTo>
                  <a:pt x="289" y="1404"/>
                </a:lnTo>
                <a:lnTo>
                  <a:pt x="237" y="1419"/>
                </a:lnTo>
                <a:lnTo>
                  <a:pt x="193" y="1419"/>
                </a:lnTo>
                <a:lnTo>
                  <a:pt x="148" y="1426"/>
                </a:lnTo>
                <a:lnTo>
                  <a:pt x="104" y="1433"/>
                </a:lnTo>
                <a:lnTo>
                  <a:pt x="74" y="1441"/>
                </a:lnTo>
                <a:lnTo>
                  <a:pt x="44" y="1448"/>
                </a:lnTo>
                <a:lnTo>
                  <a:pt x="22" y="1456"/>
                </a:lnTo>
                <a:lnTo>
                  <a:pt x="0" y="1471"/>
                </a:lnTo>
                <a:lnTo>
                  <a:pt x="22" y="1485"/>
                </a:lnTo>
                <a:lnTo>
                  <a:pt x="37" y="1508"/>
                </a:lnTo>
                <a:lnTo>
                  <a:pt x="44" y="1530"/>
                </a:lnTo>
                <a:lnTo>
                  <a:pt x="52" y="1552"/>
                </a:lnTo>
                <a:lnTo>
                  <a:pt x="52" y="1574"/>
                </a:lnTo>
                <a:lnTo>
                  <a:pt x="59" y="1596"/>
                </a:lnTo>
                <a:lnTo>
                  <a:pt x="52" y="1619"/>
                </a:lnTo>
                <a:lnTo>
                  <a:pt x="30" y="1626"/>
                </a:lnTo>
                <a:lnTo>
                  <a:pt x="22" y="1604"/>
                </a:lnTo>
                <a:lnTo>
                  <a:pt x="15" y="1582"/>
                </a:lnTo>
                <a:lnTo>
                  <a:pt x="15" y="1559"/>
                </a:lnTo>
                <a:lnTo>
                  <a:pt x="15" y="1537"/>
                </a:lnTo>
                <a:lnTo>
                  <a:pt x="7" y="1515"/>
                </a:lnTo>
                <a:lnTo>
                  <a:pt x="7" y="1493"/>
                </a:lnTo>
                <a:lnTo>
                  <a:pt x="30" y="1508"/>
                </a:lnTo>
                <a:lnTo>
                  <a:pt x="44" y="1530"/>
                </a:lnTo>
                <a:lnTo>
                  <a:pt x="44" y="1552"/>
                </a:lnTo>
                <a:lnTo>
                  <a:pt x="52" y="1574"/>
                </a:lnTo>
                <a:lnTo>
                  <a:pt x="52" y="1596"/>
                </a:lnTo>
                <a:lnTo>
                  <a:pt x="59" y="1619"/>
                </a:lnTo>
                <a:lnTo>
                  <a:pt x="81" y="1626"/>
                </a:lnTo>
                <a:lnTo>
                  <a:pt x="104" y="1626"/>
                </a:lnTo>
                <a:lnTo>
                  <a:pt x="126" y="1619"/>
                </a:lnTo>
                <a:lnTo>
                  <a:pt x="148" y="1619"/>
                </a:lnTo>
                <a:lnTo>
                  <a:pt x="170" y="1611"/>
                </a:lnTo>
                <a:lnTo>
                  <a:pt x="215" y="1611"/>
                </a:lnTo>
                <a:lnTo>
                  <a:pt x="244" y="1611"/>
                </a:lnTo>
                <a:lnTo>
                  <a:pt x="267" y="1604"/>
                </a:lnTo>
                <a:lnTo>
                  <a:pt x="296" y="1604"/>
                </a:lnTo>
                <a:lnTo>
                  <a:pt x="326" y="1596"/>
                </a:lnTo>
                <a:lnTo>
                  <a:pt x="348" y="1596"/>
                </a:lnTo>
                <a:lnTo>
                  <a:pt x="370" y="1589"/>
                </a:lnTo>
                <a:lnTo>
                  <a:pt x="393" y="1582"/>
                </a:lnTo>
                <a:lnTo>
                  <a:pt x="444" y="1582"/>
                </a:lnTo>
                <a:lnTo>
                  <a:pt x="474" y="1567"/>
                </a:lnTo>
                <a:lnTo>
                  <a:pt x="496" y="1559"/>
                </a:lnTo>
                <a:lnTo>
                  <a:pt x="519" y="1545"/>
                </a:lnTo>
                <a:lnTo>
                  <a:pt x="548" y="1537"/>
                </a:lnTo>
                <a:lnTo>
                  <a:pt x="570" y="1537"/>
                </a:lnTo>
                <a:lnTo>
                  <a:pt x="600" y="1522"/>
                </a:lnTo>
                <a:lnTo>
                  <a:pt x="622" y="1522"/>
                </a:lnTo>
                <a:lnTo>
                  <a:pt x="681" y="1515"/>
                </a:lnTo>
                <a:lnTo>
                  <a:pt x="704" y="1508"/>
                </a:lnTo>
                <a:lnTo>
                  <a:pt x="726" y="1508"/>
                </a:lnTo>
                <a:lnTo>
                  <a:pt x="785" y="1500"/>
                </a:lnTo>
                <a:lnTo>
                  <a:pt x="807" y="1485"/>
                </a:lnTo>
                <a:lnTo>
                  <a:pt x="830" y="1471"/>
                </a:lnTo>
                <a:lnTo>
                  <a:pt x="852" y="1456"/>
                </a:lnTo>
                <a:lnTo>
                  <a:pt x="874" y="1441"/>
                </a:lnTo>
                <a:lnTo>
                  <a:pt x="889" y="1419"/>
                </a:lnTo>
                <a:lnTo>
                  <a:pt x="911" y="1404"/>
                </a:lnTo>
                <a:lnTo>
                  <a:pt x="933" y="1389"/>
                </a:lnTo>
                <a:lnTo>
                  <a:pt x="956" y="1367"/>
                </a:lnTo>
                <a:lnTo>
                  <a:pt x="963" y="1345"/>
                </a:lnTo>
                <a:lnTo>
                  <a:pt x="985" y="1330"/>
                </a:lnTo>
                <a:lnTo>
                  <a:pt x="1000" y="1308"/>
                </a:lnTo>
                <a:lnTo>
                  <a:pt x="1015" y="1285"/>
                </a:lnTo>
                <a:lnTo>
                  <a:pt x="1030" y="1263"/>
                </a:lnTo>
                <a:lnTo>
                  <a:pt x="1037" y="1241"/>
                </a:lnTo>
                <a:lnTo>
                  <a:pt x="1044" y="1211"/>
                </a:lnTo>
                <a:lnTo>
                  <a:pt x="1044" y="1189"/>
                </a:lnTo>
                <a:lnTo>
                  <a:pt x="1044" y="1167"/>
                </a:lnTo>
                <a:lnTo>
                  <a:pt x="1044" y="1145"/>
                </a:lnTo>
                <a:lnTo>
                  <a:pt x="1044" y="1122"/>
                </a:lnTo>
                <a:lnTo>
                  <a:pt x="1037" y="1100"/>
                </a:lnTo>
                <a:lnTo>
                  <a:pt x="1037" y="1078"/>
                </a:lnTo>
                <a:lnTo>
                  <a:pt x="1037" y="1056"/>
                </a:lnTo>
                <a:lnTo>
                  <a:pt x="1037" y="1033"/>
                </a:lnTo>
                <a:lnTo>
                  <a:pt x="1037" y="1011"/>
                </a:lnTo>
                <a:lnTo>
                  <a:pt x="1022" y="982"/>
                </a:lnTo>
                <a:lnTo>
                  <a:pt x="1022" y="937"/>
                </a:lnTo>
                <a:lnTo>
                  <a:pt x="1007" y="908"/>
                </a:lnTo>
                <a:lnTo>
                  <a:pt x="993" y="885"/>
                </a:lnTo>
                <a:lnTo>
                  <a:pt x="985" y="856"/>
                </a:lnTo>
                <a:lnTo>
                  <a:pt x="978" y="833"/>
                </a:lnTo>
                <a:lnTo>
                  <a:pt x="963" y="811"/>
                </a:lnTo>
                <a:lnTo>
                  <a:pt x="948" y="789"/>
                </a:lnTo>
                <a:lnTo>
                  <a:pt x="933" y="759"/>
                </a:lnTo>
                <a:lnTo>
                  <a:pt x="919" y="737"/>
                </a:lnTo>
                <a:lnTo>
                  <a:pt x="911" y="715"/>
                </a:lnTo>
                <a:lnTo>
                  <a:pt x="904" y="693"/>
                </a:lnTo>
                <a:lnTo>
                  <a:pt x="896" y="671"/>
                </a:lnTo>
                <a:lnTo>
                  <a:pt x="881" y="648"/>
                </a:lnTo>
                <a:lnTo>
                  <a:pt x="874" y="626"/>
                </a:lnTo>
                <a:lnTo>
                  <a:pt x="859" y="604"/>
                </a:lnTo>
                <a:lnTo>
                  <a:pt x="852" y="582"/>
                </a:lnTo>
                <a:lnTo>
                  <a:pt x="822" y="552"/>
                </a:lnTo>
                <a:lnTo>
                  <a:pt x="793" y="522"/>
                </a:lnTo>
                <a:lnTo>
                  <a:pt x="770" y="500"/>
                </a:lnTo>
                <a:lnTo>
                  <a:pt x="748" y="478"/>
                </a:lnTo>
                <a:lnTo>
                  <a:pt x="726" y="456"/>
                </a:lnTo>
                <a:lnTo>
                  <a:pt x="704" y="441"/>
                </a:lnTo>
                <a:lnTo>
                  <a:pt x="681" y="426"/>
                </a:lnTo>
                <a:lnTo>
                  <a:pt x="630" y="404"/>
                </a:lnTo>
                <a:lnTo>
                  <a:pt x="615" y="382"/>
                </a:lnTo>
                <a:lnTo>
                  <a:pt x="615" y="359"/>
                </a:lnTo>
                <a:lnTo>
                  <a:pt x="637" y="337"/>
                </a:lnTo>
                <a:lnTo>
                  <a:pt x="659" y="322"/>
                </a:lnTo>
                <a:lnTo>
                  <a:pt x="681" y="315"/>
                </a:lnTo>
                <a:lnTo>
                  <a:pt x="704" y="300"/>
                </a:lnTo>
                <a:lnTo>
                  <a:pt x="726" y="293"/>
                </a:lnTo>
                <a:lnTo>
                  <a:pt x="748" y="278"/>
                </a:lnTo>
                <a:lnTo>
                  <a:pt x="770" y="271"/>
                </a:lnTo>
                <a:lnTo>
                  <a:pt x="793" y="263"/>
                </a:lnTo>
                <a:lnTo>
                  <a:pt x="815" y="256"/>
                </a:lnTo>
                <a:lnTo>
                  <a:pt x="837" y="248"/>
                </a:lnTo>
                <a:lnTo>
                  <a:pt x="859" y="241"/>
                </a:lnTo>
                <a:lnTo>
                  <a:pt x="881" y="233"/>
                </a:lnTo>
                <a:lnTo>
                  <a:pt x="911" y="226"/>
                </a:lnTo>
                <a:lnTo>
                  <a:pt x="933" y="219"/>
                </a:lnTo>
                <a:lnTo>
                  <a:pt x="963" y="211"/>
                </a:lnTo>
                <a:lnTo>
                  <a:pt x="985" y="211"/>
                </a:lnTo>
                <a:lnTo>
                  <a:pt x="1007" y="211"/>
                </a:lnTo>
                <a:lnTo>
                  <a:pt x="1030" y="211"/>
                </a:lnTo>
                <a:lnTo>
                  <a:pt x="1052" y="211"/>
                </a:lnTo>
                <a:lnTo>
                  <a:pt x="1111" y="211"/>
                </a:lnTo>
                <a:lnTo>
                  <a:pt x="1133" y="204"/>
                </a:lnTo>
                <a:lnTo>
                  <a:pt x="1156" y="196"/>
                </a:lnTo>
              </a:path>
            </a:pathLst>
          </a:custGeom>
          <a:solidFill>
            <a:schemeClr val="bg2"/>
          </a:solidFill>
          <a:ln w="12700" cap="rnd" cmpd="sng">
            <a:solidFill>
              <a:schemeClr val="tx1"/>
            </a:solidFill>
            <a:prstDash val="solid"/>
            <a:round/>
            <a:headEnd type="none" w="med" len="med"/>
            <a:tailEnd type="none" w="med" len="med"/>
          </a:ln>
          <a:effectLst/>
        </p:spPr>
        <p:txBody>
          <a:bodyPr/>
          <a:lstStyle/>
          <a:p>
            <a:endParaRPr lang="en-US"/>
          </a:p>
        </p:txBody>
      </p:sp>
      <p:sp>
        <p:nvSpPr>
          <p:cNvPr id="23563" name="Line 11"/>
          <p:cNvSpPr>
            <a:spLocks noChangeShapeType="1"/>
          </p:cNvSpPr>
          <p:nvPr/>
        </p:nvSpPr>
        <p:spPr bwMode="auto">
          <a:xfrm flipH="1">
            <a:off x="2889250" y="5797550"/>
            <a:ext cx="317500" cy="520700"/>
          </a:xfrm>
          <a:prstGeom prst="line">
            <a:avLst/>
          </a:prstGeom>
          <a:noFill/>
          <a:ln w="12700">
            <a:solidFill>
              <a:schemeClr val="tx1"/>
            </a:solidFill>
            <a:round/>
            <a:headEnd/>
            <a:tailEnd/>
          </a:ln>
          <a:effectLst/>
        </p:spPr>
        <p:txBody>
          <a:bodyPr wrap="none" anchor="ctr"/>
          <a:lstStyle/>
          <a:p>
            <a:endParaRPr lang="en-US"/>
          </a:p>
        </p:txBody>
      </p:sp>
      <p:sp>
        <p:nvSpPr>
          <p:cNvPr id="23564" name="Line 12"/>
          <p:cNvSpPr>
            <a:spLocks noChangeShapeType="1"/>
          </p:cNvSpPr>
          <p:nvPr/>
        </p:nvSpPr>
        <p:spPr bwMode="auto">
          <a:xfrm flipH="1">
            <a:off x="2965450" y="6102350"/>
            <a:ext cx="241300" cy="215900"/>
          </a:xfrm>
          <a:prstGeom prst="line">
            <a:avLst/>
          </a:prstGeom>
          <a:noFill/>
          <a:ln w="12700">
            <a:solidFill>
              <a:schemeClr val="tx1"/>
            </a:solidFill>
            <a:round/>
            <a:headEnd/>
            <a:tailEnd/>
          </a:ln>
          <a:effectLst/>
        </p:spPr>
        <p:txBody>
          <a:bodyPr wrap="none" anchor="ctr"/>
          <a:lstStyle/>
          <a:p>
            <a:endParaRPr lang="en-US"/>
          </a:p>
        </p:txBody>
      </p:sp>
      <p:sp>
        <p:nvSpPr>
          <p:cNvPr id="23565" name="Line 13"/>
          <p:cNvSpPr>
            <a:spLocks noChangeShapeType="1"/>
          </p:cNvSpPr>
          <p:nvPr/>
        </p:nvSpPr>
        <p:spPr bwMode="auto">
          <a:xfrm>
            <a:off x="2063750" y="6026150"/>
            <a:ext cx="444500" cy="215900"/>
          </a:xfrm>
          <a:prstGeom prst="line">
            <a:avLst/>
          </a:prstGeom>
          <a:noFill/>
          <a:ln w="12700">
            <a:solidFill>
              <a:schemeClr val="tx1"/>
            </a:solidFill>
            <a:round/>
            <a:headEnd/>
            <a:tailEnd/>
          </a:ln>
          <a:effectLst/>
        </p:spPr>
        <p:txBody>
          <a:bodyPr wrap="none" anchor="ctr"/>
          <a:lstStyle/>
          <a:p>
            <a:endParaRPr lang="en-US"/>
          </a:p>
        </p:txBody>
      </p:sp>
      <p:sp>
        <p:nvSpPr>
          <p:cNvPr id="23566" name="Line 14"/>
          <p:cNvSpPr>
            <a:spLocks noChangeShapeType="1"/>
          </p:cNvSpPr>
          <p:nvPr/>
        </p:nvSpPr>
        <p:spPr bwMode="auto">
          <a:xfrm>
            <a:off x="2139950" y="6254750"/>
            <a:ext cx="368300" cy="63500"/>
          </a:xfrm>
          <a:prstGeom prst="line">
            <a:avLst/>
          </a:prstGeom>
          <a:noFill/>
          <a:ln w="12700">
            <a:solidFill>
              <a:schemeClr val="tx1"/>
            </a:solidFill>
            <a:round/>
            <a:headEnd/>
            <a:tailEnd/>
          </a:ln>
          <a:effectLst/>
        </p:spPr>
        <p:txBody>
          <a:bodyPr wrap="none" anchor="ctr"/>
          <a:lstStyle/>
          <a:p>
            <a:endParaRPr lang="en-US"/>
          </a:p>
        </p:txBody>
      </p:sp>
      <p:sp>
        <p:nvSpPr>
          <p:cNvPr id="23567" name="Line 15"/>
          <p:cNvSpPr>
            <a:spLocks noChangeShapeType="1"/>
          </p:cNvSpPr>
          <p:nvPr/>
        </p:nvSpPr>
        <p:spPr bwMode="auto">
          <a:xfrm>
            <a:off x="3124200" y="3663950"/>
            <a:ext cx="0" cy="1054100"/>
          </a:xfrm>
          <a:prstGeom prst="line">
            <a:avLst/>
          </a:prstGeom>
          <a:noFill/>
          <a:ln w="12700">
            <a:solidFill>
              <a:schemeClr val="tx1"/>
            </a:solidFill>
            <a:round/>
            <a:headEnd/>
            <a:tailEnd/>
          </a:ln>
          <a:effectLst/>
        </p:spPr>
        <p:txBody>
          <a:bodyPr wrap="none" anchor="ctr"/>
          <a:lstStyle/>
          <a:p>
            <a:endParaRPr lang="en-US"/>
          </a:p>
        </p:txBody>
      </p:sp>
      <p:sp>
        <p:nvSpPr>
          <p:cNvPr id="23568" name="Line 16"/>
          <p:cNvSpPr>
            <a:spLocks noChangeShapeType="1"/>
          </p:cNvSpPr>
          <p:nvPr/>
        </p:nvSpPr>
        <p:spPr bwMode="auto">
          <a:xfrm>
            <a:off x="3276600" y="3968750"/>
            <a:ext cx="0" cy="596900"/>
          </a:xfrm>
          <a:prstGeom prst="line">
            <a:avLst/>
          </a:prstGeom>
          <a:noFill/>
          <a:ln w="12700">
            <a:solidFill>
              <a:schemeClr val="tx1"/>
            </a:solidFill>
            <a:round/>
            <a:headEnd/>
            <a:tailEnd/>
          </a:ln>
          <a:effectLst/>
        </p:spPr>
        <p:txBody>
          <a:bodyPr wrap="none" anchor="ctr"/>
          <a:lstStyle/>
          <a:p>
            <a:endParaRPr lang="en-US"/>
          </a:p>
        </p:txBody>
      </p:sp>
      <p:sp>
        <p:nvSpPr>
          <p:cNvPr id="23569" name="Line 17"/>
          <p:cNvSpPr>
            <a:spLocks noChangeShapeType="1"/>
          </p:cNvSpPr>
          <p:nvPr/>
        </p:nvSpPr>
        <p:spPr bwMode="auto">
          <a:xfrm>
            <a:off x="2209800" y="4121150"/>
            <a:ext cx="0" cy="596900"/>
          </a:xfrm>
          <a:prstGeom prst="line">
            <a:avLst/>
          </a:prstGeom>
          <a:noFill/>
          <a:ln w="12700">
            <a:solidFill>
              <a:schemeClr val="tx1"/>
            </a:solidFill>
            <a:round/>
            <a:headEnd/>
            <a:tailEnd/>
          </a:ln>
          <a:effectLst/>
        </p:spPr>
        <p:txBody>
          <a:bodyPr wrap="none" anchor="ctr"/>
          <a:lstStyle/>
          <a:p>
            <a:endParaRPr lang="en-US"/>
          </a:p>
        </p:txBody>
      </p:sp>
      <p:sp>
        <p:nvSpPr>
          <p:cNvPr id="23570" name="Line 18"/>
          <p:cNvSpPr>
            <a:spLocks noChangeShapeType="1"/>
          </p:cNvSpPr>
          <p:nvPr/>
        </p:nvSpPr>
        <p:spPr bwMode="auto">
          <a:xfrm>
            <a:off x="2133600" y="4273550"/>
            <a:ext cx="0" cy="292100"/>
          </a:xfrm>
          <a:prstGeom prst="line">
            <a:avLst/>
          </a:prstGeom>
          <a:noFill/>
          <a:ln w="12700">
            <a:solidFill>
              <a:schemeClr val="tx1"/>
            </a:solidFill>
            <a:round/>
            <a:headEnd/>
            <a:tailEnd/>
          </a:ln>
          <a:effectLst/>
        </p:spPr>
        <p:txBody>
          <a:bodyPr wrap="none" anchor="ctr"/>
          <a:lstStyle/>
          <a:p>
            <a:endParaRPr lang="en-US"/>
          </a:p>
        </p:txBody>
      </p:sp>
      <p:sp>
        <p:nvSpPr>
          <p:cNvPr id="23571" name="Freeform 19"/>
          <p:cNvSpPr>
            <a:spLocks/>
          </p:cNvSpPr>
          <p:nvPr/>
        </p:nvSpPr>
        <p:spPr bwMode="auto">
          <a:xfrm>
            <a:off x="3160713" y="5368925"/>
            <a:ext cx="730250" cy="884238"/>
          </a:xfrm>
          <a:custGeom>
            <a:avLst/>
            <a:gdLst>
              <a:gd name="T0" fmla="*/ 39688 w 460"/>
              <a:gd name="T1" fmla="*/ 269875 h 557"/>
              <a:gd name="T2" fmla="*/ 23813 w 460"/>
              <a:gd name="T3" fmla="*/ 234950 h 557"/>
              <a:gd name="T4" fmla="*/ 0 w 460"/>
              <a:gd name="T5" fmla="*/ 200025 h 557"/>
              <a:gd name="T6" fmla="*/ 0 w 460"/>
              <a:gd name="T7" fmla="*/ 165100 h 557"/>
              <a:gd name="T8" fmla="*/ 0 w 460"/>
              <a:gd name="T9" fmla="*/ 130175 h 557"/>
              <a:gd name="T10" fmla="*/ 12700 w 460"/>
              <a:gd name="T11" fmla="*/ 93663 h 557"/>
              <a:gd name="T12" fmla="*/ 34925 w 460"/>
              <a:gd name="T13" fmla="*/ 58738 h 557"/>
              <a:gd name="T14" fmla="*/ 71438 w 460"/>
              <a:gd name="T15" fmla="*/ 23813 h 557"/>
              <a:gd name="T16" fmla="*/ 117475 w 460"/>
              <a:gd name="T17" fmla="*/ 12700 h 557"/>
              <a:gd name="T18" fmla="*/ 152400 w 460"/>
              <a:gd name="T19" fmla="*/ 0 h 557"/>
              <a:gd name="T20" fmla="*/ 188913 w 460"/>
              <a:gd name="T21" fmla="*/ 0 h 557"/>
              <a:gd name="T22" fmla="*/ 282575 w 460"/>
              <a:gd name="T23" fmla="*/ 12700 h 557"/>
              <a:gd name="T24" fmla="*/ 330200 w 460"/>
              <a:gd name="T25" fmla="*/ 23813 h 557"/>
              <a:gd name="T26" fmla="*/ 352425 w 460"/>
              <a:gd name="T27" fmla="*/ 58738 h 557"/>
              <a:gd name="T28" fmla="*/ 365125 w 460"/>
              <a:gd name="T29" fmla="*/ 93663 h 557"/>
              <a:gd name="T30" fmla="*/ 365125 w 460"/>
              <a:gd name="T31" fmla="*/ 130175 h 557"/>
              <a:gd name="T32" fmla="*/ 365125 w 460"/>
              <a:gd name="T33" fmla="*/ 165100 h 557"/>
              <a:gd name="T34" fmla="*/ 365125 w 460"/>
              <a:gd name="T35" fmla="*/ 200025 h 557"/>
              <a:gd name="T36" fmla="*/ 341313 w 460"/>
              <a:gd name="T37" fmla="*/ 234950 h 557"/>
              <a:gd name="T38" fmla="*/ 447675 w 460"/>
              <a:gd name="T39" fmla="*/ 258763 h 557"/>
              <a:gd name="T40" fmla="*/ 587375 w 460"/>
              <a:gd name="T41" fmla="*/ 271463 h 557"/>
              <a:gd name="T42" fmla="*/ 623888 w 460"/>
              <a:gd name="T43" fmla="*/ 271463 h 557"/>
              <a:gd name="T44" fmla="*/ 635000 w 460"/>
              <a:gd name="T45" fmla="*/ 306388 h 557"/>
              <a:gd name="T46" fmla="*/ 635000 w 460"/>
              <a:gd name="T47" fmla="*/ 341313 h 557"/>
              <a:gd name="T48" fmla="*/ 635000 w 460"/>
              <a:gd name="T49" fmla="*/ 376238 h 557"/>
              <a:gd name="T50" fmla="*/ 611188 w 460"/>
              <a:gd name="T51" fmla="*/ 411163 h 557"/>
              <a:gd name="T52" fmla="*/ 576263 w 460"/>
              <a:gd name="T53" fmla="*/ 434975 h 557"/>
              <a:gd name="T54" fmla="*/ 541338 w 460"/>
              <a:gd name="T55" fmla="*/ 458788 h 557"/>
              <a:gd name="T56" fmla="*/ 506413 w 460"/>
              <a:gd name="T57" fmla="*/ 458788 h 557"/>
              <a:gd name="T58" fmla="*/ 469900 w 460"/>
              <a:gd name="T59" fmla="*/ 471488 h 557"/>
              <a:gd name="T60" fmla="*/ 587375 w 460"/>
              <a:gd name="T61" fmla="*/ 493713 h 557"/>
              <a:gd name="T62" fmla="*/ 682625 w 460"/>
              <a:gd name="T63" fmla="*/ 506413 h 557"/>
              <a:gd name="T64" fmla="*/ 706438 w 460"/>
              <a:gd name="T65" fmla="*/ 541338 h 557"/>
              <a:gd name="T66" fmla="*/ 728663 w 460"/>
              <a:gd name="T67" fmla="*/ 576263 h 557"/>
              <a:gd name="T68" fmla="*/ 717550 w 460"/>
              <a:gd name="T69" fmla="*/ 623888 h 557"/>
              <a:gd name="T70" fmla="*/ 682625 w 460"/>
              <a:gd name="T71" fmla="*/ 658813 h 557"/>
              <a:gd name="T72" fmla="*/ 647700 w 460"/>
              <a:gd name="T73" fmla="*/ 693738 h 557"/>
              <a:gd name="T74" fmla="*/ 565150 w 460"/>
              <a:gd name="T75" fmla="*/ 693738 h 557"/>
              <a:gd name="T76" fmla="*/ 528638 w 460"/>
              <a:gd name="T77" fmla="*/ 706438 h 557"/>
              <a:gd name="T78" fmla="*/ 434975 w 460"/>
              <a:gd name="T79" fmla="*/ 717550 h 557"/>
              <a:gd name="T80" fmla="*/ 388938 w 460"/>
              <a:gd name="T81" fmla="*/ 706438 h 557"/>
              <a:gd name="T82" fmla="*/ 352425 w 460"/>
              <a:gd name="T83" fmla="*/ 693738 h 557"/>
              <a:gd name="T84" fmla="*/ 317500 w 460"/>
              <a:gd name="T85" fmla="*/ 669925 h 557"/>
              <a:gd name="T86" fmla="*/ 330200 w 460"/>
              <a:gd name="T87" fmla="*/ 717550 h 557"/>
              <a:gd name="T88" fmla="*/ 341313 w 460"/>
              <a:gd name="T89" fmla="*/ 752475 h 557"/>
              <a:gd name="T90" fmla="*/ 341313 w 460"/>
              <a:gd name="T91" fmla="*/ 800100 h 557"/>
              <a:gd name="T92" fmla="*/ 330200 w 460"/>
              <a:gd name="T93" fmla="*/ 835025 h 557"/>
              <a:gd name="T94" fmla="*/ 293688 w 460"/>
              <a:gd name="T95" fmla="*/ 858838 h 557"/>
              <a:gd name="T96" fmla="*/ 258763 w 460"/>
              <a:gd name="T97" fmla="*/ 882650 h 557"/>
              <a:gd name="T98" fmla="*/ 223838 w 460"/>
              <a:gd name="T99" fmla="*/ 882650 h 557"/>
              <a:gd name="T100" fmla="*/ 188913 w 460"/>
              <a:gd name="T101" fmla="*/ 882650 h 557"/>
              <a:gd name="T102" fmla="*/ 152400 w 460"/>
              <a:gd name="T103" fmla="*/ 869950 h 557"/>
              <a:gd name="T104" fmla="*/ 117475 w 460"/>
              <a:gd name="T105" fmla="*/ 835025 h 557"/>
              <a:gd name="T106" fmla="*/ 117475 w 460"/>
              <a:gd name="T107" fmla="*/ 800100 h 55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60" h="557">
                <a:moveTo>
                  <a:pt x="25" y="170"/>
                </a:moveTo>
                <a:lnTo>
                  <a:pt x="15" y="148"/>
                </a:lnTo>
                <a:lnTo>
                  <a:pt x="0" y="126"/>
                </a:lnTo>
                <a:lnTo>
                  <a:pt x="0" y="104"/>
                </a:lnTo>
                <a:lnTo>
                  <a:pt x="0" y="82"/>
                </a:lnTo>
                <a:lnTo>
                  <a:pt x="8" y="59"/>
                </a:lnTo>
                <a:lnTo>
                  <a:pt x="22" y="37"/>
                </a:lnTo>
                <a:lnTo>
                  <a:pt x="45" y="15"/>
                </a:lnTo>
                <a:lnTo>
                  <a:pt x="74" y="8"/>
                </a:lnTo>
                <a:lnTo>
                  <a:pt x="96" y="0"/>
                </a:lnTo>
                <a:lnTo>
                  <a:pt x="119" y="0"/>
                </a:lnTo>
                <a:lnTo>
                  <a:pt x="178" y="8"/>
                </a:lnTo>
                <a:lnTo>
                  <a:pt x="208" y="15"/>
                </a:lnTo>
                <a:lnTo>
                  <a:pt x="222" y="37"/>
                </a:lnTo>
                <a:lnTo>
                  <a:pt x="230" y="59"/>
                </a:lnTo>
                <a:lnTo>
                  <a:pt x="230" y="82"/>
                </a:lnTo>
                <a:lnTo>
                  <a:pt x="230" y="104"/>
                </a:lnTo>
                <a:lnTo>
                  <a:pt x="230" y="126"/>
                </a:lnTo>
                <a:lnTo>
                  <a:pt x="215" y="148"/>
                </a:lnTo>
                <a:lnTo>
                  <a:pt x="282" y="163"/>
                </a:lnTo>
                <a:lnTo>
                  <a:pt x="370" y="171"/>
                </a:lnTo>
                <a:lnTo>
                  <a:pt x="393" y="171"/>
                </a:lnTo>
                <a:lnTo>
                  <a:pt x="400" y="193"/>
                </a:lnTo>
                <a:lnTo>
                  <a:pt x="400" y="215"/>
                </a:lnTo>
                <a:lnTo>
                  <a:pt x="400" y="237"/>
                </a:lnTo>
                <a:lnTo>
                  <a:pt x="385" y="259"/>
                </a:lnTo>
                <a:lnTo>
                  <a:pt x="363" y="274"/>
                </a:lnTo>
                <a:lnTo>
                  <a:pt x="341" y="289"/>
                </a:lnTo>
                <a:lnTo>
                  <a:pt x="319" y="289"/>
                </a:lnTo>
                <a:lnTo>
                  <a:pt x="296" y="297"/>
                </a:lnTo>
                <a:lnTo>
                  <a:pt x="370" y="311"/>
                </a:lnTo>
                <a:lnTo>
                  <a:pt x="430" y="319"/>
                </a:lnTo>
                <a:lnTo>
                  <a:pt x="445" y="341"/>
                </a:lnTo>
                <a:lnTo>
                  <a:pt x="459" y="363"/>
                </a:lnTo>
                <a:lnTo>
                  <a:pt x="452" y="393"/>
                </a:lnTo>
                <a:lnTo>
                  <a:pt x="430" y="415"/>
                </a:lnTo>
                <a:lnTo>
                  <a:pt x="408" y="437"/>
                </a:lnTo>
                <a:lnTo>
                  <a:pt x="356" y="437"/>
                </a:lnTo>
                <a:lnTo>
                  <a:pt x="333" y="445"/>
                </a:lnTo>
                <a:lnTo>
                  <a:pt x="274" y="452"/>
                </a:lnTo>
                <a:lnTo>
                  <a:pt x="245" y="445"/>
                </a:lnTo>
                <a:lnTo>
                  <a:pt x="222" y="437"/>
                </a:lnTo>
                <a:lnTo>
                  <a:pt x="200" y="422"/>
                </a:lnTo>
                <a:lnTo>
                  <a:pt x="208" y="452"/>
                </a:lnTo>
                <a:lnTo>
                  <a:pt x="215" y="474"/>
                </a:lnTo>
                <a:lnTo>
                  <a:pt x="215" y="504"/>
                </a:lnTo>
                <a:lnTo>
                  <a:pt x="208" y="526"/>
                </a:lnTo>
                <a:lnTo>
                  <a:pt x="185" y="541"/>
                </a:lnTo>
                <a:lnTo>
                  <a:pt x="163" y="556"/>
                </a:lnTo>
                <a:lnTo>
                  <a:pt x="141" y="556"/>
                </a:lnTo>
                <a:lnTo>
                  <a:pt x="119" y="556"/>
                </a:lnTo>
                <a:lnTo>
                  <a:pt x="96" y="548"/>
                </a:lnTo>
                <a:lnTo>
                  <a:pt x="74" y="526"/>
                </a:lnTo>
                <a:lnTo>
                  <a:pt x="74" y="504"/>
                </a:lnTo>
              </a:path>
            </a:pathLst>
          </a:custGeom>
          <a:solidFill>
            <a:srgbClr val="FFFFFF"/>
          </a:solidFill>
          <a:ln w="12700" cap="rnd" cmpd="sng">
            <a:solidFill>
              <a:schemeClr val="tx1"/>
            </a:solidFill>
            <a:prstDash val="solid"/>
            <a:round/>
            <a:headEnd type="none" w="med" len="med"/>
            <a:tailEnd type="none" w="med" len="med"/>
          </a:ln>
          <a:effectLst/>
        </p:spPr>
        <p:txBody>
          <a:bodyPr/>
          <a:lstStyle/>
          <a:p>
            <a:endParaRPr lang="en-US"/>
          </a:p>
        </p:txBody>
      </p:sp>
      <p:sp>
        <p:nvSpPr>
          <p:cNvPr id="23572" name="Freeform 20"/>
          <p:cNvSpPr>
            <a:spLocks/>
          </p:cNvSpPr>
          <p:nvPr/>
        </p:nvSpPr>
        <p:spPr bwMode="auto">
          <a:xfrm>
            <a:off x="1631950" y="5792788"/>
            <a:ext cx="788988" cy="777875"/>
          </a:xfrm>
          <a:custGeom>
            <a:avLst/>
            <a:gdLst>
              <a:gd name="T0" fmla="*/ 654050 w 497"/>
              <a:gd name="T1" fmla="*/ 227013 h 490"/>
              <a:gd name="T2" fmla="*/ 635000 w 497"/>
              <a:gd name="T3" fmla="*/ 187325 h 490"/>
              <a:gd name="T4" fmla="*/ 635000 w 497"/>
              <a:gd name="T5" fmla="*/ 152400 h 490"/>
              <a:gd name="T6" fmla="*/ 623888 w 497"/>
              <a:gd name="T7" fmla="*/ 117475 h 490"/>
              <a:gd name="T8" fmla="*/ 600075 w 497"/>
              <a:gd name="T9" fmla="*/ 82550 h 490"/>
              <a:gd name="T10" fmla="*/ 506413 w 497"/>
              <a:gd name="T11" fmla="*/ 34925 h 490"/>
              <a:gd name="T12" fmla="*/ 458788 w 497"/>
              <a:gd name="T13" fmla="*/ 23813 h 490"/>
              <a:gd name="T14" fmla="*/ 423863 w 497"/>
              <a:gd name="T15" fmla="*/ 11113 h 490"/>
              <a:gd name="T16" fmla="*/ 388938 w 497"/>
              <a:gd name="T17" fmla="*/ 0 h 490"/>
              <a:gd name="T18" fmla="*/ 352425 w 497"/>
              <a:gd name="T19" fmla="*/ 11113 h 490"/>
              <a:gd name="T20" fmla="*/ 330200 w 497"/>
              <a:gd name="T21" fmla="*/ 47625 h 490"/>
              <a:gd name="T22" fmla="*/ 317500 w 497"/>
              <a:gd name="T23" fmla="*/ 82550 h 490"/>
              <a:gd name="T24" fmla="*/ 282575 w 497"/>
              <a:gd name="T25" fmla="*/ 58738 h 490"/>
              <a:gd name="T26" fmla="*/ 234950 w 497"/>
              <a:gd name="T27" fmla="*/ 34925 h 490"/>
              <a:gd name="T28" fmla="*/ 141288 w 497"/>
              <a:gd name="T29" fmla="*/ 23813 h 490"/>
              <a:gd name="T30" fmla="*/ 106363 w 497"/>
              <a:gd name="T31" fmla="*/ 23813 h 490"/>
              <a:gd name="T32" fmla="*/ 58738 w 497"/>
              <a:gd name="T33" fmla="*/ 34925 h 490"/>
              <a:gd name="T34" fmla="*/ 34925 w 497"/>
              <a:gd name="T35" fmla="*/ 69850 h 490"/>
              <a:gd name="T36" fmla="*/ 12700 w 497"/>
              <a:gd name="T37" fmla="*/ 106363 h 490"/>
              <a:gd name="T38" fmla="*/ 12700 w 497"/>
              <a:gd name="T39" fmla="*/ 141288 h 490"/>
              <a:gd name="T40" fmla="*/ 0 w 497"/>
              <a:gd name="T41" fmla="*/ 176213 h 490"/>
              <a:gd name="T42" fmla="*/ 12700 w 497"/>
              <a:gd name="T43" fmla="*/ 211138 h 490"/>
              <a:gd name="T44" fmla="*/ 47625 w 497"/>
              <a:gd name="T45" fmla="*/ 246063 h 490"/>
              <a:gd name="T46" fmla="*/ 106363 w 497"/>
              <a:gd name="T47" fmla="*/ 282575 h 490"/>
              <a:gd name="T48" fmla="*/ 176213 w 497"/>
              <a:gd name="T49" fmla="*/ 293688 h 490"/>
              <a:gd name="T50" fmla="*/ 211138 w 497"/>
              <a:gd name="T51" fmla="*/ 304800 h 490"/>
              <a:gd name="T52" fmla="*/ 247650 w 497"/>
              <a:gd name="T53" fmla="*/ 304800 h 490"/>
              <a:gd name="T54" fmla="*/ 223838 w 497"/>
              <a:gd name="T55" fmla="*/ 352425 h 490"/>
              <a:gd name="T56" fmla="*/ 200025 w 497"/>
              <a:gd name="T57" fmla="*/ 423863 h 490"/>
              <a:gd name="T58" fmla="*/ 176213 w 497"/>
              <a:gd name="T59" fmla="*/ 458788 h 490"/>
              <a:gd name="T60" fmla="*/ 176213 w 497"/>
              <a:gd name="T61" fmla="*/ 504825 h 490"/>
              <a:gd name="T62" fmla="*/ 141288 w 497"/>
              <a:gd name="T63" fmla="*/ 552450 h 490"/>
              <a:gd name="T64" fmla="*/ 141288 w 497"/>
              <a:gd name="T65" fmla="*/ 622300 h 490"/>
              <a:gd name="T66" fmla="*/ 130175 w 497"/>
              <a:gd name="T67" fmla="*/ 658813 h 490"/>
              <a:gd name="T68" fmla="*/ 130175 w 497"/>
              <a:gd name="T69" fmla="*/ 693738 h 490"/>
              <a:gd name="T70" fmla="*/ 176213 w 497"/>
              <a:gd name="T71" fmla="*/ 717550 h 490"/>
              <a:gd name="T72" fmla="*/ 211138 w 497"/>
              <a:gd name="T73" fmla="*/ 728663 h 490"/>
              <a:gd name="T74" fmla="*/ 306388 w 497"/>
              <a:gd name="T75" fmla="*/ 752475 h 490"/>
              <a:gd name="T76" fmla="*/ 341313 w 497"/>
              <a:gd name="T77" fmla="*/ 752475 h 490"/>
              <a:gd name="T78" fmla="*/ 388938 w 497"/>
              <a:gd name="T79" fmla="*/ 752475 h 490"/>
              <a:gd name="T80" fmla="*/ 423863 w 497"/>
              <a:gd name="T81" fmla="*/ 741363 h 490"/>
              <a:gd name="T82" fmla="*/ 447675 w 497"/>
              <a:gd name="T83" fmla="*/ 704850 h 490"/>
              <a:gd name="T84" fmla="*/ 469900 w 497"/>
              <a:gd name="T85" fmla="*/ 658813 h 490"/>
              <a:gd name="T86" fmla="*/ 447675 w 497"/>
              <a:gd name="T87" fmla="*/ 611188 h 490"/>
              <a:gd name="T88" fmla="*/ 482600 w 497"/>
              <a:gd name="T89" fmla="*/ 646113 h 490"/>
              <a:gd name="T90" fmla="*/ 506413 w 497"/>
              <a:gd name="T91" fmla="*/ 682625 h 490"/>
              <a:gd name="T92" fmla="*/ 576263 w 497"/>
              <a:gd name="T93" fmla="*/ 693738 h 490"/>
              <a:gd name="T94" fmla="*/ 669925 w 497"/>
              <a:gd name="T95" fmla="*/ 763588 h 490"/>
              <a:gd name="T96" fmla="*/ 706438 w 497"/>
              <a:gd name="T97" fmla="*/ 776288 h 490"/>
              <a:gd name="T98" fmla="*/ 741363 w 497"/>
              <a:gd name="T99" fmla="*/ 776288 h 490"/>
              <a:gd name="T100" fmla="*/ 776288 w 497"/>
              <a:gd name="T101" fmla="*/ 763588 h 490"/>
              <a:gd name="T102" fmla="*/ 776288 w 497"/>
              <a:gd name="T103" fmla="*/ 728663 h 490"/>
              <a:gd name="T104" fmla="*/ 787400 w 497"/>
              <a:gd name="T105" fmla="*/ 693738 h 490"/>
              <a:gd name="T106" fmla="*/ 787400 w 497"/>
              <a:gd name="T107" fmla="*/ 658813 h 490"/>
              <a:gd name="T108" fmla="*/ 776288 w 497"/>
              <a:gd name="T109" fmla="*/ 622300 h 490"/>
              <a:gd name="T110" fmla="*/ 752475 w 497"/>
              <a:gd name="T111" fmla="*/ 587375 h 490"/>
              <a:gd name="T112" fmla="*/ 717550 w 497"/>
              <a:gd name="T113" fmla="*/ 576263 h 490"/>
              <a:gd name="T114" fmla="*/ 682625 w 497"/>
              <a:gd name="T115" fmla="*/ 576263 h 490"/>
              <a:gd name="T116" fmla="*/ 647700 w 497"/>
              <a:gd name="T117" fmla="*/ 552450 h 49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97" h="490">
                <a:moveTo>
                  <a:pt x="412" y="143"/>
                </a:moveTo>
                <a:lnTo>
                  <a:pt x="400" y="118"/>
                </a:lnTo>
                <a:lnTo>
                  <a:pt x="400" y="96"/>
                </a:lnTo>
                <a:lnTo>
                  <a:pt x="393" y="74"/>
                </a:lnTo>
                <a:lnTo>
                  <a:pt x="378" y="52"/>
                </a:lnTo>
                <a:lnTo>
                  <a:pt x="319" y="22"/>
                </a:lnTo>
                <a:lnTo>
                  <a:pt x="289" y="15"/>
                </a:lnTo>
                <a:lnTo>
                  <a:pt x="267" y="7"/>
                </a:lnTo>
                <a:lnTo>
                  <a:pt x="245" y="0"/>
                </a:lnTo>
                <a:lnTo>
                  <a:pt x="222" y="7"/>
                </a:lnTo>
                <a:lnTo>
                  <a:pt x="208" y="30"/>
                </a:lnTo>
                <a:lnTo>
                  <a:pt x="200" y="52"/>
                </a:lnTo>
                <a:lnTo>
                  <a:pt x="178" y="37"/>
                </a:lnTo>
                <a:lnTo>
                  <a:pt x="148" y="22"/>
                </a:lnTo>
                <a:lnTo>
                  <a:pt x="89" y="15"/>
                </a:lnTo>
                <a:lnTo>
                  <a:pt x="67" y="15"/>
                </a:lnTo>
                <a:lnTo>
                  <a:pt x="37" y="22"/>
                </a:lnTo>
                <a:lnTo>
                  <a:pt x="22" y="44"/>
                </a:lnTo>
                <a:lnTo>
                  <a:pt x="8" y="67"/>
                </a:lnTo>
                <a:lnTo>
                  <a:pt x="8" y="89"/>
                </a:lnTo>
                <a:lnTo>
                  <a:pt x="0" y="111"/>
                </a:lnTo>
                <a:lnTo>
                  <a:pt x="8" y="133"/>
                </a:lnTo>
                <a:lnTo>
                  <a:pt x="30" y="155"/>
                </a:lnTo>
                <a:lnTo>
                  <a:pt x="67" y="178"/>
                </a:lnTo>
                <a:lnTo>
                  <a:pt x="111" y="185"/>
                </a:lnTo>
                <a:lnTo>
                  <a:pt x="133" y="192"/>
                </a:lnTo>
                <a:lnTo>
                  <a:pt x="156" y="192"/>
                </a:lnTo>
                <a:lnTo>
                  <a:pt x="141" y="222"/>
                </a:lnTo>
                <a:lnTo>
                  <a:pt x="126" y="267"/>
                </a:lnTo>
                <a:lnTo>
                  <a:pt x="111" y="289"/>
                </a:lnTo>
                <a:lnTo>
                  <a:pt x="111" y="318"/>
                </a:lnTo>
                <a:lnTo>
                  <a:pt x="89" y="348"/>
                </a:lnTo>
                <a:lnTo>
                  <a:pt x="89" y="392"/>
                </a:lnTo>
                <a:lnTo>
                  <a:pt x="82" y="415"/>
                </a:lnTo>
                <a:lnTo>
                  <a:pt x="82" y="437"/>
                </a:lnTo>
                <a:lnTo>
                  <a:pt x="111" y="452"/>
                </a:lnTo>
                <a:lnTo>
                  <a:pt x="133" y="459"/>
                </a:lnTo>
                <a:lnTo>
                  <a:pt x="193" y="474"/>
                </a:lnTo>
                <a:lnTo>
                  <a:pt x="215" y="474"/>
                </a:lnTo>
                <a:lnTo>
                  <a:pt x="245" y="474"/>
                </a:lnTo>
                <a:lnTo>
                  <a:pt x="267" y="467"/>
                </a:lnTo>
                <a:lnTo>
                  <a:pt x="282" y="444"/>
                </a:lnTo>
                <a:lnTo>
                  <a:pt x="296" y="415"/>
                </a:lnTo>
                <a:lnTo>
                  <a:pt x="282" y="385"/>
                </a:lnTo>
                <a:lnTo>
                  <a:pt x="304" y="407"/>
                </a:lnTo>
                <a:lnTo>
                  <a:pt x="319" y="430"/>
                </a:lnTo>
                <a:lnTo>
                  <a:pt x="363" y="437"/>
                </a:lnTo>
                <a:lnTo>
                  <a:pt x="422" y="481"/>
                </a:lnTo>
                <a:lnTo>
                  <a:pt x="445" y="489"/>
                </a:lnTo>
                <a:lnTo>
                  <a:pt x="467" y="489"/>
                </a:lnTo>
                <a:lnTo>
                  <a:pt x="489" y="481"/>
                </a:lnTo>
                <a:lnTo>
                  <a:pt x="489" y="459"/>
                </a:lnTo>
                <a:lnTo>
                  <a:pt x="496" y="437"/>
                </a:lnTo>
                <a:lnTo>
                  <a:pt x="496" y="415"/>
                </a:lnTo>
                <a:lnTo>
                  <a:pt x="489" y="392"/>
                </a:lnTo>
                <a:lnTo>
                  <a:pt x="474" y="370"/>
                </a:lnTo>
                <a:lnTo>
                  <a:pt x="452" y="363"/>
                </a:lnTo>
                <a:lnTo>
                  <a:pt x="430" y="363"/>
                </a:lnTo>
                <a:lnTo>
                  <a:pt x="408" y="348"/>
                </a:lnTo>
              </a:path>
            </a:pathLst>
          </a:custGeom>
          <a:solidFill>
            <a:srgbClr val="FFFFFF"/>
          </a:solidFill>
          <a:ln w="12700" cap="rnd" cmpd="sng">
            <a:solidFill>
              <a:schemeClr val="tx1"/>
            </a:solidFill>
            <a:prstDash val="solid"/>
            <a:round/>
            <a:headEnd type="none" w="med" len="med"/>
            <a:tailEnd type="none" w="med" len="med"/>
          </a:ln>
          <a:effectLst/>
        </p:spPr>
        <p:txBody>
          <a:bodyPr/>
          <a:lstStyle/>
          <a:p>
            <a:endParaRPr lang="en-US"/>
          </a:p>
        </p:txBody>
      </p:sp>
      <p:sp>
        <p:nvSpPr>
          <p:cNvPr id="23573" name="Line 21"/>
          <p:cNvSpPr>
            <a:spLocks noChangeShapeType="1"/>
          </p:cNvSpPr>
          <p:nvPr/>
        </p:nvSpPr>
        <p:spPr bwMode="auto">
          <a:xfrm>
            <a:off x="2362200" y="5340350"/>
            <a:ext cx="0" cy="444500"/>
          </a:xfrm>
          <a:prstGeom prst="line">
            <a:avLst/>
          </a:prstGeom>
          <a:noFill/>
          <a:ln w="12700">
            <a:solidFill>
              <a:schemeClr val="tx1"/>
            </a:solidFill>
            <a:round/>
            <a:headEnd/>
            <a:tailEnd/>
          </a:ln>
          <a:effectLst/>
        </p:spPr>
        <p:txBody>
          <a:bodyPr wrap="none" anchor="ctr"/>
          <a:lstStyle/>
          <a:p>
            <a:endParaRPr lang="en-US"/>
          </a:p>
        </p:txBody>
      </p:sp>
      <p:sp>
        <p:nvSpPr>
          <p:cNvPr id="23574" name="Line 22"/>
          <p:cNvSpPr>
            <a:spLocks noChangeShapeType="1"/>
          </p:cNvSpPr>
          <p:nvPr/>
        </p:nvSpPr>
        <p:spPr bwMode="auto">
          <a:xfrm>
            <a:off x="2971800" y="5340350"/>
            <a:ext cx="0" cy="520700"/>
          </a:xfrm>
          <a:prstGeom prst="line">
            <a:avLst/>
          </a:prstGeom>
          <a:noFill/>
          <a:ln w="12700">
            <a:solidFill>
              <a:schemeClr val="tx1"/>
            </a:solidFill>
            <a:round/>
            <a:headEnd/>
            <a:tailEnd/>
          </a:ln>
          <a:effectLst/>
        </p:spPr>
        <p:txBody>
          <a:bodyPr wrap="none" anchor="ctr"/>
          <a:lstStyle/>
          <a:p>
            <a:endParaRPr lang="en-US"/>
          </a:p>
        </p:txBody>
      </p:sp>
      <p:sp>
        <p:nvSpPr>
          <p:cNvPr id="23575" name="Line 23"/>
          <p:cNvSpPr>
            <a:spLocks noChangeShapeType="1"/>
          </p:cNvSpPr>
          <p:nvPr/>
        </p:nvSpPr>
        <p:spPr bwMode="auto">
          <a:xfrm>
            <a:off x="2286000" y="5416550"/>
            <a:ext cx="0" cy="292100"/>
          </a:xfrm>
          <a:prstGeom prst="line">
            <a:avLst/>
          </a:prstGeom>
          <a:noFill/>
          <a:ln w="12700">
            <a:solidFill>
              <a:schemeClr val="tx1"/>
            </a:solidFill>
            <a:round/>
            <a:headEnd/>
            <a:tailEnd/>
          </a:ln>
          <a:effectLst/>
        </p:spPr>
        <p:txBody>
          <a:bodyPr wrap="none" anchor="ctr"/>
          <a:lstStyle/>
          <a:p>
            <a:endParaRPr lang="en-US"/>
          </a:p>
        </p:txBody>
      </p:sp>
      <p:sp>
        <p:nvSpPr>
          <p:cNvPr id="23576" name="Line 24"/>
          <p:cNvSpPr>
            <a:spLocks noChangeShapeType="1"/>
          </p:cNvSpPr>
          <p:nvPr/>
        </p:nvSpPr>
        <p:spPr bwMode="auto">
          <a:xfrm>
            <a:off x="3048000" y="5492750"/>
            <a:ext cx="0" cy="215900"/>
          </a:xfrm>
          <a:prstGeom prst="line">
            <a:avLst/>
          </a:prstGeom>
          <a:noFill/>
          <a:ln w="12700">
            <a:solidFill>
              <a:schemeClr val="tx1"/>
            </a:solidFill>
            <a:round/>
            <a:headEnd/>
            <a:tailEnd/>
          </a:ln>
          <a:effectLst/>
        </p:spPr>
        <p:txBody>
          <a:bodyPr wrap="none" anchor="ctr"/>
          <a:lstStyle/>
          <a:p>
            <a:endParaRPr lang="en-US"/>
          </a:p>
        </p:txBody>
      </p:sp>
      <p:graphicFrame>
        <p:nvGraphicFramePr>
          <p:cNvPr id="23577" name="Object 25">
            <a:hlinkClick r:id="" action="ppaction://ole?verb=0"/>
          </p:cNvPr>
          <p:cNvGraphicFramePr>
            <a:graphicFrameLocks/>
          </p:cNvGraphicFramePr>
          <p:nvPr/>
        </p:nvGraphicFramePr>
        <p:xfrm>
          <a:off x="806450" y="1420813"/>
          <a:ext cx="3254375" cy="2711450"/>
        </p:xfrm>
        <a:graphic>
          <a:graphicData uri="http://schemas.openxmlformats.org/presentationml/2006/ole">
            <p:oleObj spid="_x0000_s410627" name="Clip" r:id="rId5" imgW="3265488" imgH="2722563" progId="MS_ClipArt_Gallery.2">
              <p:embed/>
            </p:oleObj>
          </a:graphicData>
        </a:graphic>
      </p:graphicFrame>
      <p:sp>
        <p:nvSpPr>
          <p:cNvPr id="23578" name="Rectangle 26"/>
          <p:cNvSpPr>
            <a:spLocks noChangeArrowheads="1"/>
          </p:cNvSpPr>
          <p:nvPr/>
        </p:nvSpPr>
        <p:spPr bwMode="auto">
          <a:xfrm>
            <a:off x="4405313" y="3613150"/>
            <a:ext cx="4255974" cy="2859757"/>
          </a:xfrm>
          <a:prstGeom prst="rect">
            <a:avLst/>
          </a:prstGeom>
          <a:noFill/>
          <a:ln w="12700">
            <a:noFill/>
            <a:miter lim="800000"/>
            <a:headEnd/>
            <a:tailEnd/>
          </a:ln>
          <a:effectLst/>
        </p:spPr>
        <p:txBody>
          <a:bodyPr wrap="none" lIns="90488" tIns="44450" rIns="90488" bIns="44450">
            <a:spAutoFit/>
          </a:bodyPr>
          <a:lstStyle/>
          <a:p>
            <a:r>
              <a:rPr lang="en-US" sz="2000" dirty="0"/>
              <a:t>Many construction processes</a:t>
            </a:r>
          </a:p>
          <a:p>
            <a:r>
              <a:rPr lang="en-US" sz="2000" dirty="0"/>
              <a:t>create noise levels high enough</a:t>
            </a:r>
          </a:p>
          <a:p>
            <a:r>
              <a:rPr lang="en-US" sz="2000" dirty="0"/>
              <a:t>to cause hearing loss.</a:t>
            </a:r>
          </a:p>
          <a:p>
            <a:endParaRPr lang="en-US" sz="2000" dirty="0"/>
          </a:p>
          <a:p>
            <a:r>
              <a:rPr lang="en-US" sz="2000" dirty="0"/>
              <a:t>Permit requirements may be issued</a:t>
            </a:r>
          </a:p>
          <a:p>
            <a:r>
              <a:rPr lang="en-US" sz="2000" dirty="0"/>
              <a:t>to reduce noise to acceptable limits,</a:t>
            </a:r>
          </a:p>
          <a:p>
            <a:r>
              <a:rPr lang="en-US" sz="2000" dirty="0"/>
              <a:t>or to provide both construction and</a:t>
            </a:r>
          </a:p>
          <a:p>
            <a:r>
              <a:rPr lang="en-US" sz="2000" dirty="0"/>
              <a:t>other employees with required</a:t>
            </a:r>
          </a:p>
          <a:p>
            <a:r>
              <a:rPr lang="en-US" sz="2000" dirty="0"/>
              <a:t>hearing protection.</a:t>
            </a:r>
          </a:p>
        </p:txBody>
      </p:sp>
      <p:pic>
        <p:nvPicPr>
          <p:cNvPr id="27" name="Picture 2" descr="Opito logo –"/>
          <p:cNvPicPr>
            <a:picLocks noChangeAspect="1" noChangeArrowheads="1"/>
          </p:cNvPicPr>
          <p:nvPr/>
        </p:nvPicPr>
        <p:blipFill>
          <a:blip r:embed="rId6"/>
          <a:srcRect/>
          <a:stretch>
            <a:fillRect/>
          </a:stretch>
        </p:blipFill>
        <p:spPr bwMode="auto">
          <a:xfrm>
            <a:off x="8077200" y="228600"/>
            <a:ext cx="914400" cy="914400"/>
          </a:xfrm>
          <a:prstGeom prst="rect">
            <a:avLst/>
          </a:prstGeom>
          <a:noFill/>
        </p:spPr>
      </p:pic>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effectLst>
            <a:outerShdw dist="107763" dir="2700000" algn="ctr" rotWithShape="0">
              <a:srgbClr val="EAEC5E"/>
            </a:outerShdw>
          </a:effectLst>
        </p:spPr>
        <p:txBody>
          <a:bodyPr/>
          <a:lstStyle/>
          <a:p>
            <a:r>
              <a:rPr lang="en-US" smtClean="0">
                <a:solidFill>
                  <a:srgbClr val="037C03"/>
                </a:solidFill>
                <a:latin typeface="Arial" charset="0"/>
              </a:rPr>
              <a:t>Safe Work Permits</a:t>
            </a:r>
          </a:p>
        </p:txBody>
      </p:sp>
      <p:graphicFrame>
        <p:nvGraphicFramePr>
          <p:cNvPr id="25603" name="Object 3">
            <a:hlinkClick r:id="" action="ppaction://ole?verb=0"/>
          </p:cNvPr>
          <p:cNvGraphicFramePr>
            <a:graphicFrameLocks/>
          </p:cNvGraphicFramePr>
          <p:nvPr/>
        </p:nvGraphicFramePr>
        <p:xfrm>
          <a:off x="838200" y="1752600"/>
          <a:ext cx="3581400" cy="4419600"/>
        </p:xfrm>
        <a:graphic>
          <a:graphicData uri="http://schemas.openxmlformats.org/presentationml/2006/ole">
            <p:oleObj spid="_x0000_s411650" name="Clip" r:id="rId3" imgW="7840663" imgH="6469063" progId="MS_ClipArt_Gallery.2">
              <p:embed/>
            </p:oleObj>
          </a:graphicData>
        </a:graphic>
      </p:graphicFrame>
      <p:sp>
        <p:nvSpPr>
          <p:cNvPr id="25604" name="Rectangle 4"/>
          <p:cNvSpPr>
            <a:spLocks noChangeArrowheads="1"/>
          </p:cNvSpPr>
          <p:nvPr/>
        </p:nvSpPr>
        <p:spPr bwMode="auto">
          <a:xfrm>
            <a:off x="4710113" y="2012950"/>
            <a:ext cx="3844002" cy="3475310"/>
          </a:xfrm>
          <a:prstGeom prst="rect">
            <a:avLst/>
          </a:prstGeom>
          <a:noFill/>
          <a:ln w="12700">
            <a:noFill/>
            <a:miter lim="800000"/>
            <a:headEnd/>
            <a:tailEnd/>
          </a:ln>
          <a:effectLst/>
        </p:spPr>
        <p:txBody>
          <a:bodyPr wrap="none" lIns="90488" tIns="44450" rIns="90488" bIns="44450">
            <a:spAutoFit/>
          </a:bodyPr>
          <a:lstStyle/>
          <a:p>
            <a:r>
              <a:rPr lang="en-US" sz="2000" dirty="0"/>
              <a:t>Boilers, high pressure</a:t>
            </a:r>
          </a:p>
          <a:p>
            <a:r>
              <a:rPr lang="en-US" sz="2000" dirty="0"/>
              <a:t>vessels, tanks, and reactors</a:t>
            </a:r>
          </a:p>
          <a:p>
            <a:r>
              <a:rPr lang="en-US" sz="2000" dirty="0"/>
              <a:t>can undergo sudden failure</a:t>
            </a:r>
          </a:p>
          <a:p>
            <a:r>
              <a:rPr lang="en-US" sz="2000" dirty="0"/>
              <a:t>resulting in disastrous</a:t>
            </a:r>
          </a:p>
          <a:p>
            <a:r>
              <a:rPr lang="en-US" sz="2000" dirty="0"/>
              <a:t>consequences.</a:t>
            </a:r>
          </a:p>
          <a:p>
            <a:endParaRPr lang="en-US" sz="2000" dirty="0"/>
          </a:p>
          <a:p>
            <a:r>
              <a:rPr lang="en-US" sz="2000" dirty="0"/>
              <a:t>Permits may be issued requiring</a:t>
            </a:r>
          </a:p>
          <a:p>
            <a:r>
              <a:rPr lang="en-US" sz="2000" dirty="0"/>
              <a:t>precautions and equipment to</a:t>
            </a:r>
          </a:p>
          <a:p>
            <a:r>
              <a:rPr lang="en-US" sz="2000" dirty="0"/>
              <a:t>prevent system failures not</a:t>
            </a:r>
          </a:p>
          <a:p>
            <a:r>
              <a:rPr lang="en-US" sz="2000" dirty="0"/>
              <a:t>covered by safe job procedures</a:t>
            </a:r>
          </a:p>
          <a:p>
            <a:r>
              <a:rPr lang="en-US" sz="2000" dirty="0"/>
              <a:t>or project safety plans.</a:t>
            </a:r>
          </a:p>
        </p:txBody>
      </p:sp>
      <p:pic>
        <p:nvPicPr>
          <p:cNvPr id="5" name="Picture 2" descr="Opito logo –"/>
          <p:cNvPicPr>
            <a:picLocks noChangeAspect="1" noChangeArrowheads="1"/>
          </p:cNvPicPr>
          <p:nvPr/>
        </p:nvPicPr>
        <p:blipFill>
          <a:blip r:embed="rId4"/>
          <a:srcRect/>
          <a:stretch>
            <a:fillRect/>
          </a:stretch>
        </p:blipFill>
        <p:spPr bwMode="auto">
          <a:xfrm>
            <a:off x="8077200" y="228600"/>
            <a:ext cx="914400" cy="914400"/>
          </a:xfrm>
          <a:prstGeom prst="rect">
            <a:avLst/>
          </a:prstGeom>
          <a:noFill/>
        </p:spPr>
      </p:pic>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609600"/>
            <a:ext cx="4800600" cy="1143000"/>
          </a:xfrm>
          <a:noFill/>
          <a:effectLst>
            <a:outerShdw dist="107763" dir="2700000" algn="ctr" rotWithShape="0">
              <a:srgbClr val="EAEC5E"/>
            </a:outerShdw>
          </a:effectLst>
        </p:spPr>
        <p:txBody>
          <a:bodyPr/>
          <a:lstStyle/>
          <a:p>
            <a:r>
              <a:rPr lang="en-US" sz="3600" smtClean="0">
                <a:solidFill>
                  <a:srgbClr val="037C03"/>
                </a:solidFill>
                <a:latin typeface="Arial" charset="0"/>
              </a:rPr>
              <a:t>Safe Work Permits</a:t>
            </a:r>
          </a:p>
        </p:txBody>
      </p:sp>
      <p:graphicFrame>
        <p:nvGraphicFramePr>
          <p:cNvPr id="26627" name="Object 3">
            <a:hlinkClick r:id="" action="ppaction://ole?verb=0"/>
          </p:cNvPr>
          <p:cNvGraphicFramePr>
            <a:graphicFrameLocks/>
          </p:cNvGraphicFramePr>
          <p:nvPr/>
        </p:nvGraphicFramePr>
        <p:xfrm>
          <a:off x="4343400" y="165100"/>
          <a:ext cx="4343400" cy="6156325"/>
        </p:xfrm>
        <a:graphic>
          <a:graphicData uri="http://schemas.openxmlformats.org/presentationml/2006/ole">
            <p:oleObj spid="_x0000_s412674" name="Clip" r:id="rId3" imgW="3665538" imgH="4052888" progId="MS_ClipArt_Gallery.2">
              <p:embed/>
            </p:oleObj>
          </a:graphicData>
        </a:graphic>
      </p:graphicFrame>
      <p:sp>
        <p:nvSpPr>
          <p:cNvPr id="26628" name="Rectangle 4"/>
          <p:cNvSpPr>
            <a:spLocks noChangeArrowheads="1"/>
          </p:cNvSpPr>
          <p:nvPr/>
        </p:nvSpPr>
        <p:spPr bwMode="auto">
          <a:xfrm>
            <a:off x="671513" y="1860550"/>
            <a:ext cx="3358293" cy="2244204"/>
          </a:xfrm>
          <a:prstGeom prst="rect">
            <a:avLst/>
          </a:prstGeom>
          <a:noFill/>
          <a:ln w="12700">
            <a:noFill/>
            <a:miter lim="800000"/>
            <a:headEnd/>
            <a:tailEnd/>
          </a:ln>
          <a:effectLst/>
        </p:spPr>
        <p:txBody>
          <a:bodyPr wrap="none" lIns="90488" tIns="44450" rIns="90488" bIns="44450">
            <a:spAutoFit/>
          </a:bodyPr>
          <a:lstStyle/>
          <a:p>
            <a:r>
              <a:rPr lang="en-US" sz="2000" dirty="0"/>
              <a:t>Permits may be required</a:t>
            </a:r>
          </a:p>
          <a:p>
            <a:r>
              <a:rPr lang="en-US" sz="2000" dirty="0"/>
              <a:t>where the consequence</a:t>
            </a:r>
          </a:p>
          <a:p>
            <a:r>
              <a:rPr lang="en-US" sz="2000" dirty="0"/>
              <a:t>of noncompliance with</a:t>
            </a:r>
          </a:p>
          <a:p>
            <a:r>
              <a:rPr lang="en-US" sz="2000" dirty="0"/>
              <a:t>fall protection requirements</a:t>
            </a:r>
          </a:p>
          <a:p>
            <a:r>
              <a:rPr lang="en-US" sz="2000" dirty="0"/>
              <a:t>is severe, or where dropped</a:t>
            </a:r>
          </a:p>
          <a:p>
            <a:r>
              <a:rPr lang="en-US" sz="2000" dirty="0"/>
              <a:t>materials may endanger</a:t>
            </a:r>
          </a:p>
          <a:p>
            <a:r>
              <a:rPr lang="en-US" sz="2000" dirty="0"/>
              <a:t>other workers below.</a:t>
            </a:r>
          </a:p>
        </p:txBody>
      </p:sp>
      <p:pic>
        <p:nvPicPr>
          <p:cNvPr id="5" name="Picture 2" descr="Opito logo –"/>
          <p:cNvPicPr>
            <a:picLocks noChangeAspect="1" noChangeArrowheads="1"/>
          </p:cNvPicPr>
          <p:nvPr/>
        </p:nvPicPr>
        <p:blipFill>
          <a:blip r:embed="rId4"/>
          <a:srcRect/>
          <a:stretch>
            <a:fillRect/>
          </a:stretch>
        </p:blipFill>
        <p:spPr bwMode="auto">
          <a:xfrm>
            <a:off x="8077200" y="228600"/>
            <a:ext cx="914400" cy="914400"/>
          </a:xfrm>
          <a:prstGeom prst="rect">
            <a:avLst/>
          </a:prstGeom>
          <a:noFill/>
        </p:spPr>
      </p:pic>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effectLst>
            <a:outerShdw dist="107763" dir="2700000" algn="ctr" rotWithShape="0">
              <a:srgbClr val="EAEC5E"/>
            </a:outerShdw>
          </a:effectLst>
        </p:spPr>
        <p:txBody>
          <a:bodyPr/>
          <a:lstStyle/>
          <a:p>
            <a:r>
              <a:rPr lang="en-US" smtClean="0">
                <a:solidFill>
                  <a:srgbClr val="037C03"/>
                </a:solidFill>
                <a:latin typeface="Arial" charset="0"/>
              </a:rPr>
              <a:t>Safe Work Permits</a:t>
            </a:r>
          </a:p>
        </p:txBody>
      </p:sp>
      <p:graphicFrame>
        <p:nvGraphicFramePr>
          <p:cNvPr id="27651" name="Object 3">
            <a:hlinkClick r:id="" action="ppaction://ole?verb=0"/>
          </p:cNvPr>
          <p:cNvGraphicFramePr>
            <a:graphicFrameLocks/>
          </p:cNvGraphicFramePr>
          <p:nvPr/>
        </p:nvGraphicFramePr>
        <p:xfrm>
          <a:off x="914400" y="1773238"/>
          <a:ext cx="3962400" cy="4591050"/>
        </p:xfrm>
        <a:graphic>
          <a:graphicData uri="http://schemas.openxmlformats.org/presentationml/2006/ole">
            <p:oleObj spid="_x0000_s413698" name="Clip" r:id="rId3" imgW="4425950" imgH="4594225" progId="MS_ClipArt_Gallery.2">
              <p:embed/>
            </p:oleObj>
          </a:graphicData>
        </a:graphic>
      </p:graphicFrame>
      <p:sp>
        <p:nvSpPr>
          <p:cNvPr id="27652" name="Rectangle 4"/>
          <p:cNvSpPr>
            <a:spLocks noChangeArrowheads="1"/>
          </p:cNvSpPr>
          <p:nvPr/>
        </p:nvSpPr>
        <p:spPr bwMode="auto">
          <a:xfrm>
            <a:off x="5243513" y="2546350"/>
            <a:ext cx="3526607" cy="1628651"/>
          </a:xfrm>
          <a:prstGeom prst="rect">
            <a:avLst/>
          </a:prstGeom>
          <a:noFill/>
          <a:ln w="12700">
            <a:noFill/>
            <a:miter lim="800000"/>
            <a:headEnd/>
            <a:tailEnd/>
          </a:ln>
          <a:effectLst/>
        </p:spPr>
        <p:txBody>
          <a:bodyPr wrap="none" lIns="90488" tIns="44450" rIns="90488" bIns="44450">
            <a:spAutoFit/>
          </a:bodyPr>
          <a:lstStyle/>
          <a:p>
            <a:r>
              <a:rPr lang="en-US" sz="2000" dirty="0"/>
              <a:t>Permits </a:t>
            </a:r>
            <a:r>
              <a:rPr lang="en-US" sz="2000" u="sng" dirty="0"/>
              <a:t>are required</a:t>
            </a:r>
            <a:endParaRPr lang="en-US" sz="2000" dirty="0"/>
          </a:p>
          <a:p>
            <a:r>
              <a:rPr lang="en-US" sz="2000" dirty="0"/>
              <a:t>before work begins near</a:t>
            </a:r>
          </a:p>
          <a:p>
            <a:r>
              <a:rPr lang="en-US" sz="2000" dirty="0"/>
              <a:t>energized lines which cannot</a:t>
            </a:r>
          </a:p>
          <a:p>
            <a:r>
              <a:rPr lang="en-US" sz="2000" dirty="0"/>
              <a:t>be shut off if there is danger</a:t>
            </a:r>
          </a:p>
          <a:p>
            <a:r>
              <a:rPr lang="en-US" sz="2000" dirty="0"/>
              <a:t>of fire, shock or electrocution.</a:t>
            </a:r>
          </a:p>
        </p:txBody>
      </p:sp>
      <p:pic>
        <p:nvPicPr>
          <p:cNvPr id="5" name="Picture 2" descr="Opito logo –"/>
          <p:cNvPicPr>
            <a:picLocks noChangeAspect="1" noChangeArrowheads="1"/>
          </p:cNvPicPr>
          <p:nvPr/>
        </p:nvPicPr>
        <p:blipFill>
          <a:blip r:embed="rId4"/>
          <a:srcRect/>
          <a:stretch>
            <a:fillRect/>
          </a:stretch>
        </p:blipFill>
        <p:spPr bwMode="auto">
          <a:xfrm>
            <a:off x="8077200" y="228600"/>
            <a:ext cx="914400" cy="914400"/>
          </a:xfrm>
          <a:prstGeom prst="rect">
            <a:avLst/>
          </a:prstGeom>
          <a:noFill/>
        </p:spPr>
      </p:pic>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effectLst>
            <a:outerShdw dist="107763" dir="2700000" algn="ctr" rotWithShape="0">
              <a:srgbClr val="EAEC5E"/>
            </a:outerShdw>
          </a:effectLst>
        </p:spPr>
        <p:txBody>
          <a:bodyPr/>
          <a:lstStyle/>
          <a:p>
            <a:r>
              <a:rPr lang="en-US" smtClean="0">
                <a:solidFill>
                  <a:srgbClr val="037C03"/>
                </a:solidFill>
                <a:latin typeface="Arial" charset="0"/>
              </a:rPr>
              <a:t>Safe Work Permits</a:t>
            </a:r>
          </a:p>
        </p:txBody>
      </p:sp>
      <p:sp>
        <p:nvSpPr>
          <p:cNvPr id="28675" name="Rectangle 3"/>
          <p:cNvSpPr>
            <a:spLocks noChangeArrowheads="1"/>
          </p:cNvSpPr>
          <p:nvPr/>
        </p:nvSpPr>
        <p:spPr bwMode="auto">
          <a:xfrm>
            <a:off x="1335088" y="1716088"/>
            <a:ext cx="6169025" cy="2882900"/>
          </a:xfrm>
          <a:prstGeom prst="rect">
            <a:avLst/>
          </a:prstGeom>
          <a:solidFill>
            <a:srgbClr val="FAFD00"/>
          </a:solidFill>
          <a:ln w="76200">
            <a:solidFill>
              <a:schemeClr val="tx2"/>
            </a:solidFill>
            <a:miter lim="800000"/>
            <a:headEnd/>
            <a:tailEnd/>
          </a:ln>
          <a:effectLst/>
        </p:spPr>
        <p:txBody>
          <a:bodyPr lIns="90488" tIns="44450" rIns="90488" bIns="44450">
            <a:spAutoFit/>
          </a:bodyPr>
          <a:lstStyle/>
          <a:p>
            <a:pPr algn="ctr">
              <a:spcBef>
                <a:spcPct val="50000"/>
              </a:spcBef>
            </a:pPr>
            <a:endParaRPr lang="en-US" sz="1000" u="sng"/>
          </a:p>
          <a:p>
            <a:pPr algn="ctr">
              <a:spcBef>
                <a:spcPct val="50000"/>
              </a:spcBef>
            </a:pPr>
            <a:r>
              <a:rPr lang="en-US" sz="2800" b="1" u="sng"/>
              <a:t>CAUTION</a:t>
            </a:r>
            <a:endParaRPr lang="en-US" sz="2800"/>
          </a:p>
          <a:p>
            <a:pPr algn="ctr">
              <a:spcBef>
                <a:spcPct val="50000"/>
              </a:spcBef>
            </a:pPr>
            <a:r>
              <a:rPr lang="en-US" sz="2800"/>
              <a:t>Hazardous Materials!</a:t>
            </a:r>
          </a:p>
          <a:p>
            <a:pPr algn="ctr">
              <a:spcBef>
                <a:spcPct val="50000"/>
              </a:spcBef>
            </a:pPr>
            <a:r>
              <a:rPr lang="en-US" sz="2800"/>
              <a:t>“Safe Work Permit Required!”</a:t>
            </a:r>
          </a:p>
          <a:p>
            <a:pPr algn="ctr" latinLnBrk="1">
              <a:spcBef>
                <a:spcPct val="50000"/>
              </a:spcBef>
            </a:pPr>
            <a:endParaRPr lang="en-US" sz="2800"/>
          </a:p>
        </p:txBody>
      </p:sp>
      <p:sp>
        <p:nvSpPr>
          <p:cNvPr id="28676" name="Rectangle 4"/>
          <p:cNvSpPr>
            <a:spLocks noChangeArrowheads="1"/>
          </p:cNvSpPr>
          <p:nvPr/>
        </p:nvSpPr>
        <p:spPr bwMode="auto">
          <a:xfrm>
            <a:off x="1524000" y="4648200"/>
            <a:ext cx="4555735" cy="643766"/>
          </a:xfrm>
          <a:prstGeom prst="rect">
            <a:avLst/>
          </a:prstGeom>
          <a:noFill/>
          <a:ln w="12700">
            <a:noFill/>
            <a:miter lim="800000"/>
            <a:headEnd/>
            <a:tailEnd/>
          </a:ln>
          <a:effectLst/>
        </p:spPr>
        <p:txBody>
          <a:bodyPr wrap="none" lIns="90488" tIns="44450" rIns="90488" bIns="44450">
            <a:spAutoFit/>
          </a:bodyPr>
          <a:lstStyle/>
          <a:p>
            <a:r>
              <a:rPr lang="en-US" b="1" dirty="0"/>
              <a:t>Permits are </a:t>
            </a:r>
            <a:r>
              <a:rPr lang="en-US" b="1" u="sng" dirty="0"/>
              <a:t>mandatory </a:t>
            </a:r>
            <a:r>
              <a:rPr lang="en-US" b="1" dirty="0"/>
              <a:t>where signs are </a:t>
            </a:r>
          </a:p>
          <a:p>
            <a:r>
              <a:rPr lang="en-US" b="1" dirty="0"/>
              <a:t>posted which require them.</a:t>
            </a:r>
          </a:p>
        </p:txBody>
      </p:sp>
      <p:pic>
        <p:nvPicPr>
          <p:cNvPr id="5" name="Picture 2" descr="Opito logo –"/>
          <p:cNvPicPr>
            <a:picLocks noChangeAspect="1" noChangeArrowheads="1"/>
          </p:cNvPicPr>
          <p:nvPr/>
        </p:nvPicPr>
        <p:blipFill>
          <a:blip r:embed="rId2"/>
          <a:srcRect/>
          <a:stretch>
            <a:fillRect/>
          </a:stretch>
        </p:blipFill>
        <p:spPr bwMode="auto">
          <a:xfrm>
            <a:off x="8077200" y="228600"/>
            <a:ext cx="914400" cy="914400"/>
          </a:xfrm>
          <a:prstGeom prst="rect">
            <a:avLst/>
          </a:prstGeom>
          <a:noFill/>
        </p:spPr>
      </p:pic>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a:effectLst>
            <a:outerShdw dist="107763" dir="2700000" algn="ctr" rotWithShape="0">
              <a:srgbClr val="EAEC5E"/>
            </a:outerShdw>
          </a:effectLst>
        </p:spPr>
        <p:txBody>
          <a:bodyPr/>
          <a:lstStyle/>
          <a:p>
            <a:r>
              <a:rPr lang="en-US" smtClean="0">
                <a:solidFill>
                  <a:srgbClr val="037C03"/>
                </a:solidFill>
                <a:latin typeface="Arial" charset="0"/>
              </a:rPr>
              <a:t>Safe Work Permits</a:t>
            </a:r>
          </a:p>
        </p:txBody>
      </p:sp>
      <p:sp>
        <p:nvSpPr>
          <p:cNvPr id="29699" name="Rectangle 3"/>
          <p:cNvSpPr>
            <a:spLocks noChangeArrowheads="1"/>
          </p:cNvSpPr>
          <p:nvPr/>
        </p:nvSpPr>
        <p:spPr bwMode="auto">
          <a:xfrm>
            <a:off x="1655763" y="1822450"/>
            <a:ext cx="5686425" cy="1568450"/>
          </a:xfrm>
          <a:prstGeom prst="rect">
            <a:avLst/>
          </a:prstGeom>
          <a:solidFill>
            <a:srgbClr val="FFFFFF"/>
          </a:solidFill>
          <a:ln w="12700">
            <a:solidFill>
              <a:schemeClr val="tx1"/>
            </a:solidFill>
            <a:miter lim="800000"/>
            <a:headEnd/>
            <a:tailEnd/>
          </a:ln>
          <a:effectLst>
            <a:outerShdw dist="107763" dir="2700000" algn="ctr" rotWithShape="0">
              <a:srgbClr val="EF9100"/>
            </a:outerShdw>
          </a:effectLst>
        </p:spPr>
        <p:txBody>
          <a:bodyPr wrap="none" lIns="90488" tIns="44450" rIns="90488" bIns="44450">
            <a:spAutoFit/>
          </a:bodyPr>
          <a:lstStyle/>
          <a:p>
            <a:r>
              <a:rPr lang="en-US" sz="1600" b="1"/>
              <a:t>Safe Work Permit</a:t>
            </a:r>
            <a:r>
              <a:rPr lang="en-US" sz="800"/>
              <a:t>			Permit #</a:t>
            </a:r>
          </a:p>
          <a:p>
            <a:endParaRPr lang="en-US" sz="800"/>
          </a:p>
          <a:p>
            <a:r>
              <a:rPr lang="en-US" sz="800"/>
              <a:t>Type:  (hot work, confined space, line break, etc....		location:		</a:t>
            </a:r>
          </a:p>
          <a:p>
            <a:endParaRPr lang="en-US" sz="800"/>
          </a:p>
          <a:p>
            <a:r>
              <a:rPr lang="en-US" sz="800"/>
              <a:t>Valid    __/___/___   ____              __/___/___     ____		Issued to:</a:t>
            </a:r>
          </a:p>
          <a:p>
            <a:r>
              <a:rPr lang="en-US" sz="800"/>
              <a:t> From:   M   D   Y      time      to     M     D     Y      time</a:t>
            </a:r>
          </a:p>
          <a:p>
            <a:endParaRPr lang="en-US" sz="800"/>
          </a:p>
          <a:p>
            <a:r>
              <a:rPr lang="en-US" sz="800"/>
              <a:t>Work Description:				________________________________</a:t>
            </a:r>
          </a:p>
          <a:p>
            <a:r>
              <a:rPr lang="en-US" sz="800"/>
              <a:t>____________________________________________		Supervisor’s Signature           Print name</a:t>
            </a:r>
            <a:br>
              <a:rPr lang="en-US" sz="800"/>
            </a:br>
            <a:r>
              <a:rPr lang="en-US" sz="800"/>
              <a:t>____________________________________________		</a:t>
            </a:r>
            <a:br>
              <a:rPr lang="en-US" sz="800"/>
            </a:br>
            <a:r>
              <a:rPr lang="en-US" sz="800"/>
              <a:t>____________________________________________		Work Order No.</a:t>
            </a:r>
          </a:p>
        </p:txBody>
      </p:sp>
      <p:sp>
        <p:nvSpPr>
          <p:cNvPr id="29700" name="Rectangle 4"/>
          <p:cNvSpPr>
            <a:spLocks noChangeArrowheads="1"/>
          </p:cNvSpPr>
          <p:nvPr/>
        </p:nvSpPr>
        <p:spPr bwMode="auto">
          <a:xfrm>
            <a:off x="1585913" y="3689350"/>
            <a:ext cx="4914900" cy="1887538"/>
          </a:xfrm>
          <a:prstGeom prst="rect">
            <a:avLst/>
          </a:prstGeom>
          <a:noFill/>
          <a:ln w="12700">
            <a:noFill/>
            <a:miter lim="800000"/>
            <a:headEnd/>
            <a:tailEnd/>
          </a:ln>
          <a:effectLst/>
        </p:spPr>
        <p:txBody>
          <a:bodyPr wrap="none" lIns="90488" tIns="44450" rIns="90488" bIns="44450">
            <a:spAutoFit/>
          </a:bodyPr>
          <a:lstStyle/>
          <a:p>
            <a:r>
              <a:rPr lang="en-US" sz="2000"/>
              <a:t>Permits are issued:</a:t>
            </a:r>
          </a:p>
          <a:p>
            <a:endParaRPr lang="en-US" sz="2000"/>
          </a:p>
          <a:p>
            <a:r>
              <a:rPr lang="en-US" sz="2000"/>
              <a:t>-	for a specific date and time range,</a:t>
            </a:r>
          </a:p>
          <a:p>
            <a:r>
              <a:rPr lang="en-US" sz="2000"/>
              <a:t>-	for a specific job,</a:t>
            </a:r>
          </a:p>
          <a:p>
            <a:r>
              <a:rPr lang="en-US" sz="2000"/>
              <a:t>-	and to specific individuals.</a:t>
            </a:r>
            <a:endParaRPr lang="en-US" sz="1800"/>
          </a:p>
          <a:p>
            <a:pPr latinLnBrk="1"/>
            <a:endParaRPr lang="en-US" sz="1800"/>
          </a:p>
        </p:txBody>
      </p:sp>
      <p:pic>
        <p:nvPicPr>
          <p:cNvPr id="5" name="Picture 2" descr="Opito logo –"/>
          <p:cNvPicPr>
            <a:picLocks noChangeAspect="1" noChangeArrowheads="1"/>
          </p:cNvPicPr>
          <p:nvPr/>
        </p:nvPicPr>
        <p:blipFill>
          <a:blip r:embed="rId2"/>
          <a:srcRect/>
          <a:stretch>
            <a:fillRect/>
          </a:stretch>
        </p:blipFill>
        <p:spPr bwMode="auto">
          <a:xfrm>
            <a:off x="8077200" y="228600"/>
            <a:ext cx="914400" cy="914400"/>
          </a:xfrm>
          <a:prstGeom prst="rect">
            <a:avLst/>
          </a:prstGeom>
          <a:noFill/>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type="body" idx="1"/>
          </p:nvPr>
        </p:nvSpPr>
        <p:spPr/>
        <p:txBody>
          <a:bodyPr/>
          <a:lstStyle/>
          <a:p>
            <a:pPr eaLnBrk="1" hangingPunct="1">
              <a:buFontTx/>
              <a:buNone/>
            </a:pPr>
            <a:endParaRPr lang="en-US" smtClean="0"/>
          </a:p>
          <a:p>
            <a:pPr eaLnBrk="1" hangingPunct="1">
              <a:buFontTx/>
              <a:buNone/>
            </a:pPr>
            <a:endParaRPr lang="en-US" u="sng" smtClean="0"/>
          </a:p>
        </p:txBody>
      </p:sp>
      <p:sp>
        <p:nvSpPr>
          <p:cNvPr id="4" name="Rectangle 2"/>
          <p:cNvSpPr>
            <a:spLocks noGrp="1" noChangeArrowheads="1"/>
          </p:cNvSpPr>
          <p:nvPr>
            <p:ph type="title"/>
          </p:nvPr>
        </p:nvSpPr>
        <p:spPr>
          <a:xfrm>
            <a:off x="428625" y="357188"/>
            <a:ext cx="8229600" cy="981075"/>
          </a:xfrm>
        </p:spPr>
        <p:txBody>
          <a:bodyPr/>
          <a:lstStyle/>
          <a:p>
            <a:pPr eaLnBrk="1" hangingPunct="1">
              <a:defRPr/>
            </a:pPr>
            <a:r>
              <a:rPr lang="en-US" sz="3600" b="1" dirty="0" smtClean="0">
                <a:solidFill>
                  <a:schemeClr val="accent6"/>
                </a:solidFill>
              </a:rPr>
              <a:t>CHEMICAL HAZARD</a:t>
            </a:r>
            <a:br>
              <a:rPr lang="en-US" sz="3600" b="1" dirty="0" smtClean="0">
                <a:solidFill>
                  <a:schemeClr val="accent6"/>
                </a:solidFill>
              </a:rPr>
            </a:br>
            <a:endParaRPr lang="en-US" sz="3600" b="1" dirty="0" smtClean="0">
              <a:solidFill>
                <a:srgbClr val="C00000"/>
              </a:solidFill>
            </a:endParaRPr>
          </a:p>
        </p:txBody>
      </p:sp>
      <p:sp>
        <p:nvSpPr>
          <p:cNvPr id="73732" name="Rectangle 7"/>
          <p:cNvSpPr>
            <a:spLocks noChangeArrowheads="1"/>
          </p:cNvSpPr>
          <p:nvPr/>
        </p:nvSpPr>
        <p:spPr bwMode="auto">
          <a:xfrm>
            <a:off x="642938" y="714375"/>
            <a:ext cx="8286750" cy="7816850"/>
          </a:xfrm>
          <a:prstGeom prst="rect">
            <a:avLst/>
          </a:prstGeom>
          <a:noFill/>
          <a:ln w="9525">
            <a:noFill/>
            <a:miter lim="800000"/>
            <a:headEnd/>
            <a:tailEnd/>
          </a:ln>
        </p:spPr>
        <p:txBody>
          <a:bodyPr>
            <a:spAutoFit/>
          </a:bodyPr>
          <a:lstStyle/>
          <a:p>
            <a:pPr marL="514350" indent="-514350" eaLnBrk="1" hangingPunct="1"/>
            <a:endParaRPr lang="en-US" sz="2800"/>
          </a:p>
          <a:p>
            <a:pPr marL="514350" indent="-514350" eaLnBrk="1" hangingPunct="1">
              <a:buFontTx/>
              <a:buChar char="-"/>
            </a:pPr>
            <a:r>
              <a:rPr lang="en-US" sz="2800">
                <a:solidFill>
                  <a:srgbClr val="C00000"/>
                </a:solidFill>
              </a:rPr>
              <a:t>METHOD OF EXPOSURE : </a:t>
            </a:r>
            <a:r>
              <a:rPr lang="en-US" sz="2800" u="sng">
                <a:solidFill>
                  <a:srgbClr val="C00000"/>
                </a:solidFill>
              </a:rPr>
              <a:t>INHALATION</a:t>
            </a:r>
          </a:p>
          <a:p>
            <a:pPr marL="514350" indent="-514350" eaLnBrk="1" hangingPunct="1"/>
            <a:endParaRPr lang="en-US" sz="2800" u="sng"/>
          </a:p>
          <a:p>
            <a:pPr marL="514350" indent="-514350" eaLnBrk="1" hangingPunct="1"/>
            <a:r>
              <a:rPr lang="en-US" sz="2800"/>
              <a:t>    </a:t>
            </a:r>
            <a:r>
              <a:rPr lang="en-US" sz="2800" u="sng"/>
              <a:t>Through inhalation:</a:t>
            </a:r>
            <a:r>
              <a:rPr lang="en-US" sz="2800"/>
              <a:t> people, out ignorance, inhale poisonous chemicals such as: </a:t>
            </a:r>
          </a:p>
          <a:p>
            <a:pPr marL="514350" indent="-514350" eaLnBrk="1" hangingPunct="1"/>
            <a:endParaRPr lang="en-US" sz="2800"/>
          </a:p>
          <a:p>
            <a:pPr marL="514350" indent="-514350" eaLnBrk="1" hangingPunct="1">
              <a:buFontTx/>
              <a:buChar char="-"/>
            </a:pPr>
            <a:r>
              <a:rPr lang="en-US" sz="2800"/>
              <a:t>Carbon monoxide (CO</a:t>
            </a:r>
            <a:r>
              <a:rPr lang="en-US" sz="2000"/>
              <a:t>2 </a:t>
            </a:r>
            <a:r>
              <a:rPr lang="en-US" sz="2800"/>
              <a:t>) </a:t>
            </a:r>
          </a:p>
          <a:p>
            <a:pPr marL="514350" indent="-514350" eaLnBrk="1" hangingPunct="1">
              <a:buFontTx/>
              <a:buChar char="-"/>
            </a:pPr>
            <a:r>
              <a:rPr lang="en-US"/>
              <a:t>smoke from generator,</a:t>
            </a:r>
          </a:p>
          <a:p>
            <a:pPr marL="514350" indent="-514350" eaLnBrk="1" hangingPunct="1">
              <a:buFontTx/>
              <a:buChar char="-"/>
            </a:pPr>
            <a:r>
              <a:rPr lang="en-US"/>
              <a:t> car and many other sources</a:t>
            </a:r>
          </a:p>
          <a:p>
            <a:pPr marL="514350" indent="-514350" eaLnBrk="1" hangingPunct="1">
              <a:buFontTx/>
              <a:buChar char="-"/>
            </a:pPr>
            <a:endParaRPr lang="en-US"/>
          </a:p>
          <a:p>
            <a:pPr marL="514350" indent="-514350" eaLnBrk="1" hangingPunct="1">
              <a:buFontTx/>
              <a:buChar char="-"/>
            </a:pPr>
            <a:r>
              <a:rPr lang="en-US" sz="2800"/>
              <a:t>Hydrogen Sulfide (H2S), Sulfur Dioxide, Ozone, Phosgene, Nitrogen Dioxide, Ammonia. etc </a:t>
            </a:r>
          </a:p>
          <a:p>
            <a:pPr marL="514350" indent="-514350" eaLnBrk="1" hangingPunct="1"/>
            <a:r>
              <a:rPr lang="en-US" sz="2800"/>
              <a:t> </a:t>
            </a:r>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p:txBody>
      </p:sp>
      <p:sp>
        <p:nvSpPr>
          <p:cNvPr id="73733" name="AutoShape 8"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sp>
        <p:nvSpPr>
          <p:cNvPr id="73734" name="AutoShape 10"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pic>
        <p:nvPicPr>
          <p:cNvPr id="7" name="Picture 2" descr="Opito logo –"/>
          <p:cNvPicPr>
            <a:picLocks noChangeAspect="1" noChangeArrowheads="1"/>
          </p:cNvPicPr>
          <p:nvPr/>
        </p:nvPicPr>
        <p:blipFill>
          <a:blip r:embed="rId2"/>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effectLst>
            <a:outerShdw dist="107763" dir="2700000" algn="ctr" rotWithShape="0">
              <a:srgbClr val="EAEC5E"/>
            </a:outerShdw>
          </a:effectLst>
        </p:spPr>
        <p:txBody>
          <a:bodyPr/>
          <a:lstStyle/>
          <a:p>
            <a:r>
              <a:rPr lang="en-US" smtClean="0">
                <a:solidFill>
                  <a:srgbClr val="037C03"/>
                </a:solidFill>
                <a:latin typeface="Arial" charset="0"/>
              </a:rPr>
              <a:t>Safe Work Permits</a:t>
            </a:r>
          </a:p>
        </p:txBody>
      </p:sp>
      <p:sp>
        <p:nvSpPr>
          <p:cNvPr id="30723" name="Rectangle 3"/>
          <p:cNvSpPr>
            <a:spLocks noChangeArrowheads="1"/>
          </p:cNvSpPr>
          <p:nvPr/>
        </p:nvSpPr>
        <p:spPr bwMode="auto">
          <a:xfrm>
            <a:off x="1655763" y="1822450"/>
            <a:ext cx="5813425" cy="1690688"/>
          </a:xfrm>
          <a:prstGeom prst="rect">
            <a:avLst/>
          </a:prstGeom>
          <a:solidFill>
            <a:srgbClr val="FFFFFF"/>
          </a:solidFill>
          <a:ln w="12700">
            <a:solidFill>
              <a:schemeClr val="tx1"/>
            </a:solidFill>
            <a:miter lim="800000"/>
            <a:headEnd/>
            <a:tailEnd/>
          </a:ln>
          <a:effectLst>
            <a:outerShdw dist="107763" dir="2700000" algn="ctr" rotWithShape="0">
              <a:srgbClr val="EF9100"/>
            </a:outerShdw>
          </a:effectLst>
        </p:spPr>
        <p:txBody>
          <a:bodyPr wrap="none" lIns="90488" tIns="44450" rIns="90488" bIns="44450">
            <a:spAutoFit/>
          </a:bodyPr>
          <a:lstStyle/>
          <a:p>
            <a:r>
              <a:rPr lang="en-US" sz="1600" b="1"/>
              <a:t>Safe Work Permit</a:t>
            </a:r>
            <a:r>
              <a:rPr lang="en-US" sz="800"/>
              <a:t>			Permit #</a:t>
            </a:r>
          </a:p>
          <a:p>
            <a:endParaRPr lang="en-US" sz="800"/>
          </a:p>
          <a:p>
            <a:r>
              <a:rPr lang="en-US" sz="800"/>
              <a:t>-------------------------------------------------------------------------------------------------------------------------------------------------------------------</a:t>
            </a:r>
          </a:p>
          <a:p>
            <a:r>
              <a:rPr lang="en-US" sz="800"/>
              <a:t>Work Description:				________________________________</a:t>
            </a:r>
          </a:p>
          <a:p>
            <a:r>
              <a:rPr lang="en-US" sz="800"/>
              <a:t>____________________________________________		Supervisor’s Signature           Print name</a:t>
            </a:r>
            <a:br>
              <a:rPr lang="en-US" sz="800"/>
            </a:br>
            <a:r>
              <a:rPr lang="en-US" sz="800"/>
              <a:t>____________________________________________		</a:t>
            </a:r>
            <a:br>
              <a:rPr lang="en-US" sz="800"/>
            </a:br>
            <a:r>
              <a:rPr lang="en-US" sz="800"/>
              <a:t>____________________________________________		Work Order No.</a:t>
            </a:r>
          </a:p>
          <a:p>
            <a:endParaRPr lang="en-US" sz="800"/>
          </a:p>
          <a:p>
            <a:r>
              <a:rPr lang="en-US" sz="800"/>
              <a:t>Atm.     Combustible Vapors or gases (&lt;10%)     Oxygen Concentration ( &gt;19.5% &amp; &lt; 21%)     Toxic Material Concentration</a:t>
            </a:r>
          </a:p>
          <a:p>
            <a:r>
              <a:rPr lang="en-US" sz="800"/>
              <a:t>Tests</a:t>
            </a:r>
          </a:p>
          <a:p>
            <a:endParaRPr lang="en-US" sz="800"/>
          </a:p>
          <a:p>
            <a:r>
              <a:rPr lang="en-US" sz="800"/>
              <a:t>Permit Issued by:  _________________________/____/___          Work Area Manager Approval  _______________/___/__</a:t>
            </a:r>
          </a:p>
        </p:txBody>
      </p:sp>
      <p:sp>
        <p:nvSpPr>
          <p:cNvPr id="30724" name="Rectangle 4"/>
          <p:cNvSpPr>
            <a:spLocks noChangeArrowheads="1"/>
          </p:cNvSpPr>
          <p:nvPr/>
        </p:nvSpPr>
        <p:spPr bwMode="auto">
          <a:xfrm>
            <a:off x="1585913" y="3689350"/>
            <a:ext cx="6000750" cy="2101850"/>
          </a:xfrm>
          <a:prstGeom prst="rect">
            <a:avLst/>
          </a:prstGeom>
          <a:noFill/>
          <a:ln w="12700">
            <a:noFill/>
            <a:miter lim="800000"/>
            <a:headEnd/>
            <a:tailEnd/>
          </a:ln>
          <a:effectLst/>
        </p:spPr>
        <p:txBody>
          <a:bodyPr wrap="none" lIns="90488" tIns="44450" rIns="90488" bIns="44450">
            <a:spAutoFit/>
          </a:bodyPr>
          <a:lstStyle/>
          <a:p>
            <a:r>
              <a:rPr lang="en-US" sz="2000"/>
              <a:t>Permits must be reviewed and signed by:</a:t>
            </a:r>
          </a:p>
          <a:p>
            <a:endParaRPr lang="en-US" sz="2000"/>
          </a:p>
          <a:p>
            <a:r>
              <a:rPr lang="en-US" sz="2000"/>
              <a:t>-	the safety representative issuing the permit,</a:t>
            </a:r>
          </a:p>
          <a:p>
            <a:r>
              <a:rPr lang="en-US" sz="1800"/>
              <a:t>-	the workers’ supervisor,</a:t>
            </a:r>
          </a:p>
          <a:p>
            <a:r>
              <a:rPr lang="en-US" sz="1800"/>
              <a:t>-	affected workers,</a:t>
            </a:r>
          </a:p>
          <a:p>
            <a:r>
              <a:rPr lang="en-US" sz="1800"/>
              <a:t>-	and  the work area manager.</a:t>
            </a:r>
          </a:p>
          <a:p>
            <a:pPr latinLnBrk="1"/>
            <a:endParaRPr lang="en-US" sz="1800"/>
          </a:p>
        </p:txBody>
      </p:sp>
      <p:pic>
        <p:nvPicPr>
          <p:cNvPr id="5" name="Picture 2" descr="Opito logo –"/>
          <p:cNvPicPr>
            <a:picLocks noChangeAspect="1" noChangeArrowheads="1"/>
          </p:cNvPicPr>
          <p:nvPr/>
        </p:nvPicPr>
        <p:blipFill>
          <a:blip r:embed="rId2"/>
          <a:srcRect/>
          <a:stretch>
            <a:fillRect/>
          </a:stretch>
        </p:blipFill>
        <p:spPr bwMode="auto">
          <a:xfrm>
            <a:off x="8077200" y="228600"/>
            <a:ext cx="914400" cy="914400"/>
          </a:xfrm>
          <a:prstGeom prst="rect">
            <a:avLst/>
          </a:prstGeom>
          <a:noFill/>
        </p:spPr>
      </p:pic>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effectLst>
            <a:outerShdw dist="107763" dir="2700000" algn="ctr" rotWithShape="0">
              <a:srgbClr val="EAEC5E"/>
            </a:outerShdw>
          </a:effectLst>
        </p:spPr>
        <p:txBody>
          <a:bodyPr/>
          <a:lstStyle/>
          <a:p>
            <a:r>
              <a:rPr lang="en-US" smtClean="0">
                <a:solidFill>
                  <a:srgbClr val="037C03"/>
                </a:solidFill>
                <a:latin typeface="Arial" charset="0"/>
              </a:rPr>
              <a:t>Safe Work Permits</a:t>
            </a:r>
          </a:p>
        </p:txBody>
      </p:sp>
      <p:sp>
        <p:nvSpPr>
          <p:cNvPr id="31747" name="Rectangle 3"/>
          <p:cNvSpPr>
            <a:spLocks noChangeArrowheads="1"/>
          </p:cNvSpPr>
          <p:nvPr/>
        </p:nvSpPr>
        <p:spPr bwMode="auto">
          <a:xfrm>
            <a:off x="1655763" y="1822450"/>
            <a:ext cx="3319462" cy="1685925"/>
          </a:xfrm>
          <a:prstGeom prst="rect">
            <a:avLst/>
          </a:prstGeom>
          <a:solidFill>
            <a:srgbClr val="FFFFFF"/>
          </a:solidFill>
          <a:ln w="12700">
            <a:solidFill>
              <a:schemeClr val="tx1"/>
            </a:solidFill>
            <a:miter lim="800000"/>
            <a:headEnd/>
            <a:tailEnd/>
          </a:ln>
          <a:effectLst>
            <a:outerShdw dist="107763" dir="2700000" algn="ctr" rotWithShape="0">
              <a:srgbClr val="EF9100"/>
            </a:outerShdw>
          </a:effectLst>
        </p:spPr>
        <p:txBody>
          <a:bodyPr wrap="none" lIns="90488" tIns="44450" rIns="90488" bIns="44450">
            <a:spAutoFit/>
          </a:bodyPr>
          <a:lstStyle/>
          <a:p>
            <a:r>
              <a:rPr lang="en-US" sz="1600" b="1"/>
              <a:t>Safe Work Permit</a:t>
            </a:r>
            <a:r>
              <a:rPr lang="en-US" sz="800"/>
              <a:t>		</a:t>
            </a:r>
          </a:p>
          <a:p>
            <a:endParaRPr lang="en-US" sz="800"/>
          </a:p>
          <a:p>
            <a:r>
              <a:rPr lang="en-US" sz="800"/>
              <a:t>----------------------------------------------------------------------</a:t>
            </a:r>
          </a:p>
          <a:p>
            <a:r>
              <a:rPr lang="en-US" sz="1200" b="1"/>
              <a:t>Precautions Always required:</a:t>
            </a:r>
            <a:endParaRPr lang="en-US" sz="1200"/>
          </a:p>
          <a:p>
            <a:endParaRPr lang="en-US" sz="1200"/>
          </a:p>
          <a:p>
            <a:r>
              <a:rPr lang="en-US" sz="1200"/>
              <a:t>o  Emergency procedures review by:</a:t>
            </a:r>
          </a:p>
          <a:p>
            <a:r>
              <a:rPr lang="en-US" sz="1200"/>
              <a:t>o  Emergency equipment &amp; location review by:</a:t>
            </a:r>
          </a:p>
          <a:p>
            <a:r>
              <a:rPr lang="en-US" sz="1200"/>
              <a:t>o  Area inherent hazards review by:</a:t>
            </a:r>
            <a:endParaRPr lang="en-US" sz="800"/>
          </a:p>
          <a:p>
            <a:r>
              <a:rPr lang="en-US" sz="1200"/>
              <a:t>o  Material Safety Data Sheet(s) review by:</a:t>
            </a:r>
          </a:p>
        </p:txBody>
      </p:sp>
      <p:sp>
        <p:nvSpPr>
          <p:cNvPr id="31748" name="Rectangle 4"/>
          <p:cNvSpPr>
            <a:spLocks noChangeArrowheads="1"/>
          </p:cNvSpPr>
          <p:nvPr/>
        </p:nvSpPr>
        <p:spPr bwMode="auto">
          <a:xfrm>
            <a:off x="762000" y="3733800"/>
            <a:ext cx="8118475" cy="1917700"/>
          </a:xfrm>
          <a:prstGeom prst="rect">
            <a:avLst/>
          </a:prstGeom>
          <a:noFill/>
          <a:ln w="12700">
            <a:noFill/>
            <a:miter lim="800000"/>
            <a:headEnd/>
            <a:tailEnd/>
          </a:ln>
          <a:effectLst/>
        </p:spPr>
        <p:txBody>
          <a:bodyPr wrap="none" lIns="90488" tIns="44450" rIns="90488" bIns="44450">
            <a:spAutoFit/>
          </a:bodyPr>
          <a:lstStyle/>
          <a:p>
            <a:endParaRPr lang="en-US" sz="2000" dirty="0"/>
          </a:p>
          <a:p>
            <a:r>
              <a:rPr lang="en-US" sz="2000" dirty="0"/>
              <a:t>Workers must be informed of required emergency procedures, location</a:t>
            </a:r>
          </a:p>
          <a:p>
            <a:r>
              <a:rPr lang="en-US" sz="2000" dirty="0"/>
              <a:t>and operation of emergency </a:t>
            </a:r>
            <a:r>
              <a:rPr lang="en-US" sz="2000" dirty="0" smtClean="0"/>
              <a:t>equipment, and </a:t>
            </a:r>
            <a:r>
              <a:rPr lang="en-US" sz="2000" dirty="0"/>
              <a:t>area inherent hazards.</a:t>
            </a:r>
            <a:endParaRPr lang="en-US" sz="2000" dirty="0">
              <a:solidFill>
                <a:schemeClr val="hlink"/>
              </a:solidFill>
            </a:endParaRPr>
          </a:p>
          <a:p>
            <a:endParaRPr lang="en-US" sz="2000" dirty="0">
              <a:solidFill>
                <a:schemeClr val="hlink"/>
              </a:solidFill>
            </a:endParaRPr>
          </a:p>
          <a:p>
            <a:r>
              <a:rPr lang="en-US" sz="2000" dirty="0"/>
              <a:t>Material Safety Data Sheets must be supplied and special</a:t>
            </a:r>
          </a:p>
          <a:p>
            <a:r>
              <a:rPr lang="en-US" sz="2000" dirty="0"/>
              <a:t>precautions reviewed with workers and their supervision.</a:t>
            </a:r>
          </a:p>
        </p:txBody>
      </p:sp>
      <p:pic>
        <p:nvPicPr>
          <p:cNvPr id="5" name="Picture 2" descr="Opito logo –"/>
          <p:cNvPicPr>
            <a:picLocks noChangeAspect="1" noChangeArrowheads="1"/>
          </p:cNvPicPr>
          <p:nvPr/>
        </p:nvPicPr>
        <p:blipFill>
          <a:blip r:embed="rId2"/>
          <a:srcRect/>
          <a:stretch>
            <a:fillRect/>
          </a:stretch>
        </p:blipFill>
        <p:spPr bwMode="auto">
          <a:xfrm>
            <a:off x="8077200" y="228600"/>
            <a:ext cx="914400" cy="914400"/>
          </a:xfrm>
          <a:prstGeom prst="rect">
            <a:avLst/>
          </a:prstGeom>
          <a:noFill/>
        </p:spPr>
      </p:pic>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effectLst>
            <a:outerShdw dist="107763" dir="2700000" algn="ctr" rotWithShape="0">
              <a:srgbClr val="EAEC5E"/>
            </a:outerShdw>
          </a:effectLst>
        </p:spPr>
        <p:txBody>
          <a:bodyPr/>
          <a:lstStyle/>
          <a:p>
            <a:r>
              <a:rPr lang="en-US" smtClean="0">
                <a:solidFill>
                  <a:srgbClr val="037C03"/>
                </a:solidFill>
                <a:latin typeface="Arial" charset="0"/>
              </a:rPr>
              <a:t>Safe Work Permits</a:t>
            </a:r>
          </a:p>
        </p:txBody>
      </p:sp>
      <p:sp>
        <p:nvSpPr>
          <p:cNvPr id="32771" name="Rectangle 3"/>
          <p:cNvSpPr>
            <a:spLocks noChangeArrowheads="1"/>
          </p:cNvSpPr>
          <p:nvPr/>
        </p:nvSpPr>
        <p:spPr bwMode="auto">
          <a:xfrm>
            <a:off x="665163" y="1670050"/>
            <a:ext cx="4271962" cy="4424363"/>
          </a:xfrm>
          <a:prstGeom prst="rect">
            <a:avLst/>
          </a:prstGeom>
          <a:solidFill>
            <a:srgbClr val="FFFFFF"/>
          </a:solidFill>
          <a:ln w="12700">
            <a:solidFill>
              <a:schemeClr val="tx1"/>
            </a:solidFill>
            <a:miter lim="800000"/>
            <a:headEnd/>
            <a:tailEnd/>
          </a:ln>
          <a:effectLst>
            <a:outerShdw dist="107763" dir="2700000" algn="ctr" rotWithShape="0">
              <a:srgbClr val="EF9100"/>
            </a:outerShdw>
          </a:effectLst>
        </p:spPr>
        <p:txBody>
          <a:bodyPr wrap="none" lIns="90488" tIns="44450" rIns="90488" bIns="44450">
            <a:spAutoFit/>
          </a:bodyPr>
          <a:lstStyle/>
          <a:p>
            <a:r>
              <a:rPr lang="en-US" sz="1600" b="1"/>
              <a:t>Safe Work Permit</a:t>
            </a:r>
            <a:r>
              <a:rPr lang="en-US" sz="800"/>
              <a:t>		</a:t>
            </a:r>
          </a:p>
          <a:p>
            <a:endParaRPr lang="en-US" sz="800"/>
          </a:p>
          <a:p>
            <a:r>
              <a:rPr lang="en-US" sz="800"/>
              <a:t>----------------------------------------------------------------------</a:t>
            </a:r>
          </a:p>
          <a:p>
            <a:r>
              <a:rPr lang="en-US" sz="1200" b="1"/>
              <a:t>Special Precautions Required:</a:t>
            </a:r>
            <a:endParaRPr lang="en-US" sz="1200"/>
          </a:p>
          <a:p>
            <a:endParaRPr lang="en-US" sz="1200"/>
          </a:p>
          <a:p>
            <a:r>
              <a:rPr lang="en-US" sz="1200"/>
              <a:t>o  Buddy System	o Sprinklers in Service</a:t>
            </a:r>
          </a:p>
          <a:p>
            <a:r>
              <a:rPr lang="en-US" sz="1200"/>
              <a:t>o  Cleaning of _________  o  Purging of ________</a:t>
            </a:r>
          </a:p>
          <a:p>
            <a:r>
              <a:rPr lang="en-US" sz="1200"/>
              <a:t>o  Remove materials from ___________________</a:t>
            </a:r>
          </a:p>
          <a:p>
            <a:r>
              <a:rPr lang="en-US" sz="1200"/>
              <a:t>o  Piping  o Drain  o  Disconnect  o Blank off / Capped</a:t>
            </a:r>
          </a:p>
          <a:p>
            <a:r>
              <a:rPr lang="en-US" sz="1200"/>
              <a:t>o  Clean   o  Ventilate</a:t>
            </a:r>
          </a:p>
          <a:p>
            <a:r>
              <a:rPr lang="en-US" sz="1200"/>
              <a:t>o  Remove combustibles from other side of wall.</a:t>
            </a:r>
          </a:p>
          <a:p>
            <a:r>
              <a:rPr lang="en-US" sz="1200"/>
              <a:t>o  Floor Swept Clean of Combustibles</a:t>
            </a:r>
          </a:p>
          <a:p>
            <a:r>
              <a:rPr lang="en-US" sz="1200"/>
              <a:t>o  Clean area within 35 feet.  o Wet down floor.</a:t>
            </a:r>
          </a:p>
          <a:p>
            <a:r>
              <a:rPr lang="en-US" sz="1200"/>
              <a:t>o  Adjacent areas:  __________________________</a:t>
            </a:r>
          </a:p>
          <a:p>
            <a:r>
              <a:rPr lang="en-US" sz="1200"/>
              <a:t>o  Cover floor with:  __________________________</a:t>
            </a:r>
          </a:p>
          <a:p>
            <a:r>
              <a:rPr lang="en-US" sz="1200"/>
              <a:t>o  Non-combustible Tarpaulins or Metal Shields Over:</a:t>
            </a:r>
          </a:p>
          <a:p>
            <a:r>
              <a:rPr lang="en-US" sz="1200"/>
              <a:t>o  Electrical Switches or Valves off, locked-out, and Tagged:</a:t>
            </a:r>
          </a:p>
          <a:p>
            <a:r>
              <a:rPr lang="en-US" sz="1200"/>
              <a:t>o  Electrical Grounding of: ________________________</a:t>
            </a:r>
          </a:p>
          <a:p>
            <a:r>
              <a:rPr lang="en-US" sz="1200"/>
              <a:t>o  Atmosphere monitored during work for: ____________</a:t>
            </a:r>
          </a:p>
          <a:p>
            <a:r>
              <a:rPr lang="en-US" sz="1200"/>
              <a:t>          periodically: __________  continuously: __________</a:t>
            </a:r>
          </a:p>
          <a:p>
            <a:r>
              <a:rPr lang="en-US" sz="1200"/>
              <a:t>o  Safety Monitor(s) present from _________ to _________</a:t>
            </a:r>
          </a:p>
          <a:p>
            <a:r>
              <a:rPr lang="en-US" sz="1200"/>
              <a:t>o  Fire Watch Present during work and for 30 minutes after...</a:t>
            </a:r>
          </a:p>
          <a:p>
            <a:r>
              <a:rPr lang="en-US" sz="1200"/>
              <a:t>o  Respirator to be worn____ or be readily available ___</a:t>
            </a:r>
          </a:p>
          <a:p>
            <a:pPr latinLnBrk="1"/>
            <a:endParaRPr lang="en-US" sz="1200"/>
          </a:p>
        </p:txBody>
      </p:sp>
      <p:sp>
        <p:nvSpPr>
          <p:cNvPr id="32772" name="Rectangle 4"/>
          <p:cNvSpPr>
            <a:spLocks noChangeArrowheads="1"/>
          </p:cNvSpPr>
          <p:nvPr/>
        </p:nvSpPr>
        <p:spPr bwMode="auto">
          <a:xfrm>
            <a:off x="5243513" y="2317750"/>
            <a:ext cx="3605212" cy="2832100"/>
          </a:xfrm>
          <a:prstGeom prst="rect">
            <a:avLst/>
          </a:prstGeom>
          <a:noFill/>
          <a:ln w="12700">
            <a:noFill/>
            <a:miter lim="800000"/>
            <a:headEnd/>
            <a:tailEnd/>
          </a:ln>
          <a:effectLst/>
        </p:spPr>
        <p:txBody>
          <a:bodyPr wrap="none" lIns="90488" tIns="44450" rIns="90488" bIns="44450">
            <a:spAutoFit/>
          </a:bodyPr>
          <a:lstStyle/>
          <a:p>
            <a:r>
              <a:rPr lang="en-US" sz="2000" dirty="0"/>
              <a:t>Required special precautions</a:t>
            </a:r>
          </a:p>
          <a:p>
            <a:r>
              <a:rPr lang="en-US" sz="2000" dirty="0"/>
              <a:t>must be clearly indicated and</a:t>
            </a:r>
          </a:p>
          <a:p>
            <a:r>
              <a:rPr lang="en-US" sz="2000" dirty="0"/>
              <a:t>communicated to workers,</a:t>
            </a:r>
          </a:p>
          <a:p>
            <a:r>
              <a:rPr lang="en-US" sz="2000" dirty="0"/>
              <a:t>and their supervision.</a:t>
            </a:r>
          </a:p>
          <a:p>
            <a:endParaRPr lang="en-US" sz="2000" dirty="0"/>
          </a:p>
          <a:p>
            <a:r>
              <a:rPr lang="en-US" sz="2000" dirty="0"/>
              <a:t>It is the safety representative’s</a:t>
            </a:r>
          </a:p>
          <a:p>
            <a:r>
              <a:rPr lang="en-US" sz="2000" dirty="0"/>
              <a:t>responsibility to determine if</a:t>
            </a:r>
          </a:p>
          <a:p>
            <a:r>
              <a:rPr lang="en-US" sz="2000" dirty="0"/>
              <a:t>and when special measures</a:t>
            </a:r>
          </a:p>
          <a:p>
            <a:r>
              <a:rPr lang="en-US" sz="2000" dirty="0"/>
              <a:t>are required.</a:t>
            </a:r>
          </a:p>
        </p:txBody>
      </p:sp>
      <p:pic>
        <p:nvPicPr>
          <p:cNvPr id="5" name="Picture 2" descr="Opito logo –"/>
          <p:cNvPicPr>
            <a:picLocks noChangeAspect="1" noChangeArrowheads="1"/>
          </p:cNvPicPr>
          <p:nvPr/>
        </p:nvPicPr>
        <p:blipFill>
          <a:blip r:embed="rId2"/>
          <a:srcRect/>
          <a:stretch>
            <a:fillRect/>
          </a:stretch>
        </p:blipFill>
        <p:spPr bwMode="auto">
          <a:xfrm>
            <a:off x="8077200" y="228600"/>
            <a:ext cx="914400" cy="914400"/>
          </a:xfrm>
          <a:prstGeom prst="rect">
            <a:avLst/>
          </a:prstGeom>
          <a:noFill/>
        </p:spPr>
      </p:pic>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effectLst>
            <a:outerShdw dist="107763" dir="2700000" algn="ctr" rotWithShape="0">
              <a:srgbClr val="EAEC5E"/>
            </a:outerShdw>
          </a:effectLst>
        </p:spPr>
        <p:txBody>
          <a:bodyPr/>
          <a:lstStyle/>
          <a:p>
            <a:r>
              <a:rPr lang="en-US" dirty="0" smtClean="0">
                <a:solidFill>
                  <a:srgbClr val="037C03"/>
                </a:solidFill>
                <a:latin typeface="Arial" charset="0"/>
              </a:rPr>
              <a:t>Safe Work Permits</a:t>
            </a:r>
          </a:p>
        </p:txBody>
      </p:sp>
      <p:sp>
        <p:nvSpPr>
          <p:cNvPr id="33795" name="Rectangle 3"/>
          <p:cNvSpPr>
            <a:spLocks noChangeArrowheads="1"/>
          </p:cNvSpPr>
          <p:nvPr/>
        </p:nvSpPr>
        <p:spPr bwMode="auto">
          <a:xfrm>
            <a:off x="665163" y="1670050"/>
            <a:ext cx="2936875" cy="4613275"/>
          </a:xfrm>
          <a:prstGeom prst="rect">
            <a:avLst/>
          </a:prstGeom>
          <a:solidFill>
            <a:srgbClr val="FFFFFF"/>
          </a:solidFill>
          <a:ln w="12700">
            <a:solidFill>
              <a:schemeClr val="tx1"/>
            </a:solidFill>
            <a:miter lim="800000"/>
            <a:headEnd/>
            <a:tailEnd/>
          </a:ln>
          <a:effectLst>
            <a:outerShdw dist="107763" dir="2700000" algn="ctr" rotWithShape="0">
              <a:srgbClr val="EF9100"/>
            </a:outerShdw>
          </a:effectLst>
        </p:spPr>
        <p:txBody>
          <a:bodyPr wrap="none" lIns="90488" tIns="44450" rIns="90488" bIns="44450">
            <a:spAutoFit/>
          </a:bodyPr>
          <a:lstStyle/>
          <a:p>
            <a:r>
              <a:rPr lang="en-US" sz="1600" b="1"/>
              <a:t>Safe Work Permit</a:t>
            </a:r>
            <a:r>
              <a:rPr lang="en-US" sz="800"/>
              <a:t>		</a:t>
            </a:r>
          </a:p>
          <a:p>
            <a:endParaRPr lang="en-US" sz="800"/>
          </a:p>
          <a:p>
            <a:r>
              <a:rPr lang="en-US" sz="800"/>
              <a:t>----------------------------------------------------------------------</a:t>
            </a:r>
          </a:p>
          <a:p>
            <a:r>
              <a:rPr lang="en-US" sz="1200" b="1"/>
              <a:t>Safety Equipment Required</a:t>
            </a:r>
          </a:p>
          <a:p>
            <a:endParaRPr lang="en-US" sz="1200" b="1"/>
          </a:p>
          <a:p>
            <a:r>
              <a:rPr lang="en-US" sz="1000"/>
              <a:t>o  safety glasses</a:t>
            </a:r>
          </a:p>
          <a:p>
            <a:r>
              <a:rPr lang="en-US" sz="1000"/>
              <a:t>o  hard hat</a:t>
            </a:r>
          </a:p>
          <a:p>
            <a:r>
              <a:rPr lang="en-US" sz="1000"/>
              <a:t>o  face shield</a:t>
            </a:r>
          </a:p>
          <a:p>
            <a:r>
              <a:rPr lang="en-US" sz="1000"/>
              <a:t>o safety shoes</a:t>
            </a:r>
          </a:p>
          <a:p>
            <a:r>
              <a:rPr lang="en-US" sz="1000"/>
              <a:t>o  fire extinguishers - type ___ #___ size ___</a:t>
            </a:r>
          </a:p>
          <a:p>
            <a:r>
              <a:rPr lang="en-US" sz="1000"/>
              <a:t>o  fire hose</a:t>
            </a:r>
          </a:p>
          <a:p>
            <a:r>
              <a:rPr lang="en-US" sz="1000"/>
              <a:t>o  supplementary illumination</a:t>
            </a:r>
          </a:p>
          <a:p>
            <a:r>
              <a:rPr lang="en-US" sz="1000"/>
              <a:t>o  warning signs</a:t>
            </a:r>
          </a:p>
          <a:p>
            <a:r>
              <a:rPr lang="en-US" sz="1000"/>
              <a:t>o  barricades</a:t>
            </a:r>
          </a:p>
          <a:p>
            <a:r>
              <a:rPr lang="en-US" sz="1000"/>
              <a:t>o  non-sparking tools</a:t>
            </a:r>
          </a:p>
          <a:p>
            <a:r>
              <a:rPr lang="en-US" sz="1000"/>
              <a:t>o  explosion proof equipment</a:t>
            </a:r>
          </a:p>
          <a:p>
            <a:r>
              <a:rPr lang="en-US" sz="1000"/>
              <a:t>o  safety harness</a:t>
            </a:r>
          </a:p>
          <a:p>
            <a:r>
              <a:rPr lang="en-US" sz="1000"/>
              <a:t>o  life line</a:t>
            </a:r>
          </a:p>
          <a:p>
            <a:r>
              <a:rPr lang="en-US" sz="1000"/>
              <a:t>o  tripod emergency escape unit</a:t>
            </a:r>
          </a:p>
          <a:p>
            <a:r>
              <a:rPr lang="en-US" sz="1000"/>
              <a:t>o  2-way radio or phone</a:t>
            </a:r>
          </a:p>
          <a:p>
            <a:r>
              <a:rPr lang="en-US" sz="1000"/>
              <a:t>o  respirators</a:t>
            </a:r>
          </a:p>
          <a:p>
            <a:r>
              <a:rPr lang="en-US" sz="1000"/>
              <a:t>o  impervious gloves</a:t>
            </a:r>
          </a:p>
          <a:p>
            <a:r>
              <a:rPr lang="en-US" sz="1000"/>
              <a:t>o  protective clothing _____________________</a:t>
            </a:r>
          </a:p>
          <a:p>
            <a:r>
              <a:rPr lang="en-US" sz="1000"/>
              <a:t>o  mechanical ventilation</a:t>
            </a:r>
          </a:p>
          <a:p>
            <a:r>
              <a:rPr lang="en-US" sz="1000"/>
              <a:t>o  shower &amp; eyewash</a:t>
            </a:r>
          </a:p>
          <a:p>
            <a:r>
              <a:rPr lang="en-US" sz="1000"/>
              <a:t>o  self contained breathing apparatus</a:t>
            </a:r>
          </a:p>
          <a:p>
            <a:r>
              <a:rPr lang="en-US" sz="1000"/>
              <a:t>o  ground fault circuit interrupter</a:t>
            </a:r>
          </a:p>
          <a:p>
            <a:r>
              <a:rPr lang="en-US" sz="1000"/>
              <a:t>o  ladder / lift / scaffold</a:t>
            </a:r>
          </a:p>
          <a:p>
            <a:r>
              <a:rPr lang="en-US" sz="1000"/>
              <a:t>o  other________________________________</a:t>
            </a:r>
          </a:p>
        </p:txBody>
      </p:sp>
      <p:sp>
        <p:nvSpPr>
          <p:cNvPr id="33796" name="Rectangle 4"/>
          <p:cNvSpPr>
            <a:spLocks noChangeArrowheads="1"/>
          </p:cNvSpPr>
          <p:nvPr/>
        </p:nvSpPr>
        <p:spPr bwMode="auto">
          <a:xfrm>
            <a:off x="4329113" y="2546350"/>
            <a:ext cx="4297652" cy="2244204"/>
          </a:xfrm>
          <a:prstGeom prst="rect">
            <a:avLst/>
          </a:prstGeom>
          <a:noFill/>
          <a:ln w="12700">
            <a:noFill/>
            <a:miter lim="800000"/>
            <a:headEnd/>
            <a:tailEnd/>
          </a:ln>
          <a:effectLst/>
        </p:spPr>
        <p:txBody>
          <a:bodyPr wrap="none" lIns="90488" tIns="44450" rIns="90488" bIns="44450">
            <a:spAutoFit/>
          </a:bodyPr>
          <a:lstStyle/>
          <a:p>
            <a:r>
              <a:rPr lang="en-US" sz="2000" dirty="0"/>
              <a:t>Personal protective equipment</a:t>
            </a:r>
          </a:p>
          <a:p>
            <a:r>
              <a:rPr lang="en-US" sz="2000" dirty="0"/>
              <a:t>and other safety equipment required</a:t>
            </a:r>
          </a:p>
          <a:p>
            <a:r>
              <a:rPr lang="en-US" sz="2000" dirty="0"/>
              <a:t>is specified.</a:t>
            </a:r>
          </a:p>
          <a:p>
            <a:endParaRPr lang="en-US" sz="2000" dirty="0"/>
          </a:p>
          <a:p>
            <a:r>
              <a:rPr lang="en-US" sz="2000" dirty="0"/>
              <a:t>For each hazard present at the work</a:t>
            </a:r>
          </a:p>
          <a:p>
            <a:r>
              <a:rPr lang="en-US" sz="2000" dirty="0"/>
              <a:t>site, the safety representative must</a:t>
            </a:r>
          </a:p>
          <a:p>
            <a:r>
              <a:rPr lang="en-US" sz="2000" dirty="0"/>
              <a:t>specify a hazard control.</a:t>
            </a:r>
          </a:p>
        </p:txBody>
      </p:sp>
      <p:pic>
        <p:nvPicPr>
          <p:cNvPr id="5" name="Picture 2" descr="Opito logo –"/>
          <p:cNvPicPr>
            <a:picLocks noChangeAspect="1" noChangeArrowheads="1"/>
          </p:cNvPicPr>
          <p:nvPr/>
        </p:nvPicPr>
        <p:blipFill>
          <a:blip r:embed="rId2"/>
          <a:srcRect/>
          <a:stretch>
            <a:fillRect/>
          </a:stretch>
        </p:blipFill>
        <p:spPr bwMode="auto">
          <a:xfrm>
            <a:off x="8077200" y="228600"/>
            <a:ext cx="914400" cy="914400"/>
          </a:xfrm>
          <a:prstGeom prst="rect">
            <a:avLst/>
          </a:prstGeom>
          <a:noFill/>
        </p:spPr>
      </p:pic>
    </p:spTree>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effectLst>
            <a:outerShdw dist="107763" dir="2700000" algn="ctr" rotWithShape="0">
              <a:srgbClr val="EAEC5E"/>
            </a:outerShdw>
          </a:effectLst>
        </p:spPr>
        <p:txBody>
          <a:bodyPr/>
          <a:lstStyle/>
          <a:p>
            <a:r>
              <a:rPr lang="en-US" smtClean="0">
                <a:solidFill>
                  <a:srgbClr val="037C03"/>
                </a:solidFill>
                <a:latin typeface="Arial" charset="0"/>
              </a:rPr>
              <a:t>Safe Work Permits</a:t>
            </a:r>
          </a:p>
        </p:txBody>
      </p:sp>
      <p:sp>
        <p:nvSpPr>
          <p:cNvPr id="34819" name="Rectangle 3"/>
          <p:cNvSpPr>
            <a:spLocks noChangeArrowheads="1"/>
          </p:cNvSpPr>
          <p:nvPr/>
        </p:nvSpPr>
        <p:spPr bwMode="auto">
          <a:xfrm>
            <a:off x="665163" y="4032250"/>
            <a:ext cx="3240087" cy="1717675"/>
          </a:xfrm>
          <a:prstGeom prst="rect">
            <a:avLst/>
          </a:prstGeom>
          <a:solidFill>
            <a:srgbClr val="FFFFFF"/>
          </a:solidFill>
          <a:ln w="12700">
            <a:solidFill>
              <a:schemeClr val="tx1"/>
            </a:solidFill>
            <a:miter lim="800000"/>
            <a:headEnd/>
            <a:tailEnd/>
          </a:ln>
          <a:effectLst>
            <a:outerShdw dist="107763" dir="2700000" algn="ctr" rotWithShape="0">
              <a:srgbClr val="EF9100"/>
            </a:outerShdw>
          </a:effectLst>
        </p:spPr>
        <p:txBody>
          <a:bodyPr wrap="none" lIns="90488" tIns="44450" rIns="90488" bIns="44450">
            <a:spAutoFit/>
          </a:bodyPr>
          <a:lstStyle/>
          <a:p>
            <a:r>
              <a:rPr lang="en-US" sz="1600" b="1"/>
              <a:t>Safe Work Permit</a:t>
            </a:r>
            <a:r>
              <a:rPr lang="en-US" sz="800"/>
              <a:t>		</a:t>
            </a:r>
          </a:p>
          <a:p>
            <a:endParaRPr lang="en-US" sz="800"/>
          </a:p>
          <a:p>
            <a:r>
              <a:rPr lang="en-US" sz="800"/>
              <a:t>----------------------------------------------------------------------</a:t>
            </a:r>
          </a:p>
          <a:p>
            <a:r>
              <a:rPr lang="en-US" sz="1200" b="1"/>
              <a:t>EXCAVATION PRECAUTIONS REQUIRED:</a:t>
            </a:r>
          </a:p>
          <a:p>
            <a:endParaRPr lang="en-US" sz="1200" b="1"/>
          </a:p>
          <a:p>
            <a:r>
              <a:rPr lang="en-US" sz="1000"/>
              <a:t>o  Underground / Underfloor Utility Hazard Review</a:t>
            </a:r>
          </a:p>
          <a:p>
            <a:r>
              <a:rPr lang="en-US" sz="1000"/>
              <a:t>o  Soil Excavation Reviewed</a:t>
            </a:r>
          </a:p>
          <a:p>
            <a:r>
              <a:rPr lang="en-US" sz="1000"/>
              <a:t>o  Underground Utility Stakeout Performed</a:t>
            </a:r>
          </a:p>
          <a:p>
            <a:r>
              <a:rPr lang="en-US" sz="1000"/>
              <a:t>o  Excavation cut back 1/1, or  walls reinforced</a:t>
            </a:r>
          </a:p>
          <a:p>
            <a:r>
              <a:rPr lang="en-US" sz="1000"/>
              <a:t>o  Means of exiting within 25 feet.</a:t>
            </a:r>
          </a:p>
        </p:txBody>
      </p:sp>
      <p:sp>
        <p:nvSpPr>
          <p:cNvPr id="34820" name="Rectangle 4"/>
          <p:cNvSpPr>
            <a:spLocks noChangeArrowheads="1"/>
          </p:cNvSpPr>
          <p:nvPr/>
        </p:nvSpPr>
        <p:spPr bwMode="auto">
          <a:xfrm>
            <a:off x="4176713" y="1958975"/>
            <a:ext cx="3927475" cy="3933825"/>
          </a:xfrm>
          <a:prstGeom prst="rect">
            <a:avLst/>
          </a:prstGeom>
          <a:noFill/>
          <a:ln w="12700">
            <a:noFill/>
            <a:miter lim="800000"/>
            <a:headEnd/>
            <a:tailEnd/>
          </a:ln>
          <a:effectLst/>
        </p:spPr>
        <p:txBody>
          <a:bodyPr wrap="none" lIns="90488" tIns="44450" rIns="90488" bIns="44450">
            <a:spAutoFit/>
          </a:bodyPr>
          <a:lstStyle/>
          <a:p>
            <a:r>
              <a:rPr lang="en-US" sz="1800"/>
              <a:t>The safety representative must verify</a:t>
            </a:r>
          </a:p>
          <a:p>
            <a:r>
              <a:rPr lang="en-US" sz="1800"/>
              <a:t>that all underground utilities have</a:t>
            </a:r>
          </a:p>
          <a:p>
            <a:r>
              <a:rPr lang="en-US" sz="1800"/>
              <a:t>been located and staked out.</a:t>
            </a:r>
          </a:p>
          <a:p>
            <a:endParaRPr lang="en-US" sz="1800"/>
          </a:p>
          <a:p>
            <a:r>
              <a:rPr lang="en-US" sz="1800"/>
              <a:t>Provisions must be made to </a:t>
            </a:r>
          </a:p>
          <a:p>
            <a:r>
              <a:rPr lang="en-US" sz="1800"/>
              <a:t>barricade the open trench, prevent</a:t>
            </a:r>
          </a:p>
          <a:p>
            <a:r>
              <a:rPr lang="en-US" sz="1800"/>
              <a:t>collapse of trench walls, provide</a:t>
            </a:r>
          </a:p>
          <a:p>
            <a:r>
              <a:rPr lang="en-US" sz="1800"/>
              <a:t>employees with a means of exit,</a:t>
            </a:r>
          </a:p>
          <a:p>
            <a:r>
              <a:rPr lang="en-US" sz="1800"/>
              <a:t>reroute ground water, and all other</a:t>
            </a:r>
          </a:p>
          <a:p>
            <a:r>
              <a:rPr lang="en-US" sz="1800"/>
              <a:t>requirements of excavating.</a:t>
            </a:r>
          </a:p>
          <a:p>
            <a:endParaRPr lang="en-US" sz="1800"/>
          </a:p>
          <a:p>
            <a:r>
              <a:rPr lang="en-US" sz="1800"/>
              <a:t>If soil is contaminated, the safety</a:t>
            </a:r>
          </a:p>
          <a:p>
            <a:r>
              <a:rPr lang="en-US" sz="1800"/>
              <a:t>representative will ask for a written</a:t>
            </a:r>
          </a:p>
          <a:p>
            <a:r>
              <a:rPr lang="en-US" sz="1800"/>
              <a:t>safety and health plan.</a:t>
            </a:r>
          </a:p>
        </p:txBody>
      </p:sp>
      <p:graphicFrame>
        <p:nvGraphicFramePr>
          <p:cNvPr id="34821" name="Object 5">
            <a:hlinkClick r:id="" action="ppaction://ole?verb=0"/>
          </p:cNvPr>
          <p:cNvGraphicFramePr>
            <a:graphicFrameLocks/>
          </p:cNvGraphicFramePr>
          <p:nvPr/>
        </p:nvGraphicFramePr>
        <p:xfrm>
          <a:off x="657225" y="1827213"/>
          <a:ext cx="3152775" cy="1908175"/>
        </p:xfrm>
        <a:graphic>
          <a:graphicData uri="http://schemas.openxmlformats.org/presentationml/2006/ole">
            <p:oleObj spid="_x0000_s414722" name="Clip" r:id="rId3" imgW="5699125" imgH="3451225" progId="MS_ClipArt_Gallery.2">
              <p:embed/>
            </p:oleObj>
          </a:graphicData>
        </a:graphic>
      </p:graphicFrame>
      <p:pic>
        <p:nvPicPr>
          <p:cNvPr id="6" name="Picture 2" descr="Opito logo –"/>
          <p:cNvPicPr>
            <a:picLocks noChangeAspect="1" noChangeArrowheads="1"/>
          </p:cNvPicPr>
          <p:nvPr/>
        </p:nvPicPr>
        <p:blipFill>
          <a:blip r:embed="rId4"/>
          <a:srcRect/>
          <a:stretch>
            <a:fillRect/>
          </a:stretch>
        </p:blipFill>
        <p:spPr bwMode="auto">
          <a:xfrm>
            <a:off x="8077200" y="228600"/>
            <a:ext cx="914400" cy="914400"/>
          </a:xfrm>
          <a:prstGeom prst="rect">
            <a:avLst/>
          </a:prstGeom>
          <a:noFill/>
        </p:spPr>
      </p:pic>
    </p:spTree>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228600"/>
            <a:ext cx="7772400" cy="1143000"/>
          </a:xfrm>
          <a:noFill/>
          <a:effectLst>
            <a:outerShdw dist="107763" dir="2700000" algn="ctr" rotWithShape="0">
              <a:srgbClr val="EAEC5E"/>
            </a:outerShdw>
          </a:effectLst>
        </p:spPr>
        <p:txBody>
          <a:bodyPr/>
          <a:lstStyle/>
          <a:p>
            <a:r>
              <a:rPr lang="en-US" sz="3600" smtClean="0">
                <a:solidFill>
                  <a:srgbClr val="037C03"/>
                </a:solidFill>
                <a:latin typeface="Arial" charset="0"/>
              </a:rPr>
              <a:t>Safe Work Permits - </a:t>
            </a:r>
            <a:r>
              <a:rPr lang="en-US" sz="3600" u="sng" smtClean="0">
                <a:solidFill>
                  <a:srgbClr val="037C03"/>
                </a:solidFill>
                <a:latin typeface="Arial" charset="0"/>
              </a:rPr>
              <a:t>SUMMARY</a:t>
            </a:r>
          </a:p>
        </p:txBody>
      </p:sp>
      <p:sp>
        <p:nvSpPr>
          <p:cNvPr id="35843" name="Rectangle 3"/>
          <p:cNvSpPr>
            <a:spLocks noChangeArrowheads="1"/>
          </p:cNvSpPr>
          <p:nvPr/>
        </p:nvSpPr>
        <p:spPr bwMode="auto">
          <a:xfrm>
            <a:off x="1052513" y="1371600"/>
            <a:ext cx="7081837" cy="4668838"/>
          </a:xfrm>
          <a:prstGeom prst="rect">
            <a:avLst/>
          </a:prstGeom>
          <a:noFill/>
          <a:ln w="12700">
            <a:noFill/>
            <a:miter lim="800000"/>
            <a:headEnd/>
            <a:tailEnd/>
          </a:ln>
          <a:effectLst/>
        </p:spPr>
        <p:txBody>
          <a:bodyPr wrap="none" lIns="90488" tIns="44450" rIns="90488" bIns="44450">
            <a:spAutoFit/>
          </a:bodyPr>
          <a:lstStyle/>
          <a:p>
            <a:r>
              <a:rPr lang="en-US" sz="1600"/>
              <a:t>-</a:t>
            </a:r>
            <a:r>
              <a:rPr lang="en-US" sz="1600" b="1"/>
              <a:t>	Hot work, confined space entry, excavations,  blasting,</a:t>
            </a:r>
          </a:p>
          <a:p>
            <a:r>
              <a:rPr lang="en-US" sz="1600" b="1"/>
              <a:t>	use of internal combustion engines inside of buildings,</a:t>
            </a:r>
          </a:p>
          <a:p>
            <a:r>
              <a:rPr lang="en-US" sz="1600" b="1"/>
              <a:t>	use of company owned or leased equipment, and areas where</a:t>
            </a:r>
          </a:p>
          <a:p>
            <a:r>
              <a:rPr lang="en-US" sz="1600" b="1"/>
              <a:t>	“Safe Work Permit Required” signs are posted </a:t>
            </a:r>
            <a:r>
              <a:rPr lang="en-US" sz="1600" b="1" u="sng"/>
              <a:t>always require</a:t>
            </a:r>
          </a:p>
          <a:p>
            <a:r>
              <a:rPr lang="en-US" sz="1600" b="1" u="sng"/>
              <a:t>	a safe work permit</a:t>
            </a:r>
            <a:r>
              <a:rPr lang="en-US" sz="1600" b="1"/>
              <a:t>.</a:t>
            </a:r>
          </a:p>
          <a:p>
            <a:endParaRPr lang="en-US" sz="1200" b="1"/>
          </a:p>
          <a:p>
            <a:r>
              <a:rPr lang="en-US" sz="1600" b="1"/>
              <a:t>-	Other safe work permits may be required at the discretion</a:t>
            </a:r>
          </a:p>
          <a:p>
            <a:r>
              <a:rPr lang="en-US" sz="1600" b="1"/>
              <a:t>	of the Safety Representative, the Contract Administrator, </a:t>
            </a:r>
          </a:p>
          <a:p>
            <a:r>
              <a:rPr lang="en-US" sz="1600" b="1"/>
              <a:t>	or the Contractor.</a:t>
            </a:r>
          </a:p>
          <a:p>
            <a:endParaRPr lang="en-US" sz="1200" b="1"/>
          </a:p>
          <a:p>
            <a:r>
              <a:rPr lang="en-US" sz="1600" b="1"/>
              <a:t>-	Permits will be issued by a qualified safety representative.</a:t>
            </a:r>
          </a:p>
          <a:p>
            <a:endParaRPr lang="en-US" sz="1200" b="1"/>
          </a:p>
          <a:p>
            <a:r>
              <a:rPr lang="en-US" sz="1600" b="1"/>
              <a:t>-	Hot work permits are issued by the Fire Marshal.</a:t>
            </a:r>
          </a:p>
          <a:p>
            <a:endParaRPr lang="en-US" sz="1200" b="1"/>
          </a:p>
          <a:p>
            <a:r>
              <a:rPr lang="en-US" sz="1600" b="1"/>
              <a:t>-	Permits are issued to specific persons for a specific time</a:t>
            </a:r>
          </a:p>
          <a:p>
            <a:r>
              <a:rPr lang="en-US" sz="1600" b="1"/>
              <a:t>	period and for a specific job.</a:t>
            </a:r>
          </a:p>
          <a:p>
            <a:endParaRPr lang="en-US" sz="1200" b="1"/>
          </a:p>
          <a:p>
            <a:r>
              <a:rPr lang="en-US" sz="1600" b="1"/>
              <a:t>-	Permits must be signed at the time issued by the safety</a:t>
            </a:r>
          </a:p>
          <a:p>
            <a:r>
              <a:rPr lang="en-US" sz="1600" b="1"/>
              <a:t>	representative, job supervisor, affected workers, and</a:t>
            </a:r>
          </a:p>
          <a:p>
            <a:r>
              <a:rPr lang="en-US" sz="1600" b="1"/>
              <a:t>	the manager of the area in which work is being done.</a:t>
            </a:r>
          </a:p>
        </p:txBody>
      </p:sp>
      <p:pic>
        <p:nvPicPr>
          <p:cNvPr id="4" name="Picture 2" descr="Opito logo –"/>
          <p:cNvPicPr>
            <a:picLocks noChangeAspect="1" noChangeArrowheads="1"/>
          </p:cNvPicPr>
          <p:nvPr/>
        </p:nvPicPr>
        <p:blipFill>
          <a:blip r:embed="rId2"/>
          <a:srcRect/>
          <a:stretch>
            <a:fillRect/>
          </a:stretch>
        </p:blipFill>
        <p:spPr bwMode="auto">
          <a:xfrm>
            <a:off x="8077200" y="228600"/>
            <a:ext cx="914400" cy="914400"/>
          </a:xfrm>
          <a:prstGeom prst="rect">
            <a:avLst/>
          </a:prstGeom>
          <a:noFill/>
        </p:spPr>
      </p:pic>
    </p:spTree>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effectLst>
            <a:outerShdw dist="107763" dir="2700000" algn="ctr" rotWithShape="0">
              <a:srgbClr val="EAEC5E"/>
            </a:outerShdw>
          </a:effectLst>
        </p:spPr>
        <p:txBody>
          <a:bodyPr/>
          <a:lstStyle/>
          <a:p>
            <a:r>
              <a:rPr lang="en-US" smtClean="0">
                <a:solidFill>
                  <a:srgbClr val="037C03"/>
                </a:solidFill>
                <a:latin typeface="Arial" charset="0"/>
              </a:rPr>
              <a:t>Where to Get Help?</a:t>
            </a:r>
          </a:p>
        </p:txBody>
      </p:sp>
      <p:sp>
        <p:nvSpPr>
          <p:cNvPr id="36867" name="Rectangle 3"/>
          <p:cNvSpPr>
            <a:spLocks noChangeArrowheads="1"/>
          </p:cNvSpPr>
          <p:nvPr/>
        </p:nvSpPr>
        <p:spPr bwMode="auto">
          <a:xfrm>
            <a:off x="1052513" y="2393950"/>
            <a:ext cx="6694487" cy="1612900"/>
          </a:xfrm>
          <a:prstGeom prst="rect">
            <a:avLst/>
          </a:prstGeom>
          <a:noFill/>
          <a:ln w="12700">
            <a:noFill/>
            <a:miter lim="800000"/>
            <a:headEnd/>
            <a:tailEnd/>
          </a:ln>
          <a:effectLst/>
        </p:spPr>
        <p:txBody>
          <a:bodyPr wrap="none" lIns="90488" tIns="44450" rIns="90488" bIns="44450">
            <a:spAutoFit/>
          </a:bodyPr>
          <a:lstStyle/>
          <a:p>
            <a:r>
              <a:rPr lang="en-US" sz="2000"/>
              <a:t>Your supervisor is responsible for providing equipment</a:t>
            </a:r>
          </a:p>
          <a:p>
            <a:r>
              <a:rPr lang="en-US" sz="2000"/>
              <a:t>necessary to comply with Safe Work Permit requirements.</a:t>
            </a:r>
          </a:p>
          <a:p>
            <a:endParaRPr lang="en-US" sz="2000"/>
          </a:p>
          <a:p>
            <a:r>
              <a:rPr lang="en-US" sz="2000"/>
              <a:t>The safety representative is responsible for completing</a:t>
            </a:r>
          </a:p>
          <a:p>
            <a:r>
              <a:rPr lang="en-US" sz="2000"/>
              <a:t>the job hazard analysis and issuing the permit.</a:t>
            </a:r>
          </a:p>
        </p:txBody>
      </p:sp>
      <p:pic>
        <p:nvPicPr>
          <p:cNvPr id="4" name="Picture 2" descr="Opito logo –"/>
          <p:cNvPicPr>
            <a:picLocks noChangeAspect="1" noChangeArrowheads="1"/>
          </p:cNvPicPr>
          <p:nvPr/>
        </p:nvPicPr>
        <p:blipFill>
          <a:blip r:embed="rId2"/>
          <a:srcRect/>
          <a:stretch>
            <a:fillRect/>
          </a:stretch>
        </p:blipFill>
        <p:spPr bwMode="auto">
          <a:xfrm>
            <a:off x="8077200" y="228600"/>
            <a:ext cx="914400" cy="914400"/>
          </a:xfrm>
          <a:prstGeom prst="rect">
            <a:avLst/>
          </a:prstGeom>
          <a:noFill/>
        </p:spPr>
      </p:pic>
    </p:spTree>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0" y="2667000"/>
            <a:ext cx="4572000" cy="1754326"/>
          </a:xfrm>
          <a:prstGeom prst="rect">
            <a:avLst/>
          </a:prstGeom>
        </p:spPr>
        <p:txBody>
          <a:bodyPr wrap="square">
            <a:spAutoFit/>
          </a:bodyPr>
          <a:lstStyle/>
          <a:p>
            <a:r>
              <a:rPr lang="en-US" sz="3600" dirty="0" smtClean="0"/>
              <a:t>Using Manual Handling Techniques Every Day</a:t>
            </a:r>
            <a:endParaRPr lang="en-US" sz="3600" dirty="0"/>
          </a:p>
        </p:txBody>
      </p:sp>
      <p:pic>
        <p:nvPicPr>
          <p:cNvPr id="4" name="Picture 2" descr="Opito logo –"/>
          <p:cNvPicPr>
            <a:picLocks noChangeAspect="1" noChangeArrowheads="1"/>
          </p:cNvPicPr>
          <p:nvPr/>
        </p:nvPicPr>
        <p:blipFill>
          <a:blip r:embed="rId2"/>
          <a:srcRect/>
          <a:stretch>
            <a:fillRect/>
          </a:stretch>
        </p:blipFill>
        <p:spPr bwMode="auto">
          <a:xfrm>
            <a:off x="8077200" y="228600"/>
            <a:ext cx="914400" cy="914400"/>
          </a:xfrm>
          <a:prstGeom prst="rect">
            <a:avLst/>
          </a:prstGeom>
          <a:noFill/>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Rectangle 2"/>
          <p:cNvSpPr>
            <a:spLocks noGrp="1" noChangeArrowheads="1"/>
          </p:cNvSpPr>
          <p:nvPr>
            <p:ph type="title"/>
          </p:nvPr>
        </p:nvSpPr>
        <p:spPr>
          <a:xfrm>
            <a:off x="285750" y="228600"/>
            <a:ext cx="8229600" cy="939800"/>
          </a:xfrm>
        </p:spPr>
        <p:txBody>
          <a:bodyPr/>
          <a:lstStyle/>
          <a:p>
            <a:pPr eaLnBrk="1" hangingPunct="1"/>
            <a:r>
              <a:rPr lang="en-US" sz="4200" dirty="0" smtClean="0">
                <a:solidFill>
                  <a:schemeClr val="bg1"/>
                </a:solidFill>
              </a:rPr>
              <a:t>What is manual handling?</a:t>
            </a:r>
            <a:r>
              <a:rPr lang="en-US" dirty="0" smtClean="0"/>
              <a:t/>
            </a:r>
            <a:br>
              <a:rPr lang="en-US" dirty="0" smtClean="0"/>
            </a:br>
            <a:r>
              <a:rPr lang="en-US" dirty="0" smtClean="0"/>
              <a:t>What is Manual Handling</a:t>
            </a:r>
            <a:endParaRPr lang="en-US" dirty="0" smtClean="0">
              <a:solidFill>
                <a:schemeClr val="tx1"/>
              </a:solidFill>
            </a:endParaRPr>
          </a:p>
        </p:txBody>
      </p:sp>
      <p:sp>
        <p:nvSpPr>
          <p:cNvPr id="1048621" name="Rectangle 3"/>
          <p:cNvSpPr>
            <a:spLocks noGrp="1" noChangeArrowheads="1"/>
          </p:cNvSpPr>
          <p:nvPr>
            <p:ph type="body" idx="1"/>
          </p:nvPr>
        </p:nvSpPr>
        <p:spPr>
          <a:xfrm>
            <a:off x="571500" y="1643063"/>
            <a:ext cx="8229600" cy="1214437"/>
          </a:xfrm>
        </p:spPr>
        <p:txBody>
          <a:bodyPr/>
          <a:lstStyle/>
          <a:p>
            <a:pPr>
              <a:lnSpc>
                <a:spcPct val="125000"/>
              </a:lnSpc>
              <a:spcBef>
                <a:spcPct val="0"/>
              </a:spcBef>
              <a:spcAft>
                <a:spcPts val="500"/>
              </a:spcAft>
            </a:pPr>
            <a:r>
              <a:rPr lang="en-AU" dirty="0" smtClean="0">
                <a:latin typeface="Verdana" pitchFamily="34" charset="0"/>
              </a:rPr>
              <a:t>any activity requiring a person to use any part of their muscular or skeletal system in their interactions with their work environment. </a:t>
            </a:r>
          </a:p>
          <a:p>
            <a:endParaRPr lang="en-US" dirty="0" smtClean="0"/>
          </a:p>
        </p:txBody>
      </p:sp>
      <p:pic>
        <p:nvPicPr>
          <p:cNvPr id="4" name="Picture 2" descr="Opito logo –"/>
          <p:cNvPicPr>
            <a:picLocks noChangeAspect="1" noChangeArrowheads="1"/>
          </p:cNvPicPr>
          <p:nvPr/>
        </p:nvPicPr>
        <p:blipFill>
          <a:blip r:embed="rId3"/>
          <a:srcRect/>
          <a:stretch>
            <a:fillRect/>
          </a:stretch>
        </p:blipFill>
        <p:spPr bwMode="auto">
          <a:xfrm>
            <a:off x="8077200" y="228600"/>
            <a:ext cx="914400" cy="914400"/>
          </a:xfrm>
          <a:prstGeom prst="rect">
            <a:avLst/>
          </a:prstGeom>
          <a:noFill/>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Rectangle 2"/>
          <p:cNvSpPr>
            <a:spLocks noGrp="1" noChangeArrowheads="1"/>
          </p:cNvSpPr>
          <p:nvPr>
            <p:ph type="title"/>
          </p:nvPr>
        </p:nvSpPr>
        <p:spPr>
          <a:xfrm>
            <a:off x="-2071688" y="357188"/>
            <a:ext cx="8229601" cy="525462"/>
          </a:xfrm>
        </p:spPr>
        <p:txBody>
          <a:bodyPr/>
          <a:lstStyle/>
          <a:p>
            <a:pPr eaLnBrk="1" hangingPunct="1"/>
            <a:r>
              <a:rPr lang="en-US" sz="2400" smtClean="0">
                <a:solidFill>
                  <a:schemeClr val="bg1"/>
                </a:solidFill>
              </a:rPr>
              <a:t>Manual Handling In form Of?</a:t>
            </a:r>
            <a:r>
              <a:rPr lang="en-US" smtClean="0"/>
              <a:t/>
            </a:r>
            <a:br>
              <a:rPr lang="en-US" smtClean="0"/>
            </a:br>
            <a:endParaRPr lang="en-US" smtClean="0">
              <a:solidFill>
                <a:schemeClr val="tx1"/>
              </a:solidFill>
            </a:endParaRPr>
          </a:p>
        </p:txBody>
      </p:sp>
      <p:sp>
        <p:nvSpPr>
          <p:cNvPr id="1048626" name="Rectangle 3"/>
          <p:cNvSpPr>
            <a:spLocks noGrp="1" noChangeArrowheads="1"/>
          </p:cNvSpPr>
          <p:nvPr>
            <p:ph type="body" idx="1"/>
          </p:nvPr>
        </p:nvSpPr>
        <p:spPr>
          <a:xfrm>
            <a:off x="4143375" y="0"/>
            <a:ext cx="8229600" cy="1214438"/>
          </a:xfrm>
        </p:spPr>
        <p:txBody>
          <a:bodyPr/>
          <a:lstStyle/>
          <a:p>
            <a:pPr>
              <a:lnSpc>
                <a:spcPct val="125000"/>
              </a:lnSpc>
              <a:spcBef>
                <a:spcPct val="0"/>
              </a:spcBef>
              <a:spcAft>
                <a:spcPts val="500"/>
              </a:spcAft>
            </a:pPr>
            <a:r>
              <a:rPr lang="en-AU" smtClean="0">
                <a:latin typeface="Verdana" pitchFamily="34" charset="0"/>
              </a:rPr>
              <a:t>CARRYING. </a:t>
            </a:r>
          </a:p>
          <a:p>
            <a:endParaRPr lang="en-US" smtClean="0"/>
          </a:p>
        </p:txBody>
      </p:sp>
      <p:pic>
        <p:nvPicPr>
          <p:cNvPr id="2097156" name="Picture 2" descr="http://www.gassafeconsultants.co.uk/sites/default/files/ian-carrying-cylinder-on-back-done.jpg"/>
          <p:cNvPicPr>
            <a:picLocks noChangeAspect="1" noChangeArrowheads="1"/>
          </p:cNvPicPr>
          <p:nvPr/>
        </p:nvPicPr>
        <p:blipFill>
          <a:blip r:embed="rId3"/>
          <a:srcRect/>
          <a:stretch>
            <a:fillRect/>
          </a:stretch>
        </p:blipFill>
        <p:spPr bwMode="auto">
          <a:xfrm>
            <a:off x="714375" y="857250"/>
            <a:ext cx="6929438" cy="5543550"/>
          </a:xfrm>
          <a:prstGeom prst="rect">
            <a:avLst/>
          </a:prstGeom>
          <a:noFill/>
          <a:ln w="9525">
            <a:noFill/>
            <a:miter lim="800000"/>
            <a:headEnd/>
            <a:tailEnd/>
          </a:ln>
        </p:spPr>
      </p:pic>
      <p:pic>
        <p:nvPicPr>
          <p:cNvPr id="5" name="Picture 2" descr="Opito logo –"/>
          <p:cNvPicPr>
            <a:picLocks noChangeAspect="1" noChangeArrowheads="1"/>
          </p:cNvPicPr>
          <p:nvPr/>
        </p:nvPicPr>
        <p:blipFill>
          <a:blip r:embed="rId4"/>
          <a:srcRect/>
          <a:stretch>
            <a:fillRect/>
          </a:stretch>
        </p:blipFill>
        <p:spPr bwMode="auto">
          <a:xfrm>
            <a:off x="8077200" y="228600"/>
            <a:ext cx="914400" cy="9144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type="body" idx="1"/>
          </p:nvPr>
        </p:nvSpPr>
        <p:spPr/>
        <p:txBody>
          <a:bodyPr/>
          <a:lstStyle/>
          <a:p>
            <a:pPr eaLnBrk="1" hangingPunct="1">
              <a:buFontTx/>
              <a:buNone/>
            </a:pPr>
            <a:endParaRPr lang="en-US" smtClean="0"/>
          </a:p>
          <a:p>
            <a:pPr eaLnBrk="1" hangingPunct="1">
              <a:buFontTx/>
              <a:buNone/>
            </a:pPr>
            <a:endParaRPr lang="en-US" u="sng" smtClean="0"/>
          </a:p>
        </p:txBody>
      </p:sp>
      <p:sp>
        <p:nvSpPr>
          <p:cNvPr id="4" name="Rectangle 2"/>
          <p:cNvSpPr>
            <a:spLocks noGrp="1" noChangeArrowheads="1"/>
          </p:cNvSpPr>
          <p:nvPr>
            <p:ph type="title"/>
          </p:nvPr>
        </p:nvSpPr>
        <p:spPr>
          <a:xfrm>
            <a:off x="428625" y="357188"/>
            <a:ext cx="8229600" cy="981075"/>
          </a:xfrm>
        </p:spPr>
        <p:txBody>
          <a:bodyPr/>
          <a:lstStyle/>
          <a:p>
            <a:pPr eaLnBrk="1" hangingPunct="1">
              <a:defRPr/>
            </a:pPr>
            <a:r>
              <a:rPr lang="en-US" sz="3600" b="1" dirty="0" smtClean="0">
                <a:solidFill>
                  <a:schemeClr val="accent6"/>
                </a:solidFill>
              </a:rPr>
              <a:t>CHEMICAL HAZARD</a:t>
            </a:r>
            <a:br>
              <a:rPr lang="en-US" sz="3600" b="1" dirty="0" smtClean="0">
                <a:solidFill>
                  <a:schemeClr val="accent6"/>
                </a:solidFill>
              </a:rPr>
            </a:br>
            <a:endParaRPr lang="en-US" sz="3600" b="1" dirty="0" smtClean="0">
              <a:solidFill>
                <a:srgbClr val="C00000"/>
              </a:solidFill>
            </a:endParaRPr>
          </a:p>
        </p:txBody>
      </p:sp>
      <p:sp>
        <p:nvSpPr>
          <p:cNvPr id="74756" name="Rectangle 7"/>
          <p:cNvSpPr>
            <a:spLocks noChangeArrowheads="1"/>
          </p:cNvSpPr>
          <p:nvPr/>
        </p:nvSpPr>
        <p:spPr bwMode="auto">
          <a:xfrm>
            <a:off x="642938" y="1571625"/>
            <a:ext cx="8286750" cy="5262563"/>
          </a:xfrm>
          <a:prstGeom prst="rect">
            <a:avLst/>
          </a:prstGeom>
          <a:noFill/>
          <a:ln w="9525">
            <a:noFill/>
            <a:miter lim="800000"/>
            <a:headEnd/>
            <a:tailEnd/>
          </a:ln>
        </p:spPr>
        <p:txBody>
          <a:bodyPr>
            <a:spAutoFit/>
          </a:bodyPr>
          <a:lstStyle/>
          <a:p>
            <a:pPr marL="514350" indent="-514350" eaLnBrk="1" hangingPunct="1"/>
            <a:endParaRPr lang="en-US" sz="2800"/>
          </a:p>
          <a:p>
            <a:pPr marL="514350" indent="-514350" eaLnBrk="1" hangingPunct="1">
              <a:buFontTx/>
              <a:buChar char="-"/>
            </a:pPr>
            <a:r>
              <a:rPr lang="en-US" sz="2800">
                <a:solidFill>
                  <a:srgbClr val="C00000"/>
                </a:solidFill>
              </a:rPr>
              <a:t>METHOD OF EXPOSURE : SKIN CONTACT</a:t>
            </a:r>
          </a:p>
          <a:p>
            <a:pPr marL="514350" indent="-514350" eaLnBrk="1" hangingPunct="1">
              <a:buFontTx/>
              <a:buChar char="-"/>
            </a:pPr>
            <a:r>
              <a:rPr lang="en-US" sz="2800"/>
              <a:t>Dangerous chemicals burn and rupture the skin when they come in contact with it.   </a:t>
            </a:r>
          </a:p>
          <a:p>
            <a:pPr marL="514350" indent="-514350" eaLnBrk="1" hangingPunct="1"/>
            <a:r>
              <a:rPr lang="en-US" sz="2800"/>
              <a:t> </a:t>
            </a:r>
          </a:p>
          <a:p>
            <a:pPr marL="514350" indent="-514350" eaLnBrk="1" hangingPunct="1">
              <a:buFontTx/>
              <a:buChar char="-"/>
            </a:pPr>
            <a:r>
              <a:rPr lang="en-US" sz="2800"/>
              <a:t>Example: exposure to high conc. Acid.</a:t>
            </a:r>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p:txBody>
      </p:sp>
      <p:sp>
        <p:nvSpPr>
          <p:cNvPr id="74757" name="AutoShape 8"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sp>
        <p:nvSpPr>
          <p:cNvPr id="74758" name="AutoShape 10"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pic>
        <p:nvPicPr>
          <p:cNvPr id="7" name="Picture 2" descr="Opito logo –"/>
          <p:cNvPicPr>
            <a:picLocks noChangeAspect="1" noChangeArrowheads="1"/>
          </p:cNvPicPr>
          <p:nvPr/>
        </p:nvPicPr>
        <p:blipFill>
          <a:blip r:embed="rId2"/>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Rectangle 2"/>
          <p:cNvSpPr>
            <a:spLocks noGrp="1" noChangeArrowheads="1"/>
          </p:cNvSpPr>
          <p:nvPr>
            <p:ph type="title"/>
          </p:nvPr>
        </p:nvSpPr>
        <p:spPr>
          <a:xfrm>
            <a:off x="-1500188" y="331788"/>
            <a:ext cx="8229601" cy="525462"/>
          </a:xfrm>
        </p:spPr>
        <p:txBody>
          <a:bodyPr/>
          <a:lstStyle/>
          <a:p>
            <a:pPr eaLnBrk="1" hangingPunct="1"/>
            <a:r>
              <a:rPr lang="en-US" sz="2800" smtClean="0">
                <a:solidFill>
                  <a:schemeClr val="bg1"/>
                </a:solidFill>
              </a:rPr>
              <a:t>Manual Handling In form Of</a:t>
            </a:r>
            <a:r>
              <a:rPr lang="en-US" smtClean="0"/>
              <a:t/>
            </a:r>
            <a:br>
              <a:rPr lang="en-US" smtClean="0"/>
            </a:br>
            <a:endParaRPr lang="en-US" smtClean="0">
              <a:solidFill>
                <a:schemeClr val="tx1"/>
              </a:solidFill>
            </a:endParaRPr>
          </a:p>
        </p:txBody>
      </p:sp>
      <p:sp>
        <p:nvSpPr>
          <p:cNvPr id="1048631" name="Rectangle 3"/>
          <p:cNvSpPr>
            <a:spLocks noGrp="1" noChangeArrowheads="1"/>
          </p:cNvSpPr>
          <p:nvPr>
            <p:ph type="body" idx="1"/>
          </p:nvPr>
        </p:nvSpPr>
        <p:spPr>
          <a:xfrm>
            <a:off x="0" y="-214313"/>
            <a:ext cx="7848600" cy="1214438"/>
          </a:xfrm>
        </p:spPr>
        <p:txBody>
          <a:bodyPr/>
          <a:lstStyle/>
          <a:p>
            <a:pPr algn="ctr">
              <a:lnSpc>
                <a:spcPct val="125000"/>
              </a:lnSpc>
              <a:spcBef>
                <a:spcPct val="0"/>
              </a:spcBef>
              <a:spcAft>
                <a:spcPts val="500"/>
              </a:spcAft>
              <a:buFontTx/>
              <a:buNone/>
            </a:pPr>
            <a:r>
              <a:rPr lang="en-AU" sz="4400" dirty="0" smtClean="0">
                <a:latin typeface="Verdana" pitchFamily="34" charset="0"/>
              </a:rPr>
              <a:t>CARRYING.</a:t>
            </a:r>
            <a:r>
              <a:rPr lang="en-AU" sz="4400" dirty="0" smtClean="0">
                <a:solidFill>
                  <a:srgbClr val="FFFF00"/>
                </a:solidFill>
                <a:latin typeface="Verdana" pitchFamily="34" charset="0"/>
              </a:rPr>
              <a:t> </a:t>
            </a:r>
          </a:p>
          <a:p>
            <a:endParaRPr lang="en-US" dirty="0" smtClean="0"/>
          </a:p>
        </p:txBody>
      </p:sp>
      <p:sp>
        <p:nvSpPr>
          <p:cNvPr id="1048632" name="Rectangle 3"/>
          <p:cNvSpPr txBox="1">
            <a:spLocks noChangeArrowheads="1"/>
          </p:cNvSpPr>
          <p:nvPr/>
        </p:nvSpPr>
        <p:spPr bwMode="auto">
          <a:xfrm>
            <a:off x="214313" y="1214438"/>
            <a:ext cx="8643937" cy="2000250"/>
          </a:xfrm>
          <a:prstGeom prst="rect">
            <a:avLst/>
          </a:prstGeom>
          <a:noFill/>
          <a:ln w="9525">
            <a:noFill/>
            <a:miter lim="800000"/>
            <a:headEnd/>
            <a:tailEnd/>
          </a:ln>
          <a:effectLst/>
        </p:spPr>
        <p:txBody>
          <a:bodyPr/>
          <a:lstStyle/>
          <a:p>
            <a:pPr marL="342900" indent="-342900">
              <a:lnSpc>
                <a:spcPct val="125000"/>
              </a:lnSpc>
              <a:spcAft>
                <a:spcPts val="500"/>
              </a:spcAft>
              <a:buFontTx/>
              <a:buChar char="•"/>
            </a:pPr>
            <a:r>
              <a:rPr lang="en-AU" sz="3200" u="sng" kern="0" dirty="0">
                <a:latin typeface="Verdana" pitchFamily="34" charset="0"/>
                <a:cs typeface="+mn-cs"/>
              </a:rPr>
              <a:t>When is carrying done wrongly?</a:t>
            </a:r>
          </a:p>
          <a:p>
            <a:pPr marL="342900" indent="-342900">
              <a:lnSpc>
                <a:spcPct val="125000"/>
              </a:lnSpc>
              <a:spcAft>
                <a:spcPts val="500"/>
              </a:spcAft>
            </a:pPr>
            <a:r>
              <a:rPr lang="en-AU" sz="2400" kern="0" dirty="0">
                <a:latin typeface="Verdana" pitchFamily="34" charset="0"/>
                <a:cs typeface="+mn-cs"/>
              </a:rPr>
              <a:t>- When it have  heavy impacts on the carrier’s  muscles or skeletal system.</a:t>
            </a:r>
          </a:p>
          <a:p>
            <a:pPr marL="342900" indent="-342900">
              <a:lnSpc>
                <a:spcPct val="125000"/>
              </a:lnSpc>
              <a:spcAft>
                <a:spcPts val="500"/>
              </a:spcAft>
            </a:pPr>
            <a:endParaRPr lang="en-AU" sz="2400" kern="0" dirty="0">
              <a:latin typeface="Verdana" pitchFamily="34" charset="0"/>
              <a:cs typeface="+mn-cs"/>
            </a:endParaRPr>
          </a:p>
          <a:p>
            <a:pPr marL="342900" indent="-342900">
              <a:spcBef>
                <a:spcPct val="20000"/>
              </a:spcBef>
              <a:buFontTx/>
              <a:buChar char="•"/>
            </a:pPr>
            <a:endParaRPr lang="en-US" sz="3200" kern="0" dirty="0">
              <a:latin typeface="+mn-lt"/>
              <a:cs typeface="+mn-cs"/>
            </a:endParaRPr>
          </a:p>
        </p:txBody>
      </p:sp>
      <p:sp>
        <p:nvSpPr>
          <p:cNvPr id="1048633" name="Rectangle 5"/>
          <p:cNvSpPr/>
          <p:nvPr/>
        </p:nvSpPr>
        <p:spPr>
          <a:xfrm>
            <a:off x="214313" y="3429000"/>
            <a:ext cx="6456681" cy="574041"/>
          </a:xfrm>
          <a:prstGeom prst="rect">
            <a:avLst/>
          </a:prstGeom>
        </p:spPr>
        <p:txBody>
          <a:bodyPr wrap="none">
            <a:spAutoFit/>
          </a:bodyPr>
          <a:lstStyle/>
          <a:p>
            <a:pPr marL="342900" indent="-342900">
              <a:lnSpc>
                <a:spcPct val="125000"/>
              </a:lnSpc>
              <a:spcAft>
                <a:spcPts val="500"/>
              </a:spcAft>
              <a:buFontTx/>
              <a:buChar char="•"/>
            </a:pPr>
            <a:r>
              <a:rPr lang="en-AU" sz="3200" u="sng" kern="0" dirty="0">
                <a:latin typeface="Verdana" pitchFamily="34" charset="0"/>
                <a:cs typeface="Arial" charset="0"/>
              </a:rPr>
              <a:t>When is carrying done Correctly?</a:t>
            </a:r>
          </a:p>
        </p:txBody>
      </p:sp>
      <p:sp>
        <p:nvSpPr>
          <p:cNvPr id="1048634" name="Rectangle 6"/>
          <p:cNvSpPr/>
          <p:nvPr/>
        </p:nvSpPr>
        <p:spPr>
          <a:xfrm>
            <a:off x="357188" y="4357688"/>
            <a:ext cx="8429625" cy="1488440"/>
          </a:xfrm>
          <a:prstGeom prst="rect">
            <a:avLst/>
          </a:prstGeom>
        </p:spPr>
        <p:txBody>
          <a:bodyPr>
            <a:spAutoFit/>
          </a:bodyPr>
          <a:lstStyle/>
          <a:p>
            <a:pPr marL="342900" indent="-342900">
              <a:lnSpc>
                <a:spcPct val="125000"/>
              </a:lnSpc>
              <a:spcAft>
                <a:spcPts val="500"/>
              </a:spcAft>
              <a:buFontTx/>
              <a:buChar char="-"/>
            </a:pPr>
            <a:r>
              <a:rPr lang="en-AU" sz="2400" kern="0" dirty="0">
                <a:latin typeface="Verdana" pitchFamily="34" charset="0"/>
                <a:cs typeface="Arial" charset="0"/>
              </a:rPr>
              <a:t>When a machine is use to carry load instead.</a:t>
            </a:r>
          </a:p>
          <a:p>
            <a:pPr marL="342900" indent="-342900">
              <a:lnSpc>
                <a:spcPct val="125000"/>
              </a:lnSpc>
              <a:spcAft>
                <a:spcPts val="500"/>
              </a:spcAft>
              <a:buFontTx/>
              <a:buChar char="-"/>
            </a:pPr>
            <a:r>
              <a:rPr lang="en-AU" sz="2400" kern="0" dirty="0">
                <a:latin typeface="Verdana" pitchFamily="34" charset="0"/>
                <a:cs typeface="Arial" charset="0"/>
              </a:rPr>
              <a:t>When a lighter load is carried or when more hands are added.</a:t>
            </a:r>
          </a:p>
        </p:txBody>
      </p:sp>
      <p:pic>
        <p:nvPicPr>
          <p:cNvPr id="7" name="Picture 2" descr="Opito logo –"/>
          <p:cNvPicPr>
            <a:picLocks noChangeAspect="1" noChangeArrowheads="1"/>
          </p:cNvPicPr>
          <p:nvPr/>
        </p:nvPicPr>
        <p:blipFill>
          <a:blip r:embed="rId3"/>
          <a:srcRect/>
          <a:stretch>
            <a:fillRect/>
          </a:stretch>
        </p:blipFill>
        <p:spPr bwMode="auto">
          <a:xfrm>
            <a:off x="8077200" y="228600"/>
            <a:ext cx="914400" cy="914400"/>
          </a:xfrm>
          <a:prstGeom prst="rect">
            <a:avLst/>
          </a:prstGeom>
          <a:noFill/>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Rectangle 2"/>
          <p:cNvSpPr>
            <a:spLocks noGrp="1" noChangeArrowheads="1"/>
          </p:cNvSpPr>
          <p:nvPr>
            <p:ph type="title"/>
          </p:nvPr>
        </p:nvSpPr>
        <p:spPr>
          <a:xfrm>
            <a:off x="-2071688" y="357188"/>
            <a:ext cx="8229601" cy="525462"/>
          </a:xfrm>
        </p:spPr>
        <p:txBody>
          <a:bodyPr/>
          <a:lstStyle/>
          <a:p>
            <a:pPr eaLnBrk="1" hangingPunct="1"/>
            <a:r>
              <a:rPr lang="en-US" sz="2400" smtClean="0">
                <a:solidFill>
                  <a:schemeClr val="bg1"/>
                </a:solidFill>
              </a:rPr>
              <a:t>Manual Handling In form Of?</a:t>
            </a:r>
            <a:r>
              <a:rPr lang="en-US" smtClean="0"/>
              <a:t/>
            </a:r>
            <a:br>
              <a:rPr lang="en-US" smtClean="0"/>
            </a:br>
            <a:endParaRPr lang="en-US" smtClean="0">
              <a:solidFill>
                <a:schemeClr val="tx1"/>
              </a:solidFill>
            </a:endParaRPr>
          </a:p>
        </p:txBody>
      </p:sp>
      <p:sp>
        <p:nvSpPr>
          <p:cNvPr id="1048639" name="Rectangle 3"/>
          <p:cNvSpPr>
            <a:spLocks noGrp="1" noChangeArrowheads="1"/>
          </p:cNvSpPr>
          <p:nvPr>
            <p:ph type="body" idx="1"/>
          </p:nvPr>
        </p:nvSpPr>
        <p:spPr>
          <a:xfrm>
            <a:off x="4143375" y="0"/>
            <a:ext cx="8229600" cy="1214438"/>
          </a:xfrm>
        </p:spPr>
        <p:txBody>
          <a:bodyPr/>
          <a:lstStyle/>
          <a:p>
            <a:pPr>
              <a:lnSpc>
                <a:spcPct val="125000"/>
              </a:lnSpc>
              <a:spcBef>
                <a:spcPct val="0"/>
              </a:spcBef>
              <a:spcAft>
                <a:spcPts val="500"/>
              </a:spcAft>
              <a:buFontTx/>
              <a:buNone/>
            </a:pPr>
            <a:r>
              <a:rPr lang="en-AU" smtClean="0">
                <a:latin typeface="Verdana" pitchFamily="34" charset="0"/>
              </a:rPr>
              <a:t>LIFTING. </a:t>
            </a:r>
          </a:p>
          <a:p>
            <a:endParaRPr lang="en-US" smtClean="0"/>
          </a:p>
        </p:txBody>
      </p:sp>
      <p:pic>
        <p:nvPicPr>
          <p:cNvPr id="2097157" name="Picture 2" descr="http://webshare.northseattle.edu/Hazcom/backcare/images/rightwrong_small.gif"/>
          <p:cNvPicPr>
            <a:picLocks noChangeAspect="1" noChangeArrowheads="1"/>
          </p:cNvPicPr>
          <p:nvPr/>
        </p:nvPicPr>
        <p:blipFill>
          <a:blip r:embed="rId3"/>
          <a:srcRect/>
          <a:stretch>
            <a:fillRect/>
          </a:stretch>
        </p:blipFill>
        <p:spPr bwMode="auto">
          <a:xfrm>
            <a:off x="857250" y="925513"/>
            <a:ext cx="6858000" cy="4735512"/>
          </a:xfrm>
          <a:prstGeom prst="rect">
            <a:avLst/>
          </a:prstGeom>
          <a:noFill/>
          <a:ln w="9525">
            <a:noFill/>
            <a:miter lim="800000"/>
            <a:headEnd/>
            <a:tailEnd/>
          </a:ln>
        </p:spPr>
      </p:pic>
      <p:pic>
        <p:nvPicPr>
          <p:cNvPr id="5" name="Picture 2" descr="Opito logo –"/>
          <p:cNvPicPr>
            <a:picLocks noChangeAspect="1" noChangeArrowheads="1"/>
          </p:cNvPicPr>
          <p:nvPr/>
        </p:nvPicPr>
        <p:blipFill>
          <a:blip r:embed="rId4"/>
          <a:srcRect/>
          <a:stretch>
            <a:fillRect/>
          </a:stretch>
        </p:blipFill>
        <p:spPr bwMode="auto">
          <a:xfrm>
            <a:off x="8077200" y="228600"/>
            <a:ext cx="914400" cy="914400"/>
          </a:xfrm>
          <a:prstGeom prst="rect">
            <a:avLst/>
          </a:prstGeom>
          <a:noFill/>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Rectangle 2"/>
          <p:cNvSpPr>
            <a:spLocks noGrp="1" noChangeArrowheads="1"/>
          </p:cNvSpPr>
          <p:nvPr>
            <p:ph type="title"/>
          </p:nvPr>
        </p:nvSpPr>
        <p:spPr>
          <a:xfrm>
            <a:off x="-1500188" y="331788"/>
            <a:ext cx="8229601" cy="525462"/>
          </a:xfrm>
        </p:spPr>
        <p:txBody>
          <a:bodyPr/>
          <a:lstStyle/>
          <a:p>
            <a:pPr eaLnBrk="1" hangingPunct="1"/>
            <a:r>
              <a:rPr lang="en-US" sz="2800" smtClean="0">
                <a:solidFill>
                  <a:schemeClr val="bg1"/>
                </a:solidFill>
              </a:rPr>
              <a:t>Manual Handling In form Of</a:t>
            </a:r>
            <a:r>
              <a:rPr lang="en-US" smtClean="0"/>
              <a:t/>
            </a:r>
            <a:br>
              <a:rPr lang="en-US" smtClean="0"/>
            </a:br>
            <a:endParaRPr lang="en-US" smtClean="0">
              <a:solidFill>
                <a:schemeClr val="tx1"/>
              </a:solidFill>
            </a:endParaRPr>
          </a:p>
        </p:txBody>
      </p:sp>
      <p:sp>
        <p:nvSpPr>
          <p:cNvPr id="1048644" name="Rectangle 3"/>
          <p:cNvSpPr>
            <a:spLocks noGrp="1" noChangeArrowheads="1"/>
          </p:cNvSpPr>
          <p:nvPr>
            <p:ph type="body" idx="1"/>
          </p:nvPr>
        </p:nvSpPr>
        <p:spPr>
          <a:xfrm>
            <a:off x="0" y="-214313"/>
            <a:ext cx="9144000" cy="1214438"/>
          </a:xfrm>
        </p:spPr>
        <p:txBody>
          <a:bodyPr/>
          <a:lstStyle/>
          <a:p>
            <a:pPr algn="ctr">
              <a:lnSpc>
                <a:spcPct val="125000"/>
              </a:lnSpc>
              <a:spcBef>
                <a:spcPct val="0"/>
              </a:spcBef>
              <a:spcAft>
                <a:spcPts val="500"/>
              </a:spcAft>
              <a:buFontTx/>
              <a:buNone/>
            </a:pPr>
            <a:r>
              <a:rPr lang="en-AU" sz="4400" dirty="0" smtClean="0">
                <a:latin typeface="Verdana" pitchFamily="34" charset="0"/>
              </a:rPr>
              <a:t>LIFTING. </a:t>
            </a:r>
          </a:p>
          <a:p>
            <a:pPr algn="ctr"/>
            <a:endParaRPr lang="en-US" dirty="0" smtClean="0"/>
          </a:p>
        </p:txBody>
      </p:sp>
      <p:sp>
        <p:nvSpPr>
          <p:cNvPr id="1048645" name="Rectangle 3"/>
          <p:cNvSpPr txBox="1">
            <a:spLocks noChangeArrowheads="1"/>
          </p:cNvSpPr>
          <p:nvPr/>
        </p:nvSpPr>
        <p:spPr bwMode="auto">
          <a:xfrm>
            <a:off x="214313" y="1214438"/>
            <a:ext cx="8643937" cy="2000250"/>
          </a:xfrm>
          <a:prstGeom prst="rect">
            <a:avLst/>
          </a:prstGeom>
          <a:noFill/>
          <a:ln w="9525">
            <a:noFill/>
            <a:miter lim="800000"/>
            <a:headEnd/>
            <a:tailEnd/>
          </a:ln>
          <a:effectLst/>
        </p:spPr>
        <p:txBody>
          <a:bodyPr/>
          <a:lstStyle/>
          <a:p>
            <a:pPr marL="342900" indent="-342900">
              <a:lnSpc>
                <a:spcPct val="125000"/>
              </a:lnSpc>
              <a:spcAft>
                <a:spcPts val="500"/>
              </a:spcAft>
              <a:buFontTx/>
              <a:buChar char="•"/>
            </a:pPr>
            <a:r>
              <a:rPr lang="en-AU" sz="3200" u="sng" kern="0" dirty="0">
                <a:latin typeface="Verdana" pitchFamily="34" charset="0"/>
                <a:cs typeface="+mn-cs"/>
              </a:rPr>
              <a:t>When is Lifting done wrongly?</a:t>
            </a:r>
          </a:p>
          <a:p>
            <a:pPr marL="342900" indent="-342900">
              <a:lnSpc>
                <a:spcPct val="125000"/>
              </a:lnSpc>
              <a:spcAft>
                <a:spcPts val="500"/>
              </a:spcAft>
              <a:buFontTx/>
              <a:buChar char="-"/>
            </a:pPr>
            <a:r>
              <a:rPr lang="en-AU" sz="2400" kern="0" dirty="0">
                <a:latin typeface="Verdana" pitchFamily="34" charset="0"/>
                <a:cs typeface="+mn-cs"/>
              </a:rPr>
              <a:t>When the lifter bends to use his skeletal system.</a:t>
            </a:r>
          </a:p>
          <a:p>
            <a:pPr marL="342900" indent="-342900">
              <a:lnSpc>
                <a:spcPct val="125000"/>
              </a:lnSpc>
              <a:spcAft>
                <a:spcPts val="500"/>
              </a:spcAft>
            </a:pPr>
            <a:r>
              <a:rPr lang="en-AU" sz="2400" kern="0" dirty="0">
                <a:latin typeface="Verdana" pitchFamily="34" charset="0"/>
                <a:cs typeface="+mn-cs"/>
              </a:rPr>
              <a:t> the danger </a:t>
            </a:r>
            <a:r>
              <a:rPr lang="en-AU" sz="2400" kern="0" dirty="0" smtClean="0">
                <a:latin typeface="Verdana" pitchFamily="34" charset="0"/>
                <a:cs typeface="+mn-cs"/>
              </a:rPr>
              <a:t>in </a:t>
            </a:r>
            <a:r>
              <a:rPr lang="en-AU" sz="2400" kern="0" dirty="0">
                <a:latin typeface="Verdana" pitchFamily="34" charset="0"/>
                <a:cs typeface="+mn-cs"/>
              </a:rPr>
              <a:t>doing lifting wrongly is fracture or dislocation to any of the skeletal parts.</a:t>
            </a:r>
          </a:p>
          <a:p>
            <a:pPr marL="342900" indent="-342900">
              <a:lnSpc>
                <a:spcPct val="125000"/>
              </a:lnSpc>
              <a:spcAft>
                <a:spcPts val="500"/>
              </a:spcAft>
            </a:pPr>
            <a:endParaRPr lang="en-AU" sz="2400" kern="0" dirty="0">
              <a:latin typeface="Verdana" pitchFamily="34" charset="0"/>
              <a:cs typeface="+mn-cs"/>
            </a:endParaRPr>
          </a:p>
          <a:p>
            <a:pPr marL="342900" indent="-342900">
              <a:spcBef>
                <a:spcPct val="20000"/>
              </a:spcBef>
              <a:buFontTx/>
              <a:buChar char="•"/>
            </a:pPr>
            <a:endParaRPr lang="en-US" sz="3200" kern="0" dirty="0">
              <a:latin typeface="+mn-lt"/>
              <a:cs typeface="+mn-cs"/>
            </a:endParaRPr>
          </a:p>
        </p:txBody>
      </p:sp>
      <p:sp>
        <p:nvSpPr>
          <p:cNvPr id="1048646" name="Rectangle 5"/>
          <p:cNvSpPr/>
          <p:nvPr/>
        </p:nvSpPr>
        <p:spPr>
          <a:xfrm>
            <a:off x="214313" y="3429000"/>
            <a:ext cx="6139181" cy="574041"/>
          </a:xfrm>
          <a:prstGeom prst="rect">
            <a:avLst/>
          </a:prstGeom>
        </p:spPr>
        <p:txBody>
          <a:bodyPr wrap="none">
            <a:spAutoFit/>
          </a:bodyPr>
          <a:lstStyle/>
          <a:p>
            <a:pPr marL="342900" indent="-342900">
              <a:lnSpc>
                <a:spcPct val="125000"/>
              </a:lnSpc>
              <a:spcAft>
                <a:spcPts val="500"/>
              </a:spcAft>
              <a:buFontTx/>
              <a:buChar char="•"/>
            </a:pPr>
            <a:r>
              <a:rPr lang="en-AU" sz="3200" u="sng" kern="0" dirty="0">
                <a:latin typeface="Verdana" pitchFamily="34" charset="0"/>
                <a:cs typeface="Arial" charset="0"/>
              </a:rPr>
              <a:t>When is Lifting done Correctly?</a:t>
            </a:r>
          </a:p>
        </p:txBody>
      </p:sp>
      <p:sp>
        <p:nvSpPr>
          <p:cNvPr id="1048647" name="Rectangle 6"/>
          <p:cNvSpPr/>
          <p:nvPr/>
        </p:nvSpPr>
        <p:spPr>
          <a:xfrm>
            <a:off x="357188" y="4357688"/>
            <a:ext cx="8429625" cy="980440"/>
          </a:xfrm>
          <a:prstGeom prst="rect">
            <a:avLst/>
          </a:prstGeom>
        </p:spPr>
        <p:txBody>
          <a:bodyPr>
            <a:spAutoFit/>
          </a:bodyPr>
          <a:lstStyle/>
          <a:p>
            <a:pPr marL="342900" indent="-342900">
              <a:lnSpc>
                <a:spcPct val="125000"/>
              </a:lnSpc>
              <a:spcAft>
                <a:spcPts val="500"/>
              </a:spcAft>
              <a:buFontTx/>
              <a:buChar char="-"/>
            </a:pPr>
            <a:r>
              <a:rPr lang="en-AU" sz="2400" kern="0" dirty="0">
                <a:latin typeface="Verdana" pitchFamily="34" charset="0"/>
                <a:cs typeface="Arial" charset="0"/>
              </a:rPr>
              <a:t>We the lifter squat with his back erect and his knees bend as </a:t>
            </a:r>
            <a:r>
              <a:rPr lang="en-AU" sz="2400" kern="0" dirty="0" smtClean="0">
                <a:latin typeface="Verdana" pitchFamily="34" charset="0"/>
                <a:cs typeface="Arial" charset="0"/>
              </a:rPr>
              <a:t>shown in the </a:t>
            </a:r>
            <a:r>
              <a:rPr lang="en-AU" sz="2400" kern="0" dirty="0">
                <a:latin typeface="Verdana" pitchFamily="34" charset="0"/>
                <a:cs typeface="Arial" charset="0"/>
              </a:rPr>
              <a:t>picture above.  </a:t>
            </a:r>
          </a:p>
        </p:txBody>
      </p:sp>
      <p:pic>
        <p:nvPicPr>
          <p:cNvPr id="7" name="Picture 2" descr="Opito logo –"/>
          <p:cNvPicPr>
            <a:picLocks noChangeAspect="1" noChangeArrowheads="1"/>
          </p:cNvPicPr>
          <p:nvPr/>
        </p:nvPicPr>
        <p:blipFill>
          <a:blip r:embed="rId3"/>
          <a:srcRect/>
          <a:stretch>
            <a:fillRect/>
          </a:stretch>
        </p:blipFill>
        <p:spPr bwMode="auto">
          <a:xfrm>
            <a:off x="8077200" y="228600"/>
            <a:ext cx="914400" cy="914400"/>
          </a:xfrm>
          <a:prstGeom prst="rect">
            <a:avLst/>
          </a:prstGeom>
          <a:noFill/>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Rectangle 2"/>
          <p:cNvSpPr>
            <a:spLocks noGrp="1" noChangeArrowheads="1"/>
          </p:cNvSpPr>
          <p:nvPr>
            <p:ph type="title"/>
          </p:nvPr>
        </p:nvSpPr>
        <p:spPr>
          <a:xfrm>
            <a:off x="-2071688" y="357188"/>
            <a:ext cx="8229601" cy="525462"/>
          </a:xfrm>
        </p:spPr>
        <p:txBody>
          <a:bodyPr/>
          <a:lstStyle/>
          <a:p>
            <a:pPr eaLnBrk="1" hangingPunct="1"/>
            <a:r>
              <a:rPr lang="en-US" sz="2400" smtClean="0">
                <a:solidFill>
                  <a:schemeClr val="bg1"/>
                </a:solidFill>
              </a:rPr>
              <a:t>Manual Handling In form Of?</a:t>
            </a:r>
            <a:r>
              <a:rPr lang="en-US" smtClean="0"/>
              <a:t/>
            </a:r>
            <a:br>
              <a:rPr lang="en-US" smtClean="0"/>
            </a:br>
            <a:endParaRPr lang="en-US" smtClean="0">
              <a:solidFill>
                <a:schemeClr val="tx1"/>
              </a:solidFill>
            </a:endParaRPr>
          </a:p>
        </p:txBody>
      </p:sp>
      <p:sp>
        <p:nvSpPr>
          <p:cNvPr id="1048652" name="Rectangle 3"/>
          <p:cNvSpPr>
            <a:spLocks noGrp="1" noChangeArrowheads="1"/>
          </p:cNvSpPr>
          <p:nvPr>
            <p:ph type="body" idx="1"/>
          </p:nvPr>
        </p:nvSpPr>
        <p:spPr>
          <a:xfrm>
            <a:off x="1" y="0"/>
            <a:ext cx="9525000" cy="1214438"/>
          </a:xfrm>
        </p:spPr>
        <p:txBody>
          <a:bodyPr/>
          <a:lstStyle/>
          <a:p>
            <a:pPr algn="ctr">
              <a:lnSpc>
                <a:spcPct val="125000"/>
              </a:lnSpc>
              <a:spcBef>
                <a:spcPct val="0"/>
              </a:spcBef>
              <a:spcAft>
                <a:spcPts val="500"/>
              </a:spcAft>
              <a:buFontTx/>
              <a:buNone/>
            </a:pPr>
            <a:r>
              <a:rPr lang="en-AU" dirty="0" smtClean="0">
                <a:latin typeface="Verdana" pitchFamily="34" charset="0"/>
              </a:rPr>
              <a:t>STRIKING </a:t>
            </a:r>
            <a:endParaRPr lang="en-AU" dirty="0" smtClean="0">
              <a:latin typeface="Verdana" pitchFamily="34" charset="0"/>
            </a:endParaRPr>
          </a:p>
          <a:p>
            <a:endParaRPr lang="en-US" dirty="0" smtClean="0"/>
          </a:p>
        </p:txBody>
      </p:sp>
      <p:pic>
        <p:nvPicPr>
          <p:cNvPr id="2097158" name="Picture 4" descr="http://thebsreport.files.wordpress.com/2010/03/mlss_mario-hammer.jpg"/>
          <p:cNvPicPr>
            <a:picLocks noChangeAspect="1" noChangeArrowheads="1"/>
          </p:cNvPicPr>
          <p:nvPr/>
        </p:nvPicPr>
        <p:blipFill>
          <a:blip r:embed="rId3"/>
          <a:srcRect/>
          <a:stretch>
            <a:fillRect/>
          </a:stretch>
        </p:blipFill>
        <p:spPr bwMode="auto">
          <a:xfrm>
            <a:off x="1857375" y="928688"/>
            <a:ext cx="4500563" cy="5153025"/>
          </a:xfrm>
          <a:prstGeom prst="rect">
            <a:avLst/>
          </a:prstGeom>
          <a:noFill/>
          <a:ln w="9525">
            <a:noFill/>
            <a:miter lim="800000"/>
            <a:headEnd/>
            <a:tailEnd/>
          </a:ln>
        </p:spPr>
      </p:pic>
      <p:pic>
        <p:nvPicPr>
          <p:cNvPr id="5" name="Picture 2" descr="Opito logo –"/>
          <p:cNvPicPr>
            <a:picLocks noChangeAspect="1" noChangeArrowheads="1"/>
          </p:cNvPicPr>
          <p:nvPr/>
        </p:nvPicPr>
        <p:blipFill>
          <a:blip r:embed="rId4"/>
          <a:srcRect/>
          <a:stretch>
            <a:fillRect/>
          </a:stretch>
        </p:blipFill>
        <p:spPr bwMode="auto">
          <a:xfrm>
            <a:off x="8077200" y="228600"/>
            <a:ext cx="914400" cy="914400"/>
          </a:xfrm>
          <a:prstGeom prst="rect">
            <a:avLst/>
          </a:prstGeom>
          <a:noFill/>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Rectangle 2"/>
          <p:cNvSpPr>
            <a:spLocks noGrp="1" noChangeArrowheads="1"/>
          </p:cNvSpPr>
          <p:nvPr>
            <p:ph type="title"/>
          </p:nvPr>
        </p:nvSpPr>
        <p:spPr>
          <a:xfrm>
            <a:off x="-1500188" y="331788"/>
            <a:ext cx="8229601" cy="525462"/>
          </a:xfrm>
        </p:spPr>
        <p:txBody>
          <a:bodyPr/>
          <a:lstStyle/>
          <a:p>
            <a:pPr eaLnBrk="1" hangingPunct="1"/>
            <a:r>
              <a:rPr lang="en-US" sz="2800" smtClean="0">
                <a:solidFill>
                  <a:schemeClr val="bg1"/>
                </a:solidFill>
              </a:rPr>
              <a:t>Manual Handling In form Of</a:t>
            </a:r>
            <a:r>
              <a:rPr lang="en-US" smtClean="0"/>
              <a:t/>
            </a:r>
            <a:br>
              <a:rPr lang="en-US" smtClean="0"/>
            </a:br>
            <a:endParaRPr lang="en-US" smtClean="0">
              <a:solidFill>
                <a:schemeClr val="tx1"/>
              </a:solidFill>
            </a:endParaRPr>
          </a:p>
        </p:txBody>
      </p:sp>
      <p:sp>
        <p:nvSpPr>
          <p:cNvPr id="1048657" name="Rectangle 3"/>
          <p:cNvSpPr>
            <a:spLocks noGrp="1" noChangeArrowheads="1"/>
          </p:cNvSpPr>
          <p:nvPr>
            <p:ph type="body" idx="1"/>
          </p:nvPr>
        </p:nvSpPr>
        <p:spPr>
          <a:xfrm>
            <a:off x="0" y="-214313"/>
            <a:ext cx="9144000" cy="1214438"/>
          </a:xfrm>
        </p:spPr>
        <p:txBody>
          <a:bodyPr/>
          <a:lstStyle/>
          <a:p>
            <a:pPr algn="ctr">
              <a:lnSpc>
                <a:spcPct val="125000"/>
              </a:lnSpc>
              <a:spcBef>
                <a:spcPct val="0"/>
              </a:spcBef>
              <a:spcAft>
                <a:spcPts val="500"/>
              </a:spcAft>
              <a:buFontTx/>
              <a:buNone/>
            </a:pPr>
            <a:r>
              <a:rPr lang="en-AU" sz="4400" dirty="0" smtClean="0">
                <a:latin typeface="Verdana" pitchFamily="34" charset="0"/>
              </a:rPr>
              <a:t>STRIKING. </a:t>
            </a:r>
          </a:p>
          <a:p>
            <a:endParaRPr lang="en-US" dirty="0" smtClean="0"/>
          </a:p>
        </p:txBody>
      </p:sp>
      <p:sp>
        <p:nvSpPr>
          <p:cNvPr id="1048658" name="Rectangle 3"/>
          <p:cNvSpPr txBox="1">
            <a:spLocks noChangeArrowheads="1"/>
          </p:cNvSpPr>
          <p:nvPr/>
        </p:nvSpPr>
        <p:spPr bwMode="auto">
          <a:xfrm>
            <a:off x="214313" y="1214438"/>
            <a:ext cx="8643937" cy="2000250"/>
          </a:xfrm>
          <a:prstGeom prst="rect">
            <a:avLst/>
          </a:prstGeom>
          <a:noFill/>
          <a:ln w="9525">
            <a:noFill/>
            <a:miter lim="800000"/>
            <a:headEnd/>
            <a:tailEnd/>
          </a:ln>
          <a:effectLst/>
        </p:spPr>
        <p:txBody>
          <a:bodyPr/>
          <a:lstStyle/>
          <a:p>
            <a:pPr marL="342900" indent="-342900">
              <a:lnSpc>
                <a:spcPct val="125000"/>
              </a:lnSpc>
              <a:spcAft>
                <a:spcPts val="500"/>
              </a:spcAft>
              <a:buFontTx/>
              <a:buChar char="•"/>
            </a:pPr>
            <a:r>
              <a:rPr lang="en-AU" sz="3200" u="sng" kern="0" dirty="0">
                <a:latin typeface="Verdana" pitchFamily="34" charset="0"/>
                <a:cs typeface="+mn-cs"/>
              </a:rPr>
              <a:t>When is Striking done wrongly?</a:t>
            </a:r>
          </a:p>
          <a:p>
            <a:pPr marL="342900" indent="-342900">
              <a:lnSpc>
                <a:spcPct val="125000"/>
              </a:lnSpc>
              <a:spcAft>
                <a:spcPts val="500"/>
              </a:spcAft>
            </a:pPr>
            <a:r>
              <a:rPr lang="en-AU" sz="2400" kern="0" dirty="0">
                <a:latin typeface="Verdana" pitchFamily="34" charset="0"/>
                <a:cs typeface="+mn-cs"/>
              </a:rPr>
              <a:t>- When it has heavy impact on the strikers muscles or skeletal system </a:t>
            </a:r>
            <a:r>
              <a:rPr lang="en-AU" sz="2400" u="sng" kern="0" dirty="0">
                <a:latin typeface="Verdana" pitchFamily="34" charset="0"/>
                <a:cs typeface="+mn-cs"/>
              </a:rPr>
              <a:t>and when its done for long time.</a:t>
            </a:r>
          </a:p>
          <a:p>
            <a:pPr marL="342900" indent="-342900">
              <a:lnSpc>
                <a:spcPct val="125000"/>
              </a:lnSpc>
              <a:spcAft>
                <a:spcPts val="500"/>
              </a:spcAft>
            </a:pPr>
            <a:endParaRPr lang="en-AU" sz="2400" kern="0" dirty="0">
              <a:latin typeface="Verdana" pitchFamily="34" charset="0"/>
              <a:cs typeface="+mn-cs"/>
            </a:endParaRPr>
          </a:p>
          <a:p>
            <a:pPr marL="342900" indent="-342900">
              <a:spcBef>
                <a:spcPct val="20000"/>
              </a:spcBef>
              <a:buFontTx/>
              <a:buChar char="•"/>
            </a:pPr>
            <a:endParaRPr lang="en-US" sz="3200" kern="0" dirty="0">
              <a:latin typeface="+mn-lt"/>
              <a:cs typeface="+mn-cs"/>
            </a:endParaRPr>
          </a:p>
        </p:txBody>
      </p:sp>
      <p:sp>
        <p:nvSpPr>
          <p:cNvPr id="1048659" name="Rectangle 5"/>
          <p:cNvSpPr/>
          <p:nvPr/>
        </p:nvSpPr>
        <p:spPr>
          <a:xfrm>
            <a:off x="214313" y="3429000"/>
            <a:ext cx="6367781" cy="574041"/>
          </a:xfrm>
          <a:prstGeom prst="rect">
            <a:avLst/>
          </a:prstGeom>
        </p:spPr>
        <p:txBody>
          <a:bodyPr wrap="none">
            <a:spAutoFit/>
          </a:bodyPr>
          <a:lstStyle/>
          <a:p>
            <a:pPr marL="342900" indent="-342900">
              <a:lnSpc>
                <a:spcPct val="125000"/>
              </a:lnSpc>
              <a:spcAft>
                <a:spcPts val="500"/>
              </a:spcAft>
              <a:buFontTx/>
              <a:buChar char="•"/>
            </a:pPr>
            <a:r>
              <a:rPr lang="en-AU" sz="3200" u="sng" kern="0" dirty="0">
                <a:latin typeface="Verdana" pitchFamily="34" charset="0"/>
                <a:cs typeface="Arial" charset="0"/>
              </a:rPr>
              <a:t>When is Striking done Correctly?</a:t>
            </a:r>
          </a:p>
        </p:txBody>
      </p:sp>
      <p:sp>
        <p:nvSpPr>
          <p:cNvPr id="1048660" name="Rectangle 6"/>
          <p:cNvSpPr/>
          <p:nvPr/>
        </p:nvSpPr>
        <p:spPr>
          <a:xfrm>
            <a:off x="357188" y="4357688"/>
            <a:ext cx="8429625" cy="1043940"/>
          </a:xfrm>
          <a:prstGeom prst="rect">
            <a:avLst/>
          </a:prstGeom>
        </p:spPr>
        <p:txBody>
          <a:bodyPr>
            <a:spAutoFit/>
          </a:bodyPr>
          <a:lstStyle/>
          <a:p>
            <a:pPr marL="342900" indent="-342900">
              <a:lnSpc>
                <a:spcPct val="125000"/>
              </a:lnSpc>
              <a:spcAft>
                <a:spcPts val="500"/>
              </a:spcAft>
              <a:buFontTx/>
              <a:buChar char="-"/>
            </a:pPr>
            <a:r>
              <a:rPr lang="en-AU" sz="2400" kern="0" dirty="0">
                <a:latin typeface="Verdana" pitchFamily="34" charset="0"/>
                <a:cs typeface="Arial" charset="0"/>
              </a:rPr>
              <a:t>When its done lightly and in a short period of time.</a:t>
            </a:r>
          </a:p>
          <a:p>
            <a:pPr marL="342900" indent="-342900">
              <a:lnSpc>
                <a:spcPct val="125000"/>
              </a:lnSpc>
              <a:spcAft>
                <a:spcPts val="500"/>
              </a:spcAft>
              <a:buFontTx/>
              <a:buChar char="-"/>
            </a:pPr>
            <a:r>
              <a:rPr lang="en-AU" sz="2400" kern="0" dirty="0">
                <a:latin typeface="Verdana" pitchFamily="34" charset="0"/>
                <a:cs typeface="Arial" charset="0"/>
              </a:rPr>
              <a:t>When you engage the use of the right machines. </a:t>
            </a:r>
          </a:p>
        </p:txBody>
      </p:sp>
      <p:pic>
        <p:nvPicPr>
          <p:cNvPr id="7" name="Picture 2" descr="Opito logo –"/>
          <p:cNvPicPr>
            <a:picLocks noChangeAspect="1" noChangeArrowheads="1"/>
          </p:cNvPicPr>
          <p:nvPr/>
        </p:nvPicPr>
        <p:blipFill>
          <a:blip r:embed="rId3"/>
          <a:srcRect/>
          <a:stretch>
            <a:fillRect/>
          </a:stretch>
        </p:blipFill>
        <p:spPr bwMode="auto">
          <a:xfrm>
            <a:off x="8077200" y="228600"/>
            <a:ext cx="914400" cy="914400"/>
          </a:xfrm>
          <a:prstGeom prst="rect">
            <a:avLst/>
          </a:prstGeom>
          <a:noFill/>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Rectangle 2"/>
          <p:cNvSpPr>
            <a:spLocks noGrp="1" noChangeArrowheads="1"/>
          </p:cNvSpPr>
          <p:nvPr>
            <p:ph type="title"/>
          </p:nvPr>
        </p:nvSpPr>
        <p:spPr>
          <a:xfrm>
            <a:off x="-2071688" y="357188"/>
            <a:ext cx="8229601" cy="525462"/>
          </a:xfrm>
        </p:spPr>
        <p:txBody>
          <a:bodyPr/>
          <a:lstStyle/>
          <a:p>
            <a:pPr eaLnBrk="1" hangingPunct="1"/>
            <a:r>
              <a:rPr lang="en-US" sz="2400" smtClean="0">
                <a:solidFill>
                  <a:schemeClr val="bg1"/>
                </a:solidFill>
              </a:rPr>
              <a:t>Manual Handling In form Of?</a:t>
            </a:r>
            <a:r>
              <a:rPr lang="en-US" smtClean="0"/>
              <a:t/>
            </a:r>
            <a:br>
              <a:rPr lang="en-US" smtClean="0"/>
            </a:br>
            <a:endParaRPr lang="en-US" smtClean="0">
              <a:solidFill>
                <a:schemeClr val="tx1"/>
              </a:solidFill>
            </a:endParaRPr>
          </a:p>
        </p:txBody>
      </p:sp>
      <p:sp>
        <p:nvSpPr>
          <p:cNvPr id="1048665" name="Rectangle 3"/>
          <p:cNvSpPr>
            <a:spLocks noGrp="1" noChangeArrowheads="1"/>
          </p:cNvSpPr>
          <p:nvPr>
            <p:ph type="body" idx="1"/>
          </p:nvPr>
        </p:nvSpPr>
        <p:spPr>
          <a:xfrm>
            <a:off x="1" y="0"/>
            <a:ext cx="9144000" cy="1214438"/>
          </a:xfrm>
        </p:spPr>
        <p:txBody>
          <a:bodyPr/>
          <a:lstStyle/>
          <a:p>
            <a:pPr algn="ctr">
              <a:lnSpc>
                <a:spcPct val="125000"/>
              </a:lnSpc>
              <a:spcBef>
                <a:spcPct val="0"/>
              </a:spcBef>
              <a:spcAft>
                <a:spcPts val="500"/>
              </a:spcAft>
              <a:buFontTx/>
              <a:buNone/>
            </a:pPr>
            <a:r>
              <a:rPr lang="en-AU" dirty="0" smtClean="0">
                <a:latin typeface="Verdana" pitchFamily="34" charset="0"/>
              </a:rPr>
              <a:t>PUSHING. </a:t>
            </a:r>
          </a:p>
          <a:p>
            <a:endParaRPr lang="en-US" dirty="0" smtClean="0"/>
          </a:p>
        </p:txBody>
      </p:sp>
      <p:pic>
        <p:nvPicPr>
          <p:cNvPr id="2097159" name="Picture 4" descr="http://libertymmhtables.libertymutual.com/CM_LMTablesWeb/images/LMT07M-MalePushInitialForces.gif"/>
          <p:cNvPicPr>
            <a:picLocks noChangeAspect="1" noChangeArrowheads="1"/>
          </p:cNvPicPr>
          <p:nvPr/>
        </p:nvPicPr>
        <p:blipFill>
          <a:blip r:embed="rId3"/>
          <a:srcRect/>
          <a:stretch>
            <a:fillRect/>
          </a:stretch>
        </p:blipFill>
        <p:spPr bwMode="auto">
          <a:xfrm>
            <a:off x="1098946" y="764705"/>
            <a:ext cx="6929438" cy="4752528"/>
          </a:xfrm>
          <a:prstGeom prst="rect">
            <a:avLst/>
          </a:prstGeom>
          <a:noFill/>
          <a:ln w="9525">
            <a:noFill/>
            <a:miter lim="800000"/>
            <a:headEnd/>
            <a:tailEnd/>
          </a:ln>
        </p:spPr>
      </p:pic>
      <p:pic>
        <p:nvPicPr>
          <p:cNvPr id="5" name="Picture 2" descr="Opito logo –"/>
          <p:cNvPicPr>
            <a:picLocks noChangeAspect="1" noChangeArrowheads="1"/>
          </p:cNvPicPr>
          <p:nvPr/>
        </p:nvPicPr>
        <p:blipFill>
          <a:blip r:embed="rId4"/>
          <a:srcRect/>
          <a:stretch>
            <a:fillRect/>
          </a:stretch>
        </p:blipFill>
        <p:spPr bwMode="auto">
          <a:xfrm>
            <a:off x="8077200" y="228600"/>
            <a:ext cx="914400" cy="914400"/>
          </a:xfrm>
          <a:prstGeom prst="rect">
            <a:avLst/>
          </a:prstGeom>
          <a:noFill/>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Rectangle 2"/>
          <p:cNvSpPr>
            <a:spLocks noGrp="1" noChangeArrowheads="1"/>
          </p:cNvSpPr>
          <p:nvPr>
            <p:ph type="title"/>
          </p:nvPr>
        </p:nvSpPr>
        <p:spPr>
          <a:xfrm>
            <a:off x="-1500188" y="331788"/>
            <a:ext cx="8229601" cy="525462"/>
          </a:xfrm>
        </p:spPr>
        <p:txBody>
          <a:bodyPr/>
          <a:lstStyle/>
          <a:p>
            <a:pPr eaLnBrk="1" hangingPunct="1"/>
            <a:r>
              <a:rPr lang="en-US" sz="2800" smtClean="0">
                <a:solidFill>
                  <a:schemeClr val="bg1"/>
                </a:solidFill>
              </a:rPr>
              <a:t>Manual Handling In form Of</a:t>
            </a:r>
            <a:r>
              <a:rPr lang="en-US" smtClean="0"/>
              <a:t/>
            </a:r>
            <a:br>
              <a:rPr lang="en-US" smtClean="0"/>
            </a:br>
            <a:endParaRPr lang="en-US" smtClean="0">
              <a:solidFill>
                <a:schemeClr val="tx1"/>
              </a:solidFill>
            </a:endParaRPr>
          </a:p>
        </p:txBody>
      </p:sp>
      <p:sp>
        <p:nvSpPr>
          <p:cNvPr id="1048670" name="Rectangle 3"/>
          <p:cNvSpPr>
            <a:spLocks noGrp="1" noChangeArrowheads="1"/>
          </p:cNvSpPr>
          <p:nvPr>
            <p:ph type="body" idx="1"/>
          </p:nvPr>
        </p:nvSpPr>
        <p:spPr>
          <a:xfrm>
            <a:off x="0" y="-214313"/>
            <a:ext cx="9144000" cy="1214438"/>
          </a:xfrm>
        </p:spPr>
        <p:txBody>
          <a:bodyPr/>
          <a:lstStyle/>
          <a:p>
            <a:pPr algn="ctr">
              <a:lnSpc>
                <a:spcPct val="125000"/>
              </a:lnSpc>
              <a:spcBef>
                <a:spcPct val="0"/>
              </a:spcBef>
              <a:spcAft>
                <a:spcPts val="500"/>
              </a:spcAft>
              <a:buFontTx/>
              <a:buNone/>
            </a:pPr>
            <a:r>
              <a:rPr lang="en-AU" sz="4400" dirty="0" smtClean="0">
                <a:latin typeface="Verdana" pitchFamily="34" charset="0"/>
              </a:rPr>
              <a:t>PUSHING. </a:t>
            </a:r>
          </a:p>
          <a:p>
            <a:endParaRPr lang="en-US" dirty="0" smtClean="0"/>
          </a:p>
        </p:txBody>
      </p:sp>
      <p:sp>
        <p:nvSpPr>
          <p:cNvPr id="1048671" name="Rectangle 3"/>
          <p:cNvSpPr txBox="1">
            <a:spLocks noChangeArrowheads="1"/>
          </p:cNvSpPr>
          <p:nvPr/>
        </p:nvSpPr>
        <p:spPr bwMode="auto">
          <a:xfrm>
            <a:off x="214313" y="1214438"/>
            <a:ext cx="8643937" cy="2000250"/>
          </a:xfrm>
          <a:prstGeom prst="rect">
            <a:avLst/>
          </a:prstGeom>
          <a:noFill/>
          <a:ln w="9525">
            <a:noFill/>
            <a:miter lim="800000"/>
            <a:headEnd/>
            <a:tailEnd/>
          </a:ln>
          <a:effectLst/>
        </p:spPr>
        <p:txBody>
          <a:bodyPr/>
          <a:lstStyle/>
          <a:p>
            <a:pPr marL="342900" indent="-342900">
              <a:lnSpc>
                <a:spcPct val="125000"/>
              </a:lnSpc>
              <a:spcAft>
                <a:spcPts val="500"/>
              </a:spcAft>
              <a:buFontTx/>
              <a:buChar char="•"/>
            </a:pPr>
            <a:r>
              <a:rPr lang="en-AU" sz="3200" u="sng" kern="0" dirty="0">
                <a:latin typeface="Verdana" pitchFamily="34" charset="0"/>
                <a:cs typeface="+mn-cs"/>
              </a:rPr>
              <a:t>When is Pushing done wrongly?</a:t>
            </a:r>
          </a:p>
          <a:p>
            <a:pPr marL="342900" indent="-342900">
              <a:lnSpc>
                <a:spcPct val="125000"/>
              </a:lnSpc>
              <a:spcAft>
                <a:spcPts val="500"/>
              </a:spcAft>
            </a:pPr>
            <a:r>
              <a:rPr lang="en-AU" sz="2400" kern="0" dirty="0">
                <a:latin typeface="Verdana" pitchFamily="34" charset="0"/>
                <a:cs typeface="+mn-cs"/>
              </a:rPr>
              <a:t>- When the pusher’s skeletal system is involved and or when the pusher’s involves too much of his </a:t>
            </a:r>
            <a:r>
              <a:rPr lang="en-AU" sz="2400" kern="0" dirty="0" smtClean="0">
                <a:latin typeface="Verdana" pitchFamily="34" charset="0"/>
                <a:cs typeface="+mn-cs"/>
              </a:rPr>
              <a:t>muscles</a:t>
            </a:r>
            <a:r>
              <a:rPr lang="en-AU" sz="2400" kern="0" dirty="0">
                <a:latin typeface="Verdana" pitchFamily="34" charset="0"/>
                <a:cs typeface="+mn-cs"/>
              </a:rPr>
              <a:t>. </a:t>
            </a:r>
          </a:p>
          <a:p>
            <a:pPr marL="342900" indent="-342900">
              <a:lnSpc>
                <a:spcPct val="125000"/>
              </a:lnSpc>
              <a:spcAft>
                <a:spcPts val="500"/>
              </a:spcAft>
            </a:pPr>
            <a:endParaRPr lang="en-AU" sz="2400" kern="0" dirty="0">
              <a:latin typeface="Verdana" pitchFamily="34" charset="0"/>
              <a:cs typeface="+mn-cs"/>
            </a:endParaRPr>
          </a:p>
        </p:txBody>
      </p:sp>
      <p:sp>
        <p:nvSpPr>
          <p:cNvPr id="1048672" name="Rectangle 5"/>
          <p:cNvSpPr/>
          <p:nvPr/>
        </p:nvSpPr>
        <p:spPr>
          <a:xfrm>
            <a:off x="214313" y="3429000"/>
            <a:ext cx="6482081" cy="574041"/>
          </a:xfrm>
          <a:prstGeom prst="rect">
            <a:avLst/>
          </a:prstGeom>
        </p:spPr>
        <p:txBody>
          <a:bodyPr wrap="none">
            <a:spAutoFit/>
          </a:bodyPr>
          <a:lstStyle/>
          <a:p>
            <a:pPr marL="342900" indent="-342900">
              <a:lnSpc>
                <a:spcPct val="125000"/>
              </a:lnSpc>
              <a:spcAft>
                <a:spcPts val="500"/>
              </a:spcAft>
              <a:buFontTx/>
              <a:buChar char="•"/>
            </a:pPr>
            <a:r>
              <a:rPr lang="en-AU" sz="3200" u="sng" kern="0" dirty="0">
                <a:latin typeface="Verdana" pitchFamily="34" charset="0"/>
                <a:cs typeface="Arial" charset="0"/>
              </a:rPr>
              <a:t>When is Pushing done Correctly?</a:t>
            </a:r>
          </a:p>
        </p:txBody>
      </p:sp>
      <p:sp>
        <p:nvSpPr>
          <p:cNvPr id="1048673" name="Rectangle 6"/>
          <p:cNvSpPr/>
          <p:nvPr/>
        </p:nvSpPr>
        <p:spPr>
          <a:xfrm>
            <a:off x="357188" y="4357688"/>
            <a:ext cx="8429625" cy="963612"/>
          </a:xfrm>
          <a:prstGeom prst="rect">
            <a:avLst/>
          </a:prstGeom>
        </p:spPr>
        <p:txBody>
          <a:bodyPr>
            <a:spAutoFit/>
          </a:bodyPr>
          <a:lstStyle/>
          <a:p>
            <a:pPr marL="342900" indent="-342900">
              <a:lnSpc>
                <a:spcPct val="125000"/>
              </a:lnSpc>
              <a:spcAft>
                <a:spcPts val="500"/>
              </a:spcAft>
              <a:buFontTx/>
              <a:buChar char="-"/>
            </a:pPr>
            <a:r>
              <a:rPr lang="en-AU" sz="2400" kern="0" dirty="0">
                <a:latin typeface="Verdana" pitchFamily="34" charset="0"/>
                <a:cs typeface="Arial" charset="0"/>
              </a:rPr>
              <a:t>When its </a:t>
            </a:r>
            <a:r>
              <a:rPr lang="en-AU" sz="2400" u="sng" kern="0" dirty="0">
                <a:latin typeface="Verdana" pitchFamily="34" charset="0"/>
                <a:cs typeface="Arial" charset="0"/>
              </a:rPr>
              <a:t>done lightly </a:t>
            </a:r>
            <a:r>
              <a:rPr lang="en-AU" sz="2400" kern="0" dirty="0">
                <a:latin typeface="Verdana" pitchFamily="34" charset="0"/>
                <a:cs typeface="Arial" charset="0"/>
              </a:rPr>
              <a:t>and or the pusher engage the right machines to push to his destination.</a:t>
            </a:r>
          </a:p>
        </p:txBody>
      </p:sp>
      <p:pic>
        <p:nvPicPr>
          <p:cNvPr id="7" name="Picture 2" descr="Opito logo –"/>
          <p:cNvPicPr>
            <a:picLocks noChangeAspect="1" noChangeArrowheads="1"/>
          </p:cNvPicPr>
          <p:nvPr/>
        </p:nvPicPr>
        <p:blipFill>
          <a:blip r:embed="rId3"/>
          <a:srcRect/>
          <a:stretch>
            <a:fillRect/>
          </a:stretch>
        </p:blipFill>
        <p:spPr bwMode="auto">
          <a:xfrm>
            <a:off x="8077200" y="228600"/>
            <a:ext cx="914400" cy="914400"/>
          </a:xfrm>
          <a:prstGeom prst="rect">
            <a:avLst/>
          </a:prstGeom>
          <a:noFill/>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Rectangle 2"/>
          <p:cNvSpPr>
            <a:spLocks noGrp="1" noChangeArrowheads="1"/>
          </p:cNvSpPr>
          <p:nvPr>
            <p:ph type="title"/>
          </p:nvPr>
        </p:nvSpPr>
        <p:spPr>
          <a:xfrm>
            <a:off x="-1500188" y="331788"/>
            <a:ext cx="8229601" cy="525462"/>
          </a:xfrm>
        </p:spPr>
        <p:txBody>
          <a:bodyPr/>
          <a:lstStyle/>
          <a:p>
            <a:pPr eaLnBrk="1" hangingPunct="1"/>
            <a:r>
              <a:rPr lang="en-US" smtClean="0"/>
              <a:t/>
            </a:r>
            <a:br>
              <a:rPr lang="en-US" smtClean="0"/>
            </a:br>
            <a:endParaRPr lang="en-US" smtClean="0">
              <a:solidFill>
                <a:schemeClr val="tx1"/>
              </a:solidFill>
            </a:endParaRPr>
          </a:p>
        </p:txBody>
      </p:sp>
      <p:sp>
        <p:nvSpPr>
          <p:cNvPr id="1048678" name="Rectangle 3"/>
          <p:cNvSpPr>
            <a:spLocks noGrp="1" noChangeArrowheads="1"/>
          </p:cNvSpPr>
          <p:nvPr>
            <p:ph type="body" idx="1"/>
          </p:nvPr>
        </p:nvSpPr>
        <p:spPr>
          <a:xfrm>
            <a:off x="571500" y="0"/>
            <a:ext cx="8229600" cy="1214438"/>
          </a:xfrm>
        </p:spPr>
        <p:txBody>
          <a:bodyPr/>
          <a:lstStyle/>
          <a:p>
            <a:pPr algn="ctr">
              <a:lnSpc>
                <a:spcPct val="125000"/>
              </a:lnSpc>
              <a:spcBef>
                <a:spcPct val="0"/>
              </a:spcBef>
              <a:spcAft>
                <a:spcPts val="500"/>
              </a:spcAft>
              <a:buFontTx/>
              <a:buNone/>
            </a:pPr>
            <a:r>
              <a:rPr lang="en-AU" sz="4400" dirty="0" smtClean="0">
                <a:latin typeface="Verdana" pitchFamily="34" charset="0"/>
              </a:rPr>
              <a:t>NOTE! </a:t>
            </a:r>
          </a:p>
          <a:p>
            <a:endParaRPr lang="en-US" dirty="0" smtClean="0"/>
          </a:p>
        </p:txBody>
      </p:sp>
      <p:sp>
        <p:nvSpPr>
          <p:cNvPr id="1048679" name="Rectangle 3"/>
          <p:cNvSpPr txBox="1">
            <a:spLocks noChangeArrowheads="1"/>
          </p:cNvSpPr>
          <p:nvPr/>
        </p:nvSpPr>
        <p:spPr bwMode="auto">
          <a:xfrm>
            <a:off x="214313" y="1214438"/>
            <a:ext cx="8643937" cy="2000250"/>
          </a:xfrm>
          <a:prstGeom prst="rect">
            <a:avLst/>
          </a:prstGeom>
          <a:noFill/>
          <a:ln w="9525">
            <a:noFill/>
            <a:miter lim="800000"/>
            <a:headEnd/>
            <a:tailEnd/>
          </a:ln>
          <a:effectLst/>
        </p:spPr>
        <p:txBody>
          <a:bodyPr/>
          <a:lstStyle/>
          <a:p>
            <a:pPr marL="342900" indent="-342900">
              <a:lnSpc>
                <a:spcPct val="125000"/>
              </a:lnSpc>
              <a:spcAft>
                <a:spcPts val="500"/>
              </a:spcAft>
            </a:pPr>
            <a:r>
              <a:rPr lang="en-AU" sz="2400" kern="0" dirty="0">
                <a:latin typeface="Verdana" pitchFamily="34" charset="0"/>
                <a:cs typeface="+mn-cs"/>
              </a:rPr>
              <a:t>- </a:t>
            </a:r>
            <a:r>
              <a:rPr lang="en-US" sz="2400" dirty="0">
                <a:latin typeface="Verdana" pitchFamily="34" charset="0"/>
                <a:ea typeface="Verdana" pitchFamily="34" charset="0"/>
                <a:cs typeface="Verdana" pitchFamily="34" charset="0"/>
              </a:rPr>
              <a:t>Wrong handling of </a:t>
            </a:r>
            <a:r>
              <a:rPr lang="en-US" sz="2400" u="sng" dirty="0">
                <a:latin typeface="Verdana" pitchFamily="34" charset="0"/>
                <a:ea typeface="Verdana" pitchFamily="34" charset="0"/>
                <a:cs typeface="Verdana" pitchFamily="34" charset="0"/>
              </a:rPr>
              <a:t>manual task </a:t>
            </a:r>
            <a:r>
              <a:rPr lang="en-US" sz="2400" dirty="0">
                <a:latin typeface="Verdana" pitchFamily="34" charset="0"/>
                <a:ea typeface="Verdana" pitchFamily="34" charset="0"/>
                <a:cs typeface="Verdana" pitchFamily="34" charset="0"/>
              </a:rPr>
              <a:t>leads to MSD (musculoskeletal disorder)  injuries. </a:t>
            </a:r>
          </a:p>
          <a:p>
            <a:pPr marL="342900" indent="-342900">
              <a:lnSpc>
                <a:spcPct val="125000"/>
              </a:lnSpc>
              <a:spcAft>
                <a:spcPts val="500"/>
              </a:spcAft>
            </a:pPr>
            <a:endParaRPr lang="en-AU" sz="2400" kern="0" dirty="0">
              <a:latin typeface="Verdana" pitchFamily="34" charset="0"/>
              <a:cs typeface="+mn-cs"/>
            </a:endParaRPr>
          </a:p>
          <a:p>
            <a:pPr marL="342900" indent="-342900">
              <a:lnSpc>
                <a:spcPct val="125000"/>
              </a:lnSpc>
              <a:spcAft>
                <a:spcPts val="500"/>
              </a:spcAft>
            </a:pPr>
            <a:endParaRPr lang="en-AU" sz="2400" kern="0" dirty="0">
              <a:latin typeface="Verdana" pitchFamily="34" charset="0"/>
              <a:cs typeface="+mn-cs"/>
            </a:endParaRPr>
          </a:p>
          <a:p>
            <a:pPr marL="342900" indent="-342900">
              <a:spcBef>
                <a:spcPct val="20000"/>
              </a:spcBef>
              <a:buFontTx/>
              <a:buChar char="•"/>
            </a:pPr>
            <a:endParaRPr lang="en-US" sz="3200" kern="0" dirty="0">
              <a:latin typeface="+mn-lt"/>
              <a:cs typeface="+mn-cs"/>
            </a:endParaRPr>
          </a:p>
        </p:txBody>
      </p:sp>
      <p:sp>
        <p:nvSpPr>
          <p:cNvPr id="1048680" name="Rectangle 6"/>
          <p:cNvSpPr>
            <a:spLocks noChangeArrowheads="1"/>
          </p:cNvSpPr>
          <p:nvPr/>
        </p:nvSpPr>
        <p:spPr bwMode="auto">
          <a:xfrm>
            <a:off x="285750" y="3214688"/>
            <a:ext cx="8429625" cy="802641"/>
          </a:xfrm>
          <a:prstGeom prst="rect">
            <a:avLst/>
          </a:prstGeom>
          <a:noFill/>
          <a:ln w="9525">
            <a:noFill/>
            <a:miter lim="800000"/>
            <a:headEnd/>
            <a:tailEnd/>
          </a:ln>
        </p:spPr>
        <p:txBody>
          <a:bodyPr>
            <a:spAutoFit/>
          </a:bodyPr>
          <a:lstStyle/>
          <a:p>
            <a:pPr eaLnBrk="1" hangingPunct="1"/>
            <a:r>
              <a:rPr lang="en-US" sz="2400" dirty="0" smtClean="0">
                <a:latin typeface="Verdana" pitchFamily="34" charset="0"/>
              </a:rPr>
              <a:t>-Poor </a:t>
            </a:r>
            <a:r>
              <a:rPr lang="en-US" sz="2400" dirty="0">
                <a:latin typeface="Verdana" pitchFamily="34" charset="0"/>
              </a:rPr>
              <a:t>manual handlings contributes to 30%  of workplace injuries.</a:t>
            </a:r>
          </a:p>
        </p:txBody>
      </p:sp>
      <p:pic>
        <p:nvPicPr>
          <p:cNvPr id="6" name="Picture 2" descr="Opito logo –"/>
          <p:cNvPicPr>
            <a:picLocks noChangeAspect="1" noChangeArrowheads="1"/>
          </p:cNvPicPr>
          <p:nvPr/>
        </p:nvPicPr>
        <p:blipFill>
          <a:blip r:embed="rId3"/>
          <a:srcRect/>
          <a:stretch>
            <a:fillRect/>
          </a:stretch>
        </p:blipFill>
        <p:spPr bwMode="auto">
          <a:xfrm>
            <a:off x="8077200" y="228600"/>
            <a:ext cx="914400" cy="914400"/>
          </a:xfrm>
          <a:prstGeom prst="rect">
            <a:avLst/>
          </a:prstGeom>
          <a:noFill/>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Rectangle 2"/>
          <p:cNvSpPr>
            <a:spLocks noGrp="1" noChangeArrowheads="1"/>
          </p:cNvSpPr>
          <p:nvPr>
            <p:ph type="title"/>
          </p:nvPr>
        </p:nvSpPr>
        <p:spPr>
          <a:xfrm>
            <a:off x="-1500188" y="331788"/>
            <a:ext cx="8229601" cy="525462"/>
          </a:xfrm>
        </p:spPr>
        <p:txBody>
          <a:bodyPr/>
          <a:lstStyle/>
          <a:p>
            <a:pPr eaLnBrk="1" hangingPunct="1"/>
            <a:r>
              <a:rPr lang="en-US" smtClean="0"/>
              <a:t/>
            </a:r>
            <a:br>
              <a:rPr lang="en-US" smtClean="0"/>
            </a:br>
            <a:endParaRPr lang="en-US" smtClean="0">
              <a:solidFill>
                <a:schemeClr val="tx1"/>
              </a:solidFill>
            </a:endParaRPr>
          </a:p>
        </p:txBody>
      </p:sp>
      <p:sp>
        <p:nvSpPr>
          <p:cNvPr id="1048685" name="Rectangle 3"/>
          <p:cNvSpPr>
            <a:spLocks noGrp="1" noChangeArrowheads="1"/>
          </p:cNvSpPr>
          <p:nvPr>
            <p:ph type="body" idx="1"/>
          </p:nvPr>
        </p:nvSpPr>
        <p:spPr>
          <a:xfrm>
            <a:off x="571500" y="0"/>
            <a:ext cx="8229600" cy="1214438"/>
          </a:xfrm>
        </p:spPr>
        <p:txBody>
          <a:bodyPr/>
          <a:lstStyle/>
          <a:p>
            <a:pPr algn="ctr">
              <a:lnSpc>
                <a:spcPct val="125000"/>
              </a:lnSpc>
              <a:spcBef>
                <a:spcPct val="0"/>
              </a:spcBef>
              <a:spcAft>
                <a:spcPts val="500"/>
              </a:spcAft>
              <a:buFontTx/>
              <a:buNone/>
            </a:pPr>
            <a:r>
              <a:rPr lang="en-AU" sz="4400" dirty="0" smtClean="0">
                <a:latin typeface="Verdana" pitchFamily="34" charset="0"/>
              </a:rPr>
              <a:t>Example of MSD’s! </a:t>
            </a:r>
          </a:p>
          <a:p>
            <a:endParaRPr lang="en-US" dirty="0" smtClean="0"/>
          </a:p>
        </p:txBody>
      </p:sp>
      <p:sp>
        <p:nvSpPr>
          <p:cNvPr id="1048686" name="Rectangle 3"/>
          <p:cNvSpPr txBox="1">
            <a:spLocks noChangeArrowheads="1"/>
          </p:cNvSpPr>
          <p:nvPr/>
        </p:nvSpPr>
        <p:spPr bwMode="auto">
          <a:xfrm>
            <a:off x="214313" y="1643063"/>
            <a:ext cx="8643937" cy="2000250"/>
          </a:xfrm>
          <a:prstGeom prst="rect">
            <a:avLst/>
          </a:prstGeom>
          <a:noFill/>
          <a:ln w="9525">
            <a:noFill/>
            <a:miter lim="800000"/>
            <a:headEnd/>
            <a:tailEnd/>
          </a:ln>
          <a:effectLst/>
        </p:spPr>
        <p:txBody>
          <a:bodyPr/>
          <a:lstStyle/>
          <a:p>
            <a:pPr eaLnBrk="1" hangingPunct="1">
              <a:buFontTx/>
              <a:buChar char="-"/>
            </a:pPr>
            <a:r>
              <a:rPr lang="en-AU" sz="2800" dirty="0">
                <a:solidFill>
                  <a:srgbClr val="003399"/>
                </a:solidFill>
                <a:latin typeface="Verdana" pitchFamily="34" charset="0"/>
                <a:cs typeface="Arial" charset="0"/>
              </a:rPr>
              <a:t>strains of ligaments</a:t>
            </a:r>
          </a:p>
          <a:p>
            <a:pPr eaLnBrk="1" hangingPunct="1"/>
            <a:endParaRPr lang="en-AU" sz="2800" dirty="0">
              <a:solidFill>
                <a:srgbClr val="003399"/>
              </a:solidFill>
              <a:latin typeface="Verdana" pitchFamily="34" charset="0"/>
              <a:cs typeface="Arial" charset="0"/>
            </a:endParaRPr>
          </a:p>
          <a:p>
            <a:pPr eaLnBrk="1" hangingPunct="1"/>
            <a:r>
              <a:rPr lang="en-AU" sz="2800" dirty="0">
                <a:solidFill>
                  <a:srgbClr val="003399"/>
                </a:solidFill>
                <a:latin typeface="Verdana" pitchFamily="34" charset="0"/>
                <a:cs typeface="Arial" charset="0"/>
              </a:rPr>
              <a:t> - strains of muscles or tendons</a:t>
            </a:r>
          </a:p>
          <a:p>
            <a:pPr eaLnBrk="1" hangingPunct="1"/>
            <a:endParaRPr lang="en-AU" sz="2800" dirty="0">
              <a:solidFill>
                <a:srgbClr val="003399"/>
              </a:solidFill>
              <a:latin typeface="Verdana" pitchFamily="34" charset="0"/>
              <a:cs typeface="Arial" charset="0"/>
            </a:endParaRPr>
          </a:p>
          <a:p>
            <a:pPr eaLnBrk="1" hangingPunct="1"/>
            <a:r>
              <a:rPr lang="en-AU" sz="2800" dirty="0">
                <a:solidFill>
                  <a:srgbClr val="003399"/>
                </a:solidFill>
                <a:latin typeface="Verdana" pitchFamily="34" charset="0"/>
                <a:cs typeface="Arial" charset="0"/>
              </a:rPr>
              <a:t> - injuries to the spine, joints, bones or nerves</a:t>
            </a:r>
          </a:p>
          <a:p>
            <a:pPr eaLnBrk="1" hangingPunct="1"/>
            <a:r>
              <a:rPr lang="en-AU" sz="2800" dirty="0">
                <a:solidFill>
                  <a:srgbClr val="003399"/>
                </a:solidFill>
                <a:latin typeface="Verdana" pitchFamily="34" charset="0"/>
                <a:cs typeface="Arial" charset="0"/>
              </a:rPr>
              <a:t> </a:t>
            </a:r>
          </a:p>
          <a:p>
            <a:pPr eaLnBrk="1" hangingPunct="1"/>
            <a:r>
              <a:rPr lang="en-AU" sz="2800" dirty="0">
                <a:solidFill>
                  <a:srgbClr val="003399"/>
                </a:solidFill>
                <a:latin typeface="Verdana" pitchFamily="34" charset="0"/>
                <a:cs typeface="Arial" charset="0"/>
              </a:rPr>
              <a:t>- abdominal hernias.</a:t>
            </a:r>
            <a:endParaRPr lang="en-US" sz="2800" b="1" dirty="0">
              <a:latin typeface="Arial" charset="0"/>
              <a:cs typeface="Arial" charset="0"/>
            </a:endParaRPr>
          </a:p>
          <a:p>
            <a:pPr marL="342900" indent="-342900">
              <a:lnSpc>
                <a:spcPct val="125000"/>
              </a:lnSpc>
              <a:spcAft>
                <a:spcPts val="500"/>
              </a:spcAft>
            </a:pPr>
            <a:endParaRPr lang="en-US" sz="2400" dirty="0">
              <a:latin typeface="Verdana" pitchFamily="34" charset="0"/>
              <a:ea typeface="Verdana" pitchFamily="34" charset="0"/>
              <a:cs typeface="Verdana" pitchFamily="34" charset="0"/>
            </a:endParaRPr>
          </a:p>
          <a:p>
            <a:pPr marL="342900" indent="-342900">
              <a:lnSpc>
                <a:spcPct val="125000"/>
              </a:lnSpc>
              <a:spcAft>
                <a:spcPts val="500"/>
              </a:spcAft>
            </a:pPr>
            <a:endParaRPr lang="en-AU" sz="2400" kern="0" dirty="0">
              <a:latin typeface="Verdana" pitchFamily="34" charset="0"/>
              <a:cs typeface="+mn-cs"/>
            </a:endParaRPr>
          </a:p>
          <a:p>
            <a:pPr marL="342900" indent="-342900">
              <a:lnSpc>
                <a:spcPct val="125000"/>
              </a:lnSpc>
              <a:spcAft>
                <a:spcPts val="500"/>
              </a:spcAft>
            </a:pPr>
            <a:endParaRPr lang="en-AU" sz="2400" kern="0" dirty="0">
              <a:latin typeface="Verdana" pitchFamily="34" charset="0"/>
              <a:cs typeface="+mn-cs"/>
            </a:endParaRPr>
          </a:p>
          <a:p>
            <a:pPr marL="342900" indent="-342900">
              <a:spcBef>
                <a:spcPct val="20000"/>
              </a:spcBef>
              <a:buFontTx/>
              <a:buChar char="•"/>
            </a:pPr>
            <a:endParaRPr lang="en-US" sz="3200" kern="0" dirty="0">
              <a:latin typeface="+mn-lt"/>
              <a:cs typeface="+mn-cs"/>
            </a:endParaRPr>
          </a:p>
        </p:txBody>
      </p:sp>
      <p:pic>
        <p:nvPicPr>
          <p:cNvPr id="5" name="Picture 2" descr="Opito logo –"/>
          <p:cNvPicPr>
            <a:picLocks noChangeAspect="1" noChangeArrowheads="1"/>
          </p:cNvPicPr>
          <p:nvPr/>
        </p:nvPicPr>
        <p:blipFill>
          <a:blip r:embed="rId3"/>
          <a:srcRect/>
          <a:stretch>
            <a:fillRect/>
          </a:stretch>
        </p:blipFill>
        <p:spPr bwMode="auto">
          <a:xfrm>
            <a:off x="8077200" y="228600"/>
            <a:ext cx="914400" cy="914400"/>
          </a:xfrm>
          <a:prstGeom prst="rect">
            <a:avLst/>
          </a:prstGeom>
          <a:noFill/>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Rectangle 2"/>
          <p:cNvSpPr>
            <a:spLocks noGrp="1" noChangeArrowheads="1"/>
          </p:cNvSpPr>
          <p:nvPr>
            <p:ph type="title"/>
          </p:nvPr>
        </p:nvSpPr>
        <p:spPr>
          <a:xfrm>
            <a:off x="-1500188" y="331788"/>
            <a:ext cx="8229601" cy="525462"/>
          </a:xfrm>
        </p:spPr>
        <p:txBody>
          <a:bodyPr/>
          <a:lstStyle/>
          <a:p>
            <a:pPr eaLnBrk="1" hangingPunct="1"/>
            <a:r>
              <a:rPr lang="en-US" smtClean="0"/>
              <a:t/>
            </a:r>
            <a:br>
              <a:rPr lang="en-US" smtClean="0"/>
            </a:br>
            <a:endParaRPr lang="en-US" smtClean="0">
              <a:solidFill>
                <a:schemeClr val="tx1"/>
              </a:solidFill>
            </a:endParaRPr>
          </a:p>
        </p:txBody>
      </p:sp>
      <p:sp>
        <p:nvSpPr>
          <p:cNvPr id="1048691" name="Rectangle 3"/>
          <p:cNvSpPr>
            <a:spLocks noGrp="1" noChangeArrowheads="1"/>
          </p:cNvSpPr>
          <p:nvPr>
            <p:ph type="body" idx="1"/>
          </p:nvPr>
        </p:nvSpPr>
        <p:spPr>
          <a:xfrm>
            <a:off x="571500" y="0"/>
            <a:ext cx="8229600" cy="1214438"/>
          </a:xfrm>
        </p:spPr>
        <p:txBody>
          <a:bodyPr/>
          <a:lstStyle/>
          <a:p>
            <a:pPr algn="ctr">
              <a:lnSpc>
                <a:spcPct val="125000"/>
              </a:lnSpc>
              <a:spcBef>
                <a:spcPct val="0"/>
              </a:spcBef>
              <a:spcAft>
                <a:spcPts val="500"/>
              </a:spcAft>
              <a:buFontTx/>
              <a:buNone/>
            </a:pPr>
            <a:r>
              <a:rPr lang="en-AU" sz="4400" dirty="0" smtClean="0">
                <a:latin typeface="Verdana" pitchFamily="34" charset="0"/>
              </a:rPr>
              <a:t>LESSON! </a:t>
            </a:r>
          </a:p>
          <a:p>
            <a:endParaRPr lang="en-US" dirty="0" smtClean="0"/>
          </a:p>
        </p:txBody>
      </p:sp>
      <p:sp>
        <p:nvSpPr>
          <p:cNvPr id="1048692" name="Rectangle 3"/>
          <p:cNvSpPr txBox="1">
            <a:spLocks noChangeArrowheads="1"/>
          </p:cNvSpPr>
          <p:nvPr/>
        </p:nvSpPr>
        <p:spPr bwMode="auto">
          <a:xfrm>
            <a:off x="285750" y="2000250"/>
            <a:ext cx="8643938" cy="2000250"/>
          </a:xfrm>
          <a:prstGeom prst="rect">
            <a:avLst/>
          </a:prstGeom>
          <a:noFill/>
          <a:ln w="9525">
            <a:noFill/>
            <a:miter lim="800000"/>
            <a:headEnd/>
            <a:tailEnd/>
          </a:ln>
          <a:effectLst/>
        </p:spPr>
        <p:txBody>
          <a:bodyPr/>
          <a:lstStyle/>
          <a:p>
            <a:pPr algn="just" eaLnBrk="1" hangingPunct="1"/>
            <a:r>
              <a:rPr lang="en-US" sz="2800" b="1" dirty="0">
                <a:solidFill>
                  <a:schemeClr val="tx2"/>
                </a:solidFill>
                <a:latin typeface="Verdana" pitchFamily="34" charset="0"/>
                <a:cs typeface="Arial" charset="0"/>
              </a:rPr>
              <a:t>70% of </a:t>
            </a:r>
            <a:r>
              <a:rPr lang="en-US" sz="2800" b="1" dirty="0" smtClean="0">
                <a:solidFill>
                  <a:schemeClr val="tx2"/>
                </a:solidFill>
                <a:latin typeface="Verdana" pitchFamily="34" charset="0"/>
                <a:cs typeface="Arial" charset="0"/>
              </a:rPr>
              <a:t>the work we do </a:t>
            </a:r>
            <a:r>
              <a:rPr lang="en-US" sz="2800" b="1" dirty="0">
                <a:solidFill>
                  <a:schemeClr val="tx2"/>
                </a:solidFill>
                <a:latin typeface="Verdana" pitchFamily="34" charset="0"/>
                <a:cs typeface="Arial" charset="0"/>
              </a:rPr>
              <a:t>involves manual handling, its highly advisable that </a:t>
            </a:r>
            <a:r>
              <a:rPr lang="en-US" sz="2800" b="1" dirty="0" smtClean="0">
                <a:solidFill>
                  <a:schemeClr val="tx2"/>
                </a:solidFill>
                <a:latin typeface="Verdana" pitchFamily="34" charset="0"/>
                <a:cs typeface="Arial" charset="0"/>
              </a:rPr>
              <a:t>workers</a:t>
            </a:r>
            <a:r>
              <a:rPr lang="en-US" sz="2800" b="1" dirty="0" smtClean="0">
                <a:solidFill>
                  <a:schemeClr val="tx2"/>
                </a:solidFill>
                <a:latin typeface="Verdana" pitchFamily="34" charset="0"/>
                <a:cs typeface="Arial" charset="0"/>
              </a:rPr>
              <a:t> </a:t>
            </a:r>
            <a:r>
              <a:rPr lang="en-US" sz="2800" b="1" dirty="0">
                <a:solidFill>
                  <a:schemeClr val="tx2"/>
                </a:solidFill>
                <a:latin typeface="Verdana" pitchFamily="34" charset="0"/>
                <a:cs typeface="Arial" charset="0"/>
              </a:rPr>
              <a:t>take it open </a:t>
            </a:r>
            <a:r>
              <a:rPr lang="en-US" sz="2800" b="1" dirty="0" smtClean="0">
                <a:solidFill>
                  <a:schemeClr val="tx2"/>
                </a:solidFill>
                <a:latin typeface="Verdana" pitchFamily="34" charset="0"/>
                <a:cs typeface="Arial" charset="0"/>
              </a:rPr>
              <a:t>themselves</a:t>
            </a:r>
            <a:r>
              <a:rPr lang="en-US" sz="2800" b="1" dirty="0" smtClean="0">
                <a:solidFill>
                  <a:schemeClr val="tx2"/>
                </a:solidFill>
                <a:latin typeface="Verdana" pitchFamily="34" charset="0"/>
                <a:cs typeface="Arial" charset="0"/>
              </a:rPr>
              <a:t> </a:t>
            </a:r>
            <a:r>
              <a:rPr lang="en-US" sz="2800" b="1" dirty="0">
                <a:solidFill>
                  <a:schemeClr val="tx2"/>
                </a:solidFill>
                <a:latin typeface="Verdana" pitchFamily="34" charset="0"/>
                <a:cs typeface="Arial" charset="0"/>
              </a:rPr>
              <a:t>to do manual tasks in the right way.</a:t>
            </a:r>
          </a:p>
          <a:p>
            <a:pPr eaLnBrk="1" hangingPunct="1"/>
            <a:endParaRPr lang="en-US" sz="2800" b="1" dirty="0">
              <a:solidFill>
                <a:schemeClr val="tx2"/>
              </a:solidFill>
              <a:latin typeface="Verdana" pitchFamily="34" charset="0"/>
              <a:cs typeface="Arial" charset="0"/>
            </a:endParaRPr>
          </a:p>
          <a:p>
            <a:pPr eaLnBrk="1" hangingPunct="1"/>
            <a:r>
              <a:rPr lang="en-US" sz="2800" b="1" dirty="0">
                <a:solidFill>
                  <a:schemeClr val="tx2"/>
                </a:solidFill>
                <a:latin typeface="Verdana" pitchFamily="34" charset="0"/>
                <a:cs typeface="Arial" charset="0"/>
              </a:rPr>
              <a:t>More so, right Manual handling is what recruiters want to watch out for. </a:t>
            </a:r>
            <a:endParaRPr lang="en-US" sz="2800" b="1" dirty="0">
              <a:solidFill>
                <a:schemeClr val="tx2"/>
              </a:solidFill>
              <a:latin typeface="Arial" charset="0"/>
              <a:cs typeface="Arial" charset="0"/>
            </a:endParaRPr>
          </a:p>
          <a:p>
            <a:pPr marL="342900" indent="-342900">
              <a:lnSpc>
                <a:spcPct val="125000"/>
              </a:lnSpc>
              <a:spcAft>
                <a:spcPts val="500"/>
              </a:spcAft>
            </a:pPr>
            <a:endParaRPr lang="en-US" sz="2400" dirty="0">
              <a:latin typeface="Verdana" pitchFamily="34" charset="0"/>
              <a:ea typeface="Verdana" pitchFamily="34" charset="0"/>
              <a:cs typeface="Verdana" pitchFamily="34" charset="0"/>
            </a:endParaRPr>
          </a:p>
          <a:p>
            <a:pPr marL="342900" indent="-342900">
              <a:lnSpc>
                <a:spcPct val="125000"/>
              </a:lnSpc>
              <a:spcAft>
                <a:spcPts val="500"/>
              </a:spcAft>
            </a:pPr>
            <a:endParaRPr lang="en-AU" sz="2400" kern="0" dirty="0">
              <a:latin typeface="Verdana" pitchFamily="34" charset="0"/>
              <a:cs typeface="+mn-cs"/>
            </a:endParaRPr>
          </a:p>
          <a:p>
            <a:pPr marL="342900" indent="-342900">
              <a:lnSpc>
                <a:spcPct val="125000"/>
              </a:lnSpc>
              <a:spcAft>
                <a:spcPts val="500"/>
              </a:spcAft>
            </a:pPr>
            <a:endParaRPr lang="en-AU" sz="2400" kern="0" dirty="0">
              <a:latin typeface="Verdana" pitchFamily="34" charset="0"/>
              <a:cs typeface="+mn-cs"/>
            </a:endParaRPr>
          </a:p>
          <a:p>
            <a:pPr marL="342900" indent="-342900">
              <a:spcBef>
                <a:spcPct val="20000"/>
              </a:spcBef>
              <a:buFontTx/>
              <a:buChar char="•"/>
            </a:pPr>
            <a:endParaRPr lang="en-US" sz="3200" kern="0" dirty="0">
              <a:latin typeface="+mn-lt"/>
              <a:cs typeface="+mn-cs"/>
            </a:endParaRPr>
          </a:p>
        </p:txBody>
      </p:sp>
      <p:pic>
        <p:nvPicPr>
          <p:cNvPr id="5" name="Picture 2" descr="Opito logo –"/>
          <p:cNvPicPr>
            <a:picLocks noChangeAspect="1" noChangeArrowheads="1"/>
          </p:cNvPicPr>
          <p:nvPr/>
        </p:nvPicPr>
        <p:blipFill>
          <a:blip r:embed="rId3"/>
          <a:srcRect/>
          <a:stretch>
            <a:fillRect/>
          </a:stretch>
        </p:blipFill>
        <p:spPr bwMode="auto">
          <a:xfrm>
            <a:off x="8077200" y="228600"/>
            <a:ext cx="914400" cy="9144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body" idx="1"/>
          </p:nvPr>
        </p:nvSpPr>
        <p:spPr>
          <a:xfrm>
            <a:off x="357188" y="1000125"/>
            <a:ext cx="8229600" cy="4525963"/>
          </a:xfrm>
        </p:spPr>
        <p:txBody>
          <a:bodyPr/>
          <a:lstStyle/>
          <a:p>
            <a:pPr eaLnBrk="1" hangingPunct="1">
              <a:buFontTx/>
              <a:buNone/>
            </a:pPr>
            <a:endParaRPr lang="en-US" smtClean="0"/>
          </a:p>
          <a:p>
            <a:pPr eaLnBrk="1" hangingPunct="1">
              <a:buFontTx/>
              <a:buNone/>
            </a:pPr>
            <a:endParaRPr lang="en-US" u="sng" smtClean="0"/>
          </a:p>
        </p:txBody>
      </p:sp>
      <p:sp>
        <p:nvSpPr>
          <p:cNvPr id="4" name="Rectangle 2"/>
          <p:cNvSpPr>
            <a:spLocks noGrp="1" noChangeArrowheads="1"/>
          </p:cNvSpPr>
          <p:nvPr>
            <p:ph type="title"/>
          </p:nvPr>
        </p:nvSpPr>
        <p:spPr>
          <a:xfrm>
            <a:off x="428625" y="357188"/>
            <a:ext cx="8229600" cy="981075"/>
          </a:xfrm>
        </p:spPr>
        <p:txBody>
          <a:bodyPr/>
          <a:lstStyle/>
          <a:p>
            <a:pPr eaLnBrk="1" hangingPunct="1">
              <a:defRPr/>
            </a:pPr>
            <a:r>
              <a:rPr lang="en-US" sz="3600" b="1" dirty="0" smtClean="0">
                <a:solidFill>
                  <a:schemeClr val="accent6"/>
                </a:solidFill>
              </a:rPr>
              <a:t>CHEMICAL HAZARD</a:t>
            </a:r>
            <a:br>
              <a:rPr lang="en-US" sz="3600" b="1" dirty="0" smtClean="0">
                <a:solidFill>
                  <a:schemeClr val="accent6"/>
                </a:solidFill>
              </a:rPr>
            </a:br>
            <a:endParaRPr lang="en-US" sz="3600" b="1" dirty="0" smtClean="0">
              <a:solidFill>
                <a:srgbClr val="C00000"/>
              </a:solidFill>
            </a:endParaRPr>
          </a:p>
        </p:txBody>
      </p:sp>
      <p:sp>
        <p:nvSpPr>
          <p:cNvPr id="75780" name="Rectangle 7"/>
          <p:cNvSpPr>
            <a:spLocks noChangeArrowheads="1"/>
          </p:cNvSpPr>
          <p:nvPr/>
        </p:nvSpPr>
        <p:spPr bwMode="auto">
          <a:xfrm>
            <a:off x="571500" y="1000125"/>
            <a:ext cx="8286750" cy="5694363"/>
          </a:xfrm>
          <a:prstGeom prst="rect">
            <a:avLst/>
          </a:prstGeom>
          <a:noFill/>
          <a:ln w="9525">
            <a:noFill/>
            <a:miter lim="800000"/>
            <a:headEnd/>
            <a:tailEnd/>
          </a:ln>
        </p:spPr>
        <p:txBody>
          <a:bodyPr>
            <a:spAutoFit/>
          </a:bodyPr>
          <a:lstStyle/>
          <a:p>
            <a:pPr marL="514350" indent="-514350" eaLnBrk="1" hangingPunct="1"/>
            <a:endParaRPr lang="en-US" sz="2800"/>
          </a:p>
          <a:p>
            <a:pPr marL="514350" indent="-514350" eaLnBrk="1" hangingPunct="1">
              <a:buFontTx/>
              <a:buChar char="-"/>
            </a:pPr>
            <a:r>
              <a:rPr lang="en-US" sz="2800">
                <a:solidFill>
                  <a:srgbClr val="C00000"/>
                </a:solidFill>
              </a:rPr>
              <a:t>METHOD OF EXPOSURE: ABSORPTION</a:t>
            </a:r>
          </a:p>
          <a:p>
            <a:pPr marL="514350" indent="-514350" eaLnBrk="1" hangingPunct="1"/>
            <a:r>
              <a:rPr lang="en-US" sz="2800"/>
              <a:t>    Skin absorption is a route by which substances can enter the body through the skin. </a:t>
            </a:r>
          </a:p>
          <a:p>
            <a:pPr marL="514350" indent="-514350" eaLnBrk="1" hangingPunct="1"/>
            <a:endParaRPr lang="en-US" sz="2800"/>
          </a:p>
          <a:p>
            <a:pPr marL="514350" indent="-514350" eaLnBrk="1" hangingPunct="1"/>
            <a:r>
              <a:rPr lang="en-US" sz="2800"/>
              <a:t>     Also harmful substances pass through this medium into the body system.</a:t>
            </a:r>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p:txBody>
      </p:sp>
      <p:sp>
        <p:nvSpPr>
          <p:cNvPr id="75781" name="AutoShape 8"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sp>
        <p:nvSpPr>
          <p:cNvPr id="75782" name="AutoShape 10"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pic>
        <p:nvPicPr>
          <p:cNvPr id="7" name="Picture 2" descr="Opito logo –"/>
          <p:cNvPicPr>
            <a:picLocks noChangeAspect="1" noChangeArrowheads="1"/>
          </p:cNvPicPr>
          <p:nvPr/>
        </p:nvPicPr>
        <p:blipFill>
          <a:blip r:embed="rId2"/>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23" name="Rectangle 2"/>
          <p:cNvSpPr>
            <a:spLocks noGrp="1" noChangeArrowheads="1"/>
          </p:cNvSpPr>
          <p:nvPr>
            <p:ph type="title"/>
          </p:nvPr>
        </p:nvSpPr>
        <p:spPr>
          <a:xfrm>
            <a:off x="-1500188" y="331788"/>
            <a:ext cx="8229601" cy="525462"/>
          </a:xfrm>
        </p:spPr>
        <p:txBody>
          <a:bodyPr/>
          <a:lstStyle/>
          <a:p>
            <a:pPr eaLnBrk="1" hangingPunct="1"/>
            <a:r>
              <a:rPr lang="en-US" smtClean="0"/>
              <a:t/>
            </a:r>
            <a:br>
              <a:rPr lang="en-US" smtClean="0"/>
            </a:br>
            <a:endParaRPr lang="en-US" smtClean="0">
              <a:solidFill>
                <a:schemeClr val="tx1"/>
              </a:solidFill>
            </a:endParaRPr>
          </a:p>
        </p:txBody>
      </p:sp>
      <p:sp>
        <p:nvSpPr>
          <p:cNvPr id="1048924" name="Rectangle 3"/>
          <p:cNvSpPr>
            <a:spLocks noGrp="1" noChangeArrowheads="1"/>
          </p:cNvSpPr>
          <p:nvPr>
            <p:ph type="body" idx="1"/>
          </p:nvPr>
        </p:nvSpPr>
        <p:spPr>
          <a:xfrm>
            <a:off x="714375" y="1285875"/>
            <a:ext cx="8229600" cy="1214438"/>
          </a:xfrm>
        </p:spPr>
        <p:txBody>
          <a:bodyPr/>
          <a:lstStyle/>
          <a:p>
            <a:pPr eaLnBrk="1" hangingPunct="1">
              <a:buFontTx/>
              <a:buNone/>
            </a:pPr>
            <a:r>
              <a:rPr lang="en-US" sz="5400" b="1" dirty="0" smtClean="0">
                <a:solidFill>
                  <a:srgbClr val="C00000"/>
                </a:solidFill>
                <a:latin typeface="Arial Black" pitchFamily="34" charset="0"/>
              </a:rPr>
              <a:t>PRINCIPLES OF WORKING AT HEIGHT.</a:t>
            </a:r>
          </a:p>
          <a:p>
            <a:pPr>
              <a:lnSpc>
                <a:spcPct val="125000"/>
              </a:lnSpc>
              <a:spcBef>
                <a:spcPct val="0"/>
              </a:spcBef>
              <a:spcAft>
                <a:spcPts val="500"/>
              </a:spcAft>
              <a:buFontTx/>
              <a:buNone/>
            </a:pPr>
            <a:endParaRPr lang="en-AU" b="1" dirty="0" smtClean="0">
              <a:solidFill>
                <a:srgbClr val="C00000"/>
              </a:solidFill>
              <a:latin typeface="Verdana" pitchFamily="34" charset="0"/>
            </a:endParaRPr>
          </a:p>
        </p:txBody>
      </p:sp>
      <p:pic>
        <p:nvPicPr>
          <p:cNvPr id="4" name="Picture 2" descr="Opito logo –"/>
          <p:cNvPicPr>
            <a:picLocks noChangeAspect="1" noChangeArrowheads="1"/>
          </p:cNvPicPr>
          <p:nvPr/>
        </p:nvPicPr>
        <p:blipFill>
          <a:blip r:embed="rId3"/>
          <a:srcRect/>
          <a:stretch>
            <a:fillRect/>
          </a:stretch>
        </p:blipFill>
        <p:spPr bwMode="auto">
          <a:xfrm>
            <a:off x="8077200" y="228600"/>
            <a:ext cx="914400" cy="914400"/>
          </a:xfrm>
          <a:prstGeom prst="rect">
            <a:avLst/>
          </a:prstGeom>
          <a:noFill/>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28" name="Rectangle 2"/>
          <p:cNvSpPr>
            <a:spLocks noGrp="1" noChangeArrowheads="1"/>
          </p:cNvSpPr>
          <p:nvPr>
            <p:ph type="title"/>
          </p:nvPr>
        </p:nvSpPr>
        <p:spPr>
          <a:xfrm>
            <a:off x="357188" y="285750"/>
            <a:ext cx="8229600" cy="525463"/>
          </a:xfrm>
        </p:spPr>
        <p:txBody>
          <a:bodyPr/>
          <a:lstStyle/>
          <a:p>
            <a:pPr eaLnBrk="1" hangingPunct="1"/>
            <a:r>
              <a:rPr lang="en-US" sz="2800" dirty="0" smtClean="0">
                <a:solidFill>
                  <a:srgbClr val="FFC000"/>
                </a:solidFill>
                <a:latin typeface="Arial Black" pitchFamily="34" charset="0"/>
              </a:rPr>
              <a:t>WORKING AT HEIGHT ABOVE THE GROUND LEVEL IS USUALLY DANGEROUS</a:t>
            </a:r>
            <a:endParaRPr lang="en-US" sz="2800" dirty="0" smtClean="0">
              <a:solidFill>
                <a:srgbClr val="FFC000"/>
              </a:solidFill>
            </a:endParaRPr>
          </a:p>
        </p:txBody>
      </p:sp>
      <p:sp>
        <p:nvSpPr>
          <p:cNvPr id="1048929" name="Rectangle 3"/>
          <p:cNvSpPr txBox="1">
            <a:spLocks noChangeArrowheads="1"/>
          </p:cNvSpPr>
          <p:nvPr/>
        </p:nvSpPr>
        <p:spPr bwMode="auto">
          <a:xfrm>
            <a:off x="-214313" y="2143125"/>
            <a:ext cx="8643938" cy="3214688"/>
          </a:xfrm>
          <a:prstGeom prst="rect">
            <a:avLst/>
          </a:prstGeom>
          <a:noFill/>
          <a:ln w="9525">
            <a:noFill/>
            <a:miter lim="800000"/>
            <a:headEnd/>
            <a:tailEnd/>
          </a:ln>
        </p:spPr>
        <p:txBody>
          <a:bodyPr/>
          <a:lstStyle/>
          <a:p>
            <a:pPr marL="419100" indent="-382588" eaLnBrk="1" hangingPunct="1">
              <a:lnSpc>
                <a:spcPct val="85000"/>
              </a:lnSpc>
              <a:spcBef>
                <a:spcPct val="35000"/>
              </a:spcBef>
            </a:pPr>
            <a:endParaRPr lang="en-US" sz="2400" dirty="0">
              <a:latin typeface="+mj-lt"/>
              <a:cs typeface="Arial" charset="0"/>
            </a:endParaRPr>
          </a:p>
        </p:txBody>
      </p:sp>
      <p:pic>
        <p:nvPicPr>
          <p:cNvPr id="2097182" name="Picture 2" descr="http://www.handleylaw.co.uk/wp-content/uploads/2013/08/320x320/14091823.jpg"/>
          <p:cNvPicPr>
            <a:picLocks noChangeAspect="1" noChangeArrowheads="1"/>
          </p:cNvPicPr>
          <p:nvPr/>
        </p:nvPicPr>
        <p:blipFill>
          <a:blip r:embed="rId3"/>
          <a:srcRect/>
          <a:stretch>
            <a:fillRect/>
          </a:stretch>
        </p:blipFill>
        <p:spPr bwMode="auto">
          <a:xfrm>
            <a:off x="1214438" y="1285875"/>
            <a:ext cx="6500812" cy="4351338"/>
          </a:xfrm>
          <a:prstGeom prst="rect">
            <a:avLst/>
          </a:prstGeom>
          <a:noFill/>
          <a:ln w="9525">
            <a:noFill/>
            <a:miter lim="800000"/>
            <a:headEnd/>
            <a:tailEnd/>
          </a:ln>
        </p:spPr>
      </p:pic>
      <p:pic>
        <p:nvPicPr>
          <p:cNvPr id="5" name="Picture 2" descr="Opito logo –"/>
          <p:cNvPicPr>
            <a:picLocks noChangeAspect="1" noChangeArrowheads="1"/>
          </p:cNvPicPr>
          <p:nvPr/>
        </p:nvPicPr>
        <p:blipFill>
          <a:blip r:embed="rId4"/>
          <a:srcRect/>
          <a:stretch>
            <a:fillRect/>
          </a:stretch>
        </p:blipFill>
        <p:spPr bwMode="auto">
          <a:xfrm>
            <a:off x="8077200" y="228600"/>
            <a:ext cx="914400" cy="914400"/>
          </a:xfrm>
          <a:prstGeom prst="rect">
            <a:avLst/>
          </a:prstGeom>
          <a:noFill/>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33" name="Rectangle 2"/>
          <p:cNvSpPr>
            <a:spLocks noGrp="1" noChangeArrowheads="1"/>
          </p:cNvSpPr>
          <p:nvPr>
            <p:ph type="title"/>
          </p:nvPr>
        </p:nvSpPr>
        <p:spPr>
          <a:xfrm>
            <a:off x="214313" y="357188"/>
            <a:ext cx="8786812" cy="525462"/>
          </a:xfrm>
        </p:spPr>
        <p:txBody>
          <a:bodyPr/>
          <a:lstStyle/>
          <a:p>
            <a:pPr eaLnBrk="1" hangingPunct="1"/>
            <a:r>
              <a:rPr lang="en-GB" sz="2800" b="1" i="1" dirty="0" smtClean="0">
                <a:solidFill>
                  <a:srgbClr val="005172"/>
                </a:solidFill>
              </a:rPr>
              <a:t>WORKING AT HEIGHT MEANS </a:t>
            </a:r>
            <a:endParaRPr lang="en-US" sz="2800" dirty="0" smtClean="0">
              <a:solidFill>
                <a:srgbClr val="FFFF00"/>
              </a:solidFill>
            </a:endParaRPr>
          </a:p>
        </p:txBody>
      </p:sp>
      <p:sp>
        <p:nvSpPr>
          <p:cNvPr id="1048934" name="Rectangle 3"/>
          <p:cNvSpPr txBox="1">
            <a:spLocks noChangeArrowheads="1"/>
          </p:cNvSpPr>
          <p:nvPr/>
        </p:nvSpPr>
        <p:spPr bwMode="auto">
          <a:xfrm>
            <a:off x="285750" y="1214438"/>
            <a:ext cx="8643938" cy="3214687"/>
          </a:xfrm>
          <a:prstGeom prst="rect">
            <a:avLst/>
          </a:prstGeom>
          <a:noFill/>
          <a:ln w="9525">
            <a:noFill/>
            <a:miter lim="800000"/>
            <a:headEnd/>
            <a:tailEnd/>
          </a:ln>
        </p:spPr>
        <p:txBody>
          <a:bodyPr/>
          <a:lstStyle/>
          <a:p>
            <a:pPr marL="419100" indent="-382588" eaLnBrk="1" hangingPunct="1">
              <a:lnSpc>
                <a:spcPct val="85000"/>
              </a:lnSpc>
              <a:spcBef>
                <a:spcPct val="35000"/>
              </a:spcBef>
            </a:pPr>
            <a:endParaRPr lang="en-US" sz="2400" dirty="0">
              <a:solidFill>
                <a:srgbClr val="C00000"/>
              </a:solidFill>
              <a:latin typeface="Arial Black" pitchFamily="34" charset="0"/>
              <a:cs typeface="Arial" charset="0"/>
            </a:endParaRPr>
          </a:p>
          <a:p>
            <a:pPr algn="just" eaLnBrk="1" hangingPunct="1">
              <a:lnSpc>
                <a:spcPts val="2400"/>
              </a:lnSpc>
            </a:pPr>
            <a:r>
              <a:rPr lang="en-GB" sz="2800" dirty="0">
                <a:latin typeface="Arial" charset="0"/>
                <a:cs typeface="Arial" charset="0"/>
              </a:rPr>
              <a:t>Work in any place where, if precautions were not taken, a person could fall down and injure themselves.</a:t>
            </a:r>
          </a:p>
          <a:p>
            <a:pPr algn="just" eaLnBrk="1" hangingPunct="1">
              <a:lnSpc>
                <a:spcPts val="2400"/>
              </a:lnSpc>
            </a:pPr>
            <a:endParaRPr lang="en-GB" sz="2800" b="1" dirty="0">
              <a:latin typeface="Arial" charset="0"/>
              <a:cs typeface="Arial" charset="0"/>
            </a:endParaRPr>
          </a:p>
          <a:p>
            <a:pPr algn="just" eaLnBrk="1" hangingPunct="1">
              <a:lnSpc>
                <a:spcPts val="2400"/>
              </a:lnSpc>
            </a:pPr>
            <a:r>
              <a:rPr lang="en-GB" sz="2800" b="1" dirty="0">
                <a:latin typeface="Arial" charset="0"/>
                <a:cs typeface="Arial" charset="0"/>
              </a:rPr>
              <a:t>Please Note:  </a:t>
            </a:r>
            <a:r>
              <a:rPr lang="en-GB" sz="2800" dirty="0">
                <a:latin typeface="Arial" charset="0"/>
                <a:cs typeface="Arial" charset="0"/>
              </a:rPr>
              <a:t>when you work above ground level where if you fall you can injure yourself, you are working at height already.</a:t>
            </a:r>
          </a:p>
          <a:p>
            <a:pPr marL="419100" indent="-382588" eaLnBrk="1" hangingPunct="1">
              <a:lnSpc>
                <a:spcPct val="85000"/>
              </a:lnSpc>
              <a:spcBef>
                <a:spcPct val="35000"/>
              </a:spcBef>
            </a:pPr>
            <a:endParaRPr lang="en-US" sz="2400" dirty="0">
              <a:latin typeface="Arial" charset="0"/>
              <a:cs typeface="Arial" charset="0"/>
            </a:endParaRPr>
          </a:p>
          <a:p>
            <a:pPr marL="419100" indent="-382588" eaLnBrk="1" hangingPunct="1">
              <a:lnSpc>
                <a:spcPct val="85000"/>
              </a:lnSpc>
              <a:spcBef>
                <a:spcPct val="35000"/>
              </a:spcBef>
            </a:pPr>
            <a:r>
              <a:rPr lang="en-US" sz="2400" dirty="0">
                <a:solidFill>
                  <a:srgbClr val="C00000"/>
                </a:solidFill>
                <a:latin typeface="Arial Black" pitchFamily="34" charset="0"/>
                <a:cs typeface="Arial" charset="0"/>
              </a:rPr>
              <a:t>  </a:t>
            </a:r>
            <a:endParaRPr lang="en-US" sz="2400" dirty="0">
              <a:solidFill>
                <a:srgbClr val="C00000"/>
              </a:solidFill>
              <a:latin typeface="+mj-lt"/>
              <a:cs typeface="Arial" charset="0"/>
            </a:endParaRPr>
          </a:p>
        </p:txBody>
      </p:sp>
      <p:pic>
        <p:nvPicPr>
          <p:cNvPr id="4" name="Picture 2" descr="Opito logo –"/>
          <p:cNvPicPr>
            <a:picLocks noChangeAspect="1" noChangeArrowheads="1"/>
          </p:cNvPicPr>
          <p:nvPr/>
        </p:nvPicPr>
        <p:blipFill>
          <a:blip r:embed="rId3"/>
          <a:srcRect/>
          <a:stretch>
            <a:fillRect/>
          </a:stretch>
        </p:blipFill>
        <p:spPr bwMode="auto">
          <a:xfrm>
            <a:off x="8077200" y="228600"/>
            <a:ext cx="914400" cy="914400"/>
          </a:xfrm>
          <a:prstGeom prst="rect">
            <a:avLst/>
          </a:prstGeom>
          <a:noFill/>
        </p:spPr>
      </p:pic>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38" name="Rectangle 2"/>
          <p:cNvSpPr>
            <a:spLocks noGrp="1" noChangeArrowheads="1"/>
          </p:cNvSpPr>
          <p:nvPr>
            <p:ph type="title"/>
          </p:nvPr>
        </p:nvSpPr>
        <p:spPr>
          <a:xfrm>
            <a:off x="214313" y="357188"/>
            <a:ext cx="8786812" cy="525462"/>
          </a:xfrm>
        </p:spPr>
        <p:txBody>
          <a:bodyPr/>
          <a:lstStyle/>
          <a:p>
            <a:pPr eaLnBrk="1" hangingPunct="1"/>
            <a:r>
              <a:rPr lang="en-GB" sz="2800" b="1" i="1" dirty="0" smtClean="0">
                <a:solidFill>
                  <a:srgbClr val="005172"/>
                </a:solidFill>
              </a:rPr>
              <a:t>THE OIL RIG ITSELF IS A MASSIVE HEIGHT</a:t>
            </a:r>
            <a:endParaRPr lang="en-US" sz="2800" dirty="0" smtClean="0">
              <a:solidFill>
                <a:srgbClr val="FFFF00"/>
              </a:solidFill>
            </a:endParaRPr>
          </a:p>
        </p:txBody>
      </p:sp>
      <p:sp>
        <p:nvSpPr>
          <p:cNvPr id="1048939" name="Rectangle 3"/>
          <p:cNvSpPr txBox="1">
            <a:spLocks noChangeArrowheads="1"/>
          </p:cNvSpPr>
          <p:nvPr/>
        </p:nvSpPr>
        <p:spPr bwMode="auto">
          <a:xfrm>
            <a:off x="285750" y="1214438"/>
            <a:ext cx="8643938" cy="3214687"/>
          </a:xfrm>
          <a:prstGeom prst="rect">
            <a:avLst/>
          </a:prstGeom>
          <a:noFill/>
          <a:ln w="9525">
            <a:noFill/>
            <a:miter lim="800000"/>
            <a:headEnd/>
            <a:tailEnd/>
          </a:ln>
        </p:spPr>
        <p:txBody>
          <a:bodyPr/>
          <a:lstStyle/>
          <a:p>
            <a:pPr marL="419100" indent="-382588" eaLnBrk="1" hangingPunct="1">
              <a:lnSpc>
                <a:spcPct val="85000"/>
              </a:lnSpc>
              <a:spcBef>
                <a:spcPct val="35000"/>
              </a:spcBef>
            </a:pPr>
            <a:endParaRPr lang="en-US" sz="2400" dirty="0">
              <a:solidFill>
                <a:srgbClr val="C00000"/>
              </a:solidFill>
              <a:latin typeface="Arial Black" pitchFamily="34" charset="0"/>
              <a:cs typeface="Arial" charset="0"/>
            </a:endParaRPr>
          </a:p>
          <a:p>
            <a:pPr algn="just" eaLnBrk="1" hangingPunct="1">
              <a:lnSpc>
                <a:spcPts val="2400"/>
              </a:lnSpc>
            </a:pPr>
            <a:r>
              <a:rPr lang="en-GB" sz="2800" dirty="0">
                <a:latin typeface="Arial" charset="0"/>
                <a:cs typeface="Arial" charset="0"/>
              </a:rPr>
              <a:t>average offshore rig is above 30 foot (6.5m) in height while  an average onshore rig is above 20 foots in height.</a:t>
            </a:r>
          </a:p>
          <a:p>
            <a:pPr eaLnBrk="1" hangingPunct="1">
              <a:lnSpc>
                <a:spcPts val="2400"/>
              </a:lnSpc>
            </a:pPr>
            <a:endParaRPr lang="en-GB" sz="2800" b="1" dirty="0">
              <a:latin typeface="Arial" charset="0"/>
              <a:cs typeface="Arial" charset="0"/>
            </a:endParaRPr>
          </a:p>
          <a:p>
            <a:pPr algn="just" eaLnBrk="1" hangingPunct="1">
              <a:lnSpc>
                <a:spcPts val="2400"/>
              </a:lnSpc>
            </a:pPr>
            <a:r>
              <a:rPr lang="en-GB" sz="2800" b="1" dirty="0">
                <a:latin typeface="Arial" charset="0"/>
                <a:cs typeface="Arial" charset="0"/>
              </a:rPr>
              <a:t>To be frank</a:t>
            </a:r>
            <a:r>
              <a:rPr lang="en-GB" sz="2800" dirty="0">
                <a:latin typeface="Arial" charset="0"/>
                <a:cs typeface="Arial" charset="0"/>
              </a:rPr>
              <a:t>, people fall from oil rigs and die every now and then, these people in high percentage are mostly the onboard new comers with little or no working at height  orientation. </a:t>
            </a:r>
          </a:p>
          <a:p>
            <a:pPr marL="419100" indent="-382588" algn="just" eaLnBrk="1" hangingPunct="1">
              <a:lnSpc>
                <a:spcPct val="85000"/>
              </a:lnSpc>
              <a:spcBef>
                <a:spcPct val="35000"/>
              </a:spcBef>
            </a:pPr>
            <a:endParaRPr lang="en-US" sz="2400" dirty="0">
              <a:latin typeface="Arial" charset="0"/>
              <a:cs typeface="Arial" charset="0"/>
            </a:endParaRPr>
          </a:p>
          <a:p>
            <a:pPr marL="419100" indent="-382588" eaLnBrk="1" hangingPunct="1">
              <a:lnSpc>
                <a:spcPct val="85000"/>
              </a:lnSpc>
              <a:spcBef>
                <a:spcPct val="35000"/>
              </a:spcBef>
            </a:pPr>
            <a:r>
              <a:rPr lang="en-US" sz="2400" dirty="0">
                <a:solidFill>
                  <a:srgbClr val="C00000"/>
                </a:solidFill>
                <a:latin typeface="Arial Black" pitchFamily="34" charset="0"/>
                <a:cs typeface="Arial" charset="0"/>
              </a:rPr>
              <a:t>  </a:t>
            </a:r>
            <a:endParaRPr lang="en-US" sz="2400" dirty="0">
              <a:solidFill>
                <a:srgbClr val="C00000"/>
              </a:solidFill>
              <a:latin typeface="+mj-lt"/>
              <a:cs typeface="Arial" charset="0"/>
            </a:endParaRPr>
          </a:p>
        </p:txBody>
      </p:sp>
      <p:pic>
        <p:nvPicPr>
          <p:cNvPr id="4" name="Picture 2" descr="Opito logo –"/>
          <p:cNvPicPr>
            <a:picLocks noChangeAspect="1" noChangeArrowheads="1"/>
          </p:cNvPicPr>
          <p:nvPr/>
        </p:nvPicPr>
        <p:blipFill>
          <a:blip r:embed="rId3"/>
          <a:srcRect/>
          <a:stretch>
            <a:fillRect/>
          </a:stretch>
        </p:blipFill>
        <p:spPr bwMode="auto">
          <a:xfrm>
            <a:off x="8382000" y="228600"/>
            <a:ext cx="609600" cy="914400"/>
          </a:xfrm>
          <a:prstGeom prst="rect">
            <a:avLst/>
          </a:prstGeom>
          <a:noFill/>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43" name="Rectangle 2"/>
          <p:cNvSpPr>
            <a:spLocks noGrp="1" noChangeArrowheads="1"/>
          </p:cNvSpPr>
          <p:nvPr>
            <p:ph type="title"/>
          </p:nvPr>
        </p:nvSpPr>
        <p:spPr>
          <a:xfrm>
            <a:off x="357188" y="142875"/>
            <a:ext cx="8786812" cy="525463"/>
          </a:xfrm>
        </p:spPr>
        <p:txBody>
          <a:bodyPr/>
          <a:lstStyle/>
          <a:p>
            <a:pPr eaLnBrk="1" hangingPunct="1"/>
            <a:r>
              <a:rPr lang="en-GB" sz="2800" b="1" i="1" dirty="0" smtClean="0">
                <a:solidFill>
                  <a:srgbClr val="005172"/>
                </a:solidFill>
              </a:rPr>
              <a:t>TO WORK AT HEIGHT</a:t>
            </a:r>
            <a:endParaRPr lang="en-US" sz="2800" dirty="0" smtClean="0">
              <a:solidFill>
                <a:srgbClr val="FFFF00"/>
              </a:solidFill>
            </a:endParaRPr>
          </a:p>
        </p:txBody>
      </p:sp>
      <p:sp>
        <p:nvSpPr>
          <p:cNvPr id="1048944" name="Rectangle 3"/>
          <p:cNvSpPr txBox="1">
            <a:spLocks noChangeArrowheads="1"/>
          </p:cNvSpPr>
          <p:nvPr/>
        </p:nvSpPr>
        <p:spPr bwMode="auto">
          <a:xfrm>
            <a:off x="0" y="642938"/>
            <a:ext cx="8643938" cy="3214687"/>
          </a:xfrm>
          <a:prstGeom prst="rect">
            <a:avLst/>
          </a:prstGeom>
          <a:noFill/>
          <a:ln w="9525">
            <a:noFill/>
            <a:miter lim="800000"/>
            <a:headEnd/>
            <a:tailEnd/>
          </a:ln>
        </p:spPr>
        <p:txBody>
          <a:bodyPr/>
          <a:lstStyle/>
          <a:p>
            <a:pPr marL="419100" indent="-382588" eaLnBrk="1" hangingPunct="1">
              <a:lnSpc>
                <a:spcPct val="85000"/>
              </a:lnSpc>
              <a:spcBef>
                <a:spcPct val="35000"/>
              </a:spcBef>
            </a:pPr>
            <a:r>
              <a:rPr lang="en-US" sz="2400" dirty="0">
                <a:latin typeface="+mj-lt"/>
                <a:ea typeface="Adobe Gothic Std B" pitchFamily="34" charset="-128"/>
                <a:cs typeface="Arial" charset="0"/>
              </a:rPr>
              <a:t>You need to know how to properly make  use of the climbing mediums such as:</a:t>
            </a:r>
          </a:p>
          <a:p>
            <a:pPr marL="419100" indent="-382588" eaLnBrk="1" hangingPunct="1">
              <a:lnSpc>
                <a:spcPct val="85000"/>
              </a:lnSpc>
              <a:spcBef>
                <a:spcPct val="35000"/>
              </a:spcBef>
            </a:pPr>
            <a:endParaRPr lang="en-US" sz="2400" dirty="0">
              <a:solidFill>
                <a:srgbClr val="C00000"/>
              </a:solidFill>
              <a:latin typeface="Arial Black" pitchFamily="34" charset="0"/>
              <a:cs typeface="Arial" charset="0"/>
            </a:endParaRPr>
          </a:p>
          <a:p>
            <a:pPr marL="419100" indent="-382588" eaLnBrk="1" hangingPunct="1">
              <a:lnSpc>
                <a:spcPct val="85000"/>
              </a:lnSpc>
              <a:spcBef>
                <a:spcPct val="35000"/>
              </a:spcBef>
              <a:buFontTx/>
              <a:buChar char="-"/>
            </a:pPr>
            <a:r>
              <a:rPr lang="en-US" sz="2400" dirty="0">
                <a:solidFill>
                  <a:srgbClr val="C00000"/>
                </a:solidFill>
                <a:latin typeface="Arial Black" pitchFamily="34" charset="0"/>
                <a:cs typeface="Arial" charset="0"/>
              </a:rPr>
              <a:t>The scaffolds</a:t>
            </a:r>
          </a:p>
          <a:p>
            <a:pPr marL="419100" indent="-382588" eaLnBrk="1" hangingPunct="1">
              <a:lnSpc>
                <a:spcPct val="85000"/>
              </a:lnSpc>
              <a:spcBef>
                <a:spcPct val="35000"/>
              </a:spcBef>
            </a:pPr>
            <a:r>
              <a:rPr lang="en-US" sz="2400" dirty="0">
                <a:solidFill>
                  <a:srgbClr val="C00000"/>
                </a:solidFill>
                <a:latin typeface="Arial Black" pitchFamily="34" charset="0"/>
                <a:cs typeface="Arial" charset="0"/>
              </a:rPr>
              <a:t> </a:t>
            </a:r>
            <a:endParaRPr lang="en-GB" sz="2800" dirty="0">
              <a:latin typeface="Arial" charset="0"/>
              <a:cs typeface="Arial" charset="0"/>
            </a:endParaRPr>
          </a:p>
          <a:p>
            <a:pPr marL="419100" indent="-382588" eaLnBrk="1" hangingPunct="1">
              <a:lnSpc>
                <a:spcPct val="85000"/>
              </a:lnSpc>
              <a:spcBef>
                <a:spcPct val="35000"/>
              </a:spcBef>
            </a:pPr>
            <a:endParaRPr lang="en-US" sz="2400" dirty="0">
              <a:latin typeface="Arial" charset="0"/>
              <a:cs typeface="Arial" charset="0"/>
            </a:endParaRPr>
          </a:p>
          <a:p>
            <a:pPr marL="419100" indent="-382588" eaLnBrk="1" hangingPunct="1">
              <a:lnSpc>
                <a:spcPct val="85000"/>
              </a:lnSpc>
              <a:spcBef>
                <a:spcPct val="35000"/>
              </a:spcBef>
            </a:pPr>
            <a:r>
              <a:rPr lang="en-US" sz="2400" dirty="0">
                <a:solidFill>
                  <a:srgbClr val="C00000"/>
                </a:solidFill>
                <a:latin typeface="Arial Black" pitchFamily="34" charset="0"/>
                <a:cs typeface="Arial" charset="0"/>
              </a:rPr>
              <a:t>  </a:t>
            </a:r>
            <a:endParaRPr lang="en-US" sz="2400" dirty="0">
              <a:solidFill>
                <a:srgbClr val="C00000"/>
              </a:solidFill>
              <a:latin typeface="+mj-lt"/>
              <a:cs typeface="Arial" charset="0"/>
            </a:endParaRPr>
          </a:p>
        </p:txBody>
      </p:sp>
      <p:pic>
        <p:nvPicPr>
          <p:cNvPr id="2097183" name="Picture 2" descr="http://t1.gstatic.com/images?q=tbn:ANd9GcRDffAHSZ8CTw4PDErUfvp2H4eoy2ebdGkHLGqJcFuhVi5dPigd"/>
          <p:cNvPicPr>
            <a:picLocks noChangeAspect="1" noChangeArrowheads="1"/>
          </p:cNvPicPr>
          <p:nvPr/>
        </p:nvPicPr>
        <p:blipFill>
          <a:blip r:embed="rId3"/>
          <a:srcRect/>
          <a:stretch>
            <a:fillRect/>
          </a:stretch>
        </p:blipFill>
        <p:spPr bwMode="auto">
          <a:xfrm>
            <a:off x="3857625" y="1428750"/>
            <a:ext cx="3143250" cy="4722813"/>
          </a:xfrm>
          <a:prstGeom prst="rect">
            <a:avLst/>
          </a:prstGeom>
          <a:noFill/>
          <a:ln w="9525">
            <a:noFill/>
            <a:miter lim="800000"/>
            <a:headEnd/>
            <a:tailEnd/>
          </a:ln>
        </p:spPr>
      </p:pic>
      <p:pic>
        <p:nvPicPr>
          <p:cNvPr id="5" name="Picture 2" descr="Opito logo –"/>
          <p:cNvPicPr>
            <a:picLocks noChangeAspect="1" noChangeArrowheads="1"/>
          </p:cNvPicPr>
          <p:nvPr/>
        </p:nvPicPr>
        <p:blipFill>
          <a:blip r:embed="rId4"/>
          <a:srcRect/>
          <a:stretch>
            <a:fillRect/>
          </a:stretch>
        </p:blipFill>
        <p:spPr bwMode="auto">
          <a:xfrm>
            <a:off x="8382000" y="228600"/>
            <a:ext cx="609600" cy="914400"/>
          </a:xfrm>
          <a:prstGeom prst="rect">
            <a:avLst/>
          </a:prstGeom>
          <a:noFill/>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48" name="Rectangle 2"/>
          <p:cNvSpPr>
            <a:spLocks noGrp="1" noChangeArrowheads="1"/>
          </p:cNvSpPr>
          <p:nvPr>
            <p:ph type="title"/>
          </p:nvPr>
        </p:nvSpPr>
        <p:spPr>
          <a:xfrm>
            <a:off x="0" y="0"/>
            <a:ext cx="8786813" cy="525463"/>
          </a:xfrm>
        </p:spPr>
        <p:txBody>
          <a:bodyPr/>
          <a:lstStyle/>
          <a:p>
            <a:pPr eaLnBrk="1" hangingPunct="1"/>
            <a:r>
              <a:rPr lang="en-GB" sz="2800" b="1" i="1" smtClean="0">
                <a:solidFill>
                  <a:srgbClr val="005172"/>
                </a:solidFill>
              </a:rPr>
              <a:t>TO WORK AT HEIGHT</a:t>
            </a:r>
            <a:endParaRPr lang="en-US" sz="2800" smtClean="0">
              <a:solidFill>
                <a:srgbClr val="FFFF00"/>
              </a:solidFill>
            </a:endParaRPr>
          </a:p>
        </p:txBody>
      </p:sp>
      <p:sp>
        <p:nvSpPr>
          <p:cNvPr id="1048949" name="Rectangle 3"/>
          <p:cNvSpPr txBox="1">
            <a:spLocks noChangeArrowheads="1"/>
          </p:cNvSpPr>
          <p:nvPr/>
        </p:nvSpPr>
        <p:spPr bwMode="auto">
          <a:xfrm>
            <a:off x="0" y="500063"/>
            <a:ext cx="8643938" cy="3214687"/>
          </a:xfrm>
          <a:prstGeom prst="rect">
            <a:avLst/>
          </a:prstGeom>
          <a:noFill/>
          <a:ln w="9525">
            <a:noFill/>
            <a:miter lim="800000"/>
            <a:headEnd/>
            <a:tailEnd/>
          </a:ln>
        </p:spPr>
        <p:txBody>
          <a:bodyPr/>
          <a:lstStyle/>
          <a:p>
            <a:pPr marL="419100" indent="-382588" eaLnBrk="1" hangingPunct="1">
              <a:lnSpc>
                <a:spcPct val="85000"/>
              </a:lnSpc>
              <a:spcBef>
                <a:spcPct val="35000"/>
              </a:spcBef>
            </a:pPr>
            <a:r>
              <a:rPr lang="en-US" sz="2400" dirty="0">
                <a:latin typeface="+mj-lt"/>
                <a:ea typeface="Adobe Gothic Std B" pitchFamily="34" charset="-128"/>
                <a:cs typeface="Arial" charset="0"/>
              </a:rPr>
              <a:t>You need to know how to properly make  use of the climbing mediums such as:</a:t>
            </a:r>
          </a:p>
          <a:p>
            <a:pPr marL="419100" indent="-382588" eaLnBrk="1" hangingPunct="1">
              <a:lnSpc>
                <a:spcPct val="85000"/>
              </a:lnSpc>
              <a:spcBef>
                <a:spcPct val="35000"/>
              </a:spcBef>
            </a:pPr>
            <a:endParaRPr lang="en-US" sz="2400" dirty="0">
              <a:solidFill>
                <a:srgbClr val="C00000"/>
              </a:solidFill>
              <a:latin typeface="Arial Black" pitchFamily="34" charset="0"/>
              <a:cs typeface="Arial" charset="0"/>
            </a:endParaRPr>
          </a:p>
          <a:p>
            <a:pPr marL="419100" indent="-382588" eaLnBrk="1" hangingPunct="1">
              <a:lnSpc>
                <a:spcPct val="85000"/>
              </a:lnSpc>
              <a:spcBef>
                <a:spcPct val="35000"/>
              </a:spcBef>
              <a:buFontTx/>
              <a:buChar char="-"/>
            </a:pPr>
            <a:r>
              <a:rPr lang="en-US" sz="2400" dirty="0">
                <a:solidFill>
                  <a:srgbClr val="C00000"/>
                </a:solidFill>
                <a:latin typeface="Arial Black" pitchFamily="34" charset="0"/>
                <a:cs typeface="Arial" charset="0"/>
              </a:rPr>
              <a:t>The Cherry Pickers</a:t>
            </a:r>
          </a:p>
          <a:p>
            <a:pPr marL="419100" indent="-382588" eaLnBrk="1" hangingPunct="1">
              <a:lnSpc>
                <a:spcPct val="85000"/>
              </a:lnSpc>
              <a:spcBef>
                <a:spcPct val="35000"/>
              </a:spcBef>
            </a:pPr>
            <a:r>
              <a:rPr lang="en-US" sz="2400" dirty="0">
                <a:solidFill>
                  <a:srgbClr val="C00000"/>
                </a:solidFill>
                <a:latin typeface="Arial Black" pitchFamily="34" charset="0"/>
                <a:cs typeface="Arial" charset="0"/>
              </a:rPr>
              <a:t> </a:t>
            </a:r>
            <a:endParaRPr lang="en-GB" sz="2800" dirty="0">
              <a:latin typeface="Arial" charset="0"/>
              <a:cs typeface="Arial" charset="0"/>
            </a:endParaRPr>
          </a:p>
          <a:p>
            <a:pPr marL="419100" indent="-382588" eaLnBrk="1" hangingPunct="1">
              <a:lnSpc>
                <a:spcPct val="85000"/>
              </a:lnSpc>
              <a:spcBef>
                <a:spcPct val="35000"/>
              </a:spcBef>
            </a:pPr>
            <a:endParaRPr lang="en-US" sz="2400" dirty="0">
              <a:latin typeface="Arial" charset="0"/>
              <a:cs typeface="Arial" charset="0"/>
            </a:endParaRPr>
          </a:p>
          <a:p>
            <a:pPr marL="419100" indent="-382588" eaLnBrk="1" hangingPunct="1">
              <a:lnSpc>
                <a:spcPct val="85000"/>
              </a:lnSpc>
              <a:spcBef>
                <a:spcPct val="35000"/>
              </a:spcBef>
            </a:pPr>
            <a:r>
              <a:rPr lang="en-US" sz="2400" dirty="0">
                <a:solidFill>
                  <a:srgbClr val="C00000"/>
                </a:solidFill>
                <a:latin typeface="Arial Black" pitchFamily="34" charset="0"/>
                <a:cs typeface="Arial" charset="0"/>
              </a:rPr>
              <a:t>  </a:t>
            </a:r>
            <a:endParaRPr lang="en-US" sz="2400" dirty="0">
              <a:solidFill>
                <a:srgbClr val="C00000"/>
              </a:solidFill>
              <a:latin typeface="+mj-lt"/>
              <a:cs typeface="Arial" charset="0"/>
            </a:endParaRPr>
          </a:p>
        </p:txBody>
      </p:sp>
      <p:pic>
        <p:nvPicPr>
          <p:cNvPr id="2097184" name="Picture 2" descr="http://www.skill-centre.co.uk/uploads/wakefield_skillcentre/images/1312526583_236239455_2-MAN-LIFT-BOOM-LIFT-CHERRY-PICKER-AND-SCISSOR-LIFT-ON-RENT-HIRE-Pune%5B1%5D.jpg"/>
          <p:cNvPicPr>
            <a:picLocks noChangeAspect="1" noChangeArrowheads="1"/>
          </p:cNvPicPr>
          <p:nvPr/>
        </p:nvPicPr>
        <p:blipFill>
          <a:blip r:embed="rId3"/>
          <a:srcRect/>
          <a:stretch>
            <a:fillRect/>
          </a:stretch>
        </p:blipFill>
        <p:spPr bwMode="auto">
          <a:xfrm>
            <a:off x="2416175" y="2357438"/>
            <a:ext cx="4806950" cy="3714750"/>
          </a:xfrm>
          <a:prstGeom prst="rect">
            <a:avLst/>
          </a:prstGeom>
          <a:noFill/>
          <a:ln w="9525">
            <a:noFill/>
            <a:miter lim="800000"/>
            <a:headEnd/>
            <a:tailEnd/>
          </a:ln>
        </p:spPr>
      </p:pic>
      <p:pic>
        <p:nvPicPr>
          <p:cNvPr id="5" name="Picture 2" descr="Opito logo –"/>
          <p:cNvPicPr>
            <a:picLocks noChangeAspect="1" noChangeArrowheads="1"/>
          </p:cNvPicPr>
          <p:nvPr/>
        </p:nvPicPr>
        <p:blipFill>
          <a:blip r:embed="rId4"/>
          <a:srcRect/>
          <a:stretch>
            <a:fillRect/>
          </a:stretch>
        </p:blipFill>
        <p:spPr bwMode="auto">
          <a:xfrm>
            <a:off x="8382000" y="228600"/>
            <a:ext cx="609600" cy="914400"/>
          </a:xfrm>
          <a:prstGeom prst="rect">
            <a:avLst/>
          </a:prstGeom>
          <a:noFill/>
        </p:spPr>
      </p:pic>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53" name="Rectangle 2"/>
          <p:cNvSpPr>
            <a:spLocks noGrp="1" noChangeArrowheads="1"/>
          </p:cNvSpPr>
          <p:nvPr>
            <p:ph type="title"/>
          </p:nvPr>
        </p:nvSpPr>
        <p:spPr>
          <a:xfrm>
            <a:off x="0" y="0"/>
            <a:ext cx="8786813" cy="525463"/>
          </a:xfrm>
        </p:spPr>
        <p:txBody>
          <a:bodyPr/>
          <a:lstStyle/>
          <a:p>
            <a:pPr eaLnBrk="1" hangingPunct="1"/>
            <a:r>
              <a:rPr lang="en-GB" sz="2800" b="1" i="1" smtClean="0">
                <a:solidFill>
                  <a:srgbClr val="005172"/>
                </a:solidFill>
              </a:rPr>
              <a:t>TO WORK AT HEIGHT</a:t>
            </a:r>
            <a:endParaRPr lang="en-US" sz="2800" smtClean="0">
              <a:solidFill>
                <a:srgbClr val="FFFF00"/>
              </a:solidFill>
            </a:endParaRPr>
          </a:p>
        </p:txBody>
      </p:sp>
      <p:sp>
        <p:nvSpPr>
          <p:cNvPr id="1048954" name="Rectangle 3"/>
          <p:cNvSpPr txBox="1">
            <a:spLocks noChangeArrowheads="1"/>
          </p:cNvSpPr>
          <p:nvPr/>
        </p:nvSpPr>
        <p:spPr bwMode="auto">
          <a:xfrm>
            <a:off x="0" y="500063"/>
            <a:ext cx="8643938" cy="3214687"/>
          </a:xfrm>
          <a:prstGeom prst="rect">
            <a:avLst/>
          </a:prstGeom>
          <a:noFill/>
          <a:ln w="9525">
            <a:noFill/>
            <a:miter lim="800000"/>
            <a:headEnd/>
            <a:tailEnd/>
          </a:ln>
        </p:spPr>
        <p:txBody>
          <a:bodyPr/>
          <a:lstStyle/>
          <a:p>
            <a:pPr marL="419100" indent="-382588" eaLnBrk="1" hangingPunct="1">
              <a:lnSpc>
                <a:spcPct val="85000"/>
              </a:lnSpc>
              <a:spcBef>
                <a:spcPct val="35000"/>
              </a:spcBef>
            </a:pPr>
            <a:r>
              <a:rPr lang="en-US" sz="2400" dirty="0">
                <a:latin typeface="+mj-lt"/>
                <a:ea typeface="Adobe Gothic Std B" pitchFamily="34" charset="-128"/>
                <a:cs typeface="Arial" charset="0"/>
              </a:rPr>
              <a:t>You need to know how to properly make  use of the climbing mediums such as:</a:t>
            </a:r>
          </a:p>
          <a:p>
            <a:pPr marL="419100" indent="-382588" eaLnBrk="1" hangingPunct="1">
              <a:lnSpc>
                <a:spcPct val="85000"/>
              </a:lnSpc>
              <a:spcBef>
                <a:spcPct val="35000"/>
              </a:spcBef>
            </a:pPr>
            <a:endParaRPr lang="en-US" sz="2400" dirty="0">
              <a:solidFill>
                <a:srgbClr val="C00000"/>
              </a:solidFill>
              <a:latin typeface="Arial Black" pitchFamily="34" charset="0"/>
              <a:cs typeface="Arial" charset="0"/>
            </a:endParaRPr>
          </a:p>
          <a:p>
            <a:pPr marL="419100" indent="-382588" eaLnBrk="1" hangingPunct="1">
              <a:lnSpc>
                <a:spcPct val="85000"/>
              </a:lnSpc>
              <a:spcBef>
                <a:spcPct val="35000"/>
              </a:spcBef>
              <a:buFontTx/>
              <a:buChar char="-"/>
            </a:pPr>
            <a:r>
              <a:rPr lang="en-US" sz="2400" dirty="0">
                <a:solidFill>
                  <a:srgbClr val="C00000"/>
                </a:solidFill>
                <a:latin typeface="Arial Black" pitchFamily="34" charset="0"/>
                <a:cs typeface="Arial" charset="0"/>
              </a:rPr>
              <a:t>The Scissor Lift</a:t>
            </a:r>
          </a:p>
          <a:p>
            <a:pPr marL="419100" indent="-382588" eaLnBrk="1" hangingPunct="1">
              <a:lnSpc>
                <a:spcPct val="85000"/>
              </a:lnSpc>
              <a:spcBef>
                <a:spcPct val="35000"/>
              </a:spcBef>
            </a:pPr>
            <a:r>
              <a:rPr lang="en-US" sz="2400" dirty="0">
                <a:solidFill>
                  <a:srgbClr val="C00000"/>
                </a:solidFill>
                <a:latin typeface="Arial Black" pitchFamily="34" charset="0"/>
                <a:cs typeface="Arial" charset="0"/>
              </a:rPr>
              <a:t> </a:t>
            </a:r>
            <a:endParaRPr lang="en-GB" sz="2800" dirty="0">
              <a:latin typeface="Arial" charset="0"/>
              <a:cs typeface="Arial" charset="0"/>
            </a:endParaRPr>
          </a:p>
          <a:p>
            <a:pPr marL="419100" indent="-382588" eaLnBrk="1" hangingPunct="1">
              <a:lnSpc>
                <a:spcPct val="85000"/>
              </a:lnSpc>
              <a:spcBef>
                <a:spcPct val="35000"/>
              </a:spcBef>
            </a:pPr>
            <a:endParaRPr lang="en-US" sz="2400" dirty="0">
              <a:latin typeface="Arial" charset="0"/>
              <a:cs typeface="Arial" charset="0"/>
            </a:endParaRPr>
          </a:p>
          <a:p>
            <a:pPr marL="419100" indent="-382588" eaLnBrk="1" hangingPunct="1">
              <a:lnSpc>
                <a:spcPct val="85000"/>
              </a:lnSpc>
              <a:spcBef>
                <a:spcPct val="35000"/>
              </a:spcBef>
            </a:pPr>
            <a:r>
              <a:rPr lang="en-US" sz="2400" dirty="0">
                <a:solidFill>
                  <a:srgbClr val="C00000"/>
                </a:solidFill>
                <a:latin typeface="Arial Black" pitchFamily="34" charset="0"/>
                <a:cs typeface="Arial" charset="0"/>
              </a:rPr>
              <a:t>  </a:t>
            </a:r>
            <a:endParaRPr lang="en-US" sz="2400" dirty="0">
              <a:solidFill>
                <a:srgbClr val="C00000"/>
              </a:solidFill>
              <a:latin typeface="+mj-lt"/>
              <a:cs typeface="Arial" charset="0"/>
            </a:endParaRPr>
          </a:p>
        </p:txBody>
      </p:sp>
      <p:pic>
        <p:nvPicPr>
          <p:cNvPr id="2097185" name="Picture 2" descr="http://www.cpwrconstructionsolutions.org/gallery/image/Manualpropscissorlift.jpg"/>
          <p:cNvPicPr>
            <a:picLocks noChangeAspect="1" noChangeArrowheads="1"/>
          </p:cNvPicPr>
          <p:nvPr/>
        </p:nvPicPr>
        <p:blipFill>
          <a:blip r:embed="rId3"/>
          <a:srcRect/>
          <a:stretch>
            <a:fillRect/>
          </a:stretch>
        </p:blipFill>
        <p:spPr bwMode="auto">
          <a:xfrm>
            <a:off x="3357563" y="1214438"/>
            <a:ext cx="5072062" cy="5072062"/>
          </a:xfrm>
          <a:prstGeom prst="rect">
            <a:avLst/>
          </a:prstGeom>
          <a:noFill/>
          <a:ln w="9525">
            <a:noFill/>
            <a:miter lim="800000"/>
            <a:headEnd/>
            <a:tailEnd/>
          </a:ln>
        </p:spPr>
      </p:pic>
      <p:pic>
        <p:nvPicPr>
          <p:cNvPr id="5" name="Picture 2" descr="Opito logo –"/>
          <p:cNvPicPr>
            <a:picLocks noChangeAspect="1" noChangeArrowheads="1"/>
          </p:cNvPicPr>
          <p:nvPr/>
        </p:nvPicPr>
        <p:blipFill>
          <a:blip r:embed="rId4"/>
          <a:srcRect/>
          <a:stretch>
            <a:fillRect/>
          </a:stretch>
        </p:blipFill>
        <p:spPr bwMode="auto">
          <a:xfrm>
            <a:off x="8382000" y="228600"/>
            <a:ext cx="609600" cy="914400"/>
          </a:xfrm>
          <a:prstGeom prst="rect">
            <a:avLst/>
          </a:prstGeom>
          <a:noFill/>
        </p:spPr>
      </p:pic>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58" name="Rectangle 2"/>
          <p:cNvSpPr>
            <a:spLocks noGrp="1" noChangeArrowheads="1"/>
          </p:cNvSpPr>
          <p:nvPr>
            <p:ph type="title"/>
          </p:nvPr>
        </p:nvSpPr>
        <p:spPr>
          <a:xfrm>
            <a:off x="0" y="0"/>
            <a:ext cx="8786813" cy="525463"/>
          </a:xfrm>
        </p:spPr>
        <p:txBody>
          <a:bodyPr/>
          <a:lstStyle/>
          <a:p>
            <a:pPr eaLnBrk="1" hangingPunct="1"/>
            <a:r>
              <a:rPr lang="en-GB" sz="2800" b="1" i="1" smtClean="0">
                <a:solidFill>
                  <a:srgbClr val="005172"/>
                </a:solidFill>
              </a:rPr>
              <a:t>TO WORK AT HEIGHT</a:t>
            </a:r>
            <a:endParaRPr lang="en-US" sz="2800" smtClean="0">
              <a:solidFill>
                <a:srgbClr val="FFFF00"/>
              </a:solidFill>
            </a:endParaRPr>
          </a:p>
        </p:txBody>
      </p:sp>
      <p:sp>
        <p:nvSpPr>
          <p:cNvPr id="1048959" name="Rectangle 3"/>
          <p:cNvSpPr txBox="1">
            <a:spLocks noChangeArrowheads="1"/>
          </p:cNvSpPr>
          <p:nvPr/>
        </p:nvSpPr>
        <p:spPr bwMode="auto">
          <a:xfrm>
            <a:off x="0" y="500063"/>
            <a:ext cx="8643938" cy="3214687"/>
          </a:xfrm>
          <a:prstGeom prst="rect">
            <a:avLst/>
          </a:prstGeom>
          <a:noFill/>
          <a:ln w="9525">
            <a:noFill/>
            <a:miter lim="800000"/>
            <a:headEnd/>
            <a:tailEnd/>
          </a:ln>
        </p:spPr>
        <p:txBody>
          <a:bodyPr/>
          <a:lstStyle/>
          <a:p>
            <a:pPr marL="419100" indent="-382588" eaLnBrk="1" hangingPunct="1">
              <a:lnSpc>
                <a:spcPct val="85000"/>
              </a:lnSpc>
              <a:spcBef>
                <a:spcPct val="35000"/>
              </a:spcBef>
            </a:pPr>
            <a:r>
              <a:rPr lang="en-US" sz="2400" dirty="0">
                <a:latin typeface="+mj-lt"/>
                <a:ea typeface="Adobe Gothic Std B" pitchFamily="34" charset="-128"/>
                <a:cs typeface="Arial" charset="0"/>
              </a:rPr>
              <a:t>You need to know how to properly make  use of the climbing mediums such as:</a:t>
            </a:r>
          </a:p>
          <a:p>
            <a:pPr marL="419100" indent="-382588" eaLnBrk="1" hangingPunct="1">
              <a:lnSpc>
                <a:spcPct val="85000"/>
              </a:lnSpc>
              <a:spcBef>
                <a:spcPct val="35000"/>
              </a:spcBef>
            </a:pPr>
            <a:endParaRPr lang="en-US" sz="2400" dirty="0">
              <a:solidFill>
                <a:srgbClr val="C00000"/>
              </a:solidFill>
              <a:latin typeface="Arial Black" pitchFamily="34" charset="0"/>
              <a:cs typeface="Arial" charset="0"/>
            </a:endParaRPr>
          </a:p>
          <a:p>
            <a:pPr marL="419100" indent="-382588" eaLnBrk="1" hangingPunct="1">
              <a:lnSpc>
                <a:spcPct val="85000"/>
              </a:lnSpc>
              <a:spcBef>
                <a:spcPct val="35000"/>
              </a:spcBef>
              <a:buFontTx/>
              <a:buChar char="-"/>
            </a:pPr>
            <a:r>
              <a:rPr lang="en-US" sz="2400" dirty="0">
                <a:solidFill>
                  <a:srgbClr val="C00000"/>
                </a:solidFill>
                <a:latin typeface="Arial Black" pitchFamily="34" charset="0"/>
                <a:cs typeface="Arial" charset="0"/>
              </a:rPr>
              <a:t>The Step Podium</a:t>
            </a:r>
          </a:p>
          <a:p>
            <a:pPr marL="419100" indent="-382588" eaLnBrk="1" hangingPunct="1">
              <a:lnSpc>
                <a:spcPct val="85000"/>
              </a:lnSpc>
              <a:spcBef>
                <a:spcPct val="35000"/>
              </a:spcBef>
            </a:pPr>
            <a:r>
              <a:rPr lang="en-US" sz="2400" dirty="0">
                <a:solidFill>
                  <a:srgbClr val="C00000"/>
                </a:solidFill>
                <a:latin typeface="Arial Black" pitchFamily="34" charset="0"/>
                <a:cs typeface="Arial" charset="0"/>
              </a:rPr>
              <a:t> </a:t>
            </a:r>
            <a:endParaRPr lang="en-GB" sz="2800" dirty="0">
              <a:latin typeface="Arial" charset="0"/>
              <a:cs typeface="Arial" charset="0"/>
            </a:endParaRPr>
          </a:p>
          <a:p>
            <a:pPr marL="419100" indent="-382588" eaLnBrk="1" hangingPunct="1">
              <a:lnSpc>
                <a:spcPct val="85000"/>
              </a:lnSpc>
              <a:spcBef>
                <a:spcPct val="35000"/>
              </a:spcBef>
            </a:pPr>
            <a:endParaRPr lang="en-US" sz="2400" dirty="0">
              <a:latin typeface="Arial" charset="0"/>
              <a:cs typeface="Arial" charset="0"/>
            </a:endParaRPr>
          </a:p>
          <a:p>
            <a:pPr marL="419100" indent="-382588" eaLnBrk="1" hangingPunct="1">
              <a:lnSpc>
                <a:spcPct val="85000"/>
              </a:lnSpc>
              <a:spcBef>
                <a:spcPct val="35000"/>
              </a:spcBef>
            </a:pPr>
            <a:r>
              <a:rPr lang="en-US" sz="2400" dirty="0">
                <a:solidFill>
                  <a:srgbClr val="C00000"/>
                </a:solidFill>
                <a:latin typeface="Arial Black" pitchFamily="34" charset="0"/>
                <a:cs typeface="Arial" charset="0"/>
              </a:rPr>
              <a:t>  </a:t>
            </a:r>
            <a:endParaRPr lang="en-US" sz="2400" dirty="0">
              <a:solidFill>
                <a:srgbClr val="C00000"/>
              </a:solidFill>
              <a:latin typeface="+mj-lt"/>
              <a:cs typeface="Arial" charset="0"/>
            </a:endParaRPr>
          </a:p>
        </p:txBody>
      </p:sp>
      <p:pic>
        <p:nvPicPr>
          <p:cNvPr id="2097186" name="Picture 2" descr="http://pictures.ese.co.uk/images/Product/largeSquare/3250.jpg"/>
          <p:cNvPicPr>
            <a:picLocks noChangeAspect="1" noChangeArrowheads="1"/>
          </p:cNvPicPr>
          <p:nvPr/>
        </p:nvPicPr>
        <p:blipFill>
          <a:blip r:embed="rId3"/>
          <a:srcRect/>
          <a:stretch>
            <a:fillRect/>
          </a:stretch>
        </p:blipFill>
        <p:spPr bwMode="auto">
          <a:xfrm>
            <a:off x="3643313" y="1143000"/>
            <a:ext cx="5286375" cy="5286375"/>
          </a:xfrm>
          <a:prstGeom prst="rect">
            <a:avLst/>
          </a:prstGeom>
          <a:noFill/>
          <a:ln w="9525">
            <a:noFill/>
            <a:miter lim="800000"/>
            <a:headEnd/>
            <a:tailEnd/>
          </a:ln>
        </p:spPr>
      </p:pic>
      <p:pic>
        <p:nvPicPr>
          <p:cNvPr id="5" name="Picture 2" descr="Opito logo –"/>
          <p:cNvPicPr>
            <a:picLocks noChangeAspect="1" noChangeArrowheads="1"/>
          </p:cNvPicPr>
          <p:nvPr/>
        </p:nvPicPr>
        <p:blipFill>
          <a:blip r:embed="rId4"/>
          <a:srcRect/>
          <a:stretch>
            <a:fillRect/>
          </a:stretch>
        </p:blipFill>
        <p:spPr bwMode="auto">
          <a:xfrm>
            <a:off x="8382000" y="228600"/>
            <a:ext cx="609600" cy="914400"/>
          </a:xfrm>
          <a:prstGeom prst="rect">
            <a:avLst/>
          </a:prstGeom>
          <a:noFill/>
        </p:spPr>
      </p:pic>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63" name="Rectangle 2"/>
          <p:cNvSpPr>
            <a:spLocks noGrp="1" noChangeArrowheads="1"/>
          </p:cNvSpPr>
          <p:nvPr>
            <p:ph type="title"/>
          </p:nvPr>
        </p:nvSpPr>
        <p:spPr>
          <a:xfrm>
            <a:off x="0" y="0"/>
            <a:ext cx="8786813" cy="525463"/>
          </a:xfrm>
        </p:spPr>
        <p:txBody>
          <a:bodyPr/>
          <a:lstStyle/>
          <a:p>
            <a:pPr eaLnBrk="1" hangingPunct="1"/>
            <a:r>
              <a:rPr lang="en-GB" sz="2800" b="1" i="1" smtClean="0">
                <a:solidFill>
                  <a:srgbClr val="005172"/>
                </a:solidFill>
              </a:rPr>
              <a:t>TO WORK AT HEIGHT</a:t>
            </a:r>
            <a:endParaRPr lang="en-US" sz="2800" smtClean="0">
              <a:solidFill>
                <a:srgbClr val="FFFF00"/>
              </a:solidFill>
            </a:endParaRPr>
          </a:p>
        </p:txBody>
      </p:sp>
      <p:sp>
        <p:nvSpPr>
          <p:cNvPr id="1048964" name="Rectangle 3"/>
          <p:cNvSpPr txBox="1">
            <a:spLocks noChangeArrowheads="1"/>
          </p:cNvSpPr>
          <p:nvPr/>
        </p:nvSpPr>
        <p:spPr bwMode="auto">
          <a:xfrm>
            <a:off x="0" y="500063"/>
            <a:ext cx="8643938" cy="3214687"/>
          </a:xfrm>
          <a:prstGeom prst="rect">
            <a:avLst/>
          </a:prstGeom>
          <a:noFill/>
          <a:ln w="9525">
            <a:noFill/>
            <a:miter lim="800000"/>
            <a:headEnd/>
            <a:tailEnd/>
          </a:ln>
        </p:spPr>
        <p:txBody>
          <a:bodyPr/>
          <a:lstStyle/>
          <a:p>
            <a:pPr marL="419100" indent="-382588" eaLnBrk="1" hangingPunct="1">
              <a:lnSpc>
                <a:spcPct val="85000"/>
              </a:lnSpc>
              <a:spcBef>
                <a:spcPct val="35000"/>
              </a:spcBef>
            </a:pPr>
            <a:r>
              <a:rPr lang="en-US" sz="2400" dirty="0">
                <a:latin typeface="+mj-lt"/>
                <a:ea typeface="Adobe Gothic Std B" pitchFamily="34" charset="-128"/>
                <a:cs typeface="Arial" charset="0"/>
              </a:rPr>
              <a:t>You need to know how to properly make  use of the climbing mediums such as:</a:t>
            </a:r>
          </a:p>
          <a:p>
            <a:pPr marL="419100" indent="-382588" eaLnBrk="1" hangingPunct="1">
              <a:lnSpc>
                <a:spcPct val="85000"/>
              </a:lnSpc>
              <a:spcBef>
                <a:spcPct val="35000"/>
              </a:spcBef>
            </a:pPr>
            <a:endParaRPr lang="en-US" sz="2400" dirty="0">
              <a:solidFill>
                <a:srgbClr val="C00000"/>
              </a:solidFill>
              <a:latin typeface="Arial Black" pitchFamily="34" charset="0"/>
              <a:cs typeface="Arial" charset="0"/>
            </a:endParaRPr>
          </a:p>
          <a:p>
            <a:pPr marL="419100" indent="-382588" eaLnBrk="1" hangingPunct="1">
              <a:lnSpc>
                <a:spcPct val="85000"/>
              </a:lnSpc>
              <a:spcBef>
                <a:spcPct val="35000"/>
              </a:spcBef>
              <a:buFontTx/>
              <a:buChar char="-"/>
            </a:pPr>
            <a:r>
              <a:rPr lang="en-US" sz="2400" dirty="0">
                <a:solidFill>
                  <a:srgbClr val="C00000"/>
                </a:solidFill>
                <a:latin typeface="Arial Black" pitchFamily="34" charset="0"/>
                <a:cs typeface="Arial" charset="0"/>
              </a:rPr>
              <a:t>The Stepladders</a:t>
            </a:r>
          </a:p>
          <a:p>
            <a:pPr marL="419100" indent="-382588" eaLnBrk="1" hangingPunct="1">
              <a:lnSpc>
                <a:spcPct val="85000"/>
              </a:lnSpc>
              <a:spcBef>
                <a:spcPct val="35000"/>
              </a:spcBef>
            </a:pPr>
            <a:r>
              <a:rPr lang="en-US" sz="2400" dirty="0">
                <a:solidFill>
                  <a:srgbClr val="C00000"/>
                </a:solidFill>
                <a:latin typeface="Arial Black" pitchFamily="34" charset="0"/>
                <a:cs typeface="Arial" charset="0"/>
              </a:rPr>
              <a:t> </a:t>
            </a:r>
            <a:endParaRPr lang="en-GB" sz="2800" dirty="0">
              <a:latin typeface="Arial" charset="0"/>
              <a:cs typeface="Arial" charset="0"/>
            </a:endParaRPr>
          </a:p>
          <a:p>
            <a:pPr marL="419100" indent="-382588" eaLnBrk="1" hangingPunct="1">
              <a:lnSpc>
                <a:spcPct val="85000"/>
              </a:lnSpc>
              <a:spcBef>
                <a:spcPct val="35000"/>
              </a:spcBef>
            </a:pPr>
            <a:endParaRPr lang="en-US" sz="2400" dirty="0">
              <a:latin typeface="Arial" charset="0"/>
              <a:cs typeface="Arial" charset="0"/>
            </a:endParaRPr>
          </a:p>
          <a:p>
            <a:pPr marL="419100" indent="-382588" eaLnBrk="1" hangingPunct="1">
              <a:lnSpc>
                <a:spcPct val="85000"/>
              </a:lnSpc>
              <a:spcBef>
                <a:spcPct val="35000"/>
              </a:spcBef>
            </a:pPr>
            <a:r>
              <a:rPr lang="en-US" sz="2400" dirty="0">
                <a:solidFill>
                  <a:srgbClr val="C00000"/>
                </a:solidFill>
                <a:latin typeface="Arial Black" pitchFamily="34" charset="0"/>
                <a:cs typeface="Arial" charset="0"/>
              </a:rPr>
              <a:t>  </a:t>
            </a:r>
            <a:endParaRPr lang="en-US" sz="2400" dirty="0">
              <a:solidFill>
                <a:srgbClr val="C00000"/>
              </a:solidFill>
              <a:latin typeface="+mj-lt"/>
              <a:cs typeface="Arial" charset="0"/>
            </a:endParaRPr>
          </a:p>
        </p:txBody>
      </p:sp>
      <p:pic>
        <p:nvPicPr>
          <p:cNvPr id="2097187" name="Picture 2" descr="http://www.titanwwi.com/images/products/large/80/ladders-fiberglass-ladders-step-ladders-type-1A-extra-heavy-duty-fiberglass-double-step-ladder.jpg"/>
          <p:cNvPicPr>
            <a:picLocks noChangeAspect="1" noChangeArrowheads="1"/>
          </p:cNvPicPr>
          <p:nvPr/>
        </p:nvPicPr>
        <p:blipFill>
          <a:blip r:embed="rId3"/>
          <a:srcRect/>
          <a:stretch>
            <a:fillRect/>
          </a:stretch>
        </p:blipFill>
        <p:spPr bwMode="auto">
          <a:xfrm>
            <a:off x="4214813" y="1071563"/>
            <a:ext cx="3762375" cy="5130800"/>
          </a:xfrm>
          <a:prstGeom prst="rect">
            <a:avLst/>
          </a:prstGeom>
          <a:noFill/>
          <a:ln w="9525">
            <a:noFill/>
            <a:miter lim="800000"/>
            <a:headEnd/>
            <a:tailEnd/>
          </a:ln>
        </p:spPr>
      </p:pic>
      <p:pic>
        <p:nvPicPr>
          <p:cNvPr id="5" name="Picture 2" descr="Opito logo –"/>
          <p:cNvPicPr>
            <a:picLocks noChangeAspect="1" noChangeArrowheads="1"/>
          </p:cNvPicPr>
          <p:nvPr/>
        </p:nvPicPr>
        <p:blipFill>
          <a:blip r:embed="rId4"/>
          <a:srcRect/>
          <a:stretch>
            <a:fillRect/>
          </a:stretch>
        </p:blipFill>
        <p:spPr bwMode="auto">
          <a:xfrm>
            <a:off x="8382000" y="228600"/>
            <a:ext cx="609600" cy="914400"/>
          </a:xfrm>
          <a:prstGeom prst="rect">
            <a:avLst/>
          </a:prstGeom>
          <a:noFill/>
        </p:spPr>
      </p:pic>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68" name="Rectangle 2"/>
          <p:cNvSpPr>
            <a:spLocks noGrp="1" noChangeArrowheads="1"/>
          </p:cNvSpPr>
          <p:nvPr>
            <p:ph type="title"/>
          </p:nvPr>
        </p:nvSpPr>
        <p:spPr>
          <a:xfrm>
            <a:off x="0" y="0"/>
            <a:ext cx="8786813" cy="525463"/>
          </a:xfrm>
        </p:spPr>
        <p:txBody>
          <a:bodyPr/>
          <a:lstStyle/>
          <a:p>
            <a:pPr eaLnBrk="1" hangingPunct="1"/>
            <a:r>
              <a:rPr lang="en-GB" sz="2800" b="1" i="1" smtClean="0">
                <a:solidFill>
                  <a:srgbClr val="005172"/>
                </a:solidFill>
              </a:rPr>
              <a:t>TO WORK AT HEIGHT</a:t>
            </a:r>
            <a:endParaRPr lang="en-US" sz="2800" smtClean="0">
              <a:solidFill>
                <a:srgbClr val="FFFF00"/>
              </a:solidFill>
            </a:endParaRPr>
          </a:p>
        </p:txBody>
      </p:sp>
      <p:sp>
        <p:nvSpPr>
          <p:cNvPr id="1048969" name="Rectangle 3"/>
          <p:cNvSpPr txBox="1">
            <a:spLocks noChangeArrowheads="1"/>
          </p:cNvSpPr>
          <p:nvPr/>
        </p:nvSpPr>
        <p:spPr bwMode="auto">
          <a:xfrm>
            <a:off x="0" y="500063"/>
            <a:ext cx="8643938" cy="3214687"/>
          </a:xfrm>
          <a:prstGeom prst="rect">
            <a:avLst/>
          </a:prstGeom>
          <a:noFill/>
          <a:ln w="9525">
            <a:noFill/>
            <a:miter lim="800000"/>
            <a:headEnd/>
            <a:tailEnd/>
          </a:ln>
        </p:spPr>
        <p:txBody>
          <a:bodyPr/>
          <a:lstStyle/>
          <a:p>
            <a:pPr marL="419100" indent="-382588" eaLnBrk="1" hangingPunct="1">
              <a:lnSpc>
                <a:spcPct val="85000"/>
              </a:lnSpc>
              <a:spcBef>
                <a:spcPct val="35000"/>
              </a:spcBef>
            </a:pPr>
            <a:r>
              <a:rPr lang="en-US" sz="2400" dirty="0">
                <a:latin typeface="+mj-lt"/>
                <a:ea typeface="Adobe Gothic Std B" pitchFamily="34" charset="-128"/>
                <a:cs typeface="Arial" charset="0"/>
              </a:rPr>
              <a:t>You need to know how to properly make  use of the climbing mediums such as:</a:t>
            </a:r>
          </a:p>
          <a:p>
            <a:pPr marL="419100" indent="-382588" eaLnBrk="1" hangingPunct="1">
              <a:lnSpc>
                <a:spcPct val="85000"/>
              </a:lnSpc>
              <a:spcBef>
                <a:spcPct val="35000"/>
              </a:spcBef>
            </a:pPr>
            <a:endParaRPr lang="en-US" sz="2400" dirty="0">
              <a:solidFill>
                <a:srgbClr val="C00000"/>
              </a:solidFill>
              <a:latin typeface="Arial Black" pitchFamily="34" charset="0"/>
              <a:cs typeface="Arial" charset="0"/>
            </a:endParaRPr>
          </a:p>
          <a:p>
            <a:pPr marL="419100" indent="-382588" eaLnBrk="1" hangingPunct="1">
              <a:lnSpc>
                <a:spcPct val="85000"/>
              </a:lnSpc>
              <a:spcBef>
                <a:spcPct val="35000"/>
              </a:spcBef>
              <a:buFontTx/>
              <a:buChar char="-"/>
            </a:pPr>
            <a:r>
              <a:rPr lang="en-US" sz="2400" dirty="0">
                <a:solidFill>
                  <a:srgbClr val="C00000"/>
                </a:solidFill>
                <a:latin typeface="Arial Black" pitchFamily="34" charset="0"/>
                <a:cs typeface="Arial" charset="0"/>
              </a:rPr>
              <a:t>The Ladders</a:t>
            </a:r>
          </a:p>
          <a:p>
            <a:pPr marL="419100" indent="-382588" eaLnBrk="1" hangingPunct="1">
              <a:lnSpc>
                <a:spcPct val="85000"/>
              </a:lnSpc>
              <a:spcBef>
                <a:spcPct val="35000"/>
              </a:spcBef>
            </a:pPr>
            <a:r>
              <a:rPr lang="en-US" sz="2400" dirty="0">
                <a:solidFill>
                  <a:srgbClr val="C00000"/>
                </a:solidFill>
                <a:latin typeface="Arial Black" pitchFamily="34" charset="0"/>
                <a:cs typeface="Arial" charset="0"/>
              </a:rPr>
              <a:t> </a:t>
            </a:r>
            <a:endParaRPr lang="en-GB" sz="2800" dirty="0">
              <a:latin typeface="Arial" charset="0"/>
              <a:cs typeface="Arial" charset="0"/>
            </a:endParaRPr>
          </a:p>
          <a:p>
            <a:pPr marL="419100" indent="-382588" eaLnBrk="1" hangingPunct="1">
              <a:lnSpc>
                <a:spcPct val="85000"/>
              </a:lnSpc>
              <a:spcBef>
                <a:spcPct val="35000"/>
              </a:spcBef>
            </a:pPr>
            <a:endParaRPr lang="en-US" sz="2400" dirty="0">
              <a:latin typeface="Arial" charset="0"/>
              <a:cs typeface="Arial" charset="0"/>
            </a:endParaRPr>
          </a:p>
          <a:p>
            <a:pPr marL="419100" indent="-382588" eaLnBrk="1" hangingPunct="1">
              <a:lnSpc>
                <a:spcPct val="85000"/>
              </a:lnSpc>
              <a:spcBef>
                <a:spcPct val="35000"/>
              </a:spcBef>
            </a:pPr>
            <a:r>
              <a:rPr lang="en-US" sz="2400" dirty="0">
                <a:solidFill>
                  <a:srgbClr val="C00000"/>
                </a:solidFill>
                <a:latin typeface="Arial Black" pitchFamily="34" charset="0"/>
                <a:cs typeface="Arial" charset="0"/>
              </a:rPr>
              <a:t>  </a:t>
            </a:r>
            <a:endParaRPr lang="en-US" sz="2400" dirty="0">
              <a:solidFill>
                <a:srgbClr val="C00000"/>
              </a:solidFill>
              <a:latin typeface="+mj-lt"/>
              <a:cs typeface="Arial" charset="0"/>
            </a:endParaRPr>
          </a:p>
        </p:txBody>
      </p:sp>
      <p:pic>
        <p:nvPicPr>
          <p:cNvPr id="2097188" name="Picture 2" descr="http://www.oldfieldsladders.com.au/~/media/PRODUCTS/OldFieldsLadder/fibreglass-range-ladders/extension-ladders/FS11002/Images/Extension.ashx"/>
          <p:cNvPicPr>
            <a:picLocks noChangeAspect="1" noChangeArrowheads="1"/>
          </p:cNvPicPr>
          <p:nvPr/>
        </p:nvPicPr>
        <p:blipFill>
          <a:blip r:embed="rId3"/>
          <a:srcRect/>
          <a:stretch>
            <a:fillRect/>
          </a:stretch>
        </p:blipFill>
        <p:spPr bwMode="auto">
          <a:xfrm>
            <a:off x="4786313" y="928688"/>
            <a:ext cx="2138362" cy="5402262"/>
          </a:xfrm>
          <a:prstGeom prst="rect">
            <a:avLst/>
          </a:prstGeom>
          <a:noFill/>
          <a:ln w="9525">
            <a:noFill/>
            <a:miter lim="800000"/>
            <a:headEnd/>
            <a:tailEnd/>
          </a:ln>
        </p:spPr>
      </p:pic>
      <p:pic>
        <p:nvPicPr>
          <p:cNvPr id="5" name="Picture 2" descr="Opito logo –"/>
          <p:cNvPicPr>
            <a:picLocks noChangeAspect="1" noChangeArrowheads="1"/>
          </p:cNvPicPr>
          <p:nvPr/>
        </p:nvPicPr>
        <p:blipFill>
          <a:blip r:embed="rId4"/>
          <a:srcRect/>
          <a:stretch>
            <a:fillRect/>
          </a:stretch>
        </p:blipFill>
        <p:spPr bwMode="auto">
          <a:xfrm>
            <a:off x="8382000" y="228600"/>
            <a:ext cx="609600" cy="9144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type="body" idx="1"/>
          </p:nvPr>
        </p:nvSpPr>
        <p:spPr>
          <a:xfrm>
            <a:off x="357188" y="1000125"/>
            <a:ext cx="8229600" cy="4525963"/>
          </a:xfrm>
        </p:spPr>
        <p:txBody>
          <a:bodyPr/>
          <a:lstStyle/>
          <a:p>
            <a:pPr eaLnBrk="1" hangingPunct="1">
              <a:buFontTx/>
              <a:buNone/>
            </a:pPr>
            <a:endParaRPr lang="en-US" smtClean="0"/>
          </a:p>
          <a:p>
            <a:pPr eaLnBrk="1" hangingPunct="1">
              <a:buFontTx/>
              <a:buNone/>
            </a:pPr>
            <a:endParaRPr lang="en-US" u="sng" smtClean="0"/>
          </a:p>
        </p:txBody>
      </p:sp>
      <p:sp>
        <p:nvSpPr>
          <p:cNvPr id="4" name="Rectangle 2"/>
          <p:cNvSpPr>
            <a:spLocks noGrp="1" noChangeArrowheads="1"/>
          </p:cNvSpPr>
          <p:nvPr>
            <p:ph type="title"/>
          </p:nvPr>
        </p:nvSpPr>
        <p:spPr>
          <a:xfrm>
            <a:off x="428625" y="357188"/>
            <a:ext cx="8229600" cy="981075"/>
          </a:xfrm>
        </p:spPr>
        <p:txBody>
          <a:bodyPr/>
          <a:lstStyle/>
          <a:p>
            <a:pPr eaLnBrk="1" hangingPunct="1">
              <a:defRPr/>
            </a:pPr>
            <a:r>
              <a:rPr lang="en-US" sz="3600" b="1" dirty="0" smtClean="0">
                <a:solidFill>
                  <a:schemeClr val="accent6"/>
                </a:solidFill>
              </a:rPr>
              <a:t>CHEMICAL HAZARD</a:t>
            </a:r>
            <a:br>
              <a:rPr lang="en-US" sz="3600" b="1" dirty="0" smtClean="0">
                <a:solidFill>
                  <a:schemeClr val="accent6"/>
                </a:solidFill>
              </a:rPr>
            </a:br>
            <a:endParaRPr lang="en-US" sz="3600" b="1" dirty="0" smtClean="0">
              <a:solidFill>
                <a:srgbClr val="C00000"/>
              </a:solidFill>
            </a:endParaRPr>
          </a:p>
        </p:txBody>
      </p:sp>
      <p:sp>
        <p:nvSpPr>
          <p:cNvPr id="76804" name="Rectangle 7"/>
          <p:cNvSpPr>
            <a:spLocks noChangeArrowheads="1"/>
          </p:cNvSpPr>
          <p:nvPr/>
        </p:nvSpPr>
        <p:spPr bwMode="auto">
          <a:xfrm>
            <a:off x="571500" y="1000125"/>
            <a:ext cx="8286750" cy="7416800"/>
          </a:xfrm>
          <a:prstGeom prst="rect">
            <a:avLst/>
          </a:prstGeom>
          <a:noFill/>
          <a:ln w="9525">
            <a:noFill/>
            <a:miter lim="800000"/>
            <a:headEnd/>
            <a:tailEnd/>
          </a:ln>
        </p:spPr>
        <p:txBody>
          <a:bodyPr>
            <a:spAutoFit/>
          </a:bodyPr>
          <a:lstStyle/>
          <a:p>
            <a:pPr marL="514350" indent="-514350" eaLnBrk="1" hangingPunct="1"/>
            <a:endParaRPr lang="en-US" sz="2800"/>
          </a:p>
          <a:p>
            <a:pPr marL="514350" indent="-514350" eaLnBrk="1" hangingPunct="1"/>
            <a:r>
              <a:rPr lang="en-US" sz="2800">
                <a:solidFill>
                  <a:srgbClr val="C00000"/>
                </a:solidFill>
              </a:rPr>
              <a:t>CONTROL  TO CHEMICAL  ABSORPTION</a:t>
            </a:r>
          </a:p>
          <a:p>
            <a:pPr marL="514350" indent="-514350" eaLnBrk="1" hangingPunct="1">
              <a:buFontTx/>
              <a:buChar char="-"/>
            </a:pPr>
            <a:r>
              <a:rPr lang="en-US" sz="2800"/>
              <a:t>Label all chemicals </a:t>
            </a:r>
          </a:p>
          <a:p>
            <a:pPr marL="514350" indent="-514350" eaLnBrk="1" hangingPunct="1"/>
            <a:endParaRPr lang="en-US" sz="2800"/>
          </a:p>
          <a:p>
            <a:pPr marL="514350" indent="-514350" eaLnBrk="1" hangingPunct="1">
              <a:buFontTx/>
              <a:buChar char="-"/>
            </a:pPr>
            <a:r>
              <a:rPr lang="en-US" sz="2800"/>
              <a:t>Use Protective Gloves </a:t>
            </a:r>
          </a:p>
          <a:p>
            <a:pPr marL="514350" indent="-514350" eaLnBrk="1" hangingPunct="1"/>
            <a:endParaRPr lang="en-US" sz="2800"/>
          </a:p>
          <a:p>
            <a:pPr marL="514350" indent="-514350" eaLnBrk="1" hangingPunct="1">
              <a:buFontTx/>
              <a:buChar char="-"/>
            </a:pPr>
            <a:r>
              <a:rPr lang="en-US" sz="2800"/>
              <a:t>Wash off immediately if the chemical comes in contact with skin.</a:t>
            </a:r>
          </a:p>
          <a:p>
            <a:pPr marL="514350" indent="-514350" eaLnBrk="1" hangingPunct="1"/>
            <a:endParaRPr lang="en-US" sz="2800"/>
          </a:p>
          <a:p>
            <a:pPr marL="514350" indent="-514350" eaLnBrk="1" hangingPunct="1">
              <a:buFontTx/>
              <a:buChar char="-"/>
            </a:pPr>
            <a:r>
              <a:rPr lang="en-US" sz="2800"/>
              <a:t>Lockout Tag out</a:t>
            </a:r>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p:txBody>
      </p:sp>
      <p:sp>
        <p:nvSpPr>
          <p:cNvPr id="76805" name="AutoShape 8"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sp>
        <p:nvSpPr>
          <p:cNvPr id="76806" name="AutoShape 10"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pic>
        <p:nvPicPr>
          <p:cNvPr id="7" name="Picture 2" descr="Opito logo –"/>
          <p:cNvPicPr>
            <a:picLocks noChangeAspect="1" noChangeArrowheads="1"/>
          </p:cNvPicPr>
          <p:nvPr/>
        </p:nvPicPr>
        <p:blipFill>
          <a:blip r:embed="rId2"/>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3" name="Rectangle 2"/>
          <p:cNvSpPr>
            <a:spLocks noGrp="1" noChangeArrowheads="1"/>
          </p:cNvSpPr>
          <p:nvPr>
            <p:ph type="title"/>
          </p:nvPr>
        </p:nvSpPr>
        <p:spPr>
          <a:xfrm>
            <a:off x="214313" y="357188"/>
            <a:ext cx="8786812" cy="525462"/>
          </a:xfrm>
        </p:spPr>
        <p:txBody>
          <a:bodyPr/>
          <a:lstStyle/>
          <a:p>
            <a:pPr eaLnBrk="1" hangingPunct="1"/>
            <a:r>
              <a:rPr lang="en-GB" sz="2800" b="1" i="1" dirty="0" smtClean="0">
                <a:solidFill>
                  <a:srgbClr val="005172"/>
                </a:solidFill>
              </a:rPr>
              <a:t>YOU NEED THIS TO WORK AT HEIGHT SAFELY</a:t>
            </a:r>
            <a:endParaRPr lang="en-US" sz="2800" dirty="0" smtClean="0">
              <a:solidFill>
                <a:srgbClr val="FFFF00"/>
              </a:solidFill>
            </a:endParaRPr>
          </a:p>
        </p:txBody>
      </p:sp>
      <p:sp>
        <p:nvSpPr>
          <p:cNvPr id="1048974" name="Rectangle 3"/>
          <p:cNvSpPr txBox="1">
            <a:spLocks noChangeArrowheads="1"/>
          </p:cNvSpPr>
          <p:nvPr/>
        </p:nvSpPr>
        <p:spPr bwMode="auto">
          <a:xfrm>
            <a:off x="285750" y="1214438"/>
            <a:ext cx="8643938" cy="3214687"/>
          </a:xfrm>
          <a:prstGeom prst="rect">
            <a:avLst/>
          </a:prstGeom>
          <a:noFill/>
          <a:ln w="9525">
            <a:noFill/>
            <a:miter lim="800000"/>
            <a:headEnd/>
            <a:tailEnd/>
          </a:ln>
        </p:spPr>
        <p:txBody>
          <a:bodyPr/>
          <a:lstStyle/>
          <a:p>
            <a:pPr marL="419100" indent="-382588" eaLnBrk="1" hangingPunct="1">
              <a:lnSpc>
                <a:spcPct val="85000"/>
              </a:lnSpc>
              <a:spcBef>
                <a:spcPct val="35000"/>
              </a:spcBef>
            </a:pPr>
            <a:endParaRPr lang="en-US" sz="2400" dirty="0">
              <a:solidFill>
                <a:srgbClr val="C00000"/>
              </a:solidFill>
              <a:latin typeface="Arial Black" pitchFamily="34" charset="0"/>
              <a:cs typeface="Arial" charset="0"/>
            </a:endParaRPr>
          </a:p>
          <a:p>
            <a:pPr marL="514350" indent="-514350" algn="just" eaLnBrk="1" hangingPunct="1">
              <a:lnSpc>
                <a:spcPts val="2400"/>
              </a:lnSpc>
              <a:buFontTx/>
              <a:buAutoNum type="arabicPeriod"/>
            </a:pPr>
            <a:r>
              <a:rPr lang="en-GB" sz="2800" b="1" dirty="0">
                <a:latin typeface="Arial" charset="0"/>
                <a:cs typeface="Arial" charset="0"/>
              </a:rPr>
              <a:t>YOU NEED AWARENESS</a:t>
            </a:r>
            <a:r>
              <a:rPr lang="en-GB" sz="2800" dirty="0">
                <a:latin typeface="Arial" charset="0"/>
                <a:cs typeface="Arial" charset="0"/>
              </a:rPr>
              <a:t>: first and most important is that you need to acknowledge that you are in a danger zone when you work off the ground.</a:t>
            </a:r>
          </a:p>
          <a:p>
            <a:pPr marL="514350" indent="-514350" eaLnBrk="1" hangingPunct="1">
              <a:lnSpc>
                <a:spcPts val="2400"/>
              </a:lnSpc>
            </a:pPr>
            <a:endParaRPr lang="en-GB" sz="2800" dirty="0">
              <a:latin typeface="Arial" charset="0"/>
              <a:cs typeface="Arial" charset="0"/>
            </a:endParaRPr>
          </a:p>
          <a:p>
            <a:pPr marL="514350" indent="-514350" eaLnBrk="1" hangingPunct="1">
              <a:lnSpc>
                <a:spcPts val="2400"/>
              </a:lnSpc>
            </a:pPr>
            <a:endParaRPr lang="en-GB" sz="2800" dirty="0">
              <a:latin typeface="Arial" charset="0"/>
              <a:cs typeface="Arial" charset="0"/>
            </a:endParaRPr>
          </a:p>
          <a:p>
            <a:pPr marL="514350" indent="-514350" algn="just" eaLnBrk="1" hangingPunct="1">
              <a:lnSpc>
                <a:spcPts val="2400"/>
              </a:lnSpc>
            </a:pPr>
            <a:r>
              <a:rPr lang="en-GB" sz="2800" b="1" dirty="0">
                <a:latin typeface="Arial" charset="0"/>
                <a:cs typeface="Arial" charset="0"/>
              </a:rPr>
              <a:t>NOTE: </a:t>
            </a:r>
            <a:r>
              <a:rPr lang="en-GB" sz="2800" dirty="0">
                <a:latin typeface="Arial" charset="0"/>
                <a:cs typeface="Arial" charset="0"/>
              </a:rPr>
              <a:t>Every point on the platform is </a:t>
            </a:r>
            <a:r>
              <a:rPr lang="en-GB" sz="2800" dirty="0" smtClean="0">
                <a:latin typeface="Arial" charset="0"/>
                <a:cs typeface="Arial" charset="0"/>
              </a:rPr>
              <a:t>considered working </a:t>
            </a:r>
            <a:r>
              <a:rPr lang="en-GB" sz="2800" dirty="0">
                <a:latin typeface="Arial" charset="0"/>
                <a:cs typeface="Arial" charset="0"/>
              </a:rPr>
              <a:t>at height but when you work from points like the derrick it </a:t>
            </a:r>
            <a:r>
              <a:rPr lang="en-GB" sz="2800" dirty="0" smtClean="0">
                <a:latin typeface="Arial" charset="0"/>
                <a:cs typeface="Arial" charset="0"/>
              </a:rPr>
              <a:t>becomes </a:t>
            </a:r>
            <a:r>
              <a:rPr lang="en-GB" sz="2800" dirty="0">
                <a:latin typeface="Arial" charset="0"/>
                <a:cs typeface="Arial" charset="0"/>
              </a:rPr>
              <a:t>more dangerous.</a:t>
            </a:r>
          </a:p>
          <a:p>
            <a:pPr marL="419100" indent="-382588" algn="just" eaLnBrk="1" hangingPunct="1">
              <a:lnSpc>
                <a:spcPct val="85000"/>
              </a:lnSpc>
              <a:spcBef>
                <a:spcPct val="35000"/>
              </a:spcBef>
            </a:pPr>
            <a:endParaRPr lang="en-US" sz="2400" dirty="0">
              <a:latin typeface="Arial" charset="0"/>
              <a:cs typeface="Arial" charset="0"/>
            </a:endParaRPr>
          </a:p>
          <a:p>
            <a:pPr marL="419100" indent="-382588" eaLnBrk="1" hangingPunct="1">
              <a:lnSpc>
                <a:spcPct val="85000"/>
              </a:lnSpc>
              <a:spcBef>
                <a:spcPct val="35000"/>
              </a:spcBef>
            </a:pPr>
            <a:r>
              <a:rPr lang="en-US" sz="2400" dirty="0">
                <a:solidFill>
                  <a:srgbClr val="C00000"/>
                </a:solidFill>
                <a:latin typeface="Arial Black" pitchFamily="34" charset="0"/>
                <a:cs typeface="Arial" charset="0"/>
              </a:rPr>
              <a:t>  </a:t>
            </a:r>
            <a:endParaRPr lang="en-US" sz="2400" dirty="0">
              <a:solidFill>
                <a:srgbClr val="C00000"/>
              </a:solidFill>
              <a:latin typeface="+mj-lt"/>
              <a:cs typeface="Arial" charset="0"/>
            </a:endParaRPr>
          </a:p>
        </p:txBody>
      </p:sp>
      <p:pic>
        <p:nvPicPr>
          <p:cNvPr id="4" name="Picture 2" descr="Opito logo –"/>
          <p:cNvPicPr>
            <a:picLocks noChangeAspect="1" noChangeArrowheads="1"/>
          </p:cNvPicPr>
          <p:nvPr/>
        </p:nvPicPr>
        <p:blipFill>
          <a:blip r:embed="rId3"/>
          <a:srcRect/>
          <a:stretch>
            <a:fillRect/>
          </a:stretch>
        </p:blipFill>
        <p:spPr bwMode="auto">
          <a:xfrm>
            <a:off x="8686800" y="228600"/>
            <a:ext cx="304800" cy="762000"/>
          </a:xfrm>
          <a:prstGeom prst="rect">
            <a:avLst/>
          </a:prstGeom>
          <a:noFill/>
        </p:spPr>
      </p:pic>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Rectangle 2"/>
          <p:cNvSpPr>
            <a:spLocks noGrp="1" noChangeArrowheads="1"/>
          </p:cNvSpPr>
          <p:nvPr>
            <p:ph type="title"/>
          </p:nvPr>
        </p:nvSpPr>
        <p:spPr>
          <a:xfrm>
            <a:off x="214313" y="357188"/>
            <a:ext cx="8786812" cy="525462"/>
          </a:xfrm>
        </p:spPr>
        <p:txBody>
          <a:bodyPr/>
          <a:lstStyle/>
          <a:p>
            <a:pPr eaLnBrk="1" hangingPunct="1"/>
            <a:r>
              <a:rPr lang="en-GB" sz="2800" b="1" i="1" smtClean="0">
                <a:solidFill>
                  <a:srgbClr val="005172"/>
                </a:solidFill>
              </a:rPr>
              <a:t>YOU NEED THIS TO WORK AT HEIGHT SAFELY</a:t>
            </a:r>
            <a:endParaRPr lang="en-US" sz="2800" smtClean="0">
              <a:solidFill>
                <a:srgbClr val="FFFF00"/>
              </a:solidFill>
            </a:endParaRPr>
          </a:p>
        </p:txBody>
      </p:sp>
      <p:sp>
        <p:nvSpPr>
          <p:cNvPr id="1048979" name="Rectangle 3"/>
          <p:cNvSpPr txBox="1">
            <a:spLocks noChangeArrowheads="1"/>
          </p:cNvSpPr>
          <p:nvPr/>
        </p:nvSpPr>
        <p:spPr bwMode="auto">
          <a:xfrm>
            <a:off x="285750" y="1214438"/>
            <a:ext cx="8643938" cy="3214687"/>
          </a:xfrm>
          <a:prstGeom prst="rect">
            <a:avLst/>
          </a:prstGeom>
          <a:noFill/>
          <a:ln w="9525">
            <a:noFill/>
            <a:miter lim="800000"/>
            <a:headEnd/>
            <a:tailEnd/>
          </a:ln>
        </p:spPr>
        <p:txBody>
          <a:bodyPr/>
          <a:lstStyle/>
          <a:p>
            <a:pPr marL="419100" indent="-382588" eaLnBrk="1" hangingPunct="1">
              <a:lnSpc>
                <a:spcPct val="85000"/>
              </a:lnSpc>
              <a:spcBef>
                <a:spcPct val="35000"/>
              </a:spcBef>
            </a:pPr>
            <a:endParaRPr lang="en-US" sz="2400" dirty="0">
              <a:solidFill>
                <a:srgbClr val="C00000"/>
              </a:solidFill>
              <a:latin typeface="Arial Black" pitchFamily="34" charset="0"/>
              <a:cs typeface="Arial" charset="0"/>
            </a:endParaRPr>
          </a:p>
          <a:p>
            <a:pPr marL="514350" indent="-514350" algn="just" eaLnBrk="1" hangingPunct="1">
              <a:lnSpc>
                <a:spcPts val="2400"/>
              </a:lnSpc>
            </a:pPr>
            <a:r>
              <a:rPr lang="en-GB" sz="2800" b="1" dirty="0">
                <a:latin typeface="Arial" charset="0"/>
                <a:cs typeface="Arial" charset="0"/>
              </a:rPr>
              <a:t>YOU NEED SOUND HEALTH AND SOUND MIND</a:t>
            </a:r>
            <a:r>
              <a:rPr lang="en-GB" sz="2800" dirty="0">
                <a:latin typeface="Arial" charset="0"/>
                <a:cs typeface="Arial" charset="0"/>
              </a:rPr>
              <a:t>: it takes lots of energy to be stable while work  at height, don't work at height when you are not strong enough.</a:t>
            </a:r>
          </a:p>
          <a:p>
            <a:pPr marL="514350" indent="-514350" algn="just" eaLnBrk="1" hangingPunct="1">
              <a:lnSpc>
                <a:spcPts val="2400"/>
              </a:lnSpc>
            </a:pPr>
            <a:endParaRPr lang="en-GB" sz="2800" dirty="0">
              <a:latin typeface="Arial" charset="0"/>
              <a:cs typeface="Arial" charset="0"/>
            </a:endParaRPr>
          </a:p>
          <a:p>
            <a:pPr marL="514350" indent="-514350" algn="just" eaLnBrk="1" hangingPunct="1">
              <a:lnSpc>
                <a:spcPts val="2400"/>
              </a:lnSpc>
            </a:pPr>
            <a:endParaRPr lang="en-GB" sz="2800" dirty="0">
              <a:latin typeface="Arial" charset="0"/>
              <a:cs typeface="Arial" charset="0"/>
            </a:endParaRPr>
          </a:p>
          <a:p>
            <a:pPr marL="514350" indent="-514350" algn="just" eaLnBrk="1" hangingPunct="1">
              <a:lnSpc>
                <a:spcPts val="2400"/>
              </a:lnSpc>
            </a:pPr>
            <a:r>
              <a:rPr lang="en-GB" sz="2800" b="1" dirty="0">
                <a:latin typeface="Arial" charset="0"/>
                <a:cs typeface="Arial" charset="0"/>
              </a:rPr>
              <a:t>NOTE: </a:t>
            </a:r>
            <a:r>
              <a:rPr lang="en-GB" sz="2800" dirty="0">
                <a:latin typeface="Arial" charset="0"/>
                <a:cs typeface="Arial" charset="0"/>
              </a:rPr>
              <a:t>Don't work at height when you are heart     broken or over joyful.</a:t>
            </a:r>
          </a:p>
          <a:p>
            <a:pPr marL="514350" indent="-514350" algn="just" eaLnBrk="1" hangingPunct="1">
              <a:lnSpc>
                <a:spcPts val="2400"/>
              </a:lnSpc>
            </a:pPr>
            <a:endParaRPr lang="en-GB" sz="2800" b="1" dirty="0">
              <a:latin typeface="Arial" charset="0"/>
              <a:cs typeface="Arial" charset="0"/>
            </a:endParaRPr>
          </a:p>
          <a:p>
            <a:pPr marL="514350" indent="-514350" algn="just" eaLnBrk="1" hangingPunct="1">
              <a:lnSpc>
                <a:spcPts val="2400"/>
              </a:lnSpc>
            </a:pPr>
            <a:endParaRPr lang="en-GB" sz="2800" b="1" dirty="0">
              <a:latin typeface="Arial" charset="0"/>
              <a:cs typeface="Arial" charset="0"/>
            </a:endParaRPr>
          </a:p>
          <a:p>
            <a:pPr marL="514350" indent="-514350" algn="just" eaLnBrk="1" hangingPunct="1">
              <a:lnSpc>
                <a:spcPts val="2400"/>
              </a:lnSpc>
            </a:pPr>
            <a:r>
              <a:rPr lang="en-GB" sz="2800" b="1" dirty="0">
                <a:latin typeface="Arial" charset="0"/>
                <a:cs typeface="Arial" charset="0"/>
              </a:rPr>
              <a:t>You need maximum concentration as you may not have a second chance to repent.</a:t>
            </a:r>
            <a:endParaRPr lang="en-GB" sz="2800" dirty="0">
              <a:latin typeface="Arial" charset="0"/>
              <a:cs typeface="Arial" charset="0"/>
            </a:endParaRPr>
          </a:p>
          <a:p>
            <a:pPr marL="419100" indent="-382588" algn="just" eaLnBrk="1" hangingPunct="1">
              <a:lnSpc>
                <a:spcPct val="85000"/>
              </a:lnSpc>
              <a:spcBef>
                <a:spcPct val="35000"/>
              </a:spcBef>
            </a:pPr>
            <a:endParaRPr lang="en-US" sz="2400" dirty="0">
              <a:latin typeface="Arial" charset="0"/>
              <a:cs typeface="Arial" charset="0"/>
            </a:endParaRPr>
          </a:p>
          <a:p>
            <a:pPr marL="419100" indent="-382588" algn="just" eaLnBrk="1" hangingPunct="1">
              <a:lnSpc>
                <a:spcPct val="85000"/>
              </a:lnSpc>
              <a:spcBef>
                <a:spcPct val="35000"/>
              </a:spcBef>
            </a:pPr>
            <a:r>
              <a:rPr lang="en-US" sz="2400" dirty="0">
                <a:solidFill>
                  <a:srgbClr val="C00000"/>
                </a:solidFill>
                <a:latin typeface="Arial Black" pitchFamily="34" charset="0"/>
                <a:cs typeface="Arial" charset="0"/>
              </a:rPr>
              <a:t>  </a:t>
            </a:r>
            <a:endParaRPr lang="en-US" sz="2400" dirty="0">
              <a:solidFill>
                <a:srgbClr val="C00000"/>
              </a:solidFill>
              <a:latin typeface="+mj-lt"/>
              <a:cs typeface="Arial" charset="0"/>
            </a:endParaRPr>
          </a:p>
        </p:txBody>
      </p:sp>
      <p:pic>
        <p:nvPicPr>
          <p:cNvPr id="4" name="Picture 2" descr="Opito logo –"/>
          <p:cNvPicPr>
            <a:picLocks noChangeAspect="1" noChangeArrowheads="1"/>
          </p:cNvPicPr>
          <p:nvPr/>
        </p:nvPicPr>
        <p:blipFill>
          <a:blip r:embed="rId3"/>
          <a:srcRect/>
          <a:stretch>
            <a:fillRect/>
          </a:stretch>
        </p:blipFill>
        <p:spPr bwMode="auto">
          <a:xfrm>
            <a:off x="8686800" y="228600"/>
            <a:ext cx="304800" cy="762000"/>
          </a:xfrm>
          <a:prstGeom prst="rect">
            <a:avLst/>
          </a:prstGeom>
          <a:noFill/>
        </p:spPr>
      </p:pic>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3" name="Rectangle 2"/>
          <p:cNvSpPr>
            <a:spLocks noGrp="1" noChangeArrowheads="1"/>
          </p:cNvSpPr>
          <p:nvPr>
            <p:ph type="title"/>
          </p:nvPr>
        </p:nvSpPr>
        <p:spPr>
          <a:xfrm>
            <a:off x="357188" y="142875"/>
            <a:ext cx="8786812" cy="525463"/>
          </a:xfrm>
        </p:spPr>
        <p:txBody>
          <a:bodyPr/>
          <a:lstStyle/>
          <a:p>
            <a:pPr eaLnBrk="1" hangingPunct="1"/>
            <a:r>
              <a:rPr lang="en-GB" sz="2800" b="1" i="1" smtClean="0">
                <a:solidFill>
                  <a:srgbClr val="005172"/>
                </a:solidFill>
              </a:rPr>
              <a:t>YOU NEED THIS TO WORK AT HEIGHT SAFELY</a:t>
            </a:r>
            <a:endParaRPr lang="en-US" sz="2800" smtClean="0">
              <a:solidFill>
                <a:srgbClr val="FFFF00"/>
              </a:solidFill>
            </a:endParaRPr>
          </a:p>
        </p:txBody>
      </p:sp>
      <p:sp>
        <p:nvSpPr>
          <p:cNvPr id="1048984" name="Rectangle 3"/>
          <p:cNvSpPr txBox="1">
            <a:spLocks noChangeArrowheads="1"/>
          </p:cNvSpPr>
          <p:nvPr/>
        </p:nvSpPr>
        <p:spPr bwMode="auto">
          <a:xfrm>
            <a:off x="500063" y="428625"/>
            <a:ext cx="8643937" cy="3214688"/>
          </a:xfrm>
          <a:prstGeom prst="rect">
            <a:avLst/>
          </a:prstGeom>
          <a:noFill/>
          <a:ln w="9525">
            <a:noFill/>
            <a:miter lim="800000"/>
            <a:headEnd/>
            <a:tailEnd/>
          </a:ln>
        </p:spPr>
        <p:txBody>
          <a:bodyPr/>
          <a:lstStyle/>
          <a:p>
            <a:pPr marL="419100" indent="-382588" eaLnBrk="1" hangingPunct="1">
              <a:lnSpc>
                <a:spcPct val="85000"/>
              </a:lnSpc>
              <a:spcBef>
                <a:spcPct val="35000"/>
              </a:spcBef>
            </a:pPr>
            <a:endParaRPr lang="en-US" sz="2400" dirty="0">
              <a:solidFill>
                <a:srgbClr val="C00000"/>
              </a:solidFill>
              <a:latin typeface="Arial Black" pitchFamily="34" charset="0"/>
              <a:cs typeface="Arial" charset="0"/>
            </a:endParaRPr>
          </a:p>
          <a:p>
            <a:pPr marL="514350" indent="-514350" eaLnBrk="1" hangingPunct="1">
              <a:lnSpc>
                <a:spcPts val="2400"/>
              </a:lnSpc>
            </a:pPr>
            <a:r>
              <a:rPr lang="en-GB" sz="2800" b="1" dirty="0">
                <a:latin typeface="Arial" charset="0"/>
                <a:cs typeface="Arial" charset="0"/>
              </a:rPr>
              <a:t>YOU NEED THE SAFETY HARNESS PPE</a:t>
            </a:r>
            <a:r>
              <a:rPr lang="en-GB" sz="2800" dirty="0">
                <a:latin typeface="Arial" charset="0"/>
                <a:cs typeface="Arial" charset="0"/>
              </a:rPr>
              <a:t>:</a:t>
            </a:r>
            <a:endParaRPr lang="en-US" sz="2400" dirty="0">
              <a:latin typeface="Arial" charset="0"/>
              <a:cs typeface="Arial" charset="0"/>
            </a:endParaRPr>
          </a:p>
          <a:p>
            <a:pPr marL="419100" indent="-382588" eaLnBrk="1" hangingPunct="1">
              <a:lnSpc>
                <a:spcPct val="85000"/>
              </a:lnSpc>
              <a:spcBef>
                <a:spcPct val="35000"/>
              </a:spcBef>
            </a:pPr>
            <a:r>
              <a:rPr lang="en-US" sz="2400" dirty="0">
                <a:solidFill>
                  <a:srgbClr val="C00000"/>
                </a:solidFill>
                <a:latin typeface="Arial Black" pitchFamily="34" charset="0"/>
                <a:cs typeface="Arial" charset="0"/>
              </a:rPr>
              <a:t>  </a:t>
            </a:r>
            <a:endParaRPr lang="en-US" sz="2400" dirty="0">
              <a:solidFill>
                <a:srgbClr val="C00000"/>
              </a:solidFill>
              <a:latin typeface="+mj-lt"/>
              <a:cs typeface="Arial" charset="0"/>
            </a:endParaRPr>
          </a:p>
        </p:txBody>
      </p:sp>
      <p:pic>
        <p:nvPicPr>
          <p:cNvPr id="2097189" name="Picture 2" descr="http://www.asia.ru/images/img/104367/HS-4538E.jpg"/>
          <p:cNvPicPr>
            <a:picLocks noChangeAspect="1" noChangeArrowheads="1"/>
          </p:cNvPicPr>
          <p:nvPr/>
        </p:nvPicPr>
        <p:blipFill>
          <a:blip r:embed="rId3"/>
          <a:srcRect/>
          <a:stretch>
            <a:fillRect/>
          </a:stretch>
        </p:blipFill>
        <p:spPr bwMode="auto">
          <a:xfrm>
            <a:off x="1571625" y="1357313"/>
            <a:ext cx="4572000" cy="4572000"/>
          </a:xfrm>
          <a:prstGeom prst="rect">
            <a:avLst/>
          </a:prstGeom>
          <a:noFill/>
          <a:ln w="9525">
            <a:noFill/>
            <a:miter lim="800000"/>
            <a:headEnd/>
            <a:tailEnd/>
          </a:ln>
        </p:spPr>
      </p:pic>
      <p:pic>
        <p:nvPicPr>
          <p:cNvPr id="5" name="Picture 2" descr="Opito logo –"/>
          <p:cNvPicPr>
            <a:picLocks noChangeAspect="1" noChangeArrowheads="1"/>
          </p:cNvPicPr>
          <p:nvPr/>
        </p:nvPicPr>
        <p:blipFill>
          <a:blip r:embed="rId4"/>
          <a:srcRect/>
          <a:stretch>
            <a:fillRect/>
          </a:stretch>
        </p:blipFill>
        <p:spPr bwMode="auto">
          <a:xfrm>
            <a:off x="8686800" y="228600"/>
            <a:ext cx="304800" cy="762000"/>
          </a:xfrm>
          <a:prstGeom prst="rect">
            <a:avLst/>
          </a:prstGeom>
          <a:noFill/>
        </p:spPr>
      </p:pic>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8" name="Rectangle 2"/>
          <p:cNvSpPr>
            <a:spLocks noGrp="1" noChangeArrowheads="1"/>
          </p:cNvSpPr>
          <p:nvPr>
            <p:ph type="title"/>
          </p:nvPr>
        </p:nvSpPr>
        <p:spPr>
          <a:xfrm>
            <a:off x="357188" y="142875"/>
            <a:ext cx="8786812" cy="525463"/>
          </a:xfrm>
        </p:spPr>
        <p:txBody>
          <a:bodyPr/>
          <a:lstStyle/>
          <a:p>
            <a:pPr eaLnBrk="1" hangingPunct="1"/>
            <a:r>
              <a:rPr lang="en-GB" sz="2800" b="1" i="1" smtClean="0">
                <a:solidFill>
                  <a:srgbClr val="005172"/>
                </a:solidFill>
              </a:rPr>
              <a:t>YOU NEED THIS TO WORK AT HEIGHT SAFELY</a:t>
            </a:r>
            <a:endParaRPr lang="en-US" sz="2800" smtClean="0">
              <a:solidFill>
                <a:srgbClr val="FFFF00"/>
              </a:solidFill>
            </a:endParaRPr>
          </a:p>
        </p:txBody>
      </p:sp>
      <p:sp>
        <p:nvSpPr>
          <p:cNvPr id="1048989" name="Rectangle 3"/>
          <p:cNvSpPr txBox="1">
            <a:spLocks noChangeArrowheads="1"/>
          </p:cNvSpPr>
          <p:nvPr/>
        </p:nvSpPr>
        <p:spPr bwMode="auto">
          <a:xfrm>
            <a:off x="500063" y="428625"/>
            <a:ext cx="8643937" cy="3214688"/>
          </a:xfrm>
          <a:prstGeom prst="rect">
            <a:avLst/>
          </a:prstGeom>
          <a:noFill/>
          <a:ln w="9525">
            <a:noFill/>
            <a:miter lim="800000"/>
            <a:headEnd/>
            <a:tailEnd/>
          </a:ln>
        </p:spPr>
        <p:txBody>
          <a:bodyPr/>
          <a:lstStyle/>
          <a:p>
            <a:pPr marL="419100" indent="-382588" eaLnBrk="1" hangingPunct="1">
              <a:lnSpc>
                <a:spcPct val="85000"/>
              </a:lnSpc>
              <a:spcBef>
                <a:spcPct val="35000"/>
              </a:spcBef>
            </a:pPr>
            <a:endParaRPr lang="en-US" sz="2400" dirty="0">
              <a:solidFill>
                <a:srgbClr val="C00000"/>
              </a:solidFill>
              <a:latin typeface="Arial Black" pitchFamily="34" charset="0"/>
              <a:cs typeface="Arial" charset="0"/>
            </a:endParaRPr>
          </a:p>
          <a:p>
            <a:pPr marL="514350" indent="-514350" eaLnBrk="1" hangingPunct="1">
              <a:lnSpc>
                <a:spcPts val="2400"/>
              </a:lnSpc>
            </a:pPr>
            <a:r>
              <a:rPr lang="en-GB" sz="2800" b="1" dirty="0">
                <a:latin typeface="Arial" charset="0"/>
                <a:cs typeface="Arial" charset="0"/>
              </a:rPr>
              <a:t>YOU NEED THE SAFETY HELMET PPE</a:t>
            </a:r>
            <a:r>
              <a:rPr lang="en-GB" sz="2800" dirty="0">
                <a:latin typeface="Arial" charset="0"/>
                <a:cs typeface="Arial" charset="0"/>
              </a:rPr>
              <a:t>:</a:t>
            </a:r>
            <a:endParaRPr lang="en-US" sz="2400" dirty="0">
              <a:latin typeface="Arial" charset="0"/>
              <a:cs typeface="Arial" charset="0"/>
            </a:endParaRPr>
          </a:p>
          <a:p>
            <a:pPr marL="419100" indent="-382588" eaLnBrk="1" hangingPunct="1">
              <a:lnSpc>
                <a:spcPct val="85000"/>
              </a:lnSpc>
              <a:spcBef>
                <a:spcPct val="35000"/>
              </a:spcBef>
            </a:pPr>
            <a:r>
              <a:rPr lang="en-US" sz="2400" dirty="0">
                <a:solidFill>
                  <a:srgbClr val="C00000"/>
                </a:solidFill>
                <a:latin typeface="Arial Black" pitchFamily="34" charset="0"/>
                <a:cs typeface="Arial" charset="0"/>
              </a:rPr>
              <a:t>  </a:t>
            </a:r>
            <a:endParaRPr lang="en-US" sz="2400" dirty="0">
              <a:solidFill>
                <a:srgbClr val="C00000"/>
              </a:solidFill>
              <a:latin typeface="+mj-lt"/>
              <a:cs typeface="Arial" charset="0"/>
            </a:endParaRPr>
          </a:p>
        </p:txBody>
      </p:sp>
      <p:pic>
        <p:nvPicPr>
          <p:cNvPr id="2097190" name="Picture 2" descr="http://t1.gstatic.com/images?q=tbn:ANd9GcQvd1hTr0WUWz-OYq6Bprsh9ZLLFKxEZyvGd-rNHtu3foVbeIJN"/>
          <p:cNvPicPr>
            <a:picLocks noChangeAspect="1" noChangeArrowheads="1"/>
          </p:cNvPicPr>
          <p:nvPr/>
        </p:nvPicPr>
        <p:blipFill>
          <a:blip r:embed="rId3"/>
          <a:srcRect/>
          <a:stretch>
            <a:fillRect/>
          </a:stretch>
        </p:blipFill>
        <p:spPr bwMode="auto">
          <a:xfrm>
            <a:off x="3143250" y="2071688"/>
            <a:ext cx="4143375" cy="3467100"/>
          </a:xfrm>
          <a:prstGeom prst="rect">
            <a:avLst/>
          </a:prstGeom>
          <a:noFill/>
          <a:ln w="9525">
            <a:noFill/>
            <a:miter lim="800000"/>
            <a:headEnd/>
            <a:tailEnd/>
          </a:ln>
        </p:spPr>
      </p:pic>
      <p:pic>
        <p:nvPicPr>
          <p:cNvPr id="5" name="Picture 2" descr="Opito logo –"/>
          <p:cNvPicPr>
            <a:picLocks noChangeAspect="1" noChangeArrowheads="1"/>
          </p:cNvPicPr>
          <p:nvPr/>
        </p:nvPicPr>
        <p:blipFill>
          <a:blip r:embed="rId4"/>
          <a:srcRect/>
          <a:stretch>
            <a:fillRect/>
          </a:stretch>
        </p:blipFill>
        <p:spPr bwMode="auto">
          <a:xfrm>
            <a:off x="8763000" y="419100"/>
            <a:ext cx="228600" cy="571500"/>
          </a:xfrm>
          <a:prstGeom prst="rect">
            <a:avLst/>
          </a:prstGeom>
          <a:noFill/>
        </p:spPr>
      </p:pic>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93" name="Rectangle 2"/>
          <p:cNvSpPr>
            <a:spLocks noGrp="1" noChangeArrowheads="1"/>
          </p:cNvSpPr>
          <p:nvPr>
            <p:ph type="title"/>
          </p:nvPr>
        </p:nvSpPr>
        <p:spPr>
          <a:xfrm>
            <a:off x="214313" y="357188"/>
            <a:ext cx="8786812" cy="525462"/>
          </a:xfrm>
        </p:spPr>
        <p:txBody>
          <a:bodyPr/>
          <a:lstStyle/>
          <a:p>
            <a:pPr eaLnBrk="1" hangingPunct="1"/>
            <a:r>
              <a:rPr lang="en-GB" b="1" i="1" dirty="0" smtClean="0">
                <a:solidFill>
                  <a:srgbClr val="C00000"/>
                </a:solidFill>
              </a:rPr>
              <a:t>Serious  Warning!</a:t>
            </a:r>
            <a:endParaRPr lang="en-US" dirty="0" smtClean="0">
              <a:solidFill>
                <a:srgbClr val="C00000"/>
              </a:solidFill>
            </a:endParaRPr>
          </a:p>
        </p:txBody>
      </p:sp>
      <p:sp>
        <p:nvSpPr>
          <p:cNvPr id="1048994" name="Rectangle 3"/>
          <p:cNvSpPr txBox="1">
            <a:spLocks noChangeArrowheads="1"/>
          </p:cNvSpPr>
          <p:nvPr/>
        </p:nvSpPr>
        <p:spPr bwMode="auto">
          <a:xfrm>
            <a:off x="285750" y="1214438"/>
            <a:ext cx="8643938" cy="3214687"/>
          </a:xfrm>
          <a:prstGeom prst="rect">
            <a:avLst/>
          </a:prstGeom>
          <a:noFill/>
          <a:ln w="9525">
            <a:noFill/>
            <a:miter lim="800000"/>
            <a:headEnd/>
            <a:tailEnd/>
          </a:ln>
        </p:spPr>
        <p:txBody>
          <a:bodyPr/>
          <a:lstStyle/>
          <a:p>
            <a:pPr marL="419100" indent="-382588" eaLnBrk="1" hangingPunct="1">
              <a:lnSpc>
                <a:spcPct val="85000"/>
              </a:lnSpc>
              <a:spcBef>
                <a:spcPct val="35000"/>
              </a:spcBef>
            </a:pPr>
            <a:endParaRPr lang="en-US" sz="2400" dirty="0">
              <a:solidFill>
                <a:srgbClr val="C00000"/>
              </a:solidFill>
              <a:latin typeface="Arial Black" pitchFamily="34" charset="0"/>
              <a:cs typeface="Arial" charset="0"/>
            </a:endParaRPr>
          </a:p>
          <a:p>
            <a:pPr marL="514350" indent="-514350" eaLnBrk="1" hangingPunct="1">
              <a:lnSpc>
                <a:spcPts val="2400"/>
              </a:lnSpc>
            </a:pPr>
            <a:r>
              <a:rPr lang="en-US" sz="2800" b="1" dirty="0">
                <a:latin typeface="Arial" charset="0"/>
                <a:cs typeface="Arial" charset="0"/>
              </a:rPr>
              <a:t>You must always use your hand rail when ever you work at height. </a:t>
            </a:r>
            <a:endParaRPr lang="en-US" sz="2400" dirty="0">
              <a:solidFill>
                <a:srgbClr val="C00000"/>
              </a:solidFill>
              <a:latin typeface="+mj-lt"/>
              <a:cs typeface="Arial" charset="0"/>
            </a:endParaRPr>
          </a:p>
        </p:txBody>
      </p:sp>
      <p:pic>
        <p:nvPicPr>
          <p:cNvPr id="2097191" name="Picture 2" descr="http://www.maritimesigns.com/images_netsuite/display/MOX-Signs-OC1053_big.jpg"/>
          <p:cNvPicPr>
            <a:picLocks noChangeAspect="1" noChangeArrowheads="1"/>
          </p:cNvPicPr>
          <p:nvPr/>
        </p:nvPicPr>
        <p:blipFill>
          <a:blip r:embed="rId3"/>
          <a:srcRect/>
          <a:stretch>
            <a:fillRect/>
          </a:stretch>
        </p:blipFill>
        <p:spPr bwMode="auto">
          <a:xfrm>
            <a:off x="2000250" y="2428875"/>
            <a:ext cx="5238750" cy="3667125"/>
          </a:xfrm>
          <a:prstGeom prst="rect">
            <a:avLst/>
          </a:prstGeom>
          <a:noFill/>
          <a:ln w="9525">
            <a:noFill/>
            <a:miter lim="800000"/>
            <a:headEnd/>
            <a:tailEnd/>
          </a:ln>
        </p:spPr>
      </p:pic>
      <p:pic>
        <p:nvPicPr>
          <p:cNvPr id="5" name="Picture 2" descr="Opito logo –"/>
          <p:cNvPicPr>
            <a:picLocks noChangeAspect="1" noChangeArrowheads="1"/>
          </p:cNvPicPr>
          <p:nvPr/>
        </p:nvPicPr>
        <p:blipFill>
          <a:blip r:embed="rId4"/>
          <a:srcRect/>
          <a:stretch>
            <a:fillRect/>
          </a:stretch>
        </p:blipFill>
        <p:spPr bwMode="auto">
          <a:xfrm>
            <a:off x="8382000" y="228600"/>
            <a:ext cx="609600" cy="762000"/>
          </a:xfrm>
          <a:prstGeom prst="rect">
            <a:avLst/>
          </a:prstGeom>
          <a:noFill/>
        </p:spPr>
      </p:pic>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98" name="Rectangle 2"/>
          <p:cNvSpPr>
            <a:spLocks noGrp="1" noChangeArrowheads="1"/>
          </p:cNvSpPr>
          <p:nvPr>
            <p:ph type="title"/>
          </p:nvPr>
        </p:nvSpPr>
        <p:spPr>
          <a:xfrm>
            <a:off x="214313" y="357188"/>
            <a:ext cx="8786812" cy="525462"/>
          </a:xfrm>
        </p:spPr>
        <p:txBody>
          <a:bodyPr/>
          <a:lstStyle/>
          <a:p>
            <a:pPr eaLnBrk="1" hangingPunct="1"/>
            <a:r>
              <a:rPr lang="en-GB" b="1" i="1" smtClean="0">
                <a:solidFill>
                  <a:srgbClr val="C00000"/>
                </a:solidFill>
              </a:rPr>
              <a:t>Serious  Warning!</a:t>
            </a:r>
            <a:endParaRPr lang="en-US" smtClean="0">
              <a:solidFill>
                <a:srgbClr val="C00000"/>
              </a:solidFill>
            </a:endParaRPr>
          </a:p>
        </p:txBody>
      </p:sp>
      <p:sp>
        <p:nvSpPr>
          <p:cNvPr id="1048999" name="Rectangle 3"/>
          <p:cNvSpPr txBox="1">
            <a:spLocks noChangeArrowheads="1"/>
          </p:cNvSpPr>
          <p:nvPr/>
        </p:nvSpPr>
        <p:spPr bwMode="auto">
          <a:xfrm>
            <a:off x="285750" y="1214438"/>
            <a:ext cx="8643938" cy="3214687"/>
          </a:xfrm>
          <a:prstGeom prst="rect">
            <a:avLst/>
          </a:prstGeom>
          <a:noFill/>
          <a:ln w="9525">
            <a:noFill/>
            <a:miter lim="800000"/>
            <a:headEnd/>
            <a:tailEnd/>
          </a:ln>
        </p:spPr>
        <p:txBody>
          <a:bodyPr/>
          <a:lstStyle/>
          <a:p>
            <a:pPr marL="419100" indent="-382588" eaLnBrk="1" hangingPunct="1">
              <a:lnSpc>
                <a:spcPct val="85000"/>
              </a:lnSpc>
              <a:spcBef>
                <a:spcPct val="35000"/>
              </a:spcBef>
            </a:pPr>
            <a:endParaRPr lang="en-US" sz="2400" dirty="0">
              <a:solidFill>
                <a:srgbClr val="C00000"/>
              </a:solidFill>
              <a:latin typeface="Arial Black" pitchFamily="34" charset="0"/>
              <a:cs typeface="Arial" charset="0"/>
            </a:endParaRPr>
          </a:p>
          <a:p>
            <a:pPr marL="514350" indent="-514350" eaLnBrk="1" hangingPunct="1">
              <a:lnSpc>
                <a:spcPts val="2400"/>
              </a:lnSpc>
            </a:pPr>
            <a:r>
              <a:rPr lang="en-US" sz="2800" b="1" dirty="0">
                <a:latin typeface="Arial" charset="0"/>
                <a:cs typeface="Arial" charset="0"/>
              </a:rPr>
              <a:t>You must always inspect your safety boot grip to avoid slip and fall. </a:t>
            </a:r>
            <a:endParaRPr lang="en-US" sz="2400" dirty="0">
              <a:solidFill>
                <a:srgbClr val="C00000"/>
              </a:solidFill>
              <a:latin typeface="+mj-lt"/>
              <a:cs typeface="Arial" charset="0"/>
            </a:endParaRPr>
          </a:p>
        </p:txBody>
      </p:sp>
      <p:pic>
        <p:nvPicPr>
          <p:cNvPr id="2097192" name="Picture 2" descr="http://www.greatlakesicefishing.com/wp-content/uploads/2013/11/full-boot-grip400.png"/>
          <p:cNvPicPr>
            <a:picLocks noChangeAspect="1" noChangeArrowheads="1"/>
          </p:cNvPicPr>
          <p:nvPr/>
        </p:nvPicPr>
        <p:blipFill>
          <a:blip r:embed="rId3"/>
          <a:srcRect/>
          <a:stretch>
            <a:fillRect/>
          </a:stretch>
        </p:blipFill>
        <p:spPr bwMode="auto">
          <a:xfrm>
            <a:off x="1928813" y="2500313"/>
            <a:ext cx="5072062" cy="3436937"/>
          </a:xfrm>
          <a:prstGeom prst="rect">
            <a:avLst/>
          </a:prstGeom>
          <a:noFill/>
          <a:ln w="9525">
            <a:noFill/>
            <a:miter lim="800000"/>
            <a:headEnd/>
            <a:tailEnd/>
          </a:ln>
        </p:spPr>
      </p:pic>
      <p:pic>
        <p:nvPicPr>
          <p:cNvPr id="5" name="Picture 2" descr="Opito logo –"/>
          <p:cNvPicPr>
            <a:picLocks noChangeAspect="1" noChangeArrowheads="1"/>
          </p:cNvPicPr>
          <p:nvPr/>
        </p:nvPicPr>
        <p:blipFill>
          <a:blip r:embed="rId4"/>
          <a:srcRect/>
          <a:stretch>
            <a:fillRect/>
          </a:stretch>
        </p:blipFill>
        <p:spPr bwMode="auto">
          <a:xfrm>
            <a:off x="8382000" y="228600"/>
            <a:ext cx="609600" cy="762000"/>
          </a:xfrm>
          <a:prstGeom prst="rect">
            <a:avLst/>
          </a:prstGeom>
          <a:noFill/>
        </p:spPr>
      </p:pic>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03" name="Rectangle 2"/>
          <p:cNvSpPr>
            <a:spLocks noGrp="1" noChangeArrowheads="1"/>
          </p:cNvSpPr>
          <p:nvPr>
            <p:ph type="title"/>
          </p:nvPr>
        </p:nvSpPr>
        <p:spPr>
          <a:xfrm>
            <a:off x="214313" y="357188"/>
            <a:ext cx="8786812" cy="525462"/>
          </a:xfrm>
        </p:spPr>
        <p:txBody>
          <a:bodyPr/>
          <a:lstStyle/>
          <a:p>
            <a:pPr eaLnBrk="1" hangingPunct="1"/>
            <a:r>
              <a:rPr lang="en-GB" b="1" i="1" smtClean="0">
                <a:solidFill>
                  <a:srgbClr val="C00000"/>
                </a:solidFill>
              </a:rPr>
              <a:t>Serious  Warning!</a:t>
            </a:r>
            <a:endParaRPr lang="en-US" smtClean="0">
              <a:solidFill>
                <a:srgbClr val="C00000"/>
              </a:solidFill>
            </a:endParaRPr>
          </a:p>
        </p:txBody>
      </p:sp>
      <p:sp>
        <p:nvSpPr>
          <p:cNvPr id="1049004" name="Rectangle 3"/>
          <p:cNvSpPr txBox="1">
            <a:spLocks noChangeArrowheads="1"/>
          </p:cNvSpPr>
          <p:nvPr/>
        </p:nvSpPr>
        <p:spPr bwMode="auto">
          <a:xfrm>
            <a:off x="285750" y="1214438"/>
            <a:ext cx="8643938" cy="3214687"/>
          </a:xfrm>
          <a:prstGeom prst="rect">
            <a:avLst/>
          </a:prstGeom>
          <a:noFill/>
          <a:ln w="9525">
            <a:noFill/>
            <a:miter lim="800000"/>
            <a:headEnd/>
            <a:tailEnd/>
          </a:ln>
        </p:spPr>
        <p:txBody>
          <a:bodyPr/>
          <a:lstStyle/>
          <a:p>
            <a:pPr marL="419100" indent="-382588" eaLnBrk="1" hangingPunct="1">
              <a:lnSpc>
                <a:spcPct val="85000"/>
              </a:lnSpc>
              <a:spcBef>
                <a:spcPct val="35000"/>
              </a:spcBef>
            </a:pPr>
            <a:endParaRPr lang="en-US" sz="2400" dirty="0">
              <a:solidFill>
                <a:srgbClr val="C00000"/>
              </a:solidFill>
              <a:latin typeface="Arial Black" pitchFamily="34" charset="0"/>
              <a:cs typeface="Arial" charset="0"/>
            </a:endParaRPr>
          </a:p>
          <a:p>
            <a:pPr marL="514350" indent="-514350" eaLnBrk="1" hangingPunct="1">
              <a:lnSpc>
                <a:spcPts val="2400"/>
              </a:lnSpc>
            </a:pPr>
            <a:r>
              <a:rPr lang="en-US" sz="2800" b="1" dirty="0">
                <a:latin typeface="Arial" charset="0"/>
                <a:cs typeface="Arial" charset="0"/>
              </a:rPr>
              <a:t>You must always inspect, identify, avoid and report  fragile surfaces . </a:t>
            </a:r>
            <a:endParaRPr lang="en-US" sz="2400" dirty="0">
              <a:solidFill>
                <a:srgbClr val="C00000"/>
              </a:solidFill>
              <a:latin typeface="+mj-lt"/>
              <a:cs typeface="Arial" charset="0"/>
            </a:endParaRPr>
          </a:p>
        </p:txBody>
      </p:sp>
      <p:pic>
        <p:nvPicPr>
          <p:cNvPr id="2097193" name="Picture 4" descr="big_hole_crash_400_clr"/>
          <p:cNvPicPr>
            <a:picLocks noChangeAspect="1" noChangeArrowheads="1"/>
          </p:cNvPicPr>
          <p:nvPr/>
        </p:nvPicPr>
        <p:blipFill>
          <a:blip r:embed="rId3"/>
          <a:srcRect/>
          <a:stretch>
            <a:fillRect/>
          </a:stretch>
        </p:blipFill>
        <p:spPr bwMode="auto">
          <a:xfrm>
            <a:off x="928688" y="2857500"/>
            <a:ext cx="8750300" cy="2571750"/>
          </a:xfrm>
          <a:prstGeom prst="rect">
            <a:avLst/>
          </a:prstGeom>
          <a:noFill/>
          <a:ln w="9525">
            <a:noFill/>
            <a:miter lim="800000"/>
            <a:headEnd/>
            <a:tailEnd/>
          </a:ln>
        </p:spPr>
      </p:pic>
      <p:pic>
        <p:nvPicPr>
          <p:cNvPr id="5" name="Picture 2" descr="Opito logo –"/>
          <p:cNvPicPr>
            <a:picLocks noChangeAspect="1" noChangeArrowheads="1"/>
          </p:cNvPicPr>
          <p:nvPr/>
        </p:nvPicPr>
        <p:blipFill>
          <a:blip r:embed="rId4"/>
          <a:srcRect/>
          <a:stretch>
            <a:fillRect/>
          </a:stretch>
        </p:blipFill>
        <p:spPr bwMode="auto">
          <a:xfrm>
            <a:off x="8382000" y="228600"/>
            <a:ext cx="609600" cy="762000"/>
          </a:xfrm>
          <a:prstGeom prst="rect">
            <a:avLst/>
          </a:prstGeom>
          <a:noFill/>
        </p:spPr>
      </p:pic>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08" name="Rectangle 2"/>
          <p:cNvSpPr>
            <a:spLocks noGrp="1" noChangeArrowheads="1"/>
          </p:cNvSpPr>
          <p:nvPr>
            <p:ph type="title"/>
          </p:nvPr>
        </p:nvSpPr>
        <p:spPr>
          <a:xfrm>
            <a:off x="357188" y="214313"/>
            <a:ext cx="8786812" cy="525462"/>
          </a:xfrm>
        </p:spPr>
        <p:txBody>
          <a:bodyPr/>
          <a:lstStyle/>
          <a:p>
            <a:pPr eaLnBrk="1" hangingPunct="1"/>
            <a:r>
              <a:rPr lang="en-GB" b="1" i="1" smtClean="0">
                <a:solidFill>
                  <a:srgbClr val="C00000"/>
                </a:solidFill>
              </a:rPr>
              <a:t>Serious  Warning!</a:t>
            </a:r>
            <a:endParaRPr lang="en-US" smtClean="0">
              <a:solidFill>
                <a:srgbClr val="C00000"/>
              </a:solidFill>
            </a:endParaRPr>
          </a:p>
        </p:txBody>
      </p:sp>
      <p:sp>
        <p:nvSpPr>
          <p:cNvPr id="1049009" name="Rectangle 3"/>
          <p:cNvSpPr txBox="1">
            <a:spLocks noChangeArrowheads="1"/>
          </p:cNvSpPr>
          <p:nvPr/>
        </p:nvSpPr>
        <p:spPr bwMode="auto">
          <a:xfrm>
            <a:off x="714375" y="571500"/>
            <a:ext cx="8643938" cy="3214688"/>
          </a:xfrm>
          <a:prstGeom prst="rect">
            <a:avLst/>
          </a:prstGeom>
          <a:noFill/>
          <a:ln w="9525">
            <a:noFill/>
            <a:miter lim="800000"/>
            <a:headEnd/>
            <a:tailEnd/>
          </a:ln>
        </p:spPr>
        <p:txBody>
          <a:bodyPr/>
          <a:lstStyle/>
          <a:p>
            <a:pPr marL="419100" indent="-382588" eaLnBrk="1" hangingPunct="1">
              <a:lnSpc>
                <a:spcPct val="85000"/>
              </a:lnSpc>
              <a:spcBef>
                <a:spcPct val="35000"/>
              </a:spcBef>
            </a:pPr>
            <a:endParaRPr lang="en-US" sz="2400" dirty="0">
              <a:solidFill>
                <a:srgbClr val="C00000"/>
              </a:solidFill>
              <a:latin typeface="Arial Black" pitchFamily="34" charset="0"/>
              <a:cs typeface="Arial" charset="0"/>
            </a:endParaRPr>
          </a:p>
          <a:p>
            <a:pPr marL="514350" indent="-514350" eaLnBrk="1" hangingPunct="1">
              <a:lnSpc>
                <a:spcPts val="2400"/>
              </a:lnSpc>
            </a:pPr>
            <a:r>
              <a:rPr lang="en-US" sz="2800" b="1" dirty="0">
                <a:latin typeface="Arial" charset="0"/>
                <a:cs typeface="Arial" charset="0"/>
              </a:rPr>
              <a:t> Don’t  work with extra machine if you are not comfortable with the given position or height.</a:t>
            </a:r>
            <a:endParaRPr lang="en-US" sz="2400" dirty="0">
              <a:solidFill>
                <a:srgbClr val="C00000"/>
              </a:solidFill>
              <a:latin typeface="+mj-lt"/>
              <a:cs typeface="Arial" charset="0"/>
            </a:endParaRPr>
          </a:p>
        </p:txBody>
      </p:sp>
      <p:pic>
        <p:nvPicPr>
          <p:cNvPr id="2097194" name="Picture 2" descr="http://www.outputmagazine.com/_photos/620-Lavendon.jpg"/>
          <p:cNvPicPr>
            <a:picLocks noChangeAspect="1" noChangeArrowheads="1"/>
          </p:cNvPicPr>
          <p:nvPr/>
        </p:nvPicPr>
        <p:blipFill>
          <a:blip r:embed="rId3"/>
          <a:srcRect/>
          <a:stretch>
            <a:fillRect/>
          </a:stretch>
        </p:blipFill>
        <p:spPr bwMode="auto">
          <a:xfrm>
            <a:off x="1571625" y="2071688"/>
            <a:ext cx="5905500" cy="3924300"/>
          </a:xfrm>
          <a:prstGeom prst="rect">
            <a:avLst/>
          </a:prstGeom>
          <a:noFill/>
          <a:ln w="9525">
            <a:noFill/>
            <a:miter lim="800000"/>
            <a:headEnd/>
            <a:tailEnd/>
          </a:ln>
        </p:spPr>
      </p:pic>
      <p:pic>
        <p:nvPicPr>
          <p:cNvPr id="5" name="Picture 2" descr="Opito logo –"/>
          <p:cNvPicPr>
            <a:picLocks noChangeAspect="1" noChangeArrowheads="1"/>
          </p:cNvPicPr>
          <p:nvPr/>
        </p:nvPicPr>
        <p:blipFill>
          <a:blip r:embed="rId4"/>
          <a:srcRect/>
          <a:stretch>
            <a:fillRect/>
          </a:stretch>
        </p:blipFill>
        <p:spPr bwMode="auto">
          <a:xfrm>
            <a:off x="8382000" y="228600"/>
            <a:ext cx="609600" cy="762000"/>
          </a:xfrm>
          <a:prstGeom prst="rect">
            <a:avLst/>
          </a:prstGeom>
          <a:noFill/>
        </p:spPr>
      </p:pic>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3" name="Rectangle 2"/>
          <p:cNvSpPr>
            <a:spLocks noGrp="1" noChangeArrowheads="1"/>
          </p:cNvSpPr>
          <p:nvPr>
            <p:ph type="title"/>
          </p:nvPr>
        </p:nvSpPr>
        <p:spPr>
          <a:xfrm>
            <a:off x="357188" y="214313"/>
            <a:ext cx="8786812" cy="525462"/>
          </a:xfrm>
        </p:spPr>
        <p:txBody>
          <a:bodyPr/>
          <a:lstStyle/>
          <a:p>
            <a:pPr eaLnBrk="1" hangingPunct="1"/>
            <a:r>
              <a:rPr lang="en-GB" b="1" i="1" dirty="0" smtClean="0">
                <a:solidFill>
                  <a:srgbClr val="C00000"/>
                </a:solidFill>
              </a:rPr>
              <a:t>Finally Before Your At Height!</a:t>
            </a:r>
            <a:endParaRPr lang="en-US" dirty="0" smtClean="0">
              <a:solidFill>
                <a:srgbClr val="C00000"/>
              </a:solidFill>
            </a:endParaRPr>
          </a:p>
        </p:txBody>
      </p:sp>
      <p:sp>
        <p:nvSpPr>
          <p:cNvPr id="1049014" name="Rectangle 3"/>
          <p:cNvSpPr txBox="1">
            <a:spLocks noChangeArrowheads="1"/>
          </p:cNvSpPr>
          <p:nvPr/>
        </p:nvSpPr>
        <p:spPr bwMode="auto">
          <a:xfrm>
            <a:off x="500063" y="1357313"/>
            <a:ext cx="8643937" cy="3214687"/>
          </a:xfrm>
          <a:prstGeom prst="rect">
            <a:avLst/>
          </a:prstGeom>
          <a:noFill/>
          <a:ln w="9525">
            <a:noFill/>
            <a:miter lim="800000"/>
            <a:headEnd/>
            <a:tailEnd/>
          </a:ln>
        </p:spPr>
        <p:txBody>
          <a:bodyPr/>
          <a:lstStyle/>
          <a:p>
            <a:pPr marL="419100" indent="-382588" eaLnBrk="1" hangingPunct="1">
              <a:lnSpc>
                <a:spcPct val="85000"/>
              </a:lnSpc>
              <a:spcBef>
                <a:spcPct val="35000"/>
              </a:spcBef>
            </a:pPr>
            <a:r>
              <a:rPr lang="en-US" sz="2400" b="1" dirty="0">
                <a:latin typeface="Arial" charset="0"/>
                <a:cs typeface="Arial" charset="0"/>
              </a:rPr>
              <a:t>    - </a:t>
            </a:r>
            <a:r>
              <a:rPr lang="en-US" sz="2400" b="1" dirty="0" smtClean="0">
                <a:latin typeface="Arial" charset="0"/>
                <a:cs typeface="Arial" charset="0"/>
              </a:rPr>
              <a:t>Wait </a:t>
            </a:r>
            <a:r>
              <a:rPr lang="en-US" sz="2400" b="1" dirty="0">
                <a:latin typeface="Arial" charset="0"/>
                <a:cs typeface="Arial" charset="0"/>
              </a:rPr>
              <a:t>to receive the safety officer instructions.</a:t>
            </a:r>
          </a:p>
          <a:p>
            <a:pPr marL="419100" indent="-382588" eaLnBrk="1" hangingPunct="1">
              <a:lnSpc>
                <a:spcPct val="85000"/>
              </a:lnSpc>
              <a:spcBef>
                <a:spcPct val="35000"/>
              </a:spcBef>
            </a:pPr>
            <a:endParaRPr lang="en-US" sz="2400" b="1" dirty="0">
              <a:latin typeface="Arial" charset="0"/>
              <a:cs typeface="Arial" charset="0"/>
            </a:endParaRPr>
          </a:p>
          <a:p>
            <a:pPr marL="419100" indent="-382588" eaLnBrk="1" hangingPunct="1">
              <a:lnSpc>
                <a:spcPct val="85000"/>
              </a:lnSpc>
              <a:spcBef>
                <a:spcPct val="35000"/>
              </a:spcBef>
              <a:buFontTx/>
              <a:buChar char="-"/>
            </a:pPr>
            <a:r>
              <a:rPr lang="en-US" sz="2400" b="1" dirty="0">
                <a:latin typeface="Arial" charset="0"/>
                <a:cs typeface="Arial" charset="0"/>
              </a:rPr>
              <a:t>understand every Working at height Job Hazard Analysis (JHA). </a:t>
            </a:r>
          </a:p>
          <a:p>
            <a:pPr marL="419100" indent="-382588" eaLnBrk="1" hangingPunct="1">
              <a:lnSpc>
                <a:spcPct val="85000"/>
              </a:lnSpc>
              <a:spcBef>
                <a:spcPct val="35000"/>
              </a:spcBef>
              <a:buFontTx/>
              <a:buChar char="-"/>
            </a:pPr>
            <a:endParaRPr lang="en-US" sz="2400" b="1" dirty="0">
              <a:solidFill>
                <a:srgbClr val="C00000"/>
              </a:solidFill>
              <a:latin typeface="+mj-lt"/>
              <a:cs typeface="Arial" charset="0"/>
            </a:endParaRPr>
          </a:p>
          <a:p>
            <a:pPr marL="419100" indent="-382588" eaLnBrk="1" hangingPunct="1">
              <a:lnSpc>
                <a:spcPct val="85000"/>
              </a:lnSpc>
              <a:spcBef>
                <a:spcPct val="35000"/>
              </a:spcBef>
              <a:buFontTx/>
              <a:buChar char="-"/>
            </a:pPr>
            <a:r>
              <a:rPr lang="en-US" sz="2400" b="1" dirty="0">
                <a:latin typeface="+mj-lt"/>
                <a:cs typeface="Arial" charset="0"/>
              </a:rPr>
              <a:t>Make sure you are working with the right frame of mind.</a:t>
            </a:r>
            <a:endParaRPr lang="en-US" sz="2400" dirty="0">
              <a:latin typeface="+mj-lt"/>
              <a:cs typeface="Arial" charset="0"/>
            </a:endParaRPr>
          </a:p>
        </p:txBody>
      </p:sp>
      <p:pic>
        <p:nvPicPr>
          <p:cNvPr id="4" name="Picture 2" descr="Opito logo –"/>
          <p:cNvPicPr>
            <a:picLocks noChangeAspect="1" noChangeArrowheads="1"/>
          </p:cNvPicPr>
          <p:nvPr/>
        </p:nvPicPr>
        <p:blipFill>
          <a:blip r:embed="rId3"/>
          <a:srcRect/>
          <a:stretch>
            <a:fillRect/>
          </a:stretch>
        </p:blipFill>
        <p:spPr bwMode="auto">
          <a:xfrm>
            <a:off x="8534400" y="762000"/>
            <a:ext cx="457200" cy="457200"/>
          </a:xfrm>
          <a:prstGeom prst="rect">
            <a:avLst/>
          </a:prstGeom>
          <a:noFill/>
        </p:spPr>
      </p:pic>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3"/>
          <p:cNvSpPr>
            <a:spLocks noGrp="1" noChangeArrowheads="1"/>
          </p:cNvSpPr>
          <p:nvPr>
            <p:ph type="body" idx="1"/>
          </p:nvPr>
        </p:nvSpPr>
        <p:spPr>
          <a:xfrm>
            <a:off x="357188" y="1946275"/>
            <a:ext cx="8472487" cy="4911725"/>
          </a:xfrm>
        </p:spPr>
        <p:txBody>
          <a:bodyPr/>
          <a:lstStyle/>
          <a:p>
            <a:pPr eaLnBrk="1" hangingPunct="1">
              <a:buFontTx/>
              <a:buNone/>
            </a:pPr>
            <a:endParaRPr lang="en-US" smtClean="0"/>
          </a:p>
          <a:p>
            <a:pPr eaLnBrk="1" hangingPunct="1">
              <a:buFontTx/>
              <a:buNone/>
            </a:pPr>
            <a:endParaRPr lang="en-US" smtClean="0"/>
          </a:p>
          <a:p>
            <a:pPr eaLnBrk="1" hangingPunct="1">
              <a:buFontTx/>
              <a:buNone/>
            </a:pPr>
            <a:endParaRPr lang="en-US" smtClean="0"/>
          </a:p>
          <a:p>
            <a:pPr eaLnBrk="1" hangingPunct="1">
              <a:buFontTx/>
              <a:buNone/>
            </a:pPr>
            <a:endParaRPr lang="en-US" smtClean="0"/>
          </a:p>
          <a:p>
            <a:pPr eaLnBrk="1" hangingPunct="1">
              <a:buFontTx/>
              <a:buNone/>
            </a:pPr>
            <a:endParaRPr lang="en-US" smtClean="0"/>
          </a:p>
          <a:p>
            <a:pPr eaLnBrk="1" hangingPunct="1">
              <a:buFontTx/>
              <a:buNone/>
            </a:pPr>
            <a:endParaRPr lang="en-US" smtClean="0"/>
          </a:p>
        </p:txBody>
      </p:sp>
      <p:sp>
        <p:nvSpPr>
          <p:cNvPr id="4" name="Rectangle 2"/>
          <p:cNvSpPr>
            <a:spLocks noGrp="1" noChangeArrowheads="1"/>
          </p:cNvSpPr>
          <p:nvPr>
            <p:ph type="title"/>
          </p:nvPr>
        </p:nvSpPr>
        <p:spPr>
          <a:xfrm>
            <a:off x="714375" y="2057401"/>
            <a:ext cx="8229600" cy="2971800"/>
          </a:xfrm>
        </p:spPr>
        <p:txBody>
          <a:bodyPr/>
          <a:lstStyle/>
          <a:p>
            <a:pPr eaLnBrk="1" hangingPunct="1">
              <a:defRPr/>
            </a:pPr>
            <a:r>
              <a:rPr lang="en-US" sz="6600" b="1" dirty="0" smtClean="0">
                <a:solidFill>
                  <a:srgbClr val="FF0000"/>
                </a:solidFill>
              </a:rPr>
              <a:t>THANK YOU</a:t>
            </a:r>
            <a:r>
              <a:rPr lang="en-US" sz="3600" b="1" dirty="0" smtClean="0">
                <a:solidFill>
                  <a:schemeClr val="accent6"/>
                </a:solidFill>
              </a:rPr>
              <a:t/>
            </a:r>
            <a:br>
              <a:rPr lang="en-US" sz="3600" b="1" dirty="0" smtClean="0">
                <a:solidFill>
                  <a:schemeClr val="accent6"/>
                </a:solidFill>
              </a:rPr>
            </a:br>
            <a:endParaRPr lang="en-US" sz="3600" b="1" dirty="0" smtClean="0">
              <a:solidFill>
                <a:srgbClr val="C00000"/>
              </a:solidFill>
            </a:endParaRPr>
          </a:p>
        </p:txBody>
      </p:sp>
      <p:sp>
        <p:nvSpPr>
          <p:cNvPr id="190468" name="Rectangle 7"/>
          <p:cNvSpPr>
            <a:spLocks noChangeArrowheads="1"/>
          </p:cNvSpPr>
          <p:nvPr/>
        </p:nvSpPr>
        <p:spPr bwMode="auto">
          <a:xfrm>
            <a:off x="285750" y="857250"/>
            <a:ext cx="8286750" cy="3540125"/>
          </a:xfrm>
          <a:prstGeom prst="rect">
            <a:avLst/>
          </a:prstGeom>
          <a:noFill/>
          <a:ln w="9525">
            <a:noFill/>
            <a:miter lim="800000"/>
            <a:headEnd/>
            <a:tailEnd/>
          </a:ln>
        </p:spPr>
        <p:txBody>
          <a:bodyPr>
            <a:spAutoFit/>
          </a:bodyPr>
          <a:lstStyle/>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p:txBody>
      </p:sp>
      <p:sp>
        <p:nvSpPr>
          <p:cNvPr id="190469" name="AutoShape 8"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sp>
        <p:nvSpPr>
          <p:cNvPr id="190470" name="AutoShape 10"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pic>
        <p:nvPicPr>
          <p:cNvPr id="8" name="Picture 2" descr="Opito logo –"/>
          <p:cNvPicPr>
            <a:picLocks noChangeAspect="1" noChangeArrowheads="1"/>
          </p:cNvPicPr>
          <p:nvPr/>
        </p:nvPicPr>
        <p:blipFill>
          <a:blip r:embed="rId2"/>
          <a:srcRect/>
          <a:stretch>
            <a:fillRect/>
          </a:stretch>
        </p:blipFill>
        <p:spPr bwMode="auto">
          <a:xfrm>
            <a:off x="8382000" y="228600"/>
            <a:ext cx="609600" cy="7620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type="body" idx="1"/>
          </p:nvPr>
        </p:nvSpPr>
        <p:spPr>
          <a:xfrm>
            <a:off x="357188" y="1000125"/>
            <a:ext cx="8229600" cy="4525963"/>
          </a:xfrm>
        </p:spPr>
        <p:txBody>
          <a:bodyPr/>
          <a:lstStyle/>
          <a:p>
            <a:pPr eaLnBrk="1" hangingPunct="1">
              <a:buFontTx/>
              <a:buNone/>
            </a:pPr>
            <a:endParaRPr lang="en-US" smtClean="0"/>
          </a:p>
          <a:p>
            <a:pPr eaLnBrk="1" hangingPunct="1">
              <a:buFontTx/>
              <a:buNone/>
            </a:pPr>
            <a:endParaRPr lang="en-US" u="sng" smtClean="0"/>
          </a:p>
        </p:txBody>
      </p:sp>
      <p:sp>
        <p:nvSpPr>
          <p:cNvPr id="4" name="Rectangle 2"/>
          <p:cNvSpPr>
            <a:spLocks noGrp="1" noChangeArrowheads="1"/>
          </p:cNvSpPr>
          <p:nvPr>
            <p:ph type="title"/>
          </p:nvPr>
        </p:nvSpPr>
        <p:spPr>
          <a:xfrm>
            <a:off x="428625" y="357188"/>
            <a:ext cx="8229600" cy="981075"/>
          </a:xfrm>
        </p:spPr>
        <p:txBody>
          <a:bodyPr/>
          <a:lstStyle/>
          <a:p>
            <a:pPr eaLnBrk="1" hangingPunct="1">
              <a:defRPr/>
            </a:pPr>
            <a:r>
              <a:rPr lang="en-US" sz="3600" b="1" dirty="0" smtClean="0">
                <a:solidFill>
                  <a:schemeClr val="accent6"/>
                </a:solidFill>
              </a:rPr>
              <a:t>CHEMICAL HAZARD</a:t>
            </a:r>
            <a:br>
              <a:rPr lang="en-US" sz="3600" b="1" dirty="0" smtClean="0">
                <a:solidFill>
                  <a:schemeClr val="accent6"/>
                </a:solidFill>
              </a:rPr>
            </a:br>
            <a:endParaRPr lang="en-US" sz="3600" b="1" dirty="0" smtClean="0">
              <a:solidFill>
                <a:srgbClr val="C00000"/>
              </a:solidFill>
            </a:endParaRPr>
          </a:p>
        </p:txBody>
      </p:sp>
      <p:sp>
        <p:nvSpPr>
          <p:cNvPr id="77828" name="Rectangle 7"/>
          <p:cNvSpPr>
            <a:spLocks noChangeArrowheads="1"/>
          </p:cNvSpPr>
          <p:nvPr/>
        </p:nvSpPr>
        <p:spPr bwMode="auto">
          <a:xfrm>
            <a:off x="571500" y="1000125"/>
            <a:ext cx="8286750" cy="6124575"/>
          </a:xfrm>
          <a:prstGeom prst="rect">
            <a:avLst/>
          </a:prstGeom>
          <a:noFill/>
          <a:ln w="9525">
            <a:noFill/>
            <a:miter lim="800000"/>
            <a:headEnd/>
            <a:tailEnd/>
          </a:ln>
        </p:spPr>
        <p:txBody>
          <a:bodyPr>
            <a:spAutoFit/>
          </a:bodyPr>
          <a:lstStyle/>
          <a:p>
            <a:pPr marL="514350" indent="-514350" eaLnBrk="1" hangingPunct="1"/>
            <a:endParaRPr lang="en-US" sz="2800"/>
          </a:p>
          <a:p>
            <a:pPr marL="514350" indent="-514350" eaLnBrk="1" hangingPunct="1">
              <a:buFontTx/>
              <a:buChar char="-"/>
            </a:pPr>
            <a:r>
              <a:rPr lang="en-US" sz="2800">
                <a:solidFill>
                  <a:srgbClr val="C00000"/>
                </a:solidFill>
              </a:rPr>
              <a:t>METHOD OF EXPOSURES: INGESTION</a:t>
            </a:r>
          </a:p>
          <a:p>
            <a:pPr marL="514350" indent="-514350" eaLnBrk="1" hangingPunct="1">
              <a:buFontTx/>
              <a:buChar char="-"/>
            </a:pPr>
            <a:endParaRPr lang="en-US" sz="2800">
              <a:solidFill>
                <a:srgbClr val="C00000"/>
              </a:solidFill>
            </a:endParaRPr>
          </a:p>
          <a:p>
            <a:pPr marL="514350" indent="-514350" eaLnBrk="1" hangingPunct="1"/>
            <a:r>
              <a:rPr lang="en-US" sz="2800"/>
              <a:t>    Poisonous  chemicals enter through the mouth into the digestive system, from contaminated  food or water and or any other. </a:t>
            </a:r>
          </a:p>
          <a:p>
            <a:pPr marL="514350" indent="-514350" eaLnBrk="1" hangingPunct="1"/>
            <a:endParaRPr lang="en-US" sz="2800"/>
          </a:p>
          <a:p>
            <a:pPr marL="514350" indent="-514350" eaLnBrk="1" hangingPunct="1"/>
            <a:r>
              <a:rPr lang="en-US" sz="2800"/>
              <a:t>     </a:t>
            </a:r>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p:txBody>
      </p:sp>
      <p:sp>
        <p:nvSpPr>
          <p:cNvPr id="77829" name="AutoShape 8"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sp>
        <p:nvSpPr>
          <p:cNvPr id="77830" name="AutoShape 10"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pic>
        <p:nvPicPr>
          <p:cNvPr id="7" name="Picture 2" descr="Opito logo –"/>
          <p:cNvPicPr>
            <a:picLocks noChangeAspect="1" noChangeArrowheads="1"/>
          </p:cNvPicPr>
          <p:nvPr/>
        </p:nvPicPr>
        <p:blipFill>
          <a:blip r:embed="rId2"/>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type="body" idx="1"/>
          </p:nvPr>
        </p:nvSpPr>
        <p:spPr>
          <a:xfrm>
            <a:off x="357188" y="1000125"/>
            <a:ext cx="8229600" cy="4525963"/>
          </a:xfrm>
        </p:spPr>
        <p:txBody>
          <a:bodyPr/>
          <a:lstStyle/>
          <a:p>
            <a:pPr eaLnBrk="1" hangingPunct="1">
              <a:buFontTx/>
              <a:buNone/>
            </a:pPr>
            <a:endParaRPr lang="en-US" smtClean="0"/>
          </a:p>
          <a:p>
            <a:pPr eaLnBrk="1" hangingPunct="1">
              <a:buFontTx/>
              <a:buNone/>
            </a:pPr>
            <a:endParaRPr lang="en-US" u="sng" smtClean="0"/>
          </a:p>
        </p:txBody>
      </p:sp>
      <p:sp>
        <p:nvSpPr>
          <p:cNvPr id="4" name="Rectangle 2"/>
          <p:cNvSpPr>
            <a:spLocks noGrp="1" noChangeArrowheads="1"/>
          </p:cNvSpPr>
          <p:nvPr>
            <p:ph type="title"/>
          </p:nvPr>
        </p:nvSpPr>
        <p:spPr>
          <a:xfrm>
            <a:off x="428625" y="357188"/>
            <a:ext cx="8229600" cy="981075"/>
          </a:xfrm>
        </p:spPr>
        <p:txBody>
          <a:bodyPr/>
          <a:lstStyle/>
          <a:p>
            <a:pPr eaLnBrk="1" hangingPunct="1">
              <a:defRPr/>
            </a:pPr>
            <a:r>
              <a:rPr lang="en-US" sz="3600" b="1" dirty="0" smtClean="0">
                <a:solidFill>
                  <a:schemeClr val="accent6"/>
                </a:solidFill>
              </a:rPr>
              <a:t>CHEMICAL HAZARD</a:t>
            </a:r>
            <a:br>
              <a:rPr lang="en-US" sz="3600" b="1" dirty="0" smtClean="0">
                <a:solidFill>
                  <a:schemeClr val="accent6"/>
                </a:solidFill>
              </a:rPr>
            </a:br>
            <a:endParaRPr lang="en-US" sz="3600" b="1" dirty="0" smtClean="0">
              <a:solidFill>
                <a:srgbClr val="C00000"/>
              </a:solidFill>
            </a:endParaRPr>
          </a:p>
        </p:txBody>
      </p:sp>
      <p:sp>
        <p:nvSpPr>
          <p:cNvPr id="78852" name="Rectangle 7"/>
          <p:cNvSpPr>
            <a:spLocks noChangeArrowheads="1"/>
          </p:cNvSpPr>
          <p:nvPr/>
        </p:nvSpPr>
        <p:spPr bwMode="auto">
          <a:xfrm>
            <a:off x="571500" y="1000125"/>
            <a:ext cx="8286750" cy="7848600"/>
          </a:xfrm>
          <a:prstGeom prst="rect">
            <a:avLst/>
          </a:prstGeom>
          <a:noFill/>
          <a:ln w="9525">
            <a:noFill/>
            <a:miter lim="800000"/>
            <a:headEnd/>
            <a:tailEnd/>
          </a:ln>
        </p:spPr>
        <p:txBody>
          <a:bodyPr>
            <a:spAutoFit/>
          </a:bodyPr>
          <a:lstStyle/>
          <a:p>
            <a:pPr marL="514350" indent="-514350" eaLnBrk="1" hangingPunct="1"/>
            <a:endParaRPr lang="en-US" sz="2800"/>
          </a:p>
          <a:p>
            <a:pPr marL="514350" indent="-514350" eaLnBrk="1" hangingPunct="1">
              <a:buFontTx/>
              <a:buChar char="-"/>
            </a:pPr>
            <a:r>
              <a:rPr lang="en-US" sz="2800">
                <a:solidFill>
                  <a:srgbClr val="C00000"/>
                </a:solidFill>
              </a:rPr>
              <a:t>METHOD OF EXPOSURES: INJECTION</a:t>
            </a:r>
          </a:p>
          <a:p>
            <a:pPr marL="514350" indent="-514350" eaLnBrk="1" hangingPunct="1">
              <a:buFontTx/>
              <a:buChar char="-"/>
            </a:pPr>
            <a:endParaRPr lang="en-US" sz="2800">
              <a:solidFill>
                <a:srgbClr val="C00000"/>
              </a:solidFill>
            </a:endParaRPr>
          </a:p>
          <a:p>
            <a:pPr marL="514350" indent="-514350" eaLnBrk="1" hangingPunct="1"/>
            <a:r>
              <a:rPr lang="en-US" sz="2800"/>
              <a:t>    harmful chemical can enter into our body or blood stream through a mechanical medium.</a:t>
            </a:r>
          </a:p>
          <a:p>
            <a:pPr marL="514350" indent="-514350" eaLnBrk="1" hangingPunct="1"/>
            <a:endParaRPr lang="en-US" sz="2800"/>
          </a:p>
          <a:p>
            <a:pPr marL="514350" indent="-514350" eaLnBrk="1" hangingPunct="1"/>
            <a:r>
              <a:rPr lang="en-US" sz="2800" b="1" u="sng"/>
              <a:t>Note: </a:t>
            </a:r>
            <a:r>
              <a:rPr lang="en-US" sz="2800"/>
              <a:t>This</a:t>
            </a:r>
            <a:r>
              <a:rPr lang="en-US" sz="2800" b="1"/>
              <a:t> </a:t>
            </a:r>
            <a:r>
              <a:rPr lang="en-US" sz="2800"/>
              <a:t>often happens deliberately. However victims are usually not abreast of the full chemical composition of the substance entering their body.</a:t>
            </a:r>
          </a:p>
          <a:p>
            <a:pPr marL="514350" indent="-514350" eaLnBrk="1" hangingPunct="1"/>
            <a:endParaRPr lang="en-US" sz="2800"/>
          </a:p>
          <a:p>
            <a:pPr marL="514350" indent="-514350" eaLnBrk="1" hangingPunct="1"/>
            <a:r>
              <a:rPr lang="en-US" sz="2800"/>
              <a:t>     </a:t>
            </a:r>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p:txBody>
      </p:sp>
      <p:sp>
        <p:nvSpPr>
          <p:cNvPr id="78853" name="AutoShape 8"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sp>
        <p:nvSpPr>
          <p:cNvPr id="78854" name="AutoShape 10"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pic>
        <p:nvPicPr>
          <p:cNvPr id="7" name="Picture 2" descr="Opito logo –"/>
          <p:cNvPicPr>
            <a:picLocks noChangeAspect="1" noChangeArrowheads="1"/>
          </p:cNvPicPr>
          <p:nvPr/>
        </p:nvPicPr>
        <p:blipFill>
          <a:blip r:embed="rId2"/>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ChangeArrowheads="1"/>
          </p:cNvSpPr>
          <p:nvPr>
            <p:ph type="body" idx="1"/>
          </p:nvPr>
        </p:nvSpPr>
        <p:spPr>
          <a:xfrm>
            <a:off x="357188" y="1000125"/>
            <a:ext cx="8229600" cy="4525963"/>
          </a:xfrm>
        </p:spPr>
        <p:txBody>
          <a:bodyPr/>
          <a:lstStyle/>
          <a:p>
            <a:pPr eaLnBrk="1" hangingPunct="1">
              <a:buFontTx/>
              <a:buNone/>
            </a:pPr>
            <a:endParaRPr lang="en-US" smtClean="0"/>
          </a:p>
          <a:p>
            <a:pPr eaLnBrk="1" hangingPunct="1">
              <a:buFontTx/>
              <a:buNone/>
            </a:pPr>
            <a:endParaRPr lang="en-US" u="sng" smtClean="0"/>
          </a:p>
        </p:txBody>
      </p:sp>
      <p:sp>
        <p:nvSpPr>
          <p:cNvPr id="4" name="Rectangle 2"/>
          <p:cNvSpPr>
            <a:spLocks noGrp="1" noChangeArrowheads="1"/>
          </p:cNvSpPr>
          <p:nvPr>
            <p:ph type="title"/>
          </p:nvPr>
        </p:nvSpPr>
        <p:spPr>
          <a:xfrm>
            <a:off x="428625" y="357188"/>
            <a:ext cx="8229600" cy="981075"/>
          </a:xfrm>
        </p:spPr>
        <p:txBody>
          <a:bodyPr/>
          <a:lstStyle/>
          <a:p>
            <a:pPr eaLnBrk="1" hangingPunct="1">
              <a:defRPr/>
            </a:pPr>
            <a:r>
              <a:rPr lang="en-US" sz="3600" b="1" dirty="0" smtClean="0">
                <a:solidFill>
                  <a:schemeClr val="accent6"/>
                </a:solidFill>
              </a:rPr>
              <a:t>CHEMICAL HAZARD</a:t>
            </a:r>
            <a:br>
              <a:rPr lang="en-US" sz="3600" b="1" dirty="0" smtClean="0">
                <a:solidFill>
                  <a:schemeClr val="accent6"/>
                </a:solidFill>
              </a:rPr>
            </a:br>
            <a:endParaRPr lang="en-US" sz="3600" b="1" dirty="0" smtClean="0">
              <a:solidFill>
                <a:srgbClr val="C00000"/>
              </a:solidFill>
            </a:endParaRPr>
          </a:p>
        </p:txBody>
      </p:sp>
      <p:sp>
        <p:nvSpPr>
          <p:cNvPr id="79876" name="Rectangle 7"/>
          <p:cNvSpPr>
            <a:spLocks noChangeArrowheads="1"/>
          </p:cNvSpPr>
          <p:nvPr/>
        </p:nvSpPr>
        <p:spPr bwMode="auto">
          <a:xfrm>
            <a:off x="500063" y="785813"/>
            <a:ext cx="8286750" cy="8156575"/>
          </a:xfrm>
          <a:prstGeom prst="rect">
            <a:avLst/>
          </a:prstGeom>
          <a:noFill/>
          <a:ln w="9525">
            <a:noFill/>
            <a:miter lim="800000"/>
            <a:headEnd/>
            <a:tailEnd/>
          </a:ln>
        </p:spPr>
        <p:txBody>
          <a:bodyPr>
            <a:spAutoFit/>
          </a:bodyPr>
          <a:lstStyle/>
          <a:p>
            <a:pPr marL="514350" indent="-514350" eaLnBrk="1" hangingPunct="1"/>
            <a:endParaRPr lang="en-US" sz="2800"/>
          </a:p>
          <a:p>
            <a:pPr marL="514350" indent="-514350" eaLnBrk="1" hangingPunct="1">
              <a:buFontTx/>
              <a:buChar char="-"/>
            </a:pPr>
            <a:r>
              <a:rPr lang="en-US" sz="2800">
                <a:solidFill>
                  <a:srgbClr val="C00000"/>
                </a:solidFill>
              </a:rPr>
              <a:t>GENERAL CHEMICAL HAZARD KNOWLEDGE</a:t>
            </a:r>
            <a:endParaRPr lang="en-US" sz="2800"/>
          </a:p>
          <a:p>
            <a:pPr marL="514350" indent="-514350" eaLnBrk="1" hangingPunct="1"/>
            <a:endParaRPr lang="en-US" sz="2800"/>
          </a:p>
          <a:p>
            <a:pPr marL="514350" indent="-514350" eaLnBrk="1" hangingPunct="1"/>
            <a:r>
              <a:rPr lang="en-US" sz="2800"/>
              <a:t> </a:t>
            </a:r>
            <a:r>
              <a:rPr lang="en-US" sz="2400"/>
              <a:t>SYMPTOMS: </a:t>
            </a:r>
          </a:p>
          <a:p>
            <a:pPr marL="514350" indent="-514350" eaLnBrk="1" hangingPunct="1"/>
            <a:r>
              <a:rPr lang="en-US" sz="2400"/>
              <a:t> Depending on the type of exposure, symptoms can be :</a:t>
            </a:r>
          </a:p>
          <a:p>
            <a:pPr marL="514350" indent="-514350" eaLnBrk="1" hangingPunct="1"/>
            <a:endParaRPr lang="en-US" sz="2400"/>
          </a:p>
          <a:p>
            <a:pPr marL="514350" indent="-514350" eaLnBrk="1" hangingPunct="1">
              <a:buFontTx/>
              <a:buChar char="-"/>
            </a:pPr>
            <a:r>
              <a:rPr lang="en-US" sz="2000"/>
              <a:t>Abdominal pain</a:t>
            </a:r>
          </a:p>
          <a:p>
            <a:pPr marL="514350" indent="-514350" eaLnBrk="1" hangingPunct="1">
              <a:buFontTx/>
              <a:buChar char="-"/>
            </a:pPr>
            <a:r>
              <a:rPr lang="en-US" sz="2000"/>
              <a:t>Breathing difficulty</a:t>
            </a:r>
          </a:p>
          <a:p>
            <a:pPr marL="514350" indent="-514350" eaLnBrk="1" hangingPunct="1">
              <a:buFontTx/>
              <a:buChar char="-"/>
            </a:pPr>
            <a:r>
              <a:rPr lang="en-US" sz="2000"/>
              <a:t>Dizziness</a:t>
            </a:r>
          </a:p>
          <a:p>
            <a:pPr marL="514350" indent="-514350" eaLnBrk="1" hangingPunct="1">
              <a:buFontTx/>
              <a:buChar char="-"/>
            </a:pPr>
            <a:r>
              <a:rPr lang="en-US" sz="2000"/>
              <a:t>Headache </a:t>
            </a:r>
          </a:p>
          <a:p>
            <a:pPr marL="514350" indent="-514350" eaLnBrk="1" hangingPunct="1">
              <a:buFontTx/>
              <a:buChar char="-"/>
            </a:pPr>
            <a:r>
              <a:rPr lang="en-US" sz="2000"/>
              <a:t>Pain where contact is made with the skin</a:t>
            </a:r>
          </a:p>
          <a:p>
            <a:pPr marL="514350" indent="-514350" eaLnBrk="1" hangingPunct="1">
              <a:buFontTx/>
              <a:buChar char="-"/>
            </a:pPr>
            <a:r>
              <a:rPr lang="en-US" sz="2000"/>
              <a:t>Weakness</a:t>
            </a:r>
          </a:p>
          <a:p>
            <a:pPr marL="514350" indent="-514350" eaLnBrk="1" hangingPunct="1">
              <a:buFontTx/>
              <a:buChar char="-"/>
            </a:pPr>
            <a:r>
              <a:rPr lang="en-US" sz="2000"/>
              <a:t>Unconsciousness </a:t>
            </a:r>
          </a:p>
          <a:p>
            <a:pPr marL="514350" indent="-514350" eaLnBrk="1" hangingPunct="1"/>
            <a:endParaRPr lang="en-US" sz="2800"/>
          </a:p>
          <a:p>
            <a:pPr marL="514350" indent="-514350" eaLnBrk="1" hangingPunct="1"/>
            <a:r>
              <a:rPr lang="en-US" sz="2800"/>
              <a:t>     </a:t>
            </a:r>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p:txBody>
      </p:sp>
      <p:sp>
        <p:nvSpPr>
          <p:cNvPr id="79877" name="AutoShape 8"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sp>
        <p:nvSpPr>
          <p:cNvPr id="79878" name="AutoShape 10"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pic>
        <p:nvPicPr>
          <p:cNvPr id="7" name="Picture 2" descr="Opito logo –"/>
          <p:cNvPicPr>
            <a:picLocks noChangeAspect="1" noChangeArrowheads="1"/>
          </p:cNvPicPr>
          <p:nvPr/>
        </p:nvPicPr>
        <p:blipFill>
          <a:blip r:embed="rId2"/>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Aims and Objectives</a:t>
            </a:r>
            <a:endParaRPr lang="en-US" dirty="0"/>
          </a:p>
        </p:txBody>
      </p:sp>
      <p:sp>
        <p:nvSpPr>
          <p:cNvPr id="3" name="Content Placeholder 2"/>
          <p:cNvSpPr>
            <a:spLocks noGrp="1"/>
          </p:cNvSpPr>
          <p:nvPr>
            <p:ph idx="1"/>
          </p:nvPr>
        </p:nvSpPr>
        <p:spPr>
          <a:xfrm>
            <a:off x="457200" y="1295400"/>
            <a:ext cx="8229600" cy="5257800"/>
          </a:xfrm>
        </p:spPr>
        <p:txBody>
          <a:bodyPr/>
          <a:lstStyle/>
          <a:p>
            <a:endParaRPr lang="en-US" dirty="0" smtClean="0"/>
          </a:p>
          <a:p>
            <a:pPr algn="just"/>
            <a:r>
              <a:rPr lang="en-US" sz="2400" dirty="0" smtClean="0"/>
              <a:t>The aim of the IMIST programme is to introduce delegates to the key safety elements required by all employees working in the oil and gas industry.</a:t>
            </a:r>
            <a:br>
              <a:rPr lang="en-US" sz="2400" dirty="0" smtClean="0"/>
            </a:br>
            <a:endParaRPr lang="en-US" sz="2400" dirty="0" smtClean="0"/>
          </a:p>
          <a:p>
            <a:pPr algn="just">
              <a:buNone/>
            </a:pPr>
            <a:r>
              <a:rPr lang="en-US" sz="2400" dirty="0" smtClean="0"/>
              <a:t>•</a:t>
            </a:r>
            <a:r>
              <a:rPr lang="en-US" sz="2400" dirty="0" smtClean="0"/>
              <a:t>It also ensures the knowledge and understanding of these basic safety elements are maintained and current amongst the existing workforce.</a:t>
            </a:r>
            <a:endParaRPr lang="en-US" sz="2400" dirty="0"/>
          </a:p>
        </p:txBody>
      </p:sp>
      <p:pic>
        <p:nvPicPr>
          <p:cNvPr id="379906" name="Picture 2" descr="Opito logo –"/>
          <p:cNvPicPr>
            <a:picLocks noChangeAspect="1" noChangeArrowheads="1"/>
          </p:cNvPicPr>
          <p:nvPr/>
        </p:nvPicPr>
        <p:blipFill>
          <a:blip r:embed="rId2"/>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body" idx="1"/>
          </p:nvPr>
        </p:nvSpPr>
        <p:spPr>
          <a:xfrm>
            <a:off x="357188" y="1000125"/>
            <a:ext cx="8229600" cy="4525963"/>
          </a:xfrm>
        </p:spPr>
        <p:txBody>
          <a:bodyPr/>
          <a:lstStyle/>
          <a:p>
            <a:pPr eaLnBrk="1" hangingPunct="1">
              <a:buFontTx/>
              <a:buNone/>
            </a:pPr>
            <a:endParaRPr lang="en-US" smtClean="0"/>
          </a:p>
          <a:p>
            <a:pPr eaLnBrk="1" hangingPunct="1">
              <a:buFontTx/>
              <a:buNone/>
            </a:pPr>
            <a:endParaRPr lang="en-US" u="sng" smtClean="0"/>
          </a:p>
        </p:txBody>
      </p:sp>
      <p:sp>
        <p:nvSpPr>
          <p:cNvPr id="4" name="Rectangle 2"/>
          <p:cNvSpPr>
            <a:spLocks noGrp="1" noChangeArrowheads="1"/>
          </p:cNvSpPr>
          <p:nvPr>
            <p:ph type="title"/>
          </p:nvPr>
        </p:nvSpPr>
        <p:spPr>
          <a:xfrm>
            <a:off x="428625" y="357188"/>
            <a:ext cx="8229600" cy="981075"/>
          </a:xfrm>
        </p:spPr>
        <p:txBody>
          <a:bodyPr/>
          <a:lstStyle/>
          <a:p>
            <a:pPr eaLnBrk="1" hangingPunct="1">
              <a:defRPr/>
            </a:pPr>
            <a:r>
              <a:rPr lang="en-US" sz="3600" b="1" dirty="0" smtClean="0">
                <a:solidFill>
                  <a:schemeClr val="accent6"/>
                </a:solidFill>
              </a:rPr>
              <a:t>CHEMICAL HAZARD</a:t>
            </a:r>
            <a:br>
              <a:rPr lang="en-US" sz="3600" b="1" dirty="0" smtClean="0">
                <a:solidFill>
                  <a:schemeClr val="accent6"/>
                </a:solidFill>
              </a:rPr>
            </a:br>
            <a:endParaRPr lang="en-US" sz="3600" b="1" dirty="0" smtClean="0">
              <a:solidFill>
                <a:srgbClr val="C00000"/>
              </a:solidFill>
            </a:endParaRPr>
          </a:p>
        </p:txBody>
      </p:sp>
      <p:sp>
        <p:nvSpPr>
          <p:cNvPr id="80900" name="Rectangle 7"/>
          <p:cNvSpPr>
            <a:spLocks noChangeArrowheads="1"/>
          </p:cNvSpPr>
          <p:nvPr/>
        </p:nvSpPr>
        <p:spPr bwMode="auto">
          <a:xfrm>
            <a:off x="857250" y="571500"/>
            <a:ext cx="8286750" cy="9510713"/>
          </a:xfrm>
          <a:prstGeom prst="rect">
            <a:avLst/>
          </a:prstGeom>
          <a:noFill/>
          <a:ln w="9525">
            <a:noFill/>
            <a:miter lim="800000"/>
            <a:headEnd/>
            <a:tailEnd/>
          </a:ln>
        </p:spPr>
        <p:txBody>
          <a:bodyPr>
            <a:spAutoFit/>
          </a:bodyPr>
          <a:lstStyle/>
          <a:p>
            <a:pPr marL="514350" indent="-514350" eaLnBrk="1" hangingPunct="1"/>
            <a:endParaRPr lang="en-US" sz="2800"/>
          </a:p>
          <a:p>
            <a:pPr marL="514350" indent="-514350" eaLnBrk="1" hangingPunct="1">
              <a:buFontTx/>
              <a:buChar char="-"/>
            </a:pPr>
            <a:r>
              <a:rPr lang="en-US" sz="2800">
                <a:solidFill>
                  <a:srgbClr val="C00000"/>
                </a:solidFill>
              </a:rPr>
              <a:t>GENERAL CHEMICAL HAZARD KNOWLEDGE</a:t>
            </a:r>
            <a:endParaRPr lang="en-US" sz="2800"/>
          </a:p>
          <a:p>
            <a:pPr marL="514350" indent="-514350" eaLnBrk="1" hangingPunct="1"/>
            <a:endParaRPr lang="en-US" sz="2800"/>
          </a:p>
          <a:p>
            <a:pPr marL="514350" indent="-514350" eaLnBrk="1" hangingPunct="1"/>
            <a:r>
              <a:rPr lang="en-US" sz="2800"/>
              <a:t>PROTECTION Cont:</a:t>
            </a:r>
          </a:p>
          <a:p>
            <a:pPr marL="514350" indent="-514350" eaLnBrk="1" hangingPunct="1">
              <a:buFontTx/>
              <a:buChar char="-"/>
            </a:pPr>
            <a:r>
              <a:rPr lang="en-US" sz="2000"/>
              <a:t>Avoid prolonged (even low-level) exposure to chemicals.</a:t>
            </a:r>
          </a:p>
          <a:p>
            <a:pPr marL="514350" indent="-514350" eaLnBrk="1" hangingPunct="1">
              <a:buFontTx/>
              <a:buChar char="-"/>
            </a:pPr>
            <a:endParaRPr lang="en-US" sz="2800"/>
          </a:p>
          <a:p>
            <a:pPr marL="514350" indent="-514350" eaLnBrk="1" hangingPunct="1">
              <a:buFontTx/>
              <a:buChar char="-"/>
            </a:pPr>
            <a:r>
              <a:rPr lang="en-US" sz="2000"/>
              <a:t>Avoid mixing different products that contain toxic chemicals such as </a:t>
            </a:r>
            <a:r>
              <a:rPr lang="en-US" sz="2000" u="sng">
                <a:hlinkClick r:id="rId2"/>
              </a:rPr>
              <a:t>ammonia</a:t>
            </a:r>
            <a:r>
              <a:rPr lang="en-US" sz="2000"/>
              <a:t> and bleach. The mixture can give off hazardous fumes.</a:t>
            </a:r>
          </a:p>
          <a:p>
            <a:pPr marL="514350" indent="-514350" eaLnBrk="1" hangingPunct="1">
              <a:buFontTx/>
              <a:buChar char="-"/>
            </a:pPr>
            <a:endParaRPr lang="en-US" sz="2000"/>
          </a:p>
          <a:p>
            <a:pPr marL="514350" indent="-514350" eaLnBrk="1" hangingPunct="1">
              <a:buFontTx/>
              <a:buChar char="-"/>
            </a:pPr>
            <a:r>
              <a:rPr lang="en-US" sz="2000"/>
              <a:t>Buy potentially poisonous substance in safety containers, and buy only as much as needed.</a:t>
            </a:r>
          </a:p>
          <a:p>
            <a:pPr marL="514350" indent="-514350" eaLnBrk="1" hangingPunct="1">
              <a:buFontTx/>
              <a:buChar char="-"/>
            </a:pPr>
            <a:endParaRPr lang="en-US" sz="2000"/>
          </a:p>
          <a:p>
            <a:pPr marL="514350" indent="-514350" eaLnBrk="1" hangingPunct="1">
              <a:buFontTx/>
              <a:buChar char="-"/>
            </a:pPr>
            <a:r>
              <a:rPr lang="en-US" sz="2000"/>
              <a:t>Many household products are made of toxic chemicals. It is important to read and follow label instructions, including any precautions.</a:t>
            </a:r>
          </a:p>
          <a:p>
            <a:pPr marL="514350" indent="-514350" eaLnBrk="1" hangingPunct="1">
              <a:buFontTx/>
              <a:buChar char="-"/>
            </a:pPr>
            <a:endParaRPr lang="en-US" sz="2000"/>
          </a:p>
          <a:p>
            <a:pPr marL="514350" indent="-514350" eaLnBrk="1" hangingPunct="1"/>
            <a:endParaRPr lang="en-US" sz="2800"/>
          </a:p>
          <a:p>
            <a:pPr marL="514350" indent="-514350" eaLnBrk="1" hangingPunct="1"/>
            <a:r>
              <a:rPr lang="en-US" sz="2800"/>
              <a:t>     </a:t>
            </a:r>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p:txBody>
      </p:sp>
      <p:sp>
        <p:nvSpPr>
          <p:cNvPr id="80901" name="AutoShape 8"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sp>
        <p:nvSpPr>
          <p:cNvPr id="80902" name="AutoShape 10"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pic>
        <p:nvPicPr>
          <p:cNvPr id="7" name="Picture 2" descr="Opito logo –"/>
          <p:cNvPicPr>
            <a:picLocks noChangeAspect="1" noChangeArrowheads="1"/>
          </p:cNvPicPr>
          <p:nvPr/>
        </p:nvPicPr>
        <p:blipFill>
          <a:blip r:embed="rId3"/>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type="body" idx="1"/>
          </p:nvPr>
        </p:nvSpPr>
        <p:spPr>
          <a:xfrm>
            <a:off x="357188" y="1000125"/>
            <a:ext cx="8229600" cy="4525963"/>
          </a:xfrm>
        </p:spPr>
        <p:txBody>
          <a:bodyPr/>
          <a:lstStyle/>
          <a:p>
            <a:pPr eaLnBrk="1" hangingPunct="1">
              <a:buFontTx/>
              <a:buNone/>
            </a:pPr>
            <a:endParaRPr lang="en-US" smtClean="0"/>
          </a:p>
          <a:p>
            <a:pPr eaLnBrk="1" hangingPunct="1">
              <a:buFontTx/>
              <a:buNone/>
            </a:pPr>
            <a:endParaRPr lang="en-US" u="sng" smtClean="0"/>
          </a:p>
        </p:txBody>
      </p:sp>
      <p:sp>
        <p:nvSpPr>
          <p:cNvPr id="4" name="Rectangle 2"/>
          <p:cNvSpPr>
            <a:spLocks noGrp="1" noChangeArrowheads="1"/>
          </p:cNvSpPr>
          <p:nvPr>
            <p:ph type="title"/>
          </p:nvPr>
        </p:nvSpPr>
        <p:spPr>
          <a:xfrm>
            <a:off x="428625" y="357188"/>
            <a:ext cx="8229600" cy="981075"/>
          </a:xfrm>
        </p:spPr>
        <p:txBody>
          <a:bodyPr/>
          <a:lstStyle/>
          <a:p>
            <a:pPr eaLnBrk="1" hangingPunct="1">
              <a:defRPr/>
            </a:pPr>
            <a:r>
              <a:rPr lang="en-US" sz="3600" b="1" dirty="0" smtClean="0">
                <a:solidFill>
                  <a:schemeClr val="accent6"/>
                </a:solidFill>
              </a:rPr>
              <a:t>CHEMICAL HAZARD</a:t>
            </a:r>
            <a:br>
              <a:rPr lang="en-US" sz="3600" b="1" dirty="0" smtClean="0">
                <a:solidFill>
                  <a:schemeClr val="accent6"/>
                </a:solidFill>
              </a:rPr>
            </a:br>
            <a:endParaRPr lang="en-US" sz="3600" b="1" dirty="0" smtClean="0">
              <a:solidFill>
                <a:srgbClr val="C00000"/>
              </a:solidFill>
            </a:endParaRPr>
          </a:p>
        </p:txBody>
      </p:sp>
      <p:sp>
        <p:nvSpPr>
          <p:cNvPr id="66564" name="Rectangle 7"/>
          <p:cNvSpPr>
            <a:spLocks noChangeArrowheads="1"/>
          </p:cNvSpPr>
          <p:nvPr/>
        </p:nvSpPr>
        <p:spPr bwMode="auto">
          <a:xfrm>
            <a:off x="357188" y="357188"/>
            <a:ext cx="8286750" cy="8278812"/>
          </a:xfrm>
          <a:prstGeom prst="rect">
            <a:avLst/>
          </a:prstGeom>
          <a:noFill/>
          <a:ln w="9525">
            <a:noFill/>
            <a:miter lim="800000"/>
            <a:headEnd/>
            <a:tailEnd/>
          </a:ln>
        </p:spPr>
        <p:txBody>
          <a:bodyPr>
            <a:spAutoFit/>
          </a:bodyPr>
          <a:lstStyle/>
          <a:p>
            <a:pPr marL="514350" indent="-514350" eaLnBrk="1" hangingPunct="1">
              <a:defRPr/>
            </a:pPr>
            <a:endParaRPr lang="en-US" sz="2800" dirty="0">
              <a:latin typeface="Arial" charset="0"/>
              <a:cs typeface="Arial" charset="0"/>
            </a:endParaRPr>
          </a:p>
          <a:p>
            <a:pPr marL="514350" indent="-514350" eaLnBrk="1" hangingPunct="1">
              <a:buFontTx/>
              <a:buChar char="-"/>
              <a:defRPr/>
            </a:pPr>
            <a:r>
              <a:rPr lang="en-US" sz="2800" dirty="0">
                <a:solidFill>
                  <a:srgbClr val="C00000"/>
                </a:solidFill>
                <a:latin typeface="Arial" charset="0"/>
                <a:cs typeface="Arial" charset="0"/>
              </a:rPr>
              <a:t>GENERAL CHEMICAL HAZARD KNOWLEDGE</a:t>
            </a:r>
            <a:endParaRPr lang="en-US" sz="2800" dirty="0">
              <a:latin typeface="Arial" charset="0"/>
              <a:cs typeface="Arial" charset="0"/>
            </a:endParaRPr>
          </a:p>
          <a:p>
            <a:pPr marL="514350" indent="-514350" eaLnBrk="1" hangingPunct="1">
              <a:defRPr/>
            </a:pPr>
            <a:endParaRPr lang="en-US" sz="2800" dirty="0">
              <a:latin typeface="Arial" charset="0"/>
              <a:cs typeface="Arial" charset="0"/>
            </a:endParaRPr>
          </a:p>
          <a:p>
            <a:pPr marL="514350" indent="-514350" eaLnBrk="1" hangingPunct="1">
              <a:defRPr/>
            </a:pPr>
            <a:r>
              <a:rPr lang="en-US" sz="2800" dirty="0">
                <a:latin typeface="Arial" charset="0"/>
                <a:cs typeface="Arial" charset="0"/>
              </a:rPr>
              <a:t>PROTECTION:</a:t>
            </a:r>
          </a:p>
          <a:p>
            <a:pPr marL="514350" indent="-514350" eaLnBrk="1" hangingPunct="1">
              <a:defRPr/>
            </a:pPr>
            <a:r>
              <a:rPr lang="en-US" sz="2800" dirty="0">
                <a:latin typeface="Arial" charset="0"/>
                <a:cs typeface="Arial" charset="0"/>
              </a:rPr>
              <a:t>- </a:t>
            </a:r>
            <a:r>
              <a:rPr lang="en-US" sz="2000" dirty="0">
                <a:latin typeface="Arial" charset="0"/>
                <a:cs typeface="Arial" charset="0"/>
              </a:rPr>
              <a:t>Never store household products in food or drink containers. Leave them in their original containers with the labels intact.</a:t>
            </a:r>
          </a:p>
          <a:p>
            <a:pPr marL="514350" indent="-514350" eaLnBrk="1" hangingPunct="1">
              <a:defRPr/>
            </a:pPr>
            <a:endParaRPr lang="en-US" sz="2800" dirty="0">
              <a:latin typeface="Arial" charset="0"/>
              <a:cs typeface="Arial" charset="0"/>
            </a:endParaRPr>
          </a:p>
          <a:p>
            <a:pPr marL="514350" indent="-514350" eaLnBrk="1" hangingPunct="1">
              <a:buFontTx/>
              <a:buChar char="-"/>
              <a:defRPr/>
            </a:pPr>
            <a:r>
              <a:rPr lang="en-US" sz="2000" dirty="0">
                <a:latin typeface="Arial" charset="0"/>
                <a:cs typeface="Arial" charset="0"/>
              </a:rPr>
              <a:t>Store chemicals safely immediately after use.</a:t>
            </a:r>
          </a:p>
          <a:p>
            <a:pPr marL="514350" indent="-514350" eaLnBrk="1" hangingPunct="1">
              <a:buFontTx/>
              <a:buChar char="-"/>
              <a:defRPr/>
            </a:pPr>
            <a:endParaRPr lang="en-US" sz="2000" dirty="0">
              <a:latin typeface="Arial" charset="0"/>
              <a:cs typeface="Arial" charset="0"/>
            </a:endParaRPr>
          </a:p>
          <a:p>
            <a:pPr marL="514350" indent="-514350" eaLnBrk="1" hangingPunct="1">
              <a:buFontTx/>
              <a:buChar char="-"/>
              <a:defRPr/>
            </a:pPr>
            <a:endParaRPr lang="en-US" sz="2000" dirty="0">
              <a:latin typeface="Arial" charset="0"/>
              <a:cs typeface="Arial" charset="0"/>
            </a:endParaRPr>
          </a:p>
          <a:p>
            <a:pPr eaLnBrk="1" hangingPunct="1">
              <a:defRPr/>
            </a:pPr>
            <a:r>
              <a:rPr lang="en-US" sz="2000" dirty="0">
                <a:latin typeface="Arial" charset="0"/>
                <a:cs typeface="Arial" charset="0"/>
              </a:rPr>
              <a:t>-     Use paints, petroleum products, ammonia, bleach, and other products that give off fumes only in a well-ventilated area.</a:t>
            </a:r>
          </a:p>
          <a:p>
            <a:pPr marL="514350" indent="-514350" eaLnBrk="1" hangingPunct="1">
              <a:buFontTx/>
              <a:buChar char="-"/>
              <a:defRPr/>
            </a:pPr>
            <a:endParaRPr lang="en-US" sz="2000" dirty="0">
              <a:latin typeface="Arial" charset="0"/>
              <a:cs typeface="Arial" charset="0"/>
            </a:endParaRPr>
          </a:p>
          <a:p>
            <a:pPr marL="514350" indent="-514350" eaLnBrk="1" hangingPunct="1">
              <a:defRPr/>
            </a:pPr>
            <a:endParaRPr lang="en-US" sz="2800" dirty="0">
              <a:latin typeface="Arial" charset="0"/>
              <a:cs typeface="Arial" charset="0"/>
            </a:endParaRPr>
          </a:p>
          <a:p>
            <a:pPr marL="514350" indent="-514350" eaLnBrk="1" hangingPunct="1">
              <a:defRPr/>
            </a:pPr>
            <a:r>
              <a:rPr lang="en-US" sz="2800" dirty="0">
                <a:latin typeface="Arial" charset="0"/>
                <a:cs typeface="Arial" charset="0"/>
              </a:rPr>
              <a:t>     </a:t>
            </a:r>
          </a:p>
          <a:p>
            <a:pPr marL="514350" indent="-514350" eaLnBrk="1" hangingPunct="1">
              <a:defRPr/>
            </a:pPr>
            <a:endParaRPr lang="en-US" sz="2800" dirty="0">
              <a:latin typeface="Arial" charset="0"/>
              <a:cs typeface="Arial" charset="0"/>
            </a:endParaRPr>
          </a:p>
          <a:p>
            <a:pPr marL="514350" indent="-514350" eaLnBrk="1" hangingPunct="1">
              <a:defRPr/>
            </a:pPr>
            <a:endParaRPr lang="en-US" sz="2800" dirty="0">
              <a:latin typeface="Arial" charset="0"/>
              <a:cs typeface="Arial" charset="0"/>
            </a:endParaRPr>
          </a:p>
          <a:p>
            <a:pPr marL="514350" indent="-514350" eaLnBrk="1" hangingPunct="1">
              <a:defRPr/>
            </a:pPr>
            <a:endParaRPr lang="en-US" sz="2800" dirty="0">
              <a:latin typeface="Arial" charset="0"/>
              <a:cs typeface="Arial" charset="0"/>
            </a:endParaRPr>
          </a:p>
          <a:p>
            <a:pPr marL="514350" indent="-514350" eaLnBrk="1" hangingPunct="1">
              <a:defRPr/>
            </a:pPr>
            <a:endParaRPr lang="en-US" sz="2800" dirty="0">
              <a:latin typeface="Arial" charset="0"/>
              <a:cs typeface="Arial" charset="0"/>
            </a:endParaRPr>
          </a:p>
          <a:p>
            <a:pPr marL="514350" indent="-514350" eaLnBrk="1" hangingPunct="1">
              <a:defRPr/>
            </a:pPr>
            <a:endParaRPr lang="en-US" sz="2800" dirty="0">
              <a:latin typeface="Arial" charset="0"/>
              <a:cs typeface="Arial" charset="0"/>
            </a:endParaRPr>
          </a:p>
          <a:p>
            <a:pPr marL="514350" indent="-514350" eaLnBrk="1" hangingPunct="1">
              <a:defRPr/>
            </a:pPr>
            <a:endParaRPr lang="en-US" sz="2800" dirty="0">
              <a:latin typeface="Arial" charset="0"/>
              <a:cs typeface="Arial" charset="0"/>
            </a:endParaRPr>
          </a:p>
        </p:txBody>
      </p:sp>
      <p:sp>
        <p:nvSpPr>
          <p:cNvPr id="81925" name="AutoShape 8"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sp>
        <p:nvSpPr>
          <p:cNvPr id="81926" name="AutoShape 10"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pic>
        <p:nvPicPr>
          <p:cNvPr id="7" name="Picture 2" descr="Opito logo –"/>
          <p:cNvPicPr>
            <a:picLocks noChangeAspect="1" noChangeArrowheads="1"/>
          </p:cNvPicPr>
          <p:nvPr/>
        </p:nvPicPr>
        <p:blipFill>
          <a:blip r:embed="rId2"/>
          <a:srcRect/>
          <a:stretch>
            <a:fillRect/>
          </a:stretch>
        </p:blipFill>
        <p:spPr bwMode="auto">
          <a:xfrm>
            <a:off x="7391400" y="228600"/>
            <a:ext cx="1600200" cy="6858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type="body" idx="1"/>
          </p:nvPr>
        </p:nvSpPr>
        <p:spPr>
          <a:xfrm>
            <a:off x="357188" y="1000125"/>
            <a:ext cx="8229600" cy="4525963"/>
          </a:xfrm>
        </p:spPr>
        <p:txBody>
          <a:bodyPr/>
          <a:lstStyle/>
          <a:p>
            <a:pPr eaLnBrk="1" hangingPunct="1">
              <a:buFontTx/>
              <a:buNone/>
            </a:pPr>
            <a:endParaRPr lang="en-US" smtClean="0"/>
          </a:p>
          <a:p>
            <a:pPr eaLnBrk="1" hangingPunct="1">
              <a:buFontTx/>
              <a:buNone/>
            </a:pPr>
            <a:endParaRPr lang="en-US" u="sng" smtClean="0"/>
          </a:p>
        </p:txBody>
      </p:sp>
      <p:sp>
        <p:nvSpPr>
          <p:cNvPr id="4" name="Rectangle 2"/>
          <p:cNvSpPr>
            <a:spLocks noGrp="1" noChangeArrowheads="1"/>
          </p:cNvSpPr>
          <p:nvPr>
            <p:ph type="title"/>
          </p:nvPr>
        </p:nvSpPr>
        <p:spPr>
          <a:xfrm>
            <a:off x="428625" y="357188"/>
            <a:ext cx="8229600" cy="981075"/>
          </a:xfrm>
        </p:spPr>
        <p:txBody>
          <a:bodyPr/>
          <a:lstStyle/>
          <a:p>
            <a:pPr eaLnBrk="1" hangingPunct="1">
              <a:defRPr/>
            </a:pPr>
            <a:r>
              <a:rPr lang="en-US" sz="3600" b="1" dirty="0" smtClean="0">
                <a:solidFill>
                  <a:schemeClr val="accent6"/>
                </a:solidFill>
              </a:rPr>
              <a:t>CHEMICAL HAZARD</a:t>
            </a:r>
            <a:br>
              <a:rPr lang="en-US" sz="3600" b="1" dirty="0" smtClean="0">
                <a:solidFill>
                  <a:schemeClr val="accent6"/>
                </a:solidFill>
              </a:rPr>
            </a:br>
            <a:endParaRPr lang="en-US" sz="3600" b="1" dirty="0" smtClean="0">
              <a:solidFill>
                <a:srgbClr val="C00000"/>
              </a:solidFill>
            </a:endParaRPr>
          </a:p>
        </p:txBody>
      </p:sp>
      <p:sp>
        <p:nvSpPr>
          <p:cNvPr id="82948" name="Rectangle 7"/>
          <p:cNvSpPr>
            <a:spLocks noChangeArrowheads="1"/>
          </p:cNvSpPr>
          <p:nvPr/>
        </p:nvSpPr>
        <p:spPr bwMode="auto">
          <a:xfrm>
            <a:off x="500063" y="785813"/>
            <a:ext cx="8286750" cy="7786687"/>
          </a:xfrm>
          <a:prstGeom prst="rect">
            <a:avLst/>
          </a:prstGeom>
          <a:noFill/>
          <a:ln w="9525">
            <a:noFill/>
            <a:miter lim="800000"/>
            <a:headEnd/>
            <a:tailEnd/>
          </a:ln>
        </p:spPr>
        <p:txBody>
          <a:bodyPr>
            <a:spAutoFit/>
          </a:bodyPr>
          <a:lstStyle/>
          <a:p>
            <a:pPr marL="514350" indent="-514350" eaLnBrk="1" hangingPunct="1"/>
            <a:endParaRPr lang="en-US" sz="2800"/>
          </a:p>
          <a:p>
            <a:pPr marL="514350" indent="-514350" eaLnBrk="1" hangingPunct="1">
              <a:buFontTx/>
              <a:buChar char="-"/>
            </a:pPr>
            <a:r>
              <a:rPr lang="en-US" sz="2800">
                <a:solidFill>
                  <a:srgbClr val="C00000"/>
                </a:solidFill>
              </a:rPr>
              <a:t>GENERAL CHEMICAL HAZARD KNOWLEDGE</a:t>
            </a:r>
            <a:endParaRPr lang="en-US" sz="2800"/>
          </a:p>
          <a:p>
            <a:pPr marL="514350" indent="-514350" eaLnBrk="1" hangingPunct="1"/>
            <a:endParaRPr lang="en-US" sz="2800"/>
          </a:p>
          <a:p>
            <a:pPr marL="514350" indent="-514350" eaLnBrk="1" hangingPunct="1"/>
            <a:r>
              <a:rPr lang="en-US" sz="2800"/>
              <a:t>FIRST AID</a:t>
            </a:r>
            <a:r>
              <a:rPr lang="en-US" sz="2400"/>
              <a:t>: </a:t>
            </a:r>
          </a:p>
          <a:p>
            <a:pPr marL="514350" indent="-514350" eaLnBrk="1" hangingPunct="1"/>
            <a:endParaRPr lang="en-US" sz="2400"/>
          </a:p>
          <a:p>
            <a:pPr marL="514350" indent="-514350" eaLnBrk="1" hangingPunct="1">
              <a:buFontTx/>
              <a:buChar char="-"/>
            </a:pPr>
            <a:r>
              <a:rPr lang="en-US" sz="2000"/>
              <a:t>Make sure the cause of the burn Is removed</a:t>
            </a:r>
          </a:p>
          <a:p>
            <a:pPr marL="514350" indent="-514350" eaLnBrk="1" hangingPunct="1">
              <a:buFontTx/>
              <a:buChar char="-"/>
            </a:pPr>
            <a:r>
              <a:rPr lang="en-US" sz="2000"/>
              <a:t>Flush the chemical off the skin using cool running water</a:t>
            </a:r>
          </a:p>
          <a:p>
            <a:pPr marL="514350" indent="-514350" eaLnBrk="1" hangingPunct="1">
              <a:buFontTx/>
              <a:buChar char="-"/>
            </a:pPr>
            <a:r>
              <a:rPr lang="en-US" sz="2000"/>
              <a:t>Treat the person from shock </a:t>
            </a:r>
          </a:p>
          <a:p>
            <a:pPr marL="514350" indent="-514350" eaLnBrk="1" hangingPunct="1">
              <a:buFontTx/>
              <a:buChar char="-"/>
            </a:pPr>
            <a:r>
              <a:rPr lang="en-US" sz="2000"/>
              <a:t>Apply wet compresses to release </a:t>
            </a:r>
          </a:p>
          <a:p>
            <a:pPr marL="514350" indent="-514350" eaLnBrk="1" hangingPunct="1">
              <a:buFontTx/>
              <a:buChar char="-"/>
            </a:pPr>
            <a:r>
              <a:rPr lang="en-US" sz="2000"/>
              <a:t>Wrap the burned area with a dry sterile cloth</a:t>
            </a:r>
          </a:p>
          <a:p>
            <a:pPr marL="514350" indent="-514350" eaLnBrk="1" hangingPunct="1">
              <a:buFontTx/>
              <a:buChar char="-"/>
            </a:pPr>
            <a:r>
              <a:rPr lang="en-US" sz="2000"/>
              <a:t>Protect the burned area from pressure and friction</a:t>
            </a:r>
          </a:p>
          <a:p>
            <a:pPr marL="514350" indent="-514350" eaLnBrk="1" hangingPunct="1">
              <a:buFontTx/>
              <a:buChar char="-"/>
            </a:pPr>
            <a:r>
              <a:rPr lang="en-US" sz="2000"/>
              <a:t>Unconsciousness </a:t>
            </a:r>
          </a:p>
          <a:p>
            <a:pPr marL="514350" indent="-514350" eaLnBrk="1" hangingPunct="1"/>
            <a:endParaRPr lang="en-US" sz="2800"/>
          </a:p>
          <a:p>
            <a:pPr marL="514350" indent="-514350" eaLnBrk="1" hangingPunct="1"/>
            <a:r>
              <a:rPr lang="en-US" sz="2800"/>
              <a:t>     </a:t>
            </a:r>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p:txBody>
      </p:sp>
      <p:sp>
        <p:nvSpPr>
          <p:cNvPr id="82949" name="AutoShape 8"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sp>
        <p:nvSpPr>
          <p:cNvPr id="82950" name="AutoShape 10"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pic>
        <p:nvPicPr>
          <p:cNvPr id="7" name="Picture 2" descr="Opito logo –"/>
          <p:cNvPicPr>
            <a:picLocks noChangeAspect="1" noChangeArrowheads="1"/>
          </p:cNvPicPr>
          <p:nvPr/>
        </p:nvPicPr>
        <p:blipFill>
          <a:blip r:embed="rId2"/>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57188" y="90488"/>
            <a:ext cx="8229600" cy="981075"/>
          </a:xfrm>
        </p:spPr>
        <p:txBody>
          <a:bodyPr/>
          <a:lstStyle/>
          <a:p>
            <a:pPr eaLnBrk="1" hangingPunct="1">
              <a:defRPr/>
            </a:pPr>
            <a:r>
              <a:rPr lang="en-US" sz="3600" b="1" dirty="0" smtClean="0">
                <a:solidFill>
                  <a:schemeClr val="accent6"/>
                </a:solidFill>
              </a:rPr>
              <a:t>BIOLOGICAL HAZARDS</a:t>
            </a:r>
          </a:p>
        </p:txBody>
      </p:sp>
      <p:pic>
        <p:nvPicPr>
          <p:cNvPr id="83971" name="Picture 3" descr="C:\Users\EZEKWERE HENRY\Desktop\food-poisoning-causes.jpg"/>
          <p:cNvPicPr>
            <a:picLocks noChangeAspect="1" noChangeArrowheads="1"/>
          </p:cNvPicPr>
          <p:nvPr/>
        </p:nvPicPr>
        <p:blipFill>
          <a:blip r:embed="rId2" cstate="print"/>
          <a:srcRect/>
          <a:stretch>
            <a:fillRect/>
          </a:stretch>
        </p:blipFill>
        <p:spPr bwMode="auto">
          <a:xfrm>
            <a:off x="1857375" y="1285875"/>
            <a:ext cx="5572125" cy="4652963"/>
          </a:xfrm>
          <a:prstGeom prst="rect">
            <a:avLst/>
          </a:prstGeom>
          <a:noFill/>
          <a:ln w="9525">
            <a:noFill/>
            <a:miter lim="800000"/>
            <a:headEnd/>
            <a:tailEnd/>
          </a:ln>
        </p:spPr>
      </p:pic>
      <p:pic>
        <p:nvPicPr>
          <p:cNvPr id="5" name="Picture 2" descr="Opito logo –"/>
          <p:cNvPicPr>
            <a:picLocks noChangeAspect="1" noChangeArrowheads="1"/>
          </p:cNvPicPr>
          <p:nvPr/>
        </p:nvPicPr>
        <p:blipFill>
          <a:blip r:embed="rId3"/>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type="body" idx="1"/>
          </p:nvPr>
        </p:nvSpPr>
        <p:spPr/>
        <p:txBody>
          <a:bodyPr/>
          <a:lstStyle/>
          <a:p>
            <a:pPr eaLnBrk="1" hangingPunct="1">
              <a:buFontTx/>
              <a:buNone/>
            </a:pPr>
            <a:endParaRPr lang="en-US" smtClean="0"/>
          </a:p>
          <a:p>
            <a:pPr eaLnBrk="1" hangingPunct="1">
              <a:buFontTx/>
              <a:buNone/>
            </a:pPr>
            <a:endParaRPr lang="en-US" u="sng" smtClean="0"/>
          </a:p>
        </p:txBody>
      </p:sp>
      <p:sp>
        <p:nvSpPr>
          <p:cNvPr id="4" name="Rectangle 2"/>
          <p:cNvSpPr>
            <a:spLocks noGrp="1" noChangeArrowheads="1"/>
          </p:cNvSpPr>
          <p:nvPr>
            <p:ph type="title"/>
          </p:nvPr>
        </p:nvSpPr>
        <p:spPr>
          <a:xfrm>
            <a:off x="428625" y="357188"/>
            <a:ext cx="8229600" cy="981075"/>
          </a:xfrm>
        </p:spPr>
        <p:txBody>
          <a:bodyPr/>
          <a:lstStyle/>
          <a:p>
            <a:pPr eaLnBrk="1" hangingPunct="1">
              <a:defRPr/>
            </a:pPr>
            <a:r>
              <a:rPr lang="en-US" sz="3600" b="1" dirty="0" smtClean="0">
                <a:solidFill>
                  <a:schemeClr val="accent6"/>
                </a:solidFill>
              </a:rPr>
              <a:t>BIOLOGICAL HAZARDS</a:t>
            </a:r>
            <a:br>
              <a:rPr lang="en-US" sz="3600" b="1" dirty="0" smtClean="0">
                <a:solidFill>
                  <a:schemeClr val="accent6"/>
                </a:solidFill>
              </a:rPr>
            </a:br>
            <a:endParaRPr lang="en-US" sz="3600" b="1" dirty="0" smtClean="0">
              <a:solidFill>
                <a:srgbClr val="C00000"/>
              </a:solidFill>
            </a:endParaRPr>
          </a:p>
        </p:txBody>
      </p:sp>
      <p:sp>
        <p:nvSpPr>
          <p:cNvPr id="84996" name="Rectangle 7"/>
          <p:cNvSpPr>
            <a:spLocks noChangeArrowheads="1"/>
          </p:cNvSpPr>
          <p:nvPr/>
        </p:nvSpPr>
        <p:spPr bwMode="auto">
          <a:xfrm>
            <a:off x="428625" y="1857375"/>
            <a:ext cx="8286750" cy="3970338"/>
          </a:xfrm>
          <a:prstGeom prst="rect">
            <a:avLst/>
          </a:prstGeom>
          <a:noFill/>
          <a:ln w="9525">
            <a:noFill/>
            <a:miter lim="800000"/>
            <a:headEnd/>
            <a:tailEnd/>
          </a:ln>
        </p:spPr>
        <p:txBody>
          <a:bodyPr>
            <a:spAutoFit/>
          </a:bodyPr>
          <a:lstStyle/>
          <a:p>
            <a:pPr marL="514350" indent="-514350" eaLnBrk="1" hangingPunct="1">
              <a:buFontTx/>
              <a:buChar char="-"/>
            </a:pPr>
            <a:r>
              <a:rPr lang="en-US" sz="2800"/>
              <a:t>These  refer to biological substances that pose a threat to the health of  humans.</a:t>
            </a:r>
          </a:p>
          <a:p>
            <a:pPr marL="514350" indent="-514350" eaLnBrk="1" hangingPunct="1"/>
            <a:endParaRPr lang="en-US" sz="2800">
              <a:solidFill>
                <a:srgbClr val="C00000"/>
              </a:solidFill>
            </a:endParaRPr>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p:txBody>
      </p:sp>
      <p:sp>
        <p:nvSpPr>
          <p:cNvPr id="84997" name="AutoShape 8"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sp>
        <p:nvSpPr>
          <p:cNvPr id="84998" name="AutoShape 10"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pic>
        <p:nvPicPr>
          <p:cNvPr id="7" name="Picture 2" descr="Opito logo –"/>
          <p:cNvPicPr>
            <a:picLocks noChangeAspect="1" noChangeArrowheads="1"/>
          </p:cNvPicPr>
          <p:nvPr/>
        </p:nvPicPr>
        <p:blipFill>
          <a:blip r:embed="rId2"/>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type="body" idx="1"/>
          </p:nvPr>
        </p:nvSpPr>
        <p:spPr/>
        <p:txBody>
          <a:bodyPr/>
          <a:lstStyle/>
          <a:p>
            <a:pPr eaLnBrk="1" hangingPunct="1">
              <a:buFontTx/>
              <a:buNone/>
            </a:pPr>
            <a:endParaRPr lang="en-US" smtClean="0"/>
          </a:p>
          <a:p>
            <a:pPr eaLnBrk="1" hangingPunct="1">
              <a:buFontTx/>
              <a:buNone/>
            </a:pPr>
            <a:endParaRPr lang="en-US" u="sng" smtClean="0"/>
          </a:p>
        </p:txBody>
      </p:sp>
      <p:sp>
        <p:nvSpPr>
          <p:cNvPr id="4" name="Rectangle 2"/>
          <p:cNvSpPr>
            <a:spLocks noGrp="1" noChangeArrowheads="1"/>
          </p:cNvSpPr>
          <p:nvPr>
            <p:ph type="title"/>
          </p:nvPr>
        </p:nvSpPr>
        <p:spPr>
          <a:xfrm>
            <a:off x="500063" y="0"/>
            <a:ext cx="8229600" cy="981075"/>
          </a:xfrm>
        </p:spPr>
        <p:txBody>
          <a:bodyPr/>
          <a:lstStyle/>
          <a:p>
            <a:pPr eaLnBrk="1" hangingPunct="1">
              <a:defRPr/>
            </a:pPr>
            <a:r>
              <a:rPr lang="en-US" sz="3600" b="1" dirty="0" smtClean="0">
                <a:solidFill>
                  <a:schemeClr val="accent6"/>
                </a:solidFill>
              </a:rPr>
              <a:t>BIOLOGICAL HAZARDS</a:t>
            </a:r>
            <a:br>
              <a:rPr lang="en-US" sz="3600" b="1" dirty="0" smtClean="0">
                <a:solidFill>
                  <a:schemeClr val="accent6"/>
                </a:solidFill>
              </a:rPr>
            </a:br>
            <a:endParaRPr lang="en-US" sz="3600" b="1" dirty="0" smtClean="0">
              <a:solidFill>
                <a:srgbClr val="C00000"/>
              </a:solidFill>
            </a:endParaRPr>
          </a:p>
        </p:txBody>
      </p:sp>
      <p:sp>
        <p:nvSpPr>
          <p:cNvPr id="86020" name="Rectangle 7"/>
          <p:cNvSpPr>
            <a:spLocks noChangeArrowheads="1"/>
          </p:cNvSpPr>
          <p:nvPr/>
        </p:nvSpPr>
        <p:spPr bwMode="auto">
          <a:xfrm>
            <a:off x="642938" y="642938"/>
            <a:ext cx="8286750" cy="7416800"/>
          </a:xfrm>
          <a:prstGeom prst="rect">
            <a:avLst/>
          </a:prstGeom>
          <a:noFill/>
          <a:ln w="9525">
            <a:noFill/>
            <a:miter lim="800000"/>
            <a:headEnd/>
            <a:tailEnd/>
          </a:ln>
        </p:spPr>
        <p:txBody>
          <a:bodyPr>
            <a:spAutoFit/>
          </a:bodyPr>
          <a:lstStyle/>
          <a:p>
            <a:pPr marL="514350" indent="-514350" eaLnBrk="1" hangingPunct="1"/>
            <a:endParaRPr lang="en-US" sz="2800">
              <a:solidFill>
                <a:srgbClr val="C00000"/>
              </a:solidFill>
            </a:endParaRPr>
          </a:p>
          <a:p>
            <a:pPr marL="514350" indent="-514350" eaLnBrk="1" hangingPunct="1">
              <a:buFontTx/>
              <a:buChar char="-"/>
            </a:pPr>
            <a:r>
              <a:rPr lang="en-US" sz="2800">
                <a:solidFill>
                  <a:srgbClr val="C00000"/>
                </a:solidFill>
              </a:rPr>
              <a:t>METHOD OF EXPOSURES : </a:t>
            </a:r>
            <a:r>
              <a:rPr lang="en-US" sz="2000" u="sng">
                <a:solidFill>
                  <a:srgbClr val="C00000"/>
                </a:solidFill>
              </a:rPr>
              <a:t>Bloodborne Pathogens:</a:t>
            </a:r>
          </a:p>
          <a:p>
            <a:pPr marL="514350" indent="-514350" eaLnBrk="1" hangingPunct="1"/>
            <a:endParaRPr lang="en-US" sz="2800">
              <a:solidFill>
                <a:srgbClr val="C00000"/>
              </a:solidFill>
            </a:endParaRPr>
          </a:p>
          <a:p>
            <a:pPr marL="514350" indent="-514350" eaLnBrk="1" hangingPunct="1">
              <a:buFontTx/>
              <a:buChar char="-"/>
            </a:pPr>
            <a:r>
              <a:rPr lang="en-US" sz="2400"/>
              <a:t>A pathogen is something that spreads disease</a:t>
            </a:r>
          </a:p>
          <a:p>
            <a:pPr marL="514350" indent="-514350" eaLnBrk="1" hangingPunct="1"/>
            <a:endParaRPr lang="en-US" sz="2400"/>
          </a:p>
          <a:p>
            <a:pPr marL="514350" indent="-514350" eaLnBrk="1" hangingPunct="1"/>
            <a:r>
              <a:rPr lang="en-US" sz="2400"/>
              <a:t>-   Bloodborne are diseases that goes through the blood.</a:t>
            </a:r>
          </a:p>
          <a:p>
            <a:pPr marL="514350" indent="-514350" eaLnBrk="1" hangingPunct="1"/>
            <a:endParaRPr lang="en-US" sz="2800"/>
          </a:p>
          <a:p>
            <a:pPr marL="514350" indent="-514350" eaLnBrk="1" hangingPunct="1"/>
            <a:r>
              <a:rPr lang="en-US" sz="2800"/>
              <a:t>Examples are: </a:t>
            </a:r>
          </a:p>
          <a:p>
            <a:pPr marL="514350" indent="-514350" eaLnBrk="1" hangingPunct="1">
              <a:buFontTx/>
              <a:buChar char="-"/>
            </a:pPr>
            <a:r>
              <a:rPr lang="en-US" sz="2400"/>
              <a:t>Hepatitis B virus (HBV)</a:t>
            </a:r>
          </a:p>
          <a:p>
            <a:pPr marL="514350" indent="-514350" eaLnBrk="1" hangingPunct="1">
              <a:buFontTx/>
              <a:buChar char="-"/>
            </a:pPr>
            <a:r>
              <a:rPr lang="en-US" sz="2400"/>
              <a:t>Hepatitis C </a:t>
            </a:r>
          </a:p>
          <a:p>
            <a:pPr marL="514350" indent="-514350" eaLnBrk="1" hangingPunct="1">
              <a:buFontTx/>
              <a:buChar char="-"/>
            </a:pPr>
            <a:r>
              <a:rPr lang="en-US" sz="2400"/>
              <a:t>human immunodeficiency virus (HIV)</a:t>
            </a:r>
          </a:p>
          <a:p>
            <a:pPr marL="514350" indent="-514350" eaLnBrk="1" hangingPunct="1">
              <a:buFontTx/>
              <a:buChar char="-"/>
            </a:pPr>
            <a:r>
              <a:rPr lang="en-US" sz="2400"/>
              <a:t>And others</a:t>
            </a:r>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p:txBody>
      </p:sp>
      <p:sp>
        <p:nvSpPr>
          <p:cNvPr id="86021" name="AutoShape 8"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sp>
        <p:nvSpPr>
          <p:cNvPr id="86022" name="AutoShape 10"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pic>
        <p:nvPicPr>
          <p:cNvPr id="7" name="Picture 2" descr="Opito logo –"/>
          <p:cNvPicPr>
            <a:picLocks noChangeAspect="1" noChangeArrowheads="1"/>
          </p:cNvPicPr>
          <p:nvPr/>
        </p:nvPicPr>
        <p:blipFill>
          <a:blip r:embed="rId2"/>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type="body" idx="1"/>
          </p:nvPr>
        </p:nvSpPr>
        <p:spPr/>
        <p:txBody>
          <a:bodyPr/>
          <a:lstStyle/>
          <a:p>
            <a:pPr eaLnBrk="1" hangingPunct="1">
              <a:buFontTx/>
              <a:buNone/>
            </a:pPr>
            <a:endParaRPr lang="en-US" smtClean="0"/>
          </a:p>
          <a:p>
            <a:pPr eaLnBrk="1" hangingPunct="1">
              <a:buFontTx/>
              <a:buNone/>
            </a:pPr>
            <a:endParaRPr lang="en-US" u="sng" smtClean="0"/>
          </a:p>
        </p:txBody>
      </p:sp>
      <p:sp>
        <p:nvSpPr>
          <p:cNvPr id="4" name="Rectangle 2"/>
          <p:cNvSpPr>
            <a:spLocks noGrp="1" noChangeArrowheads="1"/>
          </p:cNvSpPr>
          <p:nvPr>
            <p:ph type="title"/>
          </p:nvPr>
        </p:nvSpPr>
        <p:spPr>
          <a:xfrm>
            <a:off x="500063" y="0"/>
            <a:ext cx="8229600" cy="981075"/>
          </a:xfrm>
        </p:spPr>
        <p:txBody>
          <a:bodyPr/>
          <a:lstStyle/>
          <a:p>
            <a:pPr eaLnBrk="1" hangingPunct="1">
              <a:defRPr/>
            </a:pPr>
            <a:r>
              <a:rPr lang="en-US" sz="3600" b="1" dirty="0" smtClean="0">
                <a:solidFill>
                  <a:schemeClr val="accent6"/>
                </a:solidFill>
              </a:rPr>
              <a:t>BIOLOGICAL HAZARDS</a:t>
            </a:r>
            <a:br>
              <a:rPr lang="en-US" sz="3600" b="1" dirty="0" smtClean="0">
                <a:solidFill>
                  <a:schemeClr val="accent6"/>
                </a:solidFill>
              </a:rPr>
            </a:br>
            <a:endParaRPr lang="en-US" sz="3600" b="1" dirty="0" smtClean="0">
              <a:solidFill>
                <a:srgbClr val="C00000"/>
              </a:solidFill>
            </a:endParaRPr>
          </a:p>
        </p:txBody>
      </p:sp>
      <p:sp>
        <p:nvSpPr>
          <p:cNvPr id="87044" name="Rectangle 7"/>
          <p:cNvSpPr>
            <a:spLocks noChangeArrowheads="1"/>
          </p:cNvSpPr>
          <p:nvPr/>
        </p:nvSpPr>
        <p:spPr bwMode="auto">
          <a:xfrm>
            <a:off x="214313" y="642938"/>
            <a:ext cx="8929687" cy="6556375"/>
          </a:xfrm>
          <a:prstGeom prst="rect">
            <a:avLst/>
          </a:prstGeom>
          <a:noFill/>
          <a:ln w="9525">
            <a:noFill/>
            <a:miter lim="800000"/>
            <a:headEnd/>
            <a:tailEnd/>
          </a:ln>
        </p:spPr>
        <p:txBody>
          <a:bodyPr>
            <a:spAutoFit/>
          </a:bodyPr>
          <a:lstStyle/>
          <a:p>
            <a:pPr marL="514350" indent="-514350" eaLnBrk="1" hangingPunct="1"/>
            <a:endParaRPr lang="en-US" sz="2800">
              <a:solidFill>
                <a:srgbClr val="C00000"/>
              </a:solidFill>
            </a:endParaRPr>
          </a:p>
          <a:p>
            <a:pPr marL="514350" indent="-514350" eaLnBrk="1" hangingPunct="1"/>
            <a:r>
              <a:rPr lang="en-US" sz="2800">
                <a:solidFill>
                  <a:srgbClr val="C00000"/>
                </a:solidFill>
              </a:rPr>
              <a:t>METHOD OF EXPOSURES : </a:t>
            </a:r>
            <a:r>
              <a:rPr lang="en-US" sz="2800" u="sng">
                <a:solidFill>
                  <a:srgbClr val="C00000"/>
                </a:solidFill>
              </a:rPr>
              <a:t>Bloodborne Pathogens:</a:t>
            </a:r>
          </a:p>
          <a:p>
            <a:pPr marL="514350" indent="-514350" eaLnBrk="1" hangingPunct="1"/>
            <a:endParaRPr lang="en-US" sz="2800">
              <a:solidFill>
                <a:srgbClr val="C00000"/>
              </a:solidFill>
            </a:endParaRPr>
          </a:p>
          <a:p>
            <a:pPr marL="514350" indent="-514350" eaLnBrk="1" hangingPunct="1"/>
            <a:r>
              <a:rPr lang="en-US" sz="2400"/>
              <a:t>NOTE: objects contaminated with the blood of an infected person will be contagious. Avoid any contact with equipments.</a:t>
            </a:r>
          </a:p>
          <a:p>
            <a:pPr marL="514350" indent="-514350" eaLnBrk="1" hangingPunct="1"/>
            <a:endParaRPr lang="en-US" sz="2400"/>
          </a:p>
          <a:p>
            <a:pPr marL="514350" indent="-514350" eaLnBrk="1" hangingPunct="1"/>
            <a:endParaRPr lang="en-US" sz="2400"/>
          </a:p>
          <a:p>
            <a:pPr marL="514350" indent="-514350" eaLnBrk="1" hangingPunct="1"/>
            <a:r>
              <a:rPr lang="en-US" sz="2400"/>
              <a:t>- Do not handle blood with your bare hands always use disposable gloves, and apron in severe instance. </a:t>
            </a:r>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p:txBody>
      </p:sp>
      <p:sp>
        <p:nvSpPr>
          <p:cNvPr id="87045" name="AutoShape 8"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sp>
        <p:nvSpPr>
          <p:cNvPr id="87046" name="AutoShape 10"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pic>
        <p:nvPicPr>
          <p:cNvPr id="7" name="Picture 2" descr="Opito logo –"/>
          <p:cNvPicPr>
            <a:picLocks noChangeAspect="1" noChangeArrowheads="1"/>
          </p:cNvPicPr>
          <p:nvPr/>
        </p:nvPicPr>
        <p:blipFill>
          <a:blip r:embed="rId2"/>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ChangeArrowheads="1"/>
          </p:cNvSpPr>
          <p:nvPr>
            <p:ph type="body" idx="1"/>
          </p:nvPr>
        </p:nvSpPr>
        <p:spPr/>
        <p:txBody>
          <a:bodyPr/>
          <a:lstStyle/>
          <a:p>
            <a:pPr eaLnBrk="1" hangingPunct="1">
              <a:buFontTx/>
              <a:buNone/>
            </a:pPr>
            <a:endParaRPr lang="en-US" smtClean="0"/>
          </a:p>
          <a:p>
            <a:pPr eaLnBrk="1" hangingPunct="1">
              <a:buFontTx/>
              <a:buNone/>
            </a:pPr>
            <a:endParaRPr lang="en-US" u="sng" smtClean="0"/>
          </a:p>
        </p:txBody>
      </p:sp>
      <p:sp>
        <p:nvSpPr>
          <p:cNvPr id="4" name="Rectangle 2"/>
          <p:cNvSpPr>
            <a:spLocks noGrp="1" noChangeArrowheads="1"/>
          </p:cNvSpPr>
          <p:nvPr>
            <p:ph type="title"/>
          </p:nvPr>
        </p:nvSpPr>
        <p:spPr>
          <a:xfrm>
            <a:off x="500063" y="0"/>
            <a:ext cx="8229600" cy="981075"/>
          </a:xfrm>
        </p:spPr>
        <p:txBody>
          <a:bodyPr/>
          <a:lstStyle/>
          <a:p>
            <a:pPr eaLnBrk="1" hangingPunct="1">
              <a:defRPr/>
            </a:pPr>
            <a:r>
              <a:rPr lang="en-US" sz="3600" b="1" dirty="0" smtClean="0">
                <a:solidFill>
                  <a:schemeClr val="accent6"/>
                </a:solidFill>
              </a:rPr>
              <a:t>BIOLOGICAL HAZARDS</a:t>
            </a:r>
            <a:br>
              <a:rPr lang="en-US" sz="3600" b="1" dirty="0" smtClean="0">
                <a:solidFill>
                  <a:schemeClr val="accent6"/>
                </a:solidFill>
              </a:rPr>
            </a:br>
            <a:endParaRPr lang="en-US" sz="3600" b="1" dirty="0" smtClean="0">
              <a:solidFill>
                <a:srgbClr val="C00000"/>
              </a:solidFill>
            </a:endParaRPr>
          </a:p>
        </p:txBody>
      </p:sp>
      <p:sp>
        <p:nvSpPr>
          <p:cNvPr id="88068" name="Rectangle 7"/>
          <p:cNvSpPr>
            <a:spLocks noChangeArrowheads="1"/>
          </p:cNvSpPr>
          <p:nvPr/>
        </p:nvSpPr>
        <p:spPr bwMode="auto">
          <a:xfrm>
            <a:off x="214313" y="642938"/>
            <a:ext cx="8929687" cy="5816600"/>
          </a:xfrm>
          <a:prstGeom prst="rect">
            <a:avLst/>
          </a:prstGeom>
          <a:noFill/>
          <a:ln w="9525">
            <a:noFill/>
            <a:miter lim="800000"/>
            <a:headEnd/>
            <a:tailEnd/>
          </a:ln>
        </p:spPr>
        <p:txBody>
          <a:bodyPr>
            <a:spAutoFit/>
          </a:bodyPr>
          <a:lstStyle/>
          <a:p>
            <a:pPr marL="514350" indent="-514350" eaLnBrk="1" hangingPunct="1"/>
            <a:endParaRPr lang="en-US" sz="2800">
              <a:solidFill>
                <a:srgbClr val="C00000"/>
              </a:solidFill>
            </a:endParaRPr>
          </a:p>
          <a:p>
            <a:pPr marL="514350" indent="-514350" eaLnBrk="1" hangingPunct="1"/>
            <a:r>
              <a:rPr lang="en-US" sz="2800">
                <a:solidFill>
                  <a:srgbClr val="C00000"/>
                </a:solidFill>
              </a:rPr>
              <a:t>METHOD OF EXPOSURES </a:t>
            </a:r>
            <a:r>
              <a:rPr lang="en-US" sz="2800" u="sng">
                <a:solidFill>
                  <a:srgbClr val="C00000"/>
                </a:solidFill>
              </a:rPr>
              <a:t>: Building Related illness:</a:t>
            </a:r>
          </a:p>
          <a:p>
            <a:pPr marL="514350" indent="-514350" eaLnBrk="1" hangingPunct="1"/>
            <a:endParaRPr lang="en-US" sz="2800">
              <a:solidFill>
                <a:srgbClr val="C00000"/>
              </a:solidFill>
            </a:endParaRPr>
          </a:p>
          <a:p>
            <a:pPr marL="514350" indent="-514350" eaLnBrk="1" hangingPunct="1"/>
            <a:r>
              <a:rPr lang="en-US" sz="2400"/>
              <a:t>      building-related illness (BRI) refers to recognized diseases, often infections, eg Legionnaires' disease, caused by being in a sick building.</a:t>
            </a:r>
          </a:p>
          <a:p>
            <a:pPr marL="514350" indent="-514350" eaLnBrk="1" hangingPunct="1"/>
            <a:endParaRPr lang="en-US" sz="2400"/>
          </a:p>
          <a:p>
            <a:pPr marL="514350" indent="-514350" eaLnBrk="1" hangingPunct="1"/>
            <a:endParaRPr lang="en-US" sz="24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p:txBody>
      </p:sp>
      <p:sp>
        <p:nvSpPr>
          <p:cNvPr id="88069" name="AutoShape 8"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sp>
        <p:nvSpPr>
          <p:cNvPr id="88070" name="AutoShape 10"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pic>
        <p:nvPicPr>
          <p:cNvPr id="7" name="Picture 2" descr="Opito logo –"/>
          <p:cNvPicPr>
            <a:picLocks noChangeAspect="1" noChangeArrowheads="1"/>
          </p:cNvPicPr>
          <p:nvPr/>
        </p:nvPicPr>
        <p:blipFill>
          <a:blip r:embed="rId2"/>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noChangeArrowheads="1"/>
          </p:cNvSpPr>
          <p:nvPr>
            <p:ph type="body" idx="1"/>
          </p:nvPr>
        </p:nvSpPr>
        <p:spPr/>
        <p:txBody>
          <a:bodyPr/>
          <a:lstStyle/>
          <a:p>
            <a:pPr eaLnBrk="1" hangingPunct="1">
              <a:buFontTx/>
              <a:buNone/>
            </a:pPr>
            <a:endParaRPr lang="en-US" smtClean="0"/>
          </a:p>
          <a:p>
            <a:pPr eaLnBrk="1" hangingPunct="1">
              <a:buFontTx/>
              <a:buNone/>
            </a:pPr>
            <a:endParaRPr lang="en-US" u="sng" smtClean="0"/>
          </a:p>
        </p:txBody>
      </p:sp>
      <p:sp>
        <p:nvSpPr>
          <p:cNvPr id="4" name="Rectangle 2"/>
          <p:cNvSpPr>
            <a:spLocks noGrp="1" noChangeArrowheads="1"/>
          </p:cNvSpPr>
          <p:nvPr>
            <p:ph type="title"/>
          </p:nvPr>
        </p:nvSpPr>
        <p:spPr>
          <a:xfrm>
            <a:off x="500063" y="0"/>
            <a:ext cx="8229600" cy="981075"/>
          </a:xfrm>
        </p:spPr>
        <p:txBody>
          <a:bodyPr/>
          <a:lstStyle/>
          <a:p>
            <a:pPr eaLnBrk="1" hangingPunct="1">
              <a:defRPr/>
            </a:pPr>
            <a:r>
              <a:rPr lang="en-US" sz="3600" b="1" dirty="0" smtClean="0">
                <a:solidFill>
                  <a:schemeClr val="accent6"/>
                </a:solidFill>
              </a:rPr>
              <a:t>BIOLOGICAL HAZARDS</a:t>
            </a:r>
            <a:br>
              <a:rPr lang="en-US" sz="3600" b="1" dirty="0" smtClean="0">
                <a:solidFill>
                  <a:schemeClr val="accent6"/>
                </a:solidFill>
              </a:rPr>
            </a:br>
            <a:endParaRPr lang="en-US" sz="3600" b="1" dirty="0" smtClean="0">
              <a:solidFill>
                <a:srgbClr val="C00000"/>
              </a:solidFill>
            </a:endParaRPr>
          </a:p>
        </p:txBody>
      </p:sp>
      <p:sp>
        <p:nvSpPr>
          <p:cNvPr id="68612" name="Rectangle 7"/>
          <p:cNvSpPr>
            <a:spLocks noChangeArrowheads="1"/>
          </p:cNvSpPr>
          <p:nvPr/>
        </p:nvSpPr>
        <p:spPr bwMode="auto">
          <a:xfrm>
            <a:off x="214313" y="642938"/>
            <a:ext cx="8929687" cy="7478712"/>
          </a:xfrm>
          <a:prstGeom prst="rect">
            <a:avLst/>
          </a:prstGeom>
          <a:noFill/>
          <a:ln w="9525">
            <a:noFill/>
            <a:miter lim="800000"/>
            <a:headEnd/>
            <a:tailEnd/>
          </a:ln>
        </p:spPr>
        <p:txBody>
          <a:bodyPr>
            <a:spAutoFit/>
          </a:bodyPr>
          <a:lstStyle/>
          <a:p>
            <a:pPr marL="514350" indent="-514350" eaLnBrk="1" hangingPunct="1">
              <a:defRPr/>
            </a:pPr>
            <a:endParaRPr lang="en-US" sz="2800" dirty="0">
              <a:solidFill>
                <a:srgbClr val="C00000"/>
              </a:solidFill>
              <a:latin typeface="Arial" charset="0"/>
              <a:cs typeface="Arial" charset="0"/>
            </a:endParaRPr>
          </a:p>
          <a:p>
            <a:pPr marL="514350" indent="-514350" eaLnBrk="1" hangingPunct="1">
              <a:defRPr/>
            </a:pPr>
            <a:r>
              <a:rPr lang="en-US" sz="2800" dirty="0">
                <a:solidFill>
                  <a:srgbClr val="C00000"/>
                </a:solidFill>
                <a:latin typeface="Arial" charset="0"/>
                <a:cs typeface="Arial" charset="0"/>
              </a:rPr>
              <a:t>METHOD OF EXPOSURES </a:t>
            </a:r>
            <a:r>
              <a:rPr lang="en-US" sz="2800" u="sng" dirty="0">
                <a:solidFill>
                  <a:srgbClr val="C00000"/>
                </a:solidFill>
                <a:latin typeface="Arial" charset="0"/>
                <a:cs typeface="Arial" charset="0"/>
              </a:rPr>
              <a:t>: Building Related illness:</a:t>
            </a:r>
          </a:p>
          <a:p>
            <a:pPr marL="514350" indent="-514350" eaLnBrk="1" hangingPunct="1">
              <a:defRPr/>
            </a:pPr>
            <a:endParaRPr lang="en-US" sz="2800" dirty="0">
              <a:solidFill>
                <a:srgbClr val="C00000"/>
              </a:solidFill>
              <a:latin typeface="Arial" charset="0"/>
              <a:cs typeface="Arial" charset="0"/>
            </a:endParaRPr>
          </a:p>
          <a:p>
            <a:pPr marL="514350" indent="-514350" eaLnBrk="1" hangingPunct="1">
              <a:defRPr/>
            </a:pPr>
            <a:endParaRPr lang="en-US" sz="2800" dirty="0">
              <a:solidFill>
                <a:srgbClr val="C00000"/>
              </a:solidFill>
              <a:latin typeface="Arial" charset="0"/>
              <a:cs typeface="Arial" charset="0"/>
            </a:endParaRPr>
          </a:p>
          <a:p>
            <a:pPr marL="514350" indent="-514350" eaLnBrk="1" hangingPunct="1">
              <a:defRPr/>
            </a:pPr>
            <a:r>
              <a:rPr lang="en-US" sz="2800" dirty="0">
                <a:solidFill>
                  <a:srgbClr val="C00000"/>
                </a:solidFill>
                <a:latin typeface="Arial" charset="0"/>
                <a:cs typeface="Arial" charset="0"/>
              </a:rPr>
              <a:t>Buildings get sick mostly when :</a:t>
            </a:r>
          </a:p>
          <a:p>
            <a:pPr marL="514350" indent="-514350" eaLnBrk="1" hangingPunct="1">
              <a:defRPr/>
            </a:pPr>
            <a:endParaRPr lang="en-US" sz="2800" dirty="0">
              <a:solidFill>
                <a:srgbClr val="C00000"/>
              </a:solidFill>
              <a:latin typeface="Arial" charset="0"/>
              <a:cs typeface="Arial" charset="0"/>
            </a:endParaRPr>
          </a:p>
          <a:p>
            <a:pPr eaLnBrk="1" hangingPunct="1">
              <a:defRPr/>
            </a:pPr>
            <a:r>
              <a:rPr lang="en-US" sz="2400" dirty="0">
                <a:latin typeface="Arial" charset="0"/>
                <a:cs typeface="Arial" charset="0"/>
              </a:rPr>
              <a:t>- There is a Poor ventilation.</a:t>
            </a:r>
          </a:p>
          <a:p>
            <a:pPr eaLnBrk="1" hangingPunct="1">
              <a:defRPr/>
            </a:pPr>
            <a:r>
              <a:rPr lang="en-US" sz="2400" dirty="0">
                <a:latin typeface="Arial" charset="0"/>
                <a:cs typeface="Arial" charset="0"/>
              </a:rPr>
              <a:t>- Poisonous Air conditioning.</a:t>
            </a:r>
          </a:p>
          <a:p>
            <a:pPr eaLnBrk="1" hangingPunct="1">
              <a:defRPr/>
            </a:pPr>
            <a:r>
              <a:rPr lang="en-US" sz="2400" dirty="0">
                <a:latin typeface="Arial" charset="0"/>
                <a:cs typeface="Arial" charset="0"/>
              </a:rPr>
              <a:t>- Low humidity.</a:t>
            </a:r>
          </a:p>
          <a:p>
            <a:pPr marL="514350" indent="-514350" eaLnBrk="1" hangingPunct="1">
              <a:defRPr/>
            </a:pPr>
            <a:endParaRPr lang="en-US" sz="2400" dirty="0">
              <a:latin typeface="Arial" charset="0"/>
              <a:cs typeface="Arial" charset="0"/>
            </a:endParaRPr>
          </a:p>
          <a:p>
            <a:pPr marL="514350" indent="-514350" eaLnBrk="1" hangingPunct="1">
              <a:defRPr/>
            </a:pPr>
            <a:endParaRPr lang="en-US" sz="2400" dirty="0">
              <a:latin typeface="Arial" charset="0"/>
              <a:cs typeface="Arial" charset="0"/>
            </a:endParaRPr>
          </a:p>
          <a:p>
            <a:pPr marL="514350" indent="-514350" eaLnBrk="1" hangingPunct="1">
              <a:defRPr/>
            </a:pPr>
            <a:endParaRPr lang="en-US" sz="2400" dirty="0">
              <a:latin typeface="Arial" charset="0"/>
              <a:cs typeface="Arial" charset="0"/>
            </a:endParaRPr>
          </a:p>
          <a:p>
            <a:pPr marL="514350" indent="-514350" eaLnBrk="1" hangingPunct="1">
              <a:defRPr/>
            </a:pPr>
            <a:endParaRPr lang="en-US" sz="2800" dirty="0">
              <a:latin typeface="Arial" charset="0"/>
              <a:cs typeface="Arial" charset="0"/>
            </a:endParaRPr>
          </a:p>
          <a:p>
            <a:pPr marL="514350" indent="-514350" eaLnBrk="1" hangingPunct="1">
              <a:defRPr/>
            </a:pPr>
            <a:endParaRPr lang="en-US" sz="2800" dirty="0">
              <a:latin typeface="Arial" charset="0"/>
              <a:cs typeface="Arial" charset="0"/>
            </a:endParaRPr>
          </a:p>
          <a:p>
            <a:pPr marL="514350" indent="-514350" eaLnBrk="1" hangingPunct="1">
              <a:defRPr/>
            </a:pPr>
            <a:endParaRPr lang="en-US" sz="2800" dirty="0">
              <a:latin typeface="Arial" charset="0"/>
              <a:cs typeface="Arial" charset="0"/>
            </a:endParaRPr>
          </a:p>
          <a:p>
            <a:pPr marL="514350" indent="-514350" eaLnBrk="1" hangingPunct="1">
              <a:defRPr/>
            </a:pPr>
            <a:endParaRPr lang="en-US" sz="2800" dirty="0">
              <a:latin typeface="Arial" charset="0"/>
              <a:cs typeface="Arial" charset="0"/>
            </a:endParaRPr>
          </a:p>
          <a:p>
            <a:pPr marL="514350" indent="-514350" eaLnBrk="1" hangingPunct="1">
              <a:defRPr/>
            </a:pPr>
            <a:endParaRPr lang="en-US" sz="2800" dirty="0">
              <a:latin typeface="Arial" charset="0"/>
              <a:cs typeface="Arial" charset="0"/>
            </a:endParaRPr>
          </a:p>
          <a:p>
            <a:pPr marL="514350" indent="-514350" eaLnBrk="1" hangingPunct="1">
              <a:defRPr/>
            </a:pPr>
            <a:endParaRPr lang="en-US" sz="2800" dirty="0">
              <a:latin typeface="Arial" charset="0"/>
              <a:cs typeface="Arial" charset="0"/>
            </a:endParaRPr>
          </a:p>
        </p:txBody>
      </p:sp>
      <p:sp>
        <p:nvSpPr>
          <p:cNvPr id="89093" name="AutoShape 8"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sp>
        <p:nvSpPr>
          <p:cNvPr id="89094" name="AutoShape 10"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pic>
        <p:nvPicPr>
          <p:cNvPr id="7" name="Picture 2" descr="Opito logo –"/>
          <p:cNvPicPr>
            <a:picLocks noChangeAspect="1" noChangeArrowheads="1"/>
          </p:cNvPicPr>
          <p:nvPr/>
        </p:nvPicPr>
        <p:blipFill>
          <a:blip r:embed="rId2"/>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noChangeArrowheads="1"/>
          </p:cNvSpPr>
          <p:nvPr>
            <p:ph type="body" idx="1"/>
          </p:nvPr>
        </p:nvSpPr>
        <p:spPr/>
        <p:txBody>
          <a:bodyPr/>
          <a:lstStyle/>
          <a:p>
            <a:pPr eaLnBrk="1" hangingPunct="1">
              <a:buFontTx/>
              <a:buNone/>
            </a:pPr>
            <a:endParaRPr lang="en-US" smtClean="0"/>
          </a:p>
          <a:p>
            <a:pPr eaLnBrk="1" hangingPunct="1">
              <a:buFontTx/>
              <a:buNone/>
            </a:pPr>
            <a:endParaRPr lang="en-US" u="sng" smtClean="0"/>
          </a:p>
        </p:txBody>
      </p:sp>
      <p:sp>
        <p:nvSpPr>
          <p:cNvPr id="4" name="Rectangle 2"/>
          <p:cNvSpPr>
            <a:spLocks noGrp="1" noChangeArrowheads="1"/>
          </p:cNvSpPr>
          <p:nvPr>
            <p:ph type="title"/>
          </p:nvPr>
        </p:nvSpPr>
        <p:spPr>
          <a:xfrm>
            <a:off x="500063" y="0"/>
            <a:ext cx="8229600" cy="981075"/>
          </a:xfrm>
        </p:spPr>
        <p:txBody>
          <a:bodyPr/>
          <a:lstStyle/>
          <a:p>
            <a:pPr eaLnBrk="1" hangingPunct="1">
              <a:defRPr/>
            </a:pPr>
            <a:r>
              <a:rPr lang="en-US" sz="3600" b="1" dirty="0" smtClean="0">
                <a:solidFill>
                  <a:schemeClr val="accent6"/>
                </a:solidFill>
              </a:rPr>
              <a:t>BIOLOGICAL HAZARDS</a:t>
            </a:r>
            <a:br>
              <a:rPr lang="en-US" sz="3600" b="1" dirty="0" smtClean="0">
                <a:solidFill>
                  <a:schemeClr val="accent6"/>
                </a:solidFill>
              </a:rPr>
            </a:br>
            <a:endParaRPr lang="en-US" sz="3600" b="1" dirty="0" smtClean="0">
              <a:solidFill>
                <a:srgbClr val="C00000"/>
              </a:solidFill>
            </a:endParaRPr>
          </a:p>
        </p:txBody>
      </p:sp>
      <p:sp>
        <p:nvSpPr>
          <p:cNvPr id="90116" name="Rectangle 7"/>
          <p:cNvSpPr>
            <a:spLocks noChangeArrowheads="1"/>
          </p:cNvSpPr>
          <p:nvPr/>
        </p:nvSpPr>
        <p:spPr bwMode="auto">
          <a:xfrm>
            <a:off x="214313" y="642938"/>
            <a:ext cx="8929687" cy="8032750"/>
          </a:xfrm>
          <a:prstGeom prst="rect">
            <a:avLst/>
          </a:prstGeom>
          <a:noFill/>
          <a:ln w="9525">
            <a:noFill/>
            <a:miter lim="800000"/>
            <a:headEnd/>
            <a:tailEnd/>
          </a:ln>
        </p:spPr>
        <p:txBody>
          <a:bodyPr>
            <a:spAutoFit/>
          </a:bodyPr>
          <a:lstStyle/>
          <a:p>
            <a:pPr marL="514350" indent="-514350" eaLnBrk="1" hangingPunct="1"/>
            <a:endParaRPr lang="en-US" sz="2800">
              <a:solidFill>
                <a:srgbClr val="C00000"/>
              </a:solidFill>
            </a:endParaRPr>
          </a:p>
          <a:p>
            <a:pPr marL="514350" indent="-514350" eaLnBrk="1" hangingPunct="1"/>
            <a:r>
              <a:rPr lang="en-US" sz="2800">
                <a:solidFill>
                  <a:srgbClr val="C00000"/>
                </a:solidFill>
              </a:rPr>
              <a:t>METHOD OF EXPOSURES </a:t>
            </a:r>
            <a:r>
              <a:rPr lang="en-US" sz="2800" u="sng">
                <a:solidFill>
                  <a:srgbClr val="C00000"/>
                </a:solidFill>
              </a:rPr>
              <a:t>: Plant and insect Poison </a:t>
            </a:r>
          </a:p>
          <a:p>
            <a:pPr marL="514350" indent="-514350" eaLnBrk="1" hangingPunct="1"/>
            <a:endParaRPr lang="en-US" sz="2800">
              <a:solidFill>
                <a:srgbClr val="C00000"/>
              </a:solidFill>
            </a:endParaRPr>
          </a:p>
          <a:p>
            <a:pPr marL="514350" indent="-514350" eaLnBrk="1" hangingPunct="1">
              <a:buFont typeface="Arial" pitchFamily="34" charset="0"/>
              <a:buChar char="•"/>
            </a:pPr>
            <a:r>
              <a:rPr lang="en-US" sz="2400"/>
              <a:t> many plants and their fruits are poisonous and should not be eaten.</a:t>
            </a:r>
          </a:p>
          <a:p>
            <a:pPr marL="514350" indent="-514350" eaLnBrk="1" hangingPunct="1"/>
            <a:endParaRPr lang="en-US" sz="2400"/>
          </a:p>
          <a:p>
            <a:pPr marL="514350" indent="-514350" eaLnBrk="1" hangingPunct="1"/>
            <a:endParaRPr lang="en-US" sz="2400"/>
          </a:p>
          <a:p>
            <a:pPr marL="514350" indent="-514350" eaLnBrk="1" hangingPunct="1">
              <a:buFont typeface="Arial" pitchFamily="34" charset="0"/>
              <a:buChar char="•"/>
            </a:pPr>
            <a:r>
              <a:rPr lang="en-US" sz="2400"/>
              <a:t>Many insects like  snakes, spiders, scorpions, ticks and others transmit deadly poisons</a:t>
            </a:r>
          </a:p>
          <a:p>
            <a:pPr marL="514350" indent="-514350" eaLnBrk="1" hangingPunct="1"/>
            <a:endParaRPr lang="en-US" sz="2400"/>
          </a:p>
          <a:p>
            <a:pPr marL="514350" indent="-514350" eaLnBrk="1" hangingPunct="1">
              <a:buFont typeface="Arial" pitchFamily="34" charset="0"/>
              <a:buChar char="•"/>
            </a:pPr>
            <a:r>
              <a:rPr lang="en-US" sz="2400"/>
              <a:t>also, certain aquatic creatures like jelly fish, sea anemones also transmit poisons.  </a:t>
            </a:r>
          </a:p>
          <a:p>
            <a:pPr marL="514350" indent="-514350" eaLnBrk="1" hangingPunct="1"/>
            <a:endParaRPr lang="en-US" sz="2400"/>
          </a:p>
          <a:p>
            <a:pPr marL="514350" indent="-514350" eaLnBrk="1" hangingPunct="1"/>
            <a:endParaRPr lang="en-US" sz="24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p:txBody>
      </p:sp>
      <p:sp>
        <p:nvSpPr>
          <p:cNvPr id="90117" name="AutoShape 8"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sp>
        <p:nvSpPr>
          <p:cNvPr id="90118" name="AutoShape 10"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pic>
        <p:nvPicPr>
          <p:cNvPr id="7" name="Picture 2" descr="Opito logo –"/>
          <p:cNvPicPr>
            <a:picLocks noChangeAspect="1" noChangeArrowheads="1"/>
          </p:cNvPicPr>
          <p:nvPr/>
        </p:nvPicPr>
        <p:blipFill>
          <a:blip r:embed="rId2"/>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dirty="0" smtClean="0"/>
              <a:t>Course Contents</a:t>
            </a:r>
            <a:endParaRPr lang="en-GB" dirty="0" smtClean="0"/>
          </a:p>
        </p:txBody>
      </p:sp>
      <p:sp>
        <p:nvSpPr>
          <p:cNvPr id="3075" name="Content Placeholder 2"/>
          <p:cNvSpPr>
            <a:spLocks noGrp="1"/>
          </p:cNvSpPr>
          <p:nvPr>
            <p:ph idx="1"/>
          </p:nvPr>
        </p:nvSpPr>
        <p:spPr/>
        <p:txBody>
          <a:bodyPr/>
          <a:lstStyle/>
          <a:p>
            <a:pPr algn="just">
              <a:buNone/>
            </a:pPr>
            <a:r>
              <a:rPr lang="en-US" sz="2400" dirty="0" smtClean="0"/>
              <a:t>The Learning Outcomes for these Modules which each delegate must demonstrate are as follows:</a:t>
            </a:r>
            <a:br>
              <a:rPr lang="en-US" sz="2400" dirty="0" smtClean="0"/>
            </a:br>
            <a:endParaRPr lang="en-US" sz="2400" dirty="0" smtClean="0"/>
          </a:p>
          <a:p>
            <a:pPr algn="just">
              <a:buNone/>
            </a:pPr>
            <a:r>
              <a:rPr lang="en-US" sz="2400" dirty="0" smtClean="0"/>
              <a:t>Module1: Introduction to the Hazardous Environment</a:t>
            </a:r>
          </a:p>
          <a:p>
            <a:pPr algn="just">
              <a:buNone/>
            </a:pPr>
            <a:r>
              <a:rPr lang="en-US" sz="2400" dirty="0" smtClean="0"/>
              <a:t>Module2: Working Safely including Safety Observations Systems</a:t>
            </a:r>
          </a:p>
          <a:p>
            <a:pPr algn="just">
              <a:buNone/>
            </a:pPr>
            <a:r>
              <a:rPr lang="en-US" sz="2400" dirty="0" smtClean="0"/>
              <a:t>Module3: Understanding the Risk Assessment Process</a:t>
            </a:r>
          </a:p>
          <a:p>
            <a:pPr algn="just">
              <a:buNone/>
            </a:pPr>
            <a:r>
              <a:rPr lang="en-US" sz="2400" dirty="0" smtClean="0"/>
              <a:t>Module4: Tasks that Require a Permit to Work</a:t>
            </a:r>
          </a:p>
          <a:p>
            <a:pPr algn="just">
              <a:buNone/>
            </a:pPr>
            <a:r>
              <a:rPr lang="en-US" sz="2400" dirty="0" smtClean="0"/>
              <a:t>Module5: Personal Responsibility in Maintaining Asset </a:t>
            </a:r>
            <a:r>
              <a:rPr lang="en-US" sz="2400" dirty="0" smtClean="0"/>
              <a:t>Integrity</a:t>
            </a:r>
            <a:endParaRPr lang="en-GB" sz="2400" dirty="0" smtClean="0"/>
          </a:p>
          <a:p>
            <a:endParaRPr lang="en-GB" sz="2400" dirty="0" smtClean="0">
              <a:solidFill>
                <a:srgbClr val="FF0000"/>
              </a:solidFill>
            </a:endParaRPr>
          </a:p>
          <a:p>
            <a:endParaRPr lang="en-GB" sz="2400" dirty="0" smtClean="0"/>
          </a:p>
        </p:txBody>
      </p:sp>
      <p:pic>
        <p:nvPicPr>
          <p:cNvPr id="4" name="Picture 2" descr="Opito logo –"/>
          <p:cNvPicPr>
            <a:picLocks noChangeAspect="1" noChangeArrowheads="1"/>
          </p:cNvPicPr>
          <p:nvPr/>
        </p:nvPicPr>
        <p:blipFill>
          <a:blip r:embed="rId3"/>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57188" y="90488"/>
            <a:ext cx="8229600" cy="981075"/>
          </a:xfrm>
        </p:spPr>
        <p:txBody>
          <a:bodyPr/>
          <a:lstStyle/>
          <a:p>
            <a:pPr eaLnBrk="1" hangingPunct="1">
              <a:defRPr/>
            </a:pPr>
            <a:r>
              <a:rPr lang="en-US" sz="3600" b="1" dirty="0" smtClean="0">
                <a:solidFill>
                  <a:schemeClr val="accent6"/>
                </a:solidFill>
              </a:rPr>
              <a:t>PHYSICAL  HAZARD</a:t>
            </a:r>
          </a:p>
        </p:txBody>
      </p:sp>
      <p:pic>
        <p:nvPicPr>
          <p:cNvPr id="91139" name="Picture 2" descr="http://www.agc.com/english/csr/employee/images/safety_3_p02.jpg"/>
          <p:cNvPicPr>
            <a:picLocks noChangeAspect="1" noChangeArrowheads="1"/>
          </p:cNvPicPr>
          <p:nvPr/>
        </p:nvPicPr>
        <p:blipFill>
          <a:blip r:embed="rId2" cstate="print"/>
          <a:srcRect/>
          <a:stretch>
            <a:fillRect/>
          </a:stretch>
        </p:blipFill>
        <p:spPr bwMode="auto">
          <a:xfrm>
            <a:off x="1857375" y="1428750"/>
            <a:ext cx="6000750" cy="4500563"/>
          </a:xfrm>
          <a:prstGeom prst="rect">
            <a:avLst/>
          </a:prstGeom>
          <a:noFill/>
          <a:ln w="9525">
            <a:noFill/>
            <a:miter lim="800000"/>
            <a:headEnd/>
            <a:tailEnd/>
          </a:ln>
        </p:spPr>
      </p:pic>
      <p:pic>
        <p:nvPicPr>
          <p:cNvPr id="5" name="Picture 2" descr="Opito logo –"/>
          <p:cNvPicPr>
            <a:picLocks noChangeAspect="1" noChangeArrowheads="1"/>
          </p:cNvPicPr>
          <p:nvPr/>
        </p:nvPicPr>
        <p:blipFill>
          <a:blip r:embed="rId3"/>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type="body" idx="1"/>
          </p:nvPr>
        </p:nvSpPr>
        <p:spPr/>
        <p:txBody>
          <a:bodyPr/>
          <a:lstStyle/>
          <a:p>
            <a:pPr eaLnBrk="1" hangingPunct="1">
              <a:buFontTx/>
              <a:buNone/>
            </a:pPr>
            <a:endParaRPr lang="en-US" smtClean="0"/>
          </a:p>
          <a:p>
            <a:pPr eaLnBrk="1" hangingPunct="1">
              <a:buFontTx/>
              <a:buNone/>
            </a:pPr>
            <a:endParaRPr lang="en-US" u="sng" smtClean="0"/>
          </a:p>
        </p:txBody>
      </p:sp>
      <p:sp>
        <p:nvSpPr>
          <p:cNvPr id="4" name="Rectangle 2"/>
          <p:cNvSpPr>
            <a:spLocks noGrp="1" noChangeArrowheads="1"/>
          </p:cNvSpPr>
          <p:nvPr>
            <p:ph type="title"/>
          </p:nvPr>
        </p:nvSpPr>
        <p:spPr>
          <a:xfrm>
            <a:off x="428625" y="357188"/>
            <a:ext cx="8229600" cy="981075"/>
          </a:xfrm>
        </p:spPr>
        <p:txBody>
          <a:bodyPr/>
          <a:lstStyle/>
          <a:p>
            <a:pPr eaLnBrk="1" hangingPunct="1">
              <a:defRPr/>
            </a:pPr>
            <a:r>
              <a:rPr lang="en-US" sz="3600" b="1" dirty="0" smtClean="0">
                <a:solidFill>
                  <a:schemeClr val="accent6"/>
                </a:solidFill>
              </a:rPr>
              <a:t>PHYSICAL  HAZARDS</a:t>
            </a:r>
            <a:br>
              <a:rPr lang="en-US" sz="3600" b="1" dirty="0" smtClean="0">
                <a:solidFill>
                  <a:schemeClr val="accent6"/>
                </a:solidFill>
              </a:rPr>
            </a:br>
            <a:endParaRPr lang="en-US" sz="3600" b="1" dirty="0" smtClean="0">
              <a:solidFill>
                <a:srgbClr val="C00000"/>
              </a:solidFill>
            </a:endParaRPr>
          </a:p>
        </p:txBody>
      </p:sp>
      <p:sp>
        <p:nvSpPr>
          <p:cNvPr id="92164" name="Rectangle 7"/>
          <p:cNvSpPr>
            <a:spLocks noChangeArrowheads="1"/>
          </p:cNvSpPr>
          <p:nvPr/>
        </p:nvSpPr>
        <p:spPr bwMode="auto">
          <a:xfrm>
            <a:off x="857250" y="1285875"/>
            <a:ext cx="8286750" cy="7416800"/>
          </a:xfrm>
          <a:prstGeom prst="rect">
            <a:avLst/>
          </a:prstGeom>
          <a:noFill/>
          <a:ln w="9525">
            <a:noFill/>
            <a:miter lim="800000"/>
            <a:headEnd/>
            <a:tailEnd/>
          </a:ln>
        </p:spPr>
        <p:txBody>
          <a:bodyPr>
            <a:spAutoFit/>
          </a:bodyPr>
          <a:lstStyle/>
          <a:p>
            <a:pPr marL="514350" indent="-514350" eaLnBrk="1" hangingPunct="1">
              <a:buFontTx/>
              <a:buChar char="-"/>
            </a:pPr>
            <a:r>
              <a:rPr lang="en-US" sz="2800"/>
              <a:t>Physical Hazard are those substances or conditions which threaten your physical safety.</a:t>
            </a:r>
          </a:p>
          <a:p>
            <a:pPr marL="514350" indent="-514350" eaLnBrk="1" hangingPunct="1">
              <a:buFontTx/>
              <a:buChar char="-"/>
            </a:pPr>
            <a:endParaRPr lang="en-US" sz="2800"/>
          </a:p>
          <a:p>
            <a:pPr marL="514350" indent="-514350" eaLnBrk="1" hangingPunct="1">
              <a:buFontTx/>
              <a:buChar char="-"/>
            </a:pPr>
            <a:r>
              <a:rPr lang="en-US" sz="2800">
                <a:solidFill>
                  <a:srgbClr val="C00000"/>
                </a:solidFill>
              </a:rPr>
              <a:t>THEY ARE:</a:t>
            </a:r>
          </a:p>
          <a:p>
            <a:pPr marL="514350" indent="-514350" eaLnBrk="1" hangingPunct="1">
              <a:buFontTx/>
              <a:buChar char="-"/>
            </a:pPr>
            <a:r>
              <a:rPr lang="en-US" sz="2800"/>
              <a:t>Electrical shocks </a:t>
            </a:r>
          </a:p>
          <a:p>
            <a:pPr marL="514350" indent="-514350" eaLnBrk="1" hangingPunct="1">
              <a:buFontTx/>
              <a:buChar char="-"/>
            </a:pPr>
            <a:r>
              <a:rPr lang="en-US" sz="2800"/>
              <a:t>Fire / Explosions</a:t>
            </a:r>
          </a:p>
          <a:p>
            <a:pPr marL="514350" indent="-514350" eaLnBrk="1" hangingPunct="1">
              <a:buFontTx/>
              <a:buChar char="-"/>
            </a:pPr>
            <a:r>
              <a:rPr lang="en-US" sz="2800"/>
              <a:t>Noise </a:t>
            </a:r>
          </a:p>
          <a:p>
            <a:pPr marL="514350" indent="-514350" eaLnBrk="1" hangingPunct="1">
              <a:buFontTx/>
              <a:buChar char="-"/>
            </a:pPr>
            <a:r>
              <a:rPr lang="en-US" sz="2800"/>
              <a:t>Thermal </a:t>
            </a:r>
          </a:p>
          <a:p>
            <a:pPr marL="514350" indent="-514350" eaLnBrk="1" hangingPunct="1">
              <a:buFontTx/>
              <a:buChar char="-"/>
            </a:pPr>
            <a:r>
              <a:rPr lang="en-US" sz="2800"/>
              <a:t>Caught in /on between pinch points</a:t>
            </a:r>
          </a:p>
          <a:p>
            <a:pPr marL="514350" indent="-514350" eaLnBrk="1" hangingPunct="1">
              <a:buFontTx/>
              <a:buChar char="-"/>
            </a:pPr>
            <a:r>
              <a:rPr lang="en-US" sz="2800"/>
              <a:t>Slip and falls</a:t>
            </a:r>
          </a:p>
          <a:p>
            <a:pPr marL="514350" indent="-514350" eaLnBrk="1" hangingPunct="1">
              <a:buFontTx/>
              <a:buChar char="-"/>
            </a:pPr>
            <a:r>
              <a:rPr lang="en-US" sz="2800"/>
              <a:t>Struck by</a:t>
            </a:r>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p:txBody>
      </p:sp>
      <p:sp>
        <p:nvSpPr>
          <p:cNvPr id="92165" name="AutoShape 8"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sp>
        <p:nvSpPr>
          <p:cNvPr id="92166" name="AutoShape 10"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pic>
        <p:nvPicPr>
          <p:cNvPr id="7" name="Picture 2" descr="Opito logo –"/>
          <p:cNvPicPr>
            <a:picLocks noChangeAspect="1" noChangeArrowheads="1"/>
          </p:cNvPicPr>
          <p:nvPr/>
        </p:nvPicPr>
        <p:blipFill>
          <a:blip r:embed="rId2"/>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0"/>
            <a:ext cx="8229600" cy="981075"/>
          </a:xfrm>
        </p:spPr>
        <p:txBody>
          <a:bodyPr/>
          <a:lstStyle/>
          <a:p>
            <a:pPr eaLnBrk="1" hangingPunct="1">
              <a:defRPr/>
            </a:pPr>
            <a:r>
              <a:rPr lang="en-US" sz="2400" b="1" dirty="0" smtClean="0">
                <a:solidFill>
                  <a:schemeClr val="accent6"/>
                </a:solidFill>
              </a:rPr>
              <a:t>PHYSICAL  HAZARDS – </a:t>
            </a:r>
            <a:r>
              <a:rPr lang="en-US" sz="2400" b="1" dirty="0" smtClean="0">
                <a:solidFill>
                  <a:srgbClr val="C00000"/>
                </a:solidFill>
              </a:rPr>
              <a:t>Electric Shock</a:t>
            </a:r>
          </a:p>
        </p:txBody>
      </p:sp>
      <p:pic>
        <p:nvPicPr>
          <p:cNvPr id="93187" name="Picture 4" descr="http://ehs.okstate.edu/modules/electric/j0274796.jpg"/>
          <p:cNvPicPr>
            <a:picLocks noChangeAspect="1" noChangeArrowheads="1"/>
          </p:cNvPicPr>
          <p:nvPr/>
        </p:nvPicPr>
        <p:blipFill>
          <a:blip r:embed="rId2" cstate="print"/>
          <a:srcRect/>
          <a:stretch>
            <a:fillRect/>
          </a:stretch>
        </p:blipFill>
        <p:spPr bwMode="auto">
          <a:xfrm>
            <a:off x="1928813" y="857250"/>
            <a:ext cx="5024437" cy="5732463"/>
          </a:xfrm>
          <a:prstGeom prst="rect">
            <a:avLst/>
          </a:prstGeom>
          <a:noFill/>
          <a:ln w="9525">
            <a:noFill/>
            <a:miter lim="800000"/>
            <a:headEnd/>
            <a:tailEnd/>
          </a:ln>
        </p:spPr>
      </p:pic>
      <p:pic>
        <p:nvPicPr>
          <p:cNvPr id="5" name="Picture 2" descr="Opito logo –"/>
          <p:cNvPicPr>
            <a:picLocks noChangeAspect="1" noChangeArrowheads="1"/>
          </p:cNvPicPr>
          <p:nvPr/>
        </p:nvPicPr>
        <p:blipFill>
          <a:blip r:embed="rId3"/>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0"/>
            <a:ext cx="8229600" cy="981075"/>
          </a:xfrm>
        </p:spPr>
        <p:txBody>
          <a:bodyPr/>
          <a:lstStyle/>
          <a:p>
            <a:pPr eaLnBrk="1" hangingPunct="1">
              <a:defRPr/>
            </a:pPr>
            <a:r>
              <a:rPr lang="en-US" sz="2400" b="1" dirty="0" smtClean="0">
                <a:solidFill>
                  <a:schemeClr val="accent6"/>
                </a:solidFill>
              </a:rPr>
              <a:t>PHYSICAL  HAZARDS – </a:t>
            </a:r>
            <a:r>
              <a:rPr lang="en-US" sz="2400" b="1" dirty="0" smtClean="0">
                <a:solidFill>
                  <a:srgbClr val="C00000"/>
                </a:solidFill>
              </a:rPr>
              <a:t>Fire Burn</a:t>
            </a:r>
          </a:p>
        </p:txBody>
      </p:sp>
      <p:pic>
        <p:nvPicPr>
          <p:cNvPr id="94211" name="Picture 2" descr="http://www.bjwinslow.com/albums/limbs/burnt_hand_82.sized.jpg"/>
          <p:cNvPicPr>
            <a:picLocks noChangeAspect="1" noChangeArrowheads="1"/>
          </p:cNvPicPr>
          <p:nvPr/>
        </p:nvPicPr>
        <p:blipFill>
          <a:blip r:embed="rId2" cstate="print"/>
          <a:srcRect/>
          <a:stretch>
            <a:fillRect/>
          </a:stretch>
        </p:blipFill>
        <p:spPr bwMode="auto">
          <a:xfrm>
            <a:off x="2143125" y="785813"/>
            <a:ext cx="4303713" cy="5738812"/>
          </a:xfrm>
          <a:prstGeom prst="rect">
            <a:avLst/>
          </a:prstGeom>
          <a:noFill/>
          <a:ln w="9525">
            <a:noFill/>
            <a:miter lim="800000"/>
            <a:headEnd/>
            <a:tailEnd/>
          </a:ln>
        </p:spPr>
      </p:pic>
      <p:pic>
        <p:nvPicPr>
          <p:cNvPr id="5" name="Picture 2" descr="Opito logo –"/>
          <p:cNvPicPr>
            <a:picLocks noChangeAspect="1" noChangeArrowheads="1"/>
          </p:cNvPicPr>
          <p:nvPr/>
        </p:nvPicPr>
        <p:blipFill>
          <a:blip r:embed="rId3"/>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0"/>
            <a:ext cx="8229600" cy="981075"/>
          </a:xfrm>
        </p:spPr>
        <p:txBody>
          <a:bodyPr/>
          <a:lstStyle/>
          <a:p>
            <a:pPr eaLnBrk="1" hangingPunct="1">
              <a:defRPr/>
            </a:pPr>
            <a:r>
              <a:rPr lang="en-US" sz="2400" b="1" dirty="0" smtClean="0">
                <a:solidFill>
                  <a:schemeClr val="accent6"/>
                </a:solidFill>
              </a:rPr>
              <a:t>PHYSICAL  HAZARDS – </a:t>
            </a:r>
            <a:r>
              <a:rPr lang="en-US" sz="2400" b="1" dirty="0" smtClean="0">
                <a:solidFill>
                  <a:srgbClr val="C00000"/>
                </a:solidFill>
              </a:rPr>
              <a:t>Noise</a:t>
            </a:r>
          </a:p>
        </p:txBody>
      </p:sp>
      <p:pic>
        <p:nvPicPr>
          <p:cNvPr id="95235" name="Picture 2" descr="http://www.theinjurylawyers.co.uk/injury-lawyers-blog/wp-content/uploads/2009/10/noise-safety-levels-300x211.jpg"/>
          <p:cNvPicPr>
            <a:picLocks noChangeAspect="1" noChangeArrowheads="1"/>
          </p:cNvPicPr>
          <p:nvPr/>
        </p:nvPicPr>
        <p:blipFill>
          <a:blip r:embed="rId2" cstate="print"/>
          <a:srcRect/>
          <a:stretch>
            <a:fillRect/>
          </a:stretch>
        </p:blipFill>
        <p:spPr bwMode="auto">
          <a:xfrm>
            <a:off x="0" y="828675"/>
            <a:ext cx="8572500" cy="6029325"/>
          </a:xfrm>
          <a:prstGeom prst="rect">
            <a:avLst/>
          </a:prstGeom>
          <a:noFill/>
          <a:ln w="9525">
            <a:noFill/>
            <a:miter lim="800000"/>
            <a:headEnd/>
            <a:tailEnd/>
          </a:ln>
        </p:spPr>
      </p:pic>
      <p:pic>
        <p:nvPicPr>
          <p:cNvPr id="5" name="Picture 2" descr="Opito logo –"/>
          <p:cNvPicPr>
            <a:picLocks noChangeAspect="1" noChangeArrowheads="1"/>
          </p:cNvPicPr>
          <p:nvPr/>
        </p:nvPicPr>
        <p:blipFill>
          <a:blip r:embed="rId3"/>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0"/>
            <a:ext cx="8229600" cy="981075"/>
          </a:xfrm>
        </p:spPr>
        <p:txBody>
          <a:bodyPr/>
          <a:lstStyle/>
          <a:p>
            <a:pPr eaLnBrk="1" hangingPunct="1">
              <a:defRPr/>
            </a:pPr>
            <a:r>
              <a:rPr lang="en-US" sz="2400" b="1" dirty="0" smtClean="0">
                <a:solidFill>
                  <a:schemeClr val="accent6"/>
                </a:solidFill>
              </a:rPr>
              <a:t>PHYSICAL  HAZARDS – </a:t>
            </a:r>
            <a:r>
              <a:rPr lang="en-US" sz="2400" b="1" dirty="0" smtClean="0">
                <a:solidFill>
                  <a:srgbClr val="C00000"/>
                </a:solidFill>
              </a:rPr>
              <a:t>Noise</a:t>
            </a:r>
          </a:p>
        </p:txBody>
      </p:sp>
      <p:sp>
        <p:nvSpPr>
          <p:cNvPr id="96259" name="Rectangle 4"/>
          <p:cNvSpPr>
            <a:spLocks noChangeArrowheads="1"/>
          </p:cNvSpPr>
          <p:nvPr/>
        </p:nvSpPr>
        <p:spPr bwMode="auto">
          <a:xfrm>
            <a:off x="285750" y="1428750"/>
            <a:ext cx="8286750" cy="3970338"/>
          </a:xfrm>
          <a:prstGeom prst="rect">
            <a:avLst/>
          </a:prstGeom>
          <a:noFill/>
          <a:ln w="9525">
            <a:noFill/>
            <a:miter lim="800000"/>
            <a:headEnd/>
            <a:tailEnd/>
          </a:ln>
        </p:spPr>
        <p:txBody>
          <a:bodyPr>
            <a:spAutoFit/>
          </a:bodyPr>
          <a:lstStyle/>
          <a:p>
            <a:pPr eaLnBrk="1" hangingPunct="1"/>
            <a:r>
              <a:rPr lang="en-US" b="1"/>
              <a:t>Noise-induced hearing loss</a:t>
            </a:r>
            <a:r>
              <a:rPr lang="en-US"/>
              <a:t> is an </a:t>
            </a:r>
            <a:r>
              <a:rPr lang="en-US" b="1"/>
              <a:t>irreversible condition</a:t>
            </a:r>
            <a:r>
              <a:rPr lang="en-US"/>
              <a:t> that can have a terrible impact on a person’s life.</a:t>
            </a:r>
          </a:p>
          <a:p>
            <a:pPr eaLnBrk="1" hangingPunct="1"/>
            <a:endParaRPr lang="en-US"/>
          </a:p>
          <a:p>
            <a:pPr eaLnBrk="1" hangingPunct="1"/>
            <a:r>
              <a:rPr lang="en-US"/>
              <a:t>If you are exposed to </a:t>
            </a:r>
            <a:r>
              <a:rPr lang="en-US" b="1"/>
              <a:t>loud noise continually over a period of time</a:t>
            </a:r>
            <a:r>
              <a:rPr lang="en-US"/>
              <a:t>, the nerve receptors in your inner ear may eventually die, and once damage occurs </a:t>
            </a:r>
            <a:r>
              <a:rPr lang="en-US" b="1"/>
              <a:t>it cannot be repaired</a:t>
            </a:r>
            <a:r>
              <a:rPr lang="en-US"/>
              <a:t>. </a:t>
            </a:r>
          </a:p>
          <a:p>
            <a:pPr eaLnBrk="1" hangingPunct="1"/>
            <a:endParaRPr lang="en-US"/>
          </a:p>
          <a:p>
            <a:pPr eaLnBrk="1" hangingPunct="1"/>
            <a:r>
              <a:rPr lang="en-US"/>
              <a:t>Hearing loss can also result from </a:t>
            </a:r>
            <a:r>
              <a:rPr lang="en-US" b="1"/>
              <a:t>exposure to sudden loud noises</a:t>
            </a:r>
            <a:r>
              <a:rPr lang="en-US"/>
              <a:t>, such as explosions, gun shots or heavy hammering. These types of noises are commonly referred to as </a:t>
            </a:r>
            <a:r>
              <a:rPr lang="en-US" b="1"/>
              <a:t>‘impact’ noises</a:t>
            </a:r>
            <a:r>
              <a:rPr lang="en-US"/>
              <a:t> and, if loud enough, can cause </a:t>
            </a:r>
            <a:r>
              <a:rPr lang="en-US" b="1"/>
              <a:t>immediate, permanent damage</a:t>
            </a:r>
            <a:r>
              <a:rPr lang="en-US"/>
              <a:t>.</a:t>
            </a:r>
          </a:p>
          <a:p>
            <a:pPr eaLnBrk="1" hangingPunct="1"/>
            <a:endParaRPr lang="en-US"/>
          </a:p>
          <a:p>
            <a:pPr eaLnBrk="1" hangingPunct="1"/>
            <a:r>
              <a:rPr lang="en-US" b="1"/>
              <a:t>Permanent hearing loss</a:t>
            </a:r>
            <a:r>
              <a:rPr lang="en-US"/>
              <a:t> may also be accompanied by </a:t>
            </a:r>
            <a:r>
              <a:rPr lang="en-US" b="1"/>
              <a:t>tinnitus or ringing in the ears.</a:t>
            </a:r>
            <a:endParaRPr lang="en-US"/>
          </a:p>
        </p:txBody>
      </p:sp>
      <p:pic>
        <p:nvPicPr>
          <p:cNvPr id="5" name="Picture 2" descr="Opito logo –"/>
          <p:cNvPicPr>
            <a:picLocks noChangeAspect="1" noChangeArrowheads="1"/>
          </p:cNvPicPr>
          <p:nvPr/>
        </p:nvPicPr>
        <p:blipFill>
          <a:blip r:embed="rId2"/>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0"/>
            <a:ext cx="8229600" cy="981075"/>
          </a:xfrm>
        </p:spPr>
        <p:txBody>
          <a:bodyPr/>
          <a:lstStyle/>
          <a:p>
            <a:pPr eaLnBrk="1" hangingPunct="1">
              <a:defRPr/>
            </a:pPr>
            <a:r>
              <a:rPr lang="en-US" sz="2400" b="1" dirty="0" smtClean="0">
                <a:solidFill>
                  <a:schemeClr val="accent6"/>
                </a:solidFill>
              </a:rPr>
              <a:t>PHYSICAL  HAZARDS – </a:t>
            </a:r>
            <a:r>
              <a:rPr lang="en-US" sz="2400" b="1" dirty="0" smtClean="0">
                <a:solidFill>
                  <a:srgbClr val="C00000"/>
                </a:solidFill>
              </a:rPr>
              <a:t>Thermal  </a:t>
            </a:r>
          </a:p>
        </p:txBody>
      </p:sp>
      <p:pic>
        <p:nvPicPr>
          <p:cNvPr id="97283" name="Picture 2" descr="http://www.pediatricsconsultantlive.com/sites/default/files/peds/1819806.png"/>
          <p:cNvPicPr>
            <a:picLocks noChangeAspect="1" noChangeArrowheads="1"/>
          </p:cNvPicPr>
          <p:nvPr/>
        </p:nvPicPr>
        <p:blipFill>
          <a:blip r:embed="rId2" cstate="print"/>
          <a:srcRect/>
          <a:stretch>
            <a:fillRect/>
          </a:stretch>
        </p:blipFill>
        <p:spPr bwMode="auto">
          <a:xfrm>
            <a:off x="1000125" y="1357313"/>
            <a:ext cx="7350125" cy="4572000"/>
          </a:xfrm>
          <a:prstGeom prst="rect">
            <a:avLst/>
          </a:prstGeom>
          <a:noFill/>
          <a:ln w="9525">
            <a:noFill/>
            <a:miter lim="800000"/>
            <a:headEnd/>
            <a:tailEnd/>
          </a:ln>
        </p:spPr>
      </p:pic>
      <p:pic>
        <p:nvPicPr>
          <p:cNvPr id="5" name="Picture 2" descr="Opito logo –"/>
          <p:cNvPicPr>
            <a:picLocks noChangeAspect="1" noChangeArrowheads="1"/>
          </p:cNvPicPr>
          <p:nvPr/>
        </p:nvPicPr>
        <p:blipFill>
          <a:blip r:embed="rId3"/>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0"/>
            <a:ext cx="8715375" cy="981075"/>
          </a:xfrm>
        </p:spPr>
        <p:txBody>
          <a:bodyPr/>
          <a:lstStyle/>
          <a:p>
            <a:pPr eaLnBrk="1" hangingPunct="1">
              <a:defRPr/>
            </a:pPr>
            <a:r>
              <a:rPr lang="en-US" sz="2400" b="1" dirty="0" smtClean="0">
                <a:solidFill>
                  <a:schemeClr val="accent6"/>
                </a:solidFill>
              </a:rPr>
              <a:t>PHYSICAL  HAZARDS – </a:t>
            </a:r>
            <a:r>
              <a:rPr lang="en-US" sz="2400" b="1" dirty="0" smtClean="0">
                <a:solidFill>
                  <a:srgbClr val="C00000"/>
                </a:solidFill>
              </a:rPr>
              <a:t>Caught in between   </a:t>
            </a:r>
          </a:p>
        </p:txBody>
      </p:sp>
      <p:pic>
        <p:nvPicPr>
          <p:cNvPr id="98307" name="Picture 2" descr="http://www.clicksafety.com/images/product-images/focus-four-fatality-prevention-caught-in-or-between-hazards.jpg?sfvrsn=4"/>
          <p:cNvPicPr>
            <a:picLocks noChangeAspect="1" noChangeArrowheads="1"/>
          </p:cNvPicPr>
          <p:nvPr/>
        </p:nvPicPr>
        <p:blipFill>
          <a:blip r:embed="rId2" cstate="print"/>
          <a:srcRect/>
          <a:stretch>
            <a:fillRect/>
          </a:stretch>
        </p:blipFill>
        <p:spPr bwMode="auto">
          <a:xfrm>
            <a:off x="1071563" y="1116013"/>
            <a:ext cx="7265987" cy="5384800"/>
          </a:xfrm>
          <a:prstGeom prst="rect">
            <a:avLst/>
          </a:prstGeom>
          <a:noFill/>
          <a:ln w="9525">
            <a:noFill/>
            <a:miter lim="800000"/>
            <a:headEnd/>
            <a:tailEnd/>
          </a:ln>
        </p:spPr>
      </p:pic>
      <p:pic>
        <p:nvPicPr>
          <p:cNvPr id="5" name="Picture 2" descr="Opito logo –"/>
          <p:cNvPicPr>
            <a:picLocks noChangeAspect="1" noChangeArrowheads="1"/>
          </p:cNvPicPr>
          <p:nvPr/>
        </p:nvPicPr>
        <p:blipFill>
          <a:blip r:embed="rId3"/>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0"/>
            <a:ext cx="8715375" cy="981075"/>
          </a:xfrm>
        </p:spPr>
        <p:txBody>
          <a:bodyPr/>
          <a:lstStyle/>
          <a:p>
            <a:pPr eaLnBrk="1" hangingPunct="1">
              <a:defRPr/>
            </a:pPr>
            <a:r>
              <a:rPr lang="en-US" sz="2400" b="1" dirty="0" smtClean="0">
                <a:solidFill>
                  <a:schemeClr val="accent6"/>
                </a:solidFill>
              </a:rPr>
              <a:t>PHYSICAL  HAZARDS – </a:t>
            </a:r>
            <a:r>
              <a:rPr lang="en-US" sz="2400" b="1" dirty="0" smtClean="0">
                <a:solidFill>
                  <a:srgbClr val="C00000"/>
                </a:solidFill>
              </a:rPr>
              <a:t>Slip and Fall</a:t>
            </a:r>
          </a:p>
        </p:txBody>
      </p:sp>
      <p:pic>
        <p:nvPicPr>
          <p:cNvPr id="99331" name="Picture 2" descr="http://1.bp.blogspot.com/-ZPRhbSTEqZ8/T-PtIJYK3OI/AAAAAAAAAKU/c-a_79v58xM/s1600/Slip-and-Fall-Accidents1.jpg"/>
          <p:cNvPicPr>
            <a:picLocks noChangeAspect="1" noChangeArrowheads="1"/>
          </p:cNvPicPr>
          <p:nvPr/>
        </p:nvPicPr>
        <p:blipFill>
          <a:blip r:embed="rId2" cstate="print"/>
          <a:srcRect/>
          <a:stretch>
            <a:fillRect/>
          </a:stretch>
        </p:blipFill>
        <p:spPr bwMode="auto">
          <a:xfrm>
            <a:off x="1428750" y="1357313"/>
            <a:ext cx="6929438" cy="5126037"/>
          </a:xfrm>
          <a:prstGeom prst="rect">
            <a:avLst/>
          </a:prstGeom>
          <a:noFill/>
          <a:ln w="9525">
            <a:noFill/>
            <a:miter lim="800000"/>
            <a:headEnd/>
            <a:tailEnd/>
          </a:ln>
        </p:spPr>
      </p:pic>
      <p:pic>
        <p:nvPicPr>
          <p:cNvPr id="5" name="Picture 2" descr="Opito logo –"/>
          <p:cNvPicPr>
            <a:picLocks noChangeAspect="1" noChangeArrowheads="1"/>
          </p:cNvPicPr>
          <p:nvPr/>
        </p:nvPicPr>
        <p:blipFill>
          <a:blip r:embed="rId3"/>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0"/>
            <a:ext cx="8715375" cy="981075"/>
          </a:xfrm>
        </p:spPr>
        <p:txBody>
          <a:bodyPr/>
          <a:lstStyle/>
          <a:p>
            <a:pPr eaLnBrk="1" hangingPunct="1">
              <a:defRPr/>
            </a:pPr>
            <a:r>
              <a:rPr lang="en-US" sz="2400" b="1" dirty="0" smtClean="0">
                <a:solidFill>
                  <a:schemeClr val="accent6"/>
                </a:solidFill>
              </a:rPr>
              <a:t>PHYSICAL  HAZARDS – </a:t>
            </a:r>
            <a:r>
              <a:rPr lang="en-US" sz="2400" b="1" dirty="0" smtClean="0">
                <a:solidFill>
                  <a:srgbClr val="C00000"/>
                </a:solidFill>
              </a:rPr>
              <a:t>Trip and Fall</a:t>
            </a:r>
          </a:p>
        </p:txBody>
      </p:sp>
      <p:pic>
        <p:nvPicPr>
          <p:cNvPr id="100355" name="Picture 2" descr="http://www.supercoolpets.com/pictures/womantrippingoverpet.gif"/>
          <p:cNvPicPr>
            <a:picLocks noChangeAspect="1" noChangeArrowheads="1"/>
          </p:cNvPicPr>
          <p:nvPr/>
        </p:nvPicPr>
        <p:blipFill>
          <a:blip r:embed="rId2" cstate="print"/>
          <a:srcRect/>
          <a:stretch>
            <a:fillRect/>
          </a:stretch>
        </p:blipFill>
        <p:spPr bwMode="auto">
          <a:xfrm>
            <a:off x="571500" y="714375"/>
            <a:ext cx="6143625" cy="6143625"/>
          </a:xfrm>
          <a:prstGeom prst="rect">
            <a:avLst/>
          </a:prstGeom>
          <a:noFill/>
          <a:ln w="9525">
            <a:noFill/>
            <a:miter lim="800000"/>
            <a:headEnd/>
            <a:tailEnd/>
          </a:ln>
        </p:spPr>
      </p:pic>
      <p:pic>
        <p:nvPicPr>
          <p:cNvPr id="5" name="Picture 2" descr="Opito logo –"/>
          <p:cNvPicPr>
            <a:picLocks noChangeAspect="1" noChangeArrowheads="1"/>
          </p:cNvPicPr>
          <p:nvPr/>
        </p:nvPicPr>
        <p:blipFill>
          <a:blip r:embed="rId3"/>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428596" y="1285860"/>
            <a:ext cx="8229600" cy="4525963"/>
          </a:xfrm>
        </p:spPr>
        <p:txBody>
          <a:bodyPr/>
          <a:lstStyle/>
          <a:p>
            <a:pPr>
              <a:buNone/>
            </a:pPr>
            <a:r>
              <a:rPr lang="en-US" sz="2400" dirty="0" smtClean="0"/>
              <a:t>Module 6: Using Manual Handling Techniques Every Day</a:t>
            </a:r>
          </a:p>
          <a:p>
            <a:pPr>
              <a:buNone/>
            </a:pPr>
            <a:r>
              <a:rPr lang="en-US" sz="2400" dirty="0" smtClean="0"/>
              <a:t>Module 7: Controlling the Use of Hazardous Substances</a:t>
            </a:r>
          </a:p>
          <a:p>
            <a:pPr>
              <a:buNone/>
            </a:pPr>
            <a:r>
              <a:rPr lang="en-US" sz="2400" dirty="0" smtClean="0"/>
              <a:t>Module 8: Knowledge and Processes of Working at Height</a:t>
            </a:r>
          </a:p>
          <a:p>
            <a:pPr>
              <a:buNone/>
            </a:pPr>
            <a:r>
              <a:rPr lang="en-US" sz="2400" dirty="0" smtClean="0"/>
              <a:t>Module 9: Being Aware of Mechanical Lifting Activities</a:t>
            </a:r>
            <a:endParaRPr lang="en-US" sz="2400" dirty="0"/>
          </a:p>
        </p:txBody>
      </p:sp>
      <p:pic>
        <p:nvPicPr>
          <p:cNvPr id="4" name="Picture 2" descr="Opito logo –"/>
          <p:cNvPicPr>
            <a:picLocks noChangeAspect="1" noChangeArrowheads="1"/>
          </p:cNvPicPr>
          <p:nvPr/>
        </p:nvPicPr>
        <p:blipFill>
          <a:blip r:embed="rId3"/>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8" name="Picture 2" descr="C:\Users\Pst Justice Ikeoma\Documents\Downloads\Health_Safety.jpg"/>
          <p:cNvPicPr>
            <a:picLocks noGrp="1" noChangeAspect="1" noChangeArrowheads="1"/>
          </p:cNvPicPr>
          <p:nvPr>
            <p:ph idx="1"/>
          </p:nvPr>
        </p:nvPicPr>
        <p:blipFill>
          <a:blip r:embed="rId2" cstate="print"/>
          <a:srcRect/>
          <a:stretch>
            <a:fillRect/>
          </a:stretch>
        </p:blipFill>
        <p:spPr>
          <a:xfrm>
            <a:off x="1238250" y="1843088"/>
            <a:ext cx="6667500" cy="4038600"/>
          </a:xfrm>
          <a:noFill/>
        </p:spPr>
      </p:pic>
      <p:pic>
        <p:nvPicPr>
          <p:cNvPr id="3" name="Picture 2" descr="Opito logo –"/>
          <p:cNvPicPr>
            <a:picLocks noChangeAspect="1" noChangeArrowheads="1"/>
          </p:cNvPicPr>
          <p:nvPr/>
        </p:nvPicPr>
        <p:blipFill>
          <a:blip r:embed="rId3"/>
          <a:srcRect/>
          <a:stretch>
            <a:fillRect/>
          </a:stretch>
        </p:blipFill>
        <p:spPr bwMode="auto">
          <a:xfrm>
            <a:off x="7391400" y="228600"/>
            <a:ext cx="1600200" cy="914400"/>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0"/>
            <a:ext cx="8715375" cy="981075"/>
          </a:xfrm>
        </p:spPr>
        <p:txBody>
          <a:bodyPr/>
          <a:lstStyle/>
          <a:p>
            <a:pPr eaLnBrk="1" hangingPunct="1">
              <a:defRPr/>
            </a:pPr>
            <a:r>
              <a:rPr lang="en-US" sz="2400" b="1" dirty="0" smtClean="0">
                <a:solidFill>
                  <a:schemeClr val="accent6"/>
                </a:solidFill>
              </a:rPr>
              <a:t>PHYSICAL  HAZARDS – STRUCK BY</a:t>
            </a:r>
            <a:endParaRPr lang="en-US" sz="2400" b="1" dirty="0" smtClean="0">
              <a:solidFill>
                <a:srgbClr val="C00000"/>
              </a:solidFill>
            </a:endParaRPr>
          </a:p>
        </p:txBody>
      </p:sp>
      <p:pic>
        <p:nvPicPr>
          <p:cNvPr id="102403" name="Picture 2" descr="http://www2.worksafebc.com/i/posters/2009/images/ha2009-03_image.jpg"/>
          <p:cNvPicPr>
            <a:picLocks noChangeAspect="1" noChangeArrowheads="1"/>
          </p:cNvPicPr>
          <p:nvPr/>
        </p:nvPicPr>
        <p:blipFill>
          <a:blip r:embed="rId2" cstate="print"/>
          <a:srcRect/>
          <a:stretch>
            <a:fillRect/>
          </a:stretch>
        </p:blipFill>
        <p:spPr bwMode="auto">
          <a:xfrm>
            <a:off x="214313" y="704850"/>
            <a:ext cx="8572500" cy="6153150"/>
          </a:xfrm>
          <a:prstGeom prst="rect">
            <a:avLst/>
          </a:prstGeom>
          <a:noFill/>
          <a:ln w="9525">
            <a:noFill/>
            <a:miter lim="800000"/>
            <a:headEnd/>
            <a:tailEnd/>
          </a:ln>
        </p:spPr>
      </p:pic>
      <p:pic>
        <p:nvPicPr>
          <p:cNvPr id="5" name="Picture 2" descr="Opito logo –"/>
          <p:cNvPicPr>
            <a:picLocks noChangeAspect="1" noChangeArrowheads="1"/>
          </p:cNvPicPr>
          <p:nvPr/>
        </p:nvPicPr>
        <p:blipFill>
          <a:blip r:embed="rId3"/>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57188" y="90488"/>
            <a:ext cx="8229600" cy="981075"/>
          </a:xfrm>
        </p:spPr>
        <p:txBody>
          <a:bodyPr/>
          <a:lstStyle/>
          <a:p>
            <a:pPr eaLnBrk="1" hangingPunct="1">
              <a:defRPr/>
            </a:pPr>
            <a:r>
              <a:rPr lang="en-US" sz="3600" b="1" dirty="0" smtClean="0">
                <a:solidFill>
                  <a:schemeClr val="accent6"/>
                </a:solidFill>
              </a:rPr>
              <a:t>ERGONOMIC   HAZARDS</a:t>
            </a:r>
          </a:p>
        </p:txBody>
      </p:sp>
      <p:pic>
        <p:nvPicPr>
          <p:cNvPr id="103427" name="Picture 2" descr="http://unitedmulticare.com/images/work/work11.jpg"/>
          <p:cNvPicPr>
            <a:picLocks noChangeAspect="1" noChangeArrowheads="1"/>
          </p:cNvPicPr>
          <p:nvPr/>
        </p:nvPicPr>
        <p:blipFill>
          <a:blip r:embed="rId2" cstate="print"/>
          <a:srcRect/>
          <a:stretch>
            <a:fillRect/>
          </a:stretch>
        </p:blipFill>
        <p:spPr bwMode="auto">
          <a:xfrm>
            <a:off x="1835150" y="1285875"/>
            <a:ext cx="6018213" cy="4429125"/>
          </a:xfrm>
          <a:prstGeom prst="rect">
            <a:avLst/>
          </a:prstGeom>
          <a:noFill/>
          <a:ln w="9525">
            <a:noFill/>
            <a:miter lim="800000"/>
            <a:headEnd/>
            <a:tailEnd/>
          </a:ln>
        </p:spPr>
      </p:pic>
      <p:pic>
        <p:nvPicPr>
          <p:cNvPr id="5" name="Picture 2" descr="Opito logo –"/>
          <p:cNvPicPr>
            <a:picLocks noChangeAspect="1" noChangeArrowheads="1"/>
          </p:cNvPicPr>
          <p:nvPr/>
        </p:nvPicPr>
        <p:blipFill>
          <a:blip r:embed="rId3"/>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body" idx="1"/>
          </p:nvPr>
        </p:nvSpPr>
        <p:spPr/>
        <p:txBody>
          <a:bodyPr/>
          <a:lstStyle/>
          <a:p>
            <a:pPr eaLnBrk="1" hangingPunct="1">
              <a:buFontTx/>
              <a:buNone/>
            </a:pPr>
            <a:endParaRPr lang="en-US" smtClean="0"/>
          </a:p>
          <a:p>
            <a:pPr eaLnBrk="1" hangingPunct="1">
              <a:buFontTx/>
              <a:buNone/>
            </a:pPr>
            <a:endParaRPr lang="en-US" u="sng" smtClean="0"/>
          </a:p>
        </p:txBody>
      </p:sp>
      <p:sp>
        <p:nvSpPr>
          <p:cNvPr id="4" name="Rectangle 2"/>
          <p:cNvSpPr>
            <a:spLocks noGrp="1" noChangeArrowheads="1"/>
          </p:cNvSpPr>
          <p:nvPr>
            <p:ph type="title"/>
          </p:nvPr>
        </p:nvSpPr>
        <p:spPr>
          <a:xfrm>
            <a:off x="428625" y="357188"/>
            <a:ext cx="8229600" cy="981075"/>
          </a:xfrm>
        </p:spPr>
        <p:txBody>
          <a:bodyPr/>
          <a:lstStyle/>
          <a:p>
            <a:pPr eaLnBrk="1" hangingPunct="1">
              <a:defRPr/>
            </a:pPr>
            <a:r>
              <a:rPr lang="en-US" sz="3600" b="1" dirty="0" smtClean="0">
                <a:solidFill>
                  <a:schemeClr val="accent6"/>
                </a:solidFill>
              </a:rPr>
              <a:t>ERGONOMIC  HAZARDS</a:t>
            </a:r>
            <a:br>
              <a:rPr lang="en-US" sz="3600" b="1" dirty="0" smtClean="0">
                <a:solidFill>
                  <a:schemeClr val="accent6"/>
                </a:solidFill>
              </a:rPr>
            </a:br>
            <a:endParaRPr lang="en-US" sz="3600" b="1" dirty="0" smtClean="0">
              <a:solidFill>
                <a:srgbClr val="C00000"/>
              </a:solidFill>
            </a:endParaRPr>
          </a:p>
        </p:txBody>
      </p:sp>
      <p:sp>
        <p:nvSpPr>
          <p:cNvPr id="104452" name="Rectangle 7"/>
          <p:cNvSpPr>
            <a:spLocks noChangeArrowheads="1"/>
          </p:cNvSpPr>
          <p:nvPr/>
        </p:nvSpPr>
        <p:spPr bwMode="auto">
          <a:xfrm>
            <a:off x="571500" y="1785938"/>
            <a:ext cx="8286750" cy="4400550"/>
          </a:xfrm>
          <a:prstGeom prst="rect">
            <a:avLst/>
          </a:prstGeom>
          <a:noFill/>
          <a:ln w="9525">
            <a:noFill/>
            <a:miter lim="800000"/>
            <a:headEnd/>
            <a:tailEnd/>
          </a:ln>
        </p:spPr>
        <p:txBody>
          <a:bodyPr>
            <a:spAutoFit/>
          </a:bodyPr>
          <a:lstStyle/>
          <a:p>
            <a:pPr marL="514350" indent="-514350" eaLnBrk="1" hangingPunct="1">
              <a:buFontTx/>
              <a:buChar char="-"/>
            </a:pPr>
            <a:r>
              <a:rPr lang="en-US" sz="2800"/>
              <a:t>refer to workplace conditions that pose the risk of injury to the musculoskeletal system of the worker. </a:t>
            </a:r>
          </a:p>
          <a:p>
            <a:pPr marL="514350" indent="-514350" eaLnBrk="1" hangingPunct="1">
              <a:buFontTx/>
              <a:buChar char="-"/>
            </a:pPr>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p:txBody>
      </p:sp>
      <p:sp>
        <p:nvSpPr>
          <p:cNvPr id="104453" name="AutoShape 8"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sp>
        <p:nvSpPr>
          <p:cNvPr id="104454" name="AutoShape 10"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pic>
        <p:nvPicPr>
          <p:cNvPr id="7" name="Picture 2" descr="Opito logo –"/>
          <p:cNvPicPr>
            <a:picLocks noChangeAspect="1" noChangeArrowheads="1"/>
          </p:cNvPicPr>
          <p:nvPr/>
        </p:nvPicPr>
        <p:blipFill>
          <a:blip r:embed="rId2"/>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2" descr="C:\Users\Pst Justice Ikeoma\Documents\Downloads\images (41).jpg"/>
          <p:cNvPicPr>
            <a:picLocks noGrp="1" noChangeAspect="1" noChangeArrowheads="1"/>
          </p:cNvPicPr>
          <p:nvPr>
            <p:ph idx="1"/>
          </p:nvPr>
        </p:nvPicPr>
        <p:blipFill>
          <a:blip r:embed="rId2" cstate="print"/>
          <a:srcRect/>
          <a:stretch>
            <a:fillRect/>
          </a:stretch>
        </p:blipFill>
        <p:spPr>
          <a:xfrm>
            <a:off x="0" y="1785938"/>
            <a:ext cx="9144000" cy="4214812"/>
          </a:xfrm>
          <a:noFill/>
        </p:spPr>
      </p:pic>
      <p:pic>
        <p:nvPicPr>
          <p:cNvPr id="3" name="Picture 2" descr="Opito logo –"/>
          <p:cNvPicPr>
            <a:picLocks noChangeAspect="1" noChangeArrowheads="1"/>
          </p:cNvPicPr>
          <p:nvPr/>
        </p:nvPicPr>
        <p:blipFill>
          <a:blip r:embed="rId3"/>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1033"/>
          <p:cNvSpPr>
            <a:spLocks noGrp="1" noChangeArrowheads="1"/>
          </p:cNvSpPr>
          <p:nvPr>
            <p:ph type="sldNum" sz="quarter" idx="4294967295"/>
          </p:nvPr>
        </p:nvSpPr>
        <p:spPr>
          <a:xfrm>
            <a:off x="6553200" y="6248400"/>
            <a:ext cx="1905000" cy="457200"/>
          </a:xfrm>
          <a:prstGeom prst="rect">
            <a:avLst/>
          </a:prstGeom>
        </p:spPr>
        <p:txBody>
          <a:bodyPr/>
          <a:lstStyle/>
          <a:p>
            <a:fld id="{58CD819F-BC21-4B87-88EE-C0D8A8583F69}" type="slidenum">
              <a:rPr lang="en-US"/>
              <a:pPr/>
              <a:t>45</a:t>
            </a:fld>
            <a:endParaRPr lang="en-US"/>
          </a:p>
        </p:txBody>
      </p:sp>
      <p:sp>
        <p:nvSpPr>
          <p:cNvPr id="72706" name="Rectangle 2"/>
          <p:cNvSpPr>
            <a:spLocks noGrp="1" noChangeArrowheads="1"/>
          </p:cNvSpPr>
          <p:nvPr>
            <p:ph type="ctrTitle"/>
          </p:nvPr>
        </p:nvSpPr>
        <p:spPr>
          <a:xfrm>
            <a:off x="685800" y="1828800"/>
            <a:ext cx="7772400" cy="2133600"/>
          </a:xfrm>
        </p:spPr>
        <p:txBody>
          <a:bodyPr/>
          <a:lstStyle/>
          <a:p>
            <a:r>
              <a:rPr lang="en-US" sz="5400" dirty="0" smtClean="0"/>
              <a:t>Working Safely including Safety Observations Systems</a:t>
            </a:r>
            <a:endParaRPr lang="en-US" sz="5400" b="1" dirty="0"/>
          </a:p>
        </p:txBody>
      </p:sp>
      <p:pic>
        <p:nvPicPr>
          <p:cNvPr id="5" name="Picture 2" descr="Opito logo –"/>
          <p:cNvPicPr>
            <a:picLocks noChangeAspect="1" noChangeArrowheads="1"/>
          </p:cNvPicPr>
          <p:nvPr/>
        </p:nvPicPr>
        <p:blipFill>
          <a:blip r:embed="rId2"/>
          <a:srcRect/>
          <a:stretch>
            <a:fillRect/>
          </a:stretch>
        </p:blipFill>
        <p:spPr bwMode="auto">
          <a:xfrm>
            <a:off x="7391400" y="228600"/>
            <a:ext cx="1600200" cy="914400"/>
          </a:xfrm>
          <a:prstGeom prst="rect">
            <a:avLst/>
          </a:prstGeom>
          <a:noFill/>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72706"/>
                                        </p:tgtEl>
                                        <p:attrNameLst>
                                          <p:attrName>style.visibility</p:attrName>
                                        </p:attrNameLst>
                                      </p:cBhvr>
                                      <p:to>
                                        <p:strVal val="visible"/>
                                      </p:to>
                                    </p:set>
                                    <p:anim calcmode="lin" valueType="num">
                                      <p:cBhvr>
                                        <p:cTn id="7" dur="1000" fill="hold"/>
                                        <p:tgtEl>
                                          <p:spTgt spid="72706"/>
                                        </p:tgtEl>
                                        <p:attrNameLst>
                                          <p:attrName>ppt_w</p:attrName>
                                        </p:attrNameLst>
                                      </p:cBhvr>
                                      <p:tavLst>
                                        <p:tav tm="0">
                                          <p:val>
                                            <p:fltVal val="0"/>
                                          </p:val>
                                        </p:tav>
                                        <p:tav tm="100000">
                                          <p:val>
                                            <p:strVal val="#ppt_w"/>
                                          </p:val>
                                        </p:tav>
                                      </p:tavLst>
                                    </p:anim>
                                    <p:anim calcmode="lin" valueType="num">
                                      <p:cBhvr>
                                        <p:cTn id="8" dur="1000" fill="hold"/>
                                        <p:tgtEl>
                                          <p:spTgt spid="72706"/>
                                        </p:tgtEl>
                                        <p:attrNameLst>
                                          <p:attrName>ppt_h</p:attrName>
                                        </p:attrNameLst>
                                      </p:cBhvr>
                                      <p:tavLst>
                                        <p:tav tm="0">
                                          <p:val>
                                            <p:fltVal val="0"/>
                                          </p:val>
                                        </p:tav>
                                        <p:tav tm="100000">
                                          <p:val>
                                            <p:strVal val="#ppt_h"/>
                                          </p:val>
                                        </p:tav>
                                      </p:tavLst>
                                    </p:anim>
                                    <p:anim calcmode="lin" valueType="num">
                                      <p:cBhvr>
                                        <p:cTn id="9" dur="1000" fill="hold"/>
                                        <p:tgtEl>
                                          <p:spTgt spid="7270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270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4"/>
          <p:cNvSpPr>
            <a:spLocks noChangeArrowheads="1"/>
          </p:cNvSpPr>
          <p:nvPr/>
        </p:nvSpPr>
        <p:spPr bwMode="auto">
          <a:xfrm rot="770453">
            <a:off x="546100" y="3192463"/>
            <a:ext cx="512763" cy="471487"/>
          </a:xfrm>
          <a:prstGeom prst="star5">
            <a:avLst/>
          </a:prstGeom>
          <a:solidFill>
            <a:srgbClr val="003366"/>
          </a:solidFill>
          <a:ln w="19050">
            <a:solidFill>
              <a:schemeClr val="bg1"/>
            </a:solidFill>
            <a:miter lim="800000"/>
            <a:headEnd/>
            <a:tailEnd/>
          </a:ln>
          <a:effectLst/>
        </p:spPr>
        <p:txBody>
          <a:bodyPr wrap="none" anchor="ctr"/>
          <a:lstStyle/>
          <a:p>
            <a:pPr eaLnBrk="1" hangingPunct="1">
              <a:defRPr/>
            </a:pPr>
            <a:endParaRPr lang="en-US"/>
          </a:p>
        </p:txBody>
      </p:sp>
      <p:sp>
        <p:nvSpPr>
          <p:cNvPr id="9" name="Rectangle 8"/>
          <p:cNvSpPr/>
          <p:nvPr/>
        </p:nvSpPr>
        <p:spPr>
          <a:xfrm>
            <a:off x="1214414" y="2071678"/>
            <a:ext cx="7858148" cy="2714644"/>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eaLnBrk="1" hangingPunct="1">
              <a:defRPr/>
            </a:pPr>
            <a:endParaRPr lang="en-US" dirty="0">
              <a:solidFill>
                <a:srgbClr val="C00000"/>
              </a:solidFill>
            </a:endParaRPr>
          </a:p>
        </p:txBody>
      </p:sp>
      <p:sp>
        <p:nvSpPr>
          <p:cNvPr id="28678" name="Rectangle 10"/>
          <p:cNvSpPr>
            <a:spLocks noChangeArrowheads="1"/>
          </p:cNvSpPr>
          <p:nvPr/>
        </p:nvSpPr>
        <p:spPr bwMode="auto">
          <a:xfrm>
            <a:off x="1593850" y="2428875"/>
            <a:ext cx="7550150" cy="1938338"/>
          </a:xfrm>
          <a:prstGeom prst="rect">
            <a:avLst/>
          </a:prstGeom>
          <a:noFill/>
          <a:ln w="9525">
            <a:noFill/>
            <a:miter lim="800000"/>
            <a:headEnd/>
            <a:tailEnd/>
          </a:ln>
        </p:spPr>
        <p:txBody>
          <a:bodyPr wrap="none">
            <a:spAutoFit/>
          </a:bodyPr>
          <a:lstStyle/>
          <a:p>
            <a:pPr eaLnBrk="1" hangingPunct="1"/>
            <a:r>
              <a:rPr lang="en-US" sz="6000">
                <a:solidFill>
                  <a:schemeClr val="bg1"/>
                </a:solidFill>
              </a:rPr>
              <a:t>INTRODUCTION TO </a:t>
            </a:r>
          </a:p>
          <a:p>
            <a:pPr eaLnBrk="1" hangingPunct="1"/>
            <a:r>
              <a:rPr lang="en-US" sz="6000">
                <a:solidFill>
                  <a:schemeClr val="bg1"/>
                </a:solidFill>
              </a:rPr>
              <a:t>SAFETY SIGNS</a:t>
            </a:r>
            <a:endParaRPr lang="en-US" sz="5400">
              <a:solidFill>
                <a:srgbClr val="C00000"/>
              </a:solidFill>
            </a:endParaRPr>
          </a:p>
        </p:txBody>
      </p:sp>
      <p:pic>
        <p:nvPicPr>
          <p:cNvPr id="5" name="Picture 2" descr="Opito logo –"/>
          <p:cNvPicPr>
            <a:picLocks noChangeAspect="1" noChangeArrowheads="1"/>
          </p:cNvPicPr>
          <p:nvPr/>
        </p:nvPicPr>
        <p:blipFill>
          <a:blip r:embed="rId3"/>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p:txBody>
          <a:bodyPr/>
          <a:lstStyle/>
          <a:p>
            <a:pPr eaLnBrk="1" hangingPunct="1"/>
            <a:r>
              <a:rPr lang="en-US" dirty="0" smtClean="0"/>
              <a:t>Safety signs are means of communicating important information that can be understood by all races, by literate and illiterate people, by all age groups and by all people, locally or globally.</a:t>
            </a:r>
          </a:p>
          <a:p>
            <a:pPr eaLnBrk="1" hangingPunct="1">
              <a:buFontTx/>
              <a:buNone/>
            </a:pPr>
            <a:endParaRPr lang="en-US" dirty="0" smtClean="0"/>
          </a:p>
          <a:p>
            <a:pPr eaLnBrk="1" hangingPunct="1"/>
            <a:r>
              <a:rPr lang="en-US" dirty="0" smtClean="0"/>
              <a:t>Safety signs are vital in all our workplaces to ensure the safety of our workers. </a:t>
            </a:r>
          </a:p>
        </p:txBody>
      </p:sp>
      <p:sp>
        <p:nvSpPr>
          <p:cNvPr id="4" name="Rectangle 2"/>
          <p:cNvSpPr>
            <a:spLocks noGrp="1" noChangeArrowheads="1"/>
          </p:cNvSpPr>
          <p:nvPr>
            <p:ph type="title"/>
          </p:nvPr>
        </p:nvSpPr>
        <p:spPr>
          <a:xfrm>
            <a:off x="357188" y="90488"/>
            <a:ext cx="8229600" cy="981075"/>
          </a:xfrm>
        </p:spPr>
        <p:txBody>
          <a:bodyPr/>
          <a:lstStyle/>
          <a:p>
            <a:pPr eaLnBrk="1" hangingPunct="1">
              <a:defRPr/>
            </a:pPr>
            <a:r>
              <a:rPr lang="en-US" sz="3600" b="1" dirty="0" smtClean="0">
                <a:solidFill>
                  <a:schemeClr val="accent6"/>
                </a:solidFill>
              </a:rPr>
              <a:t>SAFETY SIGNS</a:t>
            </a:r>
          </a:p>
        </p:txBody>
      </p:sp>
      <p:pic>
        <p:nvPicPr>
          <p:cNvPr id="5" name="Picture 2" descr="Opito logo –"/>
          <p:cNvPicPr>
            <a:picLocks noChangeAspect="1" noChangeArrowheads="1"/>
          </p:cNvPicPr>
          <p:nvPr/>
        </p:nvPicPr>
        <p:blipFill>
          <a:blip r:embed="rId2"/>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1"/>
          </p:nvPr>
        </p:nvSpPr>
        <p:spPr>
          <a:xfrm>
            <a:off x="714375" y="1857375"/>
            <a:ext cx="8229600" cy="3286125"/>
          </a:xfrm>
        </p:spPr>
        <p:txBody>
          <a:bodyPr/>
          <a:lstStyle/>
          <a:p>
            <a:pPr eaLnBrk="1" hangingPunct="1">
              <a:buFontTx/>
              <a:buNone/>
            </a:pPr>
            <a:r>
              <a:rPr lang="en-US" u="sng" smtClean="0"/>
              <a:t>Intrinsic features: </a:t>
            </a:r>
          </a:p>
          <a:p>
            <a:r>
              <a:rPr lang="en-US" smtClean="0"/>
              <a:t>a) round shape;</a:t>
            </a:r>
          </a:p>
          <a:p>
            <a:r>
              <a:rPr lang="en-US" smtClean="0"/>
              <a:t>(b) black pictogram on white background, red edging and diagonal line</a:t>
            </a:r>
          </a:p>
        </p:txBody>
      </p:sp>
      <p:sp>
        <p:nvSpPr>
          <p:cNvPr id="4" name="Rectangle 2"/>
          <p:cNvSpPr>
            <a:spLocks noGrp="1" noChangeArrowheads="1"/>
          </p:cNvSpPr>
          <p:nvPr>
            <p:ph type="title"/>
          </p:nvPr>
        </p:nvSpPr>
        <p:spPr>
          <a:xfrm>
            <a:off x="357188" y="90488"/>
            <a:ext cx="8229600" cy="981075"/>
          </a:xfrm>
        </p:spPr>
        <p:txBody>
          <a:bodyPr/>
          <a:lstStyle/>
          <a:p>
            <a:pPr eaLnBrk="1" hangingPunct="1">
              <a:defRPr/>
            </a:pPr>
            <a:r>
              <a:rPr lang="en-US" sz="3600" b="1" dirty="0" smtClean="0">
                <a:solidFill>
                  <a:schemeClr val="accent6"/>
                </a:solidFill>
              </a:rPr>
              <a:t>TYPE OF SAFETY SIGNS </a:t>
            </a:r>
            <a:br>
              <a:rPr lang="en-US" sz="3600" b="1" dirty="0" smtClean="0">
                <a:solidFill>
                  <a:schemeClr val="accent6"/>
                </a:solidFill>
              </a:rPr>
            </a:br>
            <a:r>
              <a:rPr lang="en-US" sz="3600" b="1" u="sng" dirty="0" smtClean="0">
                <a:solidFill>
                  <a:srgbClr val="C00000"/>
                </a:solidFill>
              </a:rPr>
              <a:t>THE PROHIBITION SIGNS</a:t>
            </a:r>
          </a:p>
        </p:txBody>
      </p:sp>
      <p:pic>
        <p:nvPicPr>
          <p:cNvPr id="5" name="Picture 2" descr="Opito logo –"/>
          <p:cNvPicPr>
            <a:picLocks noChangeAspect="1" noChangeArrowheads="1"/>
          </p:cNvPicPr>
          <p:nvPr/>
        </p:nvPicPr>
        <p:blipFill>
          <a:blip r:embed="rId2"/>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57188" y="90488"/>
            <a:ext cx="8229600" cy="981075"/>
          </a:xfrm>
        </p:spPr>
        <p:txBody>
          <a:bodyPr/>
          <a:lstStyle/>
          <a:p>
            <a:pPr eaLnBrk="1" hangingPunct="1">
              <a:defRPr/>
            </a:pPr>
            <a:r>
              <a:rPr lang="en-US" sz="3600" b="1" dirty="0" smtClean="0">
                <a:solidFill>
                  <a:schemeClr val="accent6"/>
                </a:solidFill>
              </a:rPr>
              <a:t>TYPE OF SAFETY SIGNS </a:t>
            </a:r>
            <a:br>
              <a:rPr lang="en-US" sz="3600" b="1" dirty="0" smtClean="0">
                <a:solidFill>
                  <a:schemeClr val="accent6"/>
                </a:solidFill>
              </a:rPr>
            </a:br>
            <a:r>
              <a:rPr lang="en-US" sz="3600" b="1" dirty="0" smtClean="0">
                <a:solidFill>
                  <a:srgbClr val="C00000"/>
                </a:solidFill>
              </a:rPr>
              <a:t>THE PROHIBITION SIGNS</a:t>
            </a:r>
          </a:p>
        </p:txBody>
      </p:sp>
      <p:pic>
        <p:nvPicPr>
          <p:cNvPr id="31747" name="Picture 2" descr="http://www.hse.gov.uk/workplacetransport/images/prohibition-unauth-2.gif"/>
          <p:cNvPicPr>
            <a:picLocks noChangeAspect="1" noChangeArrowheads="1"/>
          </p:cNvPicPr>
          <p:nvPr/>
        </p:nvPicPr>
        <p:blipFill>
          <a:blip r:embed="rId2" cstate="print"/>
          <a:srcRect/>
          <a:stretch>
            <a:fillRect/>
          </a:stretch>
        </p:blipFill>
        <p:spPr bwMode="auto">
          <a:xfrm>
            <a:off x="928688" y="1571625"/>
            <a:ext cx="3619500" cy="3629025"/>
          </a:xfrm>
          <a:prstGeom prst="rect">
            <a:avLst/>
          </a:prstGeom>
          <a:noFill/>
          <a:ln w="9525">
            <a:noFill/>
            <a:miter lim="800000"/>
            <a:headEnd/>
            <a:tailEnd/>
          </a:ln>
        </p:spPr>
      </p:pic>
      <p:pic>
        <p:nvPicPr>
          <p:cNvPr id="31748" name="Picture 4" descr="http://www.hse.gov.uk/workplacetransport/images/prohibition-industrial-2.gif"/>
          <p:cNvPicPr>
            <a:picLocks noChangeAspect="1" noChangeArrowheads="1"/>
          </p:cNvPicPr>
          <p:nvPr/>
        </p:nvPicPr>
        <p:blipFill>
          <a:blip r:embed="rId3" cstate="print"/>
          <a:srcRect/>
          <a:stretch>
            <a:fillRect/>
          </a:stretch>
        </p:blipFill>
        <p:spPr bwMode="auto">
          <a:xfrm>
            <a:off x="5000625" y="1571625"/>
            <a:ext cx="3619500" cy="3629025"/>
          </a:xfrm>
          <a:prstGeom prst="rect">
            <a:avLst/>
          </a:prstGeom>
          <a:noFill/>
          <a:ln w="9525">
            <a:noFill/>
            <a:miter lim="800000"/>
            <a:headEnd/>
            <a:tailEnd/>
          </a:ln>
        </p:spPr>
      </p:pic>
      <p:sp>
        <p:nvSpPr>
          <p:cNvPr id="31749" name="Rectangle 5"/>
          <p:cNvSpPr>
            <a:spLocks noChangeArrowheads="1"/>
          </p:cNvSpPr>
          <p:nvPr/>
        </p:nvSpPr>
        <p:spPr bwMode="auto">
          <a:xfrm>
            <a:off x="857250" y="5286375"/>
            <a:ext cx="3878263" cy="369888"/>
          </a:xfrm>
          <a:prstGeom prst="rect">
            <a:avLst/>
          </a:prstGeom>
          <a:noFill/>
          <a:ln w="9525">
            <a:noFill/>
            <a:miter lim="800000"/>
            <a:headEnd/>
            <a:tailEnd/>
          </a:ln>
        </p:spPr>
        <p:txBody>
          <a:bodyPr wrap="none">
            <a:spAutoFit/>
          </a:bodyPr>
          <a:lstStyle/>
          <a:p>
            <a:pPr eaLnBrk="1" hangingPunct="1"/>
            <a:r>
              <a:rPr lang="en-US"/>
              <a:t>No access for unauthorized persons</a:t>
            </a:r>
          </a:p>
        </p:txBody>
      </p:sp>
      <p:sp>
        <p:nvSpPr>
          <p:cNvPr id="31750" name="Rectangle 6"/>
          <p:cNvSpPr>
            <a:spLocks noChangeArrowheads="1"/>
          </p:cNvSpPr>
          <p:nvPr/>
        </p:nvSpPr>
        <p:spPr bwMode="auto">
          <a:xfrm>
            <a:off x="5072063" y="5357813"/>
            <a:ext cx="3479800" cy="369887"/>
          </a:xfrm>
          <a:prstGeom prst="rect">
            <a:avLst/>
          </a:prstGeom>
          <a:noFill/>
          <a:ln w="9525">
            <a:noFill/>
            <a:miter lim="800000"/>
            <a:headEnd/>
            <a:tailEnd/>
          </a:ln>
        </p:spPr>
        <p:txBody>
          <a:bodyPr wrap="none">
            <a:spAutoFit/>
          </a:bodyPr>
          <a:lstStyle/>
          <a:p>
            <a:pPr eaLnBrk="1" hangingPunct="1"/>
            <a:r>
              <a:rPr lang="en-US"/>
              <a:t>No access for industrial vehicles</a:t>
            </a:r>
          </a:p>
        </p:txBody>
      </p:sp>
      <p:pic>
        <p:nvPicPr>
          <p:cNvPr id="7" name="Picture 2" descr="Opito logo –"/>
          <p:cNvPicPr>
            <a:picLocks noChangeAspect="1" noChangeArrowheads="1"/>
          </p:cNvPicPr>
          <p:nvPr/>
        </p:nvPicPr>
        <p:blipFill>
          <a:blip r:embed="rId4"/>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57188" y="90488"/>
            <a:ext cx="8229600" cy="981075"/>
          </a:xfrm>
        </p:spPr>
        <p:txBody>
          <a:bodyPr/>
          <a:lstStyle/>
          <a:p>
            <a:pPr eaLnBrk="1" hangingPunct="1">
              <a:defRPr/>
            </a:pPr>
            <a:r>
              <a:rPr lang="en-US" sz="3600" dirty="0" smtClean="0"/>
              <a:t>Introduction to the Hazardous Environment</a:t>
            </a:r>
            <a:endParaRPr lang="en-US" sz="3600" b="1" dirty="0" smtClean="0">
              <a:solidFill>
                <a:schemeClr val="accent6"/>
              </a:solidFill>
            </a:endParaRPr>
          </a:p>
        </p:txBody>
      </p:sp>
      <p:pic>
        <p:nvPicPr>
          <p:cNvPr id="65539" name="Picture 2" descr="http://www.infolink.com.au/c/ReCoila-Reels/images/Hose-reels-can-prevent-workplace-injuries-412651-370x278.jpg"/>
          <p:cNvPicPr>
            <a:picLocks noChangeAspect="1" noChangeArrowheads="1"/>
          </p:cNvPicPr>
          <p:nvPr/>
        </p:nvPicPr>
        <p:blipFill>
          <a:blip r:embed="rId2" cstate="print"/>
          <a:srcRect/>
          <a:stretch>
            <a:fillRect/>
          </a:stretch>
        </p:blipFill>
        <p:spPr bwMode="auto">
          <a:xfrm>
            <a:off x="1428750" y="1285875"/>
            <a:ext cx="6643688" cy="4991100"/>
          </a:xfrm>
          <a:prstGeom prst="rect">
            <a:avLst/>
          </a:prstGeom>
          <a:noFill/>
          <a:ln w="9525">
            <a:noFill/>
            <a:miter lim="800000"/>
            <a:headEnd/>
            <a:tailEnd/>
          </a:ln>
        </p:spPr>
      </p:pic>
      <p:pic>
        <p:nvPicPr>
          <p:cNvPr id="5" name="Picture 2" descr="Opito logo –"/>
          <p:cNvPicPr>
            <a:picLocks noChangeAspect="1" noChangeArrowheads="1"/>
          </p:cNvPicPr>
          <p:nvPr/>
        </p:nvPicPr>
        <p:blipFill>
          <a:blip r:embed="rId3"/>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57188" y="90488"/>
            <a:ext cx="8229600" cy="981075"/>
          </a:xfrm>
        </p:spPr>
        <p:txBody>
          <a:bodyPr/>
          <a:lstStyle/>
          <a:p>
            <a:pPr eaLnBrk="1" hangingPunct="1">
              <a:defRPr/>
            </a:pPr>
            <a:r>
              <a:rPr lang="en-US" sz="3600" b="1" dirty="0" smtClean="0">
                <a:solidFill>
                  <a:schemeClr val="accent6"/>
                </a:solidFill>
              </a:rPr>
              <a:t>TYPE OF SAFETY SIGNS </a:t>
            </a:r>
            <a:br>
              <a:rPr lang="en-US" sz="3600" b="1" dirty="0" smtClean="0">
                <a:solidFill>
                  <a:schemeClr val="accent6"/>
                </a:solidFill>
              </a:rPr>
            </a:br>
            <a:r>
              <a:rPr lang="en-US" sz="3600" b="1" dirty="0" smtClean="0">
                <a:solidFill>
                  <a:srgbClr val="C00000"/>
                </a:solidFill>
              </a:rPr>
              <a:t>THE PROHIBITION SIGNS</a:t>
            </a:r>
          </a:p>
        </p:txBody>
      </p:sp>
      <p:pic>
        <p:nvPicPr>
          <p:cNvPr id="32771" name="Picture 2" descr="http://www.hse.gov.uk/workplacetransport/images/prohibition-ped-2.gif"/>
          <p:cNvPicPr>
            <a:picLocks noChangeAspect="1" noChangeArrowheads="1"/>
          </p:cNvPicPr>
          <p:nvPr/>
        </p:nvPicPr>
        <p:blipFill>
          <a:blip r:embed="rId2" cstate="print"/>
          <a:srcRect/>
          <a:stretch>
            <a:fillRect/>
          </a:stretch>
        </p:blipFill>
        <p:spPr bwMode="auto">
          <a:xfrm>
            <a:off x="785813" y="1571625"/>
            <a:ext cx="3619500" cy="3629025"/>
          </a:xfrm>
          <a:prstGeom prst="rect">
            <a:avLst/>
          </a:prstGeom>
          <a:noFill/>
          <a:ln w="9525">
            <a:noFill/>
            <a:miter lim="800000"/>
            <a:headEnd/>
            <a:tailEnd/>
          </a:ln>
        </p:spPr>
      </p:pic>
      <p:pic>
        <p:nvPicPr>
          <p:cNvPr id="32772" name="Picture 4" descr="http://www.hse.gov.uk/workplacetransport/images/prohibition-water-2.gif"/>
          <p:cNvPicPr>
            <a:picLocks noChangeAspect="1" noChangeArrowheads="1"/>
          </p:cNvPicPr>
          <p:nvPr/>
        </p:nvPicPr>
        <p:blipFill>
          <a:blip r:embed="rId3" cstate="print"/>
          <a:srcRect/>
          <a:stretch>
            <a:fillRect/>
          </a:stretch>
        </p:blipFill>
        <p:spPr bwMode="auto">
          <a:xfrm>
            <a:off x="4857750" y="1571625"/>
            <a:ext cx="3619500" cy="3629025"/>
          </a:xfrm>
          <a:prstGeom prst="rect">
            <a:avLst/>
          </a:prstGeom>
          <a:noFill/>
          <a:ln w="9525">
            <a:noFill/>
            <a:miter lim="800000"/>
            <a:headEnd/>
            <a:tailEnd/>
          </a:ln>
        </p:spPr>
      </p:pic>
      <p:sp>
        <p:nvSpPr>
          <p:cNvPr id="32773" name="Rectangle 8"/>
          <p:cNvSpPr>
            <a:spLocks noChangeArrowheads="1"/>
          </p:cNvSpPr>
          <p:nvPr/>
        </p:nvSpPr>
        <p:spPr bwMode="auto">
          <a:xfrm>
            <a:off x="5214938" y="5286375"/>
            <a:ext cx="3070225" cy="369888"/>
          </a:xfrm>
          <a:prstGeom prst="rect">
            <a:avLst/>
          </a:prstGeom>
          <a:noFill/>
          <a:ln w="9525">
            <a:noFill/>
            <a:miter lim="800000"/>
            <a:headEnd/>
            <a:tailEnd/>
          </a:ln>
        </p:spPr>
        <p:txBody>
          <a:bodyPr wrap="none">
            <a:spAutoFit/>
          </a:bodyPr>
          <a:lstStyle/>
          <a:p>
            <a:pPr eaLnBrk="1" hangingPunct="1"/>
            <a:r>
              <a:rPr lang="en-US"/>
              <a:t>Do not extinguish with water</a:t>
            </a:r>
          </a:p>
        </p:txBody>
      </p:sp>
      <p:sp>
        <p:nvSpPr>
          <p:cNvPr id="32774" name="Rectangle 9"/>
          <p:cNvSpPr>
            <a:spLocks noChangeArrowheads="1"/>
          </p:cNvSpPr>
          <p:nvPr/>
        </p:nvSpPr>
        <p:spPr bwMode="auto">
          <a:xfrm>
            <a:off x="1143000" y="5286375"/>
            <a:ext cx="2852738" cy="369888"/>
          </a:xfrm>
          <a:prstGeom prst="rect">
            <a:avLst/>
          </a:prstGeom>
          <a:noFill/>
          <a:ln w="9525">
            <a:noFill/>
            <a:miter lim="800000"/>
            <a:headEnd/>
            <a:tailEnd/>
          </a:ln>
        </p:spPr>
        <p:txBody>
          <a:bodyPr wrap="none">
            <a:spAutoFit/>
          </a:bodyPr>
          <a:lstStyle/>
          <a:p>
            <a:pPr eaLnBrk="1" hangingPunct="1"/>
            <a:r>
              <a:rPr lang="en-US"/>
              <a:t>No access for pedestrians</a:t>
            </a:r>
          </a:p>
        </p:txBody>
      </p:sp>
      <p:pic>
        <p:nvPicPr>
          <p:cNvPr id="7" name="Picture 2" descr="Opito logo –"/>
          <p:cNvPicPr>
            <a:picLocks noChangeAspect="1" noChangeArrowheads="1"/>
          </p:cNvPicPr>
          <p:nvPr/>
        </p:nvPicPr>
        <p:blipFill>
          <a:blip r:embed="rId4"/>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57188" y="90488"/>
            <a:ext cx="8229600" cy="981075"/>
          </a:xfrm>
        </p:spPr>
        <p:txBody>
          <a:bodyPr/>
          <a:lstStyle/>
          <a:p>
            <a:pPr eaLnBrk="1" hangingPunct="1">
              <a:defRPr/>
            </a:pPr>
            <a:r>
              <a:rPr lang="en-US" sz="3600" b="1" dirty="0" smtClean="0">
                <a:solidFill>
                  <a:schemeClr val="accent6"/>
                </a:solidFill>
              </a:rPr>
              <a:t>TYPE OF SAFETY SIGNS </a:t>
            </a:r>
            <a:br>
              <a:rPr lang="en-US" sz="3600" b="1" dirty="0" smtClean="0">
                <a:solidFill>
                  <a:schemeClr val="accent6"/>
                </a:solidFill>
              </a:rPr>
            </a:br>
            <a:r>
              <a:rPr lang="en-US" sz="3600" b="1" dirty="0" smtClean="0">
                <a:solidFill>
                  <a:srgbClr val="C00000"/>
                </a:solidFill>
              </a:rPr>
              <a:t>THE PROHIBITION SIGNS</a:t>
            </a:r>
          </a:p>
        </p:txBody>
      </p:sp>
      <p:pic>
        <p:nvPicPr>
          <p:cNvPr id="33795" name="Picture 2" descr="http://www.hse.gov.uk/workplacetransport/images/prohibition-smoke-2.gif"/>
          <p:cNvPicPr>
            <a:picLocks noChangeAspect="1" noChangeArrowheads="1"/>
          </p:cNvPicPr>
          <p:nvPr/>
        </p:nvPicPr>
        <p:blipFill>
          <a:blip r:embed="rId2" cstate="print"/>
          <a:srcRect/>
          <a:stretch>
            <a:fillRect/>
          </a:stretch>
        </p:blipFill>
        <p:spPr bwMode="auto">
          <a:xfrm>
            <a:off x="642938" y="1571625"/>
            <a:ext cx="3619500" cy="3629025"/>
          </a:xfrm>
          <a:prstGeom prst="rect">
            <a:avLst/>
          </a:prstGeom>
          <a:noFill/>
          <a:ln w="9525">
            <a:noFill/>
            <a:miter lim="800000"/>
            <a:headEnd/>
            <a:tailEnd/>
          </a:ln>
        </p:spPr>
      </p:pic>
      <p:pic>
        <p:nvPicPr>
          <p:cNvPr id="33796" name="Picture 4" descr="http://www.hse.gov.uk/workplacetransport/images/prohibition-flame-2.gif"/>
          <p:cNvPicPr>
            <a:picLocks noChangeAspect="1" noChangeArrowheads="1"/>
          </p:cNvPicPr>
          <p:nvPr/>
        </p:nvPicPr>
        <p:blipFill>
          <a:blip r:embed="rId3" cstate="print"/>
          <a:srcRect/>
          <a:stretch>
            <a:fillRect/>
          </a:stretch>
        </p:blipFill>
        <p:spPr bwMode="auto">
          <a:xfrm>
            <a:off x="4786313" y="1571625"/>
            <a:ext cx="3619500" cy="3629025"/>
          </a:xfrm>
          <a:prstGeom prst="rect">
            <a:avLst/>
          </a:prstGeom>
          <a:noFill/>
          <a:ln w="9525">
            <a:noFill/>
            <a:miter lim="800000"/>
            <a:headEnd/>
            <a:tailEnd/>
          </a:ln>
        </p:spPr>
      </p:pic>
      <p:sp>
        <p:nvSpPr>
          <p:cNvPr id="33797" name="Rectangle 10"/>
          <p:cNvSpPr>
            <a:spLocks noChangeArrowheads="1"/>
          </p:cNvSpPr>
          <p:nvPr/>
        </p:nvSpPr>
        <p:spPr bwMode="auto">
          <a:xfrm>
            <a:off x="5286375" y="5286375"/>
            <a:ext cx="2620963" cy="369888"/>
          </a:xfrm>
          <a:prstGeom prst="rect">
            <a:avLst/>
          </a:prstGeom>
          <a:noFill/>
          <a:ln w="9525">
            <a:noFill/>
            <a:miter lim="800000"/>
            <a:headEnd/>
            <a:tailEnd/>
          </a:ln>
        </p:spPr>
        <p:txBody>
          <a:bodyPr wrap="none">
            <a:spAutoFit/>
          </a:bodyPr>
          <a:lstStyle/>
          <a:p>
            <a:pPr eaLnBrk="1" hangingPunct="1"/>
            <a:r>
              <a:rPr lang="en-US"/>
              <a:t>Naked flames forbidden</a:t>
            </a:r>
          </a:p>
        </p:txBody>
      </p:sp>
      <p:sp>
        <p:nvSpPr>
          <p:cNvPr id="33798" name="Rectangle 11"/>
          <p:cNvSpPr>
            <a:spLocks noChangeArrowheads="1"/>
          </p:cNvSpPr>
          <p:nvPr/>
        </p:nvSpPr>
        <p:spPr bwMode="auto">
          <a:xfrm>
            <a:off x="1571625" y="5286375"/>
            <a:ext cx="1403350" cy="369888"/>
          </a:xfrm>
          <a:prstGeom prst="rect">
            <a:avLst/>
          </a:prstGeom>
          <a:noFill/>
          <a:ln w="9525">
            <a:noFill/>
            <a:miter lim="800000"/>
            <a:headEnd/>
            <a:tailEnd/>
          </a:ln>
        </p:spPr>
        <p:txBody>
          <a:bodyPr wrap="none">
            <a:spAutoFit/>
          </a:bodyPr>
          <a:lstStyle/>
          <a:p>
            <a:pPr eaLnBrk="1" hangingPunct="1"/>
            <a:r>
              <a:rPr lang="en-US"/>
              <a:t>No smoking</a:t>
            </a:r>
          </a:p>
        </p:txBody>
      </p:sp>
      <p:pic>
        <p:nvPicPr>
          <p:cNvPr id="7" name="Picture 2" descr="Opito logo –"/>
          <p:cNvPicPr>
            <a:picLocks noChangeAspect="1" noChangeArrowheads="1"/>
          </p:cNvPicPr>
          <p:nvPr/>
        </p:nvPicPr>
        <p:blipFill>
          <a:blip r:embed="rId4"/>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p:txBody>
          <a:bodyPr/>
          <a:lstStyle/>
          <a:p>
            <a:pPr eaLnBrk="1" hangingPunct="1">
              <a:buFontTx/>
              <a:buNone/>
            </a:pPr>
            <a:r>
              <a:rPr lang="en-US" u="sng" smtClean="0"/>
              <a:t>Intrinsic features: </a:t>
            </a:r>
          </a:p>
          <a:p>
            <a:pPr eaLnBrk="1" hangingPunct="1">
              <a:buFontTx/>
              <a:buNone/>
            </a:pPr>
            <a:endParaRPr lang="en-US" smtClean="0"/>
          </a:p>
          <a:p>
            <a:pPr eaLnBrk="1" hangingPunct="1">
              <a:buFontTx/>
              <a:buNone/>
            </a:pPr>
            <a:endParaRPr lang="en-US" u="sng" smtClean="0"/>
          </a:p>
        </p:txBody>
      </p:sp>
      <p:sp>
        <p:nvSpPr>
          <p:cNvPr id="4" name="Rectangle 2"/>
          <p:cNvSpPr>
            <a:spLocks noGrp="1" noChangeArrowheads="1"/>
          </p:cNvSpPr>
          <p:nvPr>
            <p:ph type="title"/>
          </p:nvPr>
        </p:nvSpPr>
        <p:spPr>
          <a:xfrm>
            <a:off x="357188" y="90488"/>
            <a:ext cx="8229600" cy="981075"/>
          </a:xfrm>
        </p:spPr>
        <p:txBody>
          <a:bodyPr/>
          <a:lstStyle/>
          <a:p>
            <a:pPr eaLnBrk="1" hangingPunct="1">
              <a:defRPr/>
            </a:pPr>
            <a:r>
              <a:rPr lang="en-US" sz="3600" b="1" dirty="0" smtClean="0">
                <a:solidFill>
                  <a:schemeClr val="accent6"/>
                </a:solidFill>
              </a:rPr>
              <a:t>TYPE OF SAFETY SIGNS </a:t>
            </a:r>
            <a:br>
              <a:rPr lang="en-US" sz="3600" b="1" dirty="0" smtClean="0">
                <a:solidFill>
                  <a:schemeClr val="accent6"/>
                </a:solidFill>
              </a:rPr>
            </a:br>
            <a:r>
              <a:rPr lang="en-US" sz="3600" b="1" u="sng" dirty="0" smtClean="0">
                <a:solidFill>
                  <a:srgbClr val="FFC000"/>
                </a:solidFill>
              </a:rPr>
              <a:t>THE DANGER WARNING SIGNS</a:t>
            </a:r>
          </a:p>
        </p:txBody>
      </p:sp>
      <p:sp>
        <p:nvSpPr>
          <p:cNvPr id="6" name="Rectangle 5"/>
          <p:cNvSpPr/>
          <p:nvPr/>
        </p:nvSpPr>
        <p:spPr>
          <a:xfrm>
            <a:off x="571500" y="2500313"/>
            <a:ext cx="7143750" cy="1816100"/>
          </a:xfrm>
          <a:prstGeom prst="rect">
            <a:avLst/>
          </a:prstGeom>
        </p:spPr>
        <p:txBody>
          <a:bodyPr>
            <a:spAutoFit/>
          </a:bodyPr>
          <a:lstStyle/>
          <a:p>
            <a:pPr marL="457200" indent="-457200" eaLnBrk="1" hangingPunct="1">
              <a:buFontTx/>
              <a:buAutoNum type="alphaLcParenBoth"/>
              <a:defRPr/>
            </a:pPr>
            <a:r>
              <a:rPr lang="en-US" sz="2800" dirty="0"/>
              <a:t>triangular shape</a:t>
            </a:r>
          </a:p>
          <a:p>
            <a:pPr marL="457200" indent="-457200" eaLnBrk="1" hangingPunct="1">
              <a:defRPr/>
            </a:pPr>
            <a:endParaRPr lang="en-US" sz="2800" dirty="0"/>
          </a:p>
          <a:p>
            <a:pPr eaLnBrk="1" hangingPunct="1">
              <a:defRPr/>
            </a:pPr>
            <a:r>
              <a:rPr lang="en-US" sz="2800" dirty="0"/>
              <a:t>(b) black pictogram on a yellow background with black edging</a:t>
            </a:r>
          </a:p>
        </p:txBody>
      </p:sp>
      <p:pic>
        <p:nvPicPr>
          <p:cNvPr id="5" name="Picture 2" descr="Opito logo –"/>
          <p:cNvPicPr>
            <a:picLocks noChangeAspect="1" noChangeArrowheads="1"/>
          </p:cNvPicPr>
          <p:nvPr/>
        </p:nvPicPr>
        <p:blipFill>
          <a:blip r:embed="rId2"/>
          <a:srcRect/>
          <a:stretch>
            <a:fillRect/>
          </a:stretch>
        </p:blipFill>
        <p:spPr bwMode="auto">
          <a:xfrm>
            <a:off x="8229600" y="228600"/>
            <a:ext cx="762000" cy="914400"/>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p:txBody>
          <a:bodyPr/>
          <a:lstStyle/>
          <a:p>
            <a:pPr eaLnBrk="1" hangingPunct="1">
              <a:buFontTx/>
              <a:buNone/>
            </a:pPr>
            <a:endParaRPr lang="en-US" smtClean="0"/>
          </a:p>
          <a:p>
            <a:pPr eaLnBrk="1" hangingPunct="1">
              <a:buFontTx/>
              <a:buNone/>
            </a:pPr>
            <a:endParaRPr lang="en-US" u="sng" smtClean="0"/>
          </a:p>
        </p:txBody>
      </p:sp>
      <p:sp>
        <p:nvSpPr>
          <p:cNvPr id="4" name="Rectangle 2"/>
          <p:cNvSpPr>
            <a:spLocks noGrp="1" noChangeArrowheads="1"/>
          </p:cNvSpPr>
          <p:nvPr>
            <p:ph type="title"/>
          </p:nvPr>
        </p:nvSpPr>
        <p:spPr>
          <a:xfrm>
            <a:off x="357188" y="90488"/>
            <a:ext cx="8229600" cy="981075"/>
          </a:xfrm>
        </p:spPr>
        <p:txBody>
          <a:bodyPr/>
          <a:lstStyle/>
          <a:p>
            <a:pPr eaLnBrk="1" hangingPunct="1">
              <a:defRPr/>
            </a:pPr>
            <a:r>
              <a:rPr lang="en-US" sz="3600" b="1" dirty="0" smtClean="0">
                <a:solidFill>
                  <a:schemeClr val="accent6"/>
                </a:solidFill>
              </a:rPr>
              <a:t>TYPE OF SAFETY SIGNS </a:t>
            </a:r>
            <a:br>
              <a:rPr lang="en-US" sz="3600" b="1" dirty="0" smtClean="0">
                <a:solidFill>
                  <a:schemeClr val="accent6"/>
                </a:solidFill>
              </a:rPr>
            </a:br>
            <a:r>
              <a:rPr lang="en-US" sz="3600" b="1" dirty="0" smtClean="0">
                <a:solidFill>
                  <a:srgbClr val="FFC000"/>
                </a:solidFill>
              </a:rPr>
              <a:t>THE DANGER WARNING SIGNS</a:t>
            </a:r>
          </a:p>
        </p:txBody>
      </p:sp>
      <p:pic>
        <p:nvPicPr>
          <p:cNvPr id="35844" name="Picture 2" descr="http://www.hse.gov.uk/workplacetransport/images/warning-general-2.gif"/>
          <p:cNvPicPr>
            <a:picLocks noChangeAspect="1" noChangeArrowheads="1"/>
          </p:cNvPicPr>
          <p:nvPr/>
        </p:nvPicPr>
        <p:blipFill>
          <a:blip r:embed="rId2" cstate="print"/>
          <a:srcRect/>
          <a:stretch>
            <a:fillRect/>
          </a:stretch>
        </p:blipFill>
        <p:spPr bwMode="auto">
          <a:xfrm>
            <a:off x="642938" y="1714500"/>
            <a:ext cx="3619500" cy="3238500"/>
          </a:xfrm>
          <a:prstGeom prst="rect">
            <a:avLst/>
          </a:prstGeom>
          <a:noFill/>
          <a:ln w="9525">
            <a:noFill/>
            <a:miter lim="800000"/>
            <a:headEnd/>
            <a:tailEnd/>
          </a:ln>
        </p:spPr>
      </p:pic>
      <p:pic>
        <p:nvPicPr>
          <p:cNvPr id="35845" name="Picture 4" descr="http://www.hse.gov.uk/workplacetransport/images/warning-electricity-2.gif"/>
          <p:cNvPicPr>
            <a:picLocks noChangeAspect="1" noChangeArrowheads="1"/>
          </p:cNvPicPr>
          <p:nvPr/>
        </p:nvPicPr>
        <p:blipFill>
          <a:blip r:embed="rId3" cstate="print"/>
          <a:srcRect/>
          <a:stretch>
            <a:fillRect/>
          </a:stretch>
        </p:blipFill>
        <p:spPr bwMode="auto">
          <a:xfrm>
            <a:off x="4786313" y="1643063"/>
            <a:ext cx="3619500" cy="3238500"/>
          </a:xfrm>
          <a:prstGeom prst="rect">
            <a:avLst/>
          </a:prstGeom>
          <a:noFill/>
          <a:ln w="9525">
            <a:noFill/>
            <a:miter lim="800000"/>
            <a:headEnd/>
            <a:tailEnd/>
          </a:ln>
        </p:spPr>
      </p:pic>
      <p:sp>
        <p:nvSpPr>
          <p:cNvPr id="35846" name="Rectangle 6"/>
          <p:cNvSpPr>
            <a:spLocks noChangeArrowheads="1"/>
          </p:cNvSpPr>
          <p:nvPr/>
        </p:nvSpPr>
        <p:spPr bwMode="auto">
          <a:xfrm>
            <a:off x="1500188" y="5000625"/>
            <a:ext cx="1787525" cy="369888"/>
          </a:xfrm>
          <a:prstGeom prst="rect">
            <a:avLst/>
          </a:prstGeom>
          <a:noFill/>
          <a:ln w="9525">
            <a:noFill/>
            <a:miter lim="800000"/>
            <a:headEnd/>
            <a:tailEnd/>
          </a:ln>
        </p:spPr>
        <p:txBody>
          <a:bodyPr wrap="none">
            <a:spAutoFit/>
          </a:bodyPr>
          <a:lstStyle/>
          <a:p>
            <a:pPr eaLnBrk="1" hangingPunct="1"/>
            <a:r>
              <a:rPr lang="en-US"/>
              <a:t>General danger</a:t>
            </a:r>
          </a:p>
        </p:txBody>
      </p:sp>
      <p:sp>
        <p:nvSpPr>
          <p:cNvPr id="35847" name="Rectangle 7"/>
          <p:cNvSpPr>
            <a:spLocks noChangeArrowheads="1"/>
          </p:cNvSpPr>
          <p:nvPr/>
        </p:nvSpPr>
        <p:spPr bwMode="auto">
          <a:xfrm>
            <a:off x="5786438" y="5000625"/>
            <a:ext cx="2057400" cy="369888"/>
          </a:xfrm>
          <a:prstGeom prst="rect">
            <a:avLst/>
          </a:prstGeom>
          <a:noFill/>
          <a:ln w="9525">
            <a:noFill/>
            <a:miter lim="800000"/>
            <a:headEnd/>
            <a:tailEnd/>
          </a:ln>
        </p:spPr>
        <p:txBody>
          <a:bodyPr wrap="none">
            <a:spAutoFit/>
          </a:bodyPr>
          <a:lstStyle/>
          <a:p>
            <a:pPr eaLnBrk="1" hangingPunct="1"/>
            <a:r>
              <a:rPr lang="en-US"/>
              <a:t>Danger: Electricity</a:t>
            </a:r>
          </a:p>
        </p:txBody>
      </p:sp>
      <p:pic>
        <p:nvPicPr>
          <p:cNvPr id="8" name="Picture 2" descr="Opito logo –"/>
          <p:cNvPicPr>
            <a:picLocks noChangeAspect="1" noChangeArrowheads="1"/>
          </p:cNvPicPr>
          <p:nvPr/>
        </p:nvPicPr>
        <p:blipFill>
          <a:blip r:embed="rId4"/>
          <a:srcRect/>
          <a:stretch>
            <a:fillRect/>
          </a:stretch>
        </p:blipFill>
        <p:spPr bwMode="auto">
          <a:xfrm>
            <a:off x="8077200" y="228600"/>
            <a:ext cx="914400" cy="914400"/>
          </a:xfrm>
          <a:prstGeom prst="rect">
            <a:avLst/>
          </a:prstGeo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1"/>
          </p:nvPr>
        </p:nvSpPr>
        <p:spPr/>
        <p:txBody>
          <a:bodyPr/>
          <a:lstStyle/>
          <a:p>
            <a:pPr eaLnBrk="1" hangingPunct="1">
              <a:buFontTx/>
              <a:buNone/>
            </a:pPr>
            <a:endParaRPr lang="en-US" smtClean="0"/>
          </a:p>
          <a:p>
            <a:pPr eaLnBrk="1" hangingPunct="1">
              <a:buFontTx/>
              <a:buNone/>
            </a:pPr>
            <a:endParaRPr lang="en-US" u="sng" smtClean="0"/>
          </a:p>
        </p:txBody>
      </p:sp>
      <p:sp>
        <p:nvSpPr>
          <p:cNvPr id="4" name="Rectangle 2"/>
          <p:cNvSpPr>
            <a:spLocks noGrp="1" noChangeArrowheads="1"/>
          </p:cNvSpPr>
          <p:nvPr>
            <p:ph type="title"/>
          </p:nvPr>
        </p:nvSpPr>
        <p:spPr>
          <a:xfrm>
            <a:off x="357188" y="90488"/>
            <a:ext cx="8229600" cy="981075"/>
          </a:xfrm>
        </p:spPr>
        <p:txBody>
          <a:bodyPr/>
          <a:lstStyle/>
          <a:p>
            <a:pPr eaLnBrk="1" hangingPunct="1">
              <a:defRPr/>
            </a:pPr>
            <a:r>
              <a:rPr lang="en-US" sz="3600" b="1" dirty="0" smtClean="0">
                <a:solidFill>
                  <a:schemeClr val="accent6"/>
                </a:solidFill>
              </a:rPr>
              <a:t>TYPE OF SAFETY SIGNS </a:t>
            </a:r>
            <a:br>
              <a:rPr lang="en-US" sz="3600" b="1" dirty="0" smtClean="0">
                <a:solidFill>
                  <a:schemeClr val="accent6"/>
                </a:solidFill>
              </a:rPr>
            </a:br>
            <a:r>
              <a:rPr lang="en-US" sz="3600" b="1" dirty="0" smtClean="0">
                <a:solidFill>
                  <a:srgbClr val="FFC000"/>
                </a:solidFill>
              </a:rPr>
              <a:t>THE DANGER WARNING SIGNS</a:t>
            </a:r>
          </a:p>
        </p:txBody>
      </p:sp>
      <p:pic>
        <p:nvPicPr>
          <p:cNvPr id="36868" name="Picture 2" descr="http://www.hse.gov.uk/workplacetransport/images/warning-overhead-2.gif"/>
          <p:cNvPicPr>
            <a:picLocks noChangeAspect="1" noChangeArrowheads="1"/>
          </p:cNvPicPr>
          <p:nvPr/>
        </p:nvPicPr>
        <p:blipFill>
          <a:blip r:embed="rId2" cstate="print"/>
          <a:srcRect/>
          <a:stretch>
            <a:fillRect/>
          </a:stretch>
        </p:blipFill>
        <p:spPr bwMode="auto">
          <a:xfrm>
            <a:off x="571500" y="1643063"/>
            <a:ext cx="3619500" cy="3238500"/>
          </a:xfrm>
          <a:prstGeom prst="rect">
            <a:avLst/>
          </a:prstGeom>
          <a:noFill/>
          <a:ln w="9525">
            <a:noFill/>
            <a:miter lim="800000"/>
            <a:headEnd/>
            <a:tailEnd/>
          </a:ln>
        </p:spPr>
      </p:pic>
      <p:pic>
        <p:nvPicPr>
          <p:cNvPr id="36869" name="Picture 4" descr="http://www.hse.gov.uk/workplacetransport/images/warning-vehicles-2.gif"/>
          <p:cNvPicPr>
            <a:picLocks noChangeAspect="1" noChangeArrowheads="1"/>
          </p:cNvPicPr>
          <p:nvPr/>
        </p:nvPicPr>
        <p:blipFill>
          <a:blip r:embed="rId3" cstate="print"/>
          <a:srcRect/>
          <a:stretch>
            <a:fillRect/>
          </a:stretch>
        </p:blipFill>
        <p:spPr bwMode="auto">
          <a:xfrm>
            <a:off x="4857750" y="1643063"/>
            <a:ext cx="3619500" cy="3238500"/>
          </a:xfrm>
          <a:prstGeom prst="rect">
            <a:avLst/>
          </a:prstGeom>
          <a:noFill/>
          <a:ln w="9525">
            <a:noFill/>
            <a:miter lim="800000"/>
            <a:headEnd/>
            <a:tailEnd/>
          </a:ln>
        </p:spPr>
      </p:pic>
      <p:sp>
        <p:nvSpPr>
          <p:cNvPr id="36870" name="Rectangle 9"/>
          <p:cNvSpPr>
            <a:spLocks noChangeArrowheads="1"/>
          </p:cNvSpPr>
          <p:nvPr/>
        </p:nvSpPr>
        <p:spPr bwMode="auto">
          <a:xfrm>
            <a:off x="5715000" y="4929188"/>
            <a:ext cx="2019300" cy="369887"/>
          </a:xfrm>
          <a:prstGeom prst="rect">
            <a:avLst/>
          </a:prstGeom>
          <a:noFill/>
          <a:ln w="9525">
            <a:noFill/>
            <a:miter lim="800000"/>
            <a:headEnd/>
            <a:tailEnd/>
          </a:ln>
        </p:spPr>
        <p:txBody>
          <a:bodyPr wrap="none">
            <a:spAutoFit/>
          </a:bodyPr>
          <a:lstStyle/>
          <a:p>
            <a:pPr eaLnBrk="1" hangingPunct="1"/>
            <a:r>
              <a:rPr lang="en-US"/>
              <a:t>Industrial vehicles</a:t>
            </a:r>
          </a:p>
        </p:txBody>
      </p:sp>
      <p:sp>
        <p:nvSpPr>
          <p:cNvPr id="36871" name="Rectangle 10"/>
          <p:cNvSpPr>
            <a:spLocks noChangeArrowheads="1"/>
          </p:cNvSpPr>
          <p:nvPr/>
        </p:nvSpPr>
        <p:spPr bwMode="auto">
          <a:xfrm>
            <a:off x="1500188" y="4929188"/>
            <a:ext cx="1698625" cy="369887"/>
          </a:xfrm>
          <a:prstGeom prst="rect">
            <a:avLst/>
          </a:prstGeom>
          <a:noFill/>
          <a:ln w="9525">
            <a:noFill/>
            <a:miter lim="800000"/>
            <a:headEnd/>
            <a:tailEnd/>
          </a:ln>
        </p:spPr>
        <p:txBody>
          <a:bodyPr wrap="none">
            <a:spAutoFit/>
          </a:bodyPr>
          <a:lstStyle/>
          <a:p>
            <a:pPr eaLnBrk="1" hangingPunct="1"/>
            <a:r>
              <a:rPr lang="en-US"/>
              <a:t>Overhead load</a:t>
            </a:r>
          </a:p>
        </p:txBody>
      </p:sp>
      <p:pic>
        <p:nvPicPr>
          <p:cNvPr id="8" name="Picture 2" descr="Opito logo –"/>
          <p:cNvPicPr>
            <a:picLocks noChangeAspect="1" noChangeArrowheads="1"/>
          </p:cNvPicPr>
          <p:nvPr/>
        </p:nvPicPr>
        <p:blipFill>
          <a:blip r:embed="rId4"/>
          <a:srcRect/>
          <a:stretch>
            <a:fillRect/>
          </a:stretch>
        </p:blipFill>
        <p:spPr bwMode="auto">
          <a:xfrm>
            <a:off x="8077200" y="228600"/>
            <a:ext cx="914400" cy="914400"/>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1"/>
          </p:nvPr>
        </p:nvSpPr>
        <p:spPr/>
        <p:txBody>
          <a:bodyPr/>
          <a:lstStyle/>
          <a:p>
            <a:pPr eaLnBrk="1" hangingPunct="1">
              <a:buFontTx/>
              <a:buNone/>
            </a:pPr>
            <a:endParaRPr lang="en-US" smtClean="0"/>
          </a:p>
          <a:p>
            <a:pPr eaLnBrk="1" hangingPunct="1">
              <a:buFontTx/>
              <a:buNone/>
            </a:pPr>
            <a:endParaRPr lang="en-US" u="sng" smtClean="0"/>
          </a:p>
        </p:txBody>
      </p:sp>
      <p:sp>
        <p:nvSpPr>
          <p:cNvPr id="4" name="Rectangle 2"/>
          <p:cNvSpPr>
            <a:spLocks noGrp="1" noChangeArrowheads="1"/>
          </p:cNvSpPr>
          <p:nvPr>
            <p:ph type="title"/>
          </p:nvPr>
        </p:nvSpPr>
        <p:spPr>
          <a:xfrm>
            <a:off x="357188" y="90488"/>
            <a:ext cx="8229600" cy="981075"/>
          </a:xfrm>
        </p:spPr>
        <p:txBody>
          <a:bodyPr/>
          <a:lstStyle/>
          <a:p>
            <a:pPr eaLnBrk="1" hangingPunct="1">
              <a:defRPr/>
            </a:pPr>
            <a:r>
              <a:rPr lang="en-US" sz="3600" b="1" dirty="0" smtClean="0">
                <a:solidFill>
                  <a:schemeClr val="accent6"/>
                </a:solidFill>
              </a:rPr>
              <a:t>TYPE OF SAFETY SIGNS </a:t>
            </a:r>
            <a:br>
              <a:rPr lang="en-US" sz="3600" b="1" dirty="0" smtClean="0">
                <a:solidFill>
                  <a:schemeClr val="accent6"/>
                </a:solidFill>
              </a:rPr>
            </a:br>
            <a:r>
              <a:rPr lang="en-US" sz="3600" b="1" dirty="0" smtClean="0">
                <a:solidFill>
                  <a:srgbClr val="FFC000"/>
                </a:solidFill>
              </a:rPr>
              <a:t>THE DANGER WARNING SIGNS</a:t>
            </a:r>
          </a:p>
        </p:txBody>
      </p:sp>
      <p:pic>
        <p:nvPicPr>
          <p:cNvPr id="37892" name="Picture 2" descr="http://www.hse.gov.uk/workplacetransport/images/warning-drop-2.gif"/>
          <p:cNvPicPr>
            <a:picLocks noChangeAspect="1" noChangeArrowheads="1"/>
          </p:cNvPicPr>
          <p:nvPr/>
        </p:nvPicPr>
        <p:blipFill>
          <a:blip r:embed="rId2" cstate="print"/>
          <a:srcRect/>
          <a:stretch>
            <a:fillRect/>
          </a:stretch>
        </p:blipFill>
        <p:spPr bwMode="auto">
          <a:xfrm>
            <a:off x="571500" y="1571625"/>
            <a:ext cx="3619500" cy="3238500"/>
          </a:xfrm>
          <a:prstGeom prst="rect">
            <a:avLst/>
          </a:prstGeom>
          <a:noFill/>
          <a:ln w="9525">
            <a:noFill/>
            <a:miter lim="800000"/>
            <a:headEnd/>
            <a:tailEnd/>
          </a:ln>
        </p:spPr>
      </p:pic>
      <p:pic>
        <p:nvPicPr>
          <p:cNvPr id="37893" name="Picture 4" descr="http://www.hse.gov.uk/workplacetransport/images/warning-temperature-2.gif"/>
          <p:cNvPicPr>
            <a:picLocks noChangeAspect="1" noChangeArrowheads="1"/>
          </p:cNvPicPr>
          <p:nvPr/>
        </p:nvPicPr>
        <p:blipFill>
          <a:blip r:embed="rId3" cstate="print"/>
          <a:srcRect/>
          <a:stretch>
            <a:fillRect/>
          </a:stretch>
        </p:blipFill>
        <p:spPr bwMode="auto">
          <a:xfrm>
            <a:off x="4929188" y="1571625"/>
            <a:ext cx="3619500" cy="3238500"/>
          </a:xfrm>
          <a:prstGeom prst="rect">
            <a:avLst/>
          </a:prstGeom>
          <a:noFill/>
          <a:ln w="9525">
            <a:noFill/>
            <a:miter lim="800000"/>
            <a:headEnd/>
            <a:tailEnd/>
          </a:ln>
        </p:spPr>
      </p:pic>
      <p:sp>
        <p:nvSpPr>
          <p:cNvPr id="37894" name="Rectangle 11"/>
          <p:cNvSpPr>
            <a:spLocks noChangeArrowheads="1"/>
          </p:cNvSpPr>
          <p:nvPr/>
        </p:nvSpPr>
        <p:spPr bwMode="auto">
          <a:xfrm>
            <a:off x="5715000" y="4857750"/>
            <a:ext cx="1916113" cy="369888"/>
          </a:xfrm>
          <a:prstGeom prst="rect">
            <a:avLst/>
          </a:prstGeom>
          <a:noFill/>
          <a:ln w="9525">
            <a:noFill/>
            <a:miter lim="800000"/>
            <a:headEnd/>
            <a:tailEnd/>
          </a:ln>
        </p:spPr>
        <p:txBody>
          <a:bodyPr wrap="none">
            <a:spAutoFit/>
          </a:bodyPr>
          <a:lstStyle/>
          <a:p>
            <a:pPr eaLnBrk="1" hangingPunct="1"/>
            <a:r>
              <a:rPr lang="en-US"/>
              <a:t>Low temperature</a:t>
            </a:r>
          </a:p>
        </p:txBody>
      </p:sp>
      <p:sp>
        <p:nvSpPr>
          <p:cNvPr id="37895" name="Rectangle 12"/>
          <p:cNvSpPr>
            <a:spLocks noChangeArrowheads="1"/>
          </p:cNvSpPr>
          <p:nvPr/>
        </p:nvSpPr>
        <p:spPr bwMode="auto">
          <a:xfrm>
            <a:off x="1428750" y="4929188"/>
            <a:ext cx="1787525" cy="369887"/>
          </a:xfrm>
          <a:prstGeom prst="rect">
            <a:avLst/>
          </a:prstGeom>
          <a:noFill/>
          <a:ln w="9525">
            <a:noFill/>
            <a:miter lim="800000"/>
            <a:headEnd/>
            <a:tailEnd/>
          </a:ln>
        </p:spPr>
        <p:txBody>
          <a:bodyPr wrap="none">
            <a:spAutoFit/>
          </a:bodyPr>
          <a:lstStyle/>
          <a:p>
            <a:pPr eaLnBrk="1" hangingPunct="1"/>
            <a:r>
              <a:rPr lang="en-US"/>
              <a:t>Drop / Obstacle</a:t>
            </a:r>
          </a:p>
        </p:txBody>
      </p:sp>
      <p:pic>
        <p:nvPicPr>
          <p:cNvPr id="8" name="Picture 2" descr="Opito logo –"/>
          <p:cNvPicPr>
            <a:picLocks noChangeAspect="1" noChangeArrowheads="1"/>
          </p:cNvPicPr>
          <p:nvPr/>
        </p:nvPicPr>
        <p:blipFill>
          <a:blip r:embed="rId4"/>
          <a:srcRect/>
          <a:stretch>
            <a:fillRect/>
          </a:stretch>
        </p:blipFill>
        <p:spPr bwMode="auto">
          <a:xfrm>
            <a:off x="8077200" y="228600"/>
            <a:ext cx="914400" cy="914400"/>
          </a:xfrm>
          <a:prstGeom prst="rect">
            <a:avLst/>
          </a:prstGeo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body" idx="1"/>
          </p:nvPr>
        </p:nvSpPr>
        <p:spPr/>
        <p:txBody>
          <a:bodyPr/>
          <a:lstStyle/>
          <a:p>
            <a:pPr eaLnBrk="1" hangingPunct="1">
              <a:buFontTx/>
              <a:buNone/>
            </a:pPr>
            <a:r>
              <a:rPr lang="en-US" u="sng" smtClean="0"/>
              <a:t>Intrinsic features: </a:t>
            </a:r>
          </a:p>
          <a:p>
            <a:pPr eaLnBrk="1" hangingPunct="1">
              <a:buFontTx/>
              <a:buNone/>
            </a:pPr>
            <a:endParaRPr lang="en-US" smtClean="0"/>
          </a:p>
          <a:p>
            <a:pPr eaLnBrk="1" hangingPunct="1">
              <a:buFontTx/>
              <a:buNone/>
            </a:pPr>
            <a:endParaRPr lang="en-US" u="sng" smtClean="0"/>
          </a:p>
        </p:txBody>
      </p:sp>
      <p:sp>
        <p:nvSpPr>
          <p:cNvPr id="4" name="Rectangle 2"/>
          <p:cNvSpPr>
            <a:spLocks noGrp="1" noChangeArrowheads="1"/>
          </p:cNvSpPr>
          <p:nvPr>
            <p:ph type="title"/>
          </p:nvPr>
        </p:nvSpPr>
        <p:spPr>
          <a:xfrm>
            <a:off x="357188" y="90488"/>
            <a:ext cx="8229600" cy="981075"/>
          </a:xfrm>
        </p:spPr>
        <p:txBody>
          <a:bodyPr/>
          <a:lstStyle/>
          <a:p>
            <a:pPr eaLnBrk="1" hangingPunct="1">
              <a:defRPr/>
            </a:pPr>
            <a:r>
              <a:rPr lang="en-US" sz="3600" b="1" dirty="0" smtClean="0">
                <a:solidFill>
                  <a:schemeClr val="accent6"/>
                </a:solidFill>
              </a:rPr>
              <a:t>TYPE OF SAFETY SIGNS </a:t>
            </a:r>
            <a:br>
              <a:rPr lang="en-US" sz="3600" b="1" dirty="0" smtClean="0">
                <a:solidFill>
                  <a:schemeClr val="accent6"/>
                </a:solidFill>
              </a:rPr>
            </a:br>
            <a:r>
              <a:rPr lang="en-US" sz="3600" b="1" u="sng" dirty="0" smtClean="0">
                <a:solidFill>
                  <a:srgbClr val="0070C0"/>
                </a:solidFill>
              </a:rPr>
              <a:t>MANDATORY SIGNS</a:t>
            </a:r>
          </a:p>
        </p:txBody>
      </p:sp>
      <p:sp>
        <p:nvSpPr>
          <p:cNvPr id="6" name="Rectangle 5"/>
          <p:cNvSpPr/>
          <p:nvPr/>
        </p:nvSpPr>
        <p:spPr>
          <a:xfrm>
            <a:off x="571500" y="2500313"/>
            <a:ext cx="7143750" cy="1384300"/>
          </a:xfrm>
          <a:prstGeom prst="rect">
            <a:avLst/>
          </a:prstGeom>
        </p:spPr>
        <p:txBody>
          <a:bodyPr>
            <a:spAutoFit/>
          </a:bodyPr>
          <a:lstStyle/>
          <a:p>
            <a:pPr marL="514350" indent="-514350" eaLnBrk="1" hangingPunct="1">
              <a:buFontTx/>
              <a:buAutoNum type="alphaLcParenBoth"/>
              <a:defRPr/>
            </a:pPr>
            <a:r>
              <a:rPr lang="en-US" sz="2800" dirty="0"/>
              <a:t>round shape</a:t>
            </a:r>
          </a:p>
          <a:p>
            <a:pPr marL="514350" indent="-514350" eaLnBrk="1" hangingPunct="1">
              <a:defRPr/>
            </a:pPr>
            <a:endParaRPr lang="en-US" sz="2800" dirty="0"/>
          </a:p>
          <a:p>
            <a:pPr eaLnBrk="1" hangingPunct="1">
              <a:defRPr/>
            </a:pPr>
            <a:r>
              <a:rPr lang="en-US" sz="2800" dirty="0"/>
              <a:t>(b) white pictogram on a blue background</a:t>
            </a:r>
          </a:p>
        </p:txBody>
      </p:sp>
      <p:pic>
        <p:nvPicPr>
          <p:cNvPr id="5" name="Picture 2" descr="Opito logo –"/>
          <p:cNvPicPr>
            <a:picLocks noChangeAspect="1" noChangeArrowheads="1"/>
          </p:cNvPicPr>
          <p:nvPr/>
        </p:nvPicPr>
        <p:blipFill>
          <a:blip r:embed="rId2"/>
          <a:srcRect/>
          <a:stretch>
            <a:fillRect/>
          </a:stretch>
        </p:blipFill>
        <p:spPr bwMode="auto">
          <a:xfrm>
            <a:off x="8077200" y="228600"/>
            <a:ext cx="914400" cy="914400"/>
          </a:xfrm>
          <a:prstGeom prst="rect">
            <a:avLst/>
          </a:prstGeom>
          <a:no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57188" y="90488"/>
            <a:ext cx="8229600" cy="981075"/>
          </a:xfrm>
        </p:spPr>
        <p:txBody>
          <a:bodyPr/>
          <a:lstStyle/>
          <a:p>
            <a:pPr eaLnBrk="1" hangingPunct="1">
              <a:defRPr/>
            </a:pPr>
            <a:r>
              <a:rPr lang="en-US" sz="3600" b="1" dirty="0" smtClean="0">
                <a:solidFill>
                  <a:schemeClr val="accent6"/>
                </a:solidFill>
              </a:rPr>
              <a:t>TYPE OF SAFETY SIGNS </a:t>
            </a:r>
            <a:br>
              <a:rPr lang="en-US" sz="3600" b="1" dirty="0" smtClean="0">
                <a:solidFill>
                  <a:schemeClr val="accent6"/>
                </a:solidFill>
              </a:rPr>
            </a:br>
            <a:r>
              <a:rPr lang="en-US" sz="3600" b="1" dirty="0" smtClean="0">
                <a:solidFill>
                  <a:srgbClr val="0070C0"/>
                </a:solidFill>
              </a:rPr>
              <a:t>MANDATORY SIGNS</a:t>
            </a:r>
          </a:p>
        </p:txBody>
      </p:sp>
      <p:pic>
        <p:nvPicPr>
          <p:cNvPr id="39939" name="Picture 2" descr="http://www.hse.gov.uk/workplacetransport/images/mandatory-ear-2.gif"/>
          <p:cNvPicPr>
            <a:picLocks noChangeAspect="1" noChangeArrowheads="1"/>
          </p:cNvPicPr>
          <p:nvPr/>
        </p:nvPicPr>
        <p:blipFill>
          <a:blip r:embed="rId2" cstate="print"/>
          <a:srcRect/>
          <a:stretch>
            <a:fillRect/>
          </a:stretch>
        </p:blipFill>
        <p:spPr bwMode="auto">
          <a:xfrm>
            <a:off x="4857750" y="1500188"/>
            <a:ext cx="3619500" cy="3629025"/>
          </a:xfrm>
          <a:prstGeom prst="rect">
            <a:avLst/>
          </a:prstGeom>
          <a:noFill/>
          <a:ln w="9525">
            <a:noFill/>
            <a:miter lim="800000"/>
            <a:headEnd/>
            <a:tailEnd/>
          </a:ln>
        </p:spPr>
      </p:pic>
      <p:pic>
        <p:nvPicPr>
          <p:cNvPr id="39940" name="Picture 4" descr="http://www.hse.gov.uk/workplacetransport/images/mandatory-general-2.gif"/>
          <p:cNvPicPr>
            <a:picLocks noChangeAspect="1" noChangeArrowheads="1"/>
          </p:cNvPicPr>
          <p:nvPr/>
        </p:nvPicPr>
        <p:blipFill>
          <a:blip r:embed="rId3" cstate="print"/>
          <a:srcRect/>
          <a:stretch>
            <a:fillRect/>
          </a:stretch>
        </p:blipFill>
        <p:spPr bwMode="auto">
          <a:xfrm>
            <a:off x="500063" y="1500188"/>
            <a:ext cx="3619500" cy="3629025"/>
          </a:xfrm>
          <a:prstGeom prst="rect">
            <a:avLst/>
          </a:prstGeom>
          <a:noFill/>
          <a:ln w="9525">
            <a:noFill/>
            <a:miter lim="800000"/>
            <a:headEnd/>
            <a:tailEnd/>
          </a:ln>
        </p:spPr>
      </p:pic>
      <p:sp>
        <p:nvSpPr>
          <p:cNvPr id="39941" name="Rectangle 7"/>
          <p:cNvSpPr>
            <a:spLocks noChangeArrowheads="1"/>
          </p:cNvSpPr>
          <p:nvPr/>
        </p:nvSpPr>
        <p:spPr bwMode="auto">
          <a:xfrm>
            <a:off x="1214438" y="5357813"/>
            <a:ext cx="2159000" cy="369887"/>
          </a:xfrm>
          <a:prstGeom prst="rect">
            <a:avLst/>
          </a:prstGeom>
          <a:noFill/>
          <a:ln w="9525">
            <a:noFill/>
            <a:miter lim="800000"/>
            <a:headEnd/>
            <a:tailEnd/>
          </a:ln>
        </p:spPr>
        <p:txBody>
          <a:bodyPr wrap="none">
            <a:spAutoFit/>
          </a:bodyPr>
          <a:lstStyle/>
          <a:p>
            <a:pPr eaLnBrk="1" hangingPunct="1"/>
            <a:r>
              <a:rPr lang="en-US"/>
              <a:t>General mandatory</a:t>
            </a:r>
          </a:p>
        </p:txBody>
      </p:sp>
      <p:sp>
        <p:nvSpPr>
          <p:cNvPr id="39942" name="Rectangle 8"/>
          <p:cNvSpPr>
            <a:spLocks noChangeArrowheads="1"/>
          </p:cNvSpPr>
          <p:nvPr/>
        </p:nvSpPr>
        <p:spPr bwMode="auto">
          <a:xfrm>
            <a:off x="5214938" y="5286375"/>
            <a:ext cx="3070225" cy="369888"/>
          </a:xfrm>
          <a:prstGeom prst="rect">
            <a:avLst/>
          </a:prstGeom>
          <a:noFill/>
          <a:ln w="9525">
            <a:noFill/>
            <a:miter lim="800000"/>
            <a:headEnd/>
            <a:tailEnd/>
          </a:ln>
        </p:spPr>
        <p:txBody>
          <a:bodyPr wrap="none">
            <a:spAutoFit/>
          </a:bodyPr>
          <a:lstStyle/>
          <a:p>
            <a:pPr eaLnBrk="1" hangingPunct="1"/>
            <a:r>
              <a:rPr lang="en-US"/>
              <a:t>Ear protection must be worn</a:t>
            </a:r>
          </a:p>
        </p:txBody>
      </p:sp>
      <p:pic>
        <p:nvPicPr>
          <p:cNvPr id="7" name="Picture 2" descr="Opito logo –"/>
          <p:cNvPicPr>
            <a:picLocks noChangeAspect="1" noChangeArrowheads="1"/>
          </p:cNvPicPr>
          <p:nvPr/>
        </p:nvPicPr>
        <p:blipFill>
          <a:blip r:embed="rId4"/>
          <a:srcRect/>
          <a:stretch>
            <a:fillRect/>
          </a:stretch>
        </p:blipFill>
        <p:spPr bwMode="auto">
          <a:xfrm>
            <a:off x="8077200" y="228600"/>
            <a:ext cx="914400" cy="914400"/>
          </a:xfrm>
          <a:prstGeom prst="rect">
            <a:avLst/>
          </a:prstGeom>
          <a:noFill/>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57188" y="90488"/>
            <a:ext cx="8229600" cy="981075"/>
          </a:xfrm>
        </p:spPr>
        <p:txBody>
          <a:bodyPr/>
          <a:lstStyle/>
          <a:p>
            <a:pPr eaLnBrk="1" hangingPunct="1">
              <a:defRPr/>
            </a:pPr>
            <a:r>
              <a:rPr lang="en-US" sz="3600" b="1" dirty="0" smtClean="0">
                <a:solidFill>
                  <a:schemeClr val="accent6"/>
                </a:solidFill>
              </a:rPr>
              <a:t>TYPE OF SAFETY SIGNS </a:t>
            </a:r>
            <a:br>
              <a:rPr lang="en-US" sz="3600" b="1" dirty="0" smtClean="0">
                <a:solidFill>
                  <a:schemeClr val="accent6"/>
                </a:solidFill>
              </a:rPr>
            </a:br>
            <a:r>
              <a:rPr lang="en-US" sz="3600" b="1" dirty="0" smtClean="0">
                <a:solidFill>
                  <a:srgbClr val="0070C0"/>
                </a:solidFill>
              </a:rPr>
              <a:t>MANDATORY SIGNS</a:t>
            </a:r>
          </a:p>
        </p:txBody>
      </p:sp>
      <p:sp>
        <p:nvSpPr>
          <p:cNvPr id="40963" name="Rectangle 7"/>
          <p:cNvSpPr>
            <a:spLocks noChangeArrowheads="1"/>
          </p:cNvSpPr>
          <p:nvPr/>
        </p:nvSpPr>
        <p:spPr bwMode="auto">
          <a:xfrm>
            <a:off x="5357813" y="5214938"/>
            <a:ext cx="3146425" cy="369887"/>
          </a:xfrm>
          <a:prstGeom prst="rect">
            <a:avLst/>
          </a:prstGeom>
          <a:noFill/>
          <a:ln w="9525">
            <a:noFill/>
            <a:miter lim="800000"/>
            <a:headEnd/>
            <a:tailEnd/>
          </a:ln>
        </p:spPr>
        <p:txBody>
          <a:bodyPr wrap="none">
            <a:spAutoFit/>
          </a:bodyPr>
          <a:lstStyle/>
          <a:p>
            <a:pPr eaLnBrk="1" hangingPunct="1"/>
            <a:r>
              <a:rPr lang="en-US"/>
              <a:t>Safety overalls must be worn</a:t>
            </a:r>
          </a:p>
        </p:txBody>
      </p:sp>
      <p:sp>
        <p:nvSpPr>
          <p:cNvPr id="40964" name="Rectangle 8"/>
          <p:cNvSpPr>
            <a:spLocks noChangeArrowheads="1"/>
          </p:cNvSpPr>
          <p:nvPr/>
        </p:nvSpPr>
        <p:spPr bwMode="auto">
          <a:xfrm>
            <a:off x="785813" y="5214938"/>
            <a:ext cx="2916237" cy="369887"/>
          </a:xfrm>
          <a:prstGeom prst="rect">
            <a:avLst/>
          </a:prstGeom>
          <a:noFill/>
          <a:ln w="9525">
            <a:noFill/>
            <a:miter lim="800000"/>
            <a:headEnd/>
            <a:tailEnd/>
          </a:ln>
        </p:spPr>
        <p:txBody>
          <a:bodyPr wrap="none">
            <a:spAutoFit/>
          </a:bodyPr>
          <a:lstStyle/>
          <a:p>
            <a:pPr eaLnBrk="1" hangingPunct="1"/>
            <a:r>
              <a:rPr lang="en-US"/>
              <a:t>Safety boots must be worn</a:t>
            </a:r>
          </a:p>
        </p:txBody>
      </p:sp>
      <p:pic>
        <p:nvPicPr>
          <p:cNvPr id="40965" name="Picture 2" descr="http://www.hse.gov.uk/workplacetransport/images/mandatory-boots-2.gif"/>
          <p:cNvPicPr>
            <a:picLocks noChangeAspect="1" noChangeArrowheads="1"/>
          </p:cNvPicPr>
          <p:nvPr/>
        </p:nvPicPr>
        <p:blipFill>
          <a:blip r:embed="rId2" cstate="print"/>
          <a:srcRect/>
          <a:stretch>
            <a:fillRect/>
          </a:stretch>
        </p:blipFill>
        <p:spPr bwMode="auto">
          <a:xfrm>
            <a:off x="571500" y="1428750"/>
            <a:ext cx="3619500" cy="3629025"/>
          </a:xfrm>
          <a:prstGeom prst="rect">
            <a:avLst/>
          </a:prstGeom>
          <a:noFill/>
          <a:ln w="9525">
            <a:noFill/>
            <a:miter lim="800000"/>
            <a:headEnd/>
            <a:tailEnd/>
          </a:ln>
        </p:spPr>
      </p:pic>
      <p:pic>
        <p:nvPicPr>
          <p:cNvPr id="40966" name="Picture 4" descr="http://www.hse.gov.uk/workplacetransport/images/mandatory-overalls-2.gif"/>
          <p:cNvPicPr>
            <a:picLocks noChangeAspect="1" noChangeArrowheads="1"/>
          </p:cNvPicPr>
          <p:nvPr/>
        </p:nvPicPr>
        <p:blipFill>
          <a:blip r:embed="rId3" cstate="print"/>
          <a:srcRect/>
          <a:stretch>
            <a:fillRect/>
          </a:stretch>
        </p:blipFill>
        <p:spPr bwMode="auto">
          <a:xfrm>
            <a:off x="5000625" y="1357313"/>
            <a:ext cx="3619500" cy="3629025"/>
          </a:xfrm>
          <a:prstGeom prst="rect">
            <a:avLst/>
          </a:prstGeom>
          <a:noFill/>
          <a:ln w="9525">
            <a:noFill/>
            <a:miter lim="800000"/>
            <a:headEnd/>
            <a:tailEnd/>
          </a:ln>
        </p:spPr>
      </p:pic>
      <p:pic>
        <p:nvPicPr>
          <p:cNvPr id="7" name="Picture 2" descr="Opito logo –"/>
          <p:cNvPicPr>
            <a:picLocks noChangeAspect="1" noChangeArrowheads="1"/>
          </p:cNvPicPr>
          <p:nvPr/>
        </p:nvPicPr>
        <p:blipFill>
          <a:blip r:embed="rId4"/>
          <a:srcRect/>
          <a:stretch>
            <a:fillRect/>
          </a:stretch>
        </p:blipFill>
        <p:spPr bwMode="auto">
          <a:xfrm>
            <a:off x="8077200" y="228600"/>
            <a:ext cx="914400" cy="914400"/>
          </a:xfrm>
          <a:prstGeom prst="rect">
            <a:avLst/>
          </a:prstGeom>
          <a:noFill/>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57188" y="90488"/>
            <a:ext cx="8229600" cy="981075"/>
          </a:xfrm>
        </p:spPr>
        <p:txBody>
          <a:bodyPr/>
          <a:lstStyle/>
          <a:p>
            <a:pPr eaLnBrk="1" hangingPunct="1">
              <a:defRPr/>
            </a:pPr>
            <a:r>
              <a:rPr lang="en-US" sz="3600" b="1" dirty="0" smtClean="0">
                <a:solidFill>
                  <a:schemeClr val="accent6"/>
                </a:solidFill>
              </a:rPr>
              <a:t>TYPE OF SAFETY SIGNS </a:t>
            </a:r>
            <a:br>
              <a:rPr lang="en-US" sz="3600" b="1" dirty="0" smtClean="0">
                <a:solidFill>
                  <a:schemeClr val="accent6"/>
                </a:solidFill>
              </a:rPr>
            </a:br>
            <a:r>
              <a:rPr lang="en-US" sz="3600" b="1" dirty="0" smtClean="0">
                <a:solidFill>
                  <a:srgbClr val="0070C0"/>
                </a:solidFill>
              </a:rPr>
              <a:t>MANDATORY SIGNS</a:t>
            </a:r>
          </a:p>
        </p:txBody>
      </p:sp>
      <p:sp>
        <p:nvSpPr>
          <p:cNvPr id="41987" name="Rectangle 7"/>
          <p:cNvSpPr>
            <a:spLocks noChangeArrowheads="1"/>
          </p:cNvSpPr>
          <p:nvPr/>
        </p:nvSpPr>
        <p:spPr bwMode="auto">
          <a:xfrm>
            <a:off x="5357813" y="5214938"/>
            <a:ext cx="3146425" cy="369887"/>
          </a:xfrm>
          <a:prstGeom prst="rect">
            <a:avLst/>
          </a:prstGeom>
          <a:noFill/>
          <a:ln w="9525">
            <a:noFill/>
            <a:miter lim="800000"/>
            <a:headEnd/>
            <a:tailEnd/>
          </a:ln>
        </p:spPr>
        <p:txBody>
          <a:bodyPr wrap="none">
            <a:spAutoFit/>
          </a:bodyPr>
          <a:lstStyle/>
          <a:p>
            <a:pPr eaLnBrk="1" hangingPunct="1"/>
            <a:r>
              <a:rPr lang="en-US"/>
              <a:t>Safety helmet must be worn</a:t>
            </a:r>
          </a:p>
        </p:txBody>
      </p:sp>
      <p:sp>
        <p:nvSpPr>
          <p:cNvPr id="41988" name="Rectangle 8"/>
          <p:cNvSpPr>
            <a:spLocks noChangeArrowheads="1"/>
          </p:cNvSpPr>
          <p:nvPr/>
        </p:nvSpPr>
        <p:spPr bwMode="auto">
          <a:xfrm>
            <a:off x="1428750" y="5143500"/>
            <a:ext cx="1774825" cy="369888"/>
          </a:xfrm>
          <a:prstGeom prst="rect">
            <a:avLst/>
          </a:prstGeom>
          <a:noFill/>
          <a:ln w="9525">
            <a:noFill/>
            <a:miter lim="800000"/>
            <a:headEnd/>
            <a:tailEnd/>
          </a:ln>
        </p:spPr>
        <p:txBody>
          <a:bodyPr wrap="none">
            <a:spAutoFit/>
          </a:bodyPr>
          <a:lstStyle/>
          <a:p>
            <a:pPr eaLnBrk="1" hangingPunct="1"/>
            <a:r>
              <a:rPr lang="en-US"/>
              <a:t>Face protection</a:t>
            </a:r>
          </a:p>
        </p:txBody>
      </p:sp>
      <p:pic>
        <p:nvPicPr>
          <p:cNvPr id="41989" name="Picture 2" descr="http://www.hse.gov.uk/workplacetransport/images/mandatory-face-2.gif"/>
          <p:cNvPicPr>
            <a:picLocks noChangeAspect="1" noChangeArrowheads="1"/>
          </p:cNvPicPr>
          <p:nvPr/>
        </p:nvPicPr>
        <p:blipFill>
          <a:blip r:embed="rId2" cstate="print"/>
          <a:srcRect/>
          <a:stretch>
            <a:fillRect/>
          </a:stretch>
        </p:blipFill>
        <p:spPr bwMode="auto">
          <a:xfrm>
            <a:off x="642938" y="1357313"/>
            <a:ext cx="3619500" cy="3629025"/>
          </a:xfrm>
          <a:prstGeom prst="rect">
            <a:avLst/>
          </a:prstGeom>
          <a:noFill/>
          <a:ln w="9525">
            <a:noFill/>
            <a:miter lim="800000"/>
            <a:headEnd/>
            <a:tailEnd/>
          </a:ln>
        </p:spPr>
      </p:pic>
      <p:pic>
        <p:nvPicPr>
          <p:cNvPr id="41990" name="Picture 4" descr="http://www.hse.gov.uk/workplacetransport/images/mandatory-helmet-2.gif"/>
          <p:cNvPicPr>
            <a:picLocks noChangeAspect="1" noChangeArrowheads="1"/>
          </p:cNvPicPr>
          <p:nvPr/>
        </p:nvPicPr>
        <p:blipFill>
          <a:blip r:embed="rId3" cstate="print"/>
          <a:srcRect/>
          <a:stretch>
            <a:fillRect/>
          </a:stretch>
        </p:blipFill>
        <p:spPr bwMode="auto">
          <a:xfrm>
            <a:off x="5000625" y="1357313"/>
            <a:ext cx="3619500" cy="3629025"/>
          </a:xfrm>
          <a:prstGeom prst="rect">
            <a:avLst/>
          </a:prstGeom>
          <a:noFill/>
          <a:ln w="9525">
            <a:noFill/>
            <a:miter lim="800000"/>
            <a:headEnd/>
            <a:tailEnd/>
          </a:ln>
        </p:spPr>
      </p:pic>
      <p:pic>
        <p:nvPicPr>
          <p:cNvPr id="7" name="Picture 2" descr="Opito logo –"/>
          <p:cNvPicPr>
            <a:picLocks noChangeAspect="1" noChangeArrowheads="1"/>
          </p:cNvPicPr>
          <p:nvPr/>
        </p:nvPicPr>
        <p:blipFill>
          <a:blip r:embed="rId4"/>
          <a:srcRect/>
          <a:stretch>
            <a:fillRect/>
          </a:stretch>
        </p:blipFill>
        <p:spPr bwMode="auto">
          <a:xfrm>
            <a:off x="8077200" y="228600"/>
            <a:ext cx="914400" cy="9144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body" idx="1"/>
          </p:nvPr>
        </p:nvSpPr>
        <p:spPr/>
        <p:txBody>
          <a:bodyPr/>
          <a:lstStyle/>
          <a:p>
            <a:pPr eaLnBrk="1" hangingPunct="1">
              <a:buFontTx/>
              <a:buNone/>
            </a:pPr>
            <a:endParaRPr lang="en-US" smtClean="0"/>
          </a:p>
          <a:p>
            <a:pPr eaLnBrk="1" hangingPunct="1">
              <a:buFontTx/>
              <a:buNone/>
            </a:pPr>
            <a:endParaRPr lang="en-US" u="sng" smtClean="0"/>
          </a:p>
        </p:txBody>
      </p:sp>
      <p:sp>
        <p:nvSpPr>
          <p:cNvPr id="4" name="Rectangle 2"/>
          <p:cNvSpPr>
            <a:spLocks noGrp="1" noChangeArrowheads="1"/>
          </p:cNvSpPr>
          <p:nvPr>
            <p:ph type="title"/>
          </p:nvPr>
        </p:nvSpPr>
        <p:spPr>
          <a:xfrm>
            <a:off x="428625" y="357188"/>
            <a:ext cx="8229600" cy="981075"/>
          </a:xfrm>
        </p:spPr>
        <p:txBody>
          <a:bodyPr/>
          <a:lstStyle/>
          <a:p>
            <a:pPr eaLnBrk="1" hangingPunct="1">
              <a:defRPr/>
            </a:pPr>
            <a:r>
              <a:rPr lang="en-US" sz="3600" b="1" dirty="0" smtClean="0">
                <a:solidFill>
                  <a:schemeClr val="accent6"/>
                </a:solidFill>
              </a:rPr>
              <a:t>HAZARD</a:t>
            </a:r>
            <a:br>
              <a:rPr lang="en-US" sz="3600" b="1" dirty="0" smtClean="0">
                <a:solidFill>
                  <a:schemeClr val="accent6"/>
                </a:solidFill>
              </a:rPr>
            </a:br>
            <a:endParaRPr lang="en-US" sz="3600" b="1" dirty="0" smtClean="0">
              <a:solidFill>
                <a:srgbClr val="C00000"/>
              </a:solidFill>
            </a:endParaRPr>
          </a:p>
        </p:txBody>
      </p:sp>
      <p:sp>
        <p:nvSpPr>
          <p:cNvPr id="66564" name="Rectangle 7"/>
          <p:cNvSpPr>
            <a:spLocks noChangeArrowheads="1"/>
          </p:cNvSpPr>
          <p:nvPr/>
        </p:nvSpPr>
        <p:spPr bwMode="auto">
          <a:xfrm>
            <a:off x="428625" y="1857375"/>
            <a:ext cx="8286750" cy="3970318"/>
          </a:xfrm>
          <a:prstGeom prst="rect">
            <a:avLst/>
          </a:prstGeom>
          <a:noFill/>
          <a:ln w="9525">
            <a:noFill/>
            <a:miter lim="800000"/>
            <a:headEnd/>
            <a:tailEnd/>
          </a:ln>
        </p:spPr>
        <p:txBody>
          <a:bodyPr>
            <a:spAutoFit/>
          </a:bodyPr>
          <a:lstStyle/>
          <a:p>
            <a:pPr marL="514350" indent="-514350" eaLnBrk="1" hangingPunct="1">
              <a:buFontTx/>
              <a:buChar char="-"/>
            </a:pPr>
            <a:r>
              <a:rPr lang="en-US" sz="2800" dirty="0"/>
              <a:t>Hazard in a practical term is any condition or activity that if left uncontrolled can result in an injury, illness or death.</a:t>
            </a:r>
          </a:p>
          <a:p>
            <a:pPr marL="514350" indent="-514350" eaLnBrk="1" hangingPunct="1"/>
            <a:endParaRPr lang="en-US" sz="2800" dirty="0"/>
          </a:p>
          <a:p>
            <a:pPr marL="514350" indent="-514350" eaLnBrk="1" hangingPunct="1"/>
            <a:endParaRPr lang="en-US" sz="2800" dirty="0"/>
          </a:p>
          <a:p>
            <a:pPr marL="514350" indent="-514350" eaLnBrk="1" hangingPunct="1"/>
            <a:endParaRPr lang="en-US" sz="2800" dirty="0"/>
          </a:p>
          <a:p>
            <a:pPr marL="514350" indent="-514350" eaLnBrk="1" hangingPunct="1"/>
            <a:endParaRPr lang="en-US" sz="2800" dirty="0"/>
          </a:p>
          <a:p>
            <a:pPr marL="514350" indent="-514350" eaLnBrk="1" hangingPunct="1"/>
            <a:endParaRPr lang="en-US" sz="2800" dirty="0"/>
          </a:p>
          <a:p>
            <a:pPr marL="514350" indent="-514350" eaLnBrk="1" hangingPunct="1"/>
            <a:endParaRPr lang="en-US" sz="2800" dirty="0"/>
          </a:p>
        </p:txBody>
      </p:sp>
      <p:sp>
        <p:nvSpPr>
          <p:cNvPr id="66565" name="AutoShape 8"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sp>
        <p:nvSpPr>
          <p:cNvPr id="66566" name="AutoShape 10"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pic>
        <p:nvPicPr>
          <p:cNvPr id="7" name="Picture 2" descr="Opito logo –"/>
          <p:cNvPicPr>
            <a:picLocks noChangeAspect="1" noChangeArrowheads="1"/>
          </p:cNvPicPr>
          <p:nvPr/>
        </p:nvPicPr>
        <p:blipFill>
          <a:blip r:embed="rId2"/>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1"/>
          </p:nvPr>
        </p:nvSpPr>
        <p:spPr/>
        <p:txBody>
          <a:bodyPr/>
          <a:lstStyle/>
          <a:p>
            <a:pPr eaLnBrk="1" hangingPunct="1">
              <a:buFontTx/>
              <a:buNone/>
            </a:pPr>
            <a:r>
              <a:rPr lang="en-US" u="sng" smtClean="0"/>
              <a:t>Intrinsic features: </a:t>
            </a:r>
          </a:p>
          <a:p>
            <a:pPr eaLnBrk="1" hangingPunct="1">
              <a:buFontTx/>
              <a:buNone/>
            </a:pPr>
            <a:endParaRPr lang="en-US" smtClean="0"/>
          </a:p>
          <a:p>
            <a:pPr eaLnBrk="1" hangingPunct="1">
              <a:buFontTx/>
              <a:buNone/>
            </a:pPr>
            <a:endParaRPr lang="en-US" u="sng" smtClean="0"/>
          </a:p>
        </p:txBody>
      </p:sp>
      <p:sp>
        <p:nvSpPr>
          <p:cNvPr id="4" name="Rectangle 2"/>
          <p:cNvSpPr>
            <a:spLocks noGrp="1" noChangeArrowheads="1"/>
          </p:cNvSpPr>
          <p:nvPr>
            <p:ph type="title"/>
          </p:nvPr>
        </p:nvSpPr>
        <p:spPr>
          <a:xfrm>
            <a:off x="357188" y="90488"/>
            <a:ext cx="8229600" cy="981075"/>
          </a:xfrm>
        </p:spPr>
        <p:txBody>
          <a:bodyPr/>
          <a:lstStyle/>
          <a:p>
            <a:pPr eaLnBrk="1" hangingPunct="1">
              <a:defRPr/>
            </a:pPr>
            <a:r>
              <a:rPr lang="en-US" sz="3600" b="1" dirty="0" smtClean="0">
                <a:solidFill>
                  <a:schemeClr val="accent6"/>
                </a:solidFill>
              </a:rPr>
              <a:t>TYPE OF SAFETY SIGNS </a:t>
            </a:r>
            <a:br>
              <a:rPr lang="en-US" sz="3600" b="1" dirty="0" smtClean="0">
                <a:solidFill>
                  <a:schemeClr val="accent6"/>
                </a:solidFill>
              </a:rPr>
            </a:br>
            <a:r>
              <a:rPr lang="en-US" sz="3600" b="1" u="sng" dirty="0" smtClean="0">
                <a:solidFill>
                  <a:srgbClr val="00B050"/>
                </a:solidFill>
              </a:rPr>
              <a:t>EMERGENCY ESCAPE SIGNS</a:t>
            </a:r>
          </a:p>
        </p:txBody>
      </p:sp>
      <p:sp>
        <p:nvSpPr>
          <p:cNvPr id="8" name="Rectangle 7"/>
          <p:cNvSpPr/>
          <p:nvPr/>
        </p:nvSpPr>
        <p:spPr>
          <a:xfrm>
            <a:off x="1214438" y="3105150"/>
            <a:ext cx="7500937" cy="1385888"/>
          </a:xfrm>
          <a:prstGeom prst="rect">
            <a:avLst/>
          </a:prstGeom>
        </p:spPr>
        <p:txBody>
          <a:bodyPr>
            <a:spAutoFit/>
          </a:bodyPr>
          <a:lstStyle/>
          <a:p>
            <a:pPr marL="514350" indent="-514350" eaLnBrk="1" hangingPunct="1">
              <a:buFontTx/>
              <a:buAutoNum type="alphaLcParenBoth"/>
              <a:defRPr/>
            </a:pPr>
            <a:r>
              <a:rPr lang="en-US" sz="2800" dirty="0"/>
              <a:t>rectangular or square shape</a:t>
            </a:r>
          </a:p>
          <a:p>
            <a:pPr marL="514350" indent="-514350" eaLnBrk="1" hangingPunct="1">
              <a:defRPr/>
            </a:pPr>
            <a:endParaRPr lang="en-US" sz="2800" dirty="0"/>
          </a:p>
          <a:p>
            <a:pPr eaLnBrk="1" hangingPunct="1">
              <a:defRPr/>
            </a:pPr>
            <a:r>
              <a:rPr lang="en-US" sz="2800" dirty="0"/>
              <a:t>(b) white pictogram on a green background</a:t>
            </a:r>
          </a:p>
        </p:txBody>
      </p:sp>
      <p:pic>
        <p:nvPicPr>
          <p:cNvPr id="5" name="Picture 2" descr="Opito logo –"/>
          <p:cNvPicPr>
            <a:picLocks noChangeAspect="1" noChangeArrowheads="1"/>
          </p:cNvPicPr>
          <p:nvPr/>
        </p:nvPicPr>
        <p:blipFill>
          <a:blip r:embed="rId2"/>
          <a:srcRect/>
          <a:stretch>
            <a:fillRect/>
          </a:stretch>
        </p:blipFill>
        <p:spPr bwMode="auto">
          <a:xfrm>
            <a:off x="8077200" y="228600"/>
            <a:ext cx="914400" cy="914400"/>
          </a:xfrm>
          <a:prstGeom prst="rect">
            <a:avLst/>
          </a:prstGeom>
          <a:noFill/>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57188" y="90488"/>
            <a:ext cx="8229600" cy="981075"/>
          </a:xfrm>
        </p:spPr>
        <p:txBody>
          <a:bodyPr/>
          <a:lstStyle/>
          <a:p>
            <a:pPr eaLnBrk="1" hangingPunct="1">
              <a:defRPr/>
            </a:pPr>
            <a:r>
              <a:rPr lang="en-US" sz="3600" b="1" dirty="0" smtClean="0">
                <a:solidFill>
                  <a:schemeClr val="accent6"/>
                </a:solidFill>
              </a:rPr>
              <a:t>TYPE OF SAFETY SIGNS </a:t>
            </a:r>
            <a:br>
              <a:rPr lang="en-US" sz="3600" b="1" dirty="0" smtClean="0">
                <a:solidFill>
                  <a:schemeClr val="accent6"/>
                </a:solidFill>
              </a:rPr>
            </a:br>
            <a:r>
              <a:rPr lang="en-US" sz="3600" b="1" dirty="0" smtClean="0">
                <a:solidFill>
                  <a:srgbClr val="00B050"/>
                </a:solidFill>
              </a:rPr>
              <a:t>EMERGENCY ESCAPE SIGNS</a:t>
            </a:r>
          </a:p>
        </p:txBody>
      </p:sp>
      <p:pic>
        <p:nvPicPr>
          <p:cNvPr id="44035" name="Picture 2" descr="https://encrypted-tbn3.gstatic.com/images?q=tbn:ANd9GcQRbyZqOObHynKEterGXaN_f_hrvpdbViU8_nsx26JUtCyTUUokU8Vohho"/>
          <p:cNvPicPr>
            <a:picLocks noChangeAspect="1" noChangeArrowheads="1"/>
          </p:cNvPicPr>
          <p:nvPr/>
        </p:nvPicPr>
        <p:blipFill>
          <a:blip r:embed="rId2" cstate="print"/>
          <a:srcRect/>
          <a:stretch>
            <a:fillRect/>
          </a:stretch>
        </p:blipFill>
        <p:spPr bwMode="auto">
          <a:xfrm>
            <a:off x="428625" y="1857375"/>
            <a:ext cx="3714750" cy="2735263"/>
          </a:xfrm>
          <a:prstGeom prst="rect">
            <a:avLst/>
          </a:prstGeom>
          <a:noFill/>
          <a:ln w="9525">
            <a:noFill/>
            <a:miter lim="800000"/>
            <a:headEnd/>
            <a:tailEnd/>
          </a:ln>
        </p:spPr>
      </p:pic>
      <p:pic>
        <p:nvPicPr>
          <p:cNvPr id="44036" name="Picture 4" descr="https://encrypted-tbn2.gstatic.com/images?q=tbn:ANd9GcRPwqtEF7pOQsk-_zl_wSOZx6PtDT3RV3WQmQikZ_oDXODfPDMqR0DjUVY-Fw"/>
          <p:cNvPicPr>
            <a:picLocks noChangeAspect="1" noChangeArrowheads="1"/>
          </p:cNvPicPr>
          <p:nvPr/>
        </p:nvPicPr>
        <p:blipFill>
          <a:blip r:embed="rId3" cstate="print"/>
          <a:srcRect/>
          <a:stretch>
            <a:fillRect/>
          </a:stretch>
        </p:blipFill>
        <p:spPr bwMode="auto">
          <a:xfrm>
            <a:off x="4643438" y="1714500"/>
            <a:ext cx="2928937" cy="2928938"/>
          </a:xfrm>
          <a:prstGeom prst="rect">
            <a:avLst/>
          </a:prstGeom>
          <a:noFill/>
          <a:ln w="9525">
            <a:noFill/>
            <a:miter lim="800000"/>
            <a:headEnd/>
            <a:tailEnd/>
          </a:ln>
        </p:spPr>
      </p:pic>
      <p:sp>
        <p:nvSpPr>
          <p:cNvPr id="44037" name="Rectangle 8"/>
          <p:cNvSpPr>
            <a:spLocks noChangeArrowheads="1"/>
          </p:cNvSpPr>
          <p:nvPr/>
        </p:nvSpPr>
        <p:spPr bwMode="auto">
          <a:xfrm>
            <a:off x="1428750" y="4714875"/>
            <a:ext cx="1865313" cy="369888"/>
          </a:xfrm>
          <a:prstGeom prst="rect">
            <a:avLst/>
          </a:prstGeom>
          <a:noFill/>
          <a:ln w="9525">
            <a:noFill/>
            <a:miter lim="800000"/>
            <a:headEnd/>
            <a:tailEnd/>
          </a:ln>
        </p:spPr>
        <p:txBody>
          <a:bodyPr wrap="none">
            <a:spAutoFit/>
          </a:bodyPr>
          <a:lstStyle/>
          <a:p>
            <a:pPr eaLnBrk="1" hangingPunct="1"/>
            <a:r>
              <a:rPr lang="en-US"/>
              <a:t>Emergency Exit </a:t>
            </a:r>
          </a:p>
        </p:txBody>
      </p:sp>
      <p:sp>
        <p:nvSpPr>
          <p:cNvPr id="44038" name="Rectangle 9"/>
          <p:cNvSpPr>
            <a:spLocks noChangeArrowheads="1"/>
          </p:cNvSpPr>
          <p:nvPr/>
        </p:nvSpPr>
        <p:spPr bwMode="auto">
          <a:xfrm>
            <a:off x="5214938" y="4714875"/>
            <a:ext cx="1684337" cy="369888"/>
          </a:xfrm>
          <a:prstGeom prst="rect">
            <a:avLst/>
          </a:prstGeom>
          <a:noFill/>
          <a:ln w="9525">
            <a:noFill/>
            <a:miter lim="800000"/>
            <a:headEnd/>
            <a:tailEnd/>
          </a:ln>
        </p:spPr>
        <p:txBody>
          <a:bodyPr wrap="none">
            <a:spAutoFit/>
          </a:bodyPr>
          <a:lstStyle/>
          <a:p>
            <a:pPr eaLnBrk="1" hangingPunct="1"/>
            <a:r>
              <a:rPr lang="en-US"/>
              <a:t>Safety Shower</a:t>
            </a:r>
          </a:p>
        </p:txBody>
      </p:sp>
      <p:pic>
        <p:nvPicPr>
          <p:cNvPr id="7" name="Picture 2" descr="Opito logo –"/>
          <p:cNvPicPr>
            <a:picLocks noChangeAspect="1" noChangeArrowheads="1"/>
          </p:cNvPicPr>
          <p:nvPr/>
        </p:nvPicPr>
        <p:blipFill>
          <a:blip r:embed="rId4"/>
          <a:srcRect/>
          <a:stretch>
            <a:fillRect/>
          </a:stretch>
        </p:blipFill>
        <p:spPr bwMode="auto">
          <a:xfrm>
            <a:off x="8077200" y="228600"/>
            <a:ext cx="914400" cy="914400"/>
          </a:xfrm>
          <a:prstGeom prst="rect">
            <a:avLst/>
          </a:prstGeom>
          <a:noFill/>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57188" y="90488"/>
            <a:ext cx="8229600" cy="981075"/>
          </a:xfrm>
        </p:spPr>
        <p:txBody>
          <a:bodyPr/>
          <a:lstStyle/>
          <a:p>
            <a:pPr eaLnBrk="1" hangingPunct="1">
              <a:defRPr/>
            </a:pPr>
            <a:r>
              <a:rPr lang="en-US" sz="3600" b="1" dirty="0" smtClean="0">
                <a:solidFill>
                  <a:schemeClr val="accent6"/>
                </a:solidFill>
              </a:rPr>
              <a:t>TYPE OF SAFETY SIGNS </a:t>
            </a:r>
            <a:br>
              <a:rPr lang="en-US" sz="3600" b="1" dirty="0" smtClean="0">
                <a:solidFill>
                  <a:schemeClr val="accent6"/>
                </a:solidFill>
              </a:rPr>
            </a:br>
            <a:r>
              <a:rPr lang="en-US" sz="3600" b="1" dirty="0" smtClean="0">
                <a:solidFill>
                  <a:srgbClr val="00B050"/>
                </a:solidFill>
              </a:rPr>
              <a:t>EMERGENCY ESCAPE SIGNS</a:t>
            </a:r>
          </a:p>
        </p:txBody>
      </p:sp>
      <p:sp>
        <p:nvSpPr>
          <p:cNvPr id="45059" name="Rectangle 8"/>
          <p:cNvSpPr>
            <a:spLocks noChangeArrowheads="1"/>
          </p:cNvSpPr>
          <p:nvPr/>
        </p:nvSpPr>
        <p:spPr bwMode="auto">
          <a:xfrm>
            <a:off x="1571625" y="5000625"/>
            <a:ext cx="1120775" cy="369888"/>
          </a:xfrm>
          <a:prstGeom prst="rect">
            <a:avLst/>
          </a:prstGeom>
          <a:noFill/>
          <a:ln w="9525">
            <a:noFill/>
            <a:miter lim="800000"/>
            <a:headEnd/>
            <a:tailEnd/>
          </a:ln>
        </p:spPr>
        <p:txBody>
          <a:bodyPr wrap="none">
            <a:spAutoFit/>
          </a:bodyPr>
          <a:lstStyle/>
          <a:p>
            <a:pPr eaLnBrk="1" hangingPunct="1"/>
            <a:r>
              <a:rPr lang="en-US"/>
              <a:t>Stretcher</a:t>
            </a:r>
          </a:p>
        </p:txBody>
      </p:sp>
      <p:sp>
        <p:nvSpPr>
          <p:cNvPr id="45060" name="Rectangle 9"/>
          <p:cNvSpPr>
            <a:spLocks noChangeArrowheads="1"/>
          </p:cNvSpPr>
          <p:nvPr/>
        </p:nvSpPr>
        <p:spPr bwMode="auto">
          <a:xfrm>
            <a:off x="6072188" y="5000625"/>
            <a:ext cx="1004887" cy="369888"/>
          </a:xfrm>
          <a:prstGeom prst="rect">
            <a:avLst/>
          </a:prstGeom>
          <a:noFill/>
          <a:ln w="9525">
            <a:noFill/>
            <a:miter lim="800000"/>
            <a:headEnd/>
            <a:tailEnd/>
          </a:ln>
        </p:spPr>
        <p:txBody>
          <a:bodyPr wrap="none">
            <a:spAutoFit/>
          </a:bodyPr>
          <a:lstStyle/>
          <a:p>
            <a:pPr eaLnBrk="1" hangingPunct="1"/>
            <a:r>
              <a:rPr lang="en-US"/>
              <a:t>First aid</a:t>
            </a:r>
          </a:p>
        </p:txBody>
      </p:sp>
      <p:pic>
        <p:nvPicPr>
          <p:cNvPr id="45061" name="Picture 4" descr="https://encrypted-tbn0.gstatic.com/images?q=tbn:ANd9GcQgJe_0CaFtc4Yx92UFdKSNhFfnd2AZ1UE5ecTdrhqPtzdora91DkAI7HO63A"/>
          <p:cNvPicPr>
            <a:picLocks noChangeAspect="1" noChangeArrowheads="1"/>
          </p:cNvPicPr>
          <p:nvPr/>
        </p:nvPicPr>
        <p:blipFill>
          <a:blip r:embed="rId2" cstate="print"/>
          <a:srcRect/>
          <a:stretch>
            <a:fillRect/>
          </a:stretch>
        </p:blipFill>
        <p:spPr bwMode="auto">
          <a:xfrm>
            <a:off x="857250" y="2000250"/>
            <a:ext cx="2928938" cy="2928938"/>
          </a:xfrm>
          <a:prstGeom prst="rect">
            <a:avLst/>
          </a:prstGeom>
          <a:noFill/>
          <a:ln w="9525">
            <a:noFill/>
            <a:miter lim="800000"/>
            <a:headEnd/>
            <a:tailEnd/>
          </a:ln>
        </p:spPr>
      </p:pic>
      <p:pic>
        <p:nvPicPr>
          <p:cNvPr id="45062" name="Picture 6" descr="https://encrypted-tbn0.gstatic.com/images?q=tbn:ANd9GcR7KY8VXD9cq2M9qW6137AVfn-2z_qOUsclbju3YFsaMVOEV6Hh9B6cbNY"/>
          <p:cNvPicPr>
            <a:picLocks noChangeAspect="1" noChangeArrowheads="1"/>
          </p:cNvPicPr>
          <p:nvPr/>
        </p:nvPicPr>
        <p:blipFill>
          <a:blip r:embed="rId3" cstate="print"/>
          <a:srcRect/>
          <a:stretch>
            <a:fillRect/>
          </a:stretch>
        </p:blipFill>
        <p:spPr bwMode="auto">
          <a:xfrm>
            <a:off x="5429250" y="1714500"/>
            <a:ext cx="2433638" cy="3230563"/>
          </a:xfrm>
          <a:prstGeom prst="rect">
            <a:avLst/>
          </a:prstGeom>
          <a:noFill/>
          <a:ln w="9525">
            <a:noFill/>
            <a:miter lim="800000"/>
            <a:headEnd/>
            <a:tailEnd/>
          </a:ln>
        </p:spPr>
      </p:pic>
      <p:pic>
        <p:nvPicPr>
          <p:cNvPr id="7" name="Picture 2" descr="Opito logo –"/>
          <p:cNvPicPr>
            <a:picLocks noChangeAspect="1" noChangeArrowheads="1"/>
          </p:cNvPicPr>
          <p:nvPr/>
        </p:nvPicPr>
        <p:blipFill>
          <a:blip r:embed="rId4"/>
          <a:srcRect/>
          <a:stretch>
            <a:fillRect/>
          </a:stretch>
        </p:blipFill>
        <p:spPr bwMode="auto">
          <a:xfrm>
            <a:off x="8077200" y="228600"/>
            <a:ext cx="914400" cy="914400"/>
          </a:xfrm>
          <a:prstGeom prst="rect">
            <a:avLst/>
          </a:prstGeom>
          <a:noFill/>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p:txBody>
          <a:bodyPr/>
          <a:lstStyle/>
          <a:p>
            <a:pPr eaLnBrk="1" hangingPunct="1">
              <a:buFontTx/>
              <a:buNone/>
            </a:pPr>
            <a:r>
              <a:rPr lang="en-US" u="sng" smtClean="0"/>
              <a:t>Intrinsic features: </a:t>
            </a:r>
          </a:p>
          <a:p>
            <a:pPr eaLnBrk="1" hangingPunct="1">
              <a:buFontTx/>
              <a:buNone/>
            </a:pPr>
            <a:endParaRPr lang="en-US" smtClean="0"/>
          </a:p>
          <a:p>
            <a:pPr eaLnBrk="1" hangingPunct="1">
              <a:buFontTx/>
              <a:buNone/>
            </a:pPr>
            <a:endParaRPr lang="en-US" u="sng" smtClean="0"/>
          </a:p>
        </p:txBody>
      </p:sp>
      <p:sp>
        <p:nvSpPr>
          <p:cNvPr id="4" name="Rectangle 2"/>
          <p:cNvSpPr>
            <a:spLocks noGrp="1" noChangeArrowheads="1"/>
          </p:cNvSpPr>
          <p:nvPr>
            <p:ph type="title"/>
          </p:nvPr>
        </p:nvSpPr>
        <p:spPr>
          <a:xfrm>
            <a:off x="357188" y="90488"/>
            <a:ext cx="8229600" cy="981075"/>
          </a:xfrm>
        </p:spPr>
        <p:txBody>
          <a:bodyPr/>
          <a:lstStyle/>
          <a:p>
            <a:pPr eaLnBrk="1" hangingPunct="1">
              <a:defRPr/>
            </a:pPr>
            <a:r>
              <a:rPr lang="en-US" sz="3600" b="1" dirty="0" smtClean="0">
                <a:solidFill>
                  <a:schemeClr val="accent6"/>
                </a:solidFill>
              </a:rPr>
              <a:t>TYPE OF SAFETY SIGNS </a:t>
            </a:r>
            <a:br>
              <a:rPr lang="en-US" sz="3600" b="1" dirty="0" smtClean="0">
                <a:solidFill>
                  <a:schemeClr val="accent6"/>
                </a:solidFill>
              </a:rPr>
            </a:br>
            <a:r>
              <a:rPr lang="en-US" sz="3600" b="1" u="sng" dirty="0" smtClean="0">
                <a:solidFill>
                  <a:srgbClr val="C00000"/>
                </a:solidFill>
              </a:rPr>
              <a:t>Firefighting Signs</a:t>
            </a:r>
          </a:p>
        </p:txBody>
      </p:sp>
      <p:sp>
        <p:nvSpPr>
          <p:cNvPr id="8" name="Rectangle 7"/>
          <p:cNvSpPr/>
          <p:nvPr/>
        </p:nvSpPr>
        <p:spPr>
          <a:xfrm>
            <a:off x="1214438" y="3105150"/>
            <a:ext cx="7500937" cy="1385888"/>
          </a:xfrm>
          <a:prstGeom prst="rect">
            <a:avLst/>
          </a:prstGeom>
        </p:spPr>
        <p:txBody>
          <a:bodyPr>
            <a:spAutoFit/>
          </a:bodyPr>
          <a:lstStyle/>
          <a:p>
            <a:pPr marL="514350" indent="-514350" eaLnBrk="1" hangingPunct="1">
              <a:buFontTx/>
              <a:buAutoNum type="alphaLcParenBoth"/>
              <a:defRPr/>
            </a:pPr>
            <a:r>
              <a:rPr lang="en-US" sz="2800" dirty="0"/>
              <a:t>rectangular or square shape</a:t>
            </a:r>
          </a:p>
          <a:p>
            <a:pPr marL="514350" indent="-514350" eaLnBrk="1" hangingPunct="1">
              <a:defRPr/>
            </a:pPr>
            <a:endParaRPr lang="en-US" sz="2800" dirty="0"/>
          </a:p>
          <a:p>
            <a:pPr eaLnBrk="1" hangingPunct="1">
              <a:defRPr/>
            </a:pPr>
            <a:r>
              <a:rPr lang="en-US" sz="2800" dirty="0"/>
              <a:t>(b) white pictogram on a red background</a:t>
            </a:r>
          </a:p>
        </p:txBody>
      </p:sp>
      <p:pic>
        <p:nvPicPr>
          <p:cNvPr id="5" name="Picture 2" descr="Opito logo –"/>
          <p:cNvPicPr>
            <a:picLocks noChangeAspect="1" noChangeArrowheads="1"/>
          </p:cNvPicPr>
          <p:nvPr/>
        </p:nvPicPr>
        <p:blipFill>
          <a:blip r:embed="rId2"/>
          <a:srcRect/>
          <a:stretch>
            <a:fillRect/>
          </a:stretch>
        </p:blipFill>
        <p:spPr bwMode="auto">
          <a:xfrm>
            <a:off x="8077200" y="228600"/>
            <a:ext cx="914400" cy="914400"/>
          </a:xfrm>
          <a:prstGeom prst="rect">
            <a:avLst/>
          </a:prstGeom>
          <a:noFill/>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57188" y="90488"/>
            <a:ext cx="8229600" cy="981075"/>
          </a:xfrm>
        </p:spPr>
        <p:txBody>
          <a:bodyPr/>
          <a:lstStyle/>
          <a:p>
            <a:pPr eaLnBrk="1" hangingPunct="1">
              <a:defRPr/>
            </a:pPr>
            <a:r>
              <a:rPr lang="en-US" sz="3600" b="1" dirty="0" smtClean="0">
                <a:solidFill>
                  <a:schemeClr val="accent6"/>
                </a:solidFill>
              </a:rPr>
              <a:t>TYPE OF SAFETY SIGNS </a:t>
            </a:r>
            <a:br>
              <a:rPr lang="en-US" sz="3600" b="1" dirty="0" smtClean="0">
                <a:solidFill>
                  <a:schemeClr val="accent6"/>
                </a:solidFill>
              </a:rPr>
            </a:br>
            <a:r>
              <a:rPr lang="en-US" sz="3600" b="1" dirty="0" smtClean="0">
                <a:solidFill>
                  <a:srgbClr val="C00000"/>
                </a:solidFill>
              </a:rPr>
              <a:t>Firefighting Signs</a:t>
            </a:r>
          </a:p>
        </p:txBody>
      </p:sp>
      <p:sp>
        <p:nvSpPr>
          <p:cNvPr id="47107" name="AutoShape 2" descr="http://www.sdasecurity.com/wp-content/uploads/2013/03/SDA-Security-fire-extinguisher-safety-sign-300x300.jpg"/>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pic>
        <p:nvPicPr>
          <p:cNvPr id="47108" name="Picture 4" descr="https://encrypted-tbn3.gstatic.com/images?q=tbn:ANd9GcQcgTJPIttwNSwhsRXwF75RwpYbs7R_cmjbaJfdgsLbYhN1VEJKm7-9uQ0"/>
          <p:cNvPicPr>
            <a:picLocks noChangeAspect="1" noChangeArrowheads="1"/>
          </p:cNvPicPr>
          <p:nvPr/>
        </p:nvPicPr>
        <p:blipFill>
          <a:blip r:embed="rId2" cstate="print"/>
          <a:srcRect/>
          <a:stretch>
            <a:fillRect/>
          </a:stretch>
        </p:blipFill>
        <p:spPr bwMode="auto">
          <a:xfrm>
            <a:off x="1000125" y="1928813"/>
            <a:ext cx="3775075" cy="2928937"/>
          </a:xfrm>
          <a:prstGeom prst="rect">
            <a:avLst/>
          </a:prstGeom>
          <a:noFill/>
          <a:ln w="9525">
            <a:noFill/>
            <a:miter lim="800000"/>
            <a:headEnd/>
            <a:tailEnd/>
          </a:ln>
        </p:spPr>
      </p:pic>
      <p:pic>
        <p:nvPicPr>
          <p:cNvPr id="47109" name="Picture 6" descr="https://encrypted-tbn2.gstatic.com/images?q=tbn:ANd9GcReFn-DAghMsOuXHHU3JsnS_ZGQXbdfV5NIDDRpgxU0q1JLCwuOLfqPhIyD"/>
          <p:cNvPicPr>
            <a:picLocks noChangeAspect="1" noChangeArrowheads="1"/>
          </p:cNvPicPr>
          <p:nvPr/>
        </p:nvPicPr>
        <p:blipFill>
          <a:blip r:embed="rId3" cstate="print"/>
          <a:srcRect/>
          <a:stretch>
            <a:fillRect/>
          </a:stretch>
        </p:blipFill>
        <p:spPr bwMode="auto">
          <a:xfrm>
            <a:off x="5357813" y="1928813"/>
            <a:ext cx="3071812" cy="3071812"/>
          </a:xfrm>
          <a:prstGeom prst="rect">
            <a:avLst/>
          </a:prstGeom>
          <a:noFill/>
          <a:ln w="9525">
            <a:noFill/>
            <a:miter lim="800000"/>
            <a:headEnd/>
            <a:tailEnd/>
          </a:ln>
        </p:spPr>
      </p:pic>
      <p:sp>
        <p:nvSpPr>
          <p:cNvPr id="47110" name="Rectangle 8"/>
          <p:cNvSpPr>
            <a:spLocks noChangeArrowheads="1"/>
          </p:cNvSpPr>
          <p:nvPr/>
        </p:nvSpPr>
        <p:spPr bwMode="auto">
          <a:xfrm>
            <a:off x="1571625" y="5072063"/>
            <a:ext cx="1363663" cy="369887"/>
          </a:xfrm>
          <a:prstGeom prst="rect">
            <a:avLst/>
          </a:prstGeom>
          <a:noFill/>
          <a:ln w="9525">
            <a:noFill/>
            <a:miter lim="800000"/>
            <a:headEnd/>
            <a:tailEnd/>
          </a:ln>
        </p:spPr>
        <p:txBody>
          <a:bodyPr wrap="none">
            <a:spAutoFit/>
          </a:bodyPr>
          <a:lstStyle/>
          <a:p>
            <a:pPr eaLnBrk="1" hangingPunct="1"/>
            <a:r>
              <a:rPr lang="en-US"/>
              <a:t>Fire Ladder</a:t>
            </a:r>
          </a:p>
        </p:txBody>
      </p:sp>
      <p:sp>
        <p:nvSpPr>
          <p:cNvPr id="47111" name="Rectangle 9"/>
          <p:cNvSpPr>
            <a:spLocks noChangeArrowheads="1"/>
          </p:cNvSpPr>
          <p:nvPr/>
        </p:nvSpPr>
        <p:spPr bwMode="auto">
          <a:xfrm>
            <a:off x="6357938" y="5143500"/>
            <a:ext cx="1979612" cy="369888"/>
          </a:xfrm>
          <a:prstGeom prst="rect">
            <a:avLst/>
          </a:prstGeom>
          <a:noFill/>
          <a:ln w="9525">
            <a:noFill/>
            <a:miter lim="800000"/>
            <a:headEnd/>
            <a:tailEnd/>
          </a:ln>
        </p:spPr>
        <p:txBody>
          <a:bodyPr wrap="none">
            <a:spAutoFit/>
          </a:bodyPr>
          <a:lstStyle/>
          <a:p>
            <a:pPr eaLnBrk="1" hangingPunct="1"/>
            <a:r>
              <a:rPr lang="en-US"/>
              <a:t>Fire Extinguisher </a:t>
            </a:r>
          </a:p>
        </p:txBody>
      </p:sp>
      <p:pic>
        <p:nvPicPr>
          <p:cNvPr id="8" name="Picture 2" descr="Opito logo –"/>
          <p:cNvPicPr>
            <a:picLocks noChangeAspect="1" noChangeArrowheads="1"/>
          </p:cNvPicPr>
          <p:nvPr/>
        </p:nvPicPr>
        <p:blipFill>
          <a:blip r:embed="rId4"/>
          <a:srcRect/>
          <a:stretch>
            <a:fillRect/>
          </a:stretch>
        </p:blipFill>
        <p:spPr bwMode="auto">
          <a:xfrm>
            <a:off x="8077200" y="228600"/>
            <a:ext cx="914400" cy="914400"/>
          </a:xfrm>
          <a:prstGeom prst="rect">
            <a:avLst/>
          </a:prstGeom>
          <a:noFill/>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57188" y="90488"/>
            <a:ext cx="8229600" cy="981075"/>
          </a:xfrm>
        </p:spPr>
        <p:txBody>
          <a:bodyPr/>
          <a:lstStyle/>
          <a:p>
            <a:pPr eaLnBrk="1" hangingPunct="1">
              <a:defRPr/>
            </a:pPr>
            <a:r>
              <a:rPr lang="en-US" sz="3600" b="1" dirty="0" smtClean="0">
                <a:solidFill>
                  <a:schemeClr val="accent6"/>
                </a:solidFill>
              </a:rPr>
              <a:t>TYPE OF SAFETY SIGNS </a:t>
            </a:r>
            <a:br>
              <a:rPr lang="en-US" sz="3600" b="1" dirty="0" smtClean="0">
                <a:solidFill>
                  <a:schemeClr val="accent6"/>
                </a:solidFill>
              </a:rPr>
            </a:br>
            <a:r>
              <a:rPr lang="en-US" sz="3600" b="1" dirty="0" smtClean="0">
                <a:solidFill>
                  <a:srgbClr val="C00000"/>
                </a:solidFill>
              </a:rPr>
              <a:t>Firefighting Signs</a:t>
            </a:r>
          </a:p>
        </p:txBody>
      </p:sp>
      <p:sp>
        <p:nvSpPr>
          <p:cNvPr id="48131" name="AutoShape 2" descr="http://www.sdasecurity.com/wp-content/uploads/2013/03/SDA-Security-fire-extinguisher-safety-sign-300x300.jpg"/>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sp>
        <p:nvSpPr>
          <p:cNvPr id="48132" name="Rectangle 8"/>
          <p:cNvSpPr>
            <a:spLocks noChangeArrowheads="1"/>
          </p:cNvSpPr>
          <p:nvPr/>
        </p:nvSpPr>
        <p:spPr bwMode="auto">
          <a:xfrm>
            <a:off x="1571625" y="5072063"/>
            <a:ext cx="1184275" cy="369887"/>
          </a:xfrm>
          <a:prstGeom prst="rect">
            <a:avLst/>
          </a:prstGeom>
          <a:noFill/>
          <a:ln w="9525">
            <a:noFill/>
            <a:miter lim="800000"/>
            <a:headEnd/>
            <a:tailEnd/>
          </a:ln>
        </p:spPr>
        <p:txBody>
          <a:bodyPr wrap="none">
            <a:spAutoFit/>
          </a:bodyPr>
          <a:lstStyle/>
          <a:p>
            <a:pPr eaLnBrk="1" hangingPunct="1"/>
            <a:r>
              <a:rPr lang="en-US"/>
              <a:t>Fire Hose</a:t>
            </a:r>
          </a:p>
        </p:txBody>
      </p:sp>
      <p:sp>
        <p:nvSpPr>
          <p:cNvPr id="48133" name="Rectangle 9"/>
          <p:cNvSpPr>
            <a:spLocks noChangeArrowheads="1"/>
          </p:cNvSpPr>
          <p:nvPr/>
        </p:nvSpPr>
        <p:spPr bwMode="auto">
          <a:xfrm>
            <a:off x="6000750" y="5214938"/>
            <a:ext cx="2390775" cy="369887"/>
          </a:xfrm>
          <a:prstGeom prst="rect">
            <a:avLst/>
          </a:prstGeom>
          <a:noFill/>
          <a:ln w="9525">
            <a:noFill/>
            <a:miter lim="800000"/>
            <a:headEnd/>
            <a:tailEnd/>
          </a:ln>
        </p:spPr>
        <p:txBody>
          <a:bodyPr wrap="none">
            <a:spAutoFit/>
          </a:bodyPr>
          <a:lstStyle/>
          <a:p>
            <a:pPr eaLnBrk="1" hangingPunct="1"/>
            <a:r>
              <a:rPr lang="en-US"/>
              <a:t>Fire Escape Direction</a:t>
            </a:r>
          </a:p>
        </p:txBody>
      </p:sp>
      <p:pic>
        <p:nvPicPr>
          <p:cNvPr id="48134" name="Picture 2" descr="https://encrypted-tbn3.gstatic.com/images?q=tbn:ANd9GcQjqjgAiIIl2OCCNKcBTwy5wCraSW8H0hujgChzj3xhfnKWQd7OoKjQVWan"/>
          <p:cNvPicPr>
            <a:picLocks noChangeAspect="1" noChangeArrowheads="1"/>
          </p:cNvPicPr>
          <p:nvPr/>
        </p:nvPicPr>
        <p:blipFill>
          <a:blip r:embed="rId2" cstate="print"/>
          <a:srcRect/>
          <a:stretch>
            <a:fillRect/>
          </a:stretch>
        </p:blipFill>
        <p:spPr bwMode="auto">
          <a:xfrm>
            <a:off x="785813" y="1928813"/>
            <a:ext cx="3071812" cy="3071812"/>
          </a:xfrm>
          <a:prstGeom prst="rect">
            <a:avLst/>
          </a:prstGeom>
          <a:noFill/>
          <a:ln w="9525">
            <a:noFill/>
            <a:miter lim="800000"/>
            <a:headEnd/>
            <a:tailEnd/>
          </a:ln>
        </p:spPr>
      </p:pic>
      <p:pic>
        <p:nvPicPr>
          <p:cNvPr id="48135" name="Picture 4" descr="https://encrypted-tbn3.gstatic.com/images?q=tbn:ANd9GcTmN_6-FLIDWWC__H-OsVw_hS3vDjp5FBmO5TD7MOgPpIa3XbGSQJQDJw"/>
          <p:cNvPicPr>
            <a:picLocks noChangeAspect="1" noChangeArrowheads="1"/>
          </p:cNvPicPr>
          <p:nvPr/>
        </p:nvPicPr>
        <p:blipFill>
          <a:blip r:embed="rId3" cstate="print"/>
          <a:srcRect/>
          <a:stretch>
            <a:fillRect/>
          </a:stretch>
        </p:blipFill>
        <p:spPr bwMode="auto">
          <a:xfrm>
            <a:off x="5500688" y="2000250"/>
            <a:ext cx="3000375" cy="3000375"/>
          </a:xfrm>
          <a:prstGeom prst="rect">
            <a:avLst/>
          </a:prstGeom>
          <a:noFill/>
          <a:ln w="9525">
            <a:noFill/>
            <a:miter lim="800000"/>
            <a:headEnd/>
            <a:tailEnd/>
          </a:ln>
        </p:spPr>
      </p:pic>
      <p:pic>
        <p:nvPicPr>
          <p:cNvPr id="8" name="Picture 2" descr="Opito logo –"/>
          <p:cNvPicPr>
            <a:picLocks noChangeAspect="1" noChangeArrowheads="1"/>
          </p:cNvPicPr>
          <p:nvPr/>
        </p:nvPicPr>
        <p:blipFill>
          <a:blip r:embed="rId4"/>
          <a:srcRect/>
          <a:stretch>
            <a:fillRect/>
          </a:stretch>
        </p:blipFill>
        <p:spPr bwMode="auto">
          <a:xfrm>
            <a:off x="8077200" y="228600"/>
            <a:ext cx="914400" cy="914400"/>
          </a:xfrm>
          <a:prstGeom prst="rect">
            <a:avLst/>
          </a:prstGeom>
          <a:noFill/>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4"/>
          <p:cNvSpPr>
            <a:spLocks noChangeArrowheads="1"/>
          </p:cNvSpPr>
          <p:nvPr/>
        </p:nvSpPr>
        <p:spPr bwMode="auto">
          <a:xfrm rot="770453">
            <a:off x="546100" y="3192463"/>
            <a:ext cx="512763" cy="471487"/>
          </a:xfrm>
          <a:prstGeom prst="star5">
            <a:avLst/>
          </a:prstGeom>
          <a:solidFill>
            <a:srgbClr val="003366"/>
          </a:solidFill>
          <a:ln w="19050">
            <a:solidFill>
              <a:schemeClr val="bg1"/>
            </a:solidFill>
            <a:miter lim="800000"/>
            <a:headEnd/>
            <a:tailEnd/>
          </a:ln>
          <a:effectLst/>
        </p:spPr>
        <p:txBody>
          <a:bodyPr wrap="none" anchor="ctr"/>
          <a:lstStyle/>
          <a:p>
            <a:pPr eaLnBrk="1" hangingPunct="1">
              <a:defRPr/>
            </a:pPr>
            <a:endParaRPr lang="en-US"/>
          </a:p>
        </p:txBody>
      </p:sp>
      <p:sp>
        <p:nvSpPr>
          <p:cNvPr id="9" name="Rectangle 8"/>
          <p:cNvSpPr/>
          <p:nvPr/>
        </p:nvSpPr>
        <p:spPr>
          <a:xfrm>
            <a:off x="1214414" y="2071678"/>
            <a:ext cx="7858148" cy="2714644"/>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eaLnBrk="1" hangingPunct="1">
              <a:defRPr/>
            </a:pPr>
            <a:endParaRPr lang="en-US" dirty="0">
              <a:solidFill>
                <a:srgbClr val="C00000"/>
              </a:solidFill>
            </a:endParaRPr>
          </a:p>
        </p:txBody>
      </p:sp>
      <p:sp>
        <p:nvSpPr>
          <p:cNvPr id="28678" name="Rectangle 10"/>
          <p:cNvSpPr>
            <a:spLocks noChangeArrowheads="1"/>
          </p:cNvSpPr>
          <p:nvPr/>
        </p:nvSpPr>
        <p:spPr bwMode="auto">
          <a:xfrm>
            <a:off x="1593850" y="2428875"/>
            <a:ext cx="7550150" cy="1938338"/>
          </a:xfrm>
          <a:prstGeom prst="rect">
            <a:avLst/>
          </a:prstGeom>
          <a:noFill/>
          <a:ln w="9525">
            <a:noFill/>
            <a:miter lim="800000"/>
            <a:headEnd/>
            <a:tailEnd/>
          </a:ln>
        </p:spPr>
        <p:txBody>
          <a:bodyPr wrap="none">
            <a:spAutoFit/>
          </a:bodyPr>
          <a:lstStyle/>
          <a:p>
            <a:pPr eaLnBrk="1" hangingPunct="1"/>
            <a:r>
              <a:rPr lang="en-US" sz="6000">
                <a:solidFill>
                  <a:schemeClr val="bg1"/>
                </a:solidFill>
              </a:rPr>
              <a:t>INTRODUCTION TO </a:t>
            </a:r>
          </a:p>
          <a:p>
            <a:pPr eaLnBrk="1" hangingPunct="1"/>
            <a:r>
              <a:rPr lang="en-US" sz="6000">
                <a:solidFill>
                  <a:schemeClr val="bg1"/>
                </a:solidFill>
              </a:rPr>
              <a:t>SAFETY SIGNS</a:t>
            </a:r>
            <a:endParaRPr lang="en-US" sz="5400">
              <a:solidFill>
                <a:srgbClr val="C00000"/>
              </a:solidFill>
            </a:endParaRPr>
          </a:p>
        </p:txBody>
      </p:sp>
      <p:pic>
        <p:nvPicPr>
          <p:cNvPr id="5" name="Picture 2" descr="Opito logo –"/>
          <p:cNvPicPr>
            <a:picLocks noChangeAspect="1" noChangeArrowheads="1"/>
          </p:cNvPicPr>
          <p:nvPr/>
        </p:nvPicPr>
        <p:blipFill>
          <a:blip r:embed="rId3"/>
          <a:srcRect/>
          <a:stretch>
            <a:fillRect/>
          </a:stretch>
        </p:blipFill>
        <p:spPr bwMode="auto">
          <a:xfrm>
            <a:off x="8077200" y="228600"/>
            <a:ext cx="914400" cy="914400"/>
          </a:xfrm>
          <a:prstGeom prst="rect">
            <a:avLst/>
          </a:prstGeom>
          <a:noFill/>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p:txBody>
          <a:bodyPr/>
          <a:lstStyle/>
          <a:p>
            <a:pPr eaLnBrk="1" hangingPunct="1"/>
            <a:r>
              <a:rPr lang="en-US" dirty="0" smtClean="0"/>
              <a:t>Safety signs are means of communicating important information that can be understood by all races, by literate and illiterate people, by all age groups and by all people, locally or globally.</a:t>
            </a:r>
          </a:p>
          <a:p>
            <a:pPr eaLnBrk="1" hangingPunct="1">
              <a:buFontTx/>
              <a:buNone/>
            </a:pPr>
            <a:endParaRPr lang="en-US" dirty="0" smtClean="0"/>
          </a:p>
          <a:p>
            <a:pPr eaLnBrk="1" hangingPunct="1"/>
            <a:r>
              <a:rPr lang="en-US" dirty="0" smtClean="0"/>
              <a:t>Safety signs are vital in all our workplaces to ensure the safety of our workers. </a:t>
            </a:r>
          </a:p>
        </p:txBody>
      </p:sp>
      <p:sp>
        <p:nvSpPr>
          <p:cNvPr id="4" name="Rectangle 2"/>
          <p:cNvSpPr>
            <a:spLocks noGrp="1" noChangeArrowheads="1"/>
          </p:cNvSpPr>
          <p:nvPr>
            <p:ph type="title"/>
          </p:nvPr>
        </p:nvSpPr>
        <p:spPr>
          <a:xfrm>
            <a:off x="357188" y="90488"/>
            <a:ext cx="8229600" cy="981075"/>
          </a:xfrm>
        </p:spPr>
        <p:txBody>
          <a:bodyPr/>
          <a:lstStyle/>
          <a:p>
            <a:pPr eaLnBrk="1" hangingPunct="1">
              <a:defRPr/>
            </a:pPr>
            <a:r>
              <a:rPr lang="en-US" sz="3600" b="1" dirty="0" smtClean="0">
                <a:solidFill>
                  <a:schemeClr val="accent6"/>
                </a:solidFill>
              </a:rPr>
              <a:t>SAFETY SIGNS</a:t>
            </a:r>
          </a:p>
        </p:txBody>
      </p:sp>
      <p:pic>
        <p:nvPicPr>
          <p:cNvPr id="5" name="Picture 2" descr="Opito logo –"/>
          <p:cNvPicPr>
            <a:picLocks noChangeAspect="1" noChangeArrowheads="1"/>
          </p:cNvPicPr>
          <p:nvPr/>
        </p:nvPicPr>
        <p:blipFill>
          <a:blip r:embed="rId2"/>
          <a:srcRect/>
          <a:stretch>
            <a:fillRect/>
          </a:stretch>
        </p:blipFill>
        <p:spPr bwMode="auto">
          <a:xfrm>
            <a:off x="8077200" y="228600"/>
            <a:ext cx="914400" cy="914400"/>
          </a:xfrm>
          <a:prstGeom prst="rect">
            <a:avLst/>
          </a:prstGeom>
          <a:noFill/>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1"/>
          </p:nvPr>
        </p:nvSpPr>
        <p:spPr>
          <a:xfrm>
            <a:off x="714375" y="1857375"/>
            <a:ext cx="8229600" cy="3286125"/>
          </a:xfrm>
        </p:spPr>
        <p:txBody>
          <a:bodyPr/>
          <a:lstStyle/>
          <a:p>
            <a:pPr eaLnBrk="1" hangingPunct="1">
              <a:buFontTx/>
              <a:buNone/>
            </a:pPr>
            <a:r>
              <a:rPr lang="en-US" u="sng" smtClean="0"/>
              <a:t>Intrinsic features: </a:t>
            </a:r>
          </a:p>
          <a:p>
            <a:r>
              <a:rPr lang="en-US" smtClean="0"/>
              <a:t>a) round shape;</a:t>
            </a:r>
          </a:p>
          <a:p>
            <a:r>
              <a:rPr lang="en-US" smtClean="0"/>
              <a:t>(b) black pictogram on white background, red edging and diagonal line</a:t>
            </a:r>
          </a:p>
        </p:txBody>
      </p:sp>
      <p:sp>
        <p:nvSpPr>
          <p:cNvPr id="4" name="Rectangle 2"/>
          <p:cNvSpPr>
            <a:spLocks noGrp="1" noChangeArrowheads="1"/>
          </p:cNvSpPr>
          <p:nvPr>
            <p:ph type="title"/>
          </p:nvPr>
        </p:nvSpPr>
        <p:spPr>
          <a:xfrm>
            <a:off x="357188" y="90488"/>
            <a:ext cx="8229600" cy="981075"/>
          </a:xfrm>
        </p:spPr>
        <p:txBody>
          <a:bodyPr/>
          <a:lstStyle/>
          <a:p>
            <a:pPr eaLnBrk="1" hangingPunct="1">
              <a:defRPr/>
            </a:pPr>
            <a:r>
              <a:rPr lang="en-US" sz="3600" b="1" dirty="0" smtClean="0">
                <a:solidFill>
                  <a:schemeClr val="accent6"/>
                </a:solidFill>
              </a:rPr>
              <a:t>TYPE OF SAFETY SIGNS </a:t>
            </a:r>
            <a:br>
              <a:rPr lang="en-US" sz="3600" b="1" dirty="0" smtClean="0">
                <a:solidFill>
                  <a:schemeClr val="accent6"/>
                </a:solidFill>
              </a:rPr>
            </a:br>
            <a:r>
              <a:rPr lang="en-US" sz="3600" b="1" u="sng" dirty="0" smtClean="0">
                <a:solidFill>
                  <a:srgbClr val="C00000"/>
                </a:solidFill>
              </a:rPr>
              <a:t>THE PROHIBITION SIGNS</a:t>
            </a:r>
          </a:p>
        </p:txBody>
      </p:sp>
      <p:pic>
        <p:nvPicPr>
          <p:cNvPr id="5" name="Picture 2" descr="Opito logo –"/>
          <p:cNvPicPr>
            <a:picLocks noChangeAspect="1" noChangeArrowheads="1"/>
          </p:cNvPicPr>
          <p:nvPr/>
        </p:nvPicPr>
        <p:blipFill>
          <a:blip r:embed="rId2"/>
          <a:srcRect/>
          <a:stretch>
            <a:fillRect/>
          </a:stretch>
        </p:blipFill>
        <p:spPr bwMode="auto">
          <a:xfrm>
            <a:off x="8077200" y="228600"/>
            <a:ext cx="914400" cy="914400"/>
          </a:xfrm>
          <a:prstGeom prst="rect">
            <a:avLst/>
          </a:prstGeom>
          <a:noFill/>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57188" y="90488"/>
            <a:ext cx="8229600" cy="981075"/>
          </a:xfrm>
        </p:spPr>
        <p:txBody>
          <a:bodyPr/>
          <a:lstStyle/>
          <a:p>
            <a:pPr eaLnBrk="1" hangingPunct="1">
              <a:defRPr/>
            </a:pPr>
            <a:r>
              <a:rPr lang="en-US" sz="3600" b="1" dirty="0" smtClean="0">
                <a:solidFill>
                  <a:schemeClr val="accent6"/>
                </a:solidFill>
              </a:rPr>
              <a:t>TYPE OF SAFETY SIGNS </a:t>
            </a:r>
            <a:br>
              <a:rPr lang="en-US" sz="3600" b="1" dirty="0" smtClean="0">
                <a:solidFill>
                  <a:schemeClr val="accent6"/>
                </a:solidFill>
              </a:rPr>
            </a:br>
            <a:r>
              <a:rPr lang="en-US" sz="3600" b="1" dirty="0" smtClean="0">
                <a:solidFill>
                  <a:srgbClr val="C00000"/>
                </a:solidFill>
              </a:rPr>
              <a:t>THE PROHIBITION SIGNS</a:t>
            </a:r>
          </a:p>
        </p:txBody>
      </p:sp>
      <p:pic>
        <p:nvPicPr>
          <p:cNvPr id="31747" name="Picture 2" descr="http://www.hse.gov.uk/workplacetransport/images/prohibition-unauth-2.gif"/>
          <p:cNvPicPr>
            <a:picLocks noChangeAspect="1" noChangeArrowheads="1"/>
          </p:cNvPicPr>
          <p:nvPr/>
        </p:nvPicPr>
        <p:blipFill>
          <a:blip r:embed="rId2" cstate="print"/>
          <a:srcRect/>
          <a:stretch>
            <a:fillRect/>
          </a:stretch>
        </p:blipFill>
        <p:spPr bwMode="auto">
          <a:xfrm>
            <a:off x="928688" y="1571625"/>
            <a:ext cx="3619500" cy="3629025"/>
          </a:xfrm>
          <a:prstGeom prst="rect">
            <a:avLst/>
          </a:prstGeom>
          <a:noFill/>
          <a:ln w="9525">
            <a:noFill/>
            <a:miter lim="800000"/>
            <a:headEnd/>
            <a:tailEnd/>
          </a:ln>
        </p:spPr>
      </p:pic>
      <p:pic>
        <p:nvPicPr>
          <p:cNvPr id="31748" name="Picture 4" descr="http://www.hse.gov.uk/workplacetransport/images/prohibition-industrial-2.gif"/>
          <p:cNvPicPr>
            <a:picLocks noChangeAspect="1" noChangeArrowheads="1"/>
          </p:cNvPicPr>
          <p:nvPr/>
        </p:nvPicPr>
        <p:blipFill>
          <a:blip r:embed="rId3" cstate="print"/>
          <a:srcRect/>
          <a:stretch>
            <a:fillRect/>
          </a:stretch>
        </p:blipFill>
        <p:spPr bwMode="auto">
          <a:xfrm>
            <a:off x="5000625" y="1571625"/>
            <a:ext cx="3619500" cy="3629025"/>
          </a:xfrm>
          <a:prstGeom prst="rect">
            <a:avLst/>
          </a:prstGeom>
          <a:noFill/>
          <a:ln w="9525">
            <a:noFill/>
            <a:miter lim="800000"/>
            <a:headEnd/>
            <a:tailEnd/>
          </a:ln>
        </p:spPr>
      </p:pic>
      <p:sp>
        <p:nvSpPr>
          <p:cNvPr id="31749" name="Rectangle 5"/>
          <p:cNvSpPr>
            <a:spLocks noChangeArrowheads="1"/>
          </p:cNvSpPr>
          <p:nvPr/>
        </p:nvSpPr>
        <p:spPr bwMode="auto">
          <a:xfrm>
            <a:off x="857250" y="5286375"/>
            <a:ext cx="3878263" cy="369888"/>
          </a:xfrm>
          <a:prstGeom prst="rect">
            <a:avLst/>
          </a:prstGeom>
          <a:noFill/>
          <a:ln w="9525">
            <a:noFill/>
            <a:miter lim="800000"/>
            <a:headEnd/>
            <a:tailEnd/>
          </a:ln>
        </p:spPr>
        <p:txBody>
          <a:bodyPr wrap="none">
            <a:spAutoFit/>
          </a:bodyPr>
          <a:lstStyle/>
          <a:p>
            <a:pPr eaLnBrk="1" hangingPunct="1"/>
            <a:r>
              <a:rPr lang="en-US"/>
              <a:t>No access for unauthorized persons</a:t>
            </a:r>
          </a:p>
        </p:txBody>
      </p:sp>
      <p:sp>
        <p:nvSpPr>
          <p:cNvPr id="31750" name="Rectangle 6"/>
          <p:cNvSpPr>
            <a:spLocks noChangeArrowheads="1"/>
          </p:cNvSpPr>
          <p:nvPr/>
        </p:nvSpPr>
        <p:spPr bwMode="auto">
          <a:xfrm>
            <a:off x="5072063" y="5357813"/>
            <a:ext cx="3479800" cy="369887"/>
          </a:xfrm>
          <a:prstGeom prst="rect">
            <a:avLst/>
          </a:prstGeom>
          <a:noFill/>
          <a:ln w="9525">
            <a:noFill/>
            <a:miter lim="800000"/>
            <a:headEnd/>
            <a:tailEnd/>
          </a:ln>
        </p:spPr>
        <p:txBody>
          <a:bodyPr wrap="none">
            <a:spAutoFit/>
          </a:bodyPr>
          <a:lstStyle/>
          <a:p>
            <a:pPr eaLnBrk="1" hangingPunct="1"/>
            <a:r>
              <a:rPr lang="en-US"/>
              <a:t>No access for industrial vehicles</a:t>
            </a:r>
          </a:p>
        </p:txBody>
      </p:sp>
      <p:pic>
        <p:nvPicPr>
          <p:cNvPr id="7" name="Picture 2" descr="Opito logo –"/>
          <p:cNvPicPr>
            <a:picLocks noChangeAspect="1" noChangeArrowheads="1"/>
          </p:cNvPicPr>
          <p:nvPr/>
        </p:nvPicPr>
        <p:blipFill>
          <a:blip r:embed="rId4"/>
          <a:srcRect/>
          <a:stretch>
            <a:fillRect/>
          </a:stretch>
        </p:blipFill>
        <p:spPr bwMode="auto">
          <a:xfrm>
            <a:off x="8077200" y="228600"/>
            <a:ext cx="914400" cy="9144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57188" y="2714625"/>
            <a:ext cx="8229600" cy="981075"/>
          </a:xfrm>
        </p:spPr>
        <p:txBody>
          <a:bodyPr/>
          <a:lstStyle/>
          <a:p>
            <a:pPr eaLnBrk="1" hangingPunct="1">
              <a:defRPr/>
            </a:pPr>
            <a:r>
              <a:rPr lang="en-US" sz="3600" b="1" dirty="0" smtClean="0">
                <a:solidFill>
                  <a:schemeClr val="accent6"/>
                </a:solidFill>
              </a:rPr>
              <a:t>TYPES OF HAZARD</a:t>
            </a:r>
          </a:p>
        </p:txBody>
      </p:sp>
      <p:pic>
        <p:nvPicPr>
          <p:cNvPr id="3" name="Picture 2" descr="Opito logo –"/>
          <p:cNvPicPr>
            <a:picLocks noChangeAspect="1" noChangeArrowheads="1"/>
          </p:cNvPicPr>
          <p:nvPr/>
        </p:nvPicPr>
        <p:blipFill>
          <a:blip r:embed="rId2"/>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57188" y="90488"/>
            <a:ext cx="8229600" cy="981075"/>
          </a:xfrm>
        </p:spPr>
        <p:txBody>
          <a:bodyPr/>
          <a:lstStyle/>
          <a:p>
            <a:pPr eaLnBrk="1" hangingPunct="1">
              <a:defRPr/>
            </a:pPr>
            <a:r>
              <a:rPr lang="en-US" sz="3600" b="1" dirty="0" smtClean="0">
                <a:solidFill>
                  <a:schemeClr val="accent6"/>
                </a:solidFill>
              </a:rPr>
              <a:t>TYPE OF SAFETY SIGNS </a:t>
            </a:r>
            <a:br>
              <a:rPr lang="en-US" sz="3600" b="1" dirty="0" smtClean="0">
                <a:solidFill>
                  <a:schemeClr val="accent6"/>
                </a:solidFill>
              </a:rPr>
            </a:br>
            <a:r>
              <a:rPr lang="en-US" sz="3600" b="1" dirty="0" smtClean="0">
                <a:solidFill>
                  <a:srgbClr val="C00000"/>
                </a:solidFill>
              </a:rPr>
              <a:t>THE PROHIBITION SIGNS</a:t>
            </a:r>
          </a:p>
        </p:txBody>
      </p:sp>
      <p:pic>
        <p:nvPicPr>
          <p:cNvPr id="32771" name="Picture 2" descr="http://www.hse.gov.uk/workplacetransport/images/prohibition-ped-2.gif"/>
          <p:cNvPicPr>
            <a:picLocks noChangeAspect="1" noChangeArrowheads="1"/>
          </p:cNvPicPr>
          <p:nvPr/>
        </p:nvPicPr>
        <p:blipFill>
          <a:blip r:embed="rId2" cstate="print"/>
          <a:srcRect/>
          <a:stretch>
            <a:fillRect/>
          </a:stretch>
        </p:blipFill>
        <p:spPr bwMode="auto">
          <a:xfrm>
            <a:off x="785813" y="1571625"/>
            <a:ext cx="3619500" cy="3629025"/>
          </a:xfrm>
          <a:prstGeom prst="rect">
            <a:avLst/>
          </a:prstGeom>
          <a:noFill/>
          <a:ln w="9525">
            <a:noFill/>
            <a:miter lim="800000"/>
            <a:headEnd/>
            <a:tailEnd/>
          </a:ln>
        </p:spPr>
      </p:pic>
      <p:pic>
        <p:nvPicPr>
          <p:cNvPr id="32772" name="Picture 4" descr="http://www.hse.gov.uk/workplacetransport/images/prohibition-water-2.gif"/>
          <p:cNvPicPr>
            <a:picLocks noChangeAspect="1" noChangeArrowheads="1"/>
          </p:cNvPicPr>
          <p:nvPr/>
        </p:nvPicPr>
        <p:blipFill>
          <a:blip r:embed="rId3" cstate="print"/>
          <a:srcRect/>
          <a:stretch>
            <a:fillRect/>
          </a:stretch>
        </p:blipFill>
        <p:spPr bwMode="auto">
          <a:xfrm>
            <a:off x="4857750" y="1571625"/>
            <a:ext cx="3619500" cy="3629025"/>
          </a:xfrm>
          <a:prstGeom prst="rect">
            <a:avLst/>
          </a:prstGeom>
          <a:noFill/>
          <a:ln w="9525">
            <a:noFill/>
            <a:miter lim="800000"/>
            <a:headEnd/>
            <a:tailEnd/>
          </a:ln>
        </p:spPr>
      </p:pic>
      <p:sp>
        <p:nvSpPr>
          <p:cNvPr id="32773" name="Rectangle 8"/>
          <p:cNvSpPr>
            <a:spLocks noChangeArrowheads="1"/>
          </p:cNvSpPr>
          <p:nvPr/>
        </p:nvSpPr>
        <p:spPr bwMode="auto">
          <a:xfrm>
            <a:off x="5214938" y="5286375"/>
            <a:ext cx="3070225" cy="369888"/>
          </a:xfrm>
          <a:prstGeom prst="rect">
            <a:avLst/>
          </a:prstGeom>
          <a:noFill/>
          <a:ln w="9525">
            <a:noFill/>
            <a:miter lim="800000"/>
            <a:headEnd/>
            <a:tailEnd/>
          </a:ln>
        </p:spPr>
        <p:txBody>
          <a:bodyPr wrap="none">
            <a:spAutoFit/>
          </a:bodyPr>
          <a:lstStyle/>
          <a:p>
            <a:pPr eaLnBrk="1" hangingPunct="1"/>
            <a:r>
              <a:rPr lang="en-US"/>
              <a:t>Do not extinguish with water</a:t>
            </a:r>
          </a:p>
        </p:txBody>
      </p:sp>
      <p:sp>
        <p:nvSpPr>
          <p:cNvPr id="32774" name="Rectangle 9"/>
          <p:cNvSpPr>
            <a:spLocks noChangeArrowheads="1"/>
          </p:cNvSpPr>
          <p:nvPr/>
        </p:nvSpPr>
        <p:spPr bwMode="auto">
          <a:xfrm>
            <a:off x="1143000" y="5286375"/>
            <a:ext cx="2852738" cy="369888"/>
          </a:xfrm>
          <a:prstGeom prst="rect">
            <a:avLst/>
          </a:prstGeom>
          <a:noFill/>
          <a:ln w="9525">
            <a:noFill/>
            <a:miter lim="800000"/>
            <a:headEnd/>
            <a:tailEnd/>
          </a:ln>
        </p:spPr>
        <p:txBody>
          <a:bodyPr wrap="none">
            <a:spAutoFit/>
          </a:bodyPr>
          <a:lstStyle/>
          <a:p>
            <a:pPr eaLnBrk="1" hangingPunct="1"/>
            <a:r>
              <a:rPr lang="en-US"/>
              <a:t>No access for pedestrians</a:t>
            </a:r>
          </a:p>
        </p:txBody>
      </p:sp>
      <p:pic>
        <p:nvPicPr>
          <p:cNvPr id="7" name="Picture 2" descr="Opito logo –"/>
          <p:cNvPicPr>
            <a:picLocks noChangeAspect="1" noChangeArrowheads="1"/>
          </p:cNvPicPr>
          <p:nvPr/>
        </p:nvPicPr>
        <p:blipFill>
          <a:blip r:embed="rId4"/>
          <a:srcRect/>
          <a:stretch>
            <a:fillRect/>
          </a:stretch>
        </p:blipFill>
        <p:spPr bwMode="auto">
          <a:xfrm>
            <a:off x="8077200" y="228600"/>
            <a:ext cx="914400" cy="914400"/>
          </a:xfrm>
          <a:prstGeom prst="rect">
            <a:avLst/>
          </a:prstGeom>
          <a:noFill/>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57188" y="90488"/>
            <a:ext cx="8229600" cy="981075"/>
          </a:xfrm>
        </p:spPr>
        <p:txBody>
          <a:bodyPr/>
          <a:lstStyle/>
          <a:p>
            <a:pPr eaLnBrk="1" hangingPunct="1">
              <a:defRPr/>
            </a:pPr>
            <a:r>
              <a:rPr lang="en-US" sz="3600" b="1" dirty="0" smtClean="0">
                <a:solidFill>
                  <a:schemeClr val="accent6"/>
                </a:solidFill>
              </a:rPr>
              <a:t>TYPE OF SAFETY SIGNS </a:t>
            </a:r>
            <a:br>
              <a:rPr lang="en-US" sz="3600" b="1" dirty="0" smtClean="0">
                <a:solidFill>
                  <a:schemeClr val="accent6"/>
                </a:solidFill>
              </a:rPr>
            </a:br>
            <a:r>
              <a:rPr lang="en-US" sz="3600" b="1" dirty="0" smtClean="0">
                <a:solidFill>
                  <a:srgbClr val="C00000"/>
                </a:solidFill>
              </a:rPr>
              <a:t>THE PROHIBITION SIGNS</a:t>
            </a:r>
          </a:p>
        </p:txBody>
      </p:sp>
      <p:pic>
        <p:nvPicPr>
          <p:cNvPr id="33795" name="Picture 2" descr="http://www.hse.gov.uk/workplacetransport/images/prohibition-smoke-2.gif"/>
          <p:cNvPicPr>
            <a:picLocks noChangeAspect="1" noChangeArrowheads="1"/>
          </p:cNvPicPr>
          <p:nvPr/>
        </p:nvPicPr>
        <p:blipFill>
          <a:blip r:embed="rId2" cstate="print"/>
          <a:srcRect/>
          <a:stretch>
            <a:fillRect/>
          </a:stretch>
        </p:blipFill>
        <p:spPr bwMode="auto">
          <a:xfrm>
            <a:off x="642938" y="1571625"/>
            <a:ext cx="3619500" cy="3629025"/>
          </a:xfrm>
          <a:prstGeom prst="rect">
            <a:avLst/>
          </a:prstGeom>
          <a:noFill/>
          <a:ln w="9525">
            <a:noFill/>
            <a:miter lim="800000"/>
            <a:headEnd/>
            <a:tailEnd/>
          </a:ln>
        </p:spPr>
      </p:pic>
      <p:pic>
        <p:nvPicPr>
          <p:cNvPr id="33796" name="Picture 4" descr="http://www.hse.gov.uk/workplacetransport/images/prohibition-flame-2.gif"/>
          <p:cNvPicPr>
            <a:picLocks noChangeAspect="1" noChangeArrowheads="1"/>
          </p:cNvPicPr>
          <p:nvPr/>
        </p:nvPicPr>
        <p:blipFill>
          <a:blip r:embed="rId3" cstate="print"/>
          <a:srcRect/>
          <a:stretch>
            <a:fillRect/>
          </a:stretch>
        </p:blipFill>
        <p:spPr bwMode="auto">
          <a:xfrm>
            <a:off x="4786313" y="1571625"/>
            <a:ext cx="3619500" cy="3629025"/>
          </a:xfrm>
          <a:prstGeom prst="rect">
            <a:avLst/>
          </a:prstGeom>
          <a:noFill/>
          <a:ln w="9525">
            <a:noFill/>
            <a:miter lim="800000"/>
            <a:headEnd/>
            <a:tailEnd/>
          </a:ln>
        </p:spPr>
      </p:pic>
      <p:sp>
        <p:nvSpPr>
          <p:cNvPr id="33797" name="Rectangle 10"/>
          <p:cNvSpPr>
            <a:spLocks noChangeArrowheads="1"/>
          </p:cNvSpPr>
          <p:nvPr/>
        </p:nvSpPr>
        <p:spPr bwMode="auto">
          <a:xfrm>
            <a:off x="5286375" y="5286375"/>
            <a:ext cx="2620963" cy="369888"/>
          </a:xfrm>
          <a:prstGeom prst="rect">
            <a:avLst/>
          </a:prstGeom>
          <a:noFill/>
          <a:ln w="9525">
            <a:noFill/>
            <a:miter lim="800000"/>
            <a:headEnd/>
            <a:tailEnd/>
          </a:ln>
        </p:spPr>
        <p:txBody>
          <a:bodyPr wrap="none">
            <a:spAutoFit/>
          </a:bodyPr>
          <a:lstStyle/>
          <a:p>
            <a:pPr eaLnBrk="1" hangingPunct="1"/>
            <a:r>
              <a:rPr lang="en-US"/>
              <a:t>Naked flames forbidden</a:t>
            </a:r>
          </a:p>
        </p:txBody>
      </p:sp>
      <p:sp>
        <p:nvSpPr>
          <p:cNvPr id="33798" name="Rectangle 11"/>
          <p:cNvSpPr>
            <a:spLocks noChangeArrowheads="1"/>
          </p:cNvSpPr>
          <p:nvPr/>
        </p:nvSpPr>
        <p:spPr bwMode="auto">
          <a:xfrm>
            <a:off x="1571625" y="5286375"/>
            <a:ext cx="1403350" cy="369888"/>
          </a:xfrm>
          <a:prstGeom prst="rect">
            <a:avLst/>
          </a:prstGeom>
          <a:noFill/>
          <a:ln w="9525">
            <a:noFill/>
            <a:miter lim="800000"/>
            <a:headEnd/>
            <a:tailEnd/>
          </a:ln>
        </p:spPr>
        <p:txBody>
          <a:bodyPr wrap="none">
            <a:spAutoFit/>
          </a:bodyPr>
          <a:lstStyle/>
          <a:p>
            <a:pPr eaLnBrk="1" hangingPunct="1"/>
            <a:r>
              <a:rPr lang="en-US"/>
              <a:t>No smoking</a:t>
            </a:r>
          </a:p>
        </p:txBody>
      </p:sp>
      <p:pic>
        <p:nvPicPr>
          <p:cNvPr id="7" name="Picture 2" descr="Opito logo –"/>
          <p:cNvPicPr>
            <a:picLocks noChangeAspect="1" noChangeArrowheads="1"/>
          </p:cNvPicPr>
          <p:nvPr/>
        </p:nvPicPr>
        <p:blipFill>
          <a:blip r:embed="rId4"/>
          <a:srcRect/>
          <a:stretch>
            <a:fillRect/>
          </a:stretch>
        </p:blipFill>
        <p:spPr bwMode="auto">
          <a:xfrm>
            <a:off x="8077200" y="228600"/>
            <a:ext cx="914400" cy="914400"/>
          </a:xfrm>
          <a:prstGeom prst="rect">
            <a:avLst/>
          </a:prstGeom>
          <a:noFill/>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p:txBody>
          <a:bodyPr/>
          <a:lstStyle/>
          <a:p>
            <a:pPr eaLnBrk="1" hangingPunct="1">
              <a:buFontTx/>
              <a:buNone/>
            </a:pPr>
            <a:r>
              <a:rPr lang="en-US" u="sng" smtClean="0"/>
              <a:t>Intrinsic features: </a:t>
            </a:r>
          </a:p>
          <a:p>
            <a:pPr eaLnBrk="1" hangingPunct="1">
              <a:buFontTx/>
              <a:buNone/>
            </a:pPr>
            <a:endParaRPr lang="en-US" smtClean="0"/>
          </a:p>
          <a:p>
            <a:pPr eaLnBrk="1" hangingPunct="1">
              <a:buFontTx/>
              <a:buNone/>
            </a:pPr>
            <a:endParaRPr lang="en-US" u="sng" smtClean="0"/>
          </a:p>
        </p:txBody>
      </p:sp>
      <p:sp>
        <p:nvSpPr>
          <p:cNvPr id="4" name="Rectangle 2"/>
          <p:cNvSpPr>
            <a:spLocks noGrp="1" noChangeArrowheads="1"/>
          </p:cNvSpPr>
          <p:nvPr>
            <p:ph type="title"/>
          </p:nvPr>
        </p:nvSpPr>
        <p:spPr>
          <a:xfrm>
            <a:off x="357188" y="90488"/>
            <a:ext cx="8229600" cy="981075"/>
          </a:xfrm>
        </p:spPr>
        <p:txBody>
          <a:bodyPr/>
          <a:lstStyle/>
          <a:p>
            <a:pPr eaLnBrk="1" hangingPunct="1">
              <a:defRPr/>
            </a:pPr>
            <a:r>
              <a:rPr lang="en-US" sz="3600" b="1" dirty="0" smtClean="0">
                <a:solidFill>
                  <a:schemeClr val="accent6"/>
                </a:solidFill>
              </a:rPr>
              <a:t>TYPE OF SAFETY SIGNS </a:t>
            </a:r>
            <a:br>
              <a:rPr lang="en-US" sz="3600" b="1" dirty="0" smtClean="0">
                <a:solidFill>
                  <a:schemeClr val="accent6"/>
                </a:solidFill>
              </a:rPr>
            </a:br>
            <a:r>
              <a:rPr lang="en-US" sz="3600" b="1" u="sng" dirty="0" smtClean="0">
                <a:solidFill>
                  <a:srgbClr val="FFC000"/>
                </a:solidFill>
              </a:rPr>
              <a:t>THE DANGER WARNING SIGNS</a:t>
            </a:r>
          </a:p>
        </p:txBody>
      </p:sp>
      <p:sp>
        <p:nvSpPr>
          <p:cNvPr id="6" name="Rectangle 5"/>
          <p:cNvSpPr/>
          <p:nvPr/>
        </p:nvSpPr>
        <p:spPr>
          <a:xfrm>
            <a:off x="571500" y="2500313"/>
            <a:ext cx="7143750" cy="1816100"/>
          </a:xfrm>
          <a:prstGeom prst="rect">
            <a:avLst/>
          </a:prstGeom>
        </p:spPr>
        <p:txBody>
          <a:bodyPr>
            <a:spAutoFit/>
          </a:bodyPr>
          <a:lstStyle/>
          <a:p>
            <a:pPr marL="457200" indent="-457200" eaLnBrk="1" hangingPunct="1">
              <a:buFontTx/>
              <a:buAutoNum type="alphaLcParenBoth"/>
              <a:defRPr/>
            </a:pPr>
            <a:r>
              <a:rPr lang="en-US" sz="2800" dirty="0"/>
              <a:t>triangular shape</a:t>
            </a:r>
          </a:p>
          <a:p>
            <a:pPr marL="457200" indent="-457200" eaLnBrk="1" hangingPunct="1">
              <a:defRPr/>
            </a:pPr>
            <a:endParaRPr lang="en-US" sz="2800" dirty="0"/>
          </a:p>
          <a:p>
            <a:pPr eaLnBrk="1" hangingPunct="1">
              <a:defRPr/>
            </a:pPr>
            <a:r>
              <a:rPr lang="en-US" sz="2800" dirty="0"/>
              <a:t>(b) black pictogram on a yellow background with black edging</a:t>
            </a:r>
          </a:p>
        </p:txBody>
      </p:sp>
      <p:pic>
        <p:nvPicPr>
          <p:cNvPr id="5" name="Picture 2" descr="Opito logo –"/>
          <p:cNvPicPr>
            <a:picLocks noChangeAspect="1" noChangeArrowheads="1"/>
          </p:cNvPicPr>
          <p:nvPr/>
        </p:nvPicPr>
        <p:blipFill>
          <a:blip r:embed="rId2"/>
          <a:srcRect/>
          <a:stretch>
            <a:fillRect/>
          </a:stretch>
        </p:blipFill>
        <p:spPr bwMode="auto">
          <a:xfrm>
            <a:off x="8077200" y="228600"/>
            <a:ext cx="914400" cy="914400"/>
          </a:xfrm>
          <a:prstGeom prst="rect">
            <a:avLst/>
          </a:prstGeom>
          <a:noFill/>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p:txBody>
          <a:bodyPr/>
          <a:lstStyle/>
          <a:p>
            <a:pPr eaLnBrk="1" hangingPunct="1">
              <a:buFontTx/>
              <a:buNone/>
            </a:pPr>
            <a:endParaRPr lang="en-US" smtClean="0"/>
          </a:p>
          <a:p>
            <a:pPr eaLnBrk="1" hangingPunct="1">
              <a:buFontTx/>
              <a:buNone/>
            </a:pPr>
            <a:endParaRPr lang="en-US" u="sng" smtClean="0"/>
          </a:p>
        </p:txBody>
      </p:sp>
      <p:sp>
        <p:nvSpPr>
          <p:cNvPr id="4" name="Rectangle 2"/>
          <p:cNvSpPr>
            <a:spLocks noGrp="1" noChangeArrowheads="1"/>
          </p:cNvSpPr>
          <p:nvPr>
            <p:ph type="title"/>
          </p:nvPr>
        </p:nvSpPr>
        <p:spPr>
          <a:xfrm>
            <a:off x="357188" y="90488"/>
            <a:ext cx="8229600" cy="981075"/>
          </a:xfrm>
        </p:spPr>
        <p:txBody>
          <a:bodyPr/>
          <a:lstStyle/>
          <a:p>
            <a:pPr eaLnBrk="1" hangingPunct="1">
              <a:defRPr/>
            </a:pPr>
            <a:r>
              <a:rPr lang="en-US" sz="3600" b="1" dirty="0" smtClean="0">
                <a:solidFill>
                  <a:schemeClr val="accent6"/>
                </a:solidFill>
              </a:rPr>
              <a:t>TYPE OF SAFETY SIGNS </a:t>
            </a:r>
            <a:br>
              <a:rPr lang="en-US" sz="3600" b="1" dirty="0" smtClean="0">
                <a:solidFill>
                  <a:schemeClr val="accent6"/>
                </a:solidFill>
              </a:rPr>
            </a:br>
            <a:r>
              <a:rPr lang="en-US" sz="3600" b="1" dirty="0" smtClean="0">
                <a:solidFill>
                  <a:srgbClr val="FFC000"/>
                </a:solidFill>
              </a:rPr>
              <a:t>THE DANGER WARNING SIGNS</a:t>
            </a:r>
          </a:p>
        </p:txBody>
      </p:sp>
      <p:pic>
        <p:nvPicPr>
          <p:cNvPr id="35844" name="Picture 2" descr="http://www.hse.gov.uk/workplacetransport/images/warning-general-2.gif"/>
          <p:cNvPicPr>
            <a:picLocks noChangeAspect="1" noChangeArrowheads="1"/>
          </p:cNvPicPr>
          <p:nvPr/>
        </p:nvPicPr>
        <p:blipFill>
          <a:blip r:embed="rId2" cstate="print"/>
          <a:srcRect/>
          <a:stretch>
            <a:fillRect/>
          </a:stretch>
        </p:blipFill>
        <p:spPr bwMode="auto">
          <a:xfrm>
            <a:off x="642938" y="1714500"/>
            <a:ext cx="3619500" cy="3238500"/>
          </a:xfrm>
          <a:prstGeom prst="rect">
            <a:avLst/>
          </a:prstGeom>
          <a:noFill/>
          <a:ln w="9525">
            <a:noFill/>
            <a:miter lim="800000"/>
            <a:headEnd/>
            <a:tailEnd/>
          </a:ln>
        </p:spPr>
      </p:pic>
      <p:pic>
        <p:nvPicPr>
          <p:cNvPr id="35845" name="Picture 4" descr="http://www.hse.gov.uk/workplacetransport/images/warning-electricity-2.gif"/>
          <p:cNvPicPr>
            <a:picLocks noChangeAspect="1" noChangeArrowheads="1"/>
          </p:cNvPicPr>
          <p:nvPr/>
        </p:nvPicPr>
        <p:blipFill>
          <a:blip r:embed="rId3" cstate="print"/>
          <a:srcRect/>
          <a:stretch>
            <a:fillRect/>
          </a:stretch>
        </p:blipFill>
        <p:spPr bwMode="auto">
          <a:xfrm>
            <a:off x="4786313" y="1643063"/>
            <a:ext cx="3619500" cy="3238500"/>
          </a:xfrm>
          <a:prstGeom prst="rect">
            <a:avLst/>
          </a:prstGeom>
          <a:noFill/>
          <a:ln w="9525">
            <a:noFill/>
            <a:miter lim="800000"/>
            <a:headEnd/>
            <a:tailEnd/>
          </a:ln>
        </p:spPr>
      </p:pic>
      <p:sp>
        <p:nvSpPr>
          <p:cNvPr id="35846" name="Rectangle 6"/>
          <p:cNvSpPr>
            <a:spLocks noChangeArrowheads="1"/>
          </p:cNvSpPr>
          <p:nvPr/>
        </p:nvSpPr>
        <p:spPr bwMode="auto">
          <a:xfrm>
            <a:off x="1500188" y="5000625"/>
            <a:ext cx="1787525" cy="369888"/>
          </a:xfrm>
          <a:prstGeom prst="rect">
            <a:avLst/>
          </a:prstGeom>
          <a:noFill/>
          <a:ln w="9525">
            <a:noFill/>
            <a:miter lim="800000"/>
            <a:headEnd/>
            <a:tailEnd/>
          </a:ln>
        </p:spPr>
        <p:txBody>
          <a:bodyPr wrap="none">
            <a:spAutoFit/>
          </a:bodyPr>
          <a:lstStyle/>
          <a:p>
            <a:pPr eaLnBrk="1" hangingPunct="1"/>
            <a:r>
              <a:rPr lang="en-US"/>
              <a:t>General danger</a:t>
            </a:r>
          </a:p>
        </p:txBody>
      </p:sp>
      <p:sp>
        <p:nvSpPr>
          <p:cNvPr id="35847" name="Rectangle 7"/>
          <p:cNvSpPr>
            <a:spLocks noChangeArrowheads="1"/>
          </p:cNvSpPr>
          <p:nvPr/>
        </p:nvSpPr>
        <p:spPr bwMode="auto">
          <a:xfrm>
            <a:off x="5786438" y="5000625"/>
            <a:ext cx="2057400" cy="369888"/>
          </a:xfrm>
          <a:prstGeom prst="rect">
            <a:avLst/>
          </a:prstGeom>
          <a:noFill/>
          <a:ln w="9525">
            <a:noFill/>
            <a:miter lim="800000"/>
            <a:headEnd/>
            <a:tailEnd/>
          </a:ln>
        </p:spPr>
        <p:txBody>
          <a:bodyPr wrap="none">
            <a:spAutoFit/>
          </a:bodyPr>
          <a:lstStyle/>
          <a:p>
            <a:pPr eaLnBrk="1" hangingPunct="1"/>
            <a:r>
              <a:rPr lang="en-US"/>
              <a:t>Danger: Electricity</a:t>
            </a:r>
          </a:p>
        </p:txBody>
      </p:sp>
      <p:pic>
        <p:nvPicPr>
          <p:cNvPr id="8" name="Picture 2" descr="Opito logo –"/>
          <p:cNvPicPr>
            <a:picLocks noChangeAspect="1" noChangeArrowheads="1"/>
          </p:cNvPicPr>
          <p:nvPr/>
        </p:nvPicPr>
        <p:blipFill>
          <a:blip r:embed="rId4"/>
          <a:srcRect/>
          <a:stretch>
            <a:fillRect/>
          </a:stretch>
        </p:blipFill>
        <p:spPr bwMode="auto">
          <a:xfrm>
            <a:off x="8077200" y="228600"/>
            <a:ext cx="914400" cy="914400"/>
          </a:xfrm>
          <a:prstGeom prst="rect">
            <a:avLst/>
          </a:prstGeom>
          <a:noFill/>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1"/>
          </p:nvPr>
        </p:nvSpPr>
        <p:spPr/>
        <p:txBody>
          <a:bodyPr/>
          <a:lstStyle/>
          <a:p>
            <a:pPr eaLnBrk="1" hangingPunct="1">
              <a:buFontTx/>
              <a:buNone/>
            </a:pPr>
            <a:endParaRPr lang="en-US" smtClean="0"/>
          </a:p>
          <a:p>
            <a:pPr eaLnBrk="1" hangingPunct="1">
              <a:buFontTx/>
              <a:buNone/>
            </a:pPr>
            <a:endParaRPr lang="en-US" u="sng" smtClean="0"/>
          </a:p>
        </p:txBody>
      </p:sp>
      <p:sp>
        <p:nvSpPr>
          <p:cNvPr id="4" name="Rectangle 2"/>
          <p:cNvSpPr>
            <a:spLocks noGrp="1" noChangeArrowheads="1"/>
          </p:cNvSpPr>
          <p:nvPr>
            <p:ph type="title"/>
          </p:nvPr>
        </p:nvSpPr>
        <p:spPr>
          <a:xfrm>
            <a:off x="357188" y="90488"/>
            <a:ext cx="8229600" cy="981075"/>
          </a:xfrm>
        </p:spPr>
        <p:txBody>
          <a:bodyPr/>
          <a:lstStyle/>
          <a:p>
            <a:pPr eaLnBrk="1" hangingPunct="1">
              <a:defRPr/>
            </a:pPr>
            <a:r>
              <a:rPr lang="en-US" sz="3600" b="1" dirty="0" smtClean="0">
                <a:solidFill>
                  <a:schemeClr val="accent6"/>
                </a:solidFill>
              </a:rPr>
              <a:t>TYPE OF SAFETY SIGNS </a:t>
            </a:r>
            <a:br>
              <a:rPr lang="en-US" sz="3600" b="1" dirty="0" smtClean="0">
                <a:solidFill>
                  <a:schemeClr val="accent6"/>
                </a:solidFill>
              </a:rPr>
            </a:br>
            <a:r>
              <a:rPr lang="en-US" sz="3600" b="1" dirty="0" smtClean="0">
                <a:solidFill>
                  <a:srgbClr val="FFC000"/>
                </a:solidFill>
              </a:rPr>
              <a:t>THE DANGER WARNING SIGNS</a:t>
            </a:r>
          </a:p>
        </p:txBody>
      </p:sp>
      <p:pic>
        <p:nvPicPr>
          <p:cNvPr id="36868" name="Picture 2" descr="http://www.hse.gov.uk/workplacetransport/images/warning-overhead-2.gif"/>
          <p:cNvPicPr>
            <a:picLocks noChangeAspect="1" noChangeArrowheads="1"/>
          </p:cNvPicPr>
          <p:nvPr/>
        </p:nvPicPr>
        <p:blipFill>
          <a:blip r:embed="rId2" cstate="print"/>
          <a:srcRect/>
          <a:stretch>
            <a:fillRect/>
          </a:stretch>
        </p:blipFill>
        <p:spPr bwMode="auto">
          <a:xfrm>
            <a:off x="571500" y="1643063"/>
            <a:ext cx="3619500" cy="3238500"/>
          </a:xfrm>
          <a:prstGeom prst="rect">
            <a:avLst/>
          </a:prstGeom>
          <a:noFill/>
          <a:ln w="9525">
            <a:noFill/>
            <a:miter lim="800000"/>
            <a:headEnd/>
            <a:tailEnd/>
          </a:ln>
        </p:spPr>
      </p:pic>
      <p:pic>
        <p:nvPicPr>
          <p:cNvPr id="36869" name="Picture 4" descr="http://www.hse.gov.uk/workplacetransport/images/warning-vehicles-2.gif"/>
          <p:cNvPicPr>
            <a:picLocks noChangeAspect="1" noChangeArrowheads="1"/>
          </p:cNvPicPr>
          <p:nvPr/>
        </p:nvPicPr>
        <p:blipFill>
          <a:blip r:embed="rId3" cstate="print"/>
          <a:srcRect/>
          <a:stretch>
            <a:fillRect/>
          </a:stretch>
        </p:blipFill>
        <p:spPr bwMode="auto">
          <a:xfrm>
            <a:off x="4857750" y="1643063"/>
            <a:ext cx="3619500" cy="3238500"/>
          </a:xfrm>
          <a:prstGeom prst="rect">
            <a:avLst/>
          </a:prstGeom>
          <a:noFill/>
          <a:ln w="9525">
            <a:noFill/>
            <a:miter lim="800000"/>
            <a:headEnd/>
            <a:tailEnd/>
          </a:ln>
        </p:spPr>
      </p:pic>
      <p:sp>
        <p:nvSpPr>
          <p:cNvPr id="36870" name="Rectangle 9"/>
          <p:cNvSpPr>
            <a:spLocks noChangeArrowheads="1"/>
          </p:cNvSpPr>
          <p:nvPr/>
        </p:nvSpPr>
        <p:spPr bwMode="auto">
          <a:xfrm>
            <a:off x="5715000" y="4929188"/>
            <a:ext cx="2019300" cy="369887"/>
          </a:xfrm>
          <a:prstGeom prst="rect">
            <a:avLst/>
          </a:prstGeom>
          <a:noFill/>
          <a:ln w="9525">
            <a:noFill/>
            <a:miter lim="800000"/>
            <a:headEnd/>
            <a:tailEnd/>
          </a:ln>
        </p:spPr>
        <p:txBody>
          <a:bodyPr wrap="none">
            <a:spAutoFit/>
          </a:bodyPr>
          <a:lstStyle/>
          <a:p>
            <a:pPr eaLnBrk="1" hangingPunct="1"/>
            <a:r>
              <a:rPr lang="en-US"/>
              <a:t>Industrial vehicles</a:t>
            </a:r>
          </a:p>
        </p:txBody>
      </p:sp>
      <p:sp>
        <p:nvSpPr>
          <p:cNvPr id="36871" name="Rectangle 10"/>
          <p:cNvSpPr>
            <a:spLocks noChangeArrowheads="1"/>
          </p:cNvSpPr>
          <p:nvPr/>
        </p:nvSpPr>
        <p:spPr bwMode="auto">
          <a:xfrm>
            <a:off x="1500188" y="4929188"/>
            <a:ext cx="1698625" cy="369887"/>
          </a:xfrm>
          <a:prstGeom prst="rect">
            <a:avLst/>
          </a:prstGeom>
          <a:noFill/>
          <a:ln w="9525">
            <a:noFill/>
            <a:miter lim="800000"/>
            <a:headEnd/>
            <a:tailEnd/>
          </a:ln>
        </p:spPr>
        <p:txBody>
          <a:bodyPr wrap="none">
            <a:spAutoFit/>
          </a:bodyPr>
          <a:lstStyle/>
          <a:p>
            <a:pPr eaLnBrk="1" hangingPunct="1"/>
            <a:r>
              <a:rPr lang="en-US"/>
              <a:t>Overhead load</a:t>
            </a:r>
          </a:p>
        </p:txBody>
      </p:sp>
      <p:pic>
        <p:nvPicPr>
          <p:cNvPr id="8" name="Picture 2" descr="Opito logo –"/>
          <p:cNvPicPr>
            <a:picLocks noChangeAspect="1" noChangeArrowheads="1"/>
          </p:cNvPicPr>
          <p:nvPr/>
        </p:nvPicPr>
        <p:blipFill>
          <a:blip r:embed="rId4"/>
          <a:srcRect/>
          <a:stretch>
            <a:fillRect/>
          </a:stretch>
        </p:blipFill>
        <p:spPr bwMode="auto">
          <a:xfrm>
            <a:off x="8077200" y="228600"/>
            <a:ext cx="914400" cy="914400"/>
          </a:xfrm>
          <a:prstGeom prst="rect">
            <a:avLst/>
          </a:prstGeom>
          <a:noFill/>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1"/>
          </p:nvPr>
        </p:nvSpPr>
        <p:spPr/>
        <p:txBody>
          <a:bodyPr/>
          <a:lstStyle/>
          <a:p>
            <a:pPr eaLnBrk="1" hangingPunct="1">
              <a:buFontTx/>
              <a:buNone/>
            </a:pPr>
            <a:endParaRPr lang="en-US" smtClean="0"/>
          </a:p>
          <a:p>
            <a:pPr eaLnBrk="1" hangingPunct="1">
              <a:buFontTx/>
              <a:buNone/>
            </a:pPr>
            <a:endParaRPr lang="en-US" u="sng" smtClean="0"/>
          </a:p>
        </p:txBody>
      </p:sp>
      <p:sp>
        <p:nvSpPr>
          <p:cNvPr id="4" name="Rectangle 2"/>
          <p:cNvSpPr>
            <a:spLocks noGrp="1" noChangeArrowheads="1"/>
          </p:cNvSpPr>
          <p:nvPr>
            <p:ph type="title"/>
          </p:nvPr>
        </p:nvSpPr>
        <p:spPr>
          <a:xfrm>
            <a:off x="357188" y="90488"/>
            <a:ext cx="8229600" cy="981075"/>
          </a:xfrm>
        </p:spPr>
        <p:txBody>
          <a:bodyPr/>
          <a:lstStyle/>
          <a:p>
            <a:pPr eaLnBrk="1" hangingPunct="1">
              <a:defRPr/>
            </a:pPr>
            <a:r>
              <a:rPr lang="en-US" sz="3600" b="1" dirty="0" smtClean="0">
                <a:solidFill>
                  <a:schemeClr val="accent6"/>
                </a:solidFill>
              </a:rPr>
              <a:t>TYPE OF SAFETY SIGNS </a:t>
            </a:r>
            <a:br>
              <a:rPr lang="en-US" sz="3600" b="1" dirty="0" smtClean="0">
                <a:solidFill>
                  <a:schemeClr val="accent6"/>
                </a:solidFill>
              </a:rPr>
            </a:br>
            <a:r>
              <a:rPr lang="en-US" sz="3600" b="1" dirty="0" smtClean="0">
                <a:solidFill>
                  <a:srgbClr val="FFC000"/>
                </a:solidFill>
              </a:rPr>
              <a:t>THE DANGER WARNING SIGNS</a:t>
            </a:r>
          </a:p>
        </p:txBody>
      </p:sp>
      <p:pic>
        <p:nvPicPr>
          <p:cNvPr id="37892" name="Picture 2" descr="http://www.hse.gov.uk/workplacetransport/images/warning-drop-2.gif"/>
          <p:cNvPicPr>
            <a:picLocks noChangeAspect="1" noChangeArrowheads="1"/>
          </p:cNvPicPr>
          <p:nvPr/>
        </p:nvPicPr>
        <p:blipFill>
          <a:blip r:embed="rId2" cstate="print"/>
          <a:srcRect/>
          <a:stretch>
            <a:fillRect/>
          </a:stretch>
        </p:blipFill>
        <p:spPr bwMode="auto">
          <a:xfrm>
            <a:off x="571500" y="1571625"/>
            <a:ext cx="3619500" cy="3238500"/>
          </a:xfrm>
          <a:prstGeom prst="rect">
            <a:avLst/>
          </a:prstGeom>
          <a:noFill/>
          <a:ln w="9525">
            <a:noFill/>
            <a:miter lim="800000"/>
            <a:headEnd/>
            <a:tailEnd/>
          </a:ln>
        </p:spPr>
      </p:pic>
      <p:pic>
        <p:nvPicPr>
          <p:cNvPr id="37893" name="Picture 4" descr="http://www.hse.gov.uk/workplacetransport/images/warning-temperature-2.gif"/>
          <p:cNvPicPr>
            <a:picLocks noChangeAspect="1" noChangeArrowheads="1"/>
          </p:cNvPicPr>
          <p:nvPr/>
        </p:nvPicPr>
        <p:blipFill>
          <a:blip r:embed="rId3" cstate="print"/>
          <a:srcRect/>
          <a:stretch>
            <a:fillRect/>
          </a:stretch>
        </p:blipFill>
        <p:spPr bwMode="auto">
          <a:xfrm>
            <a:off x="4929188" y="1571625"/>
            <a:ext cx="3619500" cy="3238500"/>
          </a:xfrm>
          <a:prstGeom prst="rect">
            <a:avLst/>
          </a:prstGeom>
          <a:noFill/>
          <a:ln w="9525">
            <a:noFill/>
            <a:miter lim="800000"/>
            <a:headEnd/>
            <a:tailEnd/>
          </a:ln>
        </p:spPr>
      </p:pic>
      <p:sp>
        <p:nvSpPr>
          <p:cNvPr id="37894" name="Rectangle 11"/>
          <p:cNvSpPr>
            <a:spLocks noChangeArrowheads="1"/>
          </p:cNvSpPr>
          <p:nvPr/>
        </p:nvSpPr>
        <p:spPr bwMode="auto">
          <a:xfrm>
            <a:off x="5715000" y="4857750"/>
            <a:ext cx="1916113" cy="369888"/>
          </a:xfrm>
          <a:prstGeom prst="rect">
            <a:avLst/>
          </a:prstGeom>
          <a:noFill/>
          <a:ln w="9525">
            <a:noFill/>
            <a:miter lim="800000"/>
            <a:headEnd/>
            <a:tailEnd/>
          </a:ln>
        </p:spPr>
        <p:txBody>
          <a:bodyPr wrap="none">
            <a:spAutoFit/>
          </a:bodyPr>
          <a:lstStyle/>
          <a:p>
            <a:pPr eaLnBrk="1" hangingPunct="1"/>
            <a:r>
              <a:rPr lang="en-US"/>
              <a:t>Low temperature</a:t>
            </a:r>
          </a:p>
        </p:txBody>
      </p:sp>
      <p:sp>
        <p:nvSpPr>
          <p:cNvPr id="37895" name="Rectangle 12"/>
          <p:cNvSpPr>
            <a:spLocks noChangeArrowheads="1"/>
          </p:cNvSpPr>
          <p:nvPr/>
        </p:nvSpPr>
        <p:spPr bwMode="auto">
          <a:xfrm>
            <a:off x="1428750" y="4929188"/>
            <a:ext cx="1787525" cy="369887"/>
          </a:xfrm>
          <a:prstGeom prst="rect">
            <a:avLst/>
          </a:prstGeom>
          <a:noFill/>
          <a:ln w="9525">
            <a:noFill/>
            <a:miter lim="800000"/>
            <a:headEnd/>
            <a:tailEnd/>
          </a:ln>
        </p:spPr>
        <p:txBody>
          <a:bodyPr wrap="none">
            <a:spAutoFit/>
          </a:bodyPr>
          <a:lstStyle/>
          <a:p>
            <a:pPr eaLnBrk="1" hangingPunct="1"/>
            <a:r>
              <a:rPr lang="en-US"/>
              <a:t>Drop / Obstacle</a:t>
            </a:r>
          </a:p>
        </p:txBody>
      </p:sp>
      <p:pic>
        <p:nvPicPr>
          <p:cNvPr id="8" name="Picture 2" descr="Opito logo –"/>
          <p:cNvPicPr>
            <a:picLocks noChangeAspect="1" noChangeArrowheads="1"/>
          </p:cNvPicPr>
          <p:nvPr/>
        </p:nvPicPr>
        <p:blipFill>
          <a:blip r:embed="rId4"/>
          <a:srcRect/>
          <a:stretch>
            <a:fillRect/>
          </a:stretch>
        </p:blipFill>
        <p:spPr bwMode="auto">
          <a:xfrm>
            <a:off x="8077200" y="228600"/>
            <a:ext cx="914400" cy="914400"/>
          </a:xfrm>
          <a:prstGeom prst="rect">
            <a:avLst/>
          </a:prstGeom>
          <a:noFill/>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body" idx="1"/>
          </p:nvPr>
        </p:nvSpPr>
        <p:spPr/>
        <p:txBody>
          <a:bodyPr/>
          <a:lstStyle/>
          <a:p>
            <a:pPr eaLnBrk="1" hangingPunct="1">
              <a:buFontTx/>
              <a:buNone/>
            </a:pPr>
            <a:r>
              <a:rPr lang="en-US" u="sng" smtClean="0"/>
              <a:t>Intrinsic features: </a:t>
            </a:r>
          </a:p>
          <a:p>
            <a:pPr eaLnBrk="1" hangingPunct="1">
              <a:buFontTx/>
              <a:buNone/>
            </a:pPr>
            <a:endParaRPr lang="en-US" smtClean="0"/>
          </a:p>
          <a:p>
            <a:pPr eaLnBrk="1" hangingPunct="1">
              <a:buFontTx/>
              <a:buNone/>
            </a:pPr>
            <a:endParaRPr lang="en-US" u="sng" smtClean="0"/>
          </a:p>
        </p:txBody>
      </p:sp>
      <p:sp>
        <p:nvSpPr>
          <p:cNvPr id="4" name="Rectangle 2"/>
          <p:cNvSpPr>
            <a:spLocks noGrp="1" noChangeArrowheads="1"/>
          </p:cNvSpPr>
          <p:nvPr>
            <p:ph type="title"/>
          </p:nvPr>
        </p:nvSpPr>
        <p:spPr>
          <a:xfrm>
            <a:off x="357188" y="90488"/>
            <a:ext cx="8229600" cy="981075"/>
          </a:xfrm>
        </p:spPr>
        <p:txBody>
          <a:bodyPr/>
          <a:lstStyle/>
          <a:p>
            <a:pPr eaLnBrk="1" hangingPunct="1">
              <a:defRPr/>
            </a:pPr>
            <a:r>
              <a:rPr lang="en-US" sz="3600" b="1" dirty="0" smtClean="0">
                <a:solidFill>
                  <a:schemeClr val="accent6"/>
                </a:solidFill>
              </a:rPr>
              <a:t>TYPE OF SAFETY SIGNS </a:t>
            </a:r>
            <a:br>
              <a:rPr lang="en-US" sz="3600" b="1" dirty="0" smtClean="0">
                <a:solidFill>
                  <a:schemeClr val="accent6"/>
                </a:solidFill>
              </a:rPr>
            </a:br>
            <a:r>
              <a:rPr lang="en-US" sz="3600" b="1" u="sng" dirty="0" smtClean="0">
                <a:solidFill>
                  <a:srgbClr val="0070C0"/>
                </a:solidFill>
              </a:rPr>
              <a:t>MANDATORY SIGNS</a:t>
            </a:r>
          </a:p>
        </p:txBody>
      </p:sp>
      <p:sp>
        <p:nvSpPr>
          <p:cNvPr id="6" name="Rectangle 5"/>
          <p:cNvSpPr/>
          <p:nvPr/>
        </p:nvSpPr>
        <p:spPr>
          <a:xfrm>
            <a:off x="571500" y="2500313"/>
            <a:ext cx="7143750" cy="1384300"/>
          </a:xfrm>
          <a:prstGeom prst="rect">
            <a:avLst/>
          </a:prstGeom>
        </p:spPr>
        <p:txBody>
          <a:bodyPr>
            <a:spAutoFit/>
          </a:bodyPr>
          <a:lstStyle/>
          <a:p>
            <a:pPr marL="514350" indent="-514350" eaLnBrk="1" hangingPunct="1">
              <a:buFontTx/>
              <a:buAutoNum type="alphaLcParenBoth"/>
              <a:defRPr/>
            </a:pPr>
            <a:r>
              <a:rPr lang="en-US" sz="2800" dirty="0"/>
              <a:t>round shape</a:t>
            </a:r>
          </a:p>
          <a:p>
            <a:pPr marL="514350" indent="-514350" eaLnBrk="1" hangingPunct="1">
              <a:defRPr/>
            </a:pPr>
            <a:endParaRPr lang="en-US" sz="2800" dirty="0"/>
          </a:p>
          <a:p>
            <a:pPr eaLnBrk="1" hangingPunct="1">
              <a:defRPr/>
            </a:pPr>
            <a:r>
              <a:rPr lang="en-US" sz="2800" dirty="0"/>
              <a:t>(b) white pictogram on a blue background</a:t>
            </a:r>
          </a:p>
        </p:txBody>
      </p:sp>
      <p:pic>
        <p:nvPicPr>
          <p:cNvPr id="5" name="Picture 2" descr="Opito logo –"/>
          <p:cNvPicPr>
            <a:picLocks noChangeAspect="1" noChangeArrowheads="1"/>
          </p:cNvPicPr>
          <p:nvPr/>
        </p:nvPicPr>
        <p:blipFill>
          <a:blip r:embed="rId2"/>
          <a:srcRect/>
          <a:stretch>
            <a:fillRect/>
          </a:stretch>
        </p:blipFill>
        <p:spPr bwMode="auto">
          <a:xfrm>
            <a:off x="8077200" y="228600"/>
            <a:ext cx="914400" cy="914400"/>
          </a:xfrm>
          <a:prstGeom prst="rect">
            <a:avLst/>
          </a:prstGeom>
          <a:noFill/>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57188" y="90488"/>
            <a:ext cx="8229600" cy="981075"/>
          </a:xfrm>
        </p:spPr>
        <p:txBody>
          <a:bodyPr/>
          <a:lstStyle/>
          <a:p>
            <a:pPr eaLnBrk="1" hangingPunct="1">
              <a:defRPr/>
            </a:pPr>
            <a:r>
              <a:rPr lang="en-US" sz="3600" b="1" dirty="0" smtClean="0">
                <a:solidFill>
                  <a:schemeClr val="accent6"/>
                </a:solidFill>
              </a:rPr>
              <a:t>TYPE OF SAFETY SIGNS </a:t>
            </a:r>
            <a:br>
              <a:rPr lang="en-US" sz="3600" b="1" dirty="0" smtClean="0">
                <a:solidFill>
                  <a:schemeClr val="accent6"/>
                </a:solidFill>
              </a:rPr>
            </a:br>
            <a:r>
              <a:rPr lang="en-US" sz="3600" b="1" dirty="0" smtClean="0">
                <a:solidFill>
                  <a:srgbClr val="0070C0"/>
                </a:solidFill>
              </a:rPr>
              <a:t>MANDATORY SIGNS</a:t>
            </a:r>
          </a:p>
        </p:txBody>
      </p:sp>
      <p:pic>
        <p:nvPicPr>
          <p:cNvPr id="39939" name="Picture 2" descr="http://www.hse.gov.uk/workplacetransport/images/mandatory-ear-2.gif"/>
          <p:cNvPicPr>
            <a:picLocks noChangeAspect="1" noChangeArrowheads="1"/>
          </p:cNvPicPr>
          <p:nvPr/>
        </p:nvPicPr>
        <p:blipFill>
          <a:blip r:embed="rId2" cstate="print"/>
          <a:srcRect/>
          <a:stretch>
            <a:fillRect/>
          </a:stretch>
        </p:blipFill>
        <p:spPr bwMode="auto">
          <a:xfrm>
            <a:off x="4857750" y="1500188"/>
            <a:ext cx="3619500" cy="3629025"/>
          </a:xfrm>
          <a:prstGeom prst="rect">
            <a:avLst/>
          </a:prstGeom>
          <a:noFill/>
          <a:ln w="9525">
            <a:noFill/>
            <a:miter lim="800000"/>
            <a:headEnd/>
            <a:tailEnd/>
          </a:ln>
        </p:spPr>
      </p:pic>
      <p:pic>
        <p:nvPicPr>
          <p:cNvPr id="39940" name="Picture 4" descr="http://www.hse.gov.uk/workplacetransport/images/mandatory-general-2.gif"/>
          <p:cNvPicPr>
            <a:picLocks noChangeAspect="1" noChangeArrowheads="1"/>
          </p:cNvPicPr>
          <p:nvPr/>
        </p:nvPicPr>
        <p:blipFill>
          <a:blip r:embed="rId3" cstate="print"/>
          <a:srcRect/>
          <a:stretch>
            <a:fillRect/>
          </a:stretch>
        </p:blipFill>
        <p:spPr bwMode="auto">
          <a:xfrm>
            <a:off x="500063" y="1500188"/>
            <a:ext cx="3619500" cy="3629025"/>
          </a:xfrm>
          <a:prstGeom prst="rect">
            <a:avLst/>
          </a:prstGeom>
          <a:noFill/>
          <a:ln w="9525">
            <a:noFill/>
            <a:miter lim="800000"/>
            <a:headEnd/>
            <a:tailEnd/>
          </a:ln>
        </p:spPr>
      </p:pic>
      <p:sp>
        <p:nvSpPr>
          <p:cNvPr id="39941" name="Rectangle 7"/>
          <p:cNvSpPr>
            <a:spLocks noChangeArrowheads="1"/>
          </p:cNvSpPr>
          <p:nvPr/>
        </p:nvSpPr>
        <p:spPr bwMode="auto">
          <a:xfrm>
            <a:off x="1214438" y="5357813"/>
            <a:ext cx="2159000" cy="369887"/>
          </a:xfrm>
          <a:prstGeom prst="rect">
            <a:avLst/>
          </a:prstGeom>
          <a:noFill/>
          <a:ln w="9525">
            <a:noFill/>
            <a:miter lim="800000"/>
            <a:headEnd/>
            <a:tailEnd/>
          </a:ln>
        </p:spPr>
        <p:txBody>
          <a:bodyPr wrap="none">
            <a:spAutoFit/>
          </a:bodyPr>
          <a:lstStyle/>
          <a:p>
            <a:pPr eaLnBrk="1" hangingPunct="1"/>
            <a:r>
              <a:rPr lang="en-US"/>
              <a:t>General mandatory</a:t>
            </a:r>
          </a:p>
        </p:txBody>
      </p:sp>
      <p:sp>
        <p:nvSpPr>
          <p:cNvPr id="39942" name="Rectangle 8"/>
          <p:cNvSpPr>
            <a:spLocks noChangeArrowheads="1"/>
          </p:cNvSpPr>
          <p:nvPr/>
        </p:nvSpPr>
        <p:spPr bwMode="auto">
          <a:xfrm>
            <a:off x="5214938" y="5286375"/>
            <a:ext cx="3070225" cy="369888"/>
          </a:xfrm>
          <a:prstGeom prst="rect">
            <a:avLst/>
          </a:prstGeom>
          <a:noFill/>
          <a:ln w="9525">
            <a:noFill/>
            <a:miter lim="800000"/>
            <a:headEnd/>
            <a:tailEnd/>
          </a:ln>
        </p:spPr>
        <p:txBody>
          <a:bodyPr wrap="none">
            <a:spAutoFit/>
          </a:bodyPr>
          <a:lstStyle/>
          <a:p>
            <a:pPr eaLnBrk="1" hangingPunct="1"/>
            <a:r>
              <a:rPr lang="en-US"/>
              <a:t>Ear protection must be worn</a:t>
            </a:r>
          </a:p>
        </p:txBody>
      </p:sp>
      <p:pic>
        <p:nvPicPr>
          <p:cNvPr id="7" name="Picture 2" descr="Opito logo –"/>
          <p:cNvPicPr>
            <a:picLocks noChangeAspect="1" noChangeArrowheads="1"/>
          </p:cNvPicPr>
          <p:nvPr/>
        </p:nvPicPr>
        <p:blipFill>
          <a:blip r:embed="rId4"/>
          <a:srcRect/>
          <a:stretch>
            <a:fillRect/>
          </a:stretch>
        </p:blipFill>
        <p:spPr bwMode="auto">
          <a:xfrm>
            <a:off x="8077200" y="228600"/>
            <a:ext cx="914400" cy="914400"/>
          </a:xfrm>
          <a:prstGeom prst="rect">
            <a:avLst/>
          </a:prstGeom>
          <a:noFill/>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57188" y="90488"/>
            <a:ext cx="8229600" cy="981075"/>
          </a:xfrm>
        </p:spPr>
        <p:txBody>
          <a:bodyPr/>
          <a:lstStyle/>
          <a:p>
            <a:pPr eaLnBrk="1" hangingPunct="1">
              <a:defRPr/>
            </a:pPr>
            <a:r>
              <a:rPr lang="en-US" sz="3600" b="1" dirty="0" smtClean="0">
                <a:solidFill>
                  <a:schemeClr val="accent6"/>
                </a:solidFill>
              </a:rPr>
              <a:t>TYPE OF SAFETY SIGNS </a:t>
            </a:r>
            <a:br>
              <a:rPr lang="en-US" sz="3600" b="1" dirty="0" smtClean="0">
                <a:solidFill>
                  <a:schemeClr val="accent6"/>
                </a:solidFill>
              </a:rPr>
            </a:br>
            <a:r>
              <a:rPr lang="en-US" sz="3600" b="1" dirty="0" smtClean="0">
                <a:solidFill>
                  <a:srgbClr val="0070C0"/>
                </a:solidFill>
              </a:rPr>
              <a:t>MANDATORY SIGNS</a:t>
            </a:r>
          </a:p>
        </p:txBody>
      </p:sp>
      <p:sp>
        <p:nvSpPr>
          <p:cNvPr id="40963" name="Rectangle 7"/>
          <p:cNvSpPr>
            <a:spLocks noChangeArrowheads="1"/>
          </p:cNvSpPr>
          <p:nvPr/>
        </p:nvSpPr>
        <p:spPr bwMode="auto">
          <a:xfrm>
            <a:off x="5357813" y="5214938"/>
            <a:ext cx="3146425" cy="369887"/>
          </a:xfrm>
          <a:prstGeom prst="rect">
            <a:avLst/>
          </a:prstGeom>
          <a:noFill/>
          <a:ln w="9525">
            <a:noFill/>
            <a:miter lim="800000"/>
            <a:headEnd/>
            <a:tailEnd/>
          </a:ln>
        </p:spPr>
        <p:txBody>
          <a:bodyPr wrap="none">
            <a:spAutoFit/>
          </a:bodyPr>
          <a:lstStyle/>
          <a:p>
            <a:pPr eaLnBrk="1" hangingPunct="1"/>
            <a:r>
              <a:rPr lang="en-US"/>
              <a:t>Safety overalls must be worn</a:t>
            </a:r>
          </a:p>
        </p:txBody>
      </p:sp>
      <p:sp>
        <p:nvSpPr>
          <p:cNvPr id="40964" name="Rectangle 8"/>
          <p:cNvSpPr>
            <a:spLocks noChangeArrowheads="1"/>
          </p:cNvSpPr>
          <p:nvPr/>
        </p:nvSpPr>
        <p:spPr bwMode="auto">
          <a:xfrm>
            <a:off x="785813" y="5214938"/>
            <a:ext cx="2916237" cy="369887"/>
          </a:xfrm>
          <a:prstGeom prst="rect">
            <a:avLst/>
          </a:prstGeom>
          <a:noFill/>
          <a:ln w="9525">
            <a:noFill/>
            <a:miter lim="800000"/>
            <a:headEnd/>
            <a:tailEnd/>
          </a:ln>
        </p:spPr>
        <p:txBody>
          <a:bodyPr wrap="none">
            <a:spAutoFit/>
          </a:bodyPr>
          <a:lstStyle/>
          <a:p>
            <a:pPr eaLnBrk="1" hangingPunct="1"/>
            <a:r>
              <a:rPr lang="en-US"/>
              <a:t>Safety boots must be worn</a:t>
            </a:r>
          </a:p>
        </p:txBody>
      </p:sp>
      <p:pic>
        <p:nvPicPr>
          <p:cNvPr id="40965" name="Picture 2" descr="http://www.hse.gov.uk/workplacetransport/images/mandatory-boots-2.gif"/>
          <p:cNvPicPr>
            <a:picLocks noChangeAspect="1" noChangeArrowheads="1"/>
          </p:cNvPicPr>
          <p:nvPr/>
        </p:nvPicPr>
        <p:blipFill>
          <a:blip r:embed="rId2" cstate="print"/>
          <a:srcRect/>
          <a:stretch>
            <a:fillRect/>
          </a:stretch>
        </p:blipFill>
        <p:spPr bwMode="auto">
          <a:xfrm>
            <a:off x="571500" y="1428750"/>
            <a:ext cx="3619500" cy="3629025"/>
          </a:xfrm>
          <a:prstGeom prst="rect">
            <a:avLst/>
          </a:prstGeom>
          <a:noFill/>
          <a:ln w="9525">
            <a:noFill/>
            <a:miter lim="800000"/>
            <a:headEnd/>
            <a:tailEnd/>
          </a:ln>
        </p:spPr>
      </p:pic>
      <p:pic>
        <p:nvPicPr>
          <p:cNvPr id="40966" name="Picture 4" descr="http://www.hse.gov.uk/workplacetransport/images/mandatory-overalls-2.gif"/>
          <p:cNvPicPr>
            <a:picLocks noChangeAspect="1" noChangeArrowheads="1"/>
          </p:cNvPicPr>
          <p:nvPr/>
        </p:nvPicPr>
        <p:blipFill>
          <a:blip r:embed="rId3" cstate="print"/>
          <a:srcRect/>
          <a:stretch>
            <a:fillRect/>
          </a:stretch>
        </p:blipFill>
        <p:spPr bwMode="auto">
          <a:xfrm>
            <a:off x="5000625" y="1357313"/>
            <a:ext cx="3619500" cy="3629025"/>
          </a:xfrm>
          <a:prstGeom prst="rect">
            <a:avLst/>
          </a:prstGeom>
          <a:noFill/>
          <a:ln w="9525">
            <a:noFill/>
            <a:miter lim="800000"/>
            <a:headEnd/>
            <a:tailEnd/>
          </a:ln>
        </p:spPr>
      </p:pic>
      <p:pic>
        <p:nvPicPr>
          <p:cNvPr id="7" name="Picture 2" descr="Opito logo –"/>
          <p:cNvPicPr>
            <a:picLocks noChangeAspect="1" noChangeArrowheads="1"/>
          </p:cNvPicPr>
          <p:nvPr/>
        </p:nvPicPr>
        <p:blipFill>
          <a:blip r:embed="rId4"/>
          <a:srcRect/>
          <a:stretch>
            <a:fillRect/>
          </a:stretch>
        </p:blipFill>
        <p:spPr bwMode="auto">
          <a:xfrm>
            <a:off x="8077200" y="228600"/>
            <a:ext cx="914400" cy="914400"/>
          </a:xfrm>
          <a:prstGeom prst="rect">
            <a:avLst/>
          </a:prstGeom>
          <a:noFill/>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57188" y="90488"/>
            <a:ext cx="8229600" cy="981075"/>
          </a:xfrm>
        </p:spPr>
        <p:txBody>
          <a:bodyPr/>
          <a:lstStyle/>
          <a:p>
            <a:pPr eaLnBrk="1" hangingPunct="1">
              <a:defRPr/>
            </a:pPr>
            <a:r>
              <a:rPr lang="en-US" sz="3600" b="1" dirty="0" smtClean="0">
                <a:solidFill>
                  <a:schemeClr val="accent6"/>
                </a:solidFill>
              </a:rPr>
              <a:t>TYPE OF SAFETY SIGNS </a:t>
            </a:r>
            <a:br>
              <a:rPr lang="en-US" sz="3600" b="1" dirty="0" smtClean="0">
                <a:solidFill>
                  <a:schemeClr val="accent6"/>
                </a:solidFill>
              </a:rPr>
            </a:br>
            <a:r>
              <a:rPr lang="en-US" sz="3600" b="1" dirty="0" smtClean="0">
                <a:solidFill>
                  <a:srgbClr val="0070C0"/>
                </a:solidFill>
              </a:rPr>
              <a:t>MANDATORY SIGNS</a:t>
            </a:r>
          </a:p>
        </p:txBody>
      </p:sp>
      <p:sp>
        <p:nvSpPr>
          <p:cNvPr id="41987" name="Rectangle 7"/>
          <p:cNvSpPr>
            <a:spLocks noChangeArrowheads="1"/>
          </p:cNvSpPr>
          <p:nvPr/>
        </p:nvSpPr>
        <p:spPr bwMode="auto">
          <a:xfrm>
            <a:off x="5357813" y="5214938"/>
            <a:ext cx="3146425" cy="369887"/>
          </a:xfrm>
          <a:prstGeom prst="rect">
            <a:avLst/>
          </a:prstGeom>
          <a:noFill/>
          <a:ln w="9525">
            <a:noFill/>
            <a:miter lim="800000"/>
            <a:headEnd/>
            <a:tailEnd/>
          </a:ln>
        </p:spPr>
        <p:txBody>
          <a:bodyPr wrap="none">
            <a:spAutoFit/>
          </a:bodyPr>
          <a:lstStyle/>
          <a:p>
            <a:pPr eaLnBrk="1" hangingPunct="1"/>
            <a:r>
              <a:rPr lang="en-US"/>
              <a:t>Safety helmet must be worn</a:t>
            </a:r>
          </a:p>
        </p:txBody>
      </p:sp>
      <p:sp>
        <p:nvSpPr>
          <p:cNvPr id="41988" name="Rectangle 8"/>
          <p:cNvSpPr>
            <a:spLocks noChangeArrowheads="1"/>
          </p:cNvSpPr>
          <p:nvPr/>
        </p:nvSpPr>
        <p:spPr bwMode="auto">
          <a:xfrm>
            <a:off x="1428750" y="5143500"/>
            <a:ext cx="1774825" cy="369888"/>
          </a:xfrm>
          <a:prstGeom prst="rect">
            <a:avLst/>
          </a:prstGeom>
          <a:noFill/>
          <a:ln w="9525">
            <a:noFill/>
            <a:miter lim="800000"/>
            <a:headEnd/>
            <a:tailEnd/>
          </a:ln>
        </p:spPr>
        <p:txBody>
          <a:bodyPr wrap="none">
            <a:spAutoFit/>
          </a:bodyPr>
          <a:lstStyle/>
          <a:p>
            <a:pPr eaLnBrk="1" hangingPunct="1"/>
            <a:r>
              <a:rPr lang="en-US"/>
              <a:t>Face protection</a:t>
            </a:r>
          </a:p>
        </p:txBody>
      </p:sp>
      <p:pic>
        <p:nvPicPr>
          <p:cNvPr id="41989" name="Picture 2" descr="http://www.hse.gov.uk/workplacetransport/images/mandatory-face-2.gif"/>
          <p:cNvPicPr>
            <a:picLocks noChangeAspect="1" noChangeArrowheads="1"/>
          </p:cNvPicPr>
          <p:nvPr/>
        </p:nvPicPr>
        <p:blipFill>
          <a:blip r:embed="rId2" cstate="print"/>
          <a:srcRect/>
          <a:stretch>
            <a:fillRect/>
          </a:stretch>
        </p:blipFill>
        <p:spPr bwMode="auto">
          <a:xfrm>
            <a:off x="642938" y="1357313"/>
            <a:ext cx="3619500" cy="3629025"/>
          </a:xfrm>
          <a:prstGeom prst="rect">
            <a:avLst/>
          </a:prstGeom>
          <a:noFill/>
          <a:ln w="9525">
            <a:noFill/>
            <a:miter lim="800000"/>
            <a:headEnd/>
            <a:tailEnd/>
          </a:ln>
        </p:spPr>
      </p:pic>
      <p:pic>
        <p:nvPicPr>
          <p:cNvPr id="41990" name="Picture 4" descr="http://www.hse.gov.uk/workplacetransport/images/mandatory-helmet-2.gif"/>
          <p:cNvPicPr>
            <a:picLocks noChangeAspect="1" noChangeArrowheads="1"/>
          </p:cNvPicPr>
          <p:nvPr/>
        </p:nvPicPr>
        <p:blipFill>
          <a:blip r:embed="rId3" cstate="print"/>
          <a:srcRect/>
          <a:stretch>
            <a:fillRect/>
          </a:stretch>
        </p:blipFill>
        <p:spPr bwMode="auto">
          <a:xfrm>
            <a:off x="5000625" y="1357313"/>
            <a:ext cx="3619500" cy="3629025"/>
          </a:xfrm>
          <a:prstGeom prst="rect">
            <a:avLst/>
          </a:prstGeom>
          <a:noFill/>
          <a:ln w="9525">
            <a:noFill/>
            <a:miter lim="800000"/>
            <a:headEnd/>
            <a:tailEnd/>
          </a:ln>
        </p:spPr>
      </p:pic>
      <p:pic>
        <p:nvPicPr>
          <p:cNvPr id="7" name="Picture 2" descr="Opito logo –"/>
          <p:cNvPicPr>
            <a:picLocks noChangeAspect="1" noChangeArrowheads="1"/>
          </p:cNvPicPr>
          <p:nvPr/>
        </p:nvPicPr>
        <p:blipFill>
          <a:blip r:embed="rId4"/>
          <a:srcRect/>
          <a:stretch>
            <a:fillRect/>
          </a:stretch>
        </p:blipFill>
        <p:spPr bwMode="auto">
          <a:xfrm>
            <a:off x="8077200" y="228600"/>
            <a:ext cx="914400" cy="9144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57188" y="90488"/>
            <a:ext cx="8229600" cy="981075"/>
          </a:xfrm>
        </p:spPr>
        <p:txBody>
          <a:bodyPr/>
          <a:lstStyle/>
          <a:p>
            <a:pPr eaLnBrk="1" hangingPunct="1">
              <a:defRPr/>
            </a:pPr>
            <a:r>
              <a:rPr lang="en-US" sz="3600" b="1" dirty="0" smtClean="0">
                <a:solidFill>
                  <a:schemeClr val="accent6"/>
                </a:solidFill>
              </a:rPr>
              <a:t>CHEMICAL HAZARD</a:t>
            </a:r>
          </a:p>
        </p:txBody>
      </p:sp>
      <p:pic>
        <p:nvPicPr>
          <p:cNvPr id="68611" name="Picture 2" descr="http://img.naij.com/n/05/f/the_hazards_of_chemical_hair_relaxers_extensions.jpg"/>
          <p:cNvPicPr>
            <a:picLocks noChangeAspect="1" noChangeArrowheads="1"/>
          </p:cNvPicPr>
          <p:nvPr/>
        </p:nvPicPr>
        <p:blipFill>
          <a:blip r:embed="rId2" cstate="print"/>
          <a:srcRect/>
          <a:stretch>
            <a:fillRect/>
          </a:stretch>
        </p:blipFill>
        <p:spPr bwMode="auto">
          <a:xfrm>
            <a:off x="1214438" y="1571625"/>
            <a:ext cx="6786562" cy="4214813"/>
          </a:xfrm>
          <a:prstGeom prst="rect">
            <a:avLst/>
          </a:prstGeom>
          <a:noFill/>
          <a:ln w="9525">
            <a:noFill/>
            <a:miter lim="800000"/>
            <a:headEnd/>
            <a:tailEnd/>
          </a:ln>
        </p:spPr>
      </p:pic>
      <p:pic>
        <p:nvPicPr>
          <p:cNvPr id="5" name="Picture 2" descr="Opito logo –"/>
          <p:cNvPicPr>
            <a:picLocks noChangeAspect="1" noChangeArrowheads="1"/>
          </p:cNvPicPr>
          <p:nvPr/>
        </p:nvPicPr>
        <p:blipFill>
          <a:blip r:embed="rId3"/>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1"/>
          </p:nvPr>
        </p:nvSpPr>
        <p:spPr/>
        <p:txBody>
          <a:bodyPr/>
          <a:lstStyle/>
          <a:p>
            <a:pPr eaLnBrk="1" hangingPunct="1">
              <a:buFontTx/>
              <a:buNone/>
            </a:pPr>
            <a:r>
              <a:rPr lang="en-US" u="sng" smtClean="0"/>
              <a:t>Intrinsic features: </a:t>
            </a:r>
          </a:p>
          <a:p>
            <a:pPr eaLnBrk="1" hangingPunct="1">
              <a:buFontTx/>
              <a:buNone/>
            </a:pPr>
            <a:endParaRPr lang="en-US" smtClean="0"/>
          </a:p>
          <a:p>
            <a:pPr eaLnBrk="1" hangingPunct="1">
              <a:buFontTx/>
              <a:buNone/>
            </a:pPr>
            <a:endParaRPr lang="en-US" u="sng" smtClean="0"/>
          </a:p>
        </p:txBody>
      </p:sp>
      <p:sp>
        <p:nvSpPr>
          <p:cNvPr id="4" name="Rectangle 2"/>
          <p:cNvSpPr>
            <a:spLocks noGrp="1" noChangeArrowheads="1"/>
          </p:cNvSpPr>
          <p:nvPr>
            <p:ph type="title"/>
          </p:nvPr>
        </p:nvSpPr>
        <p:spPr>
          <a:xfrm>
            <a:off x="357188" y="90488"/>
            <a:ext cx="8229600" cy="981075"/>
          </a:xfrm>
        </p:spPr>
        <p:txBody>
          <a:bodyPr/>
          <a:lstStyle/>
          <a:p>
            <a:pPr eaLnBrk="1" hangingPunct="1">
              <a:defRPr/>
            </a:pPr>
            <a:r>
              <a:rPr lang="en-US" sz="3600" b="1" dirty="0" smtClean="0">
                <a:solidFill>
                  <a:schemeClr val="accent6"/>
                </a:solidFill>
              </a:rPr>
              <a:t>TYPE OF SAFETY SIGNS </a:t>
            </a:r>
            <a:br>
              <a:rPr lang="en-US" sz="3600" b="1" dirty="0" smtClean="0">
                <a:solidFill>
                  <a:schemeClr val="accent6"/>
                </a:solidFill>
              </a:rPr>
            </a:br>
            <a:r>
              <a:rPr lang="en-US" sz="3600" b="1" u="sng" dirty="0" smtClean="0">
                <a:solidFill>
                  <a:srgbClr val="00B050"/>
                </a:solidFill>
              </a:rPr>
              <a:t>EMERGENCY ESCAPE SIGNS</a:t>
            </a:r>
          </a:p>
        </p:txBody>
      </p:sp>
      <p:sp>
        <p:nvSpPr>
          <p:cNvPr id="8" name="Rectangle 7"/>
          <p:cNvSpPr/>
          <p:nvPr/>
        </p:nvSpPr>
        <p:spPr>
          <a:xfrm>
            <a:off x="1214438" y="3105150"/>
            <a:ext cx="7500937" cy="1385888"/>
          </a:xfrm>
          <a:prstGeom prst="rect">
            <a:avLst/>
          </a:prstGeom>
        </p:spPr>
        <p:txBody>
          <a:bodyPr>
            <a:spAutoFit/>
          </a:bodyPr>
          <a:lstStyle/>
          <a:p>
            <a:pPr marL="514350" indent="-514350" eaLnBrk="1" hangingPunct="1">
              <a:buFontTx/>
              <a:buAutoNum type="alphaLcParenBoth"/>
              <a:defRPr/>
            </a:pPr>
            <a:r>
              <a:rPr lang="en-US" sz="2800" dirty="0"/>
              <a:t>rectangular or square shape</a:t>
            </a:r>
          </a:p>
          <a:p>
            <a:pPr marL="514350" indent="-514350" eaLnBrk="1" hangingPunct="1">
              <a:defRPr/>
            </a:pPr>
            <a:endParaRPr lang="en-US" sz="2800" dirty="0"/>
          </a:p>
          <a:p>
            <a:pPr eaLnBrk="1" hangingPunct="1">
              <a:defRPr/>
            </a:pPr>
            <a:r>
              <a:rPr lang="en-US" sz="2800" dirty="0"/>
              <a:t>(b) white pictogram on a green background</a:t>
            </a:r>
          </a:p>
        </p:txBody>
      </p:sp>
      <p:pic>
        <p:nvPicPr>
          <p:cNvPr id="5" name="Picture 2" descr="Opito logo –"/>
          <p:cNvPicPr>
            <a:picLocks noChangeAspect="1" noChangeArrowheads="1"/>
          </p:cNvPicPr>
          <p:nvPr/>
        </p:nvPicPr>
        <p:blipFill>
          <a:blip r:embed="rId2"/>
          <a:srcRect/>
          <a:stretch>
            <a:fillRect/>
          </a:stretch>
        </p:blipFill>
        <p:spPr bwMode="auto">
          <a:xfrm>
            <a:off x="8077200" y="228600"/>
            <a:ext cx="914400" cy="914400"/>
          </a:xfrm>
          <a:prstGeom prst="rect">
            <a:avLst/>
          </a:prstGeom>
          <a:noFill/>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57188" y="90488"/>
            <a:ext cx="8229600" cy="981075"/>
          </a:xfrm>
        </p:spPr>
        <p:txBody>
          <a:bodyPr/>
          <a:lstStyle/>
          <a:p>
            <a:pPr eaLnBrk="1" hangingPunct="1">
              <a:defRPr/>
            </a:pPr>
            <a:r>
              <a:rPr lang="en-US" sz="3600" b="1" dirty="0" smtClean="0">
                <a:solidFill>
                  <a:schemeClr val="accent6"/>
                </a:solidFill>
              </a:rPr>
              <a:t>TYPE OF SAFETY SIGNS </a:t>
            </a:r>
            <a:br>
              <a:rPr lang="en-US" sz="3600" b="1" dirty="0" smtClean="0">
                <a:solidFill>
                  <a:schemeClr val="accent6"/>
                </a:solidFill>
              </a:rPr>
            </a:br>
            <a:r>
              <a:rPr lang="en-US" sz="3600" b="1" dirty="0" smtClean="0">
                <a:solidFill>
                  <a:srgbClr val="00B050"/>
                </a:solidFill>
              </a:rPr>
              <a:t>EMERGENCY ESCAPE SIGNS</a:t>
            </a:r>
          </a:p>
        </p:txBody>
      </p:sp>
      <p:pic>
        <p:nvPicPr>
          <p:cNvPr id="44035" name="Picture 2" descr="https://encrypted-tbn3.gstatic.com/images?q=tbn:ANd9GcQRbyZqOObHynKEterGXaN_f_hrvpdbViU8_nsx26JUtCyTUUokU8Vohho"/>
          <p:cNvPicPr>
            <a:picLocks noChangeAspect="1" noChangeArrowheads="1"/>
          </p:cNvPicPr>
          <p:nvPr/>
        </p:nvPicPr>
        <p:blipFill>
          <a:blip r:embed="rId2" cstate="print"/>
          <a:srcRect/>
          <a:stretch>
            <a:fillRect/>
          </a:stretch>
        </p:blipFill>
        <p:spPr bwMode="auto">
          <a:xfrm>
            <a:off x="428625" y="1857375"/>
            <a:ext cx="3714750" cy="2735263"/>
          </a:xfrm>
          <a:prstGeom prst="rect">
            <a:avLst/>
          </a:prstGeom>
          <a:noFill/>
          <a:ln w="9525">
            <a:noFill/>
            <a:miter lim="800000"/>
            <a:headEnd/>
            <a:tailEnd/>
          </a:ln>
        </p:spPr>
      </p:pic>
      <p:pic>
        <p:nvPicPr>
          <p:cNvPr id="44036" name="Picture 4" descr="https://encrypted-tbn2.gstatic.com/images?q=tbn:ANd9GcRPwqtEF7pOQsk-_zl_wSOZx6PtDT3RV3WQmQikZ_oDXODfPDMqR0DjUVY-Fw"/>
          <p:cNvPicPr>
            <a:picLocks noChangeAspect="1" noChangeArrowheads="1"/>
          </p:cNvPicPr>
          <p:nvPr/>
        </p:nvPicPr>
        <p:blipFill>
          <a:blip r:embed="rId3" cstate="print"/>
          <a:srcRect/>
          <a:stretch>
            <a:fillRect/>
          </a:stretch>
        </p:blipFill>
        <p:spPr bwMode="auto">
          <a:xfrm>
            <a:off x="4643438" y="1714500"/>
            <a:ext cx="2928937" cy="2928938"/>
          </a:xfrm>
          <a:prstGeom prst="rect">
            <a:avLst/>
          </a:prstGeom>
          <a:noFill/>
          <a:ln w="9525">
            <a:noFill/>
            <a:miter lim="800000"/>
            <a:headEnd/>
            <a:tailEnd/>
          </a:ln>
        </p:spPr>
      </p:pic>
      <p:sp>
        <p:nvSpPr>
          <p:cNvPr id="44037" name="Rectangle 8"/>
          <p:cNvSpPr>
            <a:spLocks noChangeArrowheads="1"/>
          </p:cNvSpPr>
          <p:nvPr/>
        </p:nvSpPr>
        <p:spPr bwMode="auto">
          <a:xfrm>
            <a:off x="1428750" y="4714875"/>
            <a:ext cx="1865313" cy="369888"/>
          </a:xfrm>
          <a:prstGeom prst="rect">
            <a:avLst/>
          </a:prstGeom>
          <a:noFill/>
          <a:ln w="9525">
            <a:noFill/>
            <a:miter lim="800000"/>
            <a:headEnd/>
            <a:tailEnd/>
          </a:ln>
        </p:spPr>
        <p:txBody>
          <a:bodyPr wrap="none">
            <a:spAutoFit/>
          </a:bodyPr>
          <a:lstStyle/>
          <a:p>
            <a:pPr eaLnBrk="1" hangingPunct="1"/>
            <a:r>
              <a:rPr lang="en-US"/>
              <a:t>Emergency Exit </a:t>
            </a:r>
          </a:p>
        </p:txBody>
      </p:sp>
      <p:sp>
        <p:nvSpPr>
          <p:cNvPr id="44038" name="Rectangle 9"/>
          <p:cNvSpPr>
            <a:spLocks noChangeArrowheads="1"/>
          </p:cNvSpPr>
          <p:nvPr/>
        </p:nvSpPr>
        <p:spPr bwMode="auto">
          <a:xfrm>
            <a:off x="5214938" y="4714875"/>
            <a:ext cx="1684337" cy="369888"/>
          </a:xfrm>
          <a:prstGeom prst="rect">
            <a:avLst/>
          </a:prstGeom>
          <a:noFill/>
          <a:ln w="9525">
            <a:noFill/>
            <a:miter lim="800000"/>
            <a:headEnd/>
            <a:tailEnd/>
          </a:ln>
        </p:spPr>
        <p:txBody>
          <a:bodyPr wrap="none">
            <a:spAutoFit/>
          </a:bodyPr>
          <a:lstStyle/>
          <a:p>
            <a:pPr eaLnBrk="1" hangingPunct="1"/>
            <a:r>
              <a:rPr lang="en-US"/>
              <a:t>Safety Shower</a:t>
            </a:r>
          </a:p>
        </p:txBody>
      </p:sp>
      <p:pic>
        <p:nvPicPr>
          <p:cNvPr id="7" name="Picture 2" descr="Opito logo –"/>
          <p:cNvPicPr>
            <a:picLocks noChangeAspect="1" noChangeArrowheads="1"/>
          </p:cNvPicPr>
          <p:nvPr/>
        </p:nvPicPr>
        <p:blipFill>
          <a:blip r:embed="rId4"/>
          <a:srcRect/>
          <a:stretch>
            <a:fillRect/>
          </a:stretch>
        </p:blipFill>
        <p:spPr bwMode="auto">
          <a:xfrm>
            <a:off x="8077200" y="228600"/>
            <a:ext cx="914400" cy="914400"/>
          </a:xfrm>
          <a:prstGeom prst="rect">
            <a:avLst/>
          </a:prstGeom>
          <a:noFill/>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57188" y="90488"/>
            <a:ext cx="8229600" cy="981075"/>
          </a:xfrm>
        </p:spPr>
        <p:txBody>
          <a:bodyPr/>
          <a:lstStyle/>
          <a:p>
            <a:pPr eaLnBrk="1" hangingPunct="1">
              <a:defRPr/>
            </a:pPr>
            <a:r>
              <a:rPr lang="en-US" sz="3600" b="1" dirty="0" smtClean="0">
                <a:solidFill>
                  <a:schemeClr val="accent6"/>
                </a:solidFill>
              </a:rPr>
              <a:t>TYPE OF SAFETY SIGNS </a:t>
            </a:r>
            <a:br>
              <a:rPr lang="en-US" sz="3600" b="1" dirty="0" smtClean="0">
                <a:solidFill>
                  <a:schemeClr val="accent6"/>
                </a:solidFill>
              </a:rPr>
            </a:br>
            <a:r>
              <a:rPr lang="en-US" sz="3600" b="1" dirty="0" smtClean="0">
                <a:solidFill>
                  <a:srgbClr val="00B050"/>
                </a:solidFill>
              </a:rPr>
              <a:t>EMERGENCY ESCAPE SIGNS</a:t>
            </a:r>
          </a:p>
        </p:txBody>
      </p:sp>
      <p:sp>
        <p:nvSpPr>
          <p:cNvPr id="45059" name="Rectangle 8"/>
          <p:cNvSpPr>
            <a:spLocks noChangeArrowheads="1"/>
          </p:cNvSpPr>
          <p:nvPr/>
        </p:nvSpPr>
        <p:spPr bwMode="auto">
          <a:xfrm>
            <a:off x="1571625" y="5000625"/>
            <a:ext cx="1120775" cy="369888"/>
          </a:xfrm>
          <a:prstGeom prst="rect">
            <a:avLst/>
          </a:prstGeom>
          <a:noFill/>
          <a:ln w="9525">
            <a:noFill/>
            <a:miter lim="800000"/>
            <a:headEnd/>
            <a:tailEnd/>
          </a:ln>
        </p:spPr>
        <p:txBody>
          <a:bodyPr wrap="none">
            <a:spAutoFit/>
          </a:bodyPr>
          <a:lstStyle/>
          <a:p>
            <a:pPr eaLnBrk="1" hangingPunct="1"/>
            <a:r>
              <a:rPr lang="en-US"/>
              <a:t>Stretcher</a:t>
            </a:r>
          </a:p>
        </p:txBody>
      </p:sp>
      <p:sp>
        <p:nvSpPr>
          <p:cNvPr id="45060" name="Rectangle 9"/>
          <p:cNvSpPr>
            <a:spLocks noChangeArrowheads="1"/>
          </p:cNvSpPr>
          <p:nvPr/>
        </p:nvSpPr>
        <p:spPr bwMode="auto">
          <a:xfrm>
            <a:off x="6072188" y="5000625"/>
            <a:ext cx="1004887" cy="369888"/>
          </a:xfrm>
          <a:prstGeom prst="rect">
            <a:avLst/>
          </a:prstGeom>
          <a:noFill/>
          <a:ln w="9525">
            <a:noFill/>
            <a:miter lim="800000"/>
            <a:headEnd/>
            <a:tailEnd/>
          </a:ln>
        </p:spPr>
        <p:txBody>
          <a:bodyPr wrap="none">
            <a:spAutoFit/>
          </a:bodyPr>
          <a:lstStyle/>
          <a:p>
            <a:pPr eaLnBrk="1" hangingPunct="1"/>
            <a:r>
              <a:rPr lang="en-US"/>
              <a:t>First aid</a:t>
            </a:r>
          </a:p>
        </p:txBody>
      </p:sp>
      <p:pic>
        <p:nvPicPr>
          <p:cNvPr id="45061" name="Picture 4" descr="https://encrypted-tbn0.gstatic.com/images?q=tbn:ANd9GcQgJe_0CaFtc4Yx92UFdKSNhFfnd2AZ1UE5ecTdrhqPtzdora91DkAI7HO63A"/>
          <p:cNvPicPr>
            <a:picLocks noChangeAspect="1" noChangeArrowheads="1"/>
          </p:cNvPicPr>
          <p:nvPr/>
        </p:nvPicPr>
        <p:blipFill>
          <a:blip r:embed="rId2" cstate="print"/>
          <a:srcRect/>
          <a:stretch>
            <a:fillRect/>
          </a:stretch>
        </p:blipFill>
        <p:spPr bwMode="auto">
          <a:xfrm>
            <a:off x="857250" y="2000250"/>
            <a:ext cx="2928938" cy="2928938"/>
          </a:xfrm>
          <a:prstGeom prst="rect">
            <a:avLst/>
          </a:prstGeom>
          <a:noFill/>
          <a:ln w="9525">
            <a:noFill/>
            <a:miter lim="800000"/>
            <a:headEnd/>
            <a:tailEnd/>
          </a:ln>
        </p:spPr>
      </p:pic>
      <p:pic>
        <p:nvPicPr>
          <p:cNvPr id="45062" name="Picture 6" descr="https://encrypted-tbn0.gstatic.com/images?q=tbn:ANd9GcR7KY8VXD9cq2M9qW6137AVfn-2z_qOUsclbju3YFsaMVOEV6Hh9B6cbNY"/>
          <p:cNvPicPr>
            <a:picLocks noChangeAspect="1" noChangeArrowheads="1"/>
          </p:cNvPicPr>
          <p:nvPr/>
        </p:nvPicPr>
        <p:blipFill>
          <a:blip r:embed="rId3" cstate="print"/>
          <a:srcRect/>
          <a:stretch>
            <a:fillRect/>
          </a:stretch>
        </p:blipFill>
        <p:spPr bwMode="auto">
          <a:xfrm>
            <a:off x="5429250" y="1714500"/>
            <a:ext cx="2433638" cy="3230563"/>
          </a:xfrm>
          <a:prstGeom prst="rect">
            <a:avLst/>
          </a:prstGeom>
          <a:noFill/>
          <a:ln w="9525">
            <a:noFill/>
            <a:miter lim="800000"/>
            <a:headEnd/>
            <a:tailEnd/>
          </a:ln>
        </p:spPr>
      </p:pic>
      <p:pic>
        <p:nvPicPr>
          <p:cNvPr id="7" name="Picture 2" descr="Opito logo –"/>
          <p:cNvPicPr>
            <a:picLocks noChangeAspect="1" noChangeArrowheads="1"/>
          </p:cNvPicPr>
          <p:nvPr/>
        </p:nvPicPr>
        <p:blipFill>
          <a:blip r:embed="rId4"/>
          <a:srcRect/>
          <a:stretch>
            <a:fillRect/>
          </a:stretch>
        </p:blipFill>
        <p:spPr bwMode="auto">
          <a:xfrm>
            <a:off x="8077200" y="228600"/>
            <a:ext cx="914400" cy="914400"/>
          </a:xfrm>
          <a:prstGeom prst="rect">
            <a:avLst/>
          </a:prstGeom>
          <a:noFill/>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p:txBody>
          <a:bodyPr/>
          <a:lstStyle/>
          <a:p>
            <a:pPr eaLnBrk="1" hangingPunct="1">
              <a:buFontTx/>
              <a:buNone/>
            </a:pPr>
            <a:r>
              <a:rPr lang="en-US" u="sng" smtClean="0"/>
              <a:t>Intrinsic features: </a:t>
            </a:r>
          </a:p>
          <a:p>
            <a:pPr eaLnBrk="1" hangingPunct="1">
              <a:buFontTx/>
              <a:buNone/>
            </a:pPr>
            <a:endParaRPr lang="en-US" smtClean="0"/>
          </a:p>
          <a:p>
            <a:pPr eaLnBrk="1" hangingPunct="1">
              <a:buFontTx/>
              <a:buNone/>
            </a:pPr>
            <a:endParaRPr lang="en-US" u="sng" smtClean="0"/>
          </a:p>
        </p:txBody>
      </p:sp>
      <p:sp>
        <p:nvSpPr>
          <p:cNvPr id="4" name="Rectangle 2"/>
          <p:cNvSpPr>
            <a:spLocks noGrp="1" noChangeArrowheads="1"/>
          </p:cNvSpPr>
          <p:nvPr>
            <p:ph type="title"/>
          </p:nvPr>
        </p:nvSpPr>
        <p:spPr>
          <a:xfrm>
            <a:off x="357188" y="90488"/>
            <a:ext cx="8229600" cy="981075"/>
          </a:xfrm>
        </p:spPr>
        <p:txBody>
          <a:bodyPr/>
          <a:lstStyle/>
          <a:p>
            <a:pPr eaLnBrk="1" hangingPunct="1">
              <a:defRPr/>
            </a:pPr>
            <a:r>
              <a:rPr lang="en-US" sz="3600" b="1" dirty="0" smtClean="0">
                <a:solidFill>
                  <a:schemeClr val="accent6"/>
                </a:solidFill>
              </a:rPr>
              <a:t>TYPE OF SAFETY SIGNS </a:t>
            </a:r>
            <a:br>
              <a:rPr lang="en-US" sz="3600" b="1" dirty="0" smtClean="0">
                <a:solidFill>
                  <a:schemeClr val="accent6"/>
                </a:solidFill>
              </a:rPr>
            </a:br>
            <a:r>
              <a:rPr lang="en-US" sz="3600" b="1" u="sng" dirty="0" smtClean="0">
                <a:solidFill>
                  <a:srgbClr val="C00000"/>
                </a:solidFill>
              </a:rPr>
              <a:t>Firefighting Signs</a:t>
            </a:r>
          </a:p>
        </p:txBody>
      </p:sp>
      <p:sp>
        <p:nvSpPr>
          <p:cNvPr id="8" name="Rectangle 7"/>
          <p:cNvSpPr/>
          <p:nvPr/>
        </p:nvSpPr>
        <p:spPr>
          <a:xfrm>
            <a:off x="1214438" y="3105150"/>
            <a:ext cx="7500937" cy="1385888"/>
          </a:xfrm>
          <a:prstGeom prst="rect">
            <a:avLst/>
          </a:prstGeom>
        </p:spPr>
        <p:txBody>
          <a:bodyPr>
            <a:spAutoFit/>
          </a:bodyPr>
          <a:lstStyle/>
          <a:p>
            <a:pPr marL="514350" indent="-514350" eaLnBrk="1" hangingPunct="1">
              <a:buFontTx/>
              <a:buAutoNum type="alphaLcParenBoth"/>
              <a:defRPr/>
            </a:pPr>
            <a:r>
              <a:rPr lang="en-US" sz="2800" dirty="0"/>
              <a:t>rectangular or square shape</a:t>
            </a:r>
          </a:p>
          <a:p>
            <a:pPr marL="514350" indent="-514350" eaLnBrk="1" hangingPunct="1">
              <a:defRPr/>
            </a:pPr>
            <a:endParaRPr lang="en-US" sz="2800" dirty="0"/>
          </a:p>
          <a:p>
            <a:pPr eaLnBrk="1" hangingPunct="1">
              <a:defRPr/>
            </a:pPr>
            <a:r>
              <a:rPr lang="en-US" sz="2800" dirty="0"/>
              <a:t>(b) white pictogram on a red background</a:t>
            </a:r>
          </a:p>
        </p:txBody>
      </p:sp>
      <p:pic>
        <p:nvPicPr>
          <p:cNvPr id="5" name="Picture 2" descr="Opito logo –"/>
          <p:cNvPicPr>
            <a:picLocks noChangeAspect="1" noChangeArrowheads="1"/>
          </p:cNvPicPr>
          <p:nvPr/>
        </p:nvPicPr>
        <p:blipFill>
          <a:blip r:embed="rId2"/>
          <a:srcRect/>
          <a:stretch>
            <a:fillRect/>
          </a:stretch>
        </p:blipFill>
        <p:spPr bwMode="auto">
          <a:xfrm>
            <a:off x="8077200" y="228600"/>
            <a:ext cx="914400" cy="914400"/>
          </a:xfrm>
          <a:prstGeom prst="rect">
            <a:avLst/>
          </a:prstGeom>
          <a:noFill/>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57188" y="90488"/>
            <a:ext cx="8229600" cy="981075"/>
          </a:xfrm>
        </p:spPr>
        <p:txBody>
          <a:bodyPr/>
          <a:lstStyle/>
          <a:p>
            <a:pPr eaLnBrk="1" hangingPunct="1">
              <a:defRPr/>
            </a:pPr>
            <a:r>
              <a:rPr lang="en-US" sz="3600" b="1" dirty="0" smtClean="0">
                <a:solidFill>
                  <a:schemeClr val="accent6"/>
                </a:solidFill>
              </a:rPr>
              <a:t>TYPE OF SAFETY SIGNS </a:t>
            </a:r>
            <a:br>
              <a:rPr lang="en-US" sz="3600" b="1" dirty="0" smtClean="0">
                <a:solidFill>
                  <a:schemeClr val="accent6"/>
                </a:solidFill>
              </a:rPr>
            </a:br>
            <a:r>
              <a:rPr lang="en-US" sz="3600" b="1" dirty="0" smtClean="0">
                <a:solidFill>
                  <a:srgbClr val="C00000"/>
                </a:solidFill>
              </a:rPr>
              <a:t>Firefighting Signs</a:t>
            </a:r>
          </a:p>
        </p:txBody>
      </p:sp>
      <p:sp>
        <p:nvSpPr>
          <p:cNvPr id="47107" name="AutoShape 2" descr="http://www.sdasecurity.com/wp-content/uploads/2013/03/SDA-Security-fire-extinguisher-safety-sign-300x300.jpg"/>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pic>
        <p:nvPicPr>
          <p:cNvPr id="47108" name="Picture 4" descr="https://encrypted-tbn3.gstatic.com/images?q=tbn:ANd9GcQcgTJPIttwNSwhsRXwF75RwpYbs7R_cmjbaJfdgsLbYhN1VEJKm7-9uQ0"/>
          <p:cNvPicPr>
            <a:picLocks noChangeAspect="1" noChangeArrowheads="1"/>
          </p:cNvPicPr>
          <p:nvPr/>
        </p:nvPicPr>
        <p:blipFill>
          <a:blip r:embed="rId2" cstate="print"/>
          <a:srcRect/>
          <a:stretch>
            <a:fillRect/>
          </a:stretch>
        </p:blipFill>
        <p:spPr bwMode="auto">
          <a:xfrm>
            <a:off x="1000125" y="1928813"/>
            <a:ext cx="3775075" cy="2928937"/>
          </a:xfrm>
          <a:prstGeom prst="rect">
            <a:avLst/>
          </a:prstGeom>
          <a:noFill/>
          <a:ln w="9525">
            <a:noFill/>
            <a:miter lim="800000"/>
            <a:headEnd/>
            <a:tailEnd/>
          </a:ln>
        </p:spPr>
      </p:pic>
      <p:pic>
        <p:nvPicPr>
          <p:cNvPr id="47109" name="Picture 6" descr="https://encrypted-tbn2.gstatic.com/images?q=tbn:ANd9GcReFn-DAghMsOuXHHU3JsnS_ZGQXbdfV5NIDDRpgxU0q1JLCwuOLfqPhIyD"/>
          <p:cNvPicPr>
            <a:picLocks noChangeAspect="1" noChangeArrowheads="1"/>
          </p:cNvPicPr>
          <p:nvPr/>
        </p:nvPicPr>
        <p:blipFill>
          <a:blip r:embed="rId3" cstate="print"/>
          <a:srcRect/>
          <a:stretch>
            <a:fillRect/>
          </a:stretch>
        </p:blipFill>
        <p:spPr bwMode="auto">
          <a:xfrm>
            <a:off x="5357813" y="1928813"/>
            <a:ext cx="3071812" cy="3071812"/>
          </a:xfrm>
          <a:prstGeom prst="rect">
            <a:avLst/>
          </a:prstGeom>
          <a:noFill/>
          <a:ln w="9525">
            <a:noFill/>
            <a:miter lim="800000"/>
            <a:headEnd/>
            <a:tailEnd/>
          </a:ln>
        </p:spPr>
      </p:pic>
      <p:sp>
        <p:nvSpPr>
          <p:cNvPr id="47110" name="Rectangle 8"/>
          <p:cNvSpPr>
            <a:spLocks noChangeArrowheads="1"/>
          </p:cNvSpPr>
          <p:nvPr/>
        </p:nvSpPr>
        <p:spPr bwMode="auto">
          <a:xfrm>
            <a:off x="1571625" y="5072063"/>
            <a:ext cx="1363663" cy="369887"/>
          </a:xfrm>
          <a:prstGeom prst="rect">
            <a:avLst/>
          </a:prstGeom>
          <a:noFill/>
          <a:ln w="9525">
            <a:noFill/>
            <a:miter lim="800000"/>
            <a:headEnd/>
            <a:tailEnd/>
          </a:ln>
        </p:spPr>
        <p:txBody>
          <a:bodyPr wrap="none">
            <a:spAutoFit/>
          </a:bodyPr>
          <a:lstStyle/>
          <a:p>
            <a:pPr eaLnBrk="1" hangingPunct="1"/>
            <a:r>
              <a:rPr lang="en-US"/>
              <a:t>Fire Ladder</a:t>
            </a:r>
          </a:p>
        </p:txBody>
      </p:sp>
      <p:sp>
        <p:nvSpPr>
          <p:cNvPr id="47111" name="Rectangle 9"/>
          <p:cNvSpPr>
            <a:spLocks noChangeArrowheads="1"/>
          </p:cNvSpPr>
          <p:nvPr/>
        </p:nvSpPr>
        <p:spPr bwMode="auto">
          <a:xfrm>
            <a:off x="6357938" y="5143500"/>
            <a:ext cx="1979612" cy="369888"/>
          </a:xfrm>
          <a:prstGeom prst="rect">
            <a:avLst/>
          </a:prstGeom>
          <a:noFill/>
          <a:ln w="9525">
            <a:noFill/>
            <a:miter lim="800000"/>
            <a:headEnd/>
            <a:tailEnd/>
          </a:ln>
        </p:spPr>
        <p:txBody>
          <a:bodyPr wrap="none">
            <a:spAutoFit/>
          </a:bodyPr>
          <a:lstStyle/>
          <a:p>
            <a:pPr eaLnBrk="1" hangingPunct="1"/>
            <a:r>
              <a:rPr lang="en-US"/>
              <a:t>Fire Extinguisher </a:t>
            </a:r>
          </a:p>
        </p:txBody>
      </p:sp>
      <p:pic>
        <p:nvPicPr>
          <p:cNvPr id="8" name="Picture 2" descr="Opito logo –"/>
          <p:cNvPicPr>
            <a:picLocks noChangeAspect="1" noChangeArrowheads="1"/>
          </p:cNvPicPr>
          <p:nvPr/>
        </p:nvPicPr>
        <p:blipFill>
          <a:blip r:embed="rId4"/>
          <a:srcRect/>
          <a:stretch>
            <a:fillRect/>
          </a:stretch>
        </p:blipFill>
        <p:spPr bwMode="auto">
          <a:xfrm>
            <a:off x="8077200" y="228600"/>
            <a:ext cx="914400" cy="914400"/>
          </a:xfrm>
          <a:prstGeom prst="rect">
            <a:avLst/>
          </a:prstGeom>
          <a:noFill/>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57188" y="90488"/>
            <a:ext cx="8229600" cy="981075"/>
          </a:xfrm>
        </p:spPr>
        <p:txBody>
          <a:bodyPr/>
          <a:lstStyle/>
          <a:p>
            <a:pPr eaLnBrk="1" hangingPunct="1">
              <a:defRPr/>
            </a:pPr>
            <a:r>
              <a:rPr lang="en-US" sz="3600" b="1" dirty="0" smtClean="0">
                <a:solidFill>
                  <a:schemeClr val="accent6"/>
                </a:solidFill>
              </a:rPr>
              <a:t>TYPE OF SAFETY SIGNS </a:t>
            </a:r>
            <a:br>
              <a:rPr lang="en-US" sz="3600" b="1" dirty="0" smtClean="0">
                <a:solidFill>
                  <a:schemeClr val="accent6"/>
                </a:solidFill>
              </a:rPr>
            </a:br>
            <a:r>
              <a:rPr lang="en-US" sz="3600" b="1" dirty="0" smtClean="0">
                <a:solidFill>
                  <a:srgbClr val="C00000"/>
                </a:solidFill>
              </a:rPr>
              <a:t>Firefighting Signs</a:t>
            </a:r>
          </a:p>
        </p:txBody>
      </p:sp>
      <p:sp>
        <p:nvSpPr>
          <p:cNvPr id="48131" name="AutoShape 2" descr="http://www.sdasecurity.com/wp-content/uploads/2013/03/SDA-Security-fire-extinguisher-safety-sign-300x300.jpg"/>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sp>
        <p:nvSpPr>
          <p:cNvPr id="48132" name="Rectangle 8"/>
          <p:cNvSpPr>
            <a:spLocks noChangeArrowheads="1"/>
          </p:cNvSpPr>
          <p:nvPr/>
        </p:nvSpPr>
        <p:spPr bwMode="auto">
          <a:xfrm>
            <a:off x="1571625" y="5072063"/>
            <a:ext cx="1184275" cy="369887"/>
          </a:xfrm>
          <a:prstGeom prst="rect">
            <a:avLst/>
          </a:prstGeom>
          <a:noFill/>
          <a:ln w="9525">
            <a:noFill/>
            <a:miter lim="800000"/>
            <a:headEnd/>
            <a:tailEnd/>
          </a:ln>
        </p:spPr>
        <p:txBody>
          <a:bodyPr wrap="none">
            <a:spAutoFit/>
          </a:bodyPr>
          <a:lstStyle/>
          <a:p>
            <a:pPr eaLnBrk="1" hangingPunct="1"/>
            <a:r>
              <a:rPr lang="en-US"/>
              <a:t>Fire Hose</a:t>
            </a:r>
          </a:p>
        </p:txBody>
      </p:sp>
      <p:sp>
        <p:nvSpPr>
          <p:cNvPr id="48133" name="Rectangle 9"/>
          <p:cNvSpPr>
            <a:spLocks noChangeArrowheads="1"/>
          </p:cNvSpPr>
          <p:nvPr/>
        </p:nvSpPr>
        <p:spPr bwMode="auto">
          <a:xfrm>
            <a:off x="6000750" y="5214938"/>
            <a:ext cx="2390775" cy="369887"/>
          </a:xfrm>
          <a:prstGeom prst="rect">
            <a:avLst/>
          </a:prstGeom>
          <a:noFill/>
          <a:ln w="9525">
            <a:noFill/>
            <a:miter lim="800000"/>
            <a:headEnd/>
            <a:tailEnd/>
          </a:ln>
        </p:spPr>
        <p:txBody>
          <a:bodyPr wrap="none">
            <a:spAutoFit/>
          </a:bodyPr>
          <a:lstStyle/>
          <a:p>
            <a:pPr eaLnBrk="1" hangingPunct="1"/>
            <a:r>
              <a:rPr lang="en-US"/>
              <a:t>Fire Escape Direction</a:t>
            </a:r>
          </a:p>
        </p:txBody>
      </p:sp>
      <p:pic>
        <p:nvPicPr>
          <p:cNvPr id="48134" name="Picture 2" descr="https://encrypted-tbn3.gstatic.com/images?q=tbn:ANd9GcQjqjgAiIIl2OCCNKcBTwy5wCraSW8H0hujgChzj3xhfnKWQd7OoKjQVWan"/>
          <p:cNvPicPr>
            <a:picLocks noChangeAspect="1" noChangeArrowheads="1"/>
          </p:cNvPicPr>
          <p:nvPr/>
        </p:nvPicPr>
        <p:blipFill>
          <a:blip r:embed="rId2" cstate="print"/>
          <a:srcRect/>
          <a:stretch>
            <a:fillRect/>
          </a:stretch>
        </p:blipFill>
        <p:spPr bwMode="auto">
          <a:xfrm>
            <a:off x="785813" y="1928813"/>
            <a:ext cx="3071812" cy="3071812"/>
          </a:xfrm>
          <a:prstGeom prst="rect">
            <a:avLst/>
          </a:prstGeom>
          <a:noFill/>
          <a:ln w="9525">
            <a:noFill/>
            <a:miter lim="800000"/>
            <a:headEnd/>
            <a:tailEnd/>
          </a:ln>
        </p:spPr>
      </p:pic>
      <p:pic>
        <p:nvPicPr>
          <p:cNvPr id="48135" name="Picture 4" descr="https://encrypted-tbn3.gstatic.com/images?q=tbn:ANd9GcTmN_6-FLIDWWC__H-OsVw_hS3vDjp5FBmO5TD7MOgPpIa3XbGSQJQDJw"/>
          <p:cNvPicPr>
            <a:picLocks noChangeAspect="1" noChangeArrowheads="1"/>
          </p:cNvPicPr>
          <p:nvPr/>
        </p:nvPicPr>
        <p:blipFill>
          <a:blip r:embed="rId3" cstate="print"/>
          <a:srcRect/>
          <a:stretch>
            <a:fillRect/>
          </a:stretch>
        </p:blipFill>
        <p:spPr bwMode="auto">
          <a:xfrm>
            <a:off x="5500688" y="2000250"/>
            <a:ext cx="3000375" cy="3000375"/>
          </a:xfrm>
          <a:prstGeom prst="rect">
            <a:avLst/>
          </a:prstGeom>
          <a:noFill/>
          <a:ln w="9525">
            <a:noFill/>
            <a:miter lim="800000"/>
            <a:headEnd/>
            <a:tailEnd/>
          </a:ln>
        </p:spPr>
      </p:pic>
      <p:pic>
        <p:nvPicPr>
          <p:cNvPr id="8" name="Picture 2" descr="Opito logo –"/>
          <p:cNvPicPr>
            <a:picLocks noChangeAspect="1" noChangeArrowheads="1"/>
          </p:cNvPicPr>
          <p:nvPr/>
        </p:nvPicPr>
        <p:blipFill>
          <a:blip r:embed="rId4"/>
          <a:srcRect/>
          <a:stretch>
            <a:fillRect/>
          </a:stretch>
        </p:blipFill>
        <p:spPr bwMode="auto">
          <a:xfrm>
            <a:off x="8077200" y="228600"/>
            <a:ext cx="914400" cy="914400"/>
          </a:xfrm>
          <a:prstGeom prst="rect">
            <a:avLst/>
          </a:prstGeom>
          <a:noFill/>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38401"/>
            <a:ext cx="8229600" cy="1371600"/>
          </a:xfrm>
        </p:spPr>
        <p:txBody>
          <a:bodyPr/>
          <a:lstStyle/>
          <a:p>
            <a:pPr algn="ctr">
              <a:buNone/>
            </a:pPr>
            <a:r>
              <a:rPr lang="en-US" sz="3600" b="1" dirty="0" smtClean="0"/>
              <a:t>SAFETY INSPECTION POINTS</a:t>
            </a:r>
            <a:endParaRPr lang="en-US" sz="3600" dirty="0"/>
          </a:p>
        </p:txBody>
      </p:sp>
      <p:pic>
        <p:nvPicPr>
          <p:cNvPr id="4" name="Picture 2" descr="Opito logo –"/>
          <p:cNvPicPr>
            <a:picLocks noChangeAspect="1" noChangeArrowheads="1"/>
          </p:cNvPicPr>
          <p:nvPr/>
        </p:nvPicPr>
        <p:blipFill>
          <a:blip r:embed="rId2"/>
          <a:srcRect/>
          <a:stretch>
            <a:fillRect/>
          </a:stretch>
        </p:blipFill>
        <p:spPr bwMode="auto">
          <a:xfrm>
            <a:off x="8077200" y="228600"/>
            <a:ext cx="914400" cy="914400"/>
          </a:xfrm>
          <a:prstGeom prst="rect">
            <a:avLst/>
          </a:prstGeom>
          <a:noFill/>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66B2ECF-55AE-4B5A-8456-650B162FEE8B}" type="slidenum">
              <a:rPr lang="en-US"/>
              <a:pPr/>
              <a:t>87</a:t>
            </a:fld>
            <a:endParaRPr lang="en-US"/>
          </a:p>
        </p:txBody>
      </p:sp>
      <p:sp>
        <p:nvSpPr>
          <p:cNvPr id="56322" name="Rectangle 2"/>
          <p:cNvSpPr>
            <a:spLocks noGrp="1" noChangeArrowheads="1"/>
          </p:cNvSpPr>
          <p:nvPr>
            <p:ph type="title"/>
          </p:nvPr>
        </p:nvSpPr>
        <p:spPr/>
        <p:txBody>
          <a:bodyPr/>
          <a:lstStyle/>
          <a:p>
            <a:r>
              <a:rPr lang="en-US"/>
              <a:t>Inspection “Reasoning ?????</a:t>
            </a:r>
          </a:p>
        </p:txBody>
      </p:sp>
      <p:sp>
        <p:nvSpPr>
          <p:cNvPr id="56323" name="Rectangle 3"/>
          <p:cNvSpPr>
            <a:spLocks noGrp="1" noChangeArrowheads="1"/>
          </p:cNvSpPr>
          <p:nvPr>
            <p:ph type="body" idx="1"/>
          </p:nvPr>
        </p:nvSpPr>
        <p:spPr/>
        <p:txBody>
          <a:bodyPr/>
          <a:lstStyle/>
          <a:p>
            <a:pPr algn="just">
              <a:lnSpc>
                <a:spcPct val="90000"/>
              </a:lnSpc>
              <a:buFont typeface="Wingdings" pitchFamily="2" charset="2"/>
              <a:buNone/>
            </a:pPr>
            <a:r>
              <a:rPr lang="en-US" sz="2400" dirty="0"/>
              <a:t>Well-planned safety inspections help in detecting hazards </a:t>
            </a:r>
          </a:p>
          <a:p>
            <a:pPr algn="just">
              <a:lnSpc>
                <a:spcPct val="90000"/>
              </a:lnSpc>
              <a:buFont typeface="Wingdings" pitchFamily="2" charset="2"/>
              <a:buNone/>
            </a:pPr>
            <a:r>
              <a:rPr lang="en-US" sz="2400" dirty="0"/>
              <a:t>before an accident occurs.  </a:t>
            </a:r>
          </a:p>
          <a:p>
            <a:pPr algn="just">
              <a:lnSpc>
                <a:spcPct val="90000"/>
              </a:lnSpc>
              <a:buFont typeface="Wingdings" pitchFamily="2" charset="2"/>
              <a:buNone/>
            </a:pPr>
            <a:endParaRPr lang="en-US" sz="2400" b="1" i="1" dirty="0">
              <a:solidFill>
                <a:schemeClr val="accent2"/>
              </a:solidFill>
            </a:endParaRPr>
          </a:p>
          <a:p>
            <a:pPr algn="just">
              <a:lnSpc>
                <a:spcPct val="90000"/>
              </a:lnSpc>
              <a:buFont typeface="Wingdings" pitchFamily="2" charset="2"/>
              <a:buNone/>
            </a:pPr>
            <a:r>
              <a:rPr lang="en-US" sz="2400" b="1" i="1" dirty="0"/>
              <a:t>Before an inspection, analyze past  accidents to determine</a:t>
            </a:r>
          </a:p>
          <a:p>
            <a:pPr algn="just">
              <a:lnSpc>
                <a:spcPct val="90000"/>
              </a:lnSpc>
              <a:buFont typeface="Wingdings" pitchFamily="2" charset="2"/>
              <a:buNone/>
            </a:pPr>
            <a:r>
              <a:rPr lang="en-US" sz="2400" b="1" i="1" dirty="0"/>
              <a:t>specific causes and high hazard areas or operations. </a:t>
            </a:r>
          </a:p>
          <a:p>
            <a:pPr algn="just">
              <a:lnSpc>
                <a:spcPct val="90000"/>
              </a:lnSpc>
              <a:buFont typeface="Wingdings" pitchFamily="2" charset="2"/>
              <a:buNone/>
            </a:pPr>
            <a:endParaRPr lang="en-US" sz="2400" b="1" i="1" dirty="0"/>
          </a:p>
          <a:p>
            <a:pPr algn="just">
              <a:lnSpc>
                <a:spcPct val="90000"/>
              </a:lnSpc>
              <a:buFont typeface="Wingdings" pitchFamily="2" charset="2"/>
              <a:buNone/>
            </a:pPr>
            <a:r>
              <a:rPr lang="en-US" sz="2400" dirty="0"/>
              <a:t>Both unsafe conditions and unsafe acts are contributing</a:t>
            </a:r>
          </a:p>
          <a:p>
            <a:pPr algn="just">
              <a:lnSpc>
                <a:spcPct val="90000"/>
              </a:lnSpc>
              <a:buFont typeface="Wingdings" pitchFamily="2" charset="2"/>
              <a:buNone/>
            </a:pPr>
            <a:r>
              <a:rPr lang="en-US" sz="2400" dirty="0"/>
              <a:t>Factors in most industrial accidents.  An unsafe </a:t>
            </a:r>
            <a:r>
              <a:rPr lang="en-US" sz="2400" dirty="0" smtClean="0"/>
              <a:t>condition, in addition </a:t>
            </a:r>
            <a:r>
              <a:rPr lang="en-US" sz="2400" dirty="0"/>
              <a:t>to being a direct cause of accident  itself, </a:t>
            </a:r>
            <a:r>
              <a:rPr lang="en-US" sz="2400" dirty="0" smtClean="0"/>
              <a:t>often requires</a:t>
            </a:r>
            <a:r>
              <a:rPr lang="en-US" sz="2400" dirty="0"/>
              <a:t>, or suggests, an unsafe act.</a:t>
            </a:r>
            <a:endParaRPr lang="en-US" sz="2400" b="1" dirty="0"/>
          </a:p>
          <a:p>
            <a:pPr>
              <a:lnSpc>
                <a:spcPct val="90000"/>
              </a:lnSpc>
              <a:buFont typeface="Wingdings" pitchFamily="2" charset="2"/>
              <a:buNone/>
            </a:pPr>
            <a:endParaRPr lang="en-US" sz="2400" b="1" i="1" dirty="0">
              <a:solidFill>
                <a:schemeClr val="accent2"/>
              </a:solidFill>
            </a:endParaRPr>
          </a:p>
        </p:txBody>
      </p:sp>
      <p:pic>
        <p:nvPicPr>
          <p:cNvPr id="6" name="Picture 2" descr="Opito logo –"/>
          <p:cNvPicPr>
            <a:picLocks noChangeAspect="1" noChangeArrowheads="1"/>
          </p:cNvPicPr>
          <p:nvPr/>
        </p:nvPicPr>
        <p:blipFill>
          <a:blip r:embed="rId2"/>
          <a:srcRect/>
          <a:stretch>
            <a:fillRect/>
          </a:stretch>
        </p:blipFill>
        <p:spPr bwMode="auto">
          <a:xfrm>
            <a:off x="8077200" y="228600"/>
            <a:ext cx="914400" cy="914400"/>
          </a:xfrm>
          <a:prstGeom prst="rect">
            <a:avLst/>
          </a:prstGeom>
          <a:noFill/>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56322"/>
                                        </p:tgtEl>
                                        <p:attrNameLst>
                                          <p:attrName>style.visibility</p:attrName>
                                        </p:attrNameLst>
                                      </p:cBhvr>
                                      <p:to>
                                        <p:strVal val="visible"/>
                                      </p:to>
                                    </p:set>
                                    <p:anim calcmode="lin" valueType="num">
                                      <p:cBhvr>
                                        <p:cTn id="7" dur="1000" fill="hold"/>
                                        <p:tgtEl>
                                          <p:spTgt spid="56322"/>
                                        </p:tgtEl>
                                        <p:attrNameLst>
                                          <p:attrName>ppt_w</p:attrName>
                                        </p:attrNameLst>
                                      </p:cBhvr>
                                      <p:tavLst>
                                        <p:tav tm="0">
                                          <p:val>
                                            <p:fltVal val="0"/>
                                          </p:val>
                                        </p:tav>
                                        <p:tav tm="100000">
                                          <p:val>
                                            <p:strVal val="#ppt_w"/>
                                          </p:val>
                                        </p:tav>
                                      </p:tavLst>
                                    </p:anim>
                                    <p:anim calcmode="lin" valueType="num">
                                      <p:cBhvr>
                                        <p:cTn id="8" dur="1000" fill="hold"/>
                                        <p:tgtEl>
                                          <p:spTgt spid="56322"/>
                                        </p:tgtEl>
                                        <p:attrNameLst>
                                          <p:attrName>ppt_h</p:attrName>
                                        </p:attrNameLst>
                                      </p:cBhvr>
                                      <p:tavLst>
                                        <p:tav tm="0">
                                          <p:val>
                                            <p:fltVal val="0"/>
                                          </p:val>
                                        </p:tav>
                                        <p:tav tm="100000">
                                          <p:val>
                                            <p:strVal val="#ppt_h"/>
                                          </p:val>
                                        </p:tav>
                                      </p:tavLst>
                                    </p:anim>
                                    <p:anim calcmode="lin" valueType="num">
                                      <p:cBhvr>
                                        <p:cTn id="9" dur="1000" fill="hold"/>
                                        <p:tgtEl>
                                          <p:spTgt spid="5632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6322"/>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3" presetClass="entr" presetSubtype="16" fill="hold" grpId="0" nodeType="afterEffect">
                                  <p:stCondLst>
                                    <p:cond delay="1000"/>
                                  </p:stCondLst>
                                  <p:childTnLst>
                                    <p:set>
                                      <p:cBhvr>
                                        <p:cTn id="13" dur="1" fill="hold">
                                          <p:stCondLst>
                                            <p:cond delay="0"/>
                                          </p:stCondLst>
                                        </p:cTn>
                                        <p:tgtEl>
                                          <p:spTgt spid="56323"/>
                                        </p:tgtEl>
                                        <p:attrNameLst>
                                          <p:attrName>style.visibility</p:attrName>
                                        </p:attrNameLst>
                                      </p:cBhvr>
                                      <p:to>
                                        <p:strVal val="visible"/>
                                      </p:to>
                                    </p:set>
                                    <p:anim calcmode="lin" valueType="num">
                                      <p:cBhvr>
                                        <p:cTn id="14" dur="500" fill="hold"/>
                                        <p:tgtEl>
                                          <p:spTgt spid="56323"/>
                                        </p:tgtEl>
                                        <p:attrNameLst>
                                          <p:attrName>ppt_w</p:attrName>
                                        </p:attrNameLst>
                                      </p:cBhvr>
                                      <p:tavLst>
                                        <p:tav tm="0">
                                          <p:val>
                                            <p:fltVal val="0"/>
                                          </p:val>
                                        </p:tav>
                                        <p:tav tm="100000">
                                          <p:val>
                                            <p:strVal val="#ppt_w"/>
                                          </p:val>
                                        </p:tav>
                                      </p:tavLst>
                                    </p:anim>
                                    <p:anim calcmode="lin" valueType="num">
                                      <p:cBhvr>
                                        <p:cTn id="15" dur="500" fill="hold"/>
                                        <p:tgtEl>
                                          <p:spTgt spid="5632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P spid="56323"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7EAACDF-90C3-450A-A52B-7AFBF2FFF982}" type="slidenum">
              <a:rPr lang="en-US"/>
              <a:pPr/>
              <a:t>88</a:t>
            </a:fld>
            <a:endParaRPr lang="en-US"/>
          </a:p>
        </p:txBody>
      </p:sp>
      <p:sp>
        <p:nvSpPr>
          <p:cNvPr id="55298" name="Rectangle 2"/>
          <p:cNvSpPr>
            <a:spLocks noGrp="1" noChangeArrowheads="1"/>
          </p:cNvSpPr>
          <p:nvPr>
            <p:ph type="title"/>
          </p:nvPr>
        </p:nvSpPr>
        <p:spPr/>
        <p:txBody>
          <a:bodyPr/>
          <a:lstStyle/>
          <a:p>
            <a:r>
              <a:rPr lang="en-US"/>
              <a:t>Why Inspect ?????</a:t>
            </a:r>
          </a:p>
        </p:txBody>
      </p:sp>
      <p:sp>
        <p:nvSpPr>
          <p:cNvPr id="55299" name="Rectangle 3"/>
          <p:cNvSpPr>
            <a:spLocks noGrp="1" noChangeArrowheads="1"/>
          </p:cNvSpPr>
          <p:nvPr>
            <p:ph type="body" idx="1"/>
          </p:nvPr>
        </p:nvSpPr>
        <p:spPr/>
        <p:txBody>
          <a:bodyPr/>
          <a:lstStyle/>
          <a:p>
            <a:pPr algn="just">
              <a:buFont typeface="Wingdings" pitchFamily="2" charset="2"/>
              <a:buNone/>
            </a:pPr>
            <a:r>
              <a:rPr lang="en-US" sz="2400" dirty="0"/>
              <a:t>Removing hazards increases operating efficiency, because</a:t>
            </a:r>
          </a:p>
          <a:p>
            <a:pPr algn="just">
              <a:buFont typeface="Wingdings" pitchFamily="2" charset="2"/>
              <a:buNone/>
            </a:pPr>
            <a:r>
              <a:rPr lang="en-US" sz="2400" dirty="0"/>
              <a:t>safety and efficiency go hand in hand. A documented self</a:t>
            </a:r>
          </a:p>
          <a:p>
            <a:pPr algn="just">
              <a:buFont typeface="Wingdings" pitchFamily="2" charset="2"/>
              <a:buNone/>
            </a:pPr>
            <a:r>
              <a:rPr lang="en-US" sz="2400" dirty="0"/>
              <a:t>inspection of all facilities/equipment allows you  to detect or</a:t>
            </a:r>
          </a:p>
          <a:p>
            <a:pPr algn="just">
              <a:buFont typeface="Wingdings" pitchFamily="2" charset="2"/>
              <a:buNone/>
            </a:pPr>
            <a:r>
              <a:rPr lang="en-US" sz="2400" dirty="0"/>
              <a:t>identify unsafe conditions or hazards, initiate corrective</a:t>
            </a:r>
          </a:p>
          <a:p>
            <a:pPr algn="just">
              <a:buFont typeface="Wingdings" pitchFamily="2" charset="2"/>
              <a:buNone/>
            </a:pPr>
            <a:r>
              <a:rPr lang="en-US" sz="2400" dirty="0"/>
              <a:t>actions as soon as possible and control  hazards on an</a:t>
            </a:r>
          </a:p>
          <a:p>
            <a:pPr algn="just">
              <a:buFont typeface="Wingdings" pitchFamily="2" charset="2"/>
              <a:buNone/>
            </a:pPr>
            <a:r>
              <a:rPr lang="en-US" sz="2400" dirty="0"/>
              <a:t>ongoing basis. </a:t>
            </a:r>
          </a:p>
          <a:p>
            <a:pPr algn="just">
              <a:buFont typeface="Wingdings" pitchFamily="2" charset="2"/>
              <a:buNone/>
            </a:pPr>
            <a:endParaRPr lang="en-US" sz="2400" dirty="0"/>
          </a:p>
          <a:p>
            <a:pPr algn="ctr">
              <a:buFont typeface="Wingdings" pitchFamily="2" charset="2"/>
              <a:buNone/>
            </a:pPr>
            <a:r>
              <a:rPr lang="en-US" sz="2400" b="1" i="1" dirty="0"/>
              <a:t>All inspections should be  conducted on an ongoing basis,</a:t>
            </a:r>
          </a:p>
          <a:p>
            <a:pPr algn="ctr">
              <a:buFont typeface="Wingdings" pitchFamily="2" charset="2"/>
              <a:buNone/>
            </a:pPr>
            <a:r>
              <a:rPr lang="en-US" sz="2400" b="1" i="1" dirty="0"/>
              <a:t> without interruption</a:t>
            </a:r>
          </a:p>
        </p:txBody>
      </p:sp>
      <p:pic>
        <p:nvPicPr>
          <p:cNvPr id="6" name="Picture 2" descr="Opito logo –"/>
          <p:cNvPicPr>
            <a:picLocks noChangeAspect="1" noChangeArrowheads="1"/>
          </p:cNvPicPr>
          <p:nvPr/>
        </p:nvPicPr>
        <p:blipFill>
          <a:blip r:embed="rId2"/>
          <a:srcRect/>
          <a:stretch>
            <a:fillRect/>
          </a:stretch>
        </p:blipFill>
        <p:spPr bwMode="auto">
          <a:xfrm>
            <a:off x="8077200" y="228600"/>
            <a:ext cx="914400" cy="914400"/>
          </a:xfrm>
          <a:prstGeom prst="rect">
            <a:avLst/>
          </a:prstGeom>
          <a:noFill/>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5298"/>
                                        </p:tgtEl>
                                        <p:attrNameLst>
                                          <p:attrName>style.visibility</p:attrName>
                                        </p:attrNameLst>
                                      </p:cBhvr>
                                      <p:to>
                                        <p:strVal val="visible"/>
                                      </p:to>
                                    </p:set>
                                    <p:anim calcmode="lin" valueType="num">
                                      <p:cBhvr>
                                        <p:cTn id="7" dur="500" fill="hold"/>
                                        <p:tgtEl>
                                          <p:spTgt spid="55298"/>
                                        </p:tgtEl>
                                        <p:attrNameLst>
                                          <p:attrName>ppt_w</p:attrName>
                                        </p:attrNameLst>
                                      </p:cBhvr>
                                      <p:tavLst>
                                        <p:tav tm="0">
                                          <p:val>
                                            <p:fltVal val="0"/>
                                          </p:val>
                                        </p:tav>
                                        <p:tav tm="100000">
                                          <p:val>
                                            <p:strVal val="#ppt_w"/>
                                          </p:val>
                                        </p:tav>
                                      </p:tavLst>
                                    </p:anim>
                                    <p:anim calcmode="lin" valueType="num">
                                      <p:cBhvr>
                                        <p:cTn id="8" dur="500" fill="hold"/>
                                        <p:tgtEl>
                                          <p:spTgt spid="55298"/>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32" fill="hold" grpId="0" nodeType="afterEffect">
                                  <p:stCondLst>
                                    <p:cond delay="1000"/>
                                  </p:stCondLst>
                                  <p:childTnLst>
                                    <p:set>
                                      <p:cBhvr>
                                        <p:cTn id="11" dur="1" fill="hold">
                                          <p:stCondLst>
                                            <p:cond delay="0"/>
                                          </p:stCondLst>
                                        </p:cTn>
                                        <p:tgtEl>
                                          <p:spTgt spid="55299"/>
                                        </p:tgtEl>
                                        <p:attrNameLst>
                                          <p:attrName>style.visibility</p:attrName>
                                        </p:attrNameLst>
                                      </p:cBhvr>
                                      <p:to>
                                        <p:strVal val="visible"/>
                                      </p:to>
                                    </p:set>
                                    <p:anim calcmode="lin" valueType="num">
                                      <p:cBhvr>
                                        <p:cTn id="12" dur="500" fill="hold"/>
                                        <p:tgtEl>
                                          <p:spTgt spid="55299"/>
                                        </p:tgtEl>
                                        <p:attrNameLst>
                                          <p:attrName>ppt_w</p:attrName>
                                        </p:attrNameLst>
                                      </p:cBhvr>
                                      <p:tavLst>
                                        <p:tav tm="0">
                                          <p:val>
                                            <p:strVal val="4*#ppt_w"/>
                                          </p:val>
                                        </p:tav>
                                        <p:tav tm="100000">
                                          <p:val>
                                            <p:strVal val="#ppt_w"/>
                                          </p:val>
                                        </p:tav>
                                      </p:tavLst>
                                    </p:anim>
                                    <p:anim calcmode="lin" valueType="num">
                                      <p:cBhvr>
                                        <p:cTn id="13" dur="500" fill="hold"/>
                                        <p:tgtEl>
                                          <p:spTgt spid="5529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utoUpdateAnimBg="0"/>
      <p:bldP spid="55299"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48BF184-158A-433E-809C-1C53532D4C3C}" type="slidenum">
              <a:rPr lang="en-US"/>
              <a:pPr/>
              <a:t>89</a:t>
            </a:fld>
            <a:endParaRPr lang="en-US"/>
          </a:p>
        </p:txBody>
      </p:sp>
      <p:sp>
        <p:nvSpPr>
          <p:cNvPr id="57346" name="Rectangle 2"/>
          <p:cNvSpPr>
            <a:spLocks noGrp="1" noChangeArrowheads="1"/>
          </p:cNvSpPr>
          <p:nvPr>
            <p:ph type="title"/>
          </p:nvPr>
        </p:nvSpPr>
        <p:spPr/>
        <p:txBody>
          <a:bodyPr/>
          <a:lstStyle/>
          <a:p>
            <a:r>
              <a:rPr lang="en-US"/>
              <a:t>Necessities !!!!!</a:t>
            </a:r>
          </a:p>
        </p:txBody>
      </p:sp>
      <p:sp>
        <p:nvSpPr>
          <p:cNvPr id="57347" name="Rectangle 3"/>
          <p:cNvSpPr>
            <a:spLocks noGrp="1" noChangeArrowheads="1"/>
          </p:cNvSpPr>
          <p:nvPr>
            <p:ph type="body" idx="1"/>
          </p:nvPr>
        </p:nvSpPr>
        <p:spPr/>
        <p:txBody>
          <a:bodyPr/>
          <a:lstStyle/>
          <a:p>
            <a:r>
              <a:rPr lang="en-US" sz="2400"/>
              <a:t>Management must allocate adequate time and resources to perform the surveys. </a:t>
            </a:r>
          </a:p>
          <a:p>
            <a:pPr>
              <a:buFont typeface="Wingdings" pitchFamily="2" charset="2"/>
              <a:buNone/>
            </a:pPr>
            <a:endParaRPr lang="en-US" sz="2400"/>
          </a:p>
          <a:p>
            <a:r>
              <a:rPr lang="en-US" sz="2400"/>
              <a:t>Each location should develop and maintain an inspection checklist specific to their operation.</a:t>
            </a:r>
          </a:p>
          <a:p>
            <a:pPr>
              <a:buFont typeface="Wingdings" pitchFamily="2" charset="2"/>
              <a:buNone/>
            </a:pPr>
            <a:endParaRPr lang="en-US" sz="2400"/>
          </a:p>
          <a:p>
            <a:r>
              <a:rPr lang="en-US" sz="2400"/>
              <a:t>Lists should be developed utilizing a general inspection</a:t>
            </a:r>
          </a:p>
          <a:p>
            <a:pPr>
              <a:buFont typeface="Wingdings" pitchFamily="2" charset="2"/>
              <a:buNone/>
            </a:pPr>
            <a:r>
              <a:rPr lang="en-US" sz="2400"/>
              <a:t> 	checklist, and be evaluated and updated with hazards that are identified during the inspections and other pertinent data as it is acquired.</a:t>
            </a:r>
          </a:p>
        </p:txBody>
      </p:sp>
      <p:pic>
        <p:nvPicPr>
          <p:cNvPr id="6" name="Picture 2" descr="Opito logo –"/>
          <p:cNvPicPr>
            <a:picLocks noChangeAspect="1" noChangeArrowheads="1"/>
          </p:cNvPicPr>
          <p:nvPr/>
        </p:nvPicPr>
        <p:blipFill>
          <a:blip r:embed="rId2"/>
          <a:srcRect/>
          <a:stretch>
            <a:fillRect/>
          </a:stretch>
        </p:blipFill>
        <p:spPr bwMode="auto">
          <a:xfrm>
            <a:off x="8077200" y="228600"/>
            <a:ext cx="914400" cy="914400"/>
          </a:xfrm>
          <a:prstGeom prst="rect">
            <a:avLst/>
          </a:prstGeom>
          <a:noFill/>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57346"/>
                                        </p:tgtEl>
                                        <p:attrNameLst>
                                          <p:attrName>style.visibility</p:attrName>
                                        </p:attrNameLst>
                                      </p:cBhvr>
                                      <p:to>
                                        <p:strVal val="visible"/>
                                      </p:to>
                                    </p:set>
                                    <p:anim calcmode="lin" valueType="num">
                                      <p:cBhvr>
                                        <p:cTn id="7" dur="1000" fill="hold"/>
                                        <p:tgtEl>
                                          <p:spTgt spid="57346"/>
                                        </p:tgtEl>
                                        <p:attrNameLst>
                                          <p:attrName>ppt_w</p:attrName>
                                        </p:attrNameLst>
                                      </p:cBhvr>
                                      <p:tavLst>
                                        <p:tav tm="0">
                                          <p:val>
                                            <p:fltVal val="0"/>
                                          </p:val>
                                        </p:tav>
                                        <p:tav tm="100000">
                                          <p:val>
                                            <p:strVal val="#ppt_w"/>
                                          </p:val>
                                        </p:tav>
                                      </p:tavLst>
                                    </p:anim>
                                    <p:anim calcmode="lin" valueType="num">
                                      <p:cBhvr>
                                        <p:cTn id="8" dur="1000" fill="hold"/>
                                        <p:tgtEl>
                                          <p:spTgt spid="57346"/>
                                        </p:tgtEl>
                                        <p:attrNameLst>
                                          <p:attrName>ppt_h</p:attrName>
                                        </p:attrNameLst>
                                      </p:cBhvr>
                                      <p:tavLst>
                                        <p:tav tm="0">
                                          <p:val>
                                            <p:fltVal val="0"/>
                                          </p:val>
                                        </p:tav>
                                        <p:tav tm="100000">
                                          <p:val>
                                            <p:strVal val="#ppt_h"/>
                                          </p:val>
                                        </p:tav>
                                      </p:tavLst>
                                    </p:anim>
                                    <p:anim calcmode="lin" valueType="num">
                                      <p:cBhvr>
                                        <p:cTn id="9" dur="1000" fill="hold"/>
                                        <p:tgtEl>
                                          <p:spTgt spid="5734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7346"/>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15" presetClass="entr" presetSubtype="0" fill="hold" grpId="0" nodeType="afterEffect">
                                  <p:stCondLst>
                                    <p:cond delay="1000"/>
                                  </p:stCondLst>
                                  <p:childTnLst>
                                    <p:set>
                                      <p:cBhvr>
                                        <p:cTn id="13" dur="1" fill="hold">
                                          <p:stCondLst>
                                            <p:cond delay="0"/>
                                          </p:stCondLst>
                                        </p:cTn>
                                        <p:tgtEl>
                                          <p:spTgt spid="57347"/>
                                        </p:tgtEl>
                                        <p:attrNameLst>
                                          <p:attrName>style.visibility</p:attrName>
                                        </p:attrNameLst>
                                      </p:cBhvr>
                                      <p:to>
                                        <p:strVal val="visible"/>
                                      </p:to>
                                    </p:set>
                                    <p:anim calcmode="lin" valueType="num">
                                      <p:cBhvr>
                                        <p:cTn id="14" dur="1000" fill="hold"/>
                                        <p:tgtEl>
                                          <p:spTgt spid="57347"/>
                                        </p:tgtEl>
                                        <p:attrNameLst>
                                          <p:attrName>ppt_w</p:attrName>
                                        </p:attrNameLst>
                                      </p:cBhvr>
                                      <p:tavLst>
                                        <p:tav tm="0">
                                          <p:val>
                                            <p:fltVal val="0"/>
                                          </p:val>
                                        </p:tav>
                                        <p:tav tm="100000">
                                          <p:val>
                                            <p:strVal val="#ppt_w"/>
                                          </p:val>
                                        </p:tav>
                                      </p:tavLst>
                                    </p:anim>
                                    <p:anim calcmode="lin" valueType="num">
                                      <p:cBhvr>
                                        <p:cTn id="15" dur="1000" fill="hold"/>
                                        <p:tgtEl>
                                          <p:spTgt spid="57347"/>
                                        </p:tgtEl>
                                        <p:attrNameLst>
                                          <p:attrName>ppt_h</p:attrName>
                                        </p:attrNameLst>
                                      </p:cBhvr>
                                      <p:tavLst>
                                        <p:tav tm="0">
                                          <p:val>
                                            <p:fltVal val="0"/>
                                          </p:val>
                                        </p:tav>
                                        <p:tav tm="100000">
                                          <p:val>
                                            <p:strVal val="#ppt_h"/>
                                          </p:val>
                                        </p:tav>
                                      </p:tavLst>
                                    </p:anim>
                                    <p:anim calcmode="lin" valueType="num">
                                      <p:cBhvr>
                                        <p:cTn id="16" dur="1000" fill="hold"/>
                                        <p:tgtEl>
                                          <p:spTgt spid="57347"/>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5734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utoUpdateAnimBg="0"/>
      <p:bldP spid="5734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body" idx="1"/>
          </p:nvPr>
        </p:nvSpPr>
        <p:spPr/>
        <p:txBody>
          <a:bodyPr/>
          <a:lstStyle/>
          <a:p>
            <a:pPr eaLnBrk="1" hangingPunct="1">
              <a:buFontTx/>
              <a:buNone/>
            </a:pPr>
            <a:endParaRPr lang="en-US" smtClean="0"/>
          </a:p>
          <a:p>
            <a:pPr eaLnBrk="1" hangingPunct="1">
              <a:buFontTx/>
              <a:buNone/>
            </a:pPr>
            <a:endParaRPr lang="en-US" u="sng" smtClean="0"/>
          </a:p>
        </p:txBody>
      </p:sp>
      <p:sp>
        <p:nvSpPr>
          <p:cNvPr id="4" name="Rectangle 2"/>
          <p:cNvSpPr>
            <a:spLocks noGrp="1" noChangeArrowheads="1"/>
          </p:cNvSpPr>
          <p:nvPr>
            <p:ph type="title"/>
          </p:nvPr>
        </p:nvSpPr>
        <p:spPr>
          <a:xfrm>
            <a:off x="428625" y="357188"/>
            <a:ext cx="8229600" cy="981075"/>
          </a:xfrm>
        </p:spPr>
        <p:txBody>
          <a:bodyPr/>
          <a:lstStyle/>
          <a:p>
            <a:pPr eaLnBrk="1" hangingPunct="1">
              <a:defRPr/>
            </a:pPr>
            <a:r>
              <a:rPr lang="en-US" sz="3600" b="1" dirty="0" smtClean="0">
                <a:solidFill>
                  <a:schemeClr val="accent6"/>
                </a:solidFill>
              </a:rPr>
              <a:t>CHEMICAL HAZARD</a:t>
            </a:r>
            <a:br>
              <a:rPr lang="en-US" sz="3600" b="1" dirty="0" smtClean="0">
                <a:solidFill>
                  <a:schemeClr val="accent6"/>
                </a:solidFill>
              </a:rPr>
            </a:br>
            <a:endParaRPr lang="en-US" sz="3600" b="1" dirty="0" smtClean="0">
              <a:solidFill>
                <a:srgbClr val="C00000"/>
              </a:solidFill>
            </a:endParaRPr>
          </a:p>
        </p:txBody>
      </p:sp>
      <p:sp>
        <p:nvSpPr>
          <p:cNvPr id="69636" name="Rectangle 7"/>
          <p:cNvSpPr>
            <a:spLocks noChangeArrowheads="1"/>
          </p:cNvSpPr>
          <p:nvPr/>
        </p:nvSpPr>
        <p:spPr bwMode="auto">
          <a:xfrm>
            <a:off x="642938" y="1571625"/>
            <a:ext cx="8286750" cy="3970338"/>
          </a:xfrm>
          <a:prstGeom prst="rect">
            <a:avLst/>
          </a:prstGeom>
          <a:noFill/>
          <a:ln w="9525">
            <a:noFill/>
            <a:miter lim="800000"/>
            <a:headEnd/>
            <a:tailEnd/>
          </a:ln>
        </p:spPr>
        <p:txBody>
          <a:bodyPr>
            <a:spAutoFit/>
          </a:bodyPr>
          <a:lstStyle/>
          <a:p>
            <a:pPr marL="514350" indent="-514350" eaLnBrk="1" hangingPunct="1">
              <a:buFontTx/>
              <a:buChar char="-"/>
            </a:pPr>
            <a:r>
              <a:rPr lang="en-US" sz="2800"/>
              <a:t>These are basically the kinds of threats gotten from chemical substances.</a:t>
            </a:r>
          </a:p>
          <a:p>
            <a:pPr marL="514350" indent="-514350" eaLnBrk="1" hangingPunct="1">
              <a:buFontTx/>
              <a:buChar char="-"/>
            </a:pPr>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a:p>
            <a:pPr marL="514350" indent="-514350" eaLnBrk="1" hangingPunct="1"/>
            <a:endParaRPr lang="en-US" sz="2800"/>
          </a:p>
        </p:txBody>
      </p:sp>
      <p:sp>
        <p:nvSpPr>
          <p:cNvPr id="69637" name="AutoShape 8"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sp>
        <p:nvSpPr>
          <p:cNvPr id="69638" name="AutoShape 10" descr="data:image/jpeg;base64,/9j/4AAQSkZJRgABAQAAAQABAAD/2wCEAAkGBhQSERUUExQVFRUWFxwYGBgVFxYYFxUXFxoXFxUYFxgYGyYfFxokHBcWHy8gIycpLCwsFx4xNTAqNSYrLCkBCQoKDgwOGg8PGiweHBwpLSkpKSwsKSkpKSksKS4pLCkpKSkpKSkpKSkpKSkpKSwsKSkpKSwpKSwsKSwsKSksKf/AABEIAKwBJQMBIgACEQEDEQH/xAAcAAABBQEBAQAAAAAAAAAAAAADAQIEBQYHAAj/xABKEAABAwEEBQcIBwYFBAMBAAABAgMRAAQSITEFBkFRcRMiYYGRobEHIzJScsHR8BQzQoKistJig5LCw+EVQ1NjcxYkNLNEo/El/8QAGQEAAwEBAQAAAAAAAAAAAAAAAAECAwQF/8QAKxEBAQACAAUCBQQDAQAAAAAAAAECEQMhMTJBEoETIlFx8ARCYcEjQ5EU/9oADAMBAAIRAxEAPwDt5NDfVCVHcD4USomlFw0vhQELVYksSSTK1nEztj3VcVU6sD/tkcVH8Rq2oCFpPSKWUX1zcHpKGad2GZxwwrnmr+lUOWhhK33EBtTzpBWAHFRhyhgEJCVbTBKTgK3OndXU2lJlSkqukJIJIBO0pyP96y+kvJiVvJdQ40mFDm8iAi6BuQReVMnHoxwmufKZ3PfiBmdZ2LlodQ1aHHk3C8panj5srVzUouqAUTkBjgScIwybukFKdN15aUZSnlglJImQguEiSMsOGFdO1p1KtbqyllxPJXRCSSBIwuXSYSmIgjrzJrFu+Tq1pQFFqFOLCQkqTgQTdCk+iQSZmcJOUGlqy0lg5qs6XEMWd9xxRQVKdCngEhUqSl5JJuKASRGBMgYEGaLSGh32zdatDloAaDpU2XgQiVJXgo/ZKTsBjZhUg2S22J5bz7b6SELIcJUUFak3EqK0Xkki9eF8jLPKdT5N7aAh98KQTdAlRCE3QQlAUpIIQDdUdsEk76qY02J0cxbFp+kI5V9POBQXlJvIQAtZSULBCgMokkHLEVmbPpZ2/wCk4u8SAnlXYlXo5KBMEiBkYEzXTrOt6zvuNoaKSm0KeZbWi4pxsKWLUlpQ5obhRVdyUTh6WHNtEWRhaXuVMLhHJCbt68sBwSQUhVw4XiBnjhWmN5BKf0y+4r61YIEAIKkziTkk4kknf3VK0Xo21Wl8sNvLJAJJDxi6Ikg3gDiQJGGM5Ca0+ltZbHZ2UpsrbK30BJXagyEhKwCkcmgSFPXVGY5gOJnIZrV7lHVBLVnJgHEmZOy+ojDKnIcm7zanVfUW0PlaXXrQyWnLqlFSrqim+FBrn87HkzMRirGtLYdSECzo5S3OJdvXg4lwoISVA3bpWZIgwTleIxAiuXaUtrjVodbUE3kuKBicwTOM766r5IFhyyOrWlMh4iYnANtnbxNV6ZFZTHxWC1kYXZ3XUItTloBWFFd91KhdxkmbhkuESJ9HZiCqtLrftCvpFpfY5doGOUUUgwlbQBTJDascIBSSMxgeuWe1WF9xTgDZcShSVhabq+T5pJUhYBuiBiRkemsFr0GjaBaW1G6W4Hmg40u7zVJu4cnOKSVCcJE7IvJmxhtjigkh9xYSQkJCnAtSTJxVsP2RmcQMhgxTr0hYW5dUq7i45dChBKZJxMHKiWm2h608qG22wVI5jchKALqRdSMQT2e9LHrA6s3OUbs6b0ebbukTAJFxJWSBGasQM6nnQ2NmvsLWQgtEG7ftbriSi9JS8Lygg7fRBAgZ1f2DTtowSxb7C8kQnnNlEAYCJelWVZSyeT9VqdU2i0Xg3Ki44hcm9dCQEqVeiUrxykRjUyyeRk8r595BbGfJg31dEqEJ448K0kC3sjDy1KUAmBavrAtSkFa1hJuoB5rYGEX8b4wxkaC1WZ1LTqVWh280kFAbuoCkn0OcZUcikyrYTtqRorV9mzNBppEIm9dUpSxekG9ziRMgGegVMU6QcTI6arQRdJNpS0VNiErupVnIVfSBO3OUnq3Vn/KbeuKKSqQlEXZBkrOIIxrSWgC6YEpJ5yTiJmZI28eio1qsTD4h5ltwHMlIntzp+ktsXo9tSlJDTiwRZmL4Dr95Tq5vxcUYVBxlJBOGBqyd1UUpq8FWsCAQpL6DemIgOoQpIMzgdtaFjR7bKryE/wCW22OcealmS2I3iTiaiaR1dZtCbqlOo3edWpA+4okDsFHpVjrfO6c4LTqEuzaF+cCkAOPkuJU2sJxCCq6kwohQzAkdNU7Y3VqMPKQmTHPcUSJwzVzTEZZTWrt+oz7ZISULGyDdJGzA4d9ZfSNvTZ1lDqVhY+zdI65MAjpBp+iR6eHC/Ta3ctptj0fdIKn7QuMgXVpSOoH31b2a0XJulQnM3lEnrJmskNZ9iW9male5I99DXrC6ftJT7KR4qmjkV4vAw7W5/wAQWftK/iPxoFo0zc9N277TkdxM1hHdIlfpLWriox2Ax3UjTyRlA4CjbHL9TPGLVva0JEw44r2eUPeYHfUJetLn2Q5xW4R3JmqRT802/Rtjf1GV6ajZar6deWp2VAQERis539pXXqrdTl8577n89epM/Xa+gDVbp5cMq+d5o304TVTrPpABkzAEEkkxA+TU2I2XQFicVZ21cspMgkBKUQJkbRiNsHaaurPZ1JJJcUuQMCEgCMyIG2agaBtAFnaG5A+ccasfpSd9AFr1DS+DtFOChvFBnUkV4GkIoDxGFYqy6oWa0Wh9SmrqgEgKaKmlY3pktkXsh6QOVbJ9UIJ6DWe0HYEOOPqWkKhaQJxiE4x20vIZ/XbRFqYYNobtBe5BKlJLt1L7aVCFw4gBLyIAJQtMm6OdIrjOjtFqdMJbcciBCEqOJykgQMjnnwmu+6/6JZGjbTdQhBCJlKRIhSZjdOXXWV8i6YYtKv8AdQOxBP8ANQFdq75MFKCVWo3UgYNJwP3iK6JYNHtsoCG0JQkbAAKluvAdlRxaBPz0VRbcD1rcm3Wo/wC+5+dQrrnkST//AD1nfaF/kbFcmtGiXbXb30MovEvOEnJKByiuctWSU9PZJwroGhtVEWISq1PXQJVccWw0FYSo3DeI2DGThhMCjQ22+sWjwl5FpDIUQm4twKShxCCcwVqCSIKh62MAiuW2LRtocURZ7O8GoUhBcdUG2yqUqWkkxgkkGObidwnpeiYKCUvPPJKp86pRKNyYWAoD2sZPZXaw6WU0q4yPOESVc08mDISBewK1QYmQkCSDKQZuOyZLVLydLcUXLSVtthXMR6Ljl04KVPoJwGESegQTttG6kWSzEqbYRJ2rBcI9kuTd6oqDoDWkjmWkqxyWohW0DFYSnfOI3kGAautYNOJsrLi1JJUgJCUnDlHFmG0DpJz3AE1ckgQtL6Vs1hl24hDihHNASTeM/ZEyojIAlUdEiHYNf0qPPbWgHAFSVInrJPeBVAwFKWXlc9wk887N9z1Z2kDcMAAA90k81V0zmJkEbcDjSDo7FpStMoM7IGYOcHcYI7qrrbplvJKkqVOUgERhtrnGgNOPMhxSF3T9HRiReHNCoJBzI38aobVrvaQuDyCzEkqajPE4oUkxWuGNs2m3w62NLZ4HKMCDQWNIkDnJV1CuUf8AXr21izq4F1P9Q0VGvhmTZUzH2XljPik7qvV+hadXVpZMEEK6wc6GxphMC8YPTXMU+UbfZ3BwfHvaoo8oycy1aBhsdQR2QN1IadMtGlUXfSBIyrL62avt21CVpKeUTiJVdkH0gSMt/VWcT5Rmz9m0DillX89MOvjMyVO8Cw2evBdLc0fNR6W1TtLOIavDe0eU7QMR2VnluGcZnpz7K3x10s5+0etlY/LNZrWl9hxKnUKHKEp/1UyBAIhYgnsrO4zrFSqJdoIypzFsJqt+kH5ipKHhUKWabSaX6Sar+XrweoDb6kvyXvuf1K9UPURzF7g3/Ur1AdBtPlNWhS0qYSYUoAhR2EgSkjHtqsGs4eMrSpTmaQYDSMcLiRJKo+0RwisNpSyuLedvPk+cXmpwxzjGda3QWiQixNLMKWpa+fGJTMAY4xzaeV5I9LXWLXuzIbSlxSkqSAk81ZEjMA1HGuaH1EF/kGR0K5Vz7wTDaenPxrnmnNDutJdeLvNmUp5v2lc0bZ21m06ZdH2+4U9wel9AWfWiyJSEoebSAICQSMBsAOdRxral5UNONNpGBdcUmf3bZVzuKsOOVcKRpxZwUrZ6oPTlIrQqlKQDeUsTfupBRGwpGeWc1U59C1p2hrTDaE/WpIAxUXAVHpJGZoLOn3HvqZCP9VZOI/20Zq4nm8cq4idIJ2kz7PwONEGk0+sP4SKfpGq7ppDTVxs3l3R+0R76r9X9Lr59z0FKkqUMSYGATmB0mOgba5joWyKtCVqS59XBAhW/GDOBwo2kLW6hfm1rSICjdUsYmSSQMDUfu0Oem88oWsQNheZKk31pACR6UX0lRgZYDbWT8n2k+RsywDm6T2IQBWftlocS0sKCwF5zPOIIiZGMZ9FV1heUlOEgEkjp2e7updKc3Y6i7rHjnsihDWTMzXO/pat9L9KVGdA1W80cn6KFraUAguLUQpIKrQuSXSVj0EiFIQAD6MnOi6S0gi1OJZYlxI84uAoRABQjZJEqMDcmoimAdHsuBQBSVpUJA5pJgnHIRt9Y1D1EtiG7UpbqwhNzMnCZMDsq8cdylamWHTP0VUoQAgpUVIQQlJupUQUwISZjGMYxFXFlsqrWlb8ASZiTOAACQRtgDHhWU1ncRypCFApN5SelJEgjDLnCtTq5rGxZ7MhLqiCZVgknCSNnSCOqn6Nzl12W+ag02fNiJwJ2/snoqrFrm1FSpUA5ICiTEhwYXiYOIyqfrLbkTKZuuOczDHnJKhOOGBqnbPnj7Q/mmqwny5b/ADmL1jpmgdEJcYJUNpAxIiPfM1mrUwUP3VYwRHSMINW9h1wZYbDagskSTdu/alQgFQJwOzdtqr01pFLi0PISUhSDgqJ5iljGN8VncLJtW2ZZVAX/AMI/9TmfbWZtqAVmRsHhj89FXmi7WVtuKMA3CMB6qFpGBndVJaT5w11cGS4Xf1Te4H6KNlJcIy76kpVXikGuj4c8DaNyw24V4up3ijLZ6KEWOipszg5BKfGzHhQlXjuFS02bcKVxsJ9I9VZ3h5Wc7qK3EO6rfQNNCG0ipaVAnCousB5qayuMmFsHlR3qIlVBoiThXKsW9TguhzXqA2Xk/VJf4N/1KWmeT04v8G/6leoCTb7I6X3AG1yXFn0SMLx31rrFbkps1lYVAXdJAmZOKzEYCApNSjqyHXFlJg8osETgCCcTPRjmfdULSupiC4y59KuPIuEhV0tqDYFxKBmkmCZN6bxwFVZyTFJrRbmnLMopISoG7dwmULukkDLf0g1hZrsIsRktKuLSVRIAxvGbySMsTnHVvq3dCtq9FpBu4KMYE7bvqiZ2nIZU7NlLpzBJxNbdLZUskKu5iZCRGZkqIAGG07KdaLGlhyFgEkBSYQjAEkYxGPVUDWDT5LRQgBMiFmMTvF3LYMTv6K2xmXCnr0V+bolO6LgFZIIzJwiN8zjSK0WBEwAqI+9lwzpNUdKqfQppwBYbAzu3Sg4AFJGMEDLo69Gqxqum4iIH7BkApu4BIz3Y91b/APp/hHpqRq00lhp5JkLUUhIggkBN4nHZzwenZVHpW03HlqAmEJEATF4Jgk5FJJIyzir3RK1pS4S3jMzdM5JSCTHQBJp9qeKoBbBOF4YDK8RmknI+Nc2OWuJcvqqzeOmW0w+ClaUyRCAVKmSQRhiYzJMQIyyqIvBpgf7QPa68ffVxrZZFNN3VIDajcJAAkSFEAkCTIxg5TVUgX22jHotJTxu3jPWVZVGeXqy2rGagV+kK6LyNNU1U6U2RYa/w9sXByjl8LON4oBVAzwGKeymaglAtS+UCSnkyeeAQIMzjtie+gt2Q/RmnARdIhU7xMBOOcRnUPRTMqcGGSc9pkj31pL8tResP1ieS46pwCJKo6EHECBhkBW61HUj6JKgnmEyVAEgZ5nLbXP7ZeIMpu4K2zgEkSYyq0sT6ksDEhChiBMYKPpAZii9nuP3BaxOJdK13R9YVJ/Zm9HXEVUNHz33h76mWu1JW2opJIBiYIBN1WU50Fr/yz7St37dPh9uX55GXWOq6tISbMgwJF4SQCZClVkNabYFW2BEIupw3iSrvMdVesmsrjCFtpAxUSknZOeG35zyqkKvOCTiTtOJOfWayNXsgXXNnm09Xm9w41nrR9Ya0jI809/xt9XNGVZu0fWK4128Ds903uOFNNLSKroDyXSKX6UeimGmE0rbCOXaVb+yoyzTyaEqubi5W9VyHNZ1F1hyTUlmousWSaj/VT8qOnpyplP2VyqLTgqmCloDZeT9WL/Bv+pXqb5Ps3/3f9SvUB2bQ2jw5aHUqBu3lKJBjASCMDIkxjxrA6ecSi0uArCQFGArMJOI2yBER0V0V2ynlFwbpvbIyCiYjaCZkbZ4VWuaEJVMom8FDzSCRGAAVEkdB3mrs2joit2VJbSQRED7JI6oGWeE7TUfRzCSpSVIJkzACsMeacMQPhWjZsSogqnE/Z9aSeAxjuoiLEBjOyMBGG7hS2rTneuWjSgpdUYvXW0pIVklBKjKgPtbsgcaxmldHrcSFJE84IjGSTiIEY7oHRXbtI6AatAAdTygTiL2ME5xuyrJa7aHasbLTrTYTddCjd2lPOTM9Ka2y43q4fosGtKDyeaBUErWEgqN5J9MwAWyBAEDGTPbGE7xmxpVF0OAADICCY2zjEHA5e9NS9A8jZQVgXnTyhGEBKwLowwyAPX0VoEMDcOysNmqVsKGIJAgyAUpmYn0VTOAy6KhtrKHi5yKlmRAkHnAAkqxxiDGwmtNcr1yjY05h5QX1quqWkpvkqgnIAQNmfCeNRbDZPNIw+wPAVY+Vh03mk7AgnrJPwqejRhS0iIIuJy2c0ZilKqY29GeVZ6A6xnV0Wwd1AVZxT2nREEhhN0SoJMDecYHuoWhHSlaiN3HadhzqQ0sFpuBEJg45nae01H0QwTfVsSEjPGVXogbcAcdmG+tMelR5e0rayVYqN5QJPs5HxFW2inAGkzljlG8yMx0dlU2kkjAxjiJ2xmeqp+j1HkhIjMDpGBntkdVF7Pcp3PaWdBQQBCQcsziFTJ3/ADxgIdT9KUoeiVKic4N6PEU/SqVFKbpwCxe6U3VdtRWD57rHcaeHbl+eResaBSQtJBE7DGJG4+7q4VAb0Y20ucL5wAxJHGfR8aes7aiEwqTkMe6ahR1mZP0e0LB9FLQyJ+ynqGe2ss99YrjV4y4FIXCsCkdwQnEdBmqF1XPVxrr4PZ7/ANIvUWmk0w2gdNM+kCtrnj9QeqmGlC6aTStgNVQlU5bgFBLwrl4mUXBWqh6xfZqU0caiaxHFNLf+OjypqeMqZT651PClFNFLeoDY+T4Yv8G/6lepfJ5/n8G/6lJQHcC69fXDbY50YuK2TuR00hU/OTI63D7hUoiCR0nHfJJNDWarRb/gCHj9pr+BZ8V04su/6iOpv4rogPCnBfTU2LmSOLM5teUeDbY9xqDpHQodADri13TeAUlqEqGEgcngYJ7atuVpFR8ip0rd/NK5nR0COVfgYAcpAAGAgACKN/ho2rdP71z3GpUdFKaZeqoZ0WjcTxW4f56G5oxra2k8ZPianKXQSv5mgS1zXykNpStKUJSkBEwkRiSZ91bmy2VsNphCBKUzCQJN0bhnWD8piv8AuP3Y99b9kG4mfVTnwFT4PHKy7iBbNBtrMwAd4z699Udr0OpOMSN6Se8ZitXnu7zTVJBjxp7a+rHLu/6yDZAZbmMj76iaIGKtwHeTh4GpjzQLLYVkpvtBBBqNohODnUOvGtp21x3qZpE4Dr8Ks2lJ5NITIugAyc1QFKPCVVT6QeEhO2CrqkJqzsjcNA4yolRnfl4AU72T7jyBbzzDxHgqoDRh2enwNTLceZ1jwVUSzOQ8CNip35EHI+FVh25fnkr1iwbaCUADID+/vqOsAmDtBHcakuWsupCzEqkmMszUMHndvgayUiWZm42tI3DvLZ/mqkc9NXGr9KiErjDAf0qoFemrjXXwuz3/AKTer1ymKaFHu9NMUmt8sYSKpmhls7zUsimRXPeFFbRhZ6dco/JE0q2wnM47qj4Xnwewmk41A1h9JPCrBtUmq3T556eFK6+H7jyqaJTKeDXOp6vRSilu0BsPJ6MX/wB3/UpKd5PRi/wb/qUlAd1eXzjxPjQSqZpXjzlY7T40xNWk6emkCsOv314Jr17DrNTYceE76QcaWZ2eNeOGzvqGhJr17dTCvoA76RRwnHvimBI3kU0kRtnh7591AK6Ypw0g5t5SlS+rZCE/lBNdEQMBwHhXOfKB/wCQv2B+UV0FlXMT7KdvQN1HgoMGt57yaGQAQArOvXOPfTMsf/2hTOi0D6M2koBVBIUTkDOyM+mo+hGbyHY2QfCYpLSSGUhPpBEgHDEice2n6t2jkytUAjAEZSK1nSsL1QbXCo68uiMOirNgeaR7NQ9JPhS5gJEGAJwnpNTWkEMtnYUjHqxp3tk/kTqq9IvBIAM85UDjCs6AyBf6z4ipWkUgpxAJBBHQYNRm0w5G5Sh3iqx7cvzyV6xP5JKUBIwAEDhUM+keB8DUx3KoKjieCvymslmD0V/P+lVAr01cav55q+Pva+FZ8nnq4118Lsn3Reok0kxS0ldNSdf3gV7lRuoSjTKm52GI7ajsgVEUqdo+emjsgEk+qknwA7yKC2OYs7gkdalf2rj4mdyq5NHstnYJ4Y1B0pYluLlKZwyET/DnUpgZcf01Id06624hEpcSSBDqQ4B6PrY7Ttqf2jyzDtnUkwpJSekEeNJFdBsGu7SjybtnUIH+UsKRjH+VaQ4nbsKamsp0RadrSD+2h6yqHFbRda/ABWej25jS11BXkmZeF6zvOR+yWbUntaWHP/rqntnkltSTCHLO4fVKyyv+B9KDSAHk9/z+Df8AUpKutT9TbbZ1PB2yvJkIjmEgxykwpMg5jI7a9Qbqb55yvaPjSg0J1crV0E+Jr3X31ogS9T2yIzAM5k9mFAJppgDLGSZk7zsOGypqoIt/OCeqglRO/rpt75zo9k0e47NwExhJUkCeE1CwSnfPafjSpMGcevH801KtOhnW0yq6B/yJHdt4VAHznQZ5IwJ4H49W3o6qobe8+lagk3hmkp5PHck4ZjLvq7U+qIk4d3bUYq31NgYHTmiLS+sqKCTdAJJQMuBjbVzoxVqASFhUJSBIcmYEejMdUVevL6PE9wpqTOQJHTh3UDRWrfI5ySDtHpCg6SIcbUg3rpEGDdInKI29XVRTO6or74TmY4UwylmadZBbWb6CDcMEqRgYw2p4YjhhVhov0FE4YxGOwbCc6da7cCCoIBKcxJBjeDB6x8jNaJ0q604UrSpxpRk3RKkH1gB3jbsg1WOSLiuLY7z4jJMzxURHdWi0fcUylCyALggnLIVn7e4mRBwKJSdiucAY7cjBwOFW4T5tHsJnsFXb8sT5QdJWZKAAlV7nZ84jgL1R7P8AWr/efmFE0grAcf00CyK56p2hfeQfcarHty9ivWJbxqutCSQoDO6rwNXlvsvMStI2CQN+RjrBqkUsc7EeirwOys1A2a8GiFelInjKJyqlnnK41oXEcxZxnlI75ntArOgc5XGuvh9k+9R5p5dG+kDo30hTTC2K0yyzGoco02mFuhrQd5rHLO/RWhUnmO+x/OgfGgoX5lfttj85ojCIbd4JHasfChgebV7aO4LrnM5jIfO0/Co1u+vb9o9xHwqUyMvnaqoltPnR0coewE1V7QFZB55XBP5mxQrAeY5wj8Dh91Gs31q+r86PhQrGPNL+ckL+NZmfYXVJbWpJKVAiCCQRG4jjWj0T5R7e0yo/SFOJSQAh6HEQY2LB31mWR5hfE+LXxpWR/wBur2x/JQHYdQNf12kO3rOykouSW77YVev/AGUmNm7bXqyfkqdui0dJbHYF/GkoDqqvSV0qJ7/hSiltB5yuJ8aGF1aD+uhqIjpxz4np91Lyw3jtFCSoRmBPf88KWSsShfRh0mPdSp6I6vjTYG7+L4GlA3d1RtbykkZx4n4mhKV0doNHKY3CkCQYgyek5fPQKRowCjvPVApHUk7I6E4VNWkR6RJ6Pme2oNowO4byRT0W0dxsjaesmaGW52E8SY7J91BttnSvGFXhkoKiO3DsFN5NZEEnhPwk+6kZzqUDCAT0QY4z7zUVSCdyRwSJ7vCjBsjOEnpGHVhFAInKCd8FQHE/CgzBYgDIAjbeAM9uPhQH3EKMSCcjkAPd1CvPWVMQVY+qMATs5oxrwZUqApKUDICApRA3AnDrmpCp0i2lCFG8EgiD6RBvERAB3gY8KtbPbg60FoN5MAYZpjAgjq/tUa02BlSShLUneQRj0q+FVdi0SqzqKm1kz6STilUZZQQRsVnVTJNx5pekmyS2oHAEyN/oDxiksXp/xeKqdbLReuGDF4AgDngqKTiAIOCIBGZOQpthPPPX4qitsb8l9mV6xfs2tKU3Vzd2ECY3gjdwqp0gprncneMpMkgDq3mpNoOAqsX9rh7xSN5f1R/5T2Ams6jM8avXF+bj9ue0ufCqJoYnjXVw58uP3qb1olymFNPpJre6IMimKRRy50Uhe6KzyxmudPdMQ15tYylSB3qPuoDsBGGPPT4Koz7pLSv+RI7lmo0eaP8AyJ/KquPLXORcEYxI6u+8ffUG1nn/AHXfA1Os+Y+74VAtBxP/ABq71Ae+legIx9Y57Q/MT7qDZsGj97uSgfzUVk85z2/c6fdQmvqepfi0KgzkfUHifzND3V5B/wC3PSv3J+FIr6kcPFZ/TS//ABx7fxHuoDU6gLhDvSpPga9XtQWpS5909qnB/LS0B1i0LlavaPiaAFYx8+FOfPPX7SvE0wVaRAvKkZXgIgSJ3514GiNpAA4DuAqc1YkS5vk0SZ4UwmaVsfOVQsoRO7rn30vJpTvPzurzgHSOGHfQydxNOahdRTaMMEkdWFRHVzmBPCnKeJzjA/PdsoasTnB+e2i05NI7t0ekTHRM92NMQ6n7A2bSR27aS0oMjC9Hrk3Z3wM6ahMzgAd4nwnxpGRSBHPJVOzIcIOKjxmgLbk4BSBt3nqGXXUpQCcTmeiVHh/aozjxP7I/F17vnGkaOSps826reDgvrOXbUdx5SziI3pAifaO0d1SSjcPneaa7ZpHOAIoAShu/tQiyAZxJOGJJ7qMzZ1HKAOER/eiJaQBeJ6zOXVkKQV1oshiSADIg4gpjETBxqv0daUhxSL4KjPNGMlMkiYzBBIxxxq2fsbThwx3mSrskkDj2b6zWm9AAKvtrumZjGZzBBmZzqplqaRlj5Xin/nYRVbbn1JSpSRJEYdF4UmjdIFwXHcF7FEQlz2vVV0jPuqU4i6CcuckGcxzgcfjtq9oRirzQ6T7ln31Ss++rdw+aTj83f71Tsqzrs4fbj7s/qMaaaap8UJT52CtMuJjBoQ0xRoZcV0Uw3qwy4k6Rcgrp8zxc8Ef3oKvqf3g/KaItJ5FI3uK8AKYpMMgftz+GB7+yuYxWc+Edwqte+17A73RVklME8T3A1XuIOPTcHatRp3oDGv8AM9tXch340MfVfcJ7XUj3U5BwPSp09iP70ivQ/djvcJqTed+qHBPep015z6hHH3uV570Bwb/KtXvr1o+qR1fzH+agNr5NkYO+w33rtFeonkyP1w3IZ7+VPvr1AdEtDZvqx+0rdvPRQ7h2+NWz2iU3lc5eZ2jeeimDQ6fWV+H4Ve4jSqCAf7k1LOAqUdDJ9Zfan4UT/B0+sr8PwqcquK9Q215Tkb6sxodPrK7vhTHdFpAmVd3wqFqtTvTXrxOdWn+DpH2ldZHwpHNFpA9JXd8KWgrF4CZHXQ75IwEdP9qtk6ERgbyyY2lPwwpVaJT6yvw/CmNs843tJPGaRLCjtgcMfnj2VoBoZGd5U/d+GFKvQ6fWV+H4UDahDQTj3nEmmKx6B89lWh0Ik4la+1OHDm0h0OkfbX+H9NGhtUqISMcKhvOg7BG7b21fHQSDiVLn7v6aYrV5HrL/AA/po0e1EbZdGXVv+NRXrQTmer41pP8AppvO8v8AD+mmnVtuPSX2p/TS0NsqqZ6OHvoRZAxOfRPx8K1h1Yb9ZztT+mkXqy3HpL/B+mlobY1yyX9ndlQ30FKbqpMA3VY3kmDHVJ6q3bWrTaRAKx/D+mh2jVluJvL/AA4/hpzYurHPXlnkWwSCIVEZ5CZ6c6qm0V0LSGqDWICnBwKf041TK1Na/wBR7tR+iuucSYyT6MNb2zKgBTEkDM1pValNH/Me/iR+ikOozPru9rf6KV427vR+llnHh0UNy2JyE4VrP+hWfXd7W/0UM6is/wCo92t/orP4lp6ZX/EYATEiSTO87RtBqa5ZnEttqSIDgKglcSpMjGN26QJ2VrNCahWdTwvqcWAFKuqKLqihJUAqECRIxFM0hqmh1wuLdeKic5RkMAALmAFIMepQUVDFKud6WWRHVTUMqQYUI9DtgzXQdEanMqvlRWotpvIUbhIIIwIuQodBBqKdWUKWpSnHVFS5N4oM/goojCrsYIw5uCuHOABw6qh2qzlKTIwCUCe+ulWzUZlKoSt0DdKOPqUI6mNeu7s2o3exUr1HNrUMDxQOxv8AvXrV6KRw/wDWg++t9b9Q2CCb7ox2FG4D1OigWnUZk/bdzO1HqoHqdFCXvJyqC/wZHYhXxr1aTVXVVtsvXVuYlOZRsBA+zXq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p>
        </p:txBody>
      </p:sp>
      <p:pic>
        <p:nvPicPr>
          <p:cNvPr id="7" name="Picture 2" descr="Opito logo –"/>
          <p:cNvPicPr>
            <a:picLocks noChangeAspect="1" noChangeArrowheads="1"/>
          </p:cNvPicPr>
          <p:nvPr/>
        </p:nvPicPr>
        <p:blipFill>
          <a:blip r:embed="rId2"/>
          <a:srcRect/>
          <a:stretch>
            <a:fillRect/>
          </a:stretch>
        </p:blipFill>
        <p:spPr bwMode="auto">
          <a:xfrm>
            <a:off x="7391400" y="228600"/>
            <a:ext cx="1600200" cy="914400"/>
          </a:xfrm>
          <a:prstGeom prst="rect">
            <a:avLst/>
          </a:prstGeom>
          <a:noFill/>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0F3F0DC-2930-4CC2-B6FE-EFCAF675E2A5}" type="slidenum">
              <a:rPr lang="en-US"/>
              <a:pPr/>
              <a:t>90</a:t>
            </a:fld>
            <a:endParaRPr lang="en-US"/>
          </a:p>
        </p:txBody>
      </p:sp>
      <p:sp>
        <p:nvSpPr>
          <p:cNvPr id="58370" name="Rectangle 2"/>
          <p:cNvSpPr>
            <a:spLocks noGrp="1" noChangeArrowheads="1"/>
          </p:cNvSpPr>
          <p:nvPr>
            <p:ph type="title"/>
          </p:nvPr>
        </p:nvSpPr>
        <p:spPr/>
        <p:txBody>
          <a:bodyPr/>
          <a:lstStyle/>
          <a:p>
            <a:r>
              <a:rPr lang="en-US"/>
              <a:t>Gotta Have !!!!!</a:t>
            </a:r>
          </a:p>
        </p:txBody>
      </p:sp>
      <p:sp>
        <p:nvSpPr>
          <p:cNvPr id="58371" name="Rectangle 3"/>
          <p:cNvSpPr>
            <a:spLocks noGrp="1" noChangeArrowheads="1"/>
          </p:cNvSpPr>
          <p:nvPr>
            <p:ph type="body" idx="1"/>
          </p:nvPr>
        </p:nvSpPr>
        <p:spPr>
          <a:xfrm>
            <a:off x="682625" y="1676400"/>
            <a:ext cx="7772400" cy="4419600"/>
          </a:xfrm>
        </p:spPr>
        <p:txBody>
          <a:bodyPr/>
          <a:lstStyle/>
          <a:p>
            <a:pPr>
              <a:lnSpc>
                <a:spcPct val="90000"/>
              </a:lnSpc>
            </a:pPr>
            <a:r>
              <a:rPr lang="en-US" sz="2400"/>
              <a:t>Each checklist should indicate the location or specific site or areas surveyed </a:t>
            </a:r>
          </a:p>
          <a:p>
            <a:pPr>
              <a:lnSpc>
                <a:spcPct val="90000"/>
              </a:lnSpc>
            </a:pPr>
            <a:endParaRPr lang="en-US" sz="2400"/>
          </a:p>
          <a:p>
            <a:pPr>
              <a:lnSpc>
                <a:spcPct val="90000"/>
              </a:lnSpc>
            </a:pPr>
            <a:r>
              <a:rPr lang="en-US" sz="2400"/>
              <a:t>Name and title of the inspector </a:t>
            </a:r>
          </a:p>
          <a:p>
            <a:pPr>
              <a:lnSpc>
                <a:spcPct val="90000"/>
              </a:lnSpc>
            </a:pPr>
            <a:endParaRPr lang="en-US" sz="2400"/>
          </a:p>
          <a:p>
            <a:pPr>
              <a:lnSpc>
                <a:spcPct val="90000"/>
              </a:lnSpc>
            </a:pPr>
            <a:r>
              <a:rPr lang="en-US" sz="2400"/>
              <a:t>Date of inspection</a:t>
            </a:r>
          </a:p>
          <a:p>
            <a:pPr>
              <a:lnSpc>
                <a:spcPct val="90000"/>
              </a:lnSpc>
            </a:pPr>
            <a:endParaRPr lang="en-US" sz="2400"/>
          </a:p>
          <a:p>
            <a:pPr>
              <a:lnSpc>
                <a:spcPct val="90000"/>
              </a:lnSpc>
            </a:pPr>
            <a:r>
              <a:rPr lang="en-US" sz="2400"/>
              <a:t>Corrective action taken for identified hazards, or violations. </a:t>
            </a:r>
          </a:p>
          <a:p>
            <a:pPr>
              <a:lnSpc>
                <a:spcPct val="90000"/>
              </a:lnSpc>
              <a:buFont typeface="Wingdings" pitchFamily="2" charset="2"/>
              <a:buNone/>
            </a:pPr>
            <a:endParaRPr lang="en-US" sz="2400"/>
          </a:p>
          <a:p>
            <a:pPr algn="ctr">
              <a:lnSpc>
                <a:spcPct val="90000"/>
              </a:lnSpc>
              <a:buFont typeface="Wingdings" pitchFamily="2" charset="2"/>
              <a:buNone/>
            </a:pPr>
            <a:r>
              <a:rPr lang="en-US" sz="2400" b="1" i="1"/>
              <a:t>The inspection report will be used in trend analysis and recordkeeping</a:t>
            </a:r>
            <a:r>
              <a:rPr lang="en-US" sz="2400" b="1" i="1">
                <a:solidFill>
                  <a:schemeClr val="accent2"/>
                </a:solidFill>
              </a:rPr>
              <a:t>.</a:t>
            </a:r>
          </a:p>
        </p:txBody>
      </p:sp>
      <p:pic>
        <p:nvPicPr>
          <p:cNvPr id="6" name="Picture 2" descr="Opito logo –"/>
          <p:cNvPicPr>
            <a:picLocks noChangeAspect="1" noChangeArrowheads="1"/>
          </p:cNvPicPr>
          <p:nvPr/>
        </p:nvPicPr>
        <p:blipFill>
          <a:blip r:embed="rId2"/>
          <a:srcRect/>
          <a:stretch>
            <a:fillRect/>
          </a:stretch>
        </p:blipFill>
        <p:spPr bwMode="auto">
          <a:xfrm>
            <a:off x="8077200" y="228600"/>
            <a:ext cx="914400" cy="914400"/>
          </a:xfrm>
          <a:prstGeom prst="rect">
            <a:avLst/>
          </a:prstGeom>
          <a:noFill/>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58370"/>
                                        </p:tgtEl>
                                        <p:attrNameLst>
                                          <p:attrName>style.visibility</p:attrName>
                                        </p:attrNameLst>
                                      </p:cBhvr>
                                      <p:to>
                                        <p:strVal val="visible"/>
                                      </p:to>
                                    </p:set>
                                    <p:anim calcmode="lin" valueType="num">
                                      <p:cBhvr additive="base">
                                        <p:cTn id="7" dur="500" fill="hold"/>
                                        <p:tgtEl>
                                          <p:spTgt spid="58370"/>
                                        </p:tgtEl>
                                        <p:attrNameLst>
                                          <p:attrName>ppt_x</p:attrName>
                                        </p:attrNameLst>
                                      </p:cBhvr>
                                      <p:tavLst>
                                        <p:tav tm="0">
                                          <p:val>
                                            <p:strVal val="0-#ppt_w/2"/>
                                          </p:val>
                                        </p:tav>
                                        <p:tav tm="100000">
                                          <p:val>
                                            <p:strVal val="#ppt_x"/>
                                          </p:val>
                                        </p:tav>
                                      </p:tavLst>
                                    </p:anim>
                                    <p:anim calcmode="lin" valueType="num">
                                      <p:cBhvr additive="base">
                                        <p:cTn id="8" dur="500" fill="hold"/>
                                        <p:tgtEl>
                                          <p:spTgt spid="58370"/>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1" presetClass="entr" presetSubtype="0" fill="hold" grpId="0" nodeType="afterEffect">
                                  <p:stCondLst>
                                    <p:cond delay="1000"/>
                                  </p:stCondLst>
                                  <p:childTnLst>
                                    <p:set>
                                      <p:cBhvr>
                                        <p:cTn id="11" dur="1" fill="hold">
                                          <p:stCondLst>
                                            <p:cond delay="499"/>
                                          </p:stCondLst>
                                        </p:cTn>
                                        <p:tgtEl>
                                          <p:spTgt spid="58371">
                                            <p:txEl>
                                              <p:pRg st="0" end="0"/>
                                            </p:txEl>
                                          </p:spTgt>
                                        </p:tgtEl>
                                        <p:attrNameLst>
                                          <p:attrName>style.visibility</p:attrName>
                                        </p:attrNameLst>
                                      </p:cBhvr>
                                      <p:to>
                                        <p:strVal val="visible"/>
                                      </p:to>
                                    </p:set>
                                  </p:childTnLst>
                                </p:cTn>
                              </p:par>
                            </p:childTnLst>
                          </p:cTn>
                        </p:par>
                        <p:par>
                          <p:cTn id="12" fill="hold">
                            <p:stCondLst>
                              <p:cond delay="3000"/>
                            </p:stCondLst>
                            <p:childTnLst>
                              <p:par>
                                <p:cTn id="13" presetID="1" presetClass="entr" presetSubtype="0" fill="hold" grpId="0" nodeType="afterEffect">
                                  <p:stCondLst>
                                    <p:cond delay="1000"/>
                                  </p:stCondLst>
                                  <p:childTnLst>
                                    <p:set>
                                      <p:cBhvr>
                                        <p:cTn id="14" dur="1" fill="hold">
                                          <p:stCondLst>
                                            <p:cond delay="499"/>
                                          </p:stCondLst>
                                        </p:cTn>
                                        <p:tgtEl>
                                          <p:spTgt spid="58371">
                                            <p:txEl>
                                              <p:pRg st="2" end="2"/>
                                            </p:txEl>
                                          </p:spTgt>
                                        </p:tgtEl>
                                        <p:attrNameLst>
                                          <p:attrName>style.visibility</p:attrName>
                                        </p:attrNameLst>
                                      </p:cBhvr>
                                      <p:to>
                                        <p:strVal val="visible"/>
                                      </p:to>
                                    </p:set>
                                  </p:childTnLst>
                                </p:cTn>
                              </p:par>
                            </p:childTnLst>
                          </p:cTn>
                        </p:par>
                        <p:par>
                          <p:cTn id="15" fill="hold">
                            <p:stCondLst>
                              <p:cond delay="4500"/>
                            </p:stCondLst>
                            <p:childTnLst>
                              <p:par>
                                <p:cTn id="16" presetID="1" presetClass="entr" presetSubtype="0" fill="hold" grpId="0" nodeType="afterEffect">
                                  <p:stCondLst>
                                    <p:cond delay="1000"/>
                                  </p:stCondLst>
                                  <p:childTnLst>
                                    <p:set>
                                      <p:cBhvr>
                                        <p:cTn id="17" dur="1" fill="hold">
                                          <p:stCondLst>
                                            <p:cond delay="499"/>
                                          </p:stCondLst>
                                        </p:cTn>
                                        <p:tgtEl>
                                          <p:spTgt spid="58371">
                                            <p:txEl>
                                              <p:pRg st="4" end="4"/>
                                            </p:txEl>
                                          </p:spTgt>
                                        </p:tgtEl>
                                        <p:attrNameLst>
                                          <p:attrName>style.visibility</p:attrName>
                                        </p:attrNameLst>
                                      </p:cBhvr>
                                      <p:to>
                                        <p:strVal val="visible"/>
                                      </p:to>
                                    </p:set>
                                  </p:childTnLst>
                                </p:cTn>
                              </p:par>
                            </p:childTnLst>
                          </p:cTn>
                        </p:par>
                        <p:par>
                          <p:cTn id="18" fill="hold">
                            <p:stCondLst>
                              <p:cond delay="6000"/>
                            </p:stCondLst>
                            <p:childTnLst>
                              <p:par>
                                <p:cTn id="19" presetID="1" presetClass="entr" presetSubtype="0" fill="hold" grpId="0" nodeType="afterEffect">
                                  <p:stCondLst>
                                    <p:cond delay="1000"/>
                                  </p:stCondLst>
                                  <p:childTnLst>
                                    <p:set>
                                      <p:cBhvr>
                                        <p:cTn id="20" dur="1" fill="hold">
                                          <p:stCondLst>
                                            <p:cond delay="499"/>
                                          </p:stCondLst>
                                        </p:cTn>
                                        <p:tgtEl>
                                          <p:spTgt spid="58371">
                                            <p:txEl>
                                              <p:pRg st="6" end="6"/>
                                            </p:txEl>
                                          </p:spTgt>
                                        </p:tgtEl>
                                        <p:attrNameLst>
                                          <p:attrName>style.visibility</p:attrName>
                                        </p:attrNameLst>
                                      </p:cBhvr>
                                      <p:to>
                                        <p:strVal val="visible"/>
                                      </p:to>
                                    </p:set>
                                  </p:childTnLst>
                                </p:cTn>
                              </p:par>
                            </p:childTnLst>
                          </p:cTn>
                        </p:par>
                        <p:par>
                          <p:cTn id="21" fill="hold">
                            <p:stCondLst>
                              <p:cond delay="7500"/>
                            </p:stCondLst>
                            <p:childTnLst>
                              <p:par>
                                <p:cTn id="22" presetID="1" presetClass="entr" presetSubtype="0" fill="hold" grpId="0" nodeType="afterEffect">
                                  <p:stCondLst>
                                    <p:cond delay="1000"/>
                                  </p:stCondLst>
                                  <p:childTnLst>
                                    <p:set>
                                      <p:cBhvr>
                                        <p:cTn id="23" dur="1" fill="hold">
                                          <p:stCondLst>
                                            <p:cond delay="499"/>
                                          </p:stCondLst>
                                        </p:cTn>
                                        <p:tgtEl>
                                          <p:spTgt spid="583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utoUpdateAnimBg="0"/>
      <p:bldP spid="58371" grpId="0" build="p" autoUpdateAnimBg="0" advAuto="100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B22AE36-CEA0-48BF-AD8A-0654113BFDA6}" type="slidenum">
              <a:rPr lang="en-US"/>
              <a:pPr/>
              <a:t>91</a:t>
            </a:fld>
            <a:endParaRPr lang="en-US"/>
          </a:p>
        </p:txBody>
      </p:sp>
      <p:sp>
        <p:nvSpPr>
          <p:cNvPr id="59394" name="Rectangle 2"/>
          <p:cNvSpPr>
            <a:spLocks noGrp="1" noChangeArrowheads="1"/>
          </p:cNvSpPr>
          <p:nvPr>
            <p:ph type="title"/>
          </p:nvPr>
        </p:nvSpPr>
        <p:spPr/>
        <p:txBody>
          <a:bodyPr/>
          <a:lstStyle/>
          <a:p>
            <a:r>
              <a:rPr lang="en-US"/>
              <a:t>A “MUST” </a:t>
            </a:r>
          </a:p>
        </p:txBody>
      </p:sp>
      <p:sp>
        <p:nvSpPr>
          <p:cNvPr id="59395" name="Rectangle 3"/>
          <p:cNvSpPr>
            <a:spLocks noGrp="1" noChangeArrowheads="1"/>
          </p:cNvSpPr>
          <p:nvPr>
            <p:ph type="body" idx="1"/>
          </p:nvPr>
        </p:nvSpPr>
        <p:spPr>
          <a:xfrm>
            <a:off x="682625" y="1676400"/>
            <a:ext cx="7772400" cy="4419600"/>
          </a:xfrm>
        </p:spPr>
        <p:txBody>
          <a:bodyPr/>
          <a:lstStyle/>
          <a:p>
            <a:endParaRPr lang="en-US" sz="2400"/>
          </a:p>
          <a:p>
            <a:endParaRPr lang="en-US" sz="2400"/>
          </a:p>
          <a:p>
            <a:r>
              <a:rPr lang="en-US" sz="2400"/>
              <a:t>Employees must be notified of hazards that pose an immediate threat of physical harm or property damage</a:t>
            </a:r>
          </a:p>
          <a:p>
            <a:pPr>
              <a:buFont typeface="Wingdings" pitchFamily="2" charset="2"/>
              <a:buNone/>
            </a:pPr>
            <a:endParaRPr lang="en-US" sz="2400"/>
          </a:p>
          <a:p>
            <a:pPr>
              <a:buFont typeface="Wingdings" pitchFamily="2" charset="2"/>
              <a:buNone/>
            </a:pPr>
            <a:endParaRPr lang="en-US" sz="2400"/>
          </a:p>
          <a:p>
            <a:r>
              <a:rPr lang="en-US" sz="2400"/>
              <a:t>Informed of measures or steps that will be taken to eliminate, correct or control the hazards</a:t>
            </a:r>
          </a:p>
        </p:txBody>
      </p:sp>
      <p:pic>
        <p:nvPicPr>
          <p:cNvPr id="6" name="Picture 2" descr="Opito logo –"/>
          <p:cNvPicPr>
            <a:picLocks noChangeAspect="1" noChangeArrowheads="1"/>
          </p:cNvPicPr>
          <p:nvPr/>
        </p:nvPicPr>
        <p:blipFill>
          <a:blip r:embed="rId2"/>
          <a:srcRect/>
          <a:stretch>
            <a:fillRect/>
          </a:stretch>
        </p:blipFill>
        <p:spPr bwMode="auto">
          <a:xfrm>
            <a:off x="8077200" y="228600"/>
            <a:ext cx="914400" cy="914400"/>
          </a:xfrm>
          <a:prstGeom prst="rect">
            <a:avLst/>
          </a:prstGeom>
          <a:noFill/>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9394"/>
                                        </p:tgtEl>
                                        <p:attrNameLst>
                                          <p:attrName>style.visibility</p:attrName>
                                        </p:attrNameLst>
                                      </p:cBhvr>
                                      <p:to>
                                        <p:strVal val="visible"/>
                                      </p:to>
                                    </p:set>
                                    <p:animEffect transition="in" filter="checkerboard(across)">
                                      <p:cBhvr>
                                        <p:cTn id="7" dur="500"/>
                                        <p:tgtEl>
                                          <p:spTgt spid="59394"/>
                                        </p:tgtEl>
                                      </p:cBhvr>
                                    </p:animEffect>
                                  </p:childTnLst>
                                </p:cTn>
                              </p:par>
                            </p:childTnLst>
                          </p:cTn>
                        </p:par>
                        <p:par>
                          <p:cTn id="8" fill="hold">
                            <p:stCondLst>
                              <p:cond delay="500"/>
                            </p:stCondLst>
                            <p:childTnLst>
                              <p:par>
                                <p:cTn id="9" presetID="5" presetClass="entr" presetSubtype="5" fill="hold" grpId="0" nodeType="afterEffect">
                                  <p:stCondLst>
                                    <p:cond delay="1000"/>
                                  </p:stCondLst>
                                  <p:childTnLst>
                                    <p:set>
                                      <p:cBhvr>
                                        <p:cTn id="10" dur="1" fill="hold">
                                          <p:stCondLst>
                                            <p:cond delay="0"/>
                                          </p:stCondLst>
                                        </p:cTn>
                                        <p:tgtEl>
                                          <p:spTgt spid="59395">
                                            <p:txEl>
                                              <p:pRg st="2" end="2"/>
                                            </p:txEl>
                                          </p:spTgt>
                                        </p:tgtEl>
                                        <p:attrNameLst>
                                          <p:attrName>style.visibility</p:attrName>
                                        </p:attrNameLst>
                                      </p:cBhvr>
                                      <p:to>
                                        <p:strVal val="visible"/>
                                      </p:to>
                                    </p:set>
                                    <p:animEffect transition="in" filter="checkerboard(down)">
                                      <p:cBhvr>
                                        <p:cTn id="11" dur="500"/>
                                        <p:tgtEl>
                                          <p:spTgt spid="59395">
                                            <p:txEl>
                                              <p:pRg st="2" end="2"/>
                                            </p:txEl>
                                          </p:spTgt>
                                        </p:tgtEl>
                                      </p:cBhvr>
                                    </p:animEffect>
                                  </p:childTnLst>
                                </p:cTn>
                              </p:par>
                            </p:childTnLst>
                          </p:cTn>
                        </p:par>
                        <p:par>
                          <p:cTn id="12" fill="hold">
                            <p:stCondLst>
                              <p:cond delay="2000"/>
                            </p:stCondLst>
                            <p:childTnLst>
                              <p:par>
                                <p:cTn id="13" presetID="5" presetClass="entr" presetSubtype="5" fill="hold" grpId="0" nodeType="afterEffect">
                                  <p:stCondLst>
                                    <p:cond delay="1000"/>
                                  </p:stCondLst>
                                  <p:childTnLst>
                                    <p:set>
                                      <p:cBhvr>
                                        <p:cTn id="14" dur="1" fill="hold">
                                          <p:stCondLst>
                                            <p:cond delay="0"/>
                                          </p:stCondLst>
                                        </p:cTn>
                                        <p:tgtEl>
                                          <p:spTgt spid="59395">
                                            <p:txEl>
                                              <p:pRg st="5" end="5"/>
                                            </p:txEl>
                                          </p:spTgt>
                                        </p:tgtEl>
                                        <p:attrNameLst>
                                          <p:attrName>style.visibility</p:attrName>
                                        </p:attrNameLst>
                                      </p:cBhvr>
                                      <p:to>
                                        <p:strVal val="visible"/>
                                      </p:to>
                                    </p:set>
                                    <p:animEffect transition="in" filter="checkerboard(down)">
                                      <p:cBhvr>
                                        <p:cTn id="15" dur="500"/>
                                        <p:tgtEl>
                                          <p:spTgt spid="593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autoUpdateAnimBg="0"/>
      <p:bldP spid="59395" grpId="0" build="p" autoUpdateAnimBg="0" advAuto="100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D68A48B-13A8-416B-937D-BCC75B05E314}" type="slidenum">
              <a:rPr lang="en-US"/>
              <a:pPr/>
              <a:t>92</a:t>
            </a:fld>
            <a:endParaRPr lang="en-US"/>
          </a:p>
        </p:txBody>
      </p:sp>
      <p:sp>
        <p:nvSpPr>
          <p:cNvPr id="43010" name="Rectangle 2"/>
          <p:cNvSpPr>
            <a:spLocks noGrp="1" noChangeArrowheads="1"/>
          </p:cNvSpPr>
          <p:nvPr>
            <p:ph type="title"/>
          </p:nvPr>
        </p:nvSpPr>
        <p:spPr>
          <a:xfrm>
            <a:off x="533400" y="304800"/>
            <a:ext cx="8080375" cy="1143000"/>
          </a:xfrm>
        </p:spPr>
        <p:txBody>
          <a:bodyPr/>
          <a:lstStyle/>
          <a:p>
            <a:r>
              <a:rPr lang="en-US"/>
              <a:t>Inspection Points</a:t>
            </a:r>
          </a:p>
        </p:txBody>
      </p:sp>
      <p:sp>
        <p:nvSpPr>
          <p:cNvPr id="43011" name="Rectangle 3"/>
          <p:cNvSpPr>
            <a:spLocks noGrp="1" noChangeArrowheads="1"/>
          </p:cNvSpPr>
          <p:nvPr>
            <p:ph type="body" idx="1"/>
          </p:nvPr>
        </p:nvSpPr>
        <p:spPr>
          <a:xfrm>
            <a:off x="152400" y="1219200"/>
            <a:ext cx="8839200" cy="4876800"/>
          </a:xfrm>
        </p:spPr>
        <p:txBody>
          <a:bodyPr/>
          <a:lstStyle/>
          <a:p>
            <a:pPr>
              <a:lnSpc>
                <a:spcPct val="90000"/>
              </a:lnSpc>
              <a:buFont typeface="Wingdings" pitchFamily="2" charset="2"/>
              <a:buNone/>
            </a:pPr>
            <a:r>
              <a:rPr lang="en-US" sz="1100" b="1" dirty="0">
                <a:cs typeface="Times New Roman" pitchFamily="18" charset="0"/>
              </a:rPr>
              <a:t>		</a:t>
            </a:r>
            <a:r>
              <a:rPr lang="en-US" sz="1050" b="1" dirty="0">
                <a:cs typeface="Times New Roman" pitchFamily="18" charset="0"/>
              </a:rPr>
              <a:t>							</a:t>
            </a:r>
          </a:p>
          <a:p>
            <a:pPr algn="just">
              <a:lnSpc>
                <a:spcPct val="90000"/>
              </a:lnSpc>
              <a:buFont typeface="Wingdings" pitchFamily="2" charset="2"/>
              <a:buNone/>
            </a:pPr>
            <a:r>
              <a:rPr lang="en-US" sz="1050" b="1" dirty="0">
                <a:cs typeface="Times New Roman" pitchFamily="18" charset="0"/>
              </a:rPr>
              <a:t>Is the rig cab clean and free of loose material?					</a:t>
            </a:r>
            <a:r>
              <a:rPr lang="en-US" sz="1100" b="1" dirty="0">
                <a:cs typeface="Times New Roman" pitchFamily="18" charset="0"/>
                <a:sym typeface="Symbol" pitchFamily="18" charset="2"/>
              </a:rPr>
              <a:t></a:t>
            </a:r>
          </a:p>
          <a:p>
            <a:pPr algn="just">
              <a:lnSpc>
                <a:spcPct val="90000"/>
              </a:lnSpc>
              <a:buFont typeface="Wingdings" pitchFamily="2" charset="2"/>
              <a:buNone/>
            </a:pPr>
            <a:r>
              <a:rPr lang="en-US" sz="1050" b="1" dirty="0">
                <a:cs typeface="Times New Roman" pitchFamily="18" charset="0"/>
              </a:rPr>
              <a:t>Is the rig properly guyed?							</a:t>
            </a:r>
            <a:r>
              <a:rPr lang="en-US" sz="1100" b="1" dirty="0">
                <a:cs typeface="Times New Roman" pitchFamily="18" charset="0"/>
                <a:sym typeface="Symbol" pitchFamily="18" charset="2"/>
              </a:rPr>
              <a:t></a:t>
            </a:r>
            <a:r>
              <a:rPr lang="en-US" sz="1100" b="1" dirty="0">
                <a:cs typeface="Times New Roman" pitchFamily="18" charset="0"/>
              </a:rPr>
              <a:t>	 </a:t>
            </a:r>
            <a:r>
              <a:rPr lang="en-US" sz="1100" b="1" dirty="0">
                <a:cs typeface="Times New Roman" pitchFamily="18" charset="0"/>
                <a:sym typeface="Symbol" pitchFamily="18" charset="2"/>
              </a:rPr>
              <a:t></a:t>
            </a:r>
            <a:endParaRPr lang="en-US" sz="1100" b="1" dirty="0">
              <a:cs typeface="Times New Roman" pitchFamily="18" charset="0"/>
            </a:endParaRPr>
          </a:p>
          <a:p>
            <a:pPr algn="just">
              <a:lnSpc>
                <a:spcPct val="90000"/>
              </a:lnSpc>
              <a:buFont typeface="Wingdings" pitchFamily="2" charset="2"/>
              <a:buNone/>
            </a:pPr>
            <a:r>
              <a:rPr lang="en-US" sz="1050" b="1" dirty="0">
                <a:cs typeface="Times New Roman" pitchFamily="18" charset="0"/>
              </a:rPr>
              <a:t>Has the appropriate distance (10’) been maintained form overhead power lines			</a:t>
            </a:r>
            <a:r>
              <a:rPr lang="en-US" sz="1050" b="1" dirty="0">
                <a:cs typeface="Times New Roman" pitchFamily="18" charset="0"/>
                <a:sym typeface="Symbol" pitchFamily="18" charset="2"/>
              </a:rPr>
              <a:t> </a:t>
            </a:r>
          </a:p>
          <a:p>
            <a:pPr algn="just">
              <a:lnSpc>
                <a:spcPct val="90000"/>
              </a:lnSpc>
              <a:buFont typeface="Wingdings" pitchFamily="2" charset="2"/>
              <a:buNone/>
            </a:pPr>
            <a:r>
              <a:rPr lang="en-US" sz="1050" b="1" dirty="0">
                <a:cs typeface="Times New Roman" pitchFamily="18" charset="0"/>
              </a:rPr>
              <a:t>Are guards in place on all moving parts of the motor, draw works &amp; accessory equipment such as a reverse </a:t>
            </a:r>
          </a:p>
          <a:p>
            <a:pPr algn="just">
              <a:lnSpc>
                <a:spcPct val="90000"/>
              </a:lnSpc>
              <a:buFont typeface="Wingdings" pitchFamily="2" charset="2"/>
              <a:buNone/>
            </a:pPr>
            <a:r>
              <a:rPr lang="en-US" sz="1050" b="1" dirty="0">
                <a:cs typeface="Times New Roman" pitchFamily="18" charset="0"/>
              </a:rPr>
              <a:t>drilling unit, BOP, mud pumps, etc.?						</a:t>
            </a:r>
            <a:r>
              <a:rPr lang="en-US" sz="1100" b="1" dirty="0">
                <a:cs typeface="Times New Roman" pitchFamily="18" charset="0"/>
                <a:sym typeface="Symbol" pitchFamily="18" charset="2"/>
              </a:rPr>
              <a:t></a:t>
            </a:r>
            <a:r>
              <a:rPr lang="en-US" sz="1100" b="1" dirty="0">
                <a:cs typeface="Times New Roman" pitchFamily="18" charset="0"/>
              </a:rPr>
              <a:t>	 </a:t>
            </a:r>
            <a:r>
              <a:rPr lang="en-US" sz="1100" b="1" dirty="0">
                <a:cs typeface="Times New Roman" pitchFamily="18" charset="0"/>
                <a:sym typeface="Symbol" pitchFamily="18" charset="2"/>
              </a:rPr>
              <a:t></a:t>
            </a:r>
            <a:endParaRPr lang="en-US" sz="1100" b="1" dirty="0">
              <a:cs typeface="Times New Roman" pitchFamily="18" charset="0"/>
            </a:endParaRPr>
          </a:p>
          <a:p>
            <a:pPr algn="just">
              <a:lnSpc>
                <a:spcPct val="90000"/>
              </a:lnSpc>
              <a:buFont typeface="Wingdings" pitchFamily="2" charset="2"/>
              <a:buNone/>
            </a:pPr>
            <a:r>
              <a:rPr lang="en-US" sz="1050" b="1" dirty="0">
                <a:cs typeface="Times New Roman" pitchFamily="18" charset="0"/>
              </a:rPr>
              <a:t>Are guardrails provided around the rig floor when heights exceed 6’				</a:t>
            </a:r>
            <a:r>
              <a:rPr lang="en-US" sz="1100" b="1" dirty="0">
                <a:cs typeface="Times New Roman" pitchFamily="18" charset="0"/>
                <a:sym typeface="Symbol" pitchFamily="18" charset="2"/>
              </a:rPr>
              <a:t></a:t>
            </a:r>
            <a:r>
              <a:rPr lang="en-US" sz="1100" b="1" dirty="0">
                <a:cs typeface="Times New Roman" pitchFamily="18" charset="0"/>
              </a:rPr>
              <a:t>	 </a:t>
            </a:r>
            <a:r>
              <a:rPr lang="en-US" sz="1100" b="1" dirty="0">
                <a:cs typeface="Times New Roman" pitchFamily="18" charset="0"/>
                <a:sym typeface="Symbol" pitchFamily="18" charset="2"/>
              </a:rPr>
              <a:t></a:t>
            </a:r>
            <a:endParaRPr lang="en-US" sz="1100" b="1" dirty="0">
              <a:cs typeface="Times New Roman" pitchFamily="18" charset="0"/>
            </a:endParaRPr>
          </a:p>
          <a:p>
            <a:pPr algn="just">
              <a:lnSpc>
                <a:spcPct val="90000"/>
              </a:lnSpc>
              <a:buFont typeface="Wingdings" pitchFamily="2" charset="2"/>
              <a:buNone/>
            </a:pPr>
            <a:r>
              <a:rPr lang="en-US" sz="1050" b="1" dirty="0">
                <a:cs typeface="Times New Roman" pitchFamily="18" charset="0"/>
              </a:rPr>
              <a:t>Are the access stairs equipped with a handrail system					</a:t>
            </a:r>
            <a:r>
              <a:rPr lang="en-US" sz="1100" b="1" dirty="0">
                <a:cs typeface="Times New Roman" pitchFamily="18" charset="0"/>
                <a:sym typeface="Symbol" pitchFamily="18" charset="2"/>
              </a:rPr>
              <a:t></a:t>
            </a:r>
            <a:r>
              <a:rPr lang="en-US" sz="1100" b="1" dirty="0">
                <a:cs typeface="Times New Roman" pitchFamily="18" charset="0"/>
              </a:rPr>
              <a:t>	 </a:t>
            </a:r>
            <a:r>
              <a:rPr lang="en-US" sz="1100" b="1" dirty="0">
                <a:cs typeface="Times New Roman" pitchFamily="18" charset="0"/>
                <a:sym typeface="Symbol" pitchFamily="18" charset="2"/>
              </a:rPr>
              <a:t></a:t>
            </a:r>
            <a:endParaRPr lang="en-US" sz="1100" b="1" dirty="0">
              <a:cs typeface="Times New Roman" pitchFamily="18" charset="0"/>
            </a:endParaRPr>
          </a:p>
          <a:p>
            <a:pPr algn="just">
              <a:lnSpc>
                <a:spcPct val="90000"/>
              </a:lnSpc>
              <a:buFont typeface="Wingdings" pitchFamily="2" charset="2"/>
              <a:buNone/>
            </a:pPr>
            <a:r>
              <a:rPr lang="en-US" sz="1050" b="1" dirty="0">
                <a:cs typeface="Times New Roman" pitchFamily="18" charset="0"/>
              </a:rPr>
              <a:t>Are the power tongs in good condition?						</a:t>
            </a:r>
            <a:r>
              <a:rPr lang="en-US" sz="1100" b="1" dirty="0">
                <a:cs typeface="Times New Roman" pitchFamily="18" charset="0"/>
                <a:sym typeface="Symbol" pitchFamily="18" charset="2"/>
              </a:rPr>
              <a:t></a:t>
            </a:r>
            <a:r>
              <a:rPr lang="en-US" sz="1100" b="1" dirty="0">
                <a:cs typeface="Times New Roman" pitchFamily="18" charset="0"/>
              </a:rPr>
              <a:t>	 </a:t>
            </a:r>
            <a:r>
              <a:rPr lang="en-US" sz="1100" b="1" dirty="0">
                <a:cs typeface="Times New Roman" pitchFamily="18" charset="0"/>
                <a:sym typeface="Symbol" pitchFamily="18" charset="2"/>
              </a:rPr>
              <a:t></a:t>
            </a:r>
            <a:endParaRPr lang="en-US" sz="1100" b="1" dirty="0">
              <a:cs typeface="Times New Roman" pitchFamily="18" charset="0"/>
            </a:endParaRPr>
          </a:p>
          <a:p>
            <a:pPr algn="just">
              <a:lnSpc>
                <a:spcPct val="90000"/>
              </a:lnSpc>
              <a:buFont typeface="Wingdings" pitchFamily="2" charset="2"/>
              <a:buNone/>
            </a:pPr>
            <a:r>
              <a:rPr lang="en-US" sz="1050" b="1" dirty="0">
                <a:cs typeface="Times New Roman" pitchFamily="18" charset="0"/>
              </a:rPr>
              <a:t>Is a counterweighted climbing device provided with full body harness?				</a:t>
            </a:r>
            <a:r>
              <a:rPr lang="en-US" sz="1100" b="1" dirty="0">
                <a:cs typeface="Times New Roman" pitchFamily="18" charset="0"/>
                <a:sym typeface="Symbol" pitchFamily="18" charset="2"/>
              </a:rPr>
              <a:t></a:t>
            </a:r>
            <a:r>
              <a:rPr lang="en-US" sz="1100" b="1" dirty="0">
                <a:cs typeface="Times New Roman" pitchFamily="18" charset="0"/>
              </a:rPr>
              <a:t>	 </a:t>
            </a:r>
            <a:r>
              <a:rPr lang="en-US" sz="1100" b="1" dirty="0">
                <a:cs typeface="Times New Roman" pitchFamily="18" charset="0"/>
                <a:sym typeface="Symbol" pitchFamily="18" charset="2"/>
              </a:rPr>
              <a:t></a:t>
            </a:r>
            <a:endParaRPr lang="en-US" sz="1100" b="1" dirty="0">
              <a:cs typeface="Times New Roman" pitchFamily="18" charset="0"/>
            </a:endParaRPr>
          </a:p>
          <a:p>
            <a:pPr algn="just">
              <a:lnSpc>
                <a:spcPct val="90000"/>
              </a:lnSpc>
              <a:buFont typeface="Wingdings" pitchFamily="2" charset="2"/>
              <a:buNone/>
            </a:pPr>
            <a:r>
              <a:rPr lang="en-US" sz="1050" b="1" dirty="0">
                <a:cs typeface="Times New Roman" pitchFamily="18" charset="0"/>
              </a:rPr>
              <a:t>Is the derrick man tied-off 100% of the time when working from the rod basket &amp; tubing platform.		</a:t>
            </a:r>
            <a:r>
              <a:rPr lang="en-US" sz="1100" b="1" dirty="0">
                <a:cs typeface="Times New Roman" pitchFamily="18" charset="0"/>
                <a:sym typeface="Symbol" pitchFamily="18" charset="2"/>
              </a:rPr>
              <a:t></a:t>
            </a:r>
            <a:r>
              <a:rPr lang="en-US" sz="1100" b="1" dirty="0">
                <a:cs typeface="Times New Roman" pitchFamily="18" charset="0"/>
              </a:rPr>
              <a:t>	 </a:t>
            </a:r>
            <a:r>
              <a:rPr lang="en-US" sz="1100" b="1" dirty="0">
                <a:cs typeface="Times New Roman" pitchFamily="18" charset="0"/>
                <a:sym typeface="Symbol" pitchFamily="18" charset="2"/>
              </a:rPr>
              <a:t></a:t>
            </a:r>
            <a:endParaRPr lang="en-US" sz="1100" b="1" dirty="0">
              <a:cs typeface="Times New Roman" pitchFamily="18" charset="0"/>
            </a:endParaRPr>
          </a:p>
          <a:p>
            <a:pPr algn="just">
              <a:lnSpc>
                <a:spcPct val="90000"/>
              </a:lnSpc>
              <a:buFont typeface="Wingdings" pitchFamily="2" charset="2"/>
              <a:buNone/>
            </a:pPr>
            <a:r>
              <a:rPr lang="en-US" sz="1050" b="1" dirty="0">
                <a:cs typeface="Times New Roman" pitchFamily="18" charset="0"/>
              </a:rPr>
              <a:t>Is an emergency escape line (Geronimo) provided for the derrick man &amp; equipped with a functional hand brake?	</a:t>
            </a:r>
            <a:r>
              <a:rPr lang="en-US" sz="1100" b="1" dirty="0">
                <a:cs typeface="Times New Roman" pitchFamily="18" charset="0"/>
                <a:sym typeface="Symbol" pitchFamily="18" charset="2"/>
              </a:rPr>
              <a:t></a:t>
            </a:r>
            <a:r>
              <a:rPr lang="en-US" sz="1100" b="1" dirty="0">
                <a:cs typeface="Times New Roman" pitchFamily="18" charset="0"/>
              </a:rPr>
              <a:t>	 </a:t>
            </a:r>
            <a:r>
              <a:rPr lang="en-US" sz="1100" b="1" dirty="0">
                <a:cs typeface="Times New Roman" pitchFamily="18" charset="0"/>
                <a:sym typeface="Symbol" pitchFamily="18" charset="2"/>
              </a:rPr>
              <a:t></a:t>
            </a:r>
            <a:endParaRPr lang="en-US" sz="1100" b="1" dirty="0">
              <a:cs typeface="Times New Roman" pitchFamily="18" charset="0"/>
            </a:endParaRPr>
          </a:p>
          <a:p>
            <a:pPr algn="just">
              <a:lnSpc>
                <a:spcPct val="90000"/>
              </a:lnSpc>
              <a:buFont typeface="Wingdings" pitchFamily="2" charset="2"/>
              <a:buNone/>
            </a:pPr>
            <a:r>
              <a:rPr lang="en-US" sz="1050" b="1" dirty="0">
                <a:cs typeface="Times New Roman" pitchFamily="18" charset="0"/>
              </a:rPr>
              <a:t>Is the emergency escape line adequately secured and fixed at an appropriate angle?		 </a:t>
            </a:r>
            <a:r>
              <a:rPr lang="en-US" sz="1050" b="1" dirty="0">
                <a:cs typeface="Times New Roman" pitchFamily="18" charset="0"/>
                <a:sym typeface="Symbol" pitchFamily="18" charset="2"/>
              </a:rPr>
              <a:t>	</a:t>
            </a:r>
            <a:r>
              <a:rPr lang="en-US" sz="1100" b="1" dirty="0">
                <a:cs typeface="Times New Roman" pitchFamily="18" charset="0"/>
                <a:sym typeface="Symbol" pitchFamily="18" charset="2"/>
              </a:rPr>
              <a:t></a:t>
            </a:r>
            <a:r>
              <a:rPr lang="en-US" sz="1100" b="1" dirty="0">
                <a:cs typeface="Times New Roman" pitchFamily="18" charset="0"/>
              </a:rPr>
              <a:t>	 </a:t>
            </a:r>
            <a:r>
              <a:rPr lang="en-US" sz="1100" b="1" dirty="0">
                <a:cs typeface="Times New Roman" pitchFamily="18" charset="0"/>
                <a:sym typeface="Symbol" pitchFamily="18" charset="2"/>
              </a:rPr>
              <a:t></a:t>
            </a:r>
            <a:endParaRPr lang="en-US" sz="1100" b="1" dirty="0">
              <a:cs typeface="Times New Roman" pitchFamily="18" charset="0"/>
            </a:endParaRPr>
          </a:p>
          <a:p>
            <a:pPr algn="just">
              <a:lnSpc>
                <a:spcPct val="90000"/>
              </a:lnSpc>
              <a:buFont typeface="Wingdings" pitchFamily="2" charset="2"/>
              <a:buNone/>
            </a:pPr>
            <a:r>
              <a:rPr lang="en-US" sz="1050" b="1" dirty="0">
                <a:cs typeface="Times New Roman" pitchFamily="18" charset="0"/>
              </a:rPr>
              <a:t>Are all hand tools (rod wrenches, pipe wrenches, etc.) maintained in good condition?		</a:t>
            </a:r>
            <a:r>
              <a:rPr lang="en-US" sz="1050" b="1" dirty="0">
                <a:cs typeface="Times New Roman" pitchFamily="18" charset="0"/>
                <a:sym typeface="Symbol" pitchFamily="18" charset="2"/>
              </a:rPr>
              <a:t>	</a:t>
            </a:r>
            <a:r>
              <a:rPr lang="en-US" sz="1100" b="1" dirty="0">
                <a:cs typeface="Times New Roman" pitchFamily="18" charset="0"/>
                <a:sym typeface="Symbol" pitchFamily="18" charset="2"/>
              </a:rPr>
              <a:t></a:t>
            </a:r>
            <a:r>
              <a:rPr lang="en-US" sz="1100" b="1" dirty="0">
                <a:cs typeface="Times New Roman" pitchFamily="18" charset="0"/>
              </a:rPr>
              <a:t>	 </a:t>
            </a:r>
            <a:r>
              <a:rPr lang="en-US" sz="1100" b="1" dirty="0">
                <a:cs typeface="Times New Roman" pitchFamily="18" charset="0"/>
                <a:sym typeface="Symbol" pitchFamily="18" charset="2"/>
              </a:rPr>
              <a:t></a:t>
            </a:r>
            <a:endParaRPr lang="en-US" sz="1100" b="1" dirty="0">
              <a:cs typeface="Times New Roman" pitchFamily="18" charset="0"/>
            </a:endParaRPr>
          </a:p>
          <a:p>
            <a:pPr algn="just">
              <a:lnSpc>
                <a:spcPct val="90000"/>
              </a:lnSpc>
              <a:buFont typeface="Wingdings" pitchFamily="2" charset="2"/>
              <a:buNone/>
            </a:pPr>
            <a:r>
              <a:rPr lang="en-US" sz="1050" b="1" dirty="0">
                <a:cs typeface="Times New Roman" pitchFamily="18" charset="0"/>
              </a:rPr>
              <a:t>Is the rig equipped with a functional Hydrogen Sulfide monitor?				</a:t>
            </a:r>
            <a:r>
              <a:rPr lang="en-US" sz="1100" b="1" dirty="0">
                <a:cs typeface="Times New Roman" pitchFamily="18" charset="0"/>
                <a:sym typeface="Symbol" pitchFamily="18" charset="2"/>
              </a:rPr>
              <a:t></a:t>
            </a:r>
            <a:r>
              <a:rPr lang="en-US" sz="1100" b="1" dirty="0">
                <a:cs typeface="Times New Roman" pitchFamily="18" charset="0"/>
              </a:rPr>
              <a:t>	 </a:t>
            </a:r>
            <a:r>
              <a:rPr lang="en-US" sz="1100" b="1" dirty="0">
                <a:cs typeface="Times New Roman" pitchFamily="18" charset="0"/>
                <a:sym typeface="Symbol" pitchFamily="18" charset="2"/>
              </a:rPr>
              <a:t></a:t>
            </a:r>
            <a:endParaRPr lang="en-US" sz="1100" b="1" dirty="0">
              <a:cs typeface="Times New Roman" pitchFamily="18" charset="0"/>
            </a:endParaRPr>
          </a:p>
          <a:p>
            <a:pPr algn="just">
              <a:lnSpc>
                <a:spcPct val="90000"/>
              </a:lnSpc>
              <a:buFont typeface="Wingdings" pitchFamily="2" charset="2"/>
              <a:buNone/>
            </a:pPr>
            <a:r>
              <a:rPr lang="en-US" sz="1050" b="1" dirty="0">
                <a:cs typeface="Times New Roman" pitchFamily="18" charset="0"/>
              </a:rPr>
              <a:t>Is the monitor calibrated as outlined by the manufacturer?					</a:t>
            </a:r>
            <a:r>
              <a:rPr lang="en-US" sz="1100" b="1" dirty="0">
                <a:cs typeface="Times New Roman" pitchFamily="18" charset="0"/>
                <a:sym typeface="Symbol" pitchFamily="18" charset="2"/>
              </a:rPr>
              <a:t></a:t>
            </a:r>
            <a:r>
              <a:rPr lang="en-US" sz="1100" b="1" dirty="0">
                <a:cs typeface="Times New Roman" pitchFamily="18" charset="0"/>
              </a:rPr>
              <a:t>	 </a:t>
            </a:r>
            <a:r>
              <a:rPr lang="en-US" sz="1100" b="1" dirty="0">
                <a:cs typeface="Times New Roman" pitchFamily="18" charset="0"/>
                <a:sym typeface="Symbol" pitchFamily="18" charset="2"/>
              </a:rPr>
              <a:t></a:t>
            </a:r>
            <a:endParaRPr lang="en-US" sz="1100" b="1" dirty="0">
              <a:cs typeface="Times New Roman" pitchFamily="18" charset="0"/>
            </a:endParaRPr>
          </a:p>
          <a:p>
            <a:pPr algn="just">
              <a:lnSpc>
                <a:spcPct val="90000"/>
              </a:lnSpc>
              <a:buFont typeface="Wingdings" pitchFamily="2" charset="2"/>
              <a:buNone/>
            </a:pPr>
            <a:r>
              <a:rPr lang="en-US" sz="1050" b="1" dirty="0">
                <a:cs typeface="Times New Roman" pitchFamily="18" charset="0"/>
              </a:rPr>
              <a:t>Are SCBA units provided and positioned outside opposite guy wires of the rig?			</a:t>
            </a:r>
            <a:r>
              <a:rPr lang="en-US" sz="1100" b="1" dirty="0">
                <a:cs typeface="Times New Roman" pitchFamily="18" charset="0"/>
                <a:sym typeface="Symbol" pitchFamily="18" charset="2"/>
              </a:rPr>
              <a:t></a:t>
            </a:r>
            <a:r>
              <a:rPr lang="en-US" sz="1100" b="1" dirty="0">
                <a:cs typeface="Times New Roman" pitchFamily="18" charset="0"/>
              </a:rPr>
              <a:t>	 </a:t>
            </a:r>
            <a:r>
              <a:rPr lang="en-US" sz="1100" b="1" dirty="0">
                <a:cs typeface="Times New Roman" pitchFamily="18" charset="0"/>
                <a:sym typeface="Symbol" pitchFamily="18" charset="2"/>
              </a:rPr>
              <a:t></a:t>
            </a:r>
            <a:endParaRPr lang="en-US" sz="1100" b="1" dirty="0">
              <a:cs typeface="Times New Roman" pitchFamily="18" charset="0"/>
            </a:endParaRPr>
          </a:p>
          <a:p>
            <a:pPr algn="just">
              <a:lnSpc>
                <a:spcPct val="90000"/>
              </a:lnSpc>
              <a:buFont typeface="Wingdings" pitchFamily="2" charset="2"/>
              <a:buNone/>
            </a:pPr>
            <a:r>
              <a:rPr lang="en-US" sz="1050" b="1" dirty="0">
                <a:cs typeface="Times New Roman" pitchFamily="18" charset="0"/>
              </a:rPr>
              <a:t>Are fire extinguishers provided and positioned outside opposite guy wires of the rig?		 	</a:t>
            </a:r>
            <a:r>
              <a:rPr lang="en-US" sz="1100" b="1" dirty="0">
                <a:cs typeface="Times New Roman" pitchFamily="18" charset="0"/>
                <a:sym typeface="Symbol" pitchFamily="18" charset="2"/>
              </a:rPr>
              <a:t></a:t>
            </a:r>
            <a:r>
              <a:rPr lang="en-US" sz="1100" b="1" dirty="0">
                <a:cs typeface="Times New Roman" pitchFamily="18" charset="0"/>
              </a:rPr>
              <a:t>	 </a:t>
            </a:r>
            <a:r>
              <a:rPr lang="en-US" sz="1100" b="1" dirty="0">
                <a:cs typeface="Times New Roman" pitchFamily="18" charset="0"/>
                <a:sym typeface="Symbol" pitchFamily="18" charset="2"/>
              </a:rPr>
              <a:t></a:t>
            </a:r>
            <a:endParaRPr lang="en-US" sz="1100" b="1" dirty="0">
              <a:cs typeface="Times New Roman" pitchFamily="18" charset="0"/>
            </a:endParaRPr>
          </a:p>
          <a:p>
            <a:pPr algn="just">
              <a:lnSpc>
                <a:spcPct val="90000"/>
              </a:lnSpc>
              <a:buFont typeface="Wingdings" pitchFamily="2" charset="2"/>
              <a:buNone/>
            </a:pPr>
            <a:r>
              <a:rPr lang="en-US" sz="1050" b="1" dirty="0">
                <a:cs typeface="Times New Roman" pitchFamily="18" charset="0"/>
              </a:rPr>
              <a:t>Are employees required to utilize appropriate PPE (hard hat, eye protection, gloves steel toe boots, fall protection, </a:t>
            </a:r>
          </a:p>
          <a:p>
            <a:pPr algn="just">
              <a:lnSpc>
                <a:spcPct val="90000"/>
              </a:lnSpc>
              <a:buFont typeface="Wingdings" pitchFamily="2" charset="2"/>
              <a:buNone/>
            </a:pPr>
            <a:r>
              <a:rPr lang="en-US" sz="1050" b="1" dirty="0">
                <a:cs typeface="Times New Roman" pitchFamily="18" charset="0"/>
              </a:rPr>
              <a:t>Hydrogen Sulfide Monitors)?							</a:t>
            </a:r>
            <a:r>
              <a:rPr lang="en-US" sz="1100" b="1" dirty="0">
                <a:cs typeface="Times New Roman" pitchFamily="18" charset="0"/>
                <a:sym typeface="Symbol" pitchFamily="18" charset="2"/>
              </a:rPr>
              <a:t></a:t>
            </a:r>
            <a:r>
              <a:rPr lang="en-US" sz="1100" b="1" dirty="0">
                <a:cs typeface="Times New Roman" pitchFamily="18" charset="0"/>
              </a:rPr>
              <a:t>	 </a:t>
            </a:r>
            <a:r>
              <a:rPr lang="en-US" sz="1100" b="1" dirty="0">
                <a:cs typeface="Times New Roman" pitchFamily="18" charset="0"/>
                <a:sym typeface="Symbol" pitchFamily="18" charset="2"/>
              </a:rPr>
              <a:t></a:t>
            </a:r>
            <a:endParaRPr lang="en-US" sz="1100" b="1" dirty="0">
              <a:cs typeface="Times New Roman" pitchFamily="18" charset="0"/>
            </a:endParaRPr>
          </a:p>
          <a:p>
            <a:pPr algn="just">
              <a:lnSpc>
                <a:spcPct val="90000"/>
              </a:lnSpc>
              <a:buFont typeface="Wingdings" pitchFamily="2" charset="2"/>
              <a:buNone/>
            </a:pPr>
            <a:r>
              <a:rPr lang="en-US" sz="1050" b="1" dirty="0">
                <a:cs typeface="Times New Roman" pitchFamily="18" charset="0"/>
              </a:rPr>
              <a:t>Is the dog house in good condition?						</a:t>
            </a:r>
            <a:r>
              <a:rPr lang="en-US" sz="1100" b="1" dirty="0">
                <a:cs typeface="Times New Roman" pitchFamily="18" charset="0"/>
                <a:sym typeface="Symbol" pitchFamily="18" charset="2"/>
              </a:rPr>
              <a:t></a:t>
            </a:r>
            <a:r>
              <a:rPr lang="en-US" sz="1100" b="1" dirty="0">
                <a:cs typeface="Times New Roman" pitchFamily="18" charset="0"/>
              </a:rPr>
              <a:t>	 </a:t>
            </a:r>
            <a:r>
              <a:rPr lang="en-US" sz="1100" b="1" dirty="0">
                <a:cs typeface="Times New Roman" pitchFamily="18" charset="0"/>
                <a:sym typeface="Symbol" pitchFamily="18" charset="2"/>
              </a:rPr>
              <a:t></a:t>
            </a:r>
            <a:endParaRPr lang="en-US" sz="1100" b="1" dirty="0">
              <a:cs typeface="Times New Roman" pitchFamily="18" charset="0"/>
            </a:endParaRPr>
          </a:p>
          <a:p>
            <a:pPr algn="just">
              <a:lnSpc>
                <a:spcPct val="90000"/>
              </a:lnSpc>
              <a:buFont typeface="Wingdings" pitchFamily="2" charset="2"/>
              <a:buNone/>
            </a:pPr>
            <a:r>
              <a:rPr lang="en-US" sz="1050" b="1" dirty="0">
                <a:cs typeface="Times New Roman" pitchFamily="18" charset="0"/>
              </a:rPr>
              <a:t>Are local emergency numbers posted in the dog house?				</a:t>
            </a:r>
            <a:r>
              <a:rPr lang="en-US" sz="1100" b="1" dirty="0">
                <a:cs typeface="Times New Roman" pitchFamily="18" charset="0"/>
                <a:sym typeface="Symbol" pitchFamily="18" charset="2"/>
              </a:rPr>
              <a:t></a:t>
            </a:r>
            <a:r>
              <a:rPr lang="en-US" sz="1100" b="1" dirty="0">
                <a:cs typeface="Times New Roman" pitchFamily="18" charset="0"/>
              </a:rPr>
              <a:t>	 </a:t>
            </a:r>
            <a:r>
              <a:rPr lang="en-US" sz="1100" b="1" dirty="0">
                <a:cs typeface="Times New Roman" pitchFamily="18" charset="0"/>
                <a:sym typeface="Symbol" pitchFamily="18" charset="2"/>
              </a:rPr>
              <a:t></a:t>
            </a:r>
            <a:endParaRPr lang="en-US" sz="1100" b="1" dirty="0">
              <a:cs typeface="Times New Roman" pitchFamily="18" charset="0"/>
            </a:endParaRPr>
          </a:p>
          <a:p>
            <a:pPr algn="just">
              <a:lnSpc>
                <a:spcPct val="90000"/>
              </a:lnSpc>
              <a:buFont typeface="Wingdings" pitchFamily="2" charset="2"/>
              <a:buNone/>
            </a:pPr>
            <a:r>
              <a:rPr lang="en-US" sz="1050" b="1" dirty="0">
                <a:cs typeface="Times New Roman" pitchFamily="18" charset="0"/>
              </a:rPr>
              <a:t>Are Material Safety Data Sheets maintained in the dog house?			</a:t>
            </a:r>
            <a:r>
              <a:rPr lang="en-US" sz="1100" b="1" dirty="0">
                <a:cs typeface="Times New Roman" pitchFamily="18" charset="0"/>
                <a:sym typeface="Symbol" pitchFamily="18" charset="2"/>
              </a:rPr>
              <a:t></a:t>
            </a:r>
            <a:r>
              <a:rPr lang="en-US" sz="1100" b="1" dirty="0">
                <a:cs typeface="Times New Roman" pitchFamily="18" charset="0"/>
              </a:rPr>
              <a:t>	 </a:t>
            </a:r>
            <a:r>
              <a:rPr lang="en-US" sz="1100" b="1" dirty="0">
                <a:cs typeface="Times New Roman" pitchFamily="18" charset="0"/>
                <a:sym typeface="Symbol" pitchFamily="18" charset="2"/>
              </a:rPr>
              <a:t></a:t>
            </a:r>
            <a:endParaRPr lang="en-US" sz="1100" b="1" dirty="0">
              <a:cs typeface="Times New Roman" pitchFamily="18" charset="0"/>
            </a:endParaRPr>
          </a:p>
          <a:p>
            <a:pPr algn="just">
              <a:lnSpc>
                <a:spcPct val="90000"/>
              </a:lnSpc>
              <a:buFont typeface="Wingdings" pitchFamily="2" charset="2"/>
              <a:buNone/>
            </a:pPr>
            <a:r>
              <a:rPr lang="en-US" sz="1050" b="1" dirty="0">
                <a:cs typeface="Times New Roman" pitchFamily="18" charset="0"/>
              </a:rPr>
              <a:t>Is the dog house equipped with a phone or radio for emergency purposes?		</a:t>
            </a:r>
            <a:r>
              <a:rPr lang="en-US" sz="1050" b="1" dirty="0">
                <a:cs typeface="Times New Roman" pitchFamily="18" charset="0"/>
                <a:sym typeface="Symbol" pitchFamily="18" charset="2"/>
              </a:rPr>
              <a:t>	</a:t>
            </a:r>
            <a:r>
              <a:rPr lang="en-US" sz="1100" b="1" dirty="0">
                <a:cs typeface="Times New Roman" pitchFamily="18" charset="0"/>
                <a:sym typeface="Symbol" pitchFamily="18" charset="2"/>
              </a:rPr>
              <a:t></a:t>
            </a:r>
            <a:r>
              <a:rPr lang="en-US" sz="1100" b="1" dirty="0">
                <a:cs typeface="Times New Roman" pitchFamily="18" charset="0"/>
              </a:rPr>
              <a:t>	 </a:t>
            </a:r>
            <a:r>
              <a:rPr lang="en-US" sz="1100" b="1" dirty="0">
                <a:cs typeface="Times New Roman" pitchFamily="18" charset="0"/>
                <a:sym typeface="Symbol" pitchFamily="18" charset="2"/>
              </a:rPr>
              <a:t></a:t>
            </a:r>
            <a:endParaRPr lang="en-US" sz="1100" b="1" dirty="0">
              <a:cs typeface="Times New Roman" pitchFamily="18" charset="0"/>
            </a:endParaRPr>
          </a:p>
          <a:p>
            <a:pPr algn="just">
              <a:lnSpc>
                <a:spcPct val="90000"/>
              </a:lnSpc>
              <a:buFont typeface="Wingdings" pitchFamily="2" charset="2"/>
              <a:buNone/>
            </a:pPr>
            <a:endParaRPr lang="en-US" sz="1050" b="1" dirty="0">
              <a:cs typeface="Times New Roman" pitchFamily="18" charset="0"/>
            </a:endParaRPr>
          </a:p>
          <a:p>
            <a:pPr>
              <a:lnSpc>
                <a:spcPct val="90000"/>
              </a:lnSpc>
              <a:buFont typeface="Wingdings" pitchFamily="2" charset="2"/>
              <a:buNone/>
            </a:pPr>
            <a:endParaRPr lang="en-US" sz="1050" b="1" dirty="0"/>
          </a:p>
          <a:p>
            <a:pPr>
              <a:lnSpc>
                <a:spcPct val="90000"/>
              </a:lnSpc>
              <a:buFont typeface="Wingdings" pitchFamily="2" charset="2"/>
              <a:buNone/>
            </a:pPr>
            <a:endParaRPr lang="en-US" sz="2000" b="1" dirty="0">
              <a:cs typeface="Times New Roman" pitchFamily="18" charset="0"/>
            </a:endParaRPr>
          </a:p>
          <a:p>
            <a:pPr>
              <a:lnSpc>
                <a:spcPct val="90000"/>
              </a:lnSpc>
              <a:buFont typeface="Wingdings" pitchFamily="2" charset="2"/>
              <a:buNone/>
            </a:pPr>
            <a:r>
              <a:rPr lang="en-US" sz="2000" b="1" dirty="0">
                <a:cs typeface="Times New Roman" pitchFamily="18" charset="0"/>
              </a:rPr>
              <a:t/>
            </a:r>
            <a:br>
              <a:rPr lang="en-US" sz="2000" b="1" dirty="0">
                <a:cs typeface="Times New Roman" pitchFamily="18" charset="0"/>
              </a:rPr>
            </a:br>
            <a:endParaRPr lang="en-US" sz="2000" b="1" dirty="0">
              <a:cs typeface="Times New Roman" pitchFamily="18" charset="0"/>
            </a:endParaRPr>
          </a:p>
        </p:txBody>
      </p:sp>
      <p:pic>
        <p:nvPicPr>
          <p:cNvPr id="6" name="Picture 2" descr="Opito logo –"/>
          <p:cNvPicPr>
            <a:picLocks noChangeAspect="1" noChangeArrowheads="1"/>
          </p:cNvPicPr>
          <p:nvPr/>
        </p:nvPicPr>
        <p:blipFill>
          <a:blip r:embed="rId2"/>
          <a:srcRect/>
          <a:stretch>
            <a:fillRect/>
          </a:stretch>
        </p:blipFill>
        <p:spPr bwMode="auto">
          <a:xfrm>
            <a:off x="8077200" y="228600"/>
            <a:ext cx="914400" cy="914400"/>
          </a:xfrm>
          <a:prstGeom prst="rect">
            <a:avLst/>
          </a:prstGeom>
          <a:noFill/>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3010"/>
                                        </p:tgtEl>
                                        <p:attrNameLst>
                                          <p:attrName>style.visibility</p:attrName>
                                        </p:attrNameLst>
                                      </p:cBhvr>
                                      <p:to>
                                        <p:strVal val="visible"/>
                                      </p:to>
                                    </p:set>
                                    <p:animEffect transition="in" filter="dissolve">
                                      <p:cBhvr>
                                        <p:cTn id="7" dur="500"/>
                                        <p:tgtEl>
                                          <p:spTgt spid="4301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3011"/>
                                        </p:tgtEl>
                                        <p:attrNameLst>
                                          <p:attrName>style.visibility</p:attrName>
                                        </p:attrNameLst>
                                      </p:cBhvr>
                                      <p:to>
                                        <p:strVal val="visible"/>
                                      </p:to>
                                    </p:set>
                                    <p:animEffect transition="in" filter="dissolve">
                                      <p:cBhvr>
                                        <p:cTn id="11" dur="500"/>
                                        <p:tgtEl>
                                          <p:spTgt spid="43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utoUpdateAnimBg="0"/>
      <p:bldP spid="43011"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US" sz="4000" dirty="0" smtClean="0"/>
              <a:t>Understanding the Risk </a:t>
            </a:r>
            <a:r>
              <a:rPr lang="en-US" sz="4000" dirty="0" smtClean="0"/>
              <a:t>Assessment Process</a:t>
            </a:r>
            <a:endParaRPr lang="en-US" sz="4000" dirty="0"/>
          </a:p>
        </p:txBody>
      </p:sp>
      <p:pic>
        <p:nvPicPr>
          <p:cNvPr id="4" name="Picture 2" descr="Opito logo –"/>
          <p:cNvPicPr>
            <a:picLocks noChangeAspect="1" noChangeArrowheads="1"/>
          </p:cNvPicPr>
          <p:nvPr/>
        </p:nvPicPr>
        <p:blipFill>
          <a:blip r:embed="rId2"/>
          <a:srcRect/>
          <a:stretch>
            <a:fillRect/>
          </a:stretch>
        </p:blipFill>
        <p:spPr bwMode="auto">
          <a:xfrm>
            <a:off x="8077200" y="228600"/>
            <a:ext cx="914400" cy="914400"/>
          </a:xfrm>
          <a:prstGeom prst="rect">
            <a:avLst/>
          </a:prstGeom>
          <a:noFill/>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GB" sz="2900" b="1" dirty="0">
                <a:latin typeface="Verdana" pitchFamily="124" charset="0"/>
                <a:ea typeface="ＭＳ Ｐゴシック" pitchFamily="124" charset="-128"/>
              </a:rPr>
              <a:t>What is Risk Assessment?</a:t>
            </a:r>
          </a:p>
        </p:txBody>
      </p:sp>
      <p:graphicFrame>
        <p:nvGraphicFramePr>
          <p:cNvPr id="20482" name="Object 6"/>
          <p:cNvGraphicFramePr>
            <a:graphicFrameLocks noGrp="1"/>
          </p:cNvGraphicFramePr>
          <p:nvPr>
            <p:ph idx="1"/>
          </p:nvPr>
        </p:nvGraphicFramePr>
        <p:xfrm>
          <a:off x="1905000" y="3433763"/>
          <a:ext cx="4873625" cy="3127375"/>
        </p:xfrm>
        <a:graphic>
          <a:graphicData uri="http://schemas.openxmlformats.org/presentationml/2006/ole">
            <p:oleObj spid="_x0000_s401410" name="ClipArt" r:id="rId4" imgW="5045075" imgH="3238500" progId="">
              <p:embed/>
            </p:oleObj>
          </a:graphicData>
        </a:graphic>
      </p:graphicFrame>
      <p:sp>
        <p:nvSpPr>
          <p:cNvPr id="20483" name="Footer Placeholder 5"/>
          <p:cNvSpPr>
            <a:spLocks noGrp="1"/>
          </p:cNvSpPr>
          <p:nvPr>
            <p:ph type="ftr" sz="quarter" idx="11"/>
          </p:nvPr>
        </p:nvSpPr>
        <p:spPr>
          <a:noFill/>
        </p:spPr>
        <p:txBody>
          <a:bodyPr/>
          <a:lstStyle/>
          <a:p>
            <a:pPr defTabSz="914595"/>
            <a:endParaRPr lang="en-GB" dirty="0"/>
          </a:p>
          <a:p>
            <a:pPr defTabSz="914595"/>
            <a:endParaRPr lang="en-GB" dirty="0"/>
          </a:p>
        </p:txBody>
      </p:sp>
      <p:sp>
        <p:nvSpPr>
          <p:cNvPr id="20485" name="Text Box 5"/>
          <p:cNvSpPr txBox="1">
            <a:spLocks noChangeArrowheads="1"/>
          </p:cNvSpPr>
          <p:nvPr/>
        </p:nvSpPr>
        <p:spPr bwMode="auto">
          <a:xfrm>
            <a:off x="591965" y="1778638"/>
            <a:ext cx="7618331" cy="1560544"/>
          </a:xfrm>
          <a:prstGeom prst="rect">
            <a:avLst/>
          </a:prstGeom>
          <a:noFill/>
          <a:ln w="9525">
            <a:noFill/>
            <a:miter lim="800000"/>
            <a:headEnd/>
            <a:tailEnd/>
          </a:ln>
        </p:spPr>
        <p:txBody>
          <a:bodyPr lIns="82406" tIns="41206" rIns="82406" bIns="41206">
            <a:spAutoFit/>
          </a:bodyPr>
          <a:lstStyle/>
          <a:p>
            <a:pPr algn="just">
              <a:spcBef>
                <a:spcPct val="50000"/>
              </a:spcBef>
            </a:pPr>
            <a:r>
              <a:rPr lang="en-US" sz="2400" dirty="0">
                <a:latin typeface="Verdana" pitchFamily="124" charset="0"/>
              </a:rPr>
              <a:t>Risk Assessment is a systematic approach to identify hazards, evaluate risk and incorporate appropriate measures to manage and mitigate risk for any work process or activity.</a:t>
            </a:r>
          </a:p>
        </p:txBody>
      </p:sp>
      <p:pic>
        <p:nvPicPr>
          <p:cNvPr id="7" name="Picture 2" descr="Opito logo –"/>
          <p:cNvPicPr>
            <a:picLocks noChangeAspect="1" noChangeArrowheads="1"/>
          </p:cNvPicPr>
          <p:nvPr/>
        </p:nvPicPr>
        <p:blipFill>
          <a:blip r:embed="rId5"/>
          <a:srcRect/>
          <a:stretch>
            <a:fillRect/>
          </a:stretch>
        </p:blipFill>
        <p:spPr bwMode="auto">
          <a:xfrm>
            <a:off x="8077200" y="228600"/>
            <a:ext cx="914400" cy="914400"/>
          </a:xfrm>
          <a:prstGeom prst="rect">
            <a:avLst/>
          </a:prstGeom>
          <a:noFill/>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13"/>
          <p:cNvSpPr>
            <a:spLocks noChangeShapeType="1"/>
          </p:cNvSpPr>
          <p:nvPr/>
        </p:nvSpPr>
        <p:spPr bwMode="auto">
          <a:xfrm>
            <a:off x="4408280" y="4342683"/>
            <a:ext cx="0" cy="533161"/>
          </a:xfrm>
          <a:prstGeom prst="line">
            <a:avLst/>
          </a:prstGeom>
          <a:noFill/>
          <a:ln w="25400">
            <a:solidFill>
              <a:srgbClr val="FF3300"/>
            </a:solidFill>
            <a:round/>
            <a:headEnd/>
            <a:tailEnd type="triangle" w="med" len="med"/>
          </a:ln>
        </p:spPr>
        <p:txBody>
          <a:bodyPr lIns="74363" tIns="37181" rIns="74363" bIns="37181"/>
          <a:lstStyle/>
          <a:p>
            <a:endParaRPr lang="en-US"/>
          </a:p>
        </p:txBody>
      </p:sp>
      <p:sp>
        <p:nvSpPr>
          <p:cNvPr id="27651" name="Slide Number Placeholder 4"/>
          <p:cNvSpPr txBox="1">
            <a:spLocks noGrp="1"/>
          </p:cNvSpPr>
          <p:nvPr/>
        </p:nvSpPr>
        <p:spPr bwMode="auto">
          <a:xfrm>
            <a:off x="6931995" y="6333438"/>
            <a:ext cx="1904583" cy="457200"/>
          </a:xfrm>
          <a:prstGeom prst="rect">
            <a:avLst/>
          </a:prstGeom>
          <a:noFill/>
          <a:ln w="9525">
            <a:noFill/>
            <a:miter lim="800000"/>
            <a:headEnd/>
            <a:tailEnd/>
          </a:ln>
        </p:spPr>
        <p:txBody>
          <a:bodyPr lIns="82476" tIns="41237" rIns="82476" bIns="41237"/>
          <a:lstStyle/>
          <a:p>
            <a:pPr defTabSz="914595"/>
            <a:endParaRPr lang="en-US" sz="1400" dirty="0">
              <a:latin typeface="Arial" charset="0"/>
            </a:endParaRPr>
          </a:p>
        </p:txBody>
      </p:sp>
      <p:sp>
        <p:nvSpPr>
          <p:cNvPr id="27652" name="Footer Placeholder 5"/>
          <p:cNvSpPr txBox="1">
            <a:spLocks noGrp="1"/>
          </p:cNvSpPr>
          <p:nvPr/>
        </p:nvSpPr>
        <p:spPr bwMode="auto">
          <a:xfrm>
            <a:off x="3157146" y="6624383"/>
            <a:ext cx="2895481" cy="316744"/>
          </a:xfrm>
          <a:prstGeom prst="rect">
            <a:avLst/>
          </a:prstGeom>
          <a:noFill/>
          <a:ln w="9525">
            <a:noFill/>
            <a:miter lim="800000"/>
            <a:headEnd/>
            <a:tailEnd/>
          </a:ln>
        </p:spPr>
        <p:txBody>
          <a:bodyPr lIns="82476" tIns="41237" rIns="82476" bIns="41237"/>
          <a:lstStyle/>
          <a:p>
            <a:pPr defTabSz="914595"/>
            <a:endParaRPr lang="en-US" sz="2100" dirty="0">
              <a:latin typeface="Arial" charset="0"/>
            </a:endParaRPr>
          </a:p>
          <a:p>
            <a:pPr defTabSz="914595"/>
            <a:endParaRPr lang="en-US" sz="2100" dirty="0">
              <a:latin typeface="Arial" charset="0"/>
            </a:endParaRPr>
          </a:p>
        </p:txBody>
      </p:sp>
      <p:sp>
        <p:nvSpPr>
          <p:cNvPr id="27653" name="Text Box 4"/>
          <p:cNvSpPr txBox="1">
            <a:spLocks noChangeArrowheads="1"/>
          </p:cNvSpPr>
          <p:nvPr/>
        </p:nvSpPr>
        <p:spPr bwMode="auto">
          <a:xfrm>
            <a:off x="1507080" y="2890823"/>
            <a:ext cx="2759643" cy="461500"/>
          </a:xfrm>
          <a:prstGeom prst="rect">
            <a:avLst/>
          </a:prstGeom>
          <a:solidFill>
            <a:srgbClr val="00B0F0"/>
          </a:solidFill>
          <a:ln w="9525">
            <a:solidFill>
              <a:schemeClr val="tx1"/>
            </a:solidFill>
            <a:miter lim="800000"/>
            <a:headEnd/>
            <a:tailEnd/>
          </a:ln>
        </p:spPr>
        <p:txBody>
          <a:bodyPr lIns="91433" tIns="45717" rIns="91433" bIns="45717">
            <a:spAutoFit/>
          </a:bodyPr>
          <a:lstStyle/>
          <a:p>
            <a:pPr algn="ctr" defTabSz="914595">
              <a:spcBef>
                <a:spcPct val="50000"/>
              </a:spcBef>
            </a:pPr>
            <a:r>
              <a:rPr lang="en-US" sz="2400" dirty="0">
                <a:latin typeface="Arial" charset="0"/>
              </a:rPr>
              <a:t>How likely is it?</a:t>
            </a:r>
          </a:p>
        </p:txBody>
      </p:sp>
      <p:sp>
        <p:nvSpPr>
          <p:cNvPr id="27654" name="Text Box 5"/>
          <p:cNvSpPr txBox="1">
            <a:spLocks noChangeArrowheads="1"/>
          </p:cNvSpPr>
          <p:nvPr/>
        </p:nvSpPr>
        <p:spPr bwMode="auto">
          <a:xfrm>
            <a:off x="4637060" y="2890823"/>
            <a:ext cx="3211481" cy="461500"/>
          </a:xfrm>
          <a:prstGeom prst="rect">
            <a:avLst/>
          </a:prstGeom>
          <a:solidFill>
            <a:srgbClr val="00B0F0"/>
          </a:solidFill>
          <a:ln w="9525">
            <a:solidFill>
              <a:schemeClr val="tx1"/>
            </a:solidFill>
            <a:miter lim="800000"/>
            <a:headEnd/>
            <a:tailEnd/>
          </a:ln>
        </p:spPr>
        <p:txBody>
          <a:bodyPr lIns="91433" tIns="45717" rIns="91433" bIns="45717">
            <a:spAutoFit/>
          </a:bodyPr>
          <a:lstStyle/>
          <a:p>
            <a:pPr algn="ctr" defTabSz="914595">
              <a:spcBef>
                <a:spcPct val="50000"/>
              </a:spcBef>
            </a:pPr>
            <a:r>
              <a:rPr lang="en-US" sz="2400" dirty="0">
                <a:latin typeface="Arial" charset="0"/>
              </a:rPr>
              <a:t>What are the Impacts</a:t>
            </a:r>
          </a:p>
        </p:txBody>
      </p:sp>
      <p:sp>
        <p:nvSpPr>
          <p:cNvPr id="27655" name="Oval 6"/>
          <p:cNvSpPr>
            <a:spLocks noChangeArrowheads="1"/>
          </p:cNvSpPr>
          <p:nvPr/>
        </p:nvSpPr>
        <p:spPr bwMode="auto">
          <a:xfrm>
            <a:off x="2276349" y="3786591"/>
            <a:ext cx="4012207" cy="649180"/>
          </a:xfrm>
          <a:prstGeom prst="ellipse">
            <a:avLst/>
          </a:prstGeom>
          <a:solidFill>
            <a:srgbClr val="00B0F0"/>
          </a:solidFill>
          <a:ln w="9525">
            <a:solidFill>
              <a:schemeClr val="tx1"/>
            </a:solidFill>
            <a:miter lim="800000"/>
            <a:headEnd/>
            <a:tailEnd/>
          </a:ln>
        </p:spPr>
        <p:txBody>
          <a:bodyPr lIns="91433" tIns="45717" rIns="91433" bIns="45717">
            <a:spAutoFit/>
          </a:bodyPr>
          <a:lstStyle/>
          <a:p>
            <a:pPr algn="ctr" defTabSz="914595">
              <a:spcBef>
                <a:spcPct val="50000"/>
              </a:spcBef>
            </a:pPr>
            <a:r>
              <a:rPr lang="en-US" sz="2400" dirty="0">
                <a:latin typeface="Arial" charset="0"/>
              </a:rPr>
              <a:t>Risk Level</a:t>
            </a:r>
          </a:p>
        </p:txBody>
      </p:sp>
      <p:sp>
        <p:nvSpPr>
          <p:cNvPr id="27656" name="Line 7"/>
          <p:cNvSpPr>
            <a:spLocks noChangeShapeType="1"/>
          </p:cNvSpPr>
          <p:nvPr/>
        </p:nvSpPr>
        <p:spPr bwMode="auto">
          <a:xfrm flipH="1">
            <a:off x="2350701" y="1980723"/>
            <a:ext cx="1219677" cy="914400"/>
          </a:xfrm>
          <a:prstGeom prst="line">
            <a:avLst/>
          </a:prstGeom>
          <a:noFill/>
          <a:ln w="25400">
            <a:solidFill>
              <a:srgbClr val="FF3300"/>
            </a:solidFill>
            <a:round/>
            <a:headEnd type="triangle" w="med" len="med"/>
            <a:tailEnd type="triangle" w="med" len="med"/>
          </a:ln>
        </p:spPr>
        <p:txBody>
          <a:bodyPr lIns="74363" tIns="37181" rIns="74363" bIns="37181"/>
          <a:lstStyle/>
          <a:p>
            <a:endParaRPr lang="en-US"/>
          </a:p>
        </p:txBody>
      </p:sp>
      <p:sp>
        <p:nvSpPr>
          <p:cNvPr id="27657" name="Line 8"/>
          <p:cNvSpPr>
            <a:spLocks noChangeShapeType="1"/>
          </p:cNvSpPr>
          <p:nvPr/>
        </p:nvSpPr>
        <p:spPr bwMode="auto">
          <a:xfrm rot="15652883" flipH="1">
            <a:off x="5143347" y="1833089"/>
            <a:ext cx="1120785" cy="1209667"/>
          </a:xfrm>
          <a:prstGeom prst="line">
            <a:avLst/>
          </a:prstGeom>
          <a:noFill/>
          <a:ln w="25400">
            <a:solidFill>
              <a:srgbClr val="FF3300"/>
            </a:solidFill>
            <a:round/>
            <a:headEnd type="triangle" w="med" len="med"/>
            <a:tailEnd type="triangle" w="med" len="med"/>
          </a:ln>
        </p:spPr>
        <p:txBody>
          <a:bodyPr lIns="74363" tIns="37181" rIns="74363" bIns="37181"/>
          <a:lstStyle/>
          <a:p>
            <a:endParaRPr lang="en-US"/>
          </a:p>
        </p:txBody>
      </p:sp>
      <p:sp>
        <p:nvSpPr>
          <p:cNvPr id="27658" name="Line 9"/>
          <p:cNvSpPr>
            <a:spLocks noChangeShapeType="1"/>
          </p:cNvSpPr>
          <p:nvPr/>
        </p:nvSpPr>
        <p:spPr bwMode="auto">
          <a:xfrm>
            <a:off x="2503698" y="3352322"/>
            <a:ext cx="684906" cy="457200"/>
          </a:xfrm>
          <a:prstGeom prst="line">
            <a:avLst/>
          </a:prstGeom>
          <a:noFill/>
          <a:ln w="25400">
            <a:solidFill>
              <a:srgbClr val="FF3300"/>
            </a:solidFill>
            <a:round/>
            <a:headEnd/>
            <a:tailEnd type="triangle" w="med" len="med"/>
          </a:ln>
        </p:spPr>
        <p:txBody>
          <a:bodyPr lIns="74363" tIns="37181" rIns="74363" bIns="37181"/>
          <a:lstStyle/>
          <a:p>
            <a:endParaRPr lang="en-US"/>
          </a:p>
        </p:txBody>
      </p:sp>
      <p:sp>
        <p:nvSpPr>
          <p:cNvPr id="27659" name="Line 10"/>
          <p:cNvSpPr>
            <a:spLocks noChangeShapeType="1"/>
          </p:cNvSpPr>
          <p:nvPr/>
        </p:nvSpPr>
        <p:spPr bwMode="auto">
          <a:xfrm flipH="1">
            <a:off x="5552174" y="3352322"/>
            <a:ext cx="684906" cy="493031"/>
          </a:xfrm>
          <a:prstGeom prst="line">
            <a:avLst/>
          </a:prstGeom>
          <a:noFill/>
          <a:ln w="25400">
            <a:solidFill>
              <a:srgbClr val="FF3300"/>
            </a:solidFill>
            <a:round/>
            <a:headEnd/>
            <a:tailEnd type="triangle" w="med" len="med"/>
          </a:ln>
        </p:spPr>
        <p:txBody>
          <a:bodyPr lIns="74363" tIns="37181" rIns="74363" bIns="37181"/>
          <a:lstStyle/>
          <a:p>
            <a:endParaRPr lang="en-US"/>
          </a:p>
        </p:txBody>
      </p:sp>
      <p:sp>
        <p:nvSpPr>
          <p:cNvPr id="27660" name="Text Box 12"/>
          <p:cNvSpPr txBox="1">
            <a:spLocks noChangeArrowheads="1"/>
          </p:cNvSpPr>
          <p:nvPr/>
        </p:nvSpPr>
        <p:spPr bwMode="auto">
          <a:xfrm>
            <a:off x="3029889" y="4878711"/>
            <a:ext cx="3065635" cy="521695"/>
          </a:xfrm>
          <a:prstGeom prst="rect">
            <a:avLst/>
          </a:prstGeom>
          <a:solidFill>
            <a:srgbClr val="FFFF00"/>
          </a:solidFill>
          <a:ln w="9525">
            <a:solidFill>
              <a:schemeClr val="tx1"/>
            </a:solidFill>
            <a:miter lim="800000"/>
            <a:headEnd/>
            <a:tailEnd/>
          </a:ln>
        </p:spPr>
        <p:txBody>
          <a:bodyPr lIns="91433" tIns="45717" rIns="91433" bIns="45717">
            <a:spAutoFit/>
          </a:bodyPr>
          <a:lstStyle/>
          <a:p>
            <a:pPr algn="ctr" defTabSz="914595">
              <a:spcBef>
                <a:spcPct val="50000"/>
              </a:spcBef>
            </a:pPr>
            <a:r>
              <a:rPr lang="en-US" sz="2800" dirty="0">
                <a:latin typeface="Arial" charset="0"/>
              </a:rPr>
              <a:t>MANAGE RISK</a:t>
            </a:r>
          </a:p>
        </p:txBody>
      </p:sp>
      <p:sp>
        <p:nvSpPr>
          <p:cNvPr id="27661" name="Line 14"/>
          <p:cNvSpPr>
            <a:spLocks noChangeShapeType="1"/>
          </p:cNvSpPr>
          <p:nvPr/>
        </p:nvSpPr>
        <p:spPr bwMode="auto">
          <a:xfrm>
            <a:off x="4408280" y="2286000"/>
            <a:ext cx="45756" cy="1219677"/>
          </a:xfrm>
          <a:prstGeom prst="line">
            <a:avLst/>
          </a:prstGeom>
          <a:noFill/>
          <a:ln w="25400">
            <a:solidFill>
              <a:srgbClr val="FF3300"/>
            </a:solidFill>
            <a:round/>
            <a:headEnd/>
            <a:tailEnd type="triangle" w="med" len="med"/>
          </a:ln>
        </p:spPr>
        <p:txBody>
          <a:bodyPr lIns="74363" tIns="37181" rIns="74363" bIns="37181"/>
          <a:lstStyle/>
          <a:p>
            <a:endParaRPr lang="en-US"/>
          </a:p>
        </p:txBody>
      </p:sp>
      <p:sp>
        <p:nvSpPr>
          <p:cNvPr id="27662" name="Text Box 15"/>
          <p:cNvSpPr txBox="1">
            <a:spLocks noChangeArrowheads="1"/>
          </p:cNvSpPr>
          <p:nvPr/>
        </p:nvSpPr>
        <p:spPr bwMode="auto">
          <a:xfrm>
            <a:off x="457558" y="5714283"/>
            <a:ext cx="8228885" cy="760388"/>
          </a:xfrm>
          <a:prstGeom prst="rect">
            <a:avLst/>
          </a:prstGeom>
          <a:noFill/>
          <a:ln w="9525">
            <a:solidFill>
              <a:srgbClr val="0000FF"/>
            </a:solidFill>
            <a:miter lim="800000"/>
            <a:headEnd/>
            <a:tailEnd/>
          </a:ln>
        </p:spPr>
        <p:txBody>
          <a:bodyPr lIns="82476" tIns="41237" rIns="82476" bIns="41237">
            <a:spAutoFit/>
          </a:bodyPr>
          <a:lstStyle/>
          <a:p>
            <a:pPr algn="ctr" defTabSz="914595">
              <a:spcBef>
                <a:spcPct val="50000"/>
              </a:spcBef>
            </a:pPr>
            <a:r>
              <a:rPr lang="en-US" sz="2200" dirty="0">
                <a:latin typeface="Arial" charset="0"/>
              </a:rPr>
              <a:t>Risk management also includes control and monitoring of risks, as well as communicating these risks</a:t>
            </a:r>
          </a:p>
        </p:txBody>
      </p:sp>
      <p:sp>
        <p:nvSpPr>
          <p:cNvPr id="27663" name="Text Box 3"/>
          <p:cNvSpPr txBox="1">
            <a:spLocks noChangeArrowheads="1"/>
          </p:cNvSpPr>
          <p:nvPr/>
        </p:nvSpPr>
        <p:spPr bwMode="auto">
          <a:xfrm>
            <a:off x="2961255" y="1600917"/>
            <a:ext cx="3064205" cy="461500"/>
          </a:xfrm>
          <a:prstGeom prst="rect">
            <a:avLst/>
          </a:prstGeom>
          <a:solidFill>
            <a:srgbClr val="00B0F0"/>
          </a:solidFill>
          <a:ln w="9525">
            <a:solidFill>
              <a:schemeClr val="tx1"/>
            </a:solidFill>
            <a:miter lim="800000"/>
            <a:headEnd/>
            <a:tailEnd/>
          </a:ln>
        </p:spPr>
        <p:txBody>
          <a:bodyPr lIns="91433" tIns="45717" rIns="91433" bIns="45717">
            <a:spAutoFit/>
          </a:bodyPr>
          <a:lstStyle/>
          <a:p>
            <a:pPr algn="ctr" defTabSz="914595">
              <a:spcBef>
                <a:spcPct val="50000"/>
              </a:spcBef>
            </a:pPr>
            <a:r>
              <a:rPr lang="en-US" sz="2400" dirty="0">
                <a:latin typeface="Arial" charset="0"/>
              </a:rPr>
              <a:t>What can go Wrong</a:t>
            </a:r>
          </a:p>
        </p:txBody>
      </p:sp>
      <p:sp>
        <p:nvSpPr>
          <p:cNvPr id="27664" name="Rectangle 2"/>
          <p:cNvSpPr>
            <a:spLocks noChangeArrowheads="1"/>
          </p:cNvSpPr>
          <p:nvPr/>
        </p:nvSpPr>
        <p:spPr bwMode="auto">
          <a:xfrm>
            <a:off x="0" y="229316"/>
            <a:ext cx="9144000" cy="1142284"/>
          </a:xfrm>
          <a:prstGeom prst="rect">
            <a:avLst/>
          </a:prstGeom>
          <a:noFill/>
          <a:ln w="9525">
            <a:noFill/>
            <a:miter lim="800000"/>
            <a:headEnd/>
            <a:tailEnd/>
          </a:ln>
        </p:spPr>
        <p:txBody>
          <a:bodyPr lIns="82476" tIns="41237" rIns="82476" bIns="41237" anchor="ctr"/>
          <a:lstStyle/>
          <a:p>
            <a:pPr algn="ctr" defTabSz="742840"/>
            <a:r>
              <a:rPr lang="en-US" sz="4300" dirty="0">
                <a:solidFill>
                  <a:schemeClr val="bg1"/>
                </a:solidFill>
                <a:latin typeface="Times New Roman" pitchFamily="124" charset="0"/>
              </a:rPr>
              <a:t>Risk</a:t>
            </a:r>
            <a:r>
              <a:rPr lang="en-US" sz="4900" dirty="0">
                <a:solidFill>
                  <a:schemeClr val="bg1"/>
                </a:solidFill>
                <a:latin typeface="Times New Roman" pitchFamily="124" charset="0"/>
              </a:rPr>
              <a:t> Concepts</a:t>
            </a:r>
          </a:p>
        </p:txBody>
      </p:sp>
      <p:pic>
        <p:nvPicPr>
          <p:cNvPr id="17" name="Picture 2" descr="Opito logo –"/>
          <p:cNvPicPr>
            <a:picLocks noChangeAspect="1" noChangeArrowheads="1"/>
          </p:cNvPicPr>
          <p:nvPr/>
        </p:nvPicPr>
        <p:blipFill>
          <a:blip r:embed="rId3"/>
          <a:srcRect/>
          <a:stretch>
            <a:fillRect/>
          </a:stretch>
        </p:blipFill>
        <p:spPr bwMode="auto">
          <a:xfrm>
            <a:off x="8077200" y="228600"/>
            <a:ext cx="914400" cy="914400"/>
          </a:xfrm>
          <a:prstGeom prst="rect">
            <a:avLst/>
          </a:prstGeom>
          <a:noFill/>
        </p:spPr>
      </p:pic>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386064" y="402738"/>
            <a:ext cx="6704647" cy="914400"/>
          </a:xfrm>
          <a:noFill/>
        </p:spPr>
        <p:txBody>
          <a:bodyPr lIns="82476" tIns="41237" rIns="82476" bIns="41237"/>
          <a:lstStyle/>
          <a:p>
            <a:pPr defTabSz="742840"/>
            <a:r>
              <a:rPr lang="en-US" sz="3200" b="1" dirty="0">
                <a:latin typeface="Verdana" pitchFamily="124" charset="0"/>
                <a:ea typeface="ＭＳ Ｐゴシック" pitchFamily="124" charset="-128"/>
              </a:rPr>
              <a:t>WHY we need to do RA?</a:t>
            </a:r>
          </a:p>
        </p:txBody>
      </p:sp>
      <p:sp>
        <p:nvSpPr>
          <p:cNvPr id="22531" name="Content Placeholder 2"/>
          <p:cNvSpPr>
            <a:spLocks noGrp="1"/>
          </p:cNvSpPr>
          <p:nvPr>
            <p:ph idx="1"/>
          </p:nvPr>
        </p:nvSpPr>
        <p:spPr>
          <a:xfrm>
            <a:off x="533342" y="1371600"/>
            <a:ext cx="8381880" cy="3571606"/>
          </a:xfrm>
        </p:spPr>
        <p:txBody>
          <a:bodyPr lIns="91437" tIns="45718" rIns="91437" bIns="45718">
            <a:noAutofit/>
          </a:bodyPr>
          <a:lstStyle/>
          <a:p>
            <a:pPr marL="0" indent="0" algn="just" defTabSz="824423">
              <a:buFont typeface="Wingdings" pitchFamily="124" charset="2"/>
              <a:buChar char="Ø"/>
            </a:pPr>
            <a:r>
              <a:rPr lang="en-US" sz="3200" dirty="0">
                <a:latin typeface="Verdana" pitchFamily="124" charset="0"/>
                <a:ea typeface="ＭＳ Ｐゴシック" pitchFamily="124" charset="-128"/>
              </a:rPr>
              <a:t>Protect Ourselves </a:t>
            </a:r>
          </a:p>
          <a:p>
            <a:pPr marL="669844" lvl="1" indent="-257632" algn="just" defTabSz="824423">
              <a:buFont typeface="Wingdings" pitchFamily="124" charset="2"/>
              <a:buChar char="Ø"/>
            </a:pPr>
            <a:r>
              <a:rPr lang="en-US" sz="3200" dirty="0">
                <a:latin typeface="Verdana" pitchFamily="124" charset="0"/>
                <a:ea typeface="ＭＳ Ｐゴシック" pitchFamily="124" charset="-128"/>
              </a:rPr>
              <a:t>RA is key to prevention of accident</a:t>
            </a:r>
          </a:p>
          <a:p>
            <a:pPr marL="669844" lvl="1" indent="-257632" algn="just" defTabSz="824423">
              <a:buFont typeface="Wingdings" pitchFamily="124" charset="2"/>
              <a:buChar char="Ø"/>
            </a:pPr>
            <a:r>
              <a:rPr lang="en-US" sz="3200" dirty="0">
                <a:latin typeface="Verdana" pitchFamily="124" charset="0"/>
                <a:ea typeface="ＭＳ Ｐゴシック" pitchFamily="124" charset="-128"/>
              </a:rPr>
              <a:t>Everyone deserve to go home safely at the end of the day</a:t>
            </a:r>
          </a:p>
          <a:p>
            <a:pPr marL="0" indent="0" algn="just" defTabSz="824423">
              <a:buFont typeface="Wingdings" pitchFamily="124" charset="2"/>
              <a:buChar char="Ø"/>
            </a:pPr>
            <a:r>
              <a:rPr lang="en-US" sz="3200" dirty="0">
                <a:latin typeface="Verdana" pitchFamily="124" charset="0"/>
                <a:ea typeface="ＭＳ Ｐゴシック" pitchFamily="124" charset="-128"/>
              </a:rPr>
              <a:t>Elevate safety awareness &amp; ownership</a:t>
            </a:r>
          </a:p>
          <a:p>
            <a:pPr marL="669844" lvl="1" indent="-257632" algn="just" defTabSz="824423">
              <a:buFont typeface="Wingdings" pitchFamily="124" charset="2"/>
              <a:buChar char="Ø"/>
            </a:pPr>
            <a:r>
              <a:rPr lang="en-US" sz="3200" dirty="0">
                <a:latin typeface="Verdana" pitchFamily="124" charset="0"/>
                <a:ea typeface="ＭＳ Ｐゴシック" pitchFamily="124" charset="-128"/>
              </a:rPr>
              <a:t>Aware of hazards, risks and controls and practicing safe science</a:t>
            </a:r>
          </a:p>
          <a:p>
            <a:pPr marL="0" indent="0" algn="just" defTabSz="824423">
              <a:buFont typeface="Wingdings" pitchFamily="124" charset="2"/>
              <a:buChar char="Ø"/>
            </a:pPr>
            <a:r>
              <a:rPr lang="en-US" sz="3200" dirty="0" smtClean="0">
                <a:latin typeface="Verdana" pitchFamily="124" charset="0"/>
                <a:ea typeface="ＭＳ Ｐゴシック" pitchFamily="124" charset="-128"/>
              </a:rPr>
              <a:t>Compliance </a:t>
            </a:r>
            <a:r>
              <a:rPr lang="en-US" sz="3200" dirty="0">
                <a:latin typeface="Verdana" pitchFamily="124" charset="0"/>
                <a:ea typeface="ＭＳ Ｐゴシック" pitchFamily="124" charset="-128"/>
              </a:rPr>
              <a:t>with Regulations</a:t>
            </a:r>
          </a:p>
        </p:txBody>
      </p:sp>
      <p:pic>
        <p:nvPicPr>
          <p:cNvPr id="5" name="Picture 2" descr="Opito logo –"/>
          <p:cNvPicPr>
            <a:picLocks noChangeAspect="1" noChangeArrowheads="1"/>
          </p:cNvPicPr>
          <p:nvPr/>
        </p:nvPicPr>
        <p:blipFill>
          <a:blip r:embed="rId2"/>
          <a:srcRect/>
          <a:stretch>
            <a:fillRect/>
          </a:stretch>
        </p:blipFill>
        <p:spPr bwMode="auto">
          <a:xfrm>
            <a:off x="8077200" y="228600"/>
            <a:ext cx="914400" cy="914400"/>
          </a:xfrm>
          <a:prstGeom prst="rect">
            <a:avLst/>
          </a:prstGeom>
          <a:noFill/>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idx="4294967295"/>
          </p:nvPr>
        </p:nvSpPr>
        <p:spPr>
          <a:xfrm>
            <a:off x="454698" y="533401"/>
            <a:ext cx="7695544" cy="914400"/>
          </a:xfrm>
        </p:spPr>
        <p:txBody>
          <a:bodyPr lIns="82476" tIns="41237" rIns="82476" bIns="41237"/>
          <a:lstStyle/>
          <a:p>
            <a:pPr defTabSz="742840"/>
            <a:r>
              <a:rPr lang="en-US" sz="4000" dirty="0" smtClean="0">
                <a:latin typeface="Verdana" pitchFamily="124" charset="0"/>
                <a:ea typeface="ＭＳ Ｐゴシック" pitchFamily="124" charset="-128"/>
              </a:rPr>
              <a:t>Risk Assessment Process</a:t>
            </a:r>
          </a:p>
        </p:txBody>
      </p:sp>
      <p:sp>
        <p:nvSpPr>
          <p:cNvPr id="54275" name="Content Placeholder 2"/>
          <p:cNvSpPr>
            <a:spLocks noGrp="1"/>
          </p:cNvSpPr>
          <p:nvPr>
            <p:ph idx="4294967295"/>
          </p:nvPr>
        </p:nvSpPr>
        <p:spPr>
          <a:xfrm>
            <a:off x="386064" y="1447801"/>
            <a:ext cx="8306098" cy="4353910"/>
          </a:xfrm>
        </p:spPr>
        <p:txBody>
          <a:bodyPr lIns="91437" tIns="45718" rIns="91437" bIns="45718">
            <a:noAutofit/>
          </a:bodyPr>
          <a:lstStyle/>
          <a:p>
            <a:pPr algn="just" eaLnBrk="1" hangingPunct="1"/>
            <a:r>
              <a:rPr lang="en-US" dirty="0" smtClean="0">
                <a:latin typeface="Verdana" pitchFamily="124" charset="0"/>
                <a:ea typeface="ＭＳ Ｐゴシック" pitchFamily="124" charset="-128"/>
              </a:rPr>
              <a:t>IDENTIFY the hazards</a:t>
            </a:r>
          </a:p>
          <a:p>
            <a:pPr algn="just" eaLnBrk="1" hangingPunct="1"/>
            <a:r>
              <a:rPr lang="en-US" dirty="0" smtClean="0">
                <a:latin typeface="Verdana" pitchFamily="124" charset="0"/>
                <a:ea typeface="ＭＳ Ｐゴシック" pitchFamily="124" charset="-128"/>
              </a:rPr>
              <a:t>ASSESS the risks and available control measures</a:t>
            </a:r>
          </a:p>
          <a:p>
            <a:pPr algn="just" eaLnBrk="1" hangingPunct="1"/>
            <a:r>
              <a:rPr lang="en-US" dirty="0" smtClean="0">
                <a:latin typeface="Verdana" pitchFamily="124" charset="0"/>
                <a:ea typeface="ＭＳ Ｐゴシック" pitchFamily="124" charset="-128"/>
              </a:rPr>
              <a:t>MANAGE the risk</a:t>
            </a:r>
          </a:p>
          <a:p>
            <a:pPr marL="824423" lvl="1" indent="-310590" algn="just"/>
            <a:r>
              <a:rPr lang="en-US" sz="2800" dirty="0" smtClean="0">
                <a:latin typeface="Verdana" pitchFamily="124" charset="0"/>
                <a:ea typeface="ＭＳ Ｐゴシック" pitchFamily="124" charset="-128"/>
              </a:rPr>
              <a:t>CONTROL the risks through implementation of appropriate control measures</a:t>
            </a:r>
          </a:p>
          <a:p>
            <a:pPr marL="824423" lvl="1" indent="-310590" algn="just"/>
            <a:r>
              <a:rPr lang="en-US" sz="2800" dirty="0" smtClean="0">
                <a:latin typeface="Verdana" pitchFamily="124" charset="0"/>
                <a:ea typeface="ＭＳ Ｐゴシック" pitchFamily="124" charset="-128"/>
              </a:rPr>
              <a:t>MONITOR the controls to evaluate their effectiveness </a:t>
            </a:r>
          </a:p>
          <a:p>
            <a:pPr marL="824423" lvl="1" indent="-310590" algn="just"/>
            <a:r>
              <a:rPr lang="en-US" sz="2800" dirty="0" smtClean="0">
                <a:latin typeface="Verdana" pitchFamily="124" charset="0"/>
                <a:ea typeface="ＭＳ Ｐゴシック" pitchFamily="124" charset="-128"/>
              </a:rPr>
              <a:t>Communication of Risks &amp; Controls</a:t>
            </a:r>
          </a:p>
          <a:p>
            <a:pPr marL="824423" lvl="1" indent="-310590" algn="just"/>
            <a:endParaRPr lang="en-US" sz="2800" dirty="0" smtClean="0">
              <a:latin typeface="Verdana" pitchFamily="124" charset="0"/>
              <a:ea typeface="ＭＳ Ｐゴシック" pitchFamily="124" charset="-128"/>
            </a:endParaRPr>
          </a:p>
        </p:txBody>
      </p:sp>
      <p:pic>
        <p:nvPicPr>
          <p:cNvPr id="4" name="Picture 2" descr="Opito logo –"/>
          <p:cNvPicPr>
            <a:picLocks noChangeAspect="1" noChangeArrowheads="1"/>
          </p:cNvPicPr>
          <p:nvPr/>
        </p:nvPicPr>
        <p:blipFill>
          <a:blip r:embed="rId2"/>
          <a:srcRect/>
          <a:stretch>
            <a:fillRect/>
          </a:stretch>
        </p:blipFill>
        <p:spPr bwMode="auto">
          <a:xfrm>
            <a:off x="8077200" y="228600"/>
            <a:ext cx="914400" cy="914400"/>
          </a:xfrm>
          <a:prstGeom prst="rect">
            <a:avLst/>
          </a:prstGeom>
          <a:noFill/>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7"/>
          <p:cNvSpPr>
            <a:spLocks noGrp="1"/>
          </p:cNvSpPr>
          <p:nvPr>
            <p:ph type="ftr" sz="quarter" idx="12"/>
          </p:nvPr>
        </p:nvSpPr>
        <p:spPr>
          <a:noFill/>
        </p:spPr>
        <p:txBody>
          <a:bodyPr lIns="82442" tIns="41221" rIns="82442" bIns="41221"/>
          <a:lstStyle/>
          <a:p>
            <a:pPr defTabSz="914595"/>
            <a:endParaRPr lang="en-GB" dirty="0"/>
          </a:p>
          <a:p>
            <a:pPr defTabSz="914595"/>
            <a:endParaRPr lang="en-GB" dirty="0"/>
          </a:p>
        </p:txBody>
      </p:sp>
      <p:sp>
        <p:nvSpPr>
          <p:cNvPr id="52227" name="Rectangle 2"/>
          <p:cNvSpPr>
            <a:spLocks noChangeArrowheads="1"/>
          </p:cNvSpPr>
          <p:nvPr/>
        </p:nvSpPr>
        <p:spPr bwMode="auto">
          <a:xfrm>
            <a:off x="686336" y="6248878"/>
            <a:ext cx="1904583" cy="457200"/>
          </a:xfrm>
          <a:prstGeom prst="rect">
            <a:avLst/>
          </a:prstGeom>
          <a:noFill/>
          <a:ln w="12700">
            <a:noFill/>
            <a:miter lim="800000"/>
            <a:headEnd/>
            <a:tailEnd/>
          </a:ln>
        </p:spPr>
        <p:txBody>
          <a:bodyPr wrap="none" lIns="82406" tIns="41206" rIns="82406" bIns="41206" anchor="ctr"/>
          <a:lstStyle/>
          <a:p>
            <a:endParaRPr lang="en-US"/>
          </a:p>
        </p:txBody>
      </p:sp>
      <p:sp>
        <p:nvSpPr>
          <p:cNvPr id="52228" name="Rectangle 3"/>
          <p:cNvSpPr>
            <a:spLocks noChangeArrowheads="1"/>
          </p:cNvSpPr>
          <p:nvPr/>
        </p:nvSpPr>
        <p:spPr bwMode="auto">
          <a:xfrm>
            <a:off x="3124260" y="6248878"/>
            <a:ext cx="2895480" cy="457200"/>
          </a:xfrm>
          <a:prstGeom prst="rect">
            <a:avLst/>
          </a:prstGeom>
          <a:noFill/>
          <a:ln w="12700">
            <a:noFill/>
            <a:miter lim="800000"/>
            <a:headEnd/>
            <a:tailEnd/>
          </a:ln>
        </p:spPr>
        <p:txBody>
          <a:bodyPr wrap="none" lIns="82406" tIns="41206" rIns="82406" bIns="41206" anchor="ctr"/>
          <a:lstStyle/>
          <a:p>
            <a:endParaRPr lang="en-US"/>
          </a:p>
        </p:txBody>
      </p:sp>
      <p:sp>
        <p:nvSpPr>
          <p:cNvPr id="52229" name="Rectangle 4"/>
          <p:cNvSpPr>
            <a:spLocks noGrp="1" noChangeArrowheads="1"/>
          </p:cNvSpPr>
          <p:nvPr>
            <p:ph type="title"/>
          </p:nvPr>
        </p:nvSpPr>
        <p:spPr>
          <a:xfrm>
            <a:off x="178734" y="471533"/>
            <a:ext cx="6520194" cy="471532"/>
          </a:xfrm>
          <a:noFill/>
        </p:spPr>
        <p:txBody>
          <a:bodyPr lIns="82441" tIns="41223" rIns="82441" bIns="41223">
            <a:normAutofit fontScale="90000"/>
          </a:bodyPr>
          <a:lstStyle/>
          <a:p>
            <a:pPr defTabSz="824423"/>
            <a:r>
              <a:rPr lang="en-US" sz="3200" dirty="0" smtClean="0">
                <a:solidFill>
                  <a:srgbClr val="009900"/>
                </a:solidFill>
                <a:ea typeface="ＭＳ Ｐゴシック" pitchFamily="124" charset="-128"/>
              </a:rPr>
              <a:t>Risk Assessment Template</a:t>
            </a:r>
          </a:p>
        </p:txBody>
      </p:sp>
      <p:graphicFrame>
        <p:nvGraphicFramePr>
          <p:cNvPr id="44238" name="Group 206"/>
          <p:cNvGraphicFramePr>
            <a:graphicFrameLocks noGrp="1"/>
          </p:cNvGraphicFramePr>
          <p:nvPr>
            <p:ph sz="half" idx="1"/>
          </p:nvPr>
        </p:nvGraphicFramePr>
        <p:xfrm>
          <a:off x="248797" y="1228278"/>
          <a:ext cx="8716471" cy="1031136"/>
        </p:xfrm>
        <a:graphic>
          <a:graphicData uri="http://schemas.openxmlformats.org/drawingml/2006/table">
            <a:tbl>
              <a:tblPr/>
              <a:tblGrid>
                <a:gridCol w="1439877"/>
                <a:gridCol w="1568564"/>
                <a:gridCol w="2137652"/>
                <a:gridCol w="959440"/>
                <a:gridCol w="1026645"/>
                <a:gridCol w="1584293"/>
              </a:tblGrid>
              <a:tr h="275180">
                <a:tc gridSpan="6">
                  <a:txBody>
                    <a:bodyPr/>
                    <a:lstStyle/>
                    <a:p>
                      <a:pPr marL="0" marR="0" lvl="0" indent="0" algn="ctr" defTabSz="1014413"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smtClean="0">
                          <a:ln>
                            <a:noFill/>
                          </a:ln>
                          <a:solidFill>
                            <a:srgbClr val="FFFFFF"/>
                          </a:solidFill>
                          <a:effectLst/>
                          <a:latin typeface="Arial" charset="0"/>
                          <a:cs typeface="Times New Roman" pitchFamily="124" charset="0"/>
                        </a:rPr>
                        <a:t>Activity or Experiment-Based</a:t>
                      </a:r>
                      <a:r>
                        <a:rPr kumimoji="0" lang="en-GB" sz="1300" b="1" i="0" u="none" strike="noStrike" cap="none" normalizeH="0" baseline="0" smtClean="0">
                          <a:ln>
                            <a:noFill/>
                          </a:ln>
                          <a:solidFill>
                            <a:schemeClr val="tx1"/>
                          </a:solidFill>
                          <a:effectLst/>
                          <a:latin typeface="Arial" charset="0"/>
                          <a:cs typeface="Times New Roman" pitchFamily="124" charset="0"/>
                        </a:rPr>
                        <a:t> </a:t>
                      </a:r>
                      <a:r>
                        <a:rPr kumimoji="0" lang="en-GB" sz="1300" b="1" i="0" u="none" strike="noStrike" cap="none" normalizeH="0" baseline="0" smtClean="0">
                          <a:ln>
                            <a:noFill/>
                          </a:ln>
                          <a:solidFill>
                            <a:srgbClr val="FFFFFF"/>
                          </a:solidFill>
                          <a:effectLst/>
                          <a:latin typeface="Arial" charset="0"/>
                          <a:cs typeface="Times New Roman" pitchFamily="124" charset="0"/>
                        </a:rPr>
                        <a:t>Risk Assessment Form</a:t>
                      </a:r>
                      <a:endParaRPr kumimoji="0" lang="en-GB" sz="2200" b="0" i="0" u="none" strike="noStrike" cap="none" normalizeH="0" baseline="0" smtClean="0">
                        <a:ln>
                          <a:noFill/>
                        </a:ln>
                        <a:solidFill>
                          <a:schemeClr val="tx1"/>
                        </a:solidFill>
                        <a:effectLst/>
                        <a:latin typeface="Times" pitchFamily="124" charset="0"/>
                        <a:cs typeface="Times New Roman" pitchFamily="124" charset="0"/>
                      </a:endParaRPr>
                    </a:p>
                  </a:txBody>
                  <a:tcPr marL="82324" marR="82324" marT="41262" marB="4126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0606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7949">
                <a:tc>
                  <a:txBody>
                    <a:bodyPr/>
                    <a:lstStyle/>
                    <a:p>
                      <a:pPr marL="0" marR="0" lvl="0" indent="0" algn="l" defTabSz="1014413" rtl="0" eaLnBrk="0" fontAlgn="base" latinLnBrk="0" hangingPunct="0">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Arial" charset="0"/>
                          <a:cs typeface="Times New Roman" pitchFamily="124" charset="0"/>
                        </a:rPr>
                        <a:t>Department:</a:t>
                      </a:r>
                      <a:endParaRPr kumimoji="0" lang="en-GB" sz="1100" b="0" i="0" u="none" strike="noStrike" cap="none" normalizeH="0" baseline="0" smtClean="0">
                        <a:ln>
                          <a:noFill/>
                        </a:ln>
                        <a:solidFill>
                          <a:schemeClr val="tx1"/>
                        </a:solidFill>
                        <a:effectLst/>
                        <a:latin typeface="Arial" charset="0"/>
                        <a:cs typeface="Times New Roman" pitchFamily="124" charset="0"/>
                      </a:endParaRPr>
                    </a:p>
                  </a:txBody>
                  <a:tcPr marL="82324" marR="82324" marT="41262" marB="4126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Arial" charset="0"/>
                        <a:ea typeface="ＭＳ Ｐゴシック" pitchFamily="124" charset="-128"/>
                      </a:endParaRPr>
                    </a:p>
                  </a:txBody>
                  <a:tcPr marL="82324" marR="82324" marT="41262" marB="4126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0" fontAlgn="base" latinLnBrk="0" hangingPunct="0">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Arial" charset="0"/>
                          <a:cs typeface="Times New Roman" pitchFamily="124" charset="0"/>
                        </a:rPr>
                        <a:t>Name of Experiment/Activity:</a:t>
                      </a:r>
                      <a:endParaRPr kumimoji="0" lang="en-GB" sz="1100" b="0" i="0" u="none" strike="noStrike" cap="none" normalizeH="0" baseline="0" smtClean="0">
                        <a:ln>
                          <a:noFill/>
                        </a:ln>
                        <a:solidFill>
                          <a:schemeClr val="tx1"/>
                        </a:solidFill>
                        <a:effectLst/>
                        <a:latin typeface="Arial" charset="0"/>
                        <a:cs typeface="Times New Roman" pitchFamily="124" charset="0"/>
                      </a:endParaRPr>
                    </a:p>
                  </a:txBody>
                  <a:tcPr marL="82324" marR="82324" marT="41262" marB="4126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Arial" charset="0"/>
                        <a:ea typeface="ＭＳ Ｐゴシック" pitchFamily="124" charset="-128"/>
                      </a:endParaRPr>
                    </a:p>
                  </a:txBody>
                  <a:tcPr marL="82324" marR="82324" marT="41262" marB="4126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47949">
                <a:tc>
                  <a:txBody>
                    <a:bodyPr/>
                    <a:lstStyle/>
                    <a:p>
                      <a:pPr marL="0" marR="0" lvl="0" indent="0" algn="l" defTabSz="1014413" rtl="0" eaLnBrk="0" fontAlgn="base" latinLnBrk="0" hangingPunct="0">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Arial" charset="0"/>
                          <a:cs typeface="Times New Roman" pitchFamily="124" charset="0"/>
                        </a:rPr>
                        <a:t>Location:</a:t>
                      </a:r>
                      <a:endParaRPr kumimoji="0" lang="en-GB" sz="1100" b="0" i="0" u="none" strike="noStrike" cap="none" normalizeH="0" baseline="0" smtClean="0">
                        <a:ln>
                          <a:noFill/>
                        </a:ln>
                        <a:solidFill>
                          <a:schemeClr val="tx1"/>
                        </a:solidFill>
                        <a:effectLst/>
                        <a:latin typeface="Arial" charset="0"/>
                        <a:cs typeface="Times New Roman" pitchFamily="124" charset="0"/>
                      </a:endParaRPr>
                    </a:p>
                  </a:txBody>
                  <a:tcPr marL="82324" marR="82324" marT="41262" marB="4126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Arial" charset="0"/>
                        <a:ea typeface="ＭＳ Ｐゴシック" pitchFamily="124" charset="-128"/>
                      </a:endParaRPr>
                    </a:p>
                  </a:txBody>
                  <a:tcPr marL="82324" marR="82324" marT="41262" marB="4126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0" fontAlgn="base" latinLnBrk="0" hangingPunct="0">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Arial" charset="0"/>
                          <a:cs typeface="Times New Roman" pitchFamily="124" charset="0"/>
                        </a:rPr>
                        <a:t>Name of Person in-charge:</a:t>
                      </a:r>
                      <a:endParaRPr kumimoji="0" lang="en-GB" sz="1100" b="0" i="0" u="none" strike="noStrike" cap="none" normalizeH="0" baseline="0" smtClean="0">
                        <a:ln>
                          <a:noFill/>
                        </a:ln>
                        <a:solidFill>
                          <a:schemeClr val="tx1"/>
                        </a:solidFill>
                        <a:effectLst/>
                        <a:latin typeface="Arial" charset="0"/>
                        <a:cs typeface="Times New Roman" pitchFamily="124" charset="0"/>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Arial"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0" fontAlgn="base" latinLnBrk="0" hangingPunct="0">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Arial" charset="0"/>
                          <a:cs typeface="Times New Roman" pitchFamily="124" charset="0"/>
                        </a:rPr>
                        <a:t>Name of PI:</a:t>
                      </a: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900" b="1" i="0" u="none" strike="noStrike" cap="none" normalizeH="0" baseline="0" smtClean="0">
                        <a:ln>
                          <a:noFill/>
                        </a:ln>
                        <a:solidFill>
                          <a:srgbClr val="003399"/>
                        </a:solidFill>
                        <a:effectLst/>
                        <a:latin typeface="Arial"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31">
                <a:tc>
                  <a:txBody>
                    <a:bodyPr/>
                    <a:lstStyle/>
                    <a:p>
                      <a:pPr marL="0" marR="0" lvl="0" indent="0" algn="l" defTabSz="1014413" rtl="0" eaLnBrk="0" fontAlgn="base" latinLnBrk="0" hangingPunct="0">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Arial" charset="0"/>
                          <a:cs typeface="Times New Roman" pitchFamily="124" charset="0"/>
                        </a:rPr>
                        <a:t>Last Review Date:</a:t>
                      </a:r>
                      <a:endParaRPr kumimoji="0" lang="en-GB" sz="1100" b="0" i="0" u="none" strike="noStrike" cap="none" normalizeH="0" baseline="0" smtClean="0">
                        <a:ln>
                          <a:noFill/>
                        </a:ln>
                        <a:solidFill>
                          <a:schemeClr val="tx1"/>
                        </a:solidFill>
                        <a:effectLst/>
                        <a:latin typeface="Arial" charset="0"/>
                        <a:cs typeface="Times New Roman" pitchFamily="124" charset="0"/>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Arial"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0" fontAlgn="base" latinLnBrk="0" hangingPunct="0">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Arial" charset="0"/>
                          <a:cs typeface="Times New Roman" pitchFamily="124" charset="0"/>
                        </a:rPr>
                        <a:t>Next Review Date:</a:t>
                      </a:r>
                      <a:endParaRPr kumimoji="0" lang="en-GB" sz="1100" b="0" i="0" u="none" strike="noStrike" cap="none" normalizeH="0" baseline="0" smtClean="0">
                        <a:ln>
                          <a:noFill/>
                        </a:ln>
                        <a:solidFill>
                          <a:schemeClr val="tx1"/>
                        </a:solidFill>
                        <a:effectLst/>
                        <a:latin typeface="Arial" charset="0"/>
                        <a:cs typeface="Times New Roman" pitchFamily="124" charset="0"/>
                      </a:endParaRPr>
                    </a:p>
                  </a:txBody>
                  <a:tcPr marL="82324" marR="82324" marT="41262" marB="4126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smtClean="0">
                        <a:ln>
                          <a:noFill/>
                        </a:ln>
                        <a:solidFill>
                          <a:srgbClr val="003399"/>
                        </a:solidFill>
                        <a:effectLst/>
                        <a:latin typeface="Arial"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graphicFrame>
        <p:nvGraphicFramePr>
          <p:cNvPr id="44239" name="Group 207"/>
          <p:cNvGraphicFramePr>
            <a:graphicFrameLocks noGrp="1"/>
          </p:cNvGraphicFramePr>
          <p:nvPr>
            <p:ph sz="quarter" idx="2"/>
          </p:nvPr>
        </p:nvGraphicFramePr>
        <p:xfrm>
          <a:off x="248797" y="2328998"/>
          <a:ext cx="8716468" cy="2716494"/>
        </p:xfrm>
        <a:graphic>
          <a:graphicData uri="http://schemas.openxmlformats.org/drawingml/2006/table">
            <a:tbl>
              <a:tblPr/>
              <a:tblGrid>
                <a:gridCol w="380345"/>
                <a:gridCol w="949432"/>
                <a:gridCol w="796436"/>
                <a:gridCol w="1235405"/>
                <a:gridCol w="1056671"/>
                <a:gridCol w="274534"/>
                <a:gridCol w="274534"/>
                <a:gridCol w="274534"/>
                <a:gridCol w="890808"/>
                <a:gridCol w="374625"/>
                <a:gridCol w="373195"/>
                <a:gridCol w="377485"/>
                <a:gridCol w="706354"/>
                <a:gridCol w="752110"/>
              </a:tblGrid>
              <a:tr h="247949">
                <a:tc gridSpan="4">
                  <a:txBody>
                    <a:bodyPr/>
                    <a:lstStyle/>
                    <a:p>
                      <a:pPr marL="0" marR="0" lvl="0" indent="0" algn="ctr" defTabSz="914400" rtl="0" eaLnBrk="0" fontAlgn="base" latinLnBrk="0" hangingPunct="0">
                        <a:lnSpc>
                          <a:spcPct val="100000"/>
                        </a:lnSpc>
                        <a:spcBef>
                          <a:spcPct val="0"/>
                        </a:spcBef>
                        <a:spcAft>
                          <a:spcPct val="0"/>
                        </a:spcAft>
                        <a:buClrTx/>
                        <a:buSzTx/>
                        <a:buFontTx/>
                        <a:buNone/>
                        <a:tabLst>
                          <a:tab pos="355600" algn="l"/>
                          <a:tab pos="454025" algn="ctr"/>
                        </a:tabLst>
                      </a:pPr>
                      <a:r>
                        <a:rPr kumimoji="0" lang="en-GB" sz="1100" b="1" i="0" u="none" strike="noStrike" cap="none" normalizeH="0" baseline="0" dirty="0" smtClean="0">
                          <a:ln>
                            <a:noFill/>
                          </a:ln>
                          <a:solidFill>
                            <a:srgbClr val="FFFFFF"/>
                          </a:solidFill>
                          <a:effectLst/>
                          <a:latin typeface="Arial" charset="0"/>
                          <a:cs typeface="Times New Roman" pitchFamily="124" charset="0"/>
                        </a:rPr>
                        <a:t>1. Hazard Identification</a:t>
                      </a:r>
                      <a:endParaRPr kumimoji="0" lang="en-GB" sz="2200" b="0" i="0" u="none" strike="noStrike" cap="none" normalizeH="0" baseline="0" dirty="0" smtClean="0">
                        <a:ln>
                          <a:noFill/>
                        </a:ln>
                        <a:solidFill>
                          <a:schemeClr val="tx1"/>
                        </a:solidFill>
                        <a:effectLst/>
                        <a:latin typeface="Times" pitchFamily="124" charset="0"/>
                        <a:cs typeface="Times New Roman" pitchFamily="124" charset="0"/>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0606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10">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sz="1100" b="1" i="0" u="none" strike="noStrike" cap="none" normalizeH="0" baseline="0" smtClean="0">
                          <a:ln>
                            <a:noFill/>
                          </a:ln>
                          <a:solidFill>
                            <a:srgbClr val="FFFFFF"/>
                          </a:solidFill>
                          <a:effectLst/>
                          <a:latin typeface="Arial" charset="0"/>
                          <a:cs typeface="Times New Roman" pitchFamily="124" charset="0"/>
                        </a:rPr>
                        <a:t>2. Risk Evaluation &amp; Control</a:t>
                      </a:r>
                      <a:endParaRPr kumimoji="0" lang="en-GB" sz="2200" b="0" i="0" u="none" strike="noStrike" cap="none" normalizeH="0" baseline="0" smtClean="0">
                        <a:ln>
                          <a:noFill/>
                        </a:ln>
                        <a:solidFill>
                          <a:schemeClr val="tx1"/>
                        </a:solidFill>
                        <a:effectLst/>
                        <a:latin typeface="Times" pitchFamily="124" charset="0"/>
                        <a:cs typeface="Times New Roman" pitchFamily="124" charset="0"/>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0606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15182">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Arial" charset="0"/>
                          <a:cs typeface="Times New Roman" pitchFamily="124" charset="0"/>
                        </a:rPr>
                        <a:t>SN</a:t>
                      </a:r>
                      <a:endParaRPr kumimoji="0" lang="en-GB" sz="1100" b="0" i="0" u="none" strike="noStrike" cap="none" normalizeH="0" baseline="0" smtClean="0">
                        <a:ln>
                          <a:noFill/>
                        </a:ln>
                        <a:solidFill>
                          <a:schemeClr val="tx1"/>
                        </a:solidFill>
                        <a:effectLst/>
                        <a:latin typeface="Times" pitchFamily="124" charset="0"/>
                        <a:cs typeface="Times New Roman" pitchFamily="124" charset="0"/>
                      </a:endParaRPr>
                    </a:p>
                  </a:txBody>
                  <a:tcPr marL="82324" marR="82324" marT="41262" marB="4126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Arial" charset="0"/>
                          <a:cs typeface="Times New Roman" pitchFamily="124" charset="0"/>
                        </a:rPr>
                        <a:t>Task</a:t>
                      </a:r>
                      <a:endParaRPr kumimoji="0" lang="en-GB" sz="1100" b="0" i="0" u="none" strike="noStrike" cap="none" normalizeH="0" baseline="0" smtClean="0">
                        <a:ln>
                          <a:noFill/>
                        </a:ln>
                        <a:solidFill>
                          <a:schemeClr val="tx1"/>
                        </a:solidFill>
                        <a:effectLst/>
                        <a:latin typeface="Times" pitchFamily="124" charset="0"/>
                        <a:cs typeface="Times New Roman" pitchFamily="124" charset="0"/>
                      </a:endParaRPr>
                    </a:p>
                  </a:txBody>
                  <a:tcPr marL="82324" marR="82324" marT="41262" marB="4126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Arial" charset="0"/>
                          <a:cs typeface="Times New Roman" pitchFamily="124" charset="0"/>
                        </a:rPr>
                        <a:t>Hazards</a:t>
                      </a:r>
                      <a:endParaRPr kumimoji="0" lang="en-GB" sz="1100" b="0" i="0" u="none" strike="noStrike" cap="none" normalizeH="0" baseline="0" smtClean="0">
                        <a:ln>
                          <a:noFill/>
                        </a:ln>
                        <a:solidFill>
                          <a:schemeClr val="tx1"/>
                        </a:solidFill>
                        <a:effectLst/>
                        <a:latin typeface="Times" pitchFamily="124" charset="0"/>
                        <a:cs typeface="Times New Roman" pitchFamily="124" charset="0"/>
                      </a:endParaRPr>
                    </a:p>
                  </a:txBody>
                  <a:tcPr marL="82324" marR="82324" marT="41262" marB="4126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Arial" charset="0"/>
                          <a:cs typeface="Times New Roman" pitchFamily="124" charset="0"/>
                        </a:rPr>
                        <a:t>Possible Consequences</a:t>
                      </a:r>
                      <a:endParaRPr kumimoji="0" lang="en-GB" sz="1100" b="0" i="0" u="none" strike="noStrike" cap="none" normalizeH="0" baseline="0" smtClean="0">
                        <a:ln>
                          <a:noFill/>
                        </a:ln>
                        <a:solidFill>
                          <a:schemeClr val="tx1"/>
                        </a:solidFill>
                        <a:effectLst/>
                        <a:latin typeface="Times" pitchFamily="124" charset="0"/>
                        <a:cs typeface="Times New Roman" pitchFamily="124" charset="0"/>
                      </a:endParaRPr>
                    </a:p>
                  </a:txBody>
                  <a:tcPr marL="82324" marR="82324" marT="41262" marB="4126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Arial" charset="0"/>
                          <a:cs typeface="Times New Roman" pitchFamily="124" charset="0"/>
                        </a:rPr>
                        <a:t>Existing Risk Control</a:t>
                      </a:r>
                      <a:endParaRPr kumimoji="0" lang="en-US" sz="1100" b="0" i="0" u="none" strike="noStrike" cap="none" normalizeH="0" baseline="0" smtClean="0">
                        <a:ln>
                          <a:noFill/>
                        </a:ln>
                        <a:solidFill>
                          <a:schemeClr val="tx1"/>
                        </a:solidFill>
                        <a:effectLst/>
                        <a:latin typeface="Times New Roman" pitchFamily="124" charset="0"/>
                        <a:cs typeface="Times New Roman" pitchFamily="12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Arial" charset="0"/>
                          <a:cs typeface="Times New Roman" pitchFamily="124" charset="0"/>
                        </a:rPr>
                        <a:t>(if any)</a:t>
                      </a:r>
                      <a:endParaRPr kumimoji="0" lang="en-GB" sz="1100" b="0" i="0" u="none" strike="noStrike" cap="none" normalizeH="0" baseline="0" smtClean="0">
                        <a:ln>
                          <a:noFill/>
                        </a:ln>
                        <a:solidFill>
                          <a:schemeClr val="tx1"/>
                        </a:solidFill>
                        <a:effectLst/>
                        <a:latin typeface="Times" pitchFamily="124" charset="0"/>
                        <a:cs typeface="Times New Roman" pitchFamily="124" charset="0"/>
                      </a:endParaRPr>
                    </a:p>
                  </a:txBody>
                  <a:tcPr marL="82324" marR="82324" marT="41262" marB="4126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Arial" charset="0"/>
                          <a:cs typeface="Times New Roman" pitchFamily="124" charset="0"/>
                        </a:rPr>
                        <a:t>S</a:t>
                      </a:r>
                      <a:endParaRPr kumimoji="0" lang="en-GB" sz="1100" b="0" i="0" u="none" strike="noStrike" cap="none" normalizeH="0" baseline="0" smtClean="0">
                        <a:ln>
                          <a:noFill/>
                        </a:ln>
                        <a:solidFill>
                          <a:schemeClr val="tx1"/>
                        </a:solidFill>
                        <a:effectLst/>
                        <a:latin typeface="Times" pitchFamily="124" charset="0"/>
                        <a:cs typeface="Times New Roman" pitchFamily="124" charset="0"/>
                      </a:endParaRPr>
                    </a:p>
                  </a:txBody>
                  <a:tcPr marL="82324" marR="82324" marT="41262" marB="4126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Arial" charset="0"/>
                          <a:cs typeface="Times New Roman" pitchFamily="124" charset="0"/>
                        </a:rPr>
                        <a:t>L</a:t>
                      </a:r>
                      <a:endParaRPr kumimoji="0" lang="en-GB" sz="1100" b="0" i="0" u="none" strike="noStrike" cap="none" normalizeH="0" baseline="0" smtClean="0">
                        <a:ln>
                          <a:noFill/>
                        </a:ln>
                        <a:solidFill>
                          <a:schemeClr val="tx1"/>
                        </a:solidFill>
                        <a:effectLst/>
                        <a:latin typeface="Times" pitchFamily="124" charset="0"/>
                        <a:cs typeface="Times New Roman" pitchFamily="124" charset="0"/>
                      </a:endParaRPr>
                    </a:p>
                  </a:txBody>
                  <a:tcPr marL="82324" marR="82324" marT="41262" marB="4126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Arial" charset="0"/>
                          <a:cs typeface="Times New Roman" pitchFamily="124" charset="0"/>
                        </a:rPr>
                        <a:t>R</a:t>
                      </a:r>
                      <a:endParaRPr kumimoji="0" lang="en-GB" sz="1100" b="0" i="0" u="none" strike="noStrike" cap="none" normalizeH="0" baseline="0" smtClean="0">
                        <a:ln>
                          <a:noFill/>
                        </a:ln>
                        <a:solidFill>
                          <a:schemeClr val="tx1"/>
                        </a:solidFill>
                        <a:effectLst/>
                        <a:latin typeface="Times" pitchFamily="124" charset="0"/>
                        <a:cs typeface="Times New Roman" pitchFamily="124" charset="0"/>
                      </a:endParaRPr>
                    </a:p>
                  </a:txBody>
                  <a:tcPr marL="82324" marR="82324" marT="41262" marB="4126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Arial" charset="0"/>
                          <a:cs typeface="Times New Roman" pitchFamily="124" charset="0"/>
                        </a:rPr>
                        <a:t>Additional / New Risk Control</a:t>
                      </a:r>
                      <a:endParaRPr kumimoji="0" lang="en-GB" sz="1100" b="0" i="0" u="none" strike="noStrike" cap="none" normalizeH="0" baseline="0" smtClean="0">
                        <a:ln>
                          <a:noFill/>
                        </a:ln>
                        <a:solidFill>
                          <a:schemeClr val="tx1"/>
                        </a:solidFill>
                        <a:effectLst/>
                        <a:latin typeface="Times" pitchFamily="124" charset="0"/>
                        <a:cs typeface="Times New Roman" pitchFamily="124" charset="0"/>
                      </a:endParaRPr>
                    </a:p>
                  </a:txBody>
                  <a:tcPr marL="82324" marR="82324" marT="41262" marB="4126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Arial" charset="0"/>
                          <a:cs typeface="Times New Roman" pitchFamily="124" charset="0"/>
                        </a:rPr>
                        <a:t>S</a:t>
                      </a:r>
                      <a:endParaRPr kumimoji="0" lang="en-GB" sz="1100" b="0" i="0" u="none" strike="noStrike" cap="none" normalizeH="0" baseline="0" smtClean="0">
                        <a:ln>
                          <a:noFill/>
                        </a:ln>
                        <a:solidFill>
                          <a:schemeClr val="tx1"/>
                        </a:solidFill>
                        <a:effectLst/>
                        <a:latin typeface="Times" pitchFamily="124" charset="0"/>
                        <a:cs typeface="Times New Roman" pitchFamily="124" charset="0"/>
                      </a:endParaRPr>
                    </a:p>
                  </a:txBody>
                  <a:tcPr marL="82324" marR="82324" marT="41262" marB="4126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Arial" charset="0"/>
                          <a:cs typeface="Times New Roman" pitchFamily="124" charset="0"/>
                        </a:rPr>
                        <a:t>L</a:t>
                      </a:r>
                      <a:endParaRPr kumimoji="0" lang="en-GB" sz="1100" b="0" i="0" u="none" strike="noStrike" cap="none" normalizeH="0" baseline="0" smtClean="0">
                        <a:ln>
                          <a:noFill/>
                        </a:ln>
                        <a:solidFill>
                          <a:schemeClr val="tx1"/>
                        </a:solidFill>
                        <a:effectLst/>
                        <a:latin typeface="Times" pitchFamily="124" charset="0"/>
                        <a:cs typeface="Times New Roman" pitchFamily="124" charset="0"/>
                      </a:endParaRPr>
                    </a:p>
                  </a:txBody>
                  <a:tcPr marL="82324" marR="82324" marT="41262" marB="4126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Arial" charset="0"/>
                          <a:cs typeface="Times New Roman" pitchFamily="124" charset="0"/>
                        </a:rPr>
                        <a:t>R</a:t>
                      </a:r>
                      <a:endParaRPr kumimoji="0" lang="en-GB" sz="1100" b="0" i="0" u="none" strike="noStrike" cap="none" normalizeH="0" baseline="0" smtClean="0">
                        <a:ln>
                          <a:noFill/>
                        </a:ln>
                        <a:solidFill>
                          <a:schemeClr val="tx1"/>
                        </a:solidFill>
                        <a:effectLst/>
                        <a:latin typeface="Times" pitchFamily="124" charset="0"/>
                        <a:cs typeface="Times New Roman" pitchFamily="124" charset="0"/>
                      </a:endParaRPr>
                    </a:p>
                  </a:txBody>
                  <a:tcPr marL="82324" marR="82324" marT="41262" marB="4126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Arial" charset="0"/>
                          <a:cs typeface="Times New Roman" pitchFamily="124" charset="0"/>
                        </a:rPr>
                        <a:t>Action By</a:t>
                      </a:r>
                      <a:endParaRPr kumimoji="0" lang="en-GB" sz="1100" b="0" i="0" u="none" strike="noStrike" cap="none" normalizeH="0" baseline="0" smtClean="0">
                        <a:ln>
                          <a:noFill/>
                        </a:ln>
                        <a:solidFill>
                          <a:schemeClr val="tx1"/>
                        </a:solidFill>
                        <a:effectLst/>
                        <a:latin typeface="Times" pitchFamily="124" charset="0"/>
                        <a:cs typeface="Times New Roman" pitchFamily="124" charset="0"/>
                      </a:endParaRPr>
                    </a:p>
                  </a:txBody>
                  <a:tcPr marL="82324" marR="82324" marT="41262" marB="4126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Arial" charset="0"/>
                          <a:cs typeface="Times New Roman" pitchFamily="124" charset="0"/>
                        </a:rPr>
                        <a:t>Deadline</a:t>
                      </a:r>
                      <a:endParaRPr kumimoji="0" lang="en-GB" sz="1100" b="0" i="0" u="none" strike="noStrike" cap="none" normalizeH="0" baseline="0" smtClean="0">
                        <a:ln>
                          <a:noFill/>
                        </a:ln>
                        <a:solidFill>
                          <a:schemeClr val="tx1"/>
                        </a:solidFill>
                        <a:effectLst/>
                        <a:latin typeface="Times" pitchFamily="124" charset="0"/>
                        <a:cs typeface="Times New Roman" pitchFamily="124" charset="0"/>
                      </a:endParaRPr>
                    </a:p>
                  </a:txBody>
                  <a:tcPr marL="82324" marR="82324" marT="41262" marB="4126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949">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31">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949">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949">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949">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949">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31">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4240" name="Group 208"/>
          <p:cNvGraphicFramePr>
            <a:graphicFrameLocks noGrp="1"/>
          </p:cNvGraphicFramePr>
          <p:nvPr>
            <p:ph sz="quarter" idx="3"/>
          </p:nvPr>
        </p:nvGraphicFramePr>
        <p:xfrm>
          <a:off x="248797" y="5149591"/>
          <a:ext cx="8716468" cy="1151618"/>
        </p:xfrm>
        <a:graphic>
          <a:graphicData uri="http://schemas.openxmlformats.org/drawingml/2006/table">
            <a:tbl>
              <a:tblPr/>
              <a:tblGrid>
                <a:gridCol w="2027551"/>
                <a:gridCol w="2027551"/>
                <a:gridCol w="2129072"/>
                <a:gridCol w="2532294"/>
              </a:tblGrid>
              <a:tr h="412770">
                <a:tc>
                  <a:txBody>
                    <a:bodyPr/>
                    <a:lstStyle/>
                    <a:p>
                      <a:pPr marL="0" marR="0" lvl="0" indent="0" algn="l" defTabSz="1014413" rtl="0" eaLnBrk="0" fontAlgn="base" latinLnBrk="0" hangingPunct="0">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Arial" charset="0"/>
                          <a:cs typeface="Times New Roman" pitchFamily="124" charset="0"/>
                        </a:rPr>
                        <a:t>Conducted by: (Name, designation)</a:t>
                      </a:r>
                      <a:endParaRPr kumimoji="0" lang="en-GB" sz="1100" b="0" i="0" u="none" strike="noStrike" cap="none" normalizeH="0" baseline="0" smtClean="0">
                        <a:ln>
                          <a:noFill/>
                        </a:ln>
                        <a:solidFill>
                          <a:schemeClr val="tx1"/>
                        </a:solidFill>
                        <a:effectLst/>
                        <a:latin typeface="Times" pitchFamily="124" charset="0"/>
                        <a:cs typeface="Times New Roman" pitchFamily="124" charset="0"/>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0" fontAlgn="base" latinLnBrk="0" hangingPunct="0">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Arial" charset="0"/>
                          <a:cs typeface="Times New Roman" pitchFamily="124" charset="0"/>
                        </a:rPr>
                        <a:t>Approved by: (Name, designation)</a:t>
                      </a:r>
                      <a:endParaRPr kumimoji="0" lang="en-GB" sz="1100" b="0" i="0" u="none" strike="noStrike" cap="none" normalizeH="0" baseline="0" smtClean="0">
                        <a:ln>
                          <a:noFill/>
                        </a:ln>
                        <a:solidFill>
                          <a:schemeClr val="tx1"/>
                        </a:solidFill>
                        <a:effectLst/>
                        <a:latin typeface="Times" pitchFamily="124" charset="0"/>
                        <a:cs typeface="Times New Roman" pitchFamily="124" charset="0"/>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907">
                <a:tc>
                  <a:txBody>
                    <a:bodyPr/>
                    <a:lstStyle/>
                    <a:p>
                      <a:pPr marL="0" marR="0" lvl="0" indent="0" algn="l" defTabSz="1014413" rtl="0" eaLnBrk="0" fontAlgn="base" latinLnBrk="0" hangingPunct="0">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Arial" charset="0"/>
                          <a:cs typeface="Times New Roman" pitchFamily="124" charset="0"/>
                        </a:rPr>
                        <a:t>Signature:</a:t>
                      </a:r>
                      <a:endParaRPr kumimoji="0" lang="en-GB" sz="1100" b="0" i="0" u="none" strike="noStrike" cap="none" normalizeH="0" baseline="0" smtClean="0">
                        <a:ln>
                          <a:noFill/>
                        </a:ln>
                        <a:solidFill>
                          <a:schemeClr val="tx1"/>
                        </a:solidFill>
                        <a:effectLst/>
                        <a:latin typeface="Times" pitchFamily="124" charset="0"/>
                        <a:cs typeface="Times New Roman" pitchFamily="124" charset="0"/>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0" fontAlgn="base" latinLnBrk="0" hangingPunct="0">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Arial" charset="0"/>
                          <a:cs typeface="Times New Roman" pitchFamily="124" charset="0"/>
                        </a:rPr>
                        <a:t>Signature:</a:t>
                      </a:r>
                      <a:endParaRPr kumimoji="0" lang="en-GB" sz="1100" b="0" i="0" u="none" strike="noStrike" cap="none" normalizeH="0" baseline="0" smtClean="0">
                        <a:ln>
                          <a:noFill/>
                        </a:ln>
                        <a:solidFill>
                          <a:schemeClr val="tx1"/>
                        </a:solidFill>
                        <a:effectLst/>
                        <a:latin typeface="Times" pitchFamily="124" charset="0"/>
                        <a:cs typeface="Times New Roman" pitchFamily="124" charset="0"/>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907">
                <a:tc>
                  <a:txBody>
                    <a:bodyPr/>
                    <a:lstStyle/>
                    <a:p>
                      <a:pPr marL="0" marR="0" lvl="0" indent="0" algn="l" defTabSz="1014413" rtl="0" eaLnBrk="0" fontAlgn="base" latinLnBrk="0" hangingPunct="0">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Arial" charset="0"/>
                          <a:cs typeface="Times New Roman" pitchFamily="124" charset="0"/>
                        </a:rPr>
                        <a:t>Date:</a:t>
                      </a:r>
                      <a:endParaRPr kumimoji="0" lang="en-GB" sz="1100" b="0" i="0" u="none" strike="noStrike" cap="none" normalizeH="0" baseline="0" smtClean="0">
                        <a:ln>
                          <a:noFill/>
                        </a:ln>
                        <a:solidFill>
                          <a:schemeClr val="tx1"/>
                        </a:solidFill>
                        <a:effectLst/>
                        <a:latin typeface="Times" pitchFamily="124" charset="0"/>
                        <a:cs typeface="Times New Roman" pitchFamily="124" charset="0"/>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0" fontAlgn="base" latinLnBrk="0" hangingPunct="0">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tx1"/>
                          </a:solidFill>
                          <a:effectLst/>
                          <a:latin typeface="Arial" charset="0"/>
                          <a:cs typeface="Times New Roman" pitchFamily="124" charset="0"/>
                        </a:rPr>
                        <a:t>Date:</a:t>
                      </a:r>
                      <a:endParaRPr kumimoji="0" lang="en-GB" sz="1100" b="0" i="0" u="none" strike="noStrike" cap="none" normalizeH="0" baseline="0" smtClean="0">
                        <a:ln>
                          <a:noFill/>
                        </a:ln>
                        <a:solidFill>
                          <a:schemeClr val="tx1"/>
                        </a:solidFill>
                        <a:effectLst/>
                        <a:latin typeface="Times" pitchFamily="124" charset="0"/>
                        <a:cs typeface="Times New Roman" pitchFamily="124" charset="0"/>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014413"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smtClean="0">
                        <a:ln>
                          <a:noFill/>
                        </a:ln>
                        <a:solidFill>
                          <a:srgbClr val="003399"/>
                        </a:solidFill>
                        <a:effectLst/>
                        <a:latin typeface="Times New Roman" pitchFamily="124" charset="0"/>
                        <a:ea typeface="ＭＳ Ｐゴシック" pitchFamily="124" charset="-128"/>
                      </a:endParaRPr>
                    </a:p>
                  </a:txBody>
                  <a:tcPr marL="82324" marR="82324" marT="41262" marB="412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9" name="Picture 2" descr="Opito logo –"/>
          <p:cNvPicPr>
            <a:picLocks noChangeAspect="1" noChangeArrowheads="1"/>
          </p:cNvPicPr>
          <p:nvPr/>
        </p:nvPicPr>
        <p:blipFill>
          <a:blip r:embed="rId3"/>
          <a:srcRect/>
          <a:stretch>
            <a:fillRect/>
          </a:stretch>
        </p:blipFill>
        <p:spPr bwMode="auto">
          <a:xfrm>
            <a:off x="8077200" y="228600"/>
            <a:ext cx="914400" cy="914400"/>
          </a:xfrm>
          <a:prstGeom prst="rect">
            <a:avLst/>
          </a:prstGeom>
          <a:noFill/>
        </p:spPr>
      </p:pic>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4294967295"/>
          </p:nvPr>
        </p:nvGraphicFramePr>
        <p:xfrm>
          <a:off x="456592" y="1523941"/>
          <a:ext cx="8230816" cy="47245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5299" name="Text Box 14"/>
          <p:cNvSpPr>
            <a:spLocks noGrp="1" noChangeArrowheads="1"/>
          </p:cNvSpPr>
          <p:nvPr>
            <p:ph type="title" idx="4294967295"/>
          </p:nvPr>
        </p:nvSpPr>
        <p:spPr>
          <a:xfrm>
            <a:off x="457558" y="533161"/>
            <a:ext cx="8228885" cy="785409"/>
          </a:xfrm>
        </p:spPr>
        <p:txBody>
          <a:bodyPr lIns="82476" tIns="41237" rIns="82476" bIns="41237">
            <a:normAutofit fontScale="90000"/>
          </a:bodyPr>
          <a:lstStyle/>
          <a:p>
            <a:pPr algn="ctr"/>
            <a:r>
              <a:rPr lang="en-US" sz="3600" dirty="0" smtClean="0">
                <a:solidFill>
                  <a:srgbClr val="009900"/>
                </a:solidFill>
                <a:latin typeface="Verdana" pitchFamily="124" charset="0"/>
                <a:ea typeface="ＭＳ Ｐゴシック" pitchFamily="124" charset="-128"/>
              </a:rPr>
              <a:t>Risk Assessment</a:t>
            </a:r>
            <a:r>
              <a:rPr lang="en-US" dirty="0" smtClean="0">
                <a:solidFill>
                  <a:srgbClr val="009900"/>
                </a:solidFill>
                <a:ea typeface="ＭＳ Ｐゴシック" pitchFamily="124" charset="-128"/>
              </a:rPr>
              <a:t/>
            </a:r>
            <a:br>
              <a:rPr lang="en-US" dirty="0" smtClean="0">
                <a:solidFill>
                  <a:srgbClr val="009900"/>
                </a:solidFill>
                <a:ea typeface="ＭＳ Ｐゴシック" pitchFamily="124" charset="-128"/>
              </a:rPr>
            </a:br>
            <a:r>
              <a:rPr lang="en-US" sz="3200" dirty="0" smtClean="0">
                <a:latin typeface="Verdana" pitchFamily="124" charset="0"/>
                <a:ea typeface="ＭＳ Ｐゴシック" pitchFamily="124" charset="-128"/>
              </a:rPr>
              <a:t>Flowchart</a:t>
            </a:r>
          </a:p>
        </p:txBody>
      </p:sp>
      <p:pic>
        <p:nvPicPr>
          <p:cNvPr id="4" name="Picture 2" descr="Opito logo –"/>
          <p:cNvPicPr>
            <a:picLocks noChangeAspect="1" noChangeArrowheads="1"/>
          </p:cNvPicPr>
          <p:nvPr/>
        </p:nvPicPr>
        <p:blipFill>
          <a:blip r:embed="rId6"/>
          <a:srcRect/>
          <a:stretch>
            <a:fillRect/>
          </a:stretch>
        </p:blipFill>
        <p:spPr bwMode="auto">
          <a:xfrm>
            <a:off x="8077200" y="228600"/>
            <a:ext cx="914400" cy="9144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33235</TotalTime>
  <Words>4645</Words>
  <Application>Microsoft Office PowerPoint</Application>
  <PresentationFormat>On-screen Show (4:3)</PresentationFormat>
  <Paragraphs>1361</Paragraphs>
  <Slides>169</Slides>
  <Notes>40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169</vt:i4>
      </vt:variant>
    </vt:vector>
  </HeadingPairs>
  <TitlesOfParts>
    <vt:vector size="172" baseType="lpstr">
      <vt:lpstr>Diseño predeterminado</vt:lpstr>
      <vt:lpstr>ClipArt</vt:lpstr>
      <vt:lpstr>Microsoft Clip Gallery</vt:lpstr>
      <vt:lpstr>International Minimum Industry Safety Training (IMIST)</vt:lpstr>
      <vt:lpstr>Aims and Objectives</vt:lpstr>
      <vt:lpstr>Course Contents</vt:lpstr>
      <vt:lpstr>Slide 4</vt:lpstr>
      <vt:lpstr>Introduction to the Hazardous Environment</vt:lpstr>
      <vt:lpstr>HAZARD </vt:lpstr>
      <vt:lpstr>TYPES OF HAZARD</vt:lpstr>
      <vt:lpstr>CHEMICAL HAZARD</vt:lpstr>
      <vt:lpstr>CHEMICAL HAZARD </vt:lpstr>
      <vt:lpstr>CHEMICAL HAZARD </vt:lpstr>
      <vt:lpstr>CHEMICAL HAZARD </vt:lpstr>
      <vt:lpstr>CHEMICAL HAZARD </vt:lpstr>
      <vt:lpstr>CHEMICAL HAZARD </vt:lpstr>
      <vt:lpstr>CHEMICAL HAZARD </vt:lpstr>
      <vt:lpstr>CHEMICAL HAZARD </vt:lpstr>
      <vt:lpstr>CHEMICAL HAZARD </vt:lpstr>
      <vt:lpstr>CHEMICAL HAZARD </vt:lpstr>
      <vt:lpstr>CHEMICAL HAZARD </vt:lpstr>
      <vt:lpstr>CHEMICAL HAZARD </vt:lpstr>
      <vt:lpstr>CHEMICAL HAZARD </vt:lpstr>
      <vt:lpstr>CHEMICAL HAZARD </vt:lpstr>
      <vt:lpstr>CHEMICAL HAZARD </vt:lpstr>
      <vt:lpstr>BIOLOGICAL HAZARDS</vt:lpstr>
      <vt:lpstr>BIOLOGICAL HAZARDS </vt:lpstr>
      <vt:lpstr>BIOLOGICAL HAZARDS </vt:lpstr>
      <vt:lpstr>BIOLOGICAL HAZARDS </vt:lpstr>
      <vt:lpstr>BIOLOGICAL HAZARDS </vt:lpstr>
      <vt:lpstr>BIOLOGICAL HAZARDS </vt:lpstr>
      <vt:lpstr>BIOLOGICAL HAZARDS </vt:lpstr>
      <vt:lpstr>PHYSICAL  HAZARD</vt:lpstr>
      <vt:lpstr>PHYSICAL  HAZARDS </vt:lpstr>
      <vt:lpstr>PHYSICAL  HAZARDS – Electric Shock</vt:lpstr>
      <vt:lpstr>PHYSICAL  HAZARDS – Fire Burn</vt:lpstr>
      <vt:lpstr>PHYSICAL  HAZARDS – Noise</vt:lpstr>
      <vt:lpstr>PHYSICAL  HAZARDS – Noise</vt:lpstr>
      <vt:lpstr>PHYSICAL  HAZARDS – Thermal  </vt:lpstr>
      <vt:lpstr>PHYSICAL  HAZARDS – Caught in between   </vt:lpstr>
      <vt:lpstr>PHYSICAL  HAZARDS – Slip and Fall</vt:lpstr>
      <vt:lpstr>PHYSICAL  HAZARDS – Trip and Fall</vt:lpstr>
      <vt:lpstr>Slide 40</vt:lpstr>
      <vt:lpstr>PHYSICAL  HAZARDS – STRUCK BY</vt:lpstr>
      <vt:lpstr>ERGONOMIC   HAZARDS</vt:lpstr>
      <vt:lpstr>ERGONOMIC  HAZARDS </vt:lpstr>
      <vt:lpstr>Slide 44</vt:lpstr>
      <vt:lpstr>Working Safely including Safety Observations Systems</vt:lpstr>
      <vt:lpstr>Slide 46</vt:lpstr>
      <vt:lpstr>SAFETY SIGNS</vt:lpstr>
      <vt:lpstr>TYPE OF SAFETY SIGNS  THE PROHIBITION SIGNS</vt:lpstr>
      <vt:lpstr>TYPE OF SAFETY SIGNS  THE PROHIBITION SIGNS</vt:lpstr>
      <vt:lpstr>TYPE OF SAFETY SIGNS  THE PROHIBITION SIGNS</vt:lpstr>
      <vt:lpstr>TYPE OF SAFETY SIGNS  THE PROHIBITION SIGNS</vt:lpstr>
      <vt:lpstr>TYPE OF SAFETY SIGNS  THE DANGER WARNING SIGNS</vt:lpstr>
      <vt:lpstr>TYPE OF SAFETY SIGNS  THE DANGER WARNING SIGNS</vt:lpstr>
      <vt:lpstr>TYPE OF SAFETY SIGNS  THE DANGER WARNING SIGNS</vt:lpstr>
      <vt:lpstr>TYPE OF SAFETY SIGNS  THE DANGER WARNING SIGNS</vt:lpstr>
      <vt:lpstr>TYPE OF SAFETY SIGNS  MANDATORY SIGNS</vt:lpstr>
      <vt:lpstr>TYPE OF SAFETY SIGNS  MANDATORY SIGNS</vt:lpstr>
      <vt:lpstr>TYPE OF SAFETY SIGNS  MANDATORY SIGNS</vt:lpstr>
      <vt:lpstr>TYPE OF SAFETY SIGNS  MANDATORY SIGNS</vt:lpstr>
      <vt:lpstr>TYPE OF SAFETY SIGNS  EMERGENCY ESCAPE SIGNS</vt:lpstr>
      <vt:lpstr>TYPE OF SAFETY SIGNS  EMERGENCY ESCAPE SIGNS</vt:lpstr>
      <vt:lpstr>TYPE OF SAFETY SIGNS  EMERGENCY ESCAPE SIGNS</vt:lpstr>
      <vt:lpstr>TYPE OF SAFETY SIGNS  Firefighting Signs</vt:lpstr>
      <vt:lpstr>TYPE OF SAFETY SIGNS  Firefighting Signs</vt:lpstr>
      <vt:lpstr>TYPE OF SAFETY SIGNS  Firefighting Signs</vt:lpstr>
      <vt:lpstr>Slide 66</vt:lpstr>
      <vt:lpstr>SAFETY SIGNS</vt:lpstr>
      <vt:lpstr>TYPE OF SAFETY SIGNS  THE PROHIBITION SIGNS</vt:lpstr>
      <vt:lpstr>TYPE OF SAFETY SIGNS  THE PROHIBITION SIGNS</vt:lpstr>
      <vt:lpstr>TYPE OF SAFETY SIGNS  THE PROHIBITION SIGNS</vt:lpstr>
      <vt:lpstr>TYPE OF SAFETY SIGNS  THE PROHIBITION SIGNS</vt:lpstr>
      <vt:lpstr>TYPE OF SAFETY SIGNS  THE DANGER WARNING SIGNS</vt:lpstr>
      <vt:lpstr>TYPE OF SAFETY SIGNS  THE DANGER WARNING SIGNS</vt:lpstr>
      <vt:lpstr>TYPE OF SAFETY SIGNS  THE DANGER WARNING SIGNS</vt:lpstr>
      <vt:lpstr>TYPE OF SAFETY SIGNS  THE DANGER WARNING SIGNS</vt:lpstr>
      <vt:lpstr>TYPE OF SAFETY SIGNS  MANDATORY SIGNS</vt:lpstr>
      <vt:lpstr>TYPE OF SAFETY SIGNS  MANDATORY SIGNS</vt:lpstr>
      <vt:lpstr>TYPE OF SAFETY SIGNS  MANDATORY SIGNS</vt:lpstr>
      <vt:lpstr>TYPE OF SAFETY SIGNS  MANDATORY SIGNS</vt:lpstr>
      <vt:lpstr>TYPE OF SAFETY SIGNS  EMERGENCY ESCAPE SIGNS</vt:lpstr>
      <vt:lpstr>TYPE OF SAFETY SIGNS  EMERGENCY ESCAPE SIGNS</vt:lpstr>
      <vt:lpstr>TYPE OF SAFETY SIGNS  EMERGENCY ESCAPE SIGNS</vt:lpstr>
      <vt:lpstr>TYPE OF SAFETY SIGNS  Firefighting Signs</vt:lpstr>
      <vt:lpstr>TYPE OF SAFETY SIGNS  Firefighting Signs</vt:lpstr>
      <vt:lpstr>TYPE OF SAFETY SIGNS  Firefighting Signs</vt:lpstr>
      <vt:lpstr>Slide 86</vt:lpstr>
      <vt:lpstr>Inspection “Reasoning ?????</vt:lpstr>
      <vt:lpstr>Why Inspect ?????</vt:lpstr>
      <vt:lpstr>Necessities !!!!!</vt:lpstr>
      <vt:lpstr>Gotta Have !!!!!</vt:lpstr>
      <vt:lpstr>A “MUST” </vt:lpstr>
      <vt:lpstr>Inspection Points</vt:lpstr>
      <vt:lpstr>Slide 93</vt:lpstr>
      <vt:lpstr>What is Risk Assessment?</vt:lpstr>
      <vt:lpstr>Slide 95</vt:lpstr>
      <vt:lpstr>WHY we need to do RA?</vt:lpstr>
      <vt:lpstr>Risk Assessment Process</vt:lpstr>
      <vt:lpstr>Risk Assessment Template</vt:lpstr>
      <vt:lpstr>Risk Assessment Flowchart</vt:lpstr>
      <vt:lpstr>Slide 100</vt:lpstr>
      <vt:lpstr>Cont..</vt:lpstr>
      <vt:lpstr>Additional Controls Responsible person and timeline</vt:lpstr>
      <vt:lpstr>Slide 103</vt:lpstr>
      <vt:lpstr>Hierarchy of Risk Control Measures </vt:lpstr>
      <vt:lpstr>Slide 105</vt:lpstr>
      <vt:lpstr>Slide 106</vt:lpstr>
      <vt:lpstr>Safe Work Permits</vt:lpstr>
      <vt:lpstr>Safe Work Permits</vt:lpstr>
      <vt:lpstr>Safe Work Permits</vt:lpstr>
      <vt:lpstr>Safe Work Permits</vt:lpstr>
      <vt:lpstr>Safe Work Permits</vt:lpstr>
      <vt:lpstr>Safe Work Permits</vt:lpstr>
      <vt:lpstr>Safe Work Permits</vt:lpstr>
      <vt:lpstr>Safe Work Permits</vt:lpstr>
      <vt:lpstr>Safe Work Permits</vt:lpstr>
      <vt:lpstr>Safe Work Permits</vt:lpstr>
      <vt:lpstr>Safe Work Permits</vt:lpstr>
      <vt:lpstr>Safe Work Permits</vt:lpstr>
      <vt:lpstr>Safe Work Permits</vt:lpstr>
      <vt:lpstr>Safe Work Permits</vt:lpstr>
      <vt:lpstr>Safe Work Permits</vt:lpstr>
      <vt:lpstr>Safe Work Permits</vt:lpstr>
      <vt:lpstr>Safe Work Permits</vt:lpstr>
      <vt:lpstr>Safe Work Permits</vt:lpstr>
      <vt:lpstr>Safe Work Permits</vt:lpstr>
      <vt:lpstr>Safe Work Permits</vt:lpstr>
      <vt:lpstr>Safe Work Permits</vt:lpstr>
      <vt:lpstr>Safe Work Permits</vt:lpstr>
      <vt:lpstr>Safe Work Permits</vt:lpstr>
      <vt:lpstr>Safe Work Permits</vt:lpstr>
      <vt:lpstr>Safe Work Permits</vt:lpstr>
      <vt:lpstr>Safe Work Permits</vt:lpstr>
      <vt:lpstr>Safe Work Permits</vt:lpstr>
      <vt:lpstr>Safe Work Permits</vt:lpstr>
      <vt:lpstr>Safe Work Permits - SUMMARY</vt:lpstr>
      <vt:lpstr>Where to Get Help?</vt:lpstr>
      <vt:lpstr>Slide 137</vt:lpstr>
      <vt:lpstr>What is manual handling? What is Manual Handling</vt:lpstr>
      <vt:lpstr>Manual Handling In form Of? </vt:lpstr>
      <vt:lpstr>Manual Handling In form Of </vt:lpstr>
      <vt:lpstr>Manual Handling In form Of? </vt:lpstr>
      <vt:lpstr>Manual Handling In form Of </vt:lpstr>
      <vt:lpstr>Manual Handling In form Of? </vt:lpstr>
      <vt:lpstr>Manual Handling In form Of </vt:lpstr>
      <vt:lpstr>Manual Handling In form Of? </vt:lpstr>
      <vt:lpstr>Manual Handling In form Of </vt:lpstr>
      <vt:lpstr> </vt:lpstr>
      <vt:lpstr> </vt:lpstr>
      <vt:lpstr> </vt:lpstr>
      <vt:lpstr> </vt:lpstr>
      <vt:lpstr>WORKING AT HEIGHT ABOVE THE GROUND LEVEL IS USUALLY DANGEROUS</vt:lpstr>
      <vt:lpstr>WORKING AT HEIGHT MEANS </vt:lpstr>
      <vt:lpstr>THE OIL RIG ITSELF IS A MASSIVE HEIGHT</vt:lpstr>
      <vt:lpstr>TO WORK AT HEIGHT</vt:lpstr>
      <vt:lpstr>TO WORK AT HEIGHT</vt:lpstr>
      <vt:lpstr>TO WORK AT HEIGHT</vt:lpstr>
      <vt:lpstr>TO WORK AT HEIGHT</vt:lpstr>
      <vt:lpstr>TO WORK AT HEIGHT</vt:lpstr>
      <vt:lpstr>TO WORK AT HEIGHT</vt:lpstr>
      <vt:lpstr>YOU NEED THIS TO WORK AT HEIGHT SAFELY</vt:lpstr>
      <vt:lpstr>YOU NEED THIS TO WORK AT HEIGHT SAFELY</vt:lpstr>
      <vt:lpstr>YOU NEED THIS TO WORK AT HEIGHT SAFELY</vt:lpstr>
      <vt:lpstr>YOU NEED THIS TO WORK AT HEIGHT SAFELY</vt:lpstr>
      <vt:lpstr>Serious  Warning!</vt:lpstr>
      <vt:lpstr>Serious  Warning!</vt:lpstr>
      <vt:lpstr>Serious  Warning!</vt:lpstr>
      <vt:lpstr>Serious  Warning!</vt:lpstr>
      <vt:lpstr>Finally Before Your At Height!</vt:lpstr>
      <vt:lpstr>THANK YOU </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hp</cp:lastModifiedBy>
  <cp:revision>1428</cp:revision>
  <dcterms:created xsi:type="dcterms:W3CDTF">2010-05-23T14:28:12Z</dcterms:created>
  <dcterms:modified xsi:type="dcterms:W3CDTF">2023-10-14T22:04:54Z</dcterms:modified>
</cp:coreProperties>
</file>