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7" r:id="rId3"/>
    <p:sldId id="260" r:id="rId4"/>
    <p:sldId id="277" r:id="rId5"/>
    <p:sldId id="267" r:id="rId6"/>
    <p:sldId id="269" r:id="rId7"/>
    <p:sldId id="270" r:id="rId8"/>
    <p:sldId id="261" r:id="rId9"/>
    <p:sldId id="276" r:id="rId10"/>
    <p:sldId id="271" r:id="rId11"/>
    <p:sldId id="262" r:id="rId12"/>
    <p:sldId id="272" r:id="rId13"/>
    <p:sldId id="273" r:id="rId14"/>
    <p:sldId id="275" r:id="rId15"/>
    <p:sldId id="263" r:id="rId16"/>
    <p:sldId id="264" r:id="rId17"/>
    <p:sldId id="279" r:id="rId18"/>
    <p:sldId id="265" r:id="rId19"/>
    <p:sldId id="266" r:id="rId20"/>
    <p:sldId id="27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E64FC-F844-44B9-814B-80E52F8A02C2}" v="59" dt="2022-12-20T13:53:30.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85" autoAdjust="0"/>
  </p:normalViewPr>
  <p:slideViewPr>
    <p:cSldViewPr snapToGrid="0">
      <p:cViewPr varScale="1">
        <p:scale>
          <a:sx n="56" d="100"/>
          <a:sy n="56" d="100"/>
        </p:scale>
        <p:origin x="10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19E8B-43C5-47DB-BE86-688D467FAA02}" type="datetimeFigureOut">
              <a:rPr lang="fr-FR" smtClean="0"/>
              <a:t>20/12/2022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368C9-E619-4707-AA64-F37E019931B6}" type="slidenum">
              <a:rPr lang="fr-FR" smtClean="0"/>
              <a:t>‹N°›</a:t>
            </a:fld>
            <a:endParaRPr lang="fr-FR"/>
          </a:p>
        </p:txBody>
      </p:sp>
    </p:spTree>
    <p:extLst>
      <p:ext uri="{BB962C8B-B14F-4D97-AF65-F5344CB8AC3E}">
        <p14:creationId xmlns:p14="http://schemas.microsoft.com/office/powerpoint/2010/main" val="194010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À ces 3V, certains ajoutent un quatrième, voire un cinquième V, qui peuvent être "</a:t>
            </a:r>
            <a:r>
              <a:rPr lang="fr-FR" b="1" dirty="0"/>
              <a:t>V</a:t>
            </a:r>
            <a:r>
              <a:rPr lang="fr-FR" dirty="0"/>
              <a:t>aleur", "</a:t>
            </a:r>
            <a:r>
              <a:rPr lang="fr-FR" b="1" dirty="0"/>
              <a:t>V</a:t>
            </a:r>
            <a:r>
              <a:rPr lang="fr-FR" dirty="0"/>
              <a:t>ariabilité", "</a:t>
            </a:r>
            <a:r>
              <a:rPr lang="fr-FR" b="1" dirty="0"/>
              <a:t>V</a:t>
            </a:r>
            <a:r>
              <a:rPr lang="fr-FR" dirty="0"/>
              <a:t>éracité".</a:t>
            </a:r>
          </a:p>
          <a:p>
            <a:endParaRPr lang="fr-FR" dirty="0"/>
          </a:p>
        </p:txBody>
      </p:sp>
      <p:sp>
        <p:nvSpPr>
          <p:cNvPr id="4" name="Espace réservé du numéro de diapositive 3"/>
          <p:cNvSpPr>
            <a:spLocks noGrp="1"/>
          </p:cNvSpPr>
          <p:nvPr>
            <p:ph type="sldNum" sz="quarter" idx="5"/>
          </p:nvPr>
        </p:nvSpPr>
        <p:spPr/>
        <p:txBody>
          <a:bodyPr/>
          <a:lstStyle/>
          <a:p>
            <a:fld id="{572368C9-E619-4707-AA64-F37E019931B6}" type="slidenum">
              <a:rPr lang="fr-FR" smtClean="0"/>
              <a:t>4</a:t>
            </a:fld>
            <a:endParaRPr lang="fr-FR"/>
          </a:p>
        </p:txBody>
      </p:sp>
    </p:spTree>
    <p:extLst>
      <p:ext uri="{BB962C8B-B14F-4D97-AF65-F5344CB8AC3E}">
        <p14:creationId xmlns:p14="http://schemas.microsoft.com/office/powerpoint/2010/main" val="255179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en-US" dirty="0"/>
              <a:t>The following method is a Scalar Iterator pandas UDF wrapping our featurization function. The decorator specifies that this returns a Spark </a:t>
            </a:r>
            <a:r>
              <a:rPr lang="en-US" dirty="0" err="1"/>
              <a:t>DataFrame</a:t>
            </a:r>
            <a:r>
              <a:rPr lang="en-US" dirty="0"/>
              <a:t> column of type </a:t>
            </a:r>
            <a:r>
              <a:rPr lang="en-US" dirty="0" err="1"/>
              <a:t>ArrayType</a:t>
            </a:r>
            <a:r>
              <a:rPr lang="en-US" dirty="0"/>
              <a:t>(</a:t>
            </a:r>
            <a:r>
              <a:rPr lang="en-US" dirty="0" err="1"/>
              <a:t>FloatType</a:t>
            </a:r>
            <a:r>
              <a:rPr lang="en-US" dirty="0"/>
              <a:t>).</a:t>
            </a:r>
          </a:p>
          <a:p>
            <a:pPr rtl="0"/>
            <a:r>
              <a:rPr lang="en-US" dirty="0"/>
              <a:t>With Scalar Iterator pandas UDFs, we can load the model once and then re-use it for multiple data batches. This amortizes the overhead of loading big models.</a:t>
            </a:r>
          </a:p>
          <a:p>
            <a:endParaRPr lang="fr-FR" dirty="0"/>
          </a:p>
        </p:txBody>
      </p:sp>
      <p:sp>
        <p:nvSpPr>
          <p:cNvPr id="4" name="Espace réservé du numéro de diapositive 3"/>
          <p:cNvSpPr>
            <a:spLocks noGrp="1"/>
          </p:cNvSpPr>
          <p:nvPr>
            <p:ph type="sldNum" sz="quarter" idx="5"/>
          </p:nvPr>
        </p:nvSpPr>
        <p:spPr/>
        <p:txBody>
          <a:bodyPr/>
          <a:lstStyle/>
          <a:p>
            <a:fld id="{572368C9-E619-4707-AA64-F37E019931B6}" type="slidenum">
              <a:rPr lang="fr-FR" smtClean="0"/>
              <a:t>12</a:t>
            </a:fld>
            <a:endParaRPr lang="fr-FR"/>
          </a:p>
        </p:txBody>
      </p:sp>
    </p:spTree>
    <p:extLst>
      <p:ext uri="{BB962C8B-B14F-4D97-AF65-F5344CB8AC3E}">
        <p14:creationId xmlns:p14="http://schemas.microsoft.com/office/powerpoint/2010/main" val="134205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en-US" dirty="0"/>
              <a:t>The following method is a Scalar Iterator pandas UDF wrapping our featurization function. The decorator specifies that this returns a Spark </a:t>
            </a:r>
            <a:r>
              <a:rPr lang="en-US" dirty="0" err="1"/>
              <a:t>DataFrame</a:t>
            </a:r>
            <a:r>
              <a:rPr lang="en-US" dirty="0"/>
              <a:t> column of type </a:t>
            </a:r>
            <a:r>
              <a:rPr lang="en-US" dirty="0" err="1"/>
              <a:t>ArrayType</a:t>
            </a:r>
            <a:r>
              <a:rPr lang="en-US" dirty="0"/>
              <a:t>(</a:t>
            </a:r>
            <a:r>
              <a:rPr lang="en-US" dirty="0" err="1"/>
              <a:t>FloatType</a:t>
            </a:r>
            <a:r>
              <a:rPr lang="en-US" dirty="0"/>
              <a:t>).</a:t>
            </a:r>
          </a:p>
          <a:p>
            <a:pPr rtl="0"/>
            <a:r>
              <a:rPr lang="en-US" dirty="0"/>
              <a:t>With Scalar Iterator pandas UDFs, we can load the model once and then re-use it for multiple data batches. This amortizes the overhead of loading big models.</a:t>
            </a:r>
          </a:p>
          <a:p>
            <a:endParaRPr lang="fr-FR" dirty="0"/>
          </a:p>
        </p:txBody>
      </p:sp>
      <p:sp>
        <p:nvSpPr>
          <p:cNvPr id="4" name="Espace réservé du numéro de diapositive 3"/>
          <p:cNvSpPr>
            <a:spLocks noGrp="1"/>
          </p:cNvSpPr>
          <p:nvPr>
            <p:ph type="sldNum" sz="quarter" idx="5"/>
          </p:nvPr>
        </p:nvSpPr>
        <p:spPr/>
        <p:txBody>
          <a:bodyPr/>
          <a:lstStyle/>
          <a:p>
            <a:fld id="{572368C9-E619-4707-AA64-F37E019931B6}" type="slidenum">
              <a:rPr lang="fr-FR" smtClean="0"/>
              <a:t>13</a:t>
            </a:fld>
            <a:endParaRPr lang="fr-FR"/>
          </a:p>
        </p:txBody>
      </p:sp>
    </p:spTree>
    <p:extLst>
      <p:ext uri="{BB962C8B-B14F-4D97-AF65-F5344CB8AC3E}">
        <p14:creationId xmlns:p14="http://schemas.microsoft.com/office/powerpoint/2010/main" val="209956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2368C9-E619-4707-AA64-F37E019931B6}" type="slidenum">
              <a:rPr lang="fr-FR" smtClean="0"/>
              <a:t>14</a:t>
            </a:fld>
            <a:endParaRPr lang="fr-FR"/>
          </a:p>
        </p:txBody>
      </p:sp>
    </p:spTree>
    <p:extLst>
      <p:ext uri="{BB962C8B-B14F-4D97-AF65-F5344CB8AC3E}">
        <p14:creationId xmlns:p14="http://schemas.microsoft.com/office/powerpoint/2010/main" val="44429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12/20/2022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a:t>
            </a:fld>
            <a:endParaRPr lang="en-US" dirty="0"/>
          </a:p>
        </p:txBody>
      </p:sp>
    </p:spTree>
    <p:extLst>
      <p:ext uri="{BB962C8B-B14F-4D97-AF65-F5344CB8AC3E}">
        <p14:creationId xmlns:p14="http://schemas.microsoft.com/office/powerpoint/2010/main" val="57754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12/20/2022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86052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12/20/2022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67305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12/20/2022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18970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12/20/2022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63035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12/20/2022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47807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12/20/2022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7745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12/20/2022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10715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12/20/2022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63733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12/20/2022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17501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12/20/2022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95305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12/20/2022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99748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hyperlink" Target="https://openclassrooms.com/fr/courses/4297166-realisez-des-calculs-distribues-sur-des-donnees-massives/4308666-prenez-spark-en-main"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sv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 Id="rId9" Type="http://schemas.openxmlformats.org/officeDocument/2006/relationships/image" Target="../media/image24.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24" name="Picture 3" descr="Nuages blancs géométriques sur un ciel bleu">
            <a:extLst>
              <a:ext uri="{FF2B5EF4-FFF2-40B4-BE49-F238E27FC236}">
                <a16:creationId xmlns:a16="http://schemas.microsoft.com/office/drawing/2014/main" id="{717A11BC-C10D-5DAB-FBD8-E7A6B60F688F}"/>
              </a:ext>
            </a:extLst>
          </p:cNvPr>
          <p:cNvPicPr>
            <a:picLocks noChangeAspect="1"/>
          </p:cNvPicPr>
          <p:nvPr/>
        </p:nvPicPr>
        <p:blipFill rotWithShape="1">
          <a:blip r:embed="rId2">
            <a:alphaModFix amt="40000"/>
          </a:blip>
          <a:srcRect r="-1" b="24980"/>
          <a:stretch/>
        </p:blipFill>
        <p:spPr>
          <a:xfrm>
            <a:off x="1525" y="10"/>
            <a:ext cx="12188951" cy="6857990"/>
          </a:xfrm>
          <a:prstGeom prst="rect">
            <a:avLst/>
          </a:prstGeom>
        </p:spPr>
      </p:pic>
      <p:grpSp>
        <p:nvGrpSpPr>
          <p:cNvPr id="3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4" name="Oval 3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re 1">
            <a:extLst>
              <a:ext uri="{FF2B5EF4-FFF2-40B4-BE49-F238E27FC236}">
                <a16:creationId xmlns:a16="http://schemas.microsoft.com/office/drawing/2014/main" id="{E3975153-0C8A-2E25-21EF-92367184AC88}"/>
              </a:ext>
            </a:extLst>
          </p:cNvPr>
          <p:cNvSpPr>
            <a:spLocks noGrp="1"/>
          </p:cNvSpPr>
          <p:nvPr>
            <p:ph type="ctrTitle"/>
          </p:nvPr>
        </p:nvSpPr>
        <p:spPr>
          <a:xfrm>
            <a:off x="2562606" y="1122363"/>
            <a:ext cx="7063739" cy="2387600"/>
          </a:xfrm>
        </p:spPr>
        <p:txBody>
          <a:bodyPr>
            <a:normAutofit/>
          </a:bodyPr>
          <a:lstStyle/>
          <a:p>
            <a:r>
              <a:rPr lang="fr-FR" dirty="0">
                <a:solidFill>
                  <a:srgbClr val="FFFFFF"/>
                </a:solidFill>
              </a:rPr>
              <a:t>Déployer un modèle dans le cloud</a:t>
            </a:r>
          </a:p>
        </p:txBody>
      </p:sp>
      <p:sp>
        <p:nvSpPr>
          <p:cNvPr id="3" name="Sous-titre 2">
            <a:extLst>
              <a:ext uri="{FF2B5EF4-FFF2-40B4-BE49-F238E27FC236}">
                <a16:creationId xmlns:a16="http://schemas.microsoft.com/office/drawing/2014/main" id="{33188873-D6E2-B9F7-6A86-976F63AF9DB2}"/>
              </a:ext>
            </a:extLst>
          </p:cNvPr>
          <p:cNvSpPr>
            <a:spLocks noGrp="1"/>
          </p:cNvSpPr>
          <p:nvPr>
            <p:ph type="subTitle" idx="1"/>
          </p:nvPr>
        </p:nvSpPr>
        <p:spPr>
          <a:xfrm>
            <a:off x="2562606" y="3602038"/>
            <a:ext cx="7063739" cy="1655762"/>
          </a:xfrm>
        </p:spPr>
        <p:txBody>
          <a:bodyPr>
            <a:normAutofit/>
          </a:bodyPr>
          <a:lstStyle/>
          <a:p>
            <a:r>
              <a:rPr lang="fr-FR" dirty="0">
                <a:solidFill>
                  <a:srgbClr val="FFFFFF"/>
                </a:solidFill>
              </a:rPr>
              <a:t>Projet 8 – Parcours Data </a:t>
            </a:r>
            <a:r>
              <a:rPr lang="fr-FR" dirty="0" err="1">
                <a:solidFill>
                  <a:srgbClr val="FFFFFF"/>
                </a:solidFill>
              </a:rPr>
              <a:t>Scientist</a:t>
            </a:r>
            <a:endParaRPr lang="fr-FR">
              <a:solidFill>
                <a:srgbClr val="FFFFFF"/>
              </a:solidFill>
            </a:endParaRPr>
          </a:p>
        </p:txBody>
      </p:sp>
    </p:spTree>
    <p:extLst>
      <p:ext uri="{BB962C8B-B14F-4D97-AF65-F5344CB8AC3E}">
        <p14:creationId xmlns:p14="http://schemas.microsoft.com/office/powerpoint/2010/main" val="29507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a:xfrm>
            <a:off x="422910" y="2153702"/>
            <a:ext cx="5341287" cy="4351338"/>
          </a:xfrm>
        </p:spPr>
        <p:txBody>
          <a:bodyPr/>
          <a:lstStyle/>
          <a:p>
            <a:r>
              <a:rPr lang="fr-FR" dirty="0"/>
              <a:t>Modèle ResNet50 </a:t>
            </a:r>
          </a:p>
          <a:p>
            <a:endParaRPr lang="fr-FR" dirty="0"/>
          </a:p>
          <a:p>
            <a:r>
              <a:rPr lang="fr-FR" dirty="0"/>
              <a:t>Pré-entrainé </a:t>
            </a:r>
          </a:p>
          <a:p>
            <a:pPr lvl="1"/>
            <a:r>
              <a:rPr lang="fr-FR" dirty="0"/>
              <a:t>Poids du modèle récupérés</a:t>
            </a:r>
          </a:p>
          <a:p>
            <a:pPr lvl="1"/>
            <a:r>
              <a:rPr lang="fr-FR" dirty="0"/>
              <a:t>Stratégie </a:t>
            </a:r>
            <a:r>
              <a:rPr lang="fr-FR" i="1" dirty="0"/>
              <a:t>d’extraction</a:t>
            </a:r>
            <a:r>
              <a:rPr lang="fr-FR" dirty="0"/>
              <a:t> </a:t>
            </a:r>
            <a:r>
              <a:rPr lang="fr-FR" i="1" dirty="0"/>
              <a:t>de</a:t>
            </a:r>
            <a:r>
              <a:rPr lang="fr-FR" dirty="0"/>
              <a:t> </a:t>
            </a:r>
            <a:r>
              <a:rPr lang="fr-FR" i="1" dirty="0" err="1"/>
              <a:t>features</a:t>
            </a:r>
            <a:r>
              <a:rPr lang="fr-FR" dirty="0"/>
              <a:t> simple</a:t>
            </a:r>
          </a:p>
          <a:p>
            <a:endParaRPr lang="fr-FR" dirty="0"/>
          </a:p>
          <a:p>
            <a:r>
              <a:rPr lang="fr-FR" dirty="0"/>
              <a:t>Dernières couches (top </a:t>
            </a:r>
            <a:r>
              <a:rPr lang="fr-FR" dirty="0" err="1"/>
              <a:t>layers</a:t>
            </a:r>
            <a:r>
              <a:rPr lang="fr-FR" dirty="0"/>
              <a:t>) retirées</a:t>
            </a:r>
          </a:p>
          <a:p>
            <a:pPr marL="0" indent="0">
              <a:buNone/>
            </a:pPr>
            <a:endParaRPr lang="fr-FR" dirty="0"/>
          </a:p>
          <a:p>
            <a:pPr marL="0" indent="0">
              <a:buNone/>
            </a:pPr>
            <a:endParaRPr lang="fr-FR" i="1" dirty="0"/>
          </a:p>
          <a:p>
            <a:endParaRPr lang="fr-FR" dirty="0"/>
          </a:p>
          <a:p>
            <a:endParaRPr lang="fr-FR" i="1" dirty="0"/>
          </a:p>
          <a:p>
            <a:endParaRPr lang="fr-FR" dirty="0"/>
          </a:p>
        </p:txBody>
      </p:sp>
      <p:grpSp>
        <p:nvGrpSpPr>
          <p:cNvPr id="9" name="Groupe 8">
            <a:extLst>
              <a:ext uri="{FF2B5EF4-FFF2-40B4-BE49-F238E27FC236}">
                <a16:creationId xmlns:a16="http://schemas.microsoft.com/office/drawing/2014/main" id="{8D0A605B-7590-DAB2-CCE4-4D93CD823889}"/>
              </a:ext>
            </a:extLst>
          </p:cNvPr>
          <p:cNvGrpSpPr/>
          <p:nvPr/>
        </p:nvGrpSpPr>
        <p:grpSpPr>
          <a:xfrm>
            <a:off x="5653294" y="1454309"/>
            <a:ext cx="6538706" cy="5403691"/>
            <a:chOff x="143566" y="1406600"/>
            <a:chExt cx="6538706" cy="5403691"/>
          </a:xfrm>
        </p:grpSpPr>
        <p:pic>
          <p:nvPicPr>
            <p:cNvPr id="5" name="Image 4">
              <a:extLst>
                <a:ext uri="{FF2B5EF4-FFF2-40B4-BE49-F238E27FC236}">
                  <a16:creationId xmlns:a16="http://schemas.microsoft.com/office/drawing/2014/main" id="{33F7D129-5879-EE9A-EE40-FBF65C1F426D}"/>
                </a:ext>
              </a:extLst>
            </p:cNvPr>
            <p:cNvPicPr>
              <a:picLocks noChangeAspect="1"/>
            </p:cNvPicPr>
            <p:nvPr/>
          </p:nvPicPr>
          <p:blipFill rotWithShape="1">
            <a:blip r:embed="rId2"/>
            <a:srcRect l="1334" r="10612"/>
            <a:stretch/>
          </p:blipFill>
          <p:spPr>
            <a:xfrm>
              <a:off x="254471" y="1406600"/>
              <a:ext cx="6283490" cy="2497598"/>
            </a:xfrm>
            <a:prstGeom prst="rect">
              <a:avLst/>
            </a:prstGeom>
          </p:spPr>
        </p:pic>
        <p:pic>
          <p:nvPicPr>
            <p:cNvPr id="7" name="Image 6">
              <a:extLst>
                <a:ext uri="{FF2B5EF4-FFF2-40B4-BE49-F238E27FC236}">
                  <a16:creationId xmlns:a16="http://schemas.microsoft.com/office/drawing/2014/main" id="{2FA70CBE-A0EC-BCAD-56F7-883434497501}"/>
                </a:ext>
              </a:extLst>
            </p:cNvPr>
            <p:cNvPicPr>
              <a:picLocks noChangeAspect="1"/>
            </p:cNvPicPr>
            <p:nvPr/>
          </p:nvPicPr>
          <p:blipFill rotWithShape="1">
            <a:blip r:embed="rId3"/>
            <a:srcRect l="7628" r="12366"/>
            <a:stretch/>
          </p:blipFill>
          <p:spPr>
            <a:xfrm>
              <a:off x="143566" y="4367212"/>
              <a:ext cx="6538706" cy="2443079"/>
            </a:xfrm>
            <a:prstGeom prst="rect">
              <a:avLst/>
            </a:prstGeom>
          </p:spPr>
        </p:pic>
        <p:sp>
          <p:nvSpPr>
            <p:cNvPr id="8" name="ZoneTexte 7">
              <a:extLst>
                <a:ext uri="{FF2B5EF4-FFF2-40B4-BE49-F238E27FC236}">
                  <a16:creationId xmlns:a16="http://schemas.microsoft.com/office/drawing/2014/main" id="{3D96844E-B5C8-503D-1899-CBC8DDBEF5C5}"/>
                </a:ext>
              </a:extLst>
            </p:cNvPr>
            <p:cNvSpPr txBox="1"/>
            <p:nvPr/>
          </p:nvSpPr>
          <p:spPr>
            <a:xfrm>
              <a:off x="254470" y="3792414"/>
              <a:ext cx="6146329" cy="523220"/>
            </a:xfrm>
            <a:prstGeom prst="rect">
              <a:avLst/>
            </a:prstGeom>
            <a:noFill/>
          </p:spPr>
          <p:txBody>
            <a:bodyPr wrap="square" rtlCol="0">
              <a:spAutoFit/>
            </a:bodyPr>
            <a:lstStyle/>
            <a:p>
              <a:pPr algn="ctr"/>
              <a:r>
                <a:rPr lang="fr-FR" sz="2800" b="1" dirty="0"/>
                <a:t>[…]</a:t>
              </a:r>
            </a:p>
          </p:txBody>
        </p:sp>
      </p:grpSp>
    </p:spTree>
    <p:extLst>
      <p:ext uri="{BB962C8B-B14F-4D97-AF65-F5344CB8AC3E}">
        <p14:creationId xmlns:p14="http://schemas.microsoft.com/office/powerpoint/2010/main" val="46161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a:xfrm>
            <a:off x="777240" y="1825625"/>
            <a:ext cx="4686300" cy="4351338"/>
          </a:xfrm>
        </p:spPr>
        <p:txBody>
          <a:bodyPr/>
          <a:lstStyle/>
          <a:p>
            <a:r>
              <a:rPr lang="fr-FR" dirty="0"/>
              <a:t>Pré-traitement des images</a:t>
            </a:r>
          </a:p>
          <a:p>
            <a:pPr lvl="1"/>
            <a:r>
              <a:rPr lang="fr-FR" dirty="0"/>
              <a:t>Redimensionnement</a:t>
            </a:r>
          </a:p>
          <a:p>
            <a:pPr lvl="1"/>
            <a:r>
              <a:rPr lang="fr-FR" dirty="0"/>
              <a:t>Conversion au format ‘</a:t>
            </a:r>
            <a:r>
              <a:rPr lang="fr-FR" i="1" dirty="0" err="1"/>
              <a:t>array</a:t>
            </a:r>
            <a:r>
              <a:rPr lang="fr-FR" dirty="0"/>
              <a:t>’</a:t>
            </a:r>
          </a:p>
          <a:p>
            <a:pPr lvl="1"/>
            <a:endParaRPr lang="fr-FR" dirty="0"/>
          </a:p>
          <a:p>
            <a:pPr lvl="1"/>
            <a:endParaRPr lang="fr-FR" dirty="0"/>
          </a:p>
          <a:p>
            <a:r>
              <a:rPr lang="fr-FR" dirty="0"/>
              <a:t>Extraction des </a:t>
            </a:r>
            <a:r>
              <a:rPr lang="fr-FR" i="1" dirty="0" err="1"/>
              <a:t>features</a:t>
            </a:r>
            <a:endParaRPr lang="fr-FR" i="1" dirty="0"/>
          </a:p>
          <a:p>
            <a:pPr lvl="1"/>
            <a:r>
              <a:rPr lang="fr-FR" dirty="0"/>
              <a:t>Distribution des prédictions</a:t>
            </a:r>
          </a:p>
          <a:p>
            <a:pPr lvl="1"/>
            <a:r>
              <a:rPr lang="fr-FR" dirty="0"/>
              <a:t>Prédictions du modèle sur les images </a:t>
            </a:r>
            <a:r>
              <a:rPr lang="fr-FR" dirty="0" err="1"/>
              <a:t>pré-traitées</a:t>
            </a:r>
            <a:endParaRPr lang="fr-FR" dirty="0"/>
          </a:p>
        </p:txBody>
      </p:sp>
      <p:pic>
        <p:nvPicPr>
          <p:cNvPr id="5" name="Image 4">
            <a:extLst>
              <a:ext uri="{FF2B5EF4-FFF2-40B4-BE49-F238E27FC236}">
                <a16:creationId xmlns:a16="http://schemas.microsoft.com/office/drawing/2014/main" id="{DB69C802-6C5F-6D5E-4E89-3439B52DBBBB}"/>
              </a:ext>
            </a:extLst>
          </p:cNvPr>
          <p:cNvPicPr>
            <a:picLocks noChangeAspect="1"/>
          </p:cNvPicPr>
          <p:nvPr/>
        </p:nvPicPr>
        <p:blipFill rotWithShape="1">
          <a:blip r:embed="rId2"/>
          <a:srcRect l="15269" t="8724" r="35660" b="65539"/>
          <a:stretch/>
        </p:blipFill>
        <p:spPr>
          <a:xfrm>
            <a:off x="5543550" y="1825625"/>
            <a:ext cx="6297930" cy="1650028"/>
          </a:xfrm>
          <a:prstGeom prst="rect">
            <a:avLst/>
          </a:prstGeom>
        </p:spPr>
      </p:pic>
      <p:pic>
        <p:nvPicPr>
          <p:cNvPr id="7" name="Image 6">
            <a:extLst>
              <a:ext uri="{FF2B5EF4-FFF2-40B4-BE49-F238E27FC236}">
                <a16:creationId xmlns:a16="http://schemas.microsoft.com/office/drawing/2014/main" id="{0D1364E8-862F-7ABF-4245-3E70C1E02DF9}"/>
              </a:ext>
            </a:extLst>
          </p:cNvPr>
          <p:cNvPicPr>
            <a:picLocks noChangeAspect="1"/>
          </p:cNvPicPr>
          <p:nvPr/>
        </p:nvPicPr>
        <p:blipFill rotWithShape="1">
          <a:blip r:embed="rId2"/>
          <a:srcRect l="15143" t="35646" r="22650" b="25507"/>
          <a:stretch/>
        </p:blipFill>
        <p:spPr>
          <a:xfrm>
            <a:off x="5463540" y="3688301"/>
            <a:ext cx="6728460" cy="2099010"/>
          </a:xfrm>
          <a:prstGeom prst="rect">
            <a:avLst/>
          </a:prstGeom>
        </p:spPr>
      </p:pic>
    </p:spTree>
    <p:extLst>
      <p:ext uri="{BB962C8B-B14F-4D97-AF65-F5344CB8AC3E}">
        <p14:creationId xmlns:p14="http://schemas.microsoft.com/office/powerpoint/2010/main" val="94021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p:txBody>
          <a:bodyPr/>
          <a:lstStyle/>
          <a:p>
            <a:r>
              <a:rPr lang="fr-FR" dirty="0" err="1"/>
              <a:t>Features</a:t>
            </a:r>
            <a:r>
              <a:rPr lang="fr-FR" dirty="0"/>
              <a:t> au format Pandas UDF</a:t>
            </a:r>
          </a:p>
        </p:txBody>
      </p:sp>
      <p:pic>
        <p:nvPicPr>
          <p:cNvPr id="5" name="Image 4">
            <a:extLst>
              <a:ext uri="{FF2B5EF4-FFF2-40B4-BE49-F238E27FC236}">
                <a16:creationId xmlns:a16="http://schemas.microsoft.com/office/drawing/2014/main" id="{705D97CE-06D1-11F2-0C16-108C7ECC4283}"/>
              </a:ext>
            </a:extLst>
          </p:cNvPr>
          <p:cNvPicPr>
            <a:picLocks noChangeAspect="1"/>
          </p:cNvPicPr>
          <p:nvPr/>
        </p:nvPicPr>
        <p:blipFill rotWithShape="1">
          <a:blip r:embed="rId3"/>
          <a:srcRect l="839" t="5775" r="7496" b="6885"/>
          <a:stretch/>
        </p:blipFill>
        <p:spPr>
          <a:xfrm>
            <a:off x="1064260" y="2463959"/>
            <a:ext cx="8743950" cy="2754630"/>
          </a:xfrm>
          <a:prstGeom prst="rect">
            <a:avLst/>
          </a:prstGeom>
        </p:spPr>
      </p:pic>
    </p:spTree>
    <p:extLst>
      <p:ext uri="{BB962C8B-B14F-4D97-AF65-F5344CB8AC3E}">
        <p14:creationId xmlns:p14="http://schemas.microsoft.com/office/powerpoint/2010/main" val="413251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p:txBody>
          <a:bodyPr/>
          <a:lstStyle/>
          <a:p>
            <a:r>
              <a:rPr lang="fr-FR" dirty="0" err="1"/>
              <a:t>Features</a:t>
            </a:r>
            <a:r>
              <a:rPr lang="fr-FR" dirty="0"/>
              <a:t> au format Pandas UDF</a:t>
            </a:r>
          </a:p>
        </p:txBody>
      </p:sp>
      <p:pic>
        <p:nvPicPr>
          <p:cNvPr id="6" name="Image 5">
            <a:extLst>
              <a:ext uri="{FF2B5EF4-FFF2-40B4-BE49-F238E27FC236}">
                <a16:creationId xmlns:a16="http://schemas.microsoft.com/office/drawing/2014/main" id="{97113CA2-AB05-8E31-B02E-CD8BE129AE73}"/>
              </a:ext>
            </a:extLst>
          </p:cNvPr>
          <p:cNvPicPr>
            <a:picLocks noChangeAspect="1"/>
          </p:cNvPicPr>
          <p:nvPr/>
        </p:nvPicPr>
        <p:blipFill rotWithShape="1">
          <a:blip r:embed="rId3"/>
          <a:srcRect l="1107" t="14256" r="304" b="9737"/>
          <a:stretch/>
        </p:blipFill>
        <p:spPr>
          <a:xfrm>
            <a:off x="1032510" y="2387282"/>
            <a:ext cx="10126980" cy="3228023"/>
          </a:xfrm>
          <a:prstGeom prst="rect">
            <a:avLst/>
          </a:prstGeom>
        </p:spPr>
      </p:pic>
    </p:spTree>
    <p:extLst>
      <p:ext uri="{BB962C8B-B14F-4D97-AF65-F5344CB8AC3E}">
        <p14:creationId xmlns:p14="http://schemas.microsoft.com/office/powerpoint/2010/main" val="63674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a:xfrm>
            <a:off x="755650" y="1690688"/>
            <a:ext cx="10659110" cy="4351338"/>
          </a:xfrm>
        </p:spPr>
        <p:txBody>
          <a:bodyPr>
            <a:normAutofit/>
          </a:bodyPr>
          <a:lstStyle/>
          <a:p>
            <a:r>
              <a:rPr lang="fr-FR" sz="2800" dirty="0" err="1"/>
              <a:t>Features</a:t>
            </a:r>
            <a:r>
              <a:rPr lang="fr-FR" sz="2800" dirty="0"/>
              <a:t> au format Pandas UDF</a:t>
            </a:r>
          </a:p>
        </p:txBody>
      </p:sp>
      <p:pic>
        <p:nvPicPr>
          <p:cNvPr id="8" name="Image 7">
            <a:extLst>
              <a:ext uri="{FF2B5EF4-FFF2-40B4-BE49-F238E27FC236}">
                <a16:creationId xmlns:a16="http://schemas.microsoft.com/office/drawing/2014/main" id="{F96BCD13-51B4-9604-5B58-9371ACC28C6B}"/>
              </a:ext>
            </a:extLst>
          </p:cNvPr>
          <p:cNvPicPr>
            <a:picLocks noChangeAspect="1"/>
          </p:cNvPicPr>
          <p:nvPr/>
        </p:nvPicPr>
        <p:blipFill rotWithShape="1">
          <a:blip r:embed="rId3"/>
          <a:srcRect l="1381"/>
          <a:stretch/>
        </p:blipFill>
        <p:spPr>
          <a:xfrm>
            <a:off x="2788920" y="2185302"/>
            <a:ext cx="5715000" cy="4672698"/>
          </a:xfrm>
          <a:prstGeom prst="rect">
            <a:avLst/>
          </a:prstGeom>
        </p:spPr>
      </p:pic>
    </p:spTree>
    <p:extLst>
      <p:ext uri="{BB962C8B-B14F-4D97-AF65-F5344CB8AC3E}">
        <p14:creationId xmlns:p14="http://schemas.microsoft.com/office/powerpoint/2010/main" val="267719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5F444-6CB7-9DA6-50B0-8EC77BDAB40B}"/>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1AAF83E2-08EA-6F44-2BDB-CEF2CE304F97}"/>
              </a:ext>
            </a:extLst>
          </p:cNvPr>
          <p:cNvSpPr>
            <a:spLocks noGrp="1"/>
          </p:cNvSpPr>
          <p:nvPr>
            <p:ph idx="1"/>
          </p:nvPr>
        </p:nvSpPr>
        <p:spPr/>
        <p:txBody>
          <a:bodyPr>
            <a:normAutofit/>
          </a:bodyPr>
          <a:lstStyle/>
          <a:p>
            <a:r>
              <a:rPr lang="fr-FR" sz="2400" dirty="0"/>
              <a:t>Réduction de dimension : ACP</a:t>
            </a:r>
          </a:p>
          <a:p>
            <a:r>
              <a:rPr lang="fr-FR" sz="2400" dirty="0"/>
              <a:t>48 composantes pour conserver 99% de variance</a:t>
            </a:r>
          </a:p>
        </p:txBody>
      </p:sp>
      <p:pic>
        <p:nvPicPr>
          <p:cNvPr id="5" name="Image 4">
            <a:extLst>
              <a:ext uri="{FF2B5EF4-FFF2-40B4-BE49-F238E27FC236}">
                <a16:creationId xmlns:a16="http://schemas.microsoft.com/office/drawing/2014/main" id="{5848A93D-3B0C-6D3E-B30C-2719EE378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02" y="2735732"/>
            <a:ext cx="8688058" cy="3757143"/>
          </a:xfrm>
          <a:prstGeom prst="rect">
            <a:avLst/>
          </a:prstGeom>
        </p:spPr>
      </p:pic>
    </p:spTree>
    <p:extLst>
      <p:ext uri="{BB962C8B-B14F-4D97-AF65-F5344CB8AC3E}">
        <p14:creationId xmlns:p14="http://schemas.microsoft.com/office/powerpoint/2010/main" val="327584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2C7F4-D459-D98A-C19B-89E820BD1A0D}"/>
              </a:ext>
            </a:extLst>
          </p:cNvPr>
          <p:cNvSpPr>
            <a:spLocks noGrp="1"/>
          </p:cNvSpPr>
          <p:nvPr>
            <p:ph type="title"/>
          </p:nvPr>
        </p:nvSpPr>
        <p:spPr/>
        <p:txBody>
          <a:bodyPr/>
          <a:lstStyle/>
          <a:p>
            <a:r>
              <a:rPr lang="fr-FR" dirty="0"/>
              <a:t>Chaîne de traitement</a:t>
            </a:r>
          </a:p>
        </p:txBody>
      </p:sp>
      <p:sp>
        <p:nvSpPr>
          <p:cNvPr id="3" name="Espace réservé du contenu 2">
            <a:extLst>
              <a:ext uri="{FF2B5EF4-FFF2-40B4-BE49-F238E27FC236}">
                <a16:creationId xmlns:a16="http://schemas.microsoft.com/office/drawing/2014/main" id="{C2C1BC52-1A9B-4040-9853-F80A336EA63B}"/>
              </a:ext>
            </a:extLst>
          </p:cNvPr>
          <p:cNvSpPr>
            <a:spLocks noGrp="1"/>
          </p:cNvSpPr>
          <p:nvPr>
            <p:ph idx="1"/>
          </p:nvPr>
        </p:nvSpPr>
        <p:spPr/>
        <p:txBody>
          <a:bodyPr>
            <a:normAutofit/>
          </a:bodyPr>
          <a:lstStyle/>
          <a:p>
            <a:r>
              <a:rPr lang="fr-FR" sz="2400" dirty="0"/>
              <a:t>Sauvegarde des </a:t>
            </a:r>
            <a:r>
              <a:rPr lang="fr-FR" sz="2400" i="1" dirty="0" err="1"/>
              <a:t>features</a:t>
            </a:r>
            <a:r>
              <a:rPr lang="fr-FR" sz="2400" dirty="0"/>
              <a:t> réduites sur S3</a:t>
            </a:r>
          </a:p>
        </p:txBody>
      </p:sp>
      <p:pic>
        <p:nvPicPr>
          <p:cNvPr id="5" name="Image 4">
            <a:extLst>
              <a:ext uri="{FF2B5EF4-FFF2-40B4-BE49-F238E27FC236}">
                <a16:creationId xmlns:a16="http://schemas.microsoft.com/office/drawing/2014/main" id="{33960D79-083F-B9B4-1B22-37E8C5BB3323}"/>
              </a:ext>
            </a:extLst>
          </p:cNvPr>
          <p:cNvPicPr>
            <a:picLocks noChangeAspect="1"/>
          </p:cNvPicPr>
          <p:nvPr/>
        </p:nvPicPr>
        <p:blipFill rotWithShape="1">
          <a:blip r:embed="rId2"/>
          <a:srcRect t="2380" r="5565" b="2197"/>
          <a:stretch/>
        </p:blipFill>
        <p:spPr>
          <a:xfrm>
            <a:off x="6584915" y="1370647"/>
            <a:ext cx="4267269" cy="4630103"/>
          </a:xfrm>
          <a:prstGeom prst="rect">
            <a:avLst/>
          </a:prstGeom>
        </p:spPr>
      </p:pic>
      <p:pic>
        <p:nvPicPr>
          <p:cNvPr id="6" name="Image 5">
            <a:extLst>
              <a:ext uri="{FF2B5EF4-FFF2-40B4-BE49-F238E27FC236}">
                <a16:creationId xmlns:a16="http://schemas.microsoft.com/office/drawing/2014/main" id="{CFC5222B-B5A7-D29C-BB31-787ED3D1C845}"/>
              </a:ext>
            </a:extLst>
          </p:cNvPr>
          <p:cNvPicPr>
            <a:picLocks noChangeAspect="1"/>
          </p:cNvPicPr>
          <p:nvPr/>
        </p:nvPicPr>
        <p:blipFill>
          <a:blip r:embed="rId3"/>
          <a:stretch>
            <a:fillRect/>
          </a:stretch>
        </p:blipFill>
        <p:spPr>
          <a:xfrm>
            <a:off x="427057" y="2764101"/>
            <a:ext cx="5573693" cy="2256964"/>
          </a:xfrm>
          <a:prstGeom prst="rect">
            <a:avLst/>
          </a:prstGeom>
        </p:spPr>
      </p:pic>
      <p:sp>
        <p:nvSpPr>
          <p:cNvPr id="7" name="Rectangle 6">
            <a:extLst>
              <a:ext uri="{FF2B5EF4-FFF2-40B4-BE49-F238E27FC236}">
                <a16:creationId xmlns:a16="http://schemas.microsoft.com/office/drawing/2014/main" id="{8699D418-6E59-F6C6-1256-28C0541BE414}"/>
              </a:ext>
            </a:extLst>
          </p:cNvPr>
          <p:cNvSpPr/>
          <p:nvPr/>
        </p:nvSpPr>
        <p:spPr>
          <a:xfrm>
            <a:off x="777239" y="4449337"/>
            <a:ext cx="1897381" cy="2369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301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F8CE4-1555-EEE1-B6E5-82BE8F59CBB6}"/>
              </a:ext>
            </a:extLst>
          </p:cNvPr>
          <p:cNvSpPr>
            <a:spLocks noGrp="1"/>
          </p:cNvSpPr>
          <p:nvPr>
            <p:ph type="title"/>
          </p:nvPr>
        </p:nvSpPr>
        <p:spPr/>
        <p:txBody>
          <a:bodyPr/>
          <a:lstStyle/>
          <a:p>
            <a:r>
              <a:rPr lang="fr-FR" dirty="0"/>
              <a:t>Gestion des coûts</a:t>
            </a:r>
          </a:p>
        </p:txBody>
      </p:sp>
      <p:sp>
        <p:nvSpPr>
          <p:cNvPr id="3" name="Espace réservé du contenu 2">
            <a:extLst>
              <a:ext uri="{FF2B5EF4-FFF2-40B4-BE49-F238E27FC236}">
                <a16:creationId xmlns:a16="http://schemas.microsoft.com/office/drawing/2014/main" id="{FB64C73A-AF8D-C289-39C0-8C0760794915}"/>
              </a:ext>
            </a:extLst>
          </p:cNvPr>
          <p:cNvSpPr>
            <a:spLocks noGrp="1"/>
          </p:cNvSpPr>
          <p:nvPr>
            <p:ph idx="1"/>
          </p:nvPr>
        </p:nvSpPr>
        <p:spPr>
          <a:xfrm>
            <a:off x="777239" y="1825625"/>
            <a:ext cx="5624655" cy="4351338"/>
          </a:xfrm>
        </p:spPr>
        <p:txBody>
          <a:bodyPr>
            <a:normAutofit/>
          </a:bodyPr>
          <a:lstStyle/>
          <a:p>
            <a:r>
              <a:rPr lang="fr-FR" sz="2800" dirty="0"/>
              <a:t>Coût total du projet 3 $</a:t>
            </a:r>
          </a:p>
          <a:p>
            <a:endParaRPr lang="fr-FR" sz="2800" dirty="0"/>
          </a:p>
          <a:p>
            <a:r>
              <a:rPr lang="fr-FR" sz="2800" dirty="0"/>
              <a:t>Environ 1$ pour la session de calcul sur l’échantillon de données</a:t>
            </a:r>
          </a:p>
          <a:p>
            <a:endParaRPr lang="fr-FR" sz="2800" dirty="0"/>
          </a:p>
          <a:p>
            <a:r>
              <a:rPr lang="fr-FR" sz="2800" dirty="0"/>
              <a:t>Optimisation des coûts </a:t>
            </a:r>
          </a:p>
          <a:p>
            <a:pPr lvl="1"/>
            <a:r>
              <a:rPr lang="fr-FR" sz="2400" dirty="0"/>
              <a:t>Cluster EMR </a:t>
            </a:r>
            <a:r>
              <a:rPr lang="fr-FR" sz="2400" dirty="0" err="1"/>
              <a:t>pré-configuré</a:t>
            </a:r>
            <a:endParaRPr lang="fr-FR" sz="2400" dirty="0"/>
          </a:p>
          <a:p>
            <a:pPr lvl="1"/>
            <a:r>
              <a:rPr lang="fr-FR" sz="2400" dirty="0"/>
              <a:t> Plan annuel</a:t>
            </a:r>
          </a:p>
        </p:txBody>
      </p:sp>
      <p:pic>
        <p:nvPicPr>
          <p:cNvPr id="5" name="Image 4">
            <a:extLst>
              <a:ext uri="{FF2B5EF4-FFF2-40B4-BE49-F238E27FC236}">
                <a16:creationId xmlns:a16="http://schemas.microsoft.com/office/drawing/2014/main" id="{A0278EA6-9F78-FA9A-6F1F-152476A73751}"/>
              </a:ext>
            </a:extLst>
          </p:cNvPr>
          <p:cNvPicPr>
            <a:picLocks noChangeAspect="1"/>
          </p:cNvPicPr>
          <p:nvPr/>
        </p:nvPicPr>
        <p:blipFill>
          <a:blip r:embed="rId2"/>
          <a:stretch>
            <a:fillRect/>
          </a:stretch>
        </p:blipFill>
        <p:spPr>
          <a:xfrm>
            <a:off x="6405564" y="1825625"/>
            <a:ext cx="5624655" cy="3575812"/>
          </a:xfrm>
          <a:prstGeom prst="rect">
            <a:avLst/>
          </a:prstGeom>
        </p:spPr>
      </p:pic>
    </p:spTree>
    <p:extLst>
      <p:ext uri="{BB962C8B-B14F-4D97-AF65-F5344CB8AC3E}">
        <p14:creationId xmlns:p14="http://schemas.microsoft.com/office/powerpoint/2010/main" val="91915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AC4B3-3568-B6FC-6006-2E5545C3FDC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FDD5595-D936-A16F-854B-E819EA816787}"/>
              </a:ext>
            </a:extLst>
          </p:cNvPr>
          <p:cNvSpPr>
            <a:spLocks noGrp="1"/>
          </p:cNvSpPr>
          <p:nvPr>
            <p:ph idx="1"/>
          </p:nvPr>
        </p:nvSpPr>
        <p:spPr>
          <a:xfrm>
            <a:off x="777240" y="1825624"/>
            <a:ext cx="11414760" cy="4952365"/>
          </a:xfrm>
        </p:spPr>
        <p:txBody>
          <a:bodyPr>
            <a:normAutofit lnSpcReduction="10000"/>
          </a:bodyPr>
          <a:lstStyle/>
          <a:p>
            <a:r>
              <a:rPr lang="fr-FR" sz="2800" dirty="0"/>
              <a:t>Extraction d’information à l’aide d’un modèle pré-entrainé</a:t>
            </a:r>
          </a:p>
          <a:p>
            <a:r>
              <a:rPr lang="fr-FR" sz="2800" dirty="0"/>
              <a:t>Vision par ordinateur</a:t>
            </a:r>
          </a:p>
          <a:p>
            <a:r>
              <a:rPr lang="fr-FR" sz="2800" dirty="0"/>
              <a:t>Gestion du flux de données avec calculs distribués</a:t>
            </a:r>
          </a:p>
          <a:p>
            <a:endParaRPr lang="fr-FR" sz="2800" dirty="0"/>
          </a:p>
          <a:p>
            <a:r>
              <a:rPr lang="fr-FR" sz="2800" dirty="0"/>
              <a:t>Réduction de dimensions</a:t>
            </a:r>
          </a:p>
          <a:p>
            <a:pPr lvl="1"/>
            <a:r>
              <a:rPr lang="fr-FR" sz="2400" dirty="0"/>
              <a:t>Pré-traitement des images</a:t>
            </a:r>
          </a:p>
          <a:p>
            <a:pPr lvl="1"/>
            <a:r>
              <a:rPr lang="fr-FR" sz="2400" dirty="0"/>
              <a:t>ACP des </a:t>
            </a:r>
            <a:r>
              <a:rPr lang="fr-FR" sz="2400" dirty="0" err="1"/>
              <a:t>features</a:t>
            </a:r>
            <a:r>
              <a:rPr lang="fr-FR" sz="2400" dirty="0"/>
              <a:t> extraites</a:t>
            </a:r>
          </a:p>
          <a:p>
            <a:pPr lvl="1"/>
            <a:endParaRPr lang="fr-FR" sz="2400" dirty="0"/>
          </a:p>
          <a:p>
            <a:r>
              <a:rPr lang="fr-FR" sz="2800" dirty="0"/>
              <a:t>Stockage de données sur un serveur S3</a:t>
            </a:r>
          </a:p>
          <a:p>
            <a:r>
              <a:rPr lang="fr-FR" sz="2800" dirty="0"/>
              <a:t>Coûts du projet abordables et maîtrisés</a:t>
            </a:r>
          </a:p>
          <a:p>
            <a:r>
              <a:rPr lang="fr-FR" sz="2800" dirty="0"/>
              <a:t>Instance extensible avec système « </a:t>
            </a:r>
            <a:r>
              <a:rPr lang="fr-FR" sz="2800" dirty="0" err="1"/>
              <a:t>pay</a:t>
            </a:r>
            <a:r>
              <a:rPr lang="fr-FR" sz="2800" dirty="0"/>
              <a:t> as </a:t>
            </a:r>
            <a:r>
              <a:rPr lang="fr-FR" sz="2800" dirty="0" err="1"/>
              <a:t>you</a:t>
            </a:r>
            <a:r>
              <a:rPr lang="fr-FR" sz="2800" dirty="0"/>
              <a:t> go »</a:t>
            </a:r>
          </a:p>
          <a:p>
            <a:endParaRPr lang="fr-FR" dirty="0"/>
          </a:p>
        </p:txBody>
      </p:sp>
    </p:spTree>
    <p:extLst>
      <p:ext uri="{BB962C8B-B14F-4D97-AF65-F5344CB8AC3E}">
        <p14:creationId xmlns:p14="http://schemas.microsoft.com/office/powerpoint/2010/main" val="250484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6AE2-8C33-81B6-44FC-5025BEABECD1}"/>
              </a:ext>
            </a:extLst>
          </p:cNvPr>
          <p:cNvSpPr>
            <a:spLocks noGrp="1"/>
          </p:cNvSpPr>
          <p:nvPr>
            <p:ph type="title"/>
          </p:nvPr>
        </p:nvSpPr>
        <p:spPr/>
        <p:txBody>
          <a:bodyPr/>
          <a:lstStyle/>
          <a:p>
            <a:r>
              <a:rPr lang="fr-FR"/>
              <a:t>Perspectives</a:t>
            </a:r>
            <a:endParaRPr lang="fr-FR" dirty="0"/>
          </a:p>
        </p:txBody>
      </p:sp>
      <p:sp>
        <p:nvSpPr>
          <p:cNvPr id="3" name="Espace réservé du contenu 2">
            <a:extLst>
              <a:ext uri="{FF2B5EF4-FFF2-40B4-BE49-F238E27FC236}">
                <a16:creationId xmlns:a16="http://schemas.microsoft.com/office/drawing/2014/main" id="{E47944EF-A902-18F0-2892-DEB8F0F156F0}"/>
              </a:ext>
            </a:extLst>
          </p:cNvPr>
          <p:cNvSpPr>
            <a:spLocks noGrp="1"/>
          </p:cNvSpPr>
          <p:nvPr>
            <p:ph idx="1"/>
          </p:nvPr>
        </p:nvSpPr>
        <p:spPr>
          <a:xfrm>
            <a:off x="777240" y="1825624"/>
            <a:ext cx="11315700" cy="5055236"/>
          </a:xfrm>
        </p:spPr>
        <p:txBody>
          <a:bodyPr>
            <a:normAutofit/>
          </a:bodyPr>
          <a:lstStyle/>
          <a:p>
            <a:r>
              <a:rPr lang="fr-FR" sz="2800" dirty="0" err="1"/>
              <a:t>Ré-entrainement</a:t>
            </a:r>
            <a:r>
              <a:rPr lang="fr-FR" sz="2800" dirty="0"/>
              <a:t> d’un modèle avec </a:t>
            </a:r>
            <a:r>
              <a:rPr lang="fr-FR" sz="2800" dirty="0" err="1"/>
              <a:t>features</a:t>
            </a:r>
            <a:r>
              <a:rPr lang="fr-FR" sz="2800" dirty="0"/>
              <a:t> extraites</a:t>
            </a:r>
          </a:p>
          <a:p>
            <a:r>
              <a:rPr lang="fr-FR" sz="2800" dirty="0"/>
              <a:t>Passage à l’échelle avec instance EC2 plus puissante ou cluster de calcul EMR</a:t>
            </a:r>
          </a:p>
          <a:p>
            <a:r>
              <a:rPr lang="fr-FR" sz="2800" dirty="0"/>
              <a:t>Optimisation des coûts </a:t>
            </a:r>
          </a:p>
          <a:p>
            <a:pPr marL="0" indent="0">
              <a:buNone/>
            </a:pPr>
            <a:endParaRPr lang="fr-FR" sz="2800" dirty="0"/>
          </a:p>
          <a:p>
            <a:r>
              <a:rPr lang="fr-FR" sz="2800" dirty="0"/>
              <a:t>Robots cueilleurs </a:t>
            </a:r>
          </a:p>
          <a:p>
            <a:r>
              <a:rPr lang="fr-FR" sz="2800" dirty="0"/>
              <a:t>Reconnaissance automatique des fruits</a:t>
            </a:r>
          </a:p>
          <a:p>
            <a:r>
              <a:rPr lang="fr-FR" sz="2800"/>
              <a:t>Triage des fruits sains/abimés</a:t>
            </a:r>
            <a:endParaRPr lang="fr-FR" sz="2800" dirty="0"/>
          </a:p>
        </p:txBody>
      </p:sp>
      <p:pic>
        <p:nvPicPr>
          <p:cNvPr id="5" name="Image 4">
            <a:extLst>
              <a:ext uri="{FF2B5EF4-FFF2-40B4-BE49-F238E27FC236}">
                <a16:creationId xmlns:a16="http://schemas.microsoft.com/office/drawing/2014/main" id="{DA8F54D1-B1ED-AD7C-B46F-F6159C42D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536" y="3223260"/>
            <a:ext cx="3786644" cy="2523172"/>
          </a:xfrm>
          <a:prstGeom prst="rect">
            <a:avLst/>
          </a:prstGeom>
        </p:spPr>
      </p:pic>
    </p:spTree>
    <p:extLst>
      <p:ext uri="{BB962C8B-B14F-4D97-AF65-F5344CB8AC3E}">
        <p14:creationId xmlns:p14="http://schemas.microsoft.com/office/powerpoint/2010/main" val="12011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81CAB-2C6B-481B-9CA3-74357C0FABF1}"/>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0FF1A124-35EE-0565-8EB9-40754565785B}"/>
              </a:ext>
            </a:extLst>
          </p:cNvPr>
          <p:cNvSpPr>
            <a:spLocks noGrp="1"/>
          </p:cNvSpPr>
          <p:nvPr>
            <p:ph idx="1"/>
          </p:nvPr>
        </p:nvSpPr>
        <p:spPr/>
        <p:txBody>
          <a:bodyPr>
            <a:normAutofit fontScale="85000" lnSpcReduction="20000"/>
          </a:bodyPr>
          <a:lstStyle/>
          <a:p>
            <a:pPr marL="0" indent="0">
              <a:buNone/>
            </a:pPr>
            <a:r>
              <a:rPr lang="fr-FR" dirty="0"/>
              <a:t>Nous souhaitons développer une application mobile, qui permettrait aux utilisateurs de prendre en photo un fruit et d'obtenir des informations sur ce fruit.</a:t>
            </a:r>
          </a:p>
          <a:p>
            <a:pPr marL="0" indent="0">
              <a:buNone/>
            </a:pPr>
            <a:endParaRPr lang="fr-FR" dirty="0"/>
          </a:p>
          <a:p>
            <a:pPr>
              <a:buFont typeface="Wingdings" panose="05000000000000000000" pitchFamily="2" charset="2"/>
              <a:buChar char="Ø"/>
            </a:pPr>
            <a:r>
              <a:rPr lang="fr-FR" dirty="0"/>
              <a:t>Sensibiliser le grand public à la biodiversité des fruits </a:t>
            </a:r>
          </a:p>
          <a:p>
            <a:pPr>
              <a:buFont typeface="Wingdings" panose="05000000000000000000" pitchFamily="2" charset="2"/>
              <a:buChar char="Ø"/>
            </a:pPr>
            <a:r>
              <a:rPr lang="fr-FR" dirty="0"/>
              <a:t>Première version du moteur de classification des images de fruits.</a:t>
            </a:r>
          </a:p>
          <a:p>
            <a:pPr marL="0" indent="0">
              <a:buNone/>
            </a:pPr>
            <a:endParaRPr lang="fr-FR" b="1" dirty="0"/>
          </a:p>
          <a:p>
            <a:pPr marL="0" indent="0">
              <a:buNone/>
            </a:pPr>
            <a:r>
              <a:rPr lang="fr-FR" b="1" dirty="0"/>
              <a:t>Objectif du projet</a:t>
            </a:r>
          </a:p>
          <a:p>
            <a:pPr marL="0" indent="0">
              <a:buNone/>
            </a:pPr>
            <a:r>
              <a:rPr lang="fr-FR" dirty="0"/>
              <a:t>Développer dans un environnement Big Data une première chaîne de traitement des données qui comprendra le </a:t>
            </a:r>
            <a:r>
              <a:rPr lang="fr-FR" dirty="0" err="1"/>
              <a:t>pre-processing</a:t>
            </a:r>
            <a:r>
              <a:rPr lang="fr-FR" dirty="0"/>
              <a:t> et une étape de réduction de dimension.</a:t>
            </a:r>
          </a:p>
          <a:p>
            <a:pPr marL="0" indent="0">
              <a:buNone/>
            </a:pPr>
            <a:endParaRPr lang="fr-FR" b="1" dirty="0"/>
          </a:p>
          <a:p>
            <a:pPr marL="0" indent="0">
              <a:buNone/>
            </a:pPr>
            <a:r>
              <a:rPr lang="fr-FR" b="1" dirty="0"/>
              <a:t>Contrainte</a:t>
            </a:r>
          </a:p>
          <a:p>
            <a:pPr marL="0" indent="0">
              <a:buNone/>
            </a:pPr>
            <a:r>
              <a:rPr lang="fr-FR" dirty="0"/>
              <a:t>Le volume de données va augmenter très rapidement après la livraison de ce projet. </a:t>
            </a:r>
          </a:p>
          <a:p>
            <a:pPr lvl="1">
              <a:buFont typeface="Wingdings" panose="05000000000000000000" pitchFamily="2" charset="2"/>
              <a:buChar char="Ø"/>
            </a:pPr>
            <a:r>
              <a:rPr lang="fr-FR" dirty="0" err="1"/>
              <a:t>Pyspark</a:t>
            </a:r>
            <a:r>
              <a:rPr lang="fr-FR" dirty="0"/>
              <a:t> : calcul distribué </a:t>
            </a:r>
          </a:p>
          <a:p>
            <a:pPr lvl="1">
              <a:buFont typeface="Wingdings" panose="05000000000000000000" pitchFamily="2" charset="2"/>
              <a:buChar char="Ø"/>
            </a:pPr>
            <a:r>
              <a:rPr lang="fr-FR" dirty="0"/>
              <a:t>Architecture Big Data (EC2, S3, IAM), basée sur un serveur EC2 Linux.</a:t>
            </a:r>
          </a:p>
          <a:p>
            <a:endParaRPr lang="fr-FR" dirty="0"/>
          </a:p>
        </p:txBody>
      </p:sp>
      <p:pic>
        <p:nvPicPr>
          <p:cNvPr id="5" name="Image 4">
            <a:extLst>
              <a:ext uri="{FF2B5EF4-FFF2-40B4-BE49-F238E27FC236}">
                <a16:creationId xmlns:a16="http://schemas.microsoft.com/office/drawing/2014/main" id="{0DF5D832-CB72-0198-BFD0-95F548A748E7}"/>
              </a:ext>
            </a:extLst>
          </p:cNvPr>
          <p:cNvPicPr>
            <a:picLocks noChangeAspect="1"/>
          </p:cNvPicPr>
          <p:nvPr/>
        </p:nvPicPr>
        <p:blipFill>
          <a:blip r:embed="rId2"/>
          <a:stretch>
            <a:fillRect/>
          </a:stretch>
        </p:blipFill>
        <p:spPr>
          <a:xfrm>
            <a:off x="10142178" y="0"/>
            <a:ext cx="2049822" cy="1744282"/>
          </a:xfrm>
          <a:prstGeom prst="rect">
            <a:avLst/>
          </a:prstGeom>
        </p:spPr>
      </p:pic>
    </p:spTree>
    <p:extLst>
      <p:ext uri="{BB962C8B-B14F-4D97-AF65-F5344CB8AC3E}">
        <p14:creationId xmlns:p14="http://schemas.microsoft.com/office/powerpoint/2010/main" val="10874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3389F-0D2F-525B-C7C4-E2A15747D3C1}"/>
              </a:ext>
            </a:extLst>
          </p:cNvPr>
          <p:cNvSpPr>
            <a:spLocks noGrp="1"/>
          </p:cNvSpPr>
          <p:nvPr>
            <p:ph type="title"/>
          </p:nvPr>
        </p:nvSpPr>
        <p:spPr/>
        <p:txBody>
          <a:bodyPr/>
          <a:lstStyle/>
          <a:p>
            <a:r>
              <a:rPr lang="fr-FR" dirty="0"/>
              <a:t>Architecture Spark</a:t>
            </a:r>
          </a:p>
        </p:txBody>
      </p:sp>
      <p:cxnSp>
        <p:nvCxnSpPr>
          <p:cNvPr id="20" name="Straight Arrow Connector 52">
            <a:extLst>
              <a:ext uri="{FF2B5EF4-FFF2-40B4-BE49-F238E27FC236}">
                <a16:creationId xmlns:a16="http://schemas.microsoft.com/office/drawing/2014/main" id="{5F1324D4-0CAE-4FAF-866C-8FCC14797FF3}"/>
              </a:ext>
            </a:extLst>
          </p:cNvPr>
          <p:cNvCxnSpPr>
            <a:cxnSpLocks/>
            <a:stCxn id="32" idx="3"/>
          </p:cNvCxnSpPr>
          <p:nvPr/>
        </p:nvCxnSpPr>
        <p:spPr>
          <a:xfrm flipV="1">
            <a:off x="3032649" y="3610993"/>
            <a:ext cx="156221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6">
            <a:extLst>
              <a:ext uri="{FF2B5EF4-FFF2-40B4-BE49-F238E27FC236}">
                <a16:creationId xmlns:a16="http://schemas.microsoft.com/office/drawing/2014/main" id="{E6852FA9-D643-48B6-86F0-44068048DFAF}"/>
              </a:ext>
            </a:extLst>
          </p:cNvPr>
          <p:cNvSpPr/>
          <p:nvPr/>
        </p:nvSpPr>
        <p:spPr>
          <a:xfrm>
            <a:off x="4502387" y="3132139"/>
            <a:ext cx="2194500" cy="856126"/>
          </a:xfrm>
          <a:prstGeom prst="roundRect">
            <a:avLst/>
          </a:prstGeom>
          <a:solidFill>
            <a:schemeClr val="accent5"/>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sz="2400" dirty="0"/>
              <a:t>Spark Session</a:t>
            </a:r>
          </a:p>
        </p:txBody>
      </p:sp>
      <p:sp>
        <p:nvSpPr>
          <p:cNvPr id="22" name="Rectangle: Rounded Corners 95">
            <a:extLst>
              <a:ext uri="{FF2B5EF4-FFF2-40B4-BE49-F238E27FC236}">
                <a16:creationId xmlns:a16="http://schemas.microsoft.com/office/drawing/2014/main" id="{527D58C1-BC05-44E1-BAB1-74AF67D948F6}"/>
              </a:ext>
            </a:extLst>
          </p:cNvPr>
          <p:cNvSpPr/>
          <p:nvPr/>
        </p:nvSpPr>
        <p:spPr>
          <a:xfrm rot="5400000">
            <a:off x="8289278" y="2242809"/>
            <a:ext cx="2721921" cy="2759422"/>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Spark Cluster (JVM)</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23" name="Rectangle: Rounded Corners 2">
            <a:extLst>
              <a:ext uri="{FF2B5EF4-FFF2-40B4-BE49-F238E27FC236}">
                <a16:creationId xmlns:a16="http://schemas.microsoft.com/office/drawing/2014/main" id="{B5F645DF-AA52-4C2D-A9DB-CC458E051EDB}"/>
              </a:ext>
            </a:extLst>
          </p:cNvPr>
          <p:cNvSpPr/>
          <p:nvPr/>
        </p:nvSpPr>
        <p:spPr>
          <a:xfrm>
            <a:off x="8878283" y="2519594"/>
            <a:ext cx="1751617" cy="42307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Driver Spark</a:t>
            </a:r>
          </a:p>
        </p:txBody>
      </p:sp>
      <p:sp>
        <p:nvSpPr>
          <p:cNvPr id="24" name="Rectangle: Rounded Corners 11">
            <a:extLst>
              <a:ext uri="{FF2B5EF4-FFF2-40B4-BE49-F238E27FC236}">
                <a16:creationId xmlns:a16="http://schemas.microsoft.com/office/drawing/2014/main" id="{236382DB-D4F1-4730-A2A9-434D727C95AE}"/>
              </a:ext>
            </a:extLst>
          </p:cNvPr>
          <p:cNvSpPr/>
          <p:nvPr/>
        </p:nvSpPr>
        <p:spPr>
          <a:xfrm>
            <a:off x="8878285" y="3128417"/>
            <a:ext cx="1751616" cy="423072"/>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Executor</a:t>
            </a:r>
            <a:endParaRPr lang="fr-FR" dirty="0"/>
          </a:p>
        </p:txBody>
      </p:sp>
      <p:sp>
        <p:nvSpPr>
          <p:cNvPr id="25" name="Rectangle: Rounded Corners 65">
            <a:extLst>
              <a:ext uri="{FF2B5EF4-FFF2-40B4-BE49-F238E27FC236}">
                <a16:creationId xmlns:a16="http://schemas.microsoft.com/office/drawing/2014/main" id="{600A358F-278E-4FF7-A0DC-9F7A2E4D4F1B}"/>
              </a:ext>
            </a:extLst>
          </p:cNvPr>
          <p:cNvSpPr/>
          <p:nvPr/>
        </p:nvSpPr>
        <p:spPr>
          <a:xfrm>
            <a:off x="8878283" y="3817205"/>
            <a:ext cx="1751616" cy="342124"/>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Executor</a:t>
            </a:r>
            <a:endParaRPr lang="fr-FR" dirty="0"/>
          </a:p>
        </p:txBody>
      </p:sp>
      <p:sp>
        <p:nvSpPr>
          <p:cNvPr id="26" name="Rectangle: Rounded Corners 68">
            <a:extLst>
              <a:ext uri="{FF2B5EF4-FFF2-40B4-BE49-F238E27FC236}">
                <a16:creationId xmlns:a16="http://schemas.microsoft.com/office/drawing/2014/main" id="{34D68B0F-835B-48EF-A1BD-DEE7EF3E9714}"/>
              </a:ext>
            </a:extLst>
          </p:cNvPr>
          <p:cNvSpPr/>
          <p:nvPr/>
        </p:nvSpPr>
        <p:spPr>
          <a:xfrm>
            <a:off x="8878283" y="4366831"/>
            <a:ext cx="1751616" cy="342124"/>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Executor</a:t>
            </a:r>
            <a:endParaRPr lang="fr-FR" dirty="0"/>
          </a:p>
        </p:txBody>
      </p:sp>
      <p:cxnSp>
        <p:nvCxnSpPr>
          <p:cNvPr id="27" name="Connector: Elbow 24">
            <a:extLst>
              <a:ext uri="{FF2B5EF4-FFF2-40B4-BE49-F238E27FC236}">
                <a16:creationId xmlns:a16="http://schemas.microsoft.com/office/drawing/2014/main" id="{B0EE85CA-2F62-4EA3-8C4D-6D0D4124CE87}"/>
              </a:ext>
            </a:extLst>
          </p:cNvPr>
          <p:cNvCxnSpPr>
            <a:cxnSpLocks/>
            <a:stCxn id="23" idx="1"/>
            <a:endCxn id="24" idx="1"/>
          </p:cNvCxnSpPr>
          <p:nvPr/>
        </p:nvCxnSpPr>
        <p:spPr>
          <a:xfrm rot="10800000" flipH="1" flipV="1">
            <a:off x="8878283" y="2731131"/>
            <a:ext cx="2" cy="608822"/>
          </a:xfrm>
          <a:prstGeom prst="bentConnector3">
            <a:avLst>
              <a:gd name="adj1" fmla="val -1143000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39">
            <a:extLst>
              <a:ext uri="{FF2B5EF4-FFF2-40B4-BE49-F238E27FC236}">
                <a16:creationId xmlns:a16="http://schemas.microsoft.com/office/drawing/2014/main" id="{7430E9EC-6BB9-4AC3-B8F1-AD47D37D49D1}"/>
              </a:ext>
            </a:extLst>
          </p:cNvPr>
          <p:cNvCxnSpPr>
            <a:cxnSpLocks/>
            <a:stCxn id="23" idx="1"/>
            <a:endCxn id="25" idx="1"/>
          </p:cNvCxnSpPr>
          <p:nvPr/>
        </p:nvCxnSpPr>
        <p:spPr>
          <a:xfrm rot="10800000" flipV="1">
            <a:off x="8878283" y="2731131"/>
            <a:ext cx="12700" cy="1257136"/>
          </a:xfrm>
          <a:prstGeom prst="bentConnector3">
            <a:avLst>
              <a:gd name="adj1" fmla="val 180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42">
            <a:extLst>
              <a:ext uri="{FF2B5EF4-FFF2-40B4-BE49-F238E27FC236}">
                <a16:creationId xmlns:a16="http://schemas.microsoft.com/office/drawing/2014/main" id="{3CB656D9-E5A5-484F-AC3C-D8B4D34C8A49}"/>
              </a:ext>
            </a:extLst>
          </p:cNvPr>
          <p:cNvCxnSpPr>
            <a:cxnSpLocks/>
          </p:cNvCxnSpPr>
          <p:nvPr/>
        </p:nvCxnSpPr>
        <p:spPr>
          <a:xfrm rot="10800000" flipV="1">
            <a:off x="8866853" y="2731131"/>
            <a:ext cx="12700" cy="1806762"/>
          </a:xfrm>
          <a:prstGeom prst="bentConnector3">
            <a:avLst>
              <a:gd name="adj1" fmla="val 180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40">
            <a:extLst>
              <a:ext uri="{FF2B5EF4-FFF2-40B4-BE49-F238E27FC236}">
                <a16:creationId xmlns:a16="http://schemas.microsoft.com/office/drawing/2014/main" id="{C7724FD1-69AC-47E4-8617-3C3D11C65C7C}"/>
              </a:ext>
            </a:extLst>
          </p:cNvPr>
          <p:cNvSpPr/>
          <p:nvPr/>
        </p:nvSpPr>
        <p:spPr>
          <a:xfrm>
            <a:off x="927463" y="3168507"/>
            <a:ext cx="2105186" cy="884973"/>
          </a:xfrm>
          <a:prstGeom prst="round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sz="2400" dirty="0"/>
          </a:p>
          <a:p>
            <a:pPr algn="ctr"/>
            <a:r>
              <a:rPr lang="en-GB" sz="2400" dirty="0"/>
              <a:t>Spark Context </a:t>
            </a:r>
          </a:p>
          <a:p>
            <a:pPr algn="ctr"/>
            <a:r>
              <a:rPr lang="en-GB" sz="2400" dirty="0"/>
              <a:t>  </a:t>
            </a:r>
          </a:p>
        </p:txBody>
      </p:sp>
      <p:cxnSp>
        <p:nvCxnSpPr>
          <p:cNvPr id="80" name="Straight Arrow Connector 52">
            <a:extLst>
              <a:ext uri="{FF2B5EF4-FFF2-40B4-BE49-F238E27FC236}">
                <a16:creationId xmlns:a16="http://schemas.microsoft.com/office/drawing/2014/main" id="{E6BB0432-0EC2-C8EB-E8E4-3CAD624FC5A3}"/>
              </a:ext>
            </a:extLst>
          </p:cNvPr>
          <p:cNvCxnSpPr>
            <a:cxnSpLocks/>
          </p:cNvCxnSpPr>
          <p:nvPr/>
        </p:nvCxnSpPr>
        <p:spPr>
          <a:xfrm flipV="1">
            <a:off x="6708317" y="3610993"/>
            <a:ext cx="156221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 coins arrondis 82">
            <a:extLst>
              <a:ext uri="{FF2B5EF4-FFF2-40B4-BE49-F238E27FC236}">
                <a16:creationId xmlns:a16="http://schemas.microsoft.com/office/drawing/2014/main" id="{00A97B65-4081-20D3-C46B-4117F526829F}"/>
              </a:ext>
            </a:extLst>
          </p:cNvPr>
          <p:cNvSpPr/>
          <p:nvPr/>
        </p:nvSpPr>
        <p:spPr>
          <a:xfrm>
            <a:off x="8389620" y="5188776"/>
            <a:ext cx="2640330" cy="377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Cluster Manager</a:t>
            </a:r>
          </a:p>
        </p:txBody>
      </p:sp>
    </p:spTree>
    <p:extLst>
      <p:ext uri="{BB962C8B-B14F-4D97-AF65-F5344CB8AC3E}">
        <p14:creationId xmlns:p14="http://schemas.microsoft.com/office/powerpoint/2010/main" val="28526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52CEA-3525-C588-411F-055F258E509A}"/>
              </a:ext>
            </a:extLst>
          </p:cNvPr>
          <p:cNvSpPr>
            <a:spLocks noGrp="1"/>
          </p:cNvSpPr>
          <p:nvPr>
            <p:ph type="title"/>
          </p:nvPr>
        </p:nvSpPr>
        <p:spPr/>
        <p:txBody>
          <a:bodyPr/>
          <a:lstStyle/>
          <a:p>
            <a:r>
              <a:rPr lang="fr-FR" dirty="0"/>
              <a:t>Jeu de données</a:t>
            </a:r>
          </a:p>
        </p:txBody>
      </p:sp>
      <p:sp>
        <p:nvSpPr>
          <p:cNvPr id="3" name="Espace réservé du contenu 2">
            <a:extLst>
              <a:ext uri="{FF2B5EF4-FFF2-40B4-BE49-F238E27FC236}">
                <a16:creationId xmlns:a16="http://schemas.microsoft.com/office/drawing/2014/main" id="{DD7B7998-1777-FA62-2093-1B2F347EC621}"/>
              </a:ext>
            </a:extLst>
          </p:cNvPr>
          <p:cNvSpPr>
            <a:spLocks noGrp="1"/>
          </p:cNvSpPr>
          <p:nvPr>
            <p:ph idx="1"/>
          </p:nvPr>
        </p:nvSpPr>
        <p:spPr>
          <a:xfrm>
            <a:off x="777239" y="1825625"/>
            <a:ext cx="5178021" cy="3984797"/>
          </a:xfrm>
        </p:spPr>
        <p:txBody>
          <a:bodyPr>
            <a:normAutofit/>
          </a:bodyPr>
          <a:lstStyle/>
          <a:p>
            <a:r>
              <a:rPr lang="fr-FR" dirty="0"/>
              <a:t>Jeu de données complet :</a:t>
            </a:r>
          </a:p>
          <a:p>
            <a:pPr marL="0" indent="0">
              <a:buNone/>
            </a:pPr>
            <a:r>
              <a:rPr lang="en-US" dirty="0">
                <a:effectLst/>
              </a:rPr>
              <a:t>90380 images de 131 fruits et legumes</a:t>
            </a:r>
          </a:p>
          <a:p>
            <a:endParaRPr lang="fr-FR" dirty="0"/>
          </a:p>
        </p:txBody>
      </p:sp>
      <p:pic>
        <p:nvPicPr>
          <p:cNvPr id="5" name="Image 4">
            <a:extLst>
              <a:ext uri="{FF2B5EF4-FFF2-40B4-BE49-F238E27FC236}">
                <a16:creationId xmlns:a16="http://schemas.microsoft.com/office/drawing/2014/main" id="{82B0F1E3-6DDB-AD31-F5D8-EBD7E2018EC5}"/>
              </a:ext>
            </a:extLst>
          </p:cNvPr>
          <p:cNvPicPr>
            <a:picLocks noChangeAspect="1"/>
          </p:cNvPicPr>
          <p:nvPr/>
        </p:nvPicPr>
        <p:blipFill>
          <a:blip r:embed="rId2"/>
          <a:stretch>
            <a:fillRect/>
          </a:stretch>
        </p:blipFill>
        <p:spPr>
          <a:xfrm>
            <a:off x="951344" y="3060528"/>
            <a:ext cx="4829810" cy="2321252"/>
          </a:xfrm>
          <a:prstGeom prst="rect">
            <a:avLst/>
          </a:prstGeom>
        </p:spPr>
      </p:pic>
      <p:pic>
        <p:nvPicPr>
          <p:cNvPr id="7" name="Image 6">
            <a:extLst>
              <a:ext uri="{FF2B5EF4-FFF2-40B4-BE49-F238E27FC236}">
                <a16:creationId xmlns:a16="http://schemas.microsoft.com/office/drawing/2014/main" id="{2236BA49-9E5F-7144-2E9F-6C08590D95E6}"/>
              </a:ext>
            </a:extLst>
          </p:cNvPr>
          <p:cNvPicPr>
            <a:picLocks noChangeAspect="1"/>
          </p:cNvPicPr>
          <p:nvPr/>
        </p:nvPicPr>
        <p:blipFill>
          <a:blip r:embed="rId3"/>
          <a:stretch>
            <a:fillRect/>
          </a:stretch>
        </p:blipFill>
        <p:spPr>
          <a:xfrm>
            <a:off x="9621794" y="0"/>
            <a:ext cx="2559694" cy="2615339"/>
          </a:xfrm>
          <a:prstGeom prst="rect">
            <a:avLst/>
          </a:prstGeom>
        </p:spPr>
      </p:pic>
      <p:grpSp>
        <p:nvGrpSpPr>
          <p:cNvPr id="18" name="Groupe 17">
            <a:extLst>
              <a:ext uri="{FF2B5EF4-FFF2-40B4-BE49-F238E27FC236}">
                <a16:creationId xmlns:a16="http://schemas.microsoft.com/office/drawing/2014/main" id="{D296FC26-7A71-65F8-9719-E9304CEED101}"/>
              </a:ext>
            </a:extLst>
          </p:cNvPr>
          <p:cNvGrpSpPr/>
          <p:nvPr/>
        </p:nvGrpSpPr>
        <p:grpSpPr>
          <a:xfrm>
            <a:off x="6236742" y="5597551"/>
            <a:ext cx="4904616" cy="974440"/>
            <a:chOff x="6429910" y="1558972"/>
            <a:chExt cx="4904616" cy="974440"/>
          </a:xfrm>
        </p:grpSpPr>
        <p:pic>
          <p:nvPicPr>
            <p:cNvPr id="9" name="Image 8" descr="Une image contenant pomme&#10;&#10;Description générée automatiquement">
              <a:extLst>
                <a:ext uri="{FF2B5EF4-FFF2-40B4-BE49-F238E27FC236}">
                  <a16:creationId xmlns:a16="http://schemas.microsoft.com/office/drawing/2014/main" id="{F9D72321-0600-8435-DEEB-EEFFEF4F2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910" y="1558972"/>
              <a:ext cx="952500" cy="952500"/>
            </a:xfrm>
            <a:prstGeom prst="rect">
              <a:avLst/>
            </a:prstGeom>
          </p:spPr>
        </p:pic>
        <p:pic>
          <p:nvPicPr>
            <p:cNvPr id="11" name="Image 10" descr="Une image contenant pomme, fruit&#10;&#10;Description générée automatiquement">
              <a:extLst>
                <a:ext uri="{FF2B5EF4-FFF2-40B4-BE49-F238E27FC236}">
                  <a16:creationId xmlns:a16="http://schemas.microsoft.com/office/drawing/2014/main" id="{204F6545-92E2-2A25-CC86-C8F541ABC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2410" y="1558972"/>
              <a:ext cx="952500" cy="952500"/>
            </a:xfrm>
            <a:prstGeom prst="rect">
              <a:avLst/>
            </a:prstGeom>
          </p:spPr>
        </p:pic>
        <p:pic>
          <p:nvPicPr>
            <p:cNvPr id="13" name="Image 12" descr="Une image contenant fruit, pomme&#10;&#10;Description générée automatiquement">
              <a:extLst>
                <a:ext uri="{FF2B5EF4-FFF2-40B4-BE49-F238E27FC236}">
                  <a16:creationId xmlns:a16="http://schemas.microsoft.com/office/drawing/2014/main" id="{B3D9AABE-43CF-0249-CD01-3555B9F86B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4910" y="1580912"/>
              <a:ext cx="952500" cy="952500"/>
            </a:xfrm>
            <a:prstGeom prst="rect">
              <a:avLst/>
            </a:prstGeom>
          </p:spPr>
        </p:pic>
        <p:pic>
          <p:nvPicPr>
            <p:cNvPr id="15" name="Image 14" descr="Une image contenant fruit, pomme&#10;&#10;Description générée automatiquement">
              <a:extLst>
                <a:ext uri="{FF2B5EF4-FFF2-40B4-BE49-F238E27FC236}">
                  <a16:creationId xmlns:a16="http://schemas.microsoft.com/office/drawing/2014/main" id="{72A67DFF-B0AC-443E-594C-E62854BE86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6481" y="1580912"/>
              <a:ext cx="952500" cy="952500"/>
            </a:xfrm>
            <a:prstGeom prst="rect">
              <a:avLst/>
            </a:prstGeom>
          </p:spPr>
        </p:pic>
        <p:pic>
          <p:nvPicPr>
            <p:cNvPr id="17" name="Image 16" descr="Une image contenant fruit, pomme&#10;&#10;Description générée automatiquement">
              <a:extLst>
                <a:ext uri="{FF2B5EF4-FFF2-40B4-BE49-F238E27FC236}">
                  <a16:creationId xmlns:a16="http://schemas.microsoft.com/office/drawing/2014/main" id="{F52DBA3D-7896-D480-29B4-C9EE8FFD55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2026" y="1580912"/>
              <a:ext cx="952500" cy="952500"/>
            </a:xfrm>
            <a:prstGeom prst="rect">
              <a:avLst/>
            </a:prstGeom>
          </p:spPr>
        </p:pic>
      </p:grpSp>
      <p:sp>
        <p:nvSpPr>
          <p:cNvPr id="19" name="Espace réservé du contenu 2">
            <a:extLst>
              <a:ext uri="{FF2B5EF4-FFF2-40B4-BE49-F238E27FC236}">
                <a16:creationId xmlns:a16="http://schemas.microsoft.com/office/drawing/2014/main" id="{9B45F45A-017E-2E79-C8E4-58A9D31A603E}"/>
              </a:ext>
            </a:extLst>
          </p:cNvPr>
          <p:cNvSpPr txBox="1">
            <a:spLocks/>
          </p:cNvSpPr>
          <p:nvPr/>
        </p:nvSpPr>
        <p:spPr>
          <a:xfrm>
            <a:off x="6236742" y="2050097"/>
            <a:ext cx="5405533" cy="3535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Échantillonnage : </a:t>
            </a:r>
          </a:p>
          <a:p>
            <a:pPr lvl="1"/>
            <a:r>
              <a:rPr lang="fr-FR" dirty="0"/>
              <a:t>144 images </a:t>
            </a:r>
          </a:p>
          <a:p>
            <a:pPr lvl="1"/>
            <a:r>
              <a:rPr lang="fr-FR" dirty="0"/>
              <a:t>Divisé en 8 catégories de </a:t>
            </a:r>
            <a:r>
              <a:rPr lang="fr-FR" b="1" dirty="0"/>
              <a:t>fruits</a:t>
            </a:r>
          </a:p>
          <a:p>
            <a:pPr lvl="1"/>
            <a:r>
              <a:rPr lang="fr-FR" dirty="0"/>
              <a:t>Dimensions 100x100</a:t>
            </a:r>
          </a:p>
          <a:p>
            <a:pPr lvl="2"/>
            <a:r>
              <a:rPr lang="fr-FR" dirty="0"/>
              <a:t>Apple Golden 17</a:t>
            </a:r>
          </a:p>
          <a:p>
            <a:pPr lvl="2"/>
            <a:r>
              <a:rPr lang="fr-FR" dirty="0"/>
              <a:t>Apple Red 21</a:t>
            </a:r>
          </a:p>
          <a:p>
            <a:pPr lvl="2"/>
            <a:r>
              <a:rPr lang="fr-FR" dirty="0" err="1"/>
              <a:t>Apricot</a:t>
            </a:r>
            <a:r>
              <a:rPr lang="fr-FR" dirty="0"/>
              <a:t> 18</a:t>
            </a:r>
          </a:p>
          <a:p>
            <a:pPr lvl="2"/>
            <a:r>
              <a:rPr lang="fr-FR" dirty="0" err="1"/>
              <a:t>Clementine</a:t>
            </a:r>
            <a:r>
              <a:rPr lang="fr-FR" dirty="0"/>
              <a:t> 15</a:t>
            </a:r>
          </a:p>
          <a:p>
            <a:pPr lvl="2"/>
            <a:r>
              <a:rPr lang="fr-FR" dirty="0" err="1"/>
              <a:t>Pear</a:t>
            </a:r>
            <a:r>
              <a:rPr lang="fr-FR" dirty="0"/>
              <a:t> 18</a:t>
            </a:r>
          </a:p>
          <a:p>
            <a:pPr lvl="2"/>
            <a:r>
              <a:rPr lang="fr-FR" dirty="0" err="1"/>
              <a:t>Plum</a:t>
            </a:r>
            <a:r>
              <a:rPr lang="fr-FR" dirty="0"/>
              <a:t> 15</a:t>
            </a:r>
          </a:p>
          <a:p>
            <a:pPr lvl="2"/>
            <a:r>
              <a:rPr lang="fr-FR" dirty="0"/>
              <a:t>Raspberry 21</a:t>
            </a:r>
          </a:p>
          <a:p>
            <a:pPr lvl="2"/>
            <a:r>
              <a:rPr lang="fr-FR" dirty="0" err="1"/>
              <a:t>Strawberry</a:t>
            </a:r>
            <a:r>
              <a:rPr lang="fr-FR" dirty="0"/>
              <a:t> 19</a:t>
            </a:r>
          </a:p>
        </p:txBody>
      </p:sp>
    </p:spTree>
    <p:extLst>
      <p:ext uri="{BB962C8B-B14F-4D97-AF65-F5344CB8AC3E}">
        <p14:creationId xmlns:p14="http://schemas.microsoft.com/office/powerpoint/2010/main" val="342860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DDE77-7C6B-66DB-3CBA-01E5EA312C3A}"/>
              </a:ext>
            </a:extLst>
          </p:cNvPr>
          <p:cNvSpPr>
            <a:spLocks noGrp="1"/>
          </p:cNvSpPr>
          <p:nvPr>
            <p:ph type="title"/>
          </p:nvPr>
        </p:nvSpPr>
        <p:spPr/>
        <p:txBody>
          <a:bodyPr/>
          <a:lstStyle/>
          <a:p>
            <a:r>
              <a:rPr lang="fr-FR" dirty="0"/>
              <a:t>Pourquoi parler de </a:t>
            </a:r>
            <a:r>
              <a:rPr lang="fr-FR" i="1" dirty="0"/>
              <a:t>Big</a:t>
            </a:r>
            <a:r>
              <a:rPr lang="fr-FR" dirty="0"/>
              <a:t> </a:t>
            </a:r>
            <a:r>
              <a:rPr lang="fr-FR" i="1" dirty="0"/>
              <a:t>Data</a:t>
            </a:r>
            <a:r>
              <a:rPr lang="fr-FR" dirty="0"/>
              <a:t> ?</a:t>
            </a:r>
          </a:p>
        </p:txBody>
      </p:sp>
      <p:sp>
        <p:nvSpPr>
          <p:cNvPr id="3" name="Espace réservé du contenu 2">
            <a:extLst>
              <a:ext uri="{FF2B5EF4-FFF2-40B4-BE49-F238E27FC236}">
                <a16:creationId xmlns:a16="http://schemas.microsoft.com/office/drawing/2014/main" id="{CE374E34-2281-D3D3-3315-27EDB8D76B82}"/>
              </a:ext>
            </a:extLst>
          </p:cNvPr>
          <p:cNvSpPr>
            <a:spLocks noGrp="1"/>
          </p:cNvSpPr>
          <p:nvPr>
            <p:ph idx="1"/>
          </p:nvPr>
        </p:nvSpPr>
        <p:spPr>
          <a:xfrm>
            <a:off x="221774" y="2257624"/>
            <a:ext cx="7059136" cy="3843655"/>
          </a:xfrm>
        </p:spPr>
        <p:txBody>
          <a:bodyPr>
            <a:normAutofit/>
          </a:bodyPr>
          <a:lstStyle/>
          <a:p>
            <a:pPr marL="0" indent="0">
              <a:buNone/>
            </a:pPr>
            <a:r>
              <a:rPr lang="fr-FR" sz="2800" b="1" dirty="0">
                <a:solidFill>
                  <a:schemeClr val="accent1"/>
                </a:solidFill>
              </a:rPr>
              <a:t>3 conditions nécessaires et contraignantes</a:t>
            </a:r>
          </a:p>
          <a:p>
            <a:pPr>
              <a:buFont typeface="Arial" panose="020B0604020202020204" pitchFamily="34" charset="0"/>
              <a:buChar char="•"/>
            </a:pPr>
            <a:r>
              <a:rPr lang="fr-FR" i="1" dirty="0"/>
              <a:t>Volume</a:t>
            </a:r>
          </a:p>
          <a:p>
            <a:pPr lvl="1"/>
            <a:r>
              <a:rPr lang="fr-FR" dirty="0"/>
              <a:t>Stockage des données</a:t>
            </a:r>
          </a:p>
          <a:p>
            <a:pPr>
              <a:buFont typeface="Arial" panose="020B0604020202020204" pitchFamily="34" charset="0"/>
              <a:buChar char="•"/>
            </a:pPr>
            <a:r>
              <a:rPr lang="fr-FR" i="1" dirty="0"/>
              <a:t>Vélocité</a:t>
            </a:r>
            <a:endParaRPr lang="fr-FR" dirty="0"/>
          </a:p>
          <a:p>
            <a:pPr lvl="1"/>
            <a:r>
              <a:rPr lang="fr-FR" dirty="0"/>
              <a:t>Traitement en temps réel</a:t>
            </a:r>
          </a:p>
          <a:p>
            <a:pPr>
              <a:buFont typeface="Arial" panose="020B0604020202020204" pitchFamily="34" charset="0"/>
              <a:buChar char="•"/>
            </a:pPr>
            <a:r>
              <a:rPr lang="fr-FR" i="1" dirty="0"/>
              <a:t>Variété</a:t>
            </a:r>
            <a:r>
              <a:rPr lang="fr-FR" dirty="0"/>
              <a:t> </a:t>
            </a:r>
          </a:p>
          <a:p>
            <a:pPr lvl="1"/>
            <a:r>
              <a:rPr lang="fr-FR" dirty="0"/>
              <a:t>Structurées (documents JSON), semi-structurées (fichiers de log) ou non structurées (textes, images)</a:t>
            </a:r>
          </a:p>
          <a:p>
            <a:pPr lvl="1"/>
            <a:r>
              <a:rPr lang="fr-FR" dirty="0"/>
              <a:t>Outils d’analyses et de traitement</a:t>
            </a:r>
          </a:p>
        </p:txBody>
      </p:sp>
      <p:sp>
        <p:nvSpPr>
          <p:cNvPr id="5" name="Ellipse 4">
            <a:extLst>
              <a:ext uri="{FF2B5EF4-FFF2-40B4-BE49-F238E27FC236}">
                <a16:creationId xmlns:a16="http://schemas.microsoft.com/office/drawing/2014/main" id="{5BD3E5CF-634D-00E0-0D08-6DB486489203}"/>
              </a:ext>
            </a:extLst>
          </p:cNvPr>
          <p:cNvSpPr/>
          <p:nvPr/>
        </p:nvSpPr>
        <p:spPr>
          <a:xfrm>
            <a:off x="9302115" y="1965008"/>
            <a:ext cx="2374900" cy="2366366"/>
          </a:xfrm>
          <a:prstGeom prst="ellipse">
            <a:avLst/>
          </a:prstGeom>
          <a:gradFill>
            <a:gsLst>
              <a:gs pos="100000">
                <a:schemeClr val="accent3">
                  <a:lumMod val="110000"/>
                  <a:satMod val="105000"/>
                  <a:tint val="67000"/>
                  <a:alpha val="50000"/>
                </a:schemeClr>
              </a:gs>
              <a:gs pos="100000">
                <a:schemeClr val="accent3">
                  <a:lumMod val="105000"/>
                  <a:satMod val="103000"/>
                  <a:tint val="73000"/>
                  <a:alpha val="50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000" b="1" dirty="0">
                <a:solidFill>
                  <a:schemeClr val="accent3"/>
                </a:solidFill>
              </a:rPr>
              <a:t>Vélocité</a:t>
            </a:r>
          </a:p>
        </p:txBody>
      </p:sp>
      <p:sp>
        <p:nvSpPr>
          <p:cNvPr id="6" name="Ellipse 5">
            <a:extLst>
              <a:ext uri="{FF2B5EF4-FFF2-40B4-BE49-F238E27FC236}">
                <a16:creationId xmlns:a16="http://schemas.microsoft.com/office/drawing/2014/main" id="{BC5DC2D1-B574-34DC-DB46-E67FB835FCB0}"/>
              </a:ext>
            </a:extLst>
          </p:cNvPr>
          <p:cNvSpPr/>
          <p:nvPr/>
        </p:nvSpPr>
        <p:spPr>
          <a:xfrm>
            <a:off x="8348663" y="3280471"/>
            <a:ext cx="2374900" cy="2346603"/>
          </a:xfrm>
          <a:prstGeom prst="ellipse">
            <a:avLst/>
          </a:prstGeom>
          <a:gradFill>
            <a:gsLst>
              <a:gs pos="100000">
                <a:schemeClr val="accent1">
                  <a:lumMod val="105000"/>
                  <a:satMod val="103000"/>
                  <a:tint val="73000"/>
                  <a:alpha val="50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000" b="1" dirty="0">
                <a:solidFill>
                  <a:schemeClr val="accent1"/>
                </a:solidFill>
              </a:rPr>
              <a:t>Variété</a:t>
            </a:r>
          </a:p>
        </p:txBody>
      </p:sp>
      <p:sp>
        <p:nvSpPr>
          <p:cNvPr id="4" name="Ellipse 3">
            <a:extLst>
              <a:ext uri="{FF2B5EF4-FFF2-40B4-BE49-F238E27FC236}">
                <a16:creationId xmlns:a16="http://schemas.microsoft.com/office/drawing/2014/main" id="{F857DDC0-7D1F-7D43-B874-65822096202A}"/>
              </a:ext>
            </a:extLst>
          </p:cNvPr>
          <p:cNvSpPr/>
          <p:nvPr/>
        </p:nvSpPr>
        <p:spPr>
          <a:xfrm>
            <a:off x="7543643" y="1954908"/>
            <a:ext cx="2374899" cy="2376466"/>
          </a:xfrm>
          <a:prstGeom prst="ellipse">
            <a:avLst/>
          </a:prstGeom>
          <a:gradFill>
            <a:gsLst>
              <a:gs pos="100000">
                <a:schemeClr val="accent2">
                  <a:lumMod val="110000"/>
                  <a:satMod val="105000"/>
                  <a:tint val="67000"/>
                  <a:alpha val="50000"/>
                </a:schemeClr>
              </a:gs>
              <a:gs pos="10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000" b="1" dirty="0">
                <a:solidFill>
                  <a:schemeClr val="accent2">
                    <a:lumMod val="75000"/>
                  </a:schemeClr>
                </a:solidFill>
              </a:rPr>
              <a:t>Volume</a:t>
            </a:r>
          </a:p>
        </p:txBody>
      </p:sp>
    </p:spTree>
    <p:extLst>
      <p:ext uri="{BB962C8B-B14F-4D97-AF65-F5344CB8AC3E}">
        <p14:creationId xmlns:p14="http://schemas.microsoft.com/office/powerpoint/2010/main" val="179156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00B44-6439-6068-628F-C7923AD28550}"/>
              </a:ext>
            </a:extLst>
          </p:cNvPr>
          <p:cNvSpPr>
            <a:spLocks noGrp="1"/>
          </p:cNvSpPr>
          <p:nvPr>
            <p:ph type="title"/>
          </p:nvPr>
        </p:nvSpPr>
        <p:spPr/>
        <p:txBody>
          <a:bodyPr>
            <a:normAutofit fontScale="90000"/>
          </a:bodyPr>
          <a:lstStyle/>
          <a:p>
            <a:r>
              <a:rPr lang="fr-FR" dirty="0"/>
              <a:t>Comment analyser autant de données ?</a:t>
            </a:r>
          </a:p>
        </p:txBody>
      </p:sp>
      <p:sp>
        <p:nvSpPr>
          <p:cNvPr id="3" name="Espace réservé du contenu 2">
            <a:extLst>
              <a:ext uri="{FF2B5EF4-FFF2-40B4-BE49-F238E27FC236}">
                <a16:creationId xmlns:a16="http://schemas.microsoft.com/office/drawing/2014/main" id="{0B018123-5042-DCF3-6C1D-59D50A818773}"/>
              </a:ext>
            </a:extLst>
          </p:cNvPr>
          <p:cNvSpPr>
            <a:spLocks noGrp="1"/>
          </p:cNvSpPr>
          <p:nvPr>
            <p:ph idx="1"/>
          </p:nvPr>
        </p:nvSpPr>
        <p:spPr/>
        <p:txBody>
          <a:bodyPr/>
          <a:lstStyle/>
          <a:p>
            <a:r>
              <a:rPr lang="fr-FR" dirty="0"/>
              <a:t>Réalisation d’une architecture Big Data</a:t>
            </a:r>
          </a:p>
          <a:p>
            <a:r>
              <a:rPr lang="fr-FR" dirty="0"/>
              <a:t>Distribution des calculs  </a:t>
            </a:r>
          </a:p>
          <a:p>
            <a:r>
              <a:rPr lang="fr-FR" dirty="0"/>
              <a:t>Apache Spark </a:t>
            </a:r>
          </a:p>
          <a:p>
            <a:endParaRPr lang="fr-FR" dirty="0"/>
          </a:p>
        </p:txBody>
      </p:sp>
      <p:pic>
        <p:nvPicPr>
          <p:cNvPr id="4" name="Espace réservé du contenu 4">
            <a:extLst>
              <a:ext uri="{FF2B5EF4-FFF2-40B4-BE49-F238E27FC236}">
                <a16:creationId xmlns:a16="http://schemas.microsoft.com/office/drawing/2014/main" id="{576DA693-9CCA-6B32-9959-893BF801C36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1428" y="1825625"/>
            <a:ext cx="7835705" cy="3760086"/>
          </a:xfrm>
          <a:prstGeom prst="rect">
            <a:avLst/>
          </a:prstGeom>
        </p:spPr>
      </p:pic>
      <p:sp>
        <p:nvSpPr>
          <p:cNvPr id="5" name="ZoneTexte 4">
            <a:extLst>
              <a:ext uri="{FF2B5EF4-FFF2-40B4-BE49-F238E27FC236}">
                <a16:creationId xmlns:a16="http://schemas.microsoft.com/office/drawing/2014/main" id="{05E3FD83-9434-BF1B-411F-4CE360B278BF}"/>
              </a:ext>
            </a:extLst>
          </p:cNvPr>
          <p:cNvSpPr txBox="1"/>
          <p:nvPr/>
        </p:nvSpPr>
        <p:spPr>
          <a:xfrm>
            <a:off x="3852998" y="5924829"/>
            <a:ext cx="6096000" cy="369332"/>
          </a:xfrm>
          <a:prstGeom prst="rect">
            <a:avLst/>
          </a:prstGeom>
          <a:noFill/>
        </p:spPr>
        <p:txBody>
          <a:bodyPr wrap="square">
            <a:spAutoFit/>
          </a:bodyPr>
          <a:lstStyle/>
          <a:p>
            <a:r>
              <a:rPr lang="fr-FR" i="1" dirty="0">
                <a:solidFill>
                  <a:schemeClr val="accent1"/>
                </a:solidFill>
                <a:hlinkClick r:id="rId3">
                  <a:extLst>
                    <a:ext uri="{A12FA001-AC4F-418D-AE19-62706E023703}">
                      <ahyp:hlinkClr xmlns:ahyp="http://schemas.microsoft.com/office/drawing/2018/hyperlinkcolor" val="tx"/>
                    </a:ext>
                  </a:extLst>
                </a:hlinkClick>
              </a:rPr>
              <a:t>https://spark.apache.org/docs/latest/cluster-overview.html</a:t>
            </a:r>
            <a:r>
              <a:rPr lang="fr-FR" i="1" dirty="0">
                <a:solidFill>
                  <a:schemeClr val="accent1"/>
                </a:solidFill>
              </a:rPr>
              <a:t> </a:t>
            </a:r>
          </a:p>
        </p:txBody>
      </p:sp>
    </p:spTree>
    <p:extLst>
      <p:ext uri="{BB962C8B-B14F-4D97-AF65-F5344CB8AC3E}">
        <p14:creationId xmlns:p14="http://schemas.microsoft.com/office/powerpoint/2010/main" val="14764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D672D-4C51-7C90-5F50-4F2516E537D9}"/>
              </a:ext>
            </a:extLst>
          </p:cNvPr>
          <p:cNvSpPr>
            <a:spLocks noGrp="1"/>
          </p:cNvSpPr>
          <p:nvPr>
            <p:ph type="title"/>
          </p:nvPr>
        </p:nvSpPr>
        <p:spPr/>
        <p:txBody>
          <a:bodyPr/>
          <a:lstStyle/>
          <a:p>
            <a:r>
              <a:rPr lang="fr-FR" dirty="0"/>
              <a:t>Calcul distribué - DAG</a:t>
            </a:r>
          </a:p>
        </p:txBody>
      </p:sp>
      <p:sp>
        <p:nvSpPr>
          <p:cNvPr id="3" name="Espace réservé du contenu 2">
            <a:extLst>
              <a:ext uri="{FF2B5EF4-FFF2-40B4-BE49-F238E27FC236}">
                <a16:creationId xmlns:a16="http://schemas.microsoft.com/office/drawing/2014/main" id="{C5F4D89A-52D4-1D75-DD8D-4AD5FB70C06E}"/>
              </a:ext>
            </a:extLst>
          </p:cNvPr>
          <p:cNvSpPr>
            <a:spLocks noGrp="1"/>
          </p:cNvSpPr>
          <p:nvPr>
            <p:ph sz="half" idx="1"/>
          </p:nvPr>
        </p:nvSpPr>
        <p:spPr>
          <a:xfrm>
            <a:off x="777240" y="1825625"/>
            <a:ext cx="10870474" cy="4351338"/>
          </a:xfrm>
        </p:spPr>
        <p:txBody>
          <a:bodyPr/>
          <a:lstStyle/>
          <a:p>
            <a:r>
              <a:rPr lang="fr-FR" dirty="0"/>
              <a:t>Dans un DAG, les nœuds sont les RDD et les résultats. Les connexions entre les nœuds sont soit des transformations, soit des actions. Ces connexions sont orientées car elles ne permettent de passer d'un RDD à un autre que dans un sens. Le graphe est dit </a:t>
            </a:r>
            <a:r>
              <a:rPr lang="fr-FR" i="1" dirty="0"/>
              <a:t>acyclique</a:t>
            </a:r>
            <a:r>
              <a:rPr lang="fr-FR" dirty="0"/>
              <a:t> car aucun RDD ne permet de se transformer en lui-même via une série d'actions.</a:t>
            </a:r>
          </a:p>
          <a:p>
            <a:r>
              <a:rPr lang="fr-FR" dirty="0"/>
              <a:t>Lorsqu'un nœud devient indisponible, à cause d’un problème quelconque ou d’une panne, il peut être regénéré à partir de ses nœuds parents. C'est précisément ce qui permet la tolérance aux pannes des applications Spark.</a:t>
            </a:r>
          </a:p>
          <a:p>
            <a:endParaRPr lang="fr-FR" dirty="0"/>
          </a:p>
        </p:txBody>
      </p:sp>
      <p:pic>
        <p:nvPicPr>
          <p:cNvPr id="6" name="Espace réservé du contenu 5">
            <a:extLst>
              <a:ext uri="{FF2B5EF4-FFF2-40B4-BE49-F238E27FC236}">
                <a16:creationId xmlns:a16="http://schemas.microsoft.com/office/drawing/2014/main" id="{54B29EB7-3606-CA15-96F5-34E755AA974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0130" y="4269195"/>
            <a:ext cx="7184572" cy="1907768"/>
          </a:xfrm>
        </p:spPr>
      </p:pic>
      <p:pic>
        <p:nvPicPr>
          <p:cNvPr id="4" name="Image 3">
            <a:extLst>
              <a:ext uri="{FF2B5EF4-FFF2-40B4-BE49-F238E27FC236}">
                <a16:creationId xmlns:a16="http://schemas.microsoft.com/office/drawing/2014/main" id="{A318B7B4-209A-4360-8C46-1EAF6C9BC3EF}"/>
              </a:ext>
            </a:extLst>
          </p:cNvPr>
          <p:cNvPicPr>
            <a:picLocks noChangeAspect="1"/>
          </p:cNvPicPr>
          <p:nvPr/>
        </p:nvPicPr>
        <p:blipFill>
          <a:blip r:embed="rId4"/>
          <a:stretch>
            <a:fillRect/>
          </a:stretch>
        </p:blipFill>
        <p:spPr>
          <a:xfrm>
            <a:off x="157298" y="4265450"/>
            <a:ext cx="4654118" cy="1911513"/>
          </a:xfrm>
          <a:prstGeom prst="rect">
            <a:avLst/>
          </a:prstGeom>
        </p:spPr>
      </p:pic>
      <p:sp>
        <p:nvSpPr>
          <p:cNvPr id="7" name="ZoneTexte 6">
            <a:extLst>
              <a:ext uri="{FF2B5EF4-FFF2-40B4-BE49-F238E27FC236}">
                <a16:creationId xmlns:a16="http://schemas.microsoft.com/office/drawing/2014/main" id="{7E7189B6-687D-1CDD-A69E-E46F023C1067}"/>
              </a:ext>
            </a:extLst>
          </p:cNvPr>
          <p:cNvSpPr txBox="1"/>
          <p:nvPr/>
        </p:nvSpPr>
        <p:spPr>
          <a:xfrm>
            <a:off x="-11430" y="6474559"/>
            <a:ext cx="12034702" cy="338554"/>
          </a:xfrm>
          <a:prstGeom prst="rect">
            <a:avLst/>
          </a:prstGeom>
          <a:noFill/>
        </p:spPr>
        <p:txBody>
          <a:bodyPr wrap="square">
            <a:spAutoFit/>
          </a:bodyPr>
          <a:lstStyle/>
          <a:p>
            <a:r>
              <a:rPr lang="fr-FR" sz="1600" i="1" dirty="0">
                <a:hlinkClick r:id="rId5"/>
              </a:rPr>
              <a:t>https://openclassrooms.com/fr/courses/4297166-realisez-des-calculs-distribues-sur-des-donnees-massives/4308666-prenez-spark-en-main</a:t>
            </a:r>
            <a:r>
              <a:rPr lang="fr-FR" sz="1600" i="1" dirty="0"/>
              <a:t> </a:t>
            </a:r>
          </a:p>
        </p:txBody>
      </p:sp>
    </p:spTree>
    <p:extLst>
      <p:ext uri="{BB962C8B-B14F-4D97-AF65-F5344CB8AC3E}">
        <p14:creationId xmlns:p14="http://schemas.microsoft.com/office/powerpoint/2010/main" val="67421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AA887-C2D1-82C3-99E1-C0849E59EB8F}"/>
              </a:ext>
            </a:extLst>
          </p:cNvPr>
          <p:cNvSpPr>
            <a:spLocks noGrp="1"/>
          </p:cNvSpPr>
          <p:nvPr>
            <p:ph type="title"/>
          </p:nvPr>
        </p:nvSpPr>
        <p:spPr/>
        <p:txBody>
          <a:bodyPr/>
          <a:lstStyle/>
          <a:p>
            <a:r>
              <a:rPr lang="fr-FR" dirty="0"/>
              <a:t>Amazon Web Services</a:t>
            </a:r>
          </a:p>
        </p:txBody>
      </p:sp>
      <p:sp>
        <p:nvSpPr>
          <p:cNvPr id="3" name="Espace réservé du contenu 2">
            <a:extLst>
              <a:ext uri="{FF2B5EF4-FFF2-40B4-BE49-F238E27FC236}">
                <a16:creationId xmlns:a16="http://schemas.microsoft.com/office/drawing/2014/main" id="{7C3660D4-9941-A44E-E71F-904CCD0E1122}"/>
              </a:ext>
            </a:extLst>
          </p:cNvPr>
          <p:cNvSpPr>
            <a:spLocks noGrp="1"/>
          </p:cNvSpPr>
          <p:nvPr>
            <p:ph idx="1"/>
          </p:nvPr>
        </p:nvSpPr>
        <p:spPr>
          <a:xfrm>
            <a:off x="777240" y="1825625"/>
            <a:ext cx="6295073" cy="4351338"/>
          </a:xfrm>
        </p:spPr>
        <p:txBody>
          <a:bodyPr>
            <a:normAutofit fontScale="92500" lnSpcReduction="20000"/>
          </a:bodyPr>
          <a:lstStyle/>
          <a:p>
            <a:r>
              <a:rPr lang="fr-FR" dirty="0"/>
              <a:t>EC2</a:t>
            </a:r>
          </a:p>
          <a:p>
            <a:pPr lvl="1"/>
            <a:r>
              <a:rPr lang="fr-FR" dirty="0"/>
              <a:t>Hébergement d’instances</a:t>
            </a:r>
          </a:p>
          <a:p>
            <a:pPr lvl="1"/>
            <a:r>
              <a:rPr lang="fr-FR" dirty="0"/>
              <a:t>Installation de logiciels</a:t>
            </a:r>
          </a:p>
          <a:p>
            <a:pPr lvl="1"/>
            <a:r>
              <a:rPr lang="fr-FR" dirty="0"/>
              <a:t>Communication avec compartiment S3</a:t>
            </a:r>
          </a:p>
          <a:p>
            <a:endParaRPr lang="fr-FR" dirty="0"/>
          </a:p>
          <a:p>
            <a:r>
              <a:rPr lang="fr-FR" dirty="0"/>
              <a:t>IAM</a:t>
            </a:r>
          </a:p>
          <a:p>
            <a:pPr lvl="1"/>
            <a:r>
              <a:rPr lang="fr-FR" dirty="0"/>
              <a:t>Créations de profils d’usagers</a:t>
            </a:r>
          </a:p>
          <a:p>
            <a:pPr lvl="1"/>
            <a:r>
              <a:rPr lang="fr-FR" dirty="0"/>
              <a:t>Création et gestion des autorisations d’accès et de modification des données par profil d’usager</a:t>
            </a:r>
          </a:p>
          <a:p>
            <a:endParaRPr lang="fr-FR" dirty="0"/>
          </a:p>
          <a:p>
            <a:r>
              <a:rPr lang="fr-FR" dirty="0"/>
              <a:t>S3</a:t>
            </a:r>
          </a:p>
          <a:p>
            <a:pPr lvl="1"/>
            <a:r>
              <a:rPr lang="fr-FR" dirty="0"/>
              <a:t>Stockage de fichiers dans un compartiment (</a:t>
            </a:r>
            <a:r>
              <a:rPr lang="fr-FR" dirty="0" err="1"/>
              <a:t>bucket</a:t>
            </a:r>
            <a:r>
              <a:rPr lang="fr-FR" dirty="0"/>
              <a:t>)</a:t>
            </a:r>
          </a:p>
          <a:p>
            <a:pPr lvl="1"/>
            <a:r>
              <a:rPr lang="fr-FR" dirty="0"/>
              <a:t>Communication avec instance EC2 </a:t>
            </a:r>
          </a:p>
          <a:p>
            <a:pPr lvl="1"/>
            <a:r>
              <a:rPr lang="fr-FR" dirty="0"/>
              <a:t>Écriture de fichiers depuis </a:t>
            </a:r>
            <a:r>
              <a:rPr lang="fr-FR" dirty="0" err="1"/>
              <a:t>Jupyter</a:t>
            </a:r>
            <a:r>
              <a:rPr lang="fr-FR" dirty="0"/>
              <a:t> Notebook</a:t>
            </a:r>
          </a:p>
        </p:txBody>
      </p:sp>
      <p:pic>
        <p:nvPicPr>
          <p:cNvPr id="4" name="Image 3" descr="Une image contenant texte, clipart&#10;&#10;Description générée automatiquement">
            <a:extLst>
              <a:ext uri="{FF2B5EF4-FFF2-40B4-BE49-F238E27FC236}">
                <a16:creationId xmlns:a16="http://schemas.microsoft.com/office/drawing/2014/main" id="{1261A2F1-728A-E1DD-F528-79B253AA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499" y="152081"/>
            <a:ext cx="2105370" cy="1101544"/>
          </a:xfrm>
          <a:prstGeom prst="rect">
            <a:avLst/>
          </a:prstGeom>
        </p:spPr>
      </p:pic>
      <p:pic>
        <p:nvPicPr>
          <p:cNvPr id="6" name="Image 5">
            <a:extLst>
              <a:ext uri="{FF2B5EF4-FFF2-40B4-BE49-F238E27FC236}">
                <a16:creationId xmlns:a16="http://schemas.microsoft.com/office/drawing/2014/main" id="{FA33F389-3CA4-DA6B-A533-0C59114508BB}"/>
              </a:ext>
            </a:extLst>
          </p:cNvPr>
          <p:cNvPicPr>
            <a:picLocks noChangeAspect="1"/>
          </p:cNvPicPr>
          <p:nvPr/>
        </p:nvPicPr>
        <p:blipFill rotWithShape="1">
          <a:blip r:embed="rId3">
            <a:extLst>
              <a:ext uri="{28A0092B-C50C-407E-A947-70E740481C1C}">
                <a14:useLocalDpi xmlns:a14="http://schemas.microsoft.com/office/drawing/2010/main" val="0"/>
              </a:ext>
            </a:extLst>
          </a:blip>
          <a:srcRect r="66667"/>
          <a:stretch/>
        </p:blipFill>
        <p:spPr>
          <a:xfrm>
            <a:off x="8210551" y="4695554"/>
            <a:ext cx="1504950" cy="1885950"/>
          </a:xfrm>
          <a:prstGeom prst="rect">
            <a:avLst/>
          </a:prstGeom>
        </p:spPr>
      </p:pic>
      <p:pic>
        <p:nvPicPr>
          <p:cNvPr id="8" name="Image 7">
            <a:extLst>
              <a:ext uri="{FF2B5EF4-FFF2-40B4-BE49-F238E27FC236}">
                <a16:creationId xmlns:a16="http://schemas.microsoft.com/office/drawing/2014/main" id="{A2D85661-1366-EC9D-B3E5-3724339DE20A}"/>
              </a:ext>
            </a:extLst>
          </p:cNvPr>
          <p:cNvPicPr>
            <a:picLocks noChangeAspect="1"/>
          </p:cNvPicPr>
          <p:nvPr/>
        </p:nvPicPr>
        <p:blipFill rotWithShape="1">
          <a:blip r:embed="rId4">
            <a:extLst>
              <a:ext uri="{28A0092B-C50C-407E-A947-70E740481C1C}">
                <a14:useLocalDpi xmlns:a14="http://schemas.microsoft.com/office/drawing/2010/main" val="0"/>
              </a:ext>
            </a:extLst>
          </a:blip>
          <a:srcRect l="21941" r="26037"/>
          <a:stretch/>
        </p:blipFill>
        <p:spPr>
          <a:xfrm>
            <a:off x="8281344" y="1825625"/>
            <a:ext cx="1363364" cy="1747157"/>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899C9F8C-57D6-DA57-1772-7F9EA74CEA1D}"/>
              </a:ext>
            </a:extLst>
          </p:cNvPr>
          <p:cNvPicPr>
            <a:picLocks noChangeAspect="1"/>
          </p:cNvPicPr>
          <p:nvPr/>
        </p:nvPicPr>
        <p:blipFill rotWithShape="1">
          <a:blip r:embed="rId5">
            <a:extLst>
              <a:ext uri="{28A0092B-C50C-407E-A947-70E740481C1C}">
                <a14:useLocalDpi xmlns:a14="http://schemas.microsoft.com/office/drawing/2010/main" val="0"/>
              </a:ext>
            </a:extLst>
          </a:blip>
          <a:srcRect l="27004" t="8804" r="26037" b="2257"/>
          <a:stretch/>
        </p:blipFill>
        <p:spPr>
          <a:xfrm>
            <a:off x="11034194" y="3469118"/>
            <a:ext cx="804310" cy="1423716"/>
          </a:xfrm>
          <a:prstGeom prst="rect">
            <a:avLst/>
          </a:prstGeom>
        </p:spPr>
      </p:pic>
      <p:cxnSp>
        <p:nvCxnSpPr>
          <p:cNvPr id="30" name="Connecteur droit avec flèche 29">
            <a:extLst>
              <a:ext uri="{FF2B5EF4-FFF2-40B4-BE49-F238E27FC236}">
                <a16:creationId xmlns:a16="http://schemas.microsoft.com/office/drawing/2014/main" id="{FD8E717C-91B5-8C93-386B-09EDD5EECE3A}"/>
              </a:ext>
            </a:extLst>
          </p:cNvPr>
          <p:cNvCxnSpPr>
            <a:cxnSpLocks/>
          </p:cNvCxnSpPr>
          <p:nvPr/>
        </p:nvCxnSpPr>
        <p:spPr>
          <a:xfrm>
            <a:off x="9331642" y="3631814"/>
            <a:ext cx="0" cy="112277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3" name="Connecteur droit avec flèche 32">
            <a:extLst>
              <a:ext uri="{FF2B5EF4-FFF2-40B4-BE49-F238E27FC236}">
                <a16:creationId xmlns:a16="http://schemas.microsoft.com/office/drawing/2014/main" id="{1D20C019-B928-C70F-32BC-6B90147DA583}"/>
              </a:ext>
            </a:extLst>
          </p:cNvPr>
          <p:cNvCxnSpPr>
            <a:cxnSpLocks/>
          </p:cNvCxnSpPr>
          <p:nvPr/>
        </p:nvCxnSpPr>
        <p:spPr>
          <a:xfrm flipV="1">
            <a:off x="8766810" y="3572782"/>
            <a:ext cx="0" cy="121638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7" name="ZoneTexte 36">
            <a:extLst>
              <a:ext uri="{FF2B5EF4-FFF2-40B4-BE49-F238E27FC236}">
                <a16:creationId xmlns:a16="http://schemas.microsoft.com/office/drawing/2014/main" id="{83469E71-94DA-AEBE-673A-B873D6C3698C}"/>
              </a:ext>
            </a:extLst>
          </p:cNvPr>
          <p:cNvSpPr txBox="1"/>
          <p:nvPr/>
        </p:nvSpPr>
        <p:spPr>
          <a:xfrm>
            <a:off x="9476188" y="3912063"/>
            <a:ext cx="1363363" cy="646331"/>
          </a:xfrm>
          <a:prstGeom prst="rect">
            <a:avLst/>
          </a:prstGeom>
          <a:noFill/>
        </p:spPr>
        <p:txBody>
          <a:bodyPr wrap="square" rtlCol="0">
            <a:spAutoFit/>
          </a:bodyPr>
          <a:lstStyle/>
          <a:p>
            <a:pPr algn="ctr"/>
            <a:r>
              <a:rPr lang="fr-FR" i="1" dirty="0"/>
              <a:t>Écriture des données  </a:t>
            </a:r>
          </a:p>
        </p:txBody>
      </p:sp>
      <p:sp>
        <p:nvSpPr>
          <p:cNvPr id="38" name="ZoneTexte 37">
            <a:extLst>
              <a:ext uri="{FF2B5EF4-FFF2-40B4-BE49-F238E27FC236}">
                <a16:creationId xmlns:a16="http://schemas.microsoft.com/office/drawing/2014/main" id="{86B2FDE5-CD2A-A5A1-4720-257740FD456F}"/>
              </a:ext>
            </a:extLst>
          </p:cNvPr>
          <p:cNvSpPr txBox="1"/>
          <p:nvPr/>
        </p:nvSpPr>
        <p:spPr>
          <a:xfrm>
            <a:off x="6817314" y="3912857"/>
            <a:ext cx="1785938" cy="646331"/>
          </a:xfrm>
          <a:prstGeom prst="rect">
            <a:avLst/>
          </a:prstGeom>
          <a:noFill/>
        </p:spPr>
        <p:txBody>
          <a:bodyPr wrap="square" rtlCol="0">
            <a:spAutoFit/>
          </a:bodyPr>
          <a:lstStyle/>
          <a:p>
            <a:pPr algn="ctr"/>
            <a:r>
              <a:rPr lang="fr-FR" i="1" dirty="0"/>
              <a:t>Lecture des données </a:t>
            </a:r>
          </a:p>
        </p:txBody>
      </p:sp>
      <p:sp>
        <p:nvSpPr>
          <p:cNvPr id="39" name="ZoneTexte 38">
            <a:extLst>
              <a:ext uri="{FF2B5EF4-FFF2-40B4-BE49-F238E27FC236}">
                <a16:creationId xmlns:a16="http://schemas.microsoft.com/office/drawing/2014/main" id="{82EEA8DD-6543-1337-F620-CAE42E37C583}"/>
              </a:ext>
            </a:extLst>
          </p:cNvPr>
          <p:cNvSpPr txBox="1"/>
          <p:nvPr/>
        </p:nvSpPr>
        <p:spPr>
          <a:xfrm>
            <a:off x="8035663" y="1556308"/>
            <a:ext cx="2105369" cy="369332"/>
          </a:xfrm>
          <a:prstGeom prst="rect">
            <a:avLst/>
          </a:prstGeom>
          <a:noFill/>
        </p:spPr>
        <p:txBody>
          <a:bodyPr wrap="square" rtlCol="0">
            <a:spAutoFit/>
          </a:bodyPr>
          <a:lstStyle/>
          <a:p>
            <a:pPr algn="ctr"/>
            <a:r>
              <a:rPr lang="fr-FR" b="1" dirty="0"/>
              <a:t>Calcul distribué</a:t>
            </a:r>
          </a:p>
        </p:txBody>
      </p:sp>
      <p:sp>
        <p:nvSpPr>
          <p:cNvPr id="40" name="ZoneTexte 39">
            <a:extLst>
              <a:ext uri="{FF2B5EF4-FFF2-40B4-BE49-F238E27FC236}">
                <a16:creationId xmlns:a16="http://schemas.microsoft.com/office/drawing/2014/main" id="{38B5285D-5E16-8D70-0714-3C401BDF0822}"/>
              </a:ext>
            </a:extLst>
          </p:cNvPr>
          <p:cNvSpPr txBox="1"/>
          <p:nvPr/>
        </p:nvSpPr>
        <p:spPr>
          <a:xfrm>
            <a:off x="7623812" y="6276294"/>
            <a:ext cx="2534058" cy="369332"/>
          </a:xfrm>
          <a:prstGeom prst="rect">
            <a:avLst/>
          </a:prstGeom>
          <a:noFill/>
        </p:spPr>
        <p:txBody>
          <a:bodyPr wrap="square" rtlCol="0">
            <a:spAutoFit/>
          </a:bodyPr>
          <a:lstStyle/>
          <a:p>
            <a:pPr algn="ctr"/>
            <a:r>
              <a:rPr lang="fr-FR" b="1" dirty="0"/>
              <a:t>Stockage de données</a:t>
            </a:r>
          </a:p>
        </p:txBody>
      </p:sp>
      <p:sp>
        <p:nvSpPr>
          <p:cNvPr id="41" name="ZoneTexte 40">
            <a:extLst>
              <a:ext uri="{FF2B5EF4-FFF2-40B4-BE49-F238E27FC236}">
                <a16:creationId xmlns:a16="http://schemas.microsoft.com/office/drawing/2014/main" id="{BA8889F4-A55E-01A1-D3BA-2EB982B34CDE}"/>
              </a:ext>
            </a:extLst>
          </p:cNvPr>
          <p:cNvSpPr txBox="1"/>
          <p:nvPr/>
        </p:nvSpPr>
        <p:spPr>
          <a:xfrm>
            <a:off x="10497965" y="4958544"/>
            <a:ext cx="1652125" cy="646331"/>
          </a:xfrm>
          <a:prstGeom prst="rect">
            <a:avLst/>
          </a:prstGeom>
          <a:noFill/>
        </p:spPr>
        <p:txBody>
          <a:bodyPr wrap="square" rtlCol="0">
            <a:spAutoFit/>
          </a:bodyPr>
          <a:lstStyle/>
          <a:p>
            <a:pPr algn="ctr"/>
            <a:r>
              <a:rPr lang="fr-FR" b="1" dirty="0"/>
              <a:t>Gestion des autorisations</a:t>
            </a:r>
          </a:p>
        </p:txBody>
      </p:sp>
    </p:spTree>
    <p:extLst>
      <p:ext uri="{BB962C8B-B14F-4D97-AF65-F5344CB8AC3E}">
        <p14:creationId xmlns:p14="http://schemas.microsoft.com/office/powerpoint/2010/main" val="376680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1AEBA-F7DA-1571-5636-84B947BC60C1}"/>
              </a:ext>
            </a:extLst>
          </p:cNvPr>
          <p:cNvSpPr>
            <a:spLocks noGrp="1"/>
          </p:cNvSpPr>
          <p:nvPr>
            <p:ph type="title"/>
          </p:nvPr>
        </p:nvSpPr>
        <p:spPr/>
        <p:txBody>
          <a:bodyPr/>
          <a:lstStyle/>
          <a:p>
            <a:r>
              <a:rPr lang="fr-FR" dirty="0"/>
              <a:t>Instance EC2</a:t>
            </a:r>
          </a:p>
        </p:txBody>
      </p:sp>
      <p:sp>
        <p:nvSpPr>
          <p:cNvPr id="3" name="Espace réservé du contenu 2">
            <a:extLst>
              <a:ext uri="{FF2B5EF4-FFF2-40B4-BE49-F238E27FC236}">
                <a16:creationId xmlns:a16="http://schemas.microsoft.com/office/drawing/2014/main" id="{B5F002CB-F3E7-F7EB-8AFE-0A687685A725}"/>
              </a:ext>
            </a:extLst>
          </p:cNvPr>
          <p:cNvSpPr>
            <a:spLocks noGrp="1"/>
          </p:cNvSpPr>
          <p:nvPr>
            <p:ph idx="1"/>
          </p:nvPr>
        </p:nvSpPr>
        <p:spPr>
          <a:xfrm>
            <a:off x="777240" y="1960562"/>
            <a:ext cx="10659110" cy="4351338"/>
          </a:xfrm>
        </p:spPr>
        <p:txBody>
          <a:bodyPr/>
          <a:lstStyle/>
          <a:p>
            <a:r>
              <a:rPr lang="fr-FR" dirty="0"/>
              <a:t>Configuration t2.medium, plateforme Linux</a:t>
            </a:r>
          </a:p>
          <a:p>
            <a:r>
              <a:rPr lang="fr-FR" dirty="0"/>
              <a:t>AMI Linux</a:t>
            </a:r>
          </a:p>
          <a:p>
            <a:r>
              <a:rPr lang="fr-FR" dirty="0"/>
              <a:t>Volume de mémoire 30 Go</a:t>
            </a:r>
          </a:p>
          <a:p>
            <a:r>
              <a:rPr lang="fr-FR" dirty="0"/>
              <a:t>Logiciels installés</a:t>
            </a:r>
          </a:p>
          <a:p>
            <a:pPr lvl="1"/>
            <a:r>
              <a:rPr lang="fr-FR" dirty="0"/>
              <a:t>Mini-</a:t>
            </a:r>
            <a:r>
              <a:rPr lang="fr-FR" dirty="0" err="1"/>
              <a:t>conda</a:t>
            </a:r>
            <a:r>
              <a:rPr lang="fr-FR" dirty="0"/>
              <a:t>, Python, </a:t>
            </a:r>
            <a:r>
              <a:rPr lang="fr-FR" dirty="0" err="1"/>
              <a:t>Jupyter</a:t>
            </a:r>
            <a:r>
              <a:rPr lang="fr-FR" dirty="0"/>
              <a:t> Notebook, </a:t>
            </a:r>
            <a:r>
              <a:rPr lang="fr-FR" dirty="0" err="1"/>
              <a:t>Pyspark</a:t>
            </a:r>
            <a:r>
              <a:rPr lang="fr-FR" dirty="0"/>
              <a:t>, </a:t>
            </a:r>
            <a:r>
              <a:rPr lang="fr-FR" dirty="0" err="1"/>
              <a:t>Tensorflow</a:t>
            </a:r>
            <a:r>
              <a:rPr lang="fr-FR" dirty="0"/>
              <a:t>, </a:t>
            </a:r>
          </a:p>
          <a:p>
            <a:pPr lvl="1"/>
            <a:r>
              <a:rPr lang="fr-FR" dirty="0"/>
              <a:t>Java (</a:t>
            </a:r>
            <a:r>
              <a:rPr lang="fr-FR" dirty="0" err="1"/>
              <a:t>OpenJdk</a:t>
            </a:r>
            <a:r>
              <a:rPr lang="fr-FR" dirty="0"/>
              <a:t>), Py4j</a:t>
            </a:r>
          </a:p>
          <a:p>
            <a:pPr lvl="1"/>
            <a:r>
              <a:rPr lang="fr-FR" dirty="0"/>
              <a:t>Apache Spark 3.3</a:t>
            </a:r>
          </a:p>
          <a:p>
            <a:pPr lvl="1"/>
            <a:r>
              <a:rPr lang="fr-FR" dirty="0"/>
              <a:t>Hadoop 3.2</a:t>
            </a:r>
          </a:p>
          <a:p>
            <a:pPr marL="0" indent="0">
              <a:buNone/>
            </a:pPr>
            <a:endParaRPr lang="fr-FR" dirty="0"/>
          </a:p>
        </p:txBody>
      </p:sp>
      <p:pic>
        <p:nvPicPr>
          <p:cNvPr id="5" name="Image 4" descr="Une image contenant texte, clipart&#10;&#10;Description générée automatiquement">
            <a:extLst>
              <a:ext uri="{FF2B5EF4-FFF2-40B4-BE49-F238E27FC236}">
                <a16:creationId xmlns:a16="http://schemas.microsoft.com/office/drawing/2014/main" id="{73E455F3-B6FF-A32C-5DD4-383023594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108" y="331694"/>
            <a:ext cx="3339324" cy="1747157"/>
          </a:xfrm>
          <a:prstGeom prst="rect">
            <a:avLst/>
          </a:prstGeom>
        </p:spPr>
      </p:pic>
      <p:pic>
        <p:nvPicPr>
          <p:cNvPr id="7" name="Image 6" descr="Une image contenant texte, clipart&#10;&#10;Description générée automatiquement">
            <a:extLst>
              <a:ext uri="{FF2B5EF4-FFF2-40B4-BE49-F238E27FC236}">
                <a16:creationId xmlns:a16="http://schemas.microsoft.com/office/drawing/2014/main" id="{14BD5F56-689C-9074-60EE-00F46355E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449" y="5403850"/>
            <a:ext cx="2327567" cy="1271814"/>
          </a:xfrm>
          <a:prstGeom prst="rect">
            <a:avLst/>
          </a:prstGeom>
        </p:spPr>
      </p:pic>
      <p:pic>
        <p:nvPicPr>
          <p:cNvPr id="9" name="Image 8" descr="Une image contenant texte, clipart&#10;&#10;Description générée automatiquement">
            <a:extLst>
              <a:ext uri="{FF2B5EF4-FFF2-40B4-BE49-F238E27FC236}">
                <a16:creationId xmlns:a16="http://schemas.microsoft.com/office/drawing/2014/main" id="{A1CC9EC4-4ACC-B601-5C56-8604A94FD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108" y="5403850"/>
            <a:ext cx="2169928" cy="1181100"/>
          </a:xfrm>
          <a:prstGeom prst="rect">
            <a:avLst/>
          </a:prstGeom>
        </p:spPr>
      </p:pic>
      <p:pic>
        <p:nvPicPr>
          <p:cNvPr id="13" name="Image 12">
            <a:extLst>
              <a:ext uri="{FF2B5EF4-FFF2-40B4-BE49-F238E27FC236}">
                <a16:creationId xmlns:a16="http://schemas.microsoft.com/office/drawing/2014/main" id="{CD02E078-E7D1-D056-1C77-885FE4F0B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985" y="4916734"/>
            <a:ext cx="2420711" cy="1889585"/>
          </a:xfrm>
          <a:prstGeom prst="rect">
            <a:avLst/>
          </a:prstGeom>
        </p:spPr>
      </p:pic>
      <p:pic>
        <p:nvPicPr>
          <p:cNvPr id="19" name="Graphique 18">
            <a:extLst>
              <a:ext uri="{FF2B5EF4-FFF2-40B4-BE49-F238E27FC236}">
                <a16:creationId xmlns:a16="http://schemas.microsoft.com/office/drawing/2014/main" id="{D3809BC2-5EA3-1618-2A4B-3A65C6D39AA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0111" r="29346"/>
          <a:stretch/>
        </p:blipFill>
        <p:spPr>
          <a:xfrm>
            <a:off x="9805786" y="2058653"/>
            <a:ext cx="1651453" cy="1706761"/>
          </a:xfrm>
          <a:prstGeom prst="rect">
            <a:avLst/>
          </a:prstGeom>
        </p:spPr>
      </p:pic>
      <p:pic>
        <p:nvPicPr>
          <p:cNvPr id="25" name="Image 24">
            <a:extLst>
              <a:ext uri="{FF2B5EF4-FFF2-40B4-BE49-F238E27FC236}">
                <a16:creationId xmlns:a16="http://schemas.microsoft.com/office/drawing/2014/main" id="{652C0736-7F71-B1BB-8D51-7E72AC80EF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13277" y="3765414"/>
            <a:ext cx="2677976" cy="1502830"/>
          </a:xfrm>
          <a:prstGeom prst="rect">
            <a:avLst/>
          </a:prstGeom>
        </p:spPr>
      </p:pic>
      <p:pic>
        <p:nvPicPr>
          <p:cNvPr id="27" name="Image 26" descr="Une image contenant texte, clipart&#10;&#10;Description générée automatiquement">
            <a:extLst>
              <a:ext uri="{FF2B5EF4-FFF2-40B4-BE49-F238E27FC236}">
                <a16:creationId xmlns:a16="http://schemas.microsoft.com/office/drawing/2014/main" id="{72CB8DF4-B45F-8231-787B-130F16BA05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99825" y="5861526"/>
            <a:ext cx="1994685" cy="545214"/>
          </a:xfrm>
          <a:prstGeom prst="rect">
            <a:avLst/>
          </a:prstGeom>
        </p:spPr>
      </p:pic>
    </p:spTree>
    <p:extLst>
      <p:ext uri="{BB962C8B-B14F-4D97-AF65-F5344CB8AC3E}">
        <p14:creationId xmlns:p14="http://schemas.microsoft.com/office/powerpoint/2010/main" val="171433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1AEBA-F7DA-1571-5636-84B947BC60C1}"/>
              </a:ext>
            </a:extLst>
          </p:cNvPr>
          <p:cNvSpPr>
            <a:spLocks noGrp="1"/>
          </p:cNvSpPr>
          <p:nvPr>
            <p:ph type="title"/>
          </p:nvPr>
        </p:nvSpPr>
        <p:spPr/>
        <p:txBody>
          <a:bodyPr/>
          <a:lstStyle/>
          <a:p>
            <a:r>
              <a:rPr lang="fr-FR" dirty="0"/>
              <a:t>Compartiment S3</a:t>
            </a:r>
          </a:p>
        </p:txBody>
      </p:sp>
      <p:sp>
        <p:nvSpPr>
          <p:cNvPr id="3" name="Espace réservé du contenu 2">
            <a:extLst>
              <a:ext uri="{FF2B5EF4-FFF2-40B4-BE49-F238E27FC236}">
                <a16:creationId xmlns:a16="http://schemas.microsoft.com/office/drawing/2014/main" id="{B5F002CB-F3E7-F7EB-8AFE-0A687685A725}"/>
              </a:ext>
            </a:extLst>
          </p:cNvPr>
          <p:cNvSpPr>
            <a:spLocks noGrp="1"/>
          </p:cNvSpPr>
          <p:nvPr>
            <p:ph idx="1"/>
          </p:nvPr>
        </p:nvSpPr>
        <p:spPr>
          <a:xfrm>
            <a:off x="777240" y="1960562"/>
            <a:ext cx="10659110" cy="4351338"/>
          </a:xfrm>
        </p:spPr>
        <p:txBody>
          <a:bodyPr/>
          <a:lstStyle/>
          <a:p>
            <a:r>
              <a:rPr lang="fr-FR" dirty="0"/>
              <a:t>Compartiment S3 (photo)</a:t>
            </a:r>
          </a:p>
          <a:p>
            <a:endParaRPr lang="fr-FR" dirty="0"/>
          </a:p>
        </p:txBody>
      </p:sp>
      <p:pic>
        <p:nvPicPr>
          <p:cNvPr id="6" name="Image 5">
            <a:extLst>
              <a:ext uri="{FF2B5EF4-FFF2-40B4-BE49-F238E27FC236}">
                <a16:creationId xmlns:a16="http://schemas.microsoft.com/office/drawing/2014/main" id="{1C2105D6-F94B-D6F9-AC7D-40CD986B555A}"/>
              </a:ext>
            </a:extLst>
          </p:cNvPr>
          <p:cNvPicPr>
            <a:picLocks noChangeAspect="1"/>
          </p:cNvPicPr>
          <p:nvPr/>
        </p:nvPicPr>
        <p:blipFill>
          <a:blip r:embed="rId2"/>
          <a:stretch>
            <a:fillRect/>
          </a:stretch>
        </p:blipFill>
        <p:spPr>
          <a:xfrm>
            <a:off x="301327" y="1789785"/>
            <a:ext cx="11589346" cy="4692891"/>
          </a:xfrm>
          <a:prstGeom prst="rect">
            <a:avLst/>
          </a:prstGeom>
        </p:spPr>
      </p:pic>
      <p:pic>
        <p:nvPicPr>
          <p:cNvPr id="5" name="Image 4" descr="Une image contenant texte, clipart&#10;&#10;Description générée automatiquement">
            <a:extLst>
              <a:ext uri="{FF2B5EF4-FFF2-40B4-BE49-F238E27FC236}">
                <a16:creationId xmlns:a16="http://schemas.microsoft.com/office/drawing/2014/main" id="{73E455F3-B6FF-A32C-5DD4-38302359430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68484" y="162605"/>
            <a:ext cx="3339324" cy="1747157"/>
          </a:xfrm>
          <a:prstGeom prst="rect">
            <a:avLst/>
          </a:prstGeom>
        </p:spPr>
      </p:pic>
    </p:spTree>
    <p:extLst>
      <p:ext uri="{BB962C8B-B14F-4D97-AF65-F5344CB8AC3E}">
        <p14:creationId xmlns:p14="http://schemas.microsoft.com/office/powerpoint/2010/main" val="1124224096"/>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43741"/>
      </a:dk2>
      <a:lt2>
        <a:srgbClr val="E7E8E2"/>
      </a:lt2>
      <a:accent1>
        <a:srgbClr val="846EEE"/>
      </a:accent1>
      <a:accent2>
        <a:srgbClr val="4E75EB"/>
      </a:accent2>
      <a:accent3>
        <a:srgbClr val="38ADE8"/>
      </a:accent3>
      <a:accent4>
        <a:srgbClr val="37B4AA"/>
      </a:accent4>
      <a:accent5>
        <a:srgbClr val="33BA77"/>
      </a:accent5>
      <a:accent6>
        <a:srgbClr val="2DBB39"/>
      </a:accent6>
      <a:hlink>
        <a:srgbClr val="7E875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TotalTime>
  <Words>865</Words>
  <Application>Microsoft Office PowerPoint</Application>
  <PresentationFormat>Grand écran</PresentationFormat>
  <Paragraphs>173</Paragraphs>
  <Slides>20</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Gill Sans Nova</vt:lpstr>
      <vt:lpstr>Wingdings</vt:lpstr>
      <vt:lpstr>ConfettiVTI</vt:lpstr>
      <vt:lpstr>Déployer un modèle dans le cloud</vt:lpstr>
      <vt:lpstr>Introduction </vt:lpstr>
      <vt:lpstr>Jeu de données</vt:lpstr>
      <vt:lpstr>Pourquoi parler de Big Data ?</vt:lpstr>
      <vt:lpstr>Comment analyser autant de données ?</vt:lpstr>
      <vt:lpstr>Calcul distribué - DAG</vt:lpstr>
      <vt:lpstr>Amazon Web Services</vt:lpstr>
      <vt:lpstr>Instance EC2</vt:lpstr>
      <vt:lpstr>Compartiment S3</vt:lpstr>
      <vt:lpstr>Chaîne de traitement</vt:lpstr>
      <vt:lpstr>Chaîne de traitement</vt:lpstr>
      <vt:lpstr>Chaîne de traitement</vt:lpstr>
      <vt:lpstr>Chaîne de traitement</vt:lpstr>
      <vt:lpstr>Chaîne de traitement</vt:lpstr>
      <vt:lpstr>Chaîne de traitement</vt:lpstr>
      <vt:lpstr>Chaîne de traitement</vt:lpstr>
      <vt:lpstr>Gestion des coûts</vt:lpstr>
      <vt:lpstr>Conclusion</vt:lpstr>
      <vt:lpstr>Perspectives</vt:lpstr>
      <vt:lpstr>Architecture Spark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Déployer un modèle dans le cloud</dc:title>
  <dc:creator>Isis</dc:creator>
  <cp:lastModifiedBy>Isis</cp:lastModifiedBy>
  <cp:revision>2</cp:revision>
  <dcterms:created xsi:type="dcterms:W3CDTF">2022-12-14T09:17:05Z</dcterms:created>
  <dcterms:modified xsi:type="dcterms:W3CDTF">2022-12-20T22:29:39Z</dcterms:modified>
</cp:coreProperties>
</file>