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82468A-F8DF-4E9A-98A9-7A4A4C22BA05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01C9C1-8869-4164-9103-760A82EA1CDD}" type="datetime1">
              <a:rPr lang="nl-NL" smtClean="0"/>
              <a:t>15-4-2023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A062C-438B-435B-AC72-11EE0553D348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DE0F8E-8C2A-4EA9-82B4-D806D34B557D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4D6BC-2A99-4B5A-A80A-D2F510080855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F39E6F-C4D3-4233-838E-9ABAB79681C5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0746DE-BCB6-4742-BAD3-23D789492DEA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7331-9111-4CF7-BB53-7967C82BE855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 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 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4AAB0-CA0B-4B50-BAF5-64285225E6D3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E9EEA-93A4-4AC0-82A3-AAE045D26265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10036-C9F6-4A25-952D-E980D1218E5A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EC0246C-263D-46C0-97C2-33055410F436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5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828DE5-5E25-48F8-9D08-0AAF94E065B7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BBDB2E9-45E4-446B-B384-7A1A43730A2E}" type="datetime1">
              <a:rPr lang="nl-NL" smtClean="0"/>
              <a:t>15-4-2023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hoe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7724" y="277426"/>
            <a:ext cx="6456166" cy="3116061"/>
          </a:xfrm>
        </p:spPr>
        <p:txBody>
          <a:bodyPr rtlCol="0">
            <a:noAutofit/>
          </a:bodyPr>
          <a:lstStyle/>
          <a:p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Predictive Modelling for Insurance Claims in Waste Management Industry</a:t>
            </a:r>
            <a:endParaRPr lang="nl" sz="5400" dirty="0">
              <a:solidFill>
                <a:schemeClr val="tx1"/>
              </a:solidFill>
            </a:endParaRPr>
          </a:p>
        </p:txBody>
      </p:sp>
      <p:pic>
        <p:nvPicPr>
          <p:cNvPr id="5" name="Afbeelding 4" descr="Een afbeelding met gebouw, zitting, bank, zijkant&#10;&#10;Beschrijving automatisch gegenereer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Brief description of the waste management industry and the insurance coverage provided by the client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Types of sites covered: Waste incinerator stations (WIS) and non-WIS (landfill sites)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Risks covered: Property damage, fire, and machinery breakdown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Purpose of predictive modelling: To set up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equalisation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reserves for annual aggregate claim amounts that may occur in the future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Target for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equalisation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reserves: Value at Risk (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VaR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) at the 80% level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9EF4F-DEC1-4ACB-4E82-3CBA1DEB2BC5}"/>
              </a:ext>
            </a:extLst>
          </p:cNvPr>
          <p:cNvSpPr txBox="1"/>
          <p:nvPr/>
        </p:nvSpPr>
        <p:spPr>
          <a:xfrm>
            <a:off x="0" y="0"/>
            <a:ext cx="1219045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Background Information</a:t>
            </a:r>
            <a:endParaRPr lang="fr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algn="l"/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Question: Do we have all the necessary information to derive the aggregate loss distributions?</a:t>
            </a:r>
            <a:br>
              <a:rPr lang="en-US" sz="240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Potentially missing information: Claims data, assumptions for distributions, collective risk model</a:t>
            </a:r>
            <a:br>
              <a:rPr lang="en-US" sz="240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Expert judgment: We assume that we have all the necessary information, but we may need to make some assumptions and use expert judgment in the modelling process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9EF4F-DEC1-4ACB-4E82-3CBA1DEB2BC5}"/>
              </a:ext>
            </a:extLst>
          </p:cNvPr>
          <p:cNvSpPr txBox="1"/>
          <p:nvPr/>
        </p:nvSpPr>
        <p:spPr>
          <a:xfrm>
            <a:off x="0" y="0"/>
            <a:ext cx="1219045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2800" b="1" i="0" dirty="0">
                <a:solidFill>
                  <a:srgbClr val="D1D5DB"/>
                </a:solidFill>
                <a:effectLst/>
                <a:latin typeface="Söhne"/>
              </a:rPr>
              <a:t>Information </a:t>
            </a:r>
            <a:r>
              <a:rPr lang="fr-BE" sz="2800" b="1" i="0" dirty="0" err="1">
                <a:solidFill>
                  <a:srgbClr val="D1D5DB"/>
                </a:solidFill>
                <a:effectLst/>
                <a:latin typeface="Söhne"/>
              </a:rPr>
              <a:t>Required</a:t>
            </a:r>
            <a:r>
              <a:rPr lang="fr-BE" sz="2800" b="1" i="0" dirty="0">
                <a:solidFill>
                  <a:srgbClr val="D1D5DB"/>
                </a:solidFill>
                <a:effectLst/>
                <a:latin typeface="Söhne"/>
              </a:rPr>
              <a:t> for </a:t>
            </a:r>
            <a:r>
              <a:rPr lang="fr-BE" sz="2800" b="1" i="0" dirty="0" err="1">
                <a:solidFill>
                  <a:srgbClr val="D1D5DB"/>
                </a:solidFill>
                <a:effectLst/>
                <a:latin typeface="Söhne"/>
              </a:rPr>
              <a:t>Modelling</a:t>
            </a:r>
            <a:endParaRPr lang="fr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Question: Are the assumptions made for each of the claims’ frequency and severity distributions reasonable?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Validation: We can use goodness-of-fit tests to validate our assumptions (e.g., Chi-square test for frequency and Kolmogorov-Smirnov test for severity)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Jakob's hint: We can also compare our results to external data or industry benchmarks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9EF4F-DEC1-4ACB-4E82-3CBA1DEB2BC5}"/>
              </a:ext>
            </a:extLst>
          </p:cNvPr>
          <p:cNvSpPr txBox="1"/>
          <p:nvPr/>
        </p:nvSpPr>
        <p:spPr>
          <a:xfrm>
            <a:off x="0" y="0"/>
            <a:ext cx="1219045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Assumptions for Claims Frequency and Severity Distributions</a:t>
            </a:r>
            <a:endParaRPr lang="fr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Question: What challenges are we likely to face given the data, and how would we characterize the dataset of each type of site?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Challenges: Limited historical data, small number of claims, large potential losses, heterogeneity of risks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Characteristics: Skewed and heavy-tailed distributions, high variability, potential outliers, correlation between risks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9EF4F-DEC1-4ACB-4E82-3CBA1DEB2BC5}"/>
              </a:ext>
            </a:extLst>
          </p:cNvPr>
          <p:cNvSpPr txBox="1"/>
          <p:nvPr/>
        </p:nvSpPr>
        <p:spPr>
          <a:xfrm>
            <a:off x="0" y="0"/>
            <a:ext cx="1219045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Challenges and Characteristics of the Dataset</a:t>
            </a:r>
            <a:endParaRPr lang="fr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Question: How could we validate the provided dataset regarding its accuracy and completeness?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Validation: We can check for missing or inconsistent data, outliers, and errors, and perform data cleaning and preprocessing as needed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Jakob's hint: We can also use external data sources or industry benchmarks to compare our results and check for consistency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9EF4F-DEC1-4ACB-4E82-3CBA1DEB2BC5}"/>
              </a:ext>
            </a:extLst>
          </p:cNvPr>
          <p:cNvSpPr txBox="1"/>
          <p:nvPr/>
        </p:nvSpPr>
        <p:spPr>
          <a:xfrm>
            <a:off x="0" y="0"/>
            <a:ext cx="1219045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Accuracy and Completeness of the Dataset</a:t>
            </a:r>
            <a:endParaRPr lang="fr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6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Question: Which parameters do we obtain when fitting the claims frequency and severity distributions for each site to the provided dataset?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Parameters: Poisson or negative binomial distribution for frequency, gamma or lognormal distribution for severity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Jakob's hint: We can use maximum likelihood estimation or Bayesian methods to estimate the parameters and their uncertainties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9EF4F-DEC1-4ACB-4E82-3CBA1DEB2BC5}"/>
              </a:ext>
            </a:extLst>
          </p:cNvPr>
          <p:cNvSpPr txBox="1"/>
          <p:nvPr/>
        </p:nvSpPr>
        <p:spPr>
          <a:xfrm>
            <a:off x="0" y="0"/>
            <a:ext cx="1219045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Parameters of the Frequency and Severity Distributions</a:t>
            </a:r>
            <a:endParaRPr lang="fr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5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Question: What is the expected value of the claims for the current year 2021 at the individual and aggregate level?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Calculation: We can use the aggregate loss distribution to derive the expected value analytically or using simulation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Jakob's hint: We can use the formula: E(Loss) = E(Frequency) x E(Severity) x Exposure (or Sum of Expected Losses)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Results: [Insert results for each site and aggregate level]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9EF4F-DEC1-4ACB-4E82-3CBA1DEB2BC5}"/>
              </a:ext>
            </a:extLst>
          </p:cNvPr>
          <p:cNvSpPr txBox="1"/>
          <p:nvPr/>
        </p:nvSpPr>
        <p:spPr>
          <a:xfrm>
            <a:off x="0" y="0"/>
            <a:ext cx="1219045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Expected Aggregate Claims for 2021</a:t>
            </a:r>
            <a:endParaRPr lang="fr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9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Question: How do we approximate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VaR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at the 80% level for both risk types?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Calculation: We can use the standard normal distribution (or Central Limit Theorem) to obtain an estimate of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VaR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Jakob's hint: We can use the formula: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VaR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= Expected Loss + Z-score x Standard Deviation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Results: [Insert results for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9EF4F-DEC1-4ACB-4E82-3CBA1DEB2BC5}"/>
              </a:ext>
            </a:extLst>
          </p:cNvPr>
          <p:cNvSpPr txBox="1"/>
          <p:nvPr/>
        </p:nvSpPr>
        <p:spPr>
          <a:xfrm>
            <a:off x="0" y="0"/>
            <a:ext cx="1219045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2800" b="1" i="0" dirty="0">
                <a:solidFill>
                  <a:srgbClr val="D1D5DB"/>
                </a:solidFill>
                <a:effectLst/>
                <a:latin typeface="Söhne"/>
              </a:rPr>
              <a:t>Value at Risk (</a:t>
            </a:r>
            <a:r>
              <a:rPr lang="fr-BE" sz="2800" b="1" i="0" dirty="0" err="1">
                <a:solidFill>
                  <a:srgbClr val="D1D5DB"/>
                </a:solidFill>
                <a:effectLst/>
                <a:latin typeface="Söhne"/>
              </a:rPr>
              <a:t>VaR</a:t>
            </a:r>
            <a:r>
              <a:rPr lang="fr-BE" sz="2800" b="1" i="0" dirty="0">
                <a:solidFill>
                  <a:srgbClr val="D1D5DB"/>
                </a:solidFill>
                <a:effectLst/>
                <a:latin typeface="Söhne"/>
              </a:rPr>
              <a:t>) at 80% </a:t>
            </a:r>
            <a:r>
              <a:rPr lang="fr-BE" sz="2800" b="1" i="0" dirty="0" err="1">
                <a:solidFill>
                  <a:srgbClr val="D1D5DB"/>
                </a:solidFill>
                <a:effectLst/>
                <a:latin typeface="Söhne"/>
              </a:rPr>
              <a:t>Level</a:t>
            </a:r>
            <a:endParaRPr lang="fr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096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5_TF56160789" id="{09347C12-031C-413E-A748-FF4F71BF118C}" vid="{3DEA83A5-CB99-49DA-AF92-88A659250F5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{56F93AA9-AE87-4D55-B86A-268CEBD8F2A1}tf56160789_win32</Template>
  <TotalTime>9</TotalTime>
  <Words>620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Söhne</vt:lpstr>
      <vt:lpstr>1_RetrospectVTI</vt:lpstr>
      <vt:lpstr>Predictive Modelling for Insurance Claims in Waste Management Industry</vt:lpstr>
      <vt:lpstr>Brief description of the waste management industry and the insurance coverage provided by the client  Types of sites covered: Waste incinerator stations (WIS) and non-WIS (landfill sites)  Risks covered: Property damage, fire, and machinery breakdown  Purpose of predictive modelling: To set up equalisation reserves for annual aggregate claim amounts that may occur in the future  Target for equalisation reserves: Value at Risk (VaR) at the 80% level</vt:lpstr>
      <vt:lpstr>Question: Do we have all the necessary information to derive the aggregate loss distributions?  Potentially missing information: Claims data, assumptions for distributions, collective risk model  Expert judgment: We assume that we have all the necessary information, but we may need to make some assumptions and use expert judgment in the modelling process</vt:lpstr>
      <vt:lpstr>Question: Are the assumptions made for each of the claims’ frequency and severity distributions reasonable?  Validation: We can use goodness-of-fit tests to validate our assumptions (e.g., Chi-square test for frequency and Kolmogorov-Smirnov test for severity)  Jakob's hint: We can also compare our results to external data or industry benchmarks</vt:lpstr>
      <vt:lpstr>Question: What challenges are we likely to face given the data, and how would we characterize the dataset of each type of site?  Challenges: Limited historical data, small number of claims, large potential losses, heterogeneity of risks  Characteristics: Skewed and heavy-tailed distributions, high variability, potential outliers, correlation between risks</vt:lpstr>
      <vt:lpstr>Question: How could we validate the provided dataset regarding its accuracy and completeness?  Validation: We can check for missing or inconsistent data, outliers, and errors, and perform data cleaning and preprocessing as needed  Jakob's hint: We can also use external data sources or industry benchmarks to compare our results and check for consistency</vt:lpstr>
      <vt:lpstr>Question: Which parameters do we obtain when fitting the claims frequency and severity distributions for each site to the provided dataset?  Parameters: Poisson or negative binomial distribution for frequency, gamma or lognormal distribution for severity  Jakob's hint: We can use maximum likelihood estimation or Bayesian methods to estimate the parameters and their uncertainties</vt:lpstr>
      <vt:lpstr>Question: What is the expected value of the claims for the current year 2021 at the individual and aggregate level?  Calculation: We can use the aggregate loss distribution to derive the expected value analytically or using simulation  Jakob's hint: We can use the formula: E(Loss) = E(Frequency) x E(Severity) x Exposure (or Sum of Expected Losses)  Results: [Insert results for each site and aggregate level]</vt:lpstr>
      <vt:lpstr>Question: How do we approximate the VaR at the 80% level for both risk types?  Calculation: We can use the standard normal distribution (or Central Limit Theorem) to obtain an estimate of the VaR  Jakob's hint: We can use the formula: VaR = Expected Loss + Z-score x Standard Deviation  Results: [Insert results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 for Insurance Claims in Waste Management Industry</dc:title>
  <dc:creator>ilias sabani</dc:creator>
  <cp:lastModifiedBy>ilias sabani</cp:lastModifiedBy>
  <cp:revision>1</cp:revision>
  <dcterms:created xsi:type="dcterms:W3CDTF">2023-04-15T09:41:51Z</dcterms:created>
  <dcterms:modified xsi:type="dcterms:W3CDTF">2023-04-15T09:50:55Z</dcterms:modified>
</cp:coreProperties>
</file>