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4" r:id="rId5"/>
    <p:sldId id="276" r:id="rId6"/>
    <p:sldId id="275" r:id="rId7"/>
    <p:sldId id="278" r:id="rId8"/>
    <p:sldId id="277"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736" autoAdjust="0"/>
  </p:normalViewPr>
  <p:slideViewPr>
    <p:cSldViewPr snapToGrid="0">
      <p:cViewPr varScale="1">
        <p:scale>
          <a:sx n="70" d="100"/>
          <a:sy n="70" d="100"/>
        </p:scale>
        <p:origin x="1128" y="43"/>
      </p:cViewPr>
      <p:guideLst/>
    </p:cSldViewPr>
  </p:slideViewPr>
  <p:notesTextViewPr>
    <p:cViewPr>
      <p:scale>
        <a:sx n="3" d="2"/>
        <a:sy n="3" d="2"/>
      </p:scale>
      <p:origin x="0" y="-135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9/21/2022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sz="1200" dirty="0"/>
              <a:t>South Africa’s Economic Growth rate (shown here as a percentage of GDP) has been steadily declining since the turn of the last decade, falling from an annual growth rate of roughly 3% to almost 0% in 9 years. This caused a depression in the country.</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Economic Growth took a steep dive in 2020 (all dates shown here are from Q4) down to -6% (negative growth) due to the pandemic, but after this quickly bounced back to higher than recently seen, with the economy growing by 5% in 2021 .</a:t>
            </a:r>
          </a:p>
          <a:p>
            <a:pPr marL="285750" indent="-285750">
              <a:buFont typeface="Arial" panose="020B0604020202020204" pitchFamily="34" charset="0"/>
              <a:buChar char="•"/>
            </a:pPr>
            <a:endParaRPr lang="en-GB" sz="1200" dirty="0"/>
          </a:p>
          <a:p>
            <a:endParaRPr lang="en-GB" dirty="0"/>
          </a:p>
          <a:p>
            <a:endParaRPr lang="en-GB" dirty="0"/>
          </a:p>
        </p:txBody>
      </p:sp>
      <p:sp>
        <p:nvSpPr>
          <p:cNvPr id="4" name="Slide Number Placeholder 3"/>
          <p:cNvSpPr>
            <a:spLocks noGrp="1"/>
          </p:cNvSpPr>
          <p:nvPr>
            <p:ph type="sldNum" sz="quarter" idx="5"/>
          </p:nvPr>
        </p:nvSpPr>
        <p:spPr/>
        <p:txBody>
          <a:bodyPr/>
          <a:lstStyle/>
          <a:p>
            <a:fld id="{4306F76E-E60C-4C54-B47A-C2C406EC8F72}" type="slidenum">
              <a:rPr lang="en-US" smtClean="0"/>
              <a:t>2</a:t>
            </a:fld>
            <a:endParaRPr lang="en-US" dirty="0"/>
          </a:p>
        </p:txBody>
      </p:sp>
    </p:spTree>
    <p:extLst>
      <p:ext uri="{BB962C8B-B14F-4D97-AF65-F5344CB8AC3E}">
        <p14:creationId xmlns:p14="http://schemas.microsoft.com/office/powerpoint/2010/main" val="1866077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sz="1200" dirty="0"/>
              <a:t>South Africa’s Economic Growth rate (shown here as a percentage of GDP) has been steadily declining since the turn of the last decade, falling from an annual growth rate of roughly 3% to almost 0% in 9 years. This caused a depression in the country.</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Economic Growth took a steep dive in 2020 (all dates shown here are from Q4) down to -6% (negative growth) due to the pandemic, but after this quickly bounced back to higher than recently seen, with the economy growing by 5% in 2021 .</a:t>
            </a:r>
          </a:p>
          <a:p>
            <a:pPr marL="285750" indent="-285750">
              <a:buFont typeface="Arial" panose="020B0604020202020204" pitchFamily="34" charset="0"/>
              <a:buChar char="•"/>
            </a:pPr>
            <a:endParaRPr lang="en-GB" sz="1200"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At the beginning of 2020, the unemployment rate spiked, and as of Q4 of 2021 has not returned to normal. This was due to the pandemic.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 an attempt to reduce unemployment rates, the South African government are investing in the creation of more jobs, subsidising certain industries, and campaigning for people to look for work in the aftermath of the pandemic.</a:t>
            </a:r>
          </a:p>
          <a:p>
            <a:endParaRPr lang="en-GB" dirty="0"/>
          </a:p>
        </p:txBody>
      </p:sp>
      <p:sp>
        <p:nvSpPr>
          <p:cNvPr id="4" name="Slide Number Placeholder 3"/>
          <p:cNvSpPr>
            <a:spLocks noGrp="1"/>
          </p:cNvSpPr>
          <p:nvPr>
            <p:ph type="sldNum" sz="quarter" idx="5"/>
          </p:nvPr>
        </p:nvSpPr>
        <p:spPr/>
        <p:txBody>
          <a:bodyPr/>
          <a:lstStyle/>
          <a:p>
            <a:fld id="{4306F76E-E60C-4C54-B47A-C2C406EC8F72}" type="slidenum">
              <a:rPr lang="en-US" smtClean="0"/>
              <a:t>3</a:t>
            </a:fld>
            <a:endParaRPr lang="en-US" dirty="0"/>
          </a:p>
        </p:txBody>
      </p:sp>
    </p:spTree>
    <p:extLst>
      <p:ext uri="{BB962C8B-B14F-4D97-AF65-F5344CB8AC3E}">
        <p14:creationId xmlns:p14="http://schemas.microsoft.com/office/powerpoint/2010/main" val="358039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South Africa’s inflation rate has remained above 0% in the last decade, peaking at 6.5% in mid 2016, and being at it’s lowest in 2020.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Inflation is higher than is ideal, and is far from being stable, with relatively large fluctuations.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Recently (2020-Present), inflation has begun to go up again, and is currently at a rate of 7.8%.</a:t>
            </a:r>
          </a:p>
          <a:p>
            <a:pPr marL="285750" indent="-285750">
              <a:buFont typeface="Arial" panose="020B0604020202020204" pitchFamily="34" charset="0"/>
              <a:buChar char="•"/>
            </a:pPr>
            <a:endParaRPr lang="en-GB" dirty="0"/>
          </a:p>
          <a:p>
            <a:endParaRPr lang="en-GB" dirty="0"/>
          </a:p>
        </p:txBody>
      </p:sp>
      <p:sp>
        <p:nvSpPr>
          <p:cNvPr id="4" name="Slide Number Placeholder 3"/>
          <p:cNvSpPr>
            <a:spLocks noGrp="1"/>
          </p:cNvSpPr>
          <p:nvPr>
            <p:ph type="sldNum" sz="quarter" idx="5"/>
          </p:nvPr>
        </p:nvSpPr>
        <p:spPr/>
        <p:txBody>
          <a:bodyPr/>
          <a:lstStyle/>
          <a:p>
            <a:fld id="{4306F76E-E60C-4C54-B47A-C2C406EC8F72}" type="slidenum">
              <a:rPr lang="en-US" smtClean="0"/>
              <a:t>4</a:t>
            </a:fld>
            <a:endParaRPr lang="en-US" dirty="0"/>
          </a:p>
        </p:txBody>
      </p:sp>
    </p:spTree>
    <p:extLst>
      <p:ext uri="{BB962C8B-B14F-4D97-AF65-F5344CB8AC3E}">
        <p14:creationId xmlns:p14="http://schemas.microsoft.com/office/powerpoint/2010/main" val="103092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From 2010 until mid 2019, South Africa was experiencing a trade deficit, importing more than they exported.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However, this trade deficit became a surplus in mid 2019, and the current account balance soared from -2.5% in 2019 to 3.5% in 2021. This was due to export value and quantity growing significantly during this period.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This will have contributed to the economic growth shown earlier.</a:t>
            </a:r>
          </a:p>
          <a:p>
            <a:endParaRPr lang="en-GB" dirty="0"/>
          </a:p>
        </p:txBody>
      </p:sp>
      <p:sp>
        <p:nvSpPr>
          <p:cNvPr id="4" name="Slide Number Placeholder 3"/>
          <p:cNvSpPr>
            <a:spLocks noGrp="1"/>
          </p:cNvSpPr>
          <p:nvPr>
            <p:ph type="sldNum" sz="quarter" idx="5"/>
          </p:nvPr>
        </p:nvSpPr>
        <p:spPr/>
        <p:txBody>
          <a:bodyPr/>
          <a:lstStyle/>
          <a:p>
            <a:fld id="{4306F76E-E60C-4C54-B47A-C2C406EC8F72}" type="slidenum">
              <a:rPr lang="en-US" smtClean="0"/>
              <a:t>5</a:t>
            </a:fld>
            <a:endParaRPr lang="en-US" dirty="0"/>
          </a:p>
        </p:txBody>
      </p:sp>
    </p:spTree>
    <p:extLst>
      <p:ext uri="{BB962C8B-B14F-4D97-AF65-F5344CB8AC3E}">
        <p14:creationId xmlns:p14="http://schemas.microsoft.com/office/powerpoint/2010/main" val="204310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South Africa’s economy is subject to major fluctuations, and is therefore very unstable.</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Unemployment is very high when compared to much of the world, and this can cause lac of economic growth (more people on benefits, less output, etc.).</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Balance of Payments has recently turned from a trade deficit to a surplus, perhaps </a:t>
            </a:r>
            <a:r>
              <a:rPr lang="en-US" dirty="0" err="1">
                <a:solidFill>
                  <a:schemeClr val="tx1">
                    <a:lumMod val="75000"/>
                    <a:lumOff val="25000"/>
                  </a:schemeClr>
                </a:solidFill>
              </a:rPr>
              <a:t>signalling</a:t>
            </a:r>
            <a:r>
              <a:rPr lang="en-US" dirty="0">
                <a:solidFill>
                  <a:schemeClr val="tx1">
                    <a:lumMod val="75000"/>
                    <a:lumOff val="25000"/>
                  </a:schemeClr>
                </a:solidFill>
              </a:rPr>
              <a:t> an increase in economic activity and growth.</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The pandemic has severely affected the economy, but it has been able to bounce back to become stronger than before. </a:t>
            </a:r>
          </a:p>
          <a:p>
            <a:endParaRPr lang="en-GB" dirty="0"/>
          </a:p>
        </p:txBody>
      </p:sp>
      <p:sp>
        <p:nvSpPr>
          <p:cNvPr id="4" name="Slide Number Placeholder 3"/>
          <p:cNvSpPr>
            <a:spLocks noGrp="1"/>
          </p:cNvSpPr>
          <p:nvPr>
            <p:ph type="sldNum" sz="quarter" idx="5"/>
          </p:nvPr>
        </p:nvSpPr>
        <p:spPr/>
        <p:txBody>
          <a:bodyPr/>
          <a:lstStyle/>
          <a:p>
            <a:fld id="{4306F76E-E60C-4C54-B47A-C2C406EC8F72}" type="slidenum">
              <a:rPr lang="en-US" smtClean="0"/>
              <a:t>6</a:t>
            </a:fld>
            <a:endParaRPr lang="en-US" dirty="0"/>
          </a:p>
        </p:txBody>
      </p:sp>
    </p:spTree>
    <p:extLst>
      <p:ext uri="{BB962C8B-B14F-4D97-AF65-F5344CB8AC3E}">
        <p14:creationId xmlns:p14="http://schemas.microsoft.com/office/powerpoint/2010/main" val="2923496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Luxury Cruises to Cape Town, South Africa | Azamara">
            <a:extLst>
              <a:ext uri="{FF2B5EF4-FFF2-40B4-BE49-F238E27FC236}">
                <a16:creationId xmlns:a16="http://schemas.microsoft.com/office/drawing/2014/main" id="{DE9A1C31-4F28-70D5-E75A-0DDD984E58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34"/>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103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sz="5400" dirty="0">
                <a:solidFill>
                  <a:schemeClr val="bg1"/>
                </a:solidFill>
              </a:rPr>
              <a:t>South Africa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US" sz="2800" dirty="0">
                <a:solidFill>
                  <a:schemeClr val="bg1"/>
                </a:solidFill>
              </a:rPr>
              <a:t>Economic Performance</a:t>
            </a:r>
          </a:p>
        </p:txBody>
      </p:sp>
      <p:cxnSp>
        <p:nvCxnSpPr>
          <p:cNvPr id="1042" name="Straight Connector 1041">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24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4D7E-0FC5-FE78-0127-4AF3F2EC3BCE}"/>
              </a:ext>
            </a:extLst>
          </p:cNvPr>
          <p:cNvSpPr>
            <a:spLocks noGrp="1"/>
          </p:cNvSpPr>
          <p:nvPr>
            <p:ph type="title"/>
          </p:nvPr>
        </p:nvSpPr>
        <p:spPr>
          <a:xfrm>
            <a:off x="767857" y="715800"/>
            <a:ext cx="3031852" cy="476250"/>
          </a:xfrm>
        </p:spPr>
        <p:txBody>
          <a:bodyPr/>
          <a:lstStyle/>
          <a:p>
            <a:r>
              <a:rPr lang="en-GB" dirty="0"/>
              <a:t>Economic Growth</a:t>
            </a:r>
          </a:p>
        </p:txBody>
      </p:sp>
      <p:sp>
        <p:nvSpPr>
          <p:cNvPr id="4" name="Text Placeholder 3">
            <a:extLst>
              <a:ext uri="{FF2B5EF4-FFF2-40B4-BE49-F238E27FC236}">
                <a16:creationId xmlns:a16="http://schemas.microsoft.com/office/drawing/2014/main" id="{ABD1A348-71BE-AAB3-43CC-D7A307C4CECA}"/>
              </a:ext>
            </a:extLst>
          </p:cNvPr>
          <p:cNvSpPr>
            <a:spLocks noGrp="1"/>
          </p:cNvSpPr>
          <p:nvPr>
            <p:ph type="body" sz="half" idx="2"/>
          </p:nvPr>
        </p:nvSpPr>
        <p:spPr>
          <a:xfrm>
            <a:off x="767857" y="1406851"/>
            <a:ext cx="3031852" cy="4735349"/>
          </a:xfrm>
        </p:spPr>
        <p:txBody>
          <a:bodyPr>
            <a:normAutofit fontScale="92500" lnSpcReduction="20000"/>
          </a:bodyPr>
          <a:lstStyle/>
          <a:p>
            <a:pPr marL="285750" indent="-285750">
              <a:buFont typeface="Arial" panose="020B0604020202020204" pitchFamily="34" charset="0"/>
              <a:buChar char="•"/>
            </a:pPr>
            <a:r>
              <a:rPr lang="en-GB" sz="2400" dirty="0"/>
              <a:t>Economic Growth rate gradually falling since 2010</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Remained positive until 2019</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Dropped steeply to -6% in 2020</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Bounced back to 5% in 2021</a:t>
            </a:r>
          </a:p>
        </p:txBody>
      </p:sp>
      <p:pic>
        <p:nvPicPr>
          <p:cNvPr id="8" name="Picture 7">
            <a:extLst>
              <a:ext uri="{FF2B5EF4-FFF2-40B4-BE49-F238E27FC236}">
                <a16:creationId xmlns:a16="http://schemas.microsoft.com/office/drawing/2014/main" id="{61A2B0F7-FBBB-A663-6D77-B4EB14169266}"/>
              </a:ext>
            </a:extLst>
          </p:cNvPr>
          <p:cNvPicPr>
            <a:picLocks noChangeAspect="1"/>
          </p:cNvPicPr>
          <p:nvPr/>
        </p:nvPicPr>
        <p:blipFill>
          <a:blip r:embed="rId3"/>
          <a:stretch>
            <a:fillRect/>
          </a:stretch>
        </p:blipFill>
        <p:spPr>
          <a:xfrm>
            <a:off x="5000625" y="1384396"/>
            <a:ext cx="7063111" cy="4287029"/>
          </a:xfrm>
          <a:prstGeom prst="rect">
            <a:avLst/>
          </a:prstGeom>
        </p:spPr>
      </p:pic>
      <p:sp>
        <p:nvSpPr>
          <p:cNvPr id="10" name="TextBox 9">
            <a:extLst>
              <a:ext uri="{FF2B5EF4-FFF2-40B4-BE49-F238E27FC236}">
                <a16:creationId xmlns:a16="http://schemas.microsoft.com/office/drawing/2014/main" id="{5D99F56C-7214-E559-6765-EB7B215E04EA}"/>
              </a:ext>
            </a:extLst>
          </p:cNvPr>
          <p:cNvSpPr txBox="1"/>
          <p:nvPr/>
        </p:nvSpPr>
        <p:spPr>
          <a:xfrm>
            <a:off x="10865232" y="6523200"/>
            <a:ext cx="3636231" cy="261610"/>
          </a:xfrm>
          <a:prstGeom prst="rect">
            <a:avLst/>
          </a:prstGeom>
          <a:noFill/>
        </p:spPr>
        <p:txBody>
          <a:bodyPr wrap="square" rtlCol="0">
            <a:spAutoFit/>
          </a:bodyPr>
          <a:lstStyle/>
          <a:p>
            <a:r>
              <a:rPr lang="en-GB" sz="1050" dirty="0">
                <a:latin typeface="+mj-lt"/>
              </a:rPr>
              <a:t>Data: World Bank</a:t>
            </a:r>
          </a:p>
        </p:txBody>
      </p:sp>
      <p:sp>
        <p:nvSpPr>
          <p:cNvPr id="11" name="TextBox 10">
            <a:extLst>
              <a:ext uri="{FF2B5EF4-FFF2-40B4-BE49-F238E27FC236}">
                <a16:creationId xmlns:a16="http://schemas.microsoft.com/office/drawing/2014/main" id="{DF26FA54-20B7-898F-6AD9-B44ECA60B6A9}"/>
              </a:ext>
            </a:extLst>
          </p:cNvPr>
          <p:cNvSpPr txBox="1"/>
          <p:nvPr/>
        </p:nvSpPr>
        <p:spPr>
          <a:xfrm>
            <a:off x="4190999" y="3097024"/>
            <a:ext cx="1133277" cy="769441"/>
          </a:xfrm>
          <a:prstGeom prst="rect">
            <a:avLst/>
          </a:prstGeom>
          <a:noFill/>
        </p:spPr>
        <p:txBody>
          <a:bodyPr wrap="square" rtlCol="0">
            <a:spAutoFit/>
          </a:bodyPr>
          <a:lstStyle/>
          <a:p>
            <a:r>
              <a:rPr lang="en-GB" sz="1100" dirty="0"/>
              <a:t>Economic Growth as a percentage of GDP</a:t>
            </a:r>
          </a:p>
        </p:txBody>
      </p:sp>
      <p:sp>
        <p:nvSpPr>
          <p:cNvPr id="13" name="TextBox 12">
            <a:extLst>
              <a:ext uri="{FF2B5EF4-FFF2-40B4-BE49-F238E27FC236}">
                <a16:creationId xmlns:a16="http://schemas.microsoft.com/office/drawing/2014/main" id="{3BB0CB54-FD6D-E85A-A4B6-8124EED4238D}"/>
              </a:ext>
            </a:extLst>
          </p:cNvPr>
          <p:cNvSpPr txBox="1"/>
          <p:nvPr/>
        </p:nvSpPr>
        <p:spPr>
          <a:xfrm>
            <a:off x="8153399" y="5409815"/>
            <a:ext cx="1133277" cy="261610"/>
          </a:xfrm>
          <a:prstGeom prst="rect">
            <a:avLst/>
          </a:prstGeom>
          <a:noFill/>
        </p:spPr>
        <p:txBody>
          <a:bodyPr wrap="square" rtlCol="0">
            <a:spAutoFit/>
          </a:bodyPr>
          <a:lstStyle/>
          <a:p>
            <a:r>
              <a:rPr lang="en-GB" sz="1100" dirty="0"/>
              <a:t>Time</a:t>
            </a:r>
          </a:p>
        </p:txBody>
      </p:sp>
    </p:spTree>
    <p:extLst>
      <p:ext uri="{BB962C8B-B14F-4D97-AF65-F5344CB8AC3E}">
        <p14:creationId xmlns:p14="http://schemas.microsoft.com/office/powerpoint/2010/main" val="421984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81" name="Rectangle 206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83" name="Rectangle 207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84" name="Rectangle 207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85" name="Rectangle 207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86" name="Rectangle 2077">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7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5257286F-E1D0-C82C-2A0C-60C04F4A5A5D}"/>
              </a:ext>
            </a:extLst>
          </p:cNvPr>
          <p:cNvSpPr txBox="1"/>
          <p:nvPr/>
        </p:nvSpPr>
        <p:spPr>
          <a:xfrm>
            <a:off x="8037126" y="450085"/>
            <a:ext cx="3511233" cy="665989"/>
          </a:xfrm>
          <a:prstGeom prst="rect">
            <a:avLst/>
          </a:prstGeom>
        </p:spPr>
        <p:txBody>
          <a:bodyPr vert="horz" lIns="91440" tIns="45720" rIns="91440" bIns="45720" rtlCol="0" anchor="ctr">
            <a:normAutofit/>
          </a:bodyPr>
          <a:lstStyle/>
          <a:p>
            <a:pPr defTabSz="457200">
              <a:spcBef>
                <a:spcPct val="0"/>
              </a:spcBef>
              <a:spcAft>
                <a:spcPts val="600"/>
              </a:spcAft>
              <a:buClr>
                <a:schemeClr val="accent1"/>
              </a:buClr>
              <a:buSzPct val="92000"/>
            </a:pPr>
            <a:r>
              <a:rPr lang="en-US" sz="3200" cap="all" dirty="0">
                <a:latin typeface="+mj-lt"/>
                <a:ea typeface="+mj-ea"/>
                <a:cs typeface="+mj-cs"/>
              </a:rPr>
              <a:t>Unemployment</a:t>
            </a:r>
          </a:p>
        </p:txBody>
      </p:sp>
      <p:sp>
        <p:nvSpPr>
          <p:cNvPr id="2082" name="Rectangle 208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9E80467D-480C-0DCD-8021-9E7EEA66CF74}"/>
              </a:ext>
            </a:extLst>
          </p:cNvPr>
          <p:cNvSpPr txBox="1"/>
          <p:nvPr/>
        </p:nvSpPr>
        <p:spPr>
          <a:xfrm>
            <a:off x="7834750" y="1857235"/>
            <a:ext cx="4268365" cy="3785652"/>
          </a:xfrm>
          <a:prstGeom prst="rect">
            <a:avLst/>
          </a:prstGeom>
          <a:noFill/>
        </p:spPr>
        <p:txBody>
          <a:bodyPr wrap="square" rtlCol="0">
            <a:spAutoFit/>
          </a:bodyPr>
          <a:lstStyle/>
          <a:p>
            <a:pPr marL="171450" indent="-171450">
              <a:buFont typeface="Arial" panose="020B0604020202020204" pitchFamily="34" charset="0"/>
              <a:buChar char="•"/>
            </a:pPr>
            <a:r>
              <a:rPr lang="en-GB" sz="2400" dirty="0"/>
              <a:t>High average unemployment throughout the last decade</a:t>
            </a:r>
          </a:p>
          <a:p>
            <a:pPr marL="171450" indent="-171450">
              <a:buFont typeface="Arial" panose="020B0604020202020204" pitchFamily="34" charset="0"/>
              <a:buChar char="•"/>
            </a:pPr>
            <a:endParaRPr lang="en-GB" sz="2400" dirty="0"/>
          </a:p>
          <a:p>
            <a:pPr marL="171450" indent="-171450">
              <a:buFont typeface="Arial" panose="020B0604020202020204" pitchFamily="34" charset="0"/>
              <a:buChar char="•"/>
            </a:pPr>
            <a:r>
              <a:rPr lang="en-GB" sz="2400" dirty="0"/>
              <a:t>Began to increase in 2013</a:t>
            </a:r>
          </a:p>
          <a:p>
            <a:pPr marL="171450" indent="-171450">
              <a:buFont typeface="Arial" panose="020B0604020202020204" pitchFamily="34" charset="0"/>
              <a:buChar char="•"/>
            </a:pPr>
            <a:endParaRPr lang="en-GB" sz="2400" dirty="0"/>
          </a:p>
          <a:p>
            <a:pPr marL="171450" indent="-171450">
              <a:buFont typeface="Arial" panose="020B0604020202020204" pitchFamily="34" charset="0"/>
              <a:buChar char="•"/>
            </a:pPr>
            <a:r>
              <a:rPr lang="en-GB" sz="2400" dirty="0"/>
              <a:t>Large jumps in 2015, 2018 and 2019</a:t>
            </a:r>
          </a:p>
          <a:p>
            <a:pPr marL="171450" indent="-171450">
              <a:buFont typeface="Arial" panose="020B0604020202020204" pitchFamily="34" charset="0"/>
              <a:buChar char="•"/>
            </a:pPr>
            <a:endParaRPr lang="en-GB" sz="2400" dirty="0"/>
          </a:p>
          <a:p>
            <a:pPr marL="171450" indent="-171450">
              <a:buFont typeface="Arial" panose="020B0604020202020204" pitchFamily="34" charset="0"/>
              <a:buChar char="•"/>
            </a:pPr>
            <a:r>
              <a:rPr lang="en-GB" sz="2400" dirty="0"/>
              <a:t>Unemployment spiked in 2020 due to the pandemic</a:t>
            </a:r>
          </a:p>
        </p:txBody>
      </p:sp>
      <p:pic>
        <p:nvPicPr>
          <p:cNvPr id="13" name="Picture 12">
            <a:extLst>
              <a:ext uri="{FF2B5EF4-FFF2-40B4-BE49-F238E27FC236}">
                <a16:creationId xmlns:a16="http://schemas.microsoft.com/office/drawing/2014/main" id="{3B70AC58-8E2A-5EB8-310C-5F5839B78E66}"/>
              </a:ext>
            </a:extLst>
          </p:cNvPr>
          <p:cNvPicPr>
            <a:picLocks noChangeAspect="1"/>
          </p:cNvPicPr>
          <p:nvPr/>
        </p:nvPicPr>
        <p:blipFill>
          <a:blip r:embed="rId3"/>
          <a:stretch>
            <a:fillRect/>
          </a:stretch>
        </p:blipFill>
        <p:spPr>
          <a:xfrm>
            <a:off x="916997" y="1260016"/>
            <a:ext cx="6465713" cy="4337967"/>
          </a:xfrm>
          <a:prstGeom prst="rect">
            <a:avLst/>
          </a:prstGeom>
        </p:spPr>
      </p:pic>
      <p:sp>
        <p:nvSpPr>
          <p:cNvPr id="17" name="TextBox 16">
            <a:extLst>
              <a:ext uri="{FF2B5EF4-FFF2-40B4-BE49-F238E27FC236}">
                <a16:creationId xmlns:a16="http://schemas.microsoft.com/office/drawing/2014/main" id="{A2357612-BAFE-856F-2996-3A9356412348}"/>
              </a:ext>
            </a:extLst>
          </p:cNvPr>
          <p:cNvSpPr txBox="1"/>
          <p:nvPr/>
        </p:nvSpPr>
        <p:spPr>
          <a:xfrm>
            <a:off x="73407" y="6458344"/>
            <a:ext cx="3636231" cy="261610"/>
          </a:xfrm>
          <a:prstGeom prst="rect">
            <a:avLst/>
          </a:prstGeom>
          <a:noFill/>
        </p:spPr>
        <p:txBody>
          <a:bodyPr wrap="square" rtlCol="0">
            <a:spAutoFit/>
          </a:bodyPr>
          <a:lstStyle/>
          <a:p>
            <a:r>
              <a:rPr lang="en-GB" sz="1050" dirty="0">
                <a:solidFill>
                  <a:schemeClr val="bg1"/>
                </a:solidFill>
                <a:latin typeface="+mj-lt"/>
              </a:rPr>
              <a:t>Data: World Bank</a:t>
            </a:r>
          </a:p>
        </p:txBody>
      </p:sp>
      <p:cxnSp>
        <p:nvCxnSpPr>
          <p:cNvPr id="19" name="Straight Arrow Connector 18">
            <a:extLst>
              <a:ext uri="{FF2B5EF4-FFF2-40B4-BE49-F238E27FC236}">
                <a16:creationId xmlns:a16="http://schemas.microsoft.com/office/drawing/2014/main" id="{59C196B3-2FE4-720F-228B-ED783227E3D3}"/>
              </a:ext>
            </a:extLst>
          </p:cNvPr>
          <p:cNvCxnSpPr>
            <a:cxnSpLocks/>
          </p:cNvCxnSpPr>
          <p:nvPr/>
        </p:nvCxnSpPr>
        <p:spPr>
          <a:xfrm>
            <a:off x="6219645" y="2518330"/>
            <a:ext cx="390705" cy="6344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86B30D8-9B44-667D-62CA-85E3FC1421C6}"/>
              </a:ext>
            </a:extLst>
          </p:cNvPr>
          <p:cNvSpPr txBox="1"/>
          <p:nvPr/>
        </p:nvSpPr>
        <p:spPr>
          <a:xfrm>
            <a:off x="5280052" y="2264979"/>
            <a:ext cx="1618891" cy="261610"/>
          </a:xfrm>
          <a:prstGeom prst="rect">
            <a:avLst/>
          </a:prstGeom>
          <a:noFill/>
        </p:spPr>
        <p:txBody>
          <a:bodyPr wrap="square" rtlCol="0">
            <a:spAutoFit/>
          </a:bodyPr>
          <a:lstStyle/>
          <a:p>
            <a:r>
              <a:rPr lang="en-GB" sz="1050" dirty="0">
                <a:solidFill>
                  <a:schemeClr val="bg1"/>
                </a:solidFill>
              </a:rPr>
              <a:t>COVID-19 Pandemic</a:t>
            </a:r>
          </a:p>
        </p:txBody>
      </p:sp>
      <p:sp>
        <p:nvSpPr>
          <p:cNvPr id="22" name="TextBox 21">
            <a:extLst>
              <a:ext uri="{FF2B5EF4-FFF2-40B4-BE49-F238E27FC236}">
                <a16:creationId xmlns:a16="http://schemas.microsoft.com/office/drawing/2014/main" id="{2B229D05-1EE4-6E35-18A5-A2D05FC439E6}"/>
              </a:ext>
            </a:extLst>
          </p:cNvPr>
          <p:cNvSpPr txBox="1"/>
          <p:nvPr/>
        </p:nvSpPr>
        <p:spPr>
          <a:xfrm>
            <a:off x="149487" y="2947718"/>
            <a:ext cx="962027" cy="769441"/>
          </a:xfrm>
          <a:prstGeom prst="rect">
            <a:avLst/>
          </a:prstGeom>
          <a:noFill/>
        </p:spPr>
        <p:txBody>
          <a:bodyPr wrap="square" rtlCol="0">
            <a:spAutoFit/>
          </a:bodyPr>
          <a:lstStyle/>
          <a:p>
            <a:r>
              <a:rPr lang="en-GB" sz="1100" dirty="0">
                <a:solidFill>
                  <a:schemeClr val="bg1"/>
                </a:solidFill>
              </a:rPr>
              <a:t>% of Population that are unemployed</a:t>
            </a:r>
          </a:p>
        </p:txBody>
      </p:sp>
      <p:sp>
        <p:nvSpPr>
          <p:cNvPr id="24" name="TextBox 23">
            <a:extLst>
              <a:ext uri="{FF2B5EF4-FFF2-40B4-BE49-F238E27FC236}">
                <a16:creationId xmlns:a16="http://schemas.microsoft.com/office/drawing/2014/main" id="{A98BC591-E22E-62DA-5914-18CD52A92305}"/>
              </a:ext>
            </a:extLst>
          </p:cNvPr>
          <p:cNvSpPr txBox="1"/>
          <p:nvPr/>
        </p:nvSpPr>
        <p:spPr>
          <a:xfrm>
            <a:off x="3803904" y="5222784"/>
            <a:ext cx="1133277" cy="261610"/>
          </a:xfrm>
          <a:prstGeom prst="rect">
            <a:avLst/>
          </a:prstGeom>
          <a:noFill/>
        </p:spPr>
        <p:txBody>
          <a:bodyPr wrap="square" rtlCol="0">
            <a:spAutoFit/>
          </a:bodyPr>
          <a:lstStyle/>
          <a:p>
            <a:r>
              <a:rPr lang="en-GB" sz="1100" dirty="0">
                <a:solidFill>
                  <a:schemeClr val="bg1"/>
                </a:solidFill>
              </a:rPr>
              <a:t>Time</a:t>
            </a:r>
          </a:p>
        </p:txBody>
      </p:sp>
    </p:spTree>
    <p:extLst>
      <p:ext uri="{BB962C8B-B14F-4D97-AF65-F5344CB8AC3E}">
        <p14:creationId xmlns:p14="http://schemas.microsoft.com/office/powerpoint/2010/main" val="37582838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4D7E-0FC5-FE78-0127-4AF3F2EC3BCE}"/>
              </a:ext>
            </a:extLst>
          </p:cNvPr>
          <p:cNvSpPr>
            <a:spLocks noGrp="1"/>
          </p:cNvSpPr>
          <p:nvPr>
            <p:ph type="title"/>
          </p:nvPr>
        </p:nvSpPr>
        <p:spPr>
          <a:xfrm>
            <a:off x="767857" y="715800"/>
            <a:ext cx="3031852" cy="476250"/>
          </a:xfrm>
        </p:spPr>
        <p:txBody>
          <a:bodyPr>
            <a:normAutofit/>
          </a:bodyPr>
          <a:lstStyle/>
          <a:p>
            <a:pPr algn="ctr"/>
            <a:r>
              <a:rPr lang="en-GB" dirty="0"/>
              <a:t>Inflation</a:t>
            </a:r>
          </a:p>
        </p:txBody>
      </p:sp>
      <p:sp>
        <p:nvSpPr>
          <p:cNvPr id="4" name="Text Placeholder 3">
            <a:extLst>
              <a:ext uri="{FF2B5EF4-FFF2-40B4-BE49-F238E27FC236}">
                <a16:creationId xmlns:a16="http://schemas.microsoft.com/office/drawing/2014/main" id="{ABD1A348-71BE-AAB3-43CC-D7A307C4CECA}"/>
              </a:ext>
            </a:extLst>
          </p:cNvPr>
          <p:cNvSpPr>
            <a:spLocks noGrp="1"/>
          </p:cNvSpPr>
          <p:nvPr>
            <p:ph type="body" sz="half" idx="2"/>
          </p:nvPr>
        </p:nvSpPr>
        <p:spPr>
          <a:xfrm>
            <a:off x="474709" y="1300256"/>
            <a:ext cx="3649617" cy="4735349"/>
          </a:xfrm>
        </p:spPr>
        <p:txBody>
          <a:bodyPr>
            <a:normAutofit/>
          </a:bodyPr>
          <a:lstStyle/>
          <a:p>
            <a:pPr marL="285750" indent="-285750">
              <a:buFont typeface="Arial" panose="020B0604020202020204" pitchFamily="34" charset="0"/>
              <a:buChar char="•"/>
            </a:pPr>
            <a:r>
              <a:rPr lang="en-GB" sz="2000" dirty="0"/>
              <a:t>Inflation has remained above 3% for the last decade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Inflation is higher than is ideal, with large fluctuations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In 2020 inflation was at its lowest (3.25%)</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It has now began to increase, and is currently at 7.8%</a:t>
            </a:r>
          </a:p>
          <a:p>
            <a:endParaRPr lang="en-GB" sz="2000" dirty="0"/>
          </a:p>
          <a:p>
            <a:endParaRPr lang="en-GB" sz="2000" dirty="0"/>
          </a:p>
          <a:p>
            <a:pPr marL="285750" indent="-285750">
              <a:buFont typeface="Arial" panose="020B0604020202020204" pitchFamily="34" charset="0"/>
              <a:buChar char="•"/>
            </a:pPr>
            <a:endParaRPr lang="en-GB" sz="2000" dirty="0"/>
          </a:p>
        </p:txBody>
      </p:sp>
      <p:sp>
        <p:nvSpPr>
          <p:cNvPr id="10" name="TextBox 9">
            <a:extLst>
              <a:ext uri="{FF2B5EF4-FFF2-40B4-BE49-F238E27FC236}">
                <a16:creationId xmlns:a16="http://schemas.microsoft.com/office/drawing/2014/main" id="{5D99F56C-7214-E559-6765-EB7B215E04EA}"/>
              </a:ext>
            </a:extLst>
          </p:cNvPr>
          <p:cNvSpPr txBox="1"/>
          <p:nvPr/>
        </p:nvSpPr>
        <p:spPr>
          <a:xfrm>
            <a:off x="10865232" y="6523200"/>
            <a:ext cx="3636231" cy="261610"/>
          </a:xfrm>
          <a:prstGeom prst="rect">
            <a:avLst/>
          </a:prstGeom>
          <a:noFill/>
        </p:spPr>
        <p:txBody>
          <a:bodyPr wrap="square" rtlCol="0">
            <a:spAutoFit/>
          </a:bodyPr>
          <a:lstStyle/>
          <a:p>
            <a:r>
              <a:rPr lang="en-GB" sz="1050" dirty="0">
                <a:latin typeface="+mj-lt"/>
              </a:rPr>
              <a:t>Data: World Bank</a:t>
            </a:r>
          </a:p>
        </p:txBody>
      </p:sp>
      <p:pic>
        <p:nvPicPr>
          <p:cNvPr id="5" name="Picture 4">
            <a:extLst>
              <a:ext uri="{FF2B5EF4-FFF2-40B4-BE49-F238E27FC236}">
                <a16:creationId xmlns:a16="http://schemas.microsoft.com/office/drawing/2014/main" id="{F1CF0BD4-6133-C03A-9C39-C34490563855}"/>
              </a:ext>
            </a:extLst>
          </p:cNvPr>
          <p:cNvPicPr>
            <a:picLocks noChangeAspect="1"/>
          </p:cNvPicPr>
          <p:nvPr/>
        </p:nvPicPr>
        <p:blipFill>
          <a:blip r:embed="rId3"/>
          <a:stretch>
            <a:fillRect/>
          </a:stretch>
        </p:blipFill>
        <p:spPr>
          <a:xfrm>
            <a:off x="4829174" y="1280800"/>
            <a:ext cx="6920431" cy="4467849"/>
          </a:xfrm>
          <a:prstGeom prst="rect">
            <a:avLst/>
          </a:prstGeom>
        </p:spPr>
      </p:pic>
      <p:sp>
        <p:nvSpPr>
          <p:cNvPr id="6" name="TextBox 5">
            <a:extLst>
              <a:ext uri="{FF2B5EF4-FFF2-40B4-BE49-F238E27FC236}">
                <a16:creationId xmlns:a16="http://schemas.microsoft.com/office/drawing/2014/main" id="{EBDFFA0B-9294-2FC4-5C6F-E955BD0CC03F}"/>
              </a:ext>
            </a:extLst>
          </p:cNvPr>
          <p:cNvSpPr txBox="1"/>
          <p:nvPr/>
        </p:nvSpPr>
        <p:spPr>
          <a:xfrm>
            <a:off x="4124326" y="3290500"/>
            <a:ext cx="1143000" cy="276999"/>
          </a:xfrm>
          <a:prstGeom prst="rect">
            <a:avLst/>
          </a:prstGeom>
          <a:noFill/>
        </p:spPr>
        <p:txBody>
          <a:bodyPr wrap="square" rtlCol="0">
            <a:spAutoFit/>
          </a:bodyPr>
          <a:lstStyle/>
          <a:p>
            <a:r>
              <a:rPr lang="en-GB" sz="1200" dirty="0"/>
              <a:t>% Inflation</a:t>
            </a:r>
          </a:p>
        </p:txBody>
      </p:sp>
      <p:sp>
        <p:nvSpPr>
          <p:cNvPr id="9" name="TextBox 8">
            <a:extLst>
              <a:ext uri="{FF2B5EF4-FFF2-40B4-BE49-F238E27FC236}">
                <a16:creationId xmlns:a16="http://schemas.microsoft.com/office/drawing/2014/main" id="{49D39D7A-81AD-27FE-B595-C1783D2DEA60}"/>
              </a:ext>
            </a:extLst>
          </p:cNvPr>
          <p:cNvSpPr txBox="1"/>
          <p:nvPr/>
        </p:nvSpPr>
        <p:spPr>
          <a:xfrm>
            <a:off x="8143874" y="5617844"/>
            <a:ext cx="1133277" cy="261610"/>
          </a:xfrm>
          <a:prstGeom prst="rect">
            <a:avLst/>
          </a:prstGeom>
          <a:noFill/>
        </p:spPr>
        <p:txBody>
          <a:bodyPr wrap="square" rtlCol="0">
            <a:spAutoFit/>
          </a:bodyPr>
          <a:lstStyle/>
          <a:p>
            <a:r>
              <a:rPr lang="en-GB" sz="1100" dirty="0"/>
              <a:t>Time</a:t>
            </a:r>
          </a:p>
        </p:txBody>
      </p:sp>
    </p:spTree>
    <p:extLst>
      <p:ext uri="{BB962C8B-B14F-4D97-AF65-F5344CB8AC3E}">
        <p14:creationId xmlns:p14="http://schemas.microsoft.com/office/powerpoint/2010/main" val="314141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81" name="Rectangle 206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83" name="Rectangle 207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84" name="Rectangle 207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85" name="Rectangle 207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86" name="Rectangle 2077">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7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5257286F-E1D0-C82C-2A0C-60C04F4A5A5D}"/>
              </a:ext>
            </a:extLst>
          </p:cNvPr>
          <p:cNvSpPr txBox="1"/>
          <p:nvPr/>
        </p:nvSpPr>
        <p:spPr>
          <a:xfrm>
            <a:off x="8037126" y="450085"/>
            <a:ext cx="3511233" cy="665989"/>
          </a:xfrm>
          <a:prstGeom prst="rect">
            <a:avLst/>
          </a:prstGeom>
        </p:spPr>
        <p:txBody>
          <a:bodyPr vert="horz" lIns="91440" tIns="45720" rIns="91440" bIns="45720" rtlCol="0" anchor="ctr">
            <a:noAutofit/>
          </a:bodyPr>
          <a:lstStyle/>
          <a:p>
            <a:pPr defTabSz="457200">
              <a:spcBef>
                <a:spcPct val="0"/>
              </a:spcBef>
              <a:spcAft>
                <a:spcPts val="600"/>
              </a:spcAft>
              <a:buClr>
                <a:schemeClr val="accent1"/>
              </a:buClr>
              <a:buSzPct val="92000"/>
            </a:pPr>
            <a:r>
              <a:rPr lang="en-US" sz="2400" cap="all" dirty="0">
                <a:latin typeface="+mj-lt"/>
                <a:ea typeface="+mj-ea"/>
                <a:cs typeface="+mj-cs"/>
              </a:rPr>
              <a:t>Balance of Payments</a:t>
            </a:r>
          </a:p>
        </p:txBody>
      </p:sp>
      <p:sp>
        <p:nvSpPr>
          <p:cNvPr id="2082" name="Rectangle 208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9E80467D-480C-0DCD-8021-9E7EEA66CF74}"/>
              </a:ext>
            </a:extLst>
          </p:cNvPr>
          <p:cNvSpPr txBox="1"/>
          <p:nvPr/>
        </p:nvSpPr>
        <p:spPr>
          <a:xfrm>
            <a:off x="7984237" y="1355923"/>
            <a:ext cx="4121330" cy="4893647"/>
          </a:xfrm>
          <a:prstGeom prst="rect">
            <a:avLst/>
          </a:prstGeom>
          <a:noFill/>
        </p:spPr>
        <p:txBody>
          <a:bodyPr wrap="square" rtlCol="0">
            <a:spAutoFit/>
          </a:bodyPr>
          <a:lstStyle/>
          <a:p>
            <a:pPr marL="171450" indent="-171450">
              <a:buFont typeface="Arial" panose="020B0604020202020204" pitchFamily="34" charset="0"/>
              <a:buChar char="•"/>
            </a:pPr>
            <a:r>
              <a:rPr lang="en-GB" sz="2400" dirty="0"/>
              <a:t>2010-2019 there was a trade deficit</a:t>
            </a:r>
          </a:p>
          <a:p>
            <a:pPr marL="171450" indent="-171450">
              <a:buFont typeface="Arial" panose="020B0604020202020204" pitchFamily="34" charset="0"/>
              <a:buChar char="•"/>
            </a:pPr>
            <a:endParaRPr lang="en-GB" sz="2400" dirty="0"/>
          </a:p>
          <a:p>
            <a:pPr marL="171450" indent="-171450">
              <a:buFont typeface="Arial" panose="020B0604020202020204" pitchFamily="34" charset="0"/>
              <a:buChar char="•"/>
            </a:pPr>
            <a:r>
              <a:rPr lang="en-GB" sz="2400" dirty="0"/>
              <a:t>Deficit became a surplus in 2019</a:t>
            </a:r>
          </a:p>
          <a:p>
            <a:pPr marL="171450" indent="-171450">
              <a:buFont typeface="Arial" panose="020B0604020202020204" pitchFamily="34" charset="0"/>
              <a:buChar char="•"/>
            </a:pPr>
            <a:endParaRPr lang="en-GB" sz="2400" dirty="0"/>
          </a:p>
          <a:p>
            <a:pPr marL="171450" indent="-171450">
              <a:buFont typeface="Arial" panose="020B0604020202020204" pitchFamily="34" charset="0"/>
              <a:buChar char="•"/>
            </a:pPr>
            <a:r>
              <a:rPr lang="en-GB" sz="2400" dirty="0"/>
              <a:t>Large spike in 2019 as surplus increased very quickly</a:t>
            </a:r>
          </a:p>
          <a:p>
            <a:endParaRPr lang="en-GB" sz="2400" dirty="0"/>
          </a:p>
          <a:p>
            <a:pPr marL="171450" indent="-171450">
              <a:buFont typeface="Arial" panose="020B0604020202020204" pitchFamily="34" charset="0"/>
              <a:buChar char="•"/>
            </a:pPr>
            <a:r>
              <a:rPr lang="en-GB" sz="2400" dirty="0"/>
              <a:t>This boosted economic activity and contributed to growth</a:t>
            </a:r>
          </a:p>
        </p:txBody>
      </p:sp>
      <p:sp>
        <p:nvSpPr>
          <p:cNvPr id="17" name="TextBox 16">
            <a:extLst>
              <a:ext uri="{FF2B5EF4-FFF2-40B4-BE49-F238E27FC236}">
                <a16:creationId xmlns:a16="http://schemas.microsoft.com/office/drawing/2014/main" id="{A2357612-BAFE-856F-2996-3A9356412348}"/>
              </a:ext>
            </a:extLst>
          </p:cNvPr>
          <p:cNvSpPr txBox="1"/>
          <p:nvPr/>
        </p:nvSpPr>
        <p:spPr>
          <a:xfrm>
            <a:off x="73407" y="6458344"/>
            <a:ext cx="3636231" cy="261610"/>
          </a:xfrm>
          <a:prstGeom prst="rect">
            <a:avLst/>
          </a:prstGeom>
          <a:noFill/>
        </p:spPr>
        <p:txBody>
          <a:bodyPr wrap="square" rtlCol="0">
            <a:spAutoFit/>
          </a:bodyPr>
          <a:lstStyle/>
          <a:p>
            <a:r>
              <a:rPr lang="en-GB" sz="1050" dirty="0">
                <a:solidFill>
                  <a:schemeClr val="bg1"/>
                </a:solidFill>
                <a:latin typeface="+mj-lt"/>
              </a:rPr>
              <a:t>Data: OECD</a:t>
            </a:r>
          </a:p>
        </p:txBody>
      </p:sp>
      <p:pic>
        <p:nvPicPr>
          <p:cNvPr id="6" name="Picture 5">
            <a:extLst>
              <a:ext uri="{FF2B5EF4-FFF2-40B4-BE49-F238E27FC236}">
                <a16:creationId xmlns:a16="http://schemas.microsoft.com/office/drawing/2014/main" id="{090FAE14-B77D-C359-CE59-9923AD954EF0}"/>
              </a:ext>
            </a:extLst>
          </p:cNvPr>
          <p:cNvPicPr>
            <a:picLocks noChangeAspect="1"/>
          </p:cNvPicPr>
          <p:nvPr/>
        </p:nvPicPr>
        <p:blipFill>
          <a:blip r:embed="rId3"/>
          <a:stretch>
            <a:fillRect/>
          </a:stretch>
        </p:blipFill>
        <p:spPr>
          <a:xfrm>
            <a:off x="876300" y="1579224"/>
            <a:ext cx="6534815" cy="3795543"/>
          </a:xfrm>
          <a:prstGeom prst="rect">
            <a:avLst/>
          </a:prstGeom>
        </p:spPr>
      </p:pic>
      <p:sp>
        <p:nvSpPr>
          <p:cNvPr id="9" name="TextBox 8">
            <a:extLst>
              <a:ext uri="{FF2B5EF4-FFF2-40B4-BE49-F238E27FC236}">
                <a16:creationId xmlns:a16="http://schemas.microsoft.com/office/drawing/2014/main" id="{A81589FA-AFAA-684D-5A92-D3C1087005E4}"/>
              </a:ext>
            </a:extLst>
          </p:cNvPr>
          <p:cNvSpPr txBox="1"/>
          <p:nvPr/>
        </p:nvSpPr>
        <p:spPr>
          <a:xfrm>
            <a:off x="27667" y="2845915"/>
            <a:ext cx="914863" cy="900246"/>
          </a:xfrm>
          <a:prstGeom prst="rect">
            <a:avLst/>
          </a:prstGeom>
          <a:noFill/>
        </p:spPr>
        <p:txBody>
          <a:bodyPr wrap="square" rtlCol="0">
            <a:spAutoFit/>
          </a:bodyPr>
          <a:lstStyle/>
          <a:p>
            <a:r>
              <a:rPr lang="en-GB" sz="1050" dirty="0">
                <a:solidFill>
                  <a:schemeClr val="bg1"/>
                </a:solidFill>
              </a:rPr>
              <a:t>Current account balance as a percentage of GDP</a:t>
            </a:r>
          </a:p>
        </p:txBody>
      </p:sp>
      <p:sp>
        <p:nvSpPr>
          <p:cNvPr id="11" name="TextBox 10">
            <a:extLst>
              <a:ext uri="{FF2B5EF4-FFF2-40B4-BE49-F238E27FC236}">
                <a16:creationId xmlns:a16="http://schemas.microsoft.com/office/drawing/2014/main" id="{B01A00DB-BB36-AE87-A0F3-AA345A3A043E}"/>
              </a:ext>
            </a:extLst>
          </p:cNvPr>
          <p:cNvSpPr txBox="1"/>
          <p:nvPr/>
        </p:nvSpPr>
        <p:spPr>
          <a:xfrm>
            <a:off x="3709638" y="5406522"/>
            <a:ext cx="1133277" cy="261610"/>
          </a:xfrm>
          <a:prstGeom prst="rect">
            <a:avLst/>
          </a:prstGeom>
          <a:noFill/>
        </p:spPr>
        <p:txBody>
          <a:bodyPr wrap="square" rtlCol="0">
            <a:spAutoFit/>
          </a:bodyPr>
          <a:lstStyle/>
          <a:p>
            <a:r>
              <a:rPr lang="en-GB" sz="1100" dirty="0">
                <a:solidFill>
                  <a:schemeClr val="bg1"/>
                </a:solidFill>
              </a:rPr>
              <a:t>Time</a:t>
            </a:r>
          </a:p>
        </p:txBody>
      </p:sp>
    </p:spTree>
    <p:extLst>
      <p:ext uri="{BB962C8B-B14F-4D97-AF65-F5344CB8AC3E}">
        <p14:creationId xmlns:p14="http://schemas.microsoft.com/office/powerpoint/2010/main" val="33673519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13">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4604A-261E-F26F-855E-F53F8EB46C81}"/>
              </a:ext>
            </a:extLst>
          </p:cNvPr>
          <p:cNvSpPr>
            <a:spLocks noGrp="1"/>
          </p:cNvSpPr>
          <p:nvPr>
            <p:ph type="title"/>
          </p:nvPr>
        </p:nvSpPr>
        <p:spPr>
          <a:xfrm>
            <a:off x="830663" y="1113764"/>
            <a:ext cx="3494578" cy="4624327"/>
          </a:xfrm>
        </p:spPr>
        <p:txBody>
          <a:bodyPr vert="horz" lIns="91440" tIns="45720" rIns="91440" bIns="45720" rtlCol="0" anchor="ctr">
            <a:normAutofit/>
          </a:bodyPr>
          <a:lstStyle/>
          <a:p>
            <a:pPr algn="ctr"/>
            <a:r>
              <a:rPr lang="en-US" sz="4400" b="0" kern="1200" cap="all" dirty="0" err="1">
                <a:solidFill>
                  <a:srgbClr val="FFFFFF"/>
                </a:solidFill>
                <a:latin typeface="+mj-lt"/>
                <a:ea typeface="+mj-ea"/>
                <a:cs typeface="+mj-cs"/>
              </a:rPr>
              <a:t>COnclusion</a:t>
            </a:r>
            <a:endParaRPr lang="en-US" sz="4400" b="0" kern="1200" cap="all"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1F0FEC17-9417-60CA-86EC-60CA8DF6F827}"/>
              </a:ext>
            </a:extLst>
          </p:cNvPr>
          <p:cNvSpPr txBox="1"/>
          <p:nvPr/>
        </p:nvSpPr>
        <p:spPr>
          <a:xfrm>
            <a:off x="5155905" y="1113764"/>
            <a:ext cx="6108179" cy="4624327"/>
          </a:xfrm>
          <a:prstGeom prst="rect">
            <a:avLst/>
          </a:prstGeom>
        </p:spPr>
        <p:txBody>
          <a:bodyPr vert="horz" lIns="91440" tIns="45720" rIns="91440" bIns="45720" rtlCol="0" anchor="ctr">
            <a:normAutofit/>
          </a:bodyPr>
          <a:lstStyle/>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South Africa’s economy is subject to major fluctuations, and is therefore very unstable.</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Unemployment is very high when compared to much of the world, and this can cause lac of economic growth (more people on benefits, less output, etc.).</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Balance of Payments has recently turned from a trade deficit to a surplus, perhaps </a:t>
            </a:r>
            <a:r>
              <a:rPr lang="en-US" dirty="0" err="1">
                <a:solidFill>
                  <a:schemeClr val="tx1">
                    <a:lumMod val="75000"/>
                    <a:lumOff val="25000"/>
                  </a:schemeClr>
                </a:solidFill>
              </a:rPr>
              <a:t>signalling</a:t>
            </a:r>
            <a:r>
              <a:rPr lang="en-US" dirty="0">
                <a:solidFill>
                  <a:schemeClr val="tx1">
                    <a:lumMod val="75000"/>
                    <a:lumOff val="25000"/>
                  </a:schemeClr>
                </a:solidFill>
              </a:rPr>
              <a:t> an increase in economic activity and growth.</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The pandemic has severely affected the economy, but it has been able to bounce back to become stronger than before. </a:t>
            </a:r>
          </a:p>
        </p:txBody>
      </p:sp>
    </p:spTree>
    <p:extLst>
      <p:ext uri="{BB962C8B-B14F-4D97-AF65-F5344CB8AC3E}">
        <p14:creationId xmlns:p14="http://schemas.microsoft.com/office/powerpoint/2010/main" val="51387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1BF40A10DBBF4A9D92BF42B8B46FAB" ma:contentTypeVersion="12" ma:contentTypeDescription="Create a new document." ma:contentTypeScope="" ma:versionID="08a916cabc9f9f080b62f6607db8433b">
  <xsd:schema xmlns:xsd="http://www.w3.org/2001/XMLSchema" xmlns:xs="http://www.w3.org/2001/XMLSchema" xmlns:p="http://schemas.microsoft.com/office/2006/metadata/properties" xmlns:ns3="7e384eb9-c1f9-4852-8c28-3c008753bf08" xmlns:ns4="3e51ac22-6089-43e2-abd4-3fd841041c73" targetNamespace="http://schemas.microsoft.com/office/2006/metadata/properties" ma:root="true" ma:fieldsID="dd1ba29a77f65187cd2c5c1475f7177d" ns3:_="" ns4:_="">
    <xsd:import namespace="7e384eb9-c1f9-4852-8c28-3c008753bf08"/>
    <xsd:import namespace="3e51ac22-6089-43e2-abd4-3fd841041c7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384eb9-c1f9-4852-8c28-3c008753bf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e51ac22-6089-43e2-abd4-3fd841041c7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e384eb9-c1f9-4852-8c28-3c008753bf0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C501ED-FED0-4E46-9A48-A6D35993E1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384eb9-c1f9-4852-8c28-3c008753bf08"/>
    <ds:schemaRef ds:uri="3e51ac22-6089-43e2-abd4-3fd841041c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6D3478-2986-4664-940C-67E0CAA21E04}">
  <ds:schemaRefs>
    <ds:schemaRef ds:uri="http://schemas.microsoft.com/office/2006/metadata/properties"/>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dcmitype/"/>
    <ds:schemaRef ds:uri="7e384eb9-c1f9-4852-8c28-3c008753bf08"/>
    <ds:schemaRef ds:uri="3e51ac22-6089-43e2-abd4-3fd841041c73"/>
    <ds:schemaRef ds:uri="http://purl.org/dc/elements/1.1/"/>
  </ds:schemaRefs>
</ds:datastoreItem>
</file>

<file path=customXml/itemProps3.xml><?xml version="1.0" encoding="utf-8"?>
<ds:datastoreItem xmlns:ds="http://schemas.openxmlformats.org/officeDocument/2006/customXml" ds:itemID="{B116C154-5A0F-4CDC-8C15-D2E2158464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{64FE8ABF-24BB-45F7-8F4E-B94C53D635B9}tf56535239_win32</Template>
  <TotalTime>475</TotalTime>
  <Words>796</Words>
  <Application>Microsoft Office PowerPoint</Application>
  <PresentationFormat>Widescreen</PresentationFormat>
  <Paragraphs>87</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Book</vt:lpstr>
      <vt:lpstr>Franklin Gothic Demi</vt:lpstr>
      <vt:lpstr>Wingdings 2</vt:lpstr>
      <vt:lpstr>DividendVTI</vt:lpstr>
      <vt:lpstr>South Africa</vt:lpstr>
      <vt:lpstr>Economic Growth</vt:lpstr>
      <vt:lpstr>PowerPoint Presentation</vt:lpstr>
      <vt:lpstr>Inflation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Africa</dc:title>
  <dc:creator>Will Fearn</dc:creator>
  <cp:lastModifiedBy>Will Fearn</cp:lastModifiedBy>
  <cp:revision>4</cp:revision>
  <dcterms:created xsi:type="dcterms:W3CDTF">2022-09-15T18:58:25Z</dcterms:created>
  <dcterms:modified xsi:type="dcterms:W3CDTF">2022-09-21T08:06:48Z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0x010100D71BF40A10DBBF4A9D92BF42B8B46FAB</vt:lpwstr>
  </property>
</Properties>
</file>