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aron" charset="1" panose="020B0000000000000000"/>
      <p:regular r:id="rId15"/>
    </p:embeddedFont>
    <p:embeddedFont>
      <p:font typeface="Arial" charset="1" panose="020B0502020202020204"/>
      <p:regular r:id="rId16"/>
    </p:embeddedFont>
    <p:embeddedFont>
      <p:font typeface="Montserrat" charset="1" panose="00000500000000000000"/>
      <p:regular r:id="rId17"/>
    </p:embeddedFont>
    <p:embeddedFont>
      <p:font typeface="Baron Bold" charset="1" panose="020B0000000000000000"/>
      <p:regular r:id="rId18"/>
    </p:embeddedFont>
    <p:embeddedFont>
      <p:font typeface="Montserrat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jpeg" Type="http://schemas.openxmlformats.org/officeDocument/2006/relationships/image"/><Relationship Id="rId6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jpe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00212"/>
            <a:ext cx="18288000" cy="94915"/>
            <a:chOff x="0" y="0"/>
            <a:chExt cx="24384000" cy="1265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26492"/>
            </a:xfrm>
            <a:custGeom>
              <a:avLst/>
              <a:gdLst/>
              <a:ahLst/>
              <a:cxnLst/>
              <a:rect r="r" b="b" t="t" l="l"/>
              <a:pathLst>
                <a:path h="12649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 descr="A blue and green logo  Description automatically generated"/>
          <p:cNvSpPr/>
          <p:nvPr/>
        </p:nvSpPr>
        <p:spPr>
          <a:xfrm flipH="false" flipV="false" rot="0">
            <a:off x="13933902" y="245242"/>
            <a:ext cx="3477798" cy="1209726"/>
          </a:xfrm>
          <a:custGeom>
            <a:avLst/>
            <a:gdLst/>
            <a:ahLst/>
            <a:cxnLst/>
            <a:rect r="r" b="b" t="t" l="l"/>
            <a:pathLst>
              <a:path h="1209726" w="3477798">
                <a:moveTo>
                  <a:pt x="0" y="0"/>
                </a:moveTo>
                <a:lnTo>
                  <a:pt x="3477798" y="0"/>
                </a:lnTo>
                <a:lnTo>
                  <a:pt x="3477798" y="1209726"/>
                </a:lnTo>
                <a:lnTo>
                  <a:pt x="0" y="120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 descr="A blue and white diamond with a black background  Description automatically generated"/>
          <p:cNvSpPr/>
          <p:nvPr/>
        </p:nvSpPr>
        <p:spPr>
          <a:xfrm flipH="false" flipV="false" rot="0">
            <a:off x="743109" y="130232"/>
            <a:ext cx="3412316" cy="1439748"/>
          </a:xfrm>
          <a:custGeom>
            <a:avLst/>
            <a:gdLst/>
            <a:ahLst/>
            <a:cxnLst/>
            <a:rect r="r" b="b" t="t" l="l"/>
            <a:pathLst>
              <a:path h="1439748" w="3412316">
                <a:moveTo>
                  <a:pt x="0" y="0"/>
                </a:moveTo>
                <a:lnTo>
                  <a:pt x="3412315" y="0"/>
                </a:lnTo>
                <a:lnTo>
                  <a:pt x="3412315" y="1439748"/>
                </a:lnTo>
                <a:lnTo>
                  <a:pt x="0" y="1439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A blue text on a black background  Description automatically generated"/>
          <p:cNvSpPr/>
          <p:nvPr/>
        </p:nvSpPr>
        <p:spPr>
          <a:xfrm flipH="false" flipV="false" rot="0">
            <a:off x="6377940" y="206954"/>
            <a:ext cx="5087317" cy="1286305"/>
          </a:xfrm>
          <a:custGeom>
            <a:avLst/>
            <a:gdLst/>
            <a:ahLst/>
            <a:cxnLst/>
            <a:rect r="r" b="b" t="t" l="l"/>
            <a:pathLst>
              <a:path h="1286305" w="5087317">
                <a:moveTo>
                  <a:pt x="0" y="0"/>
                </a:moveTo>
                <a:lnTo>
                  <a:pt x="5087317" y="0"/>
                </a:lnTo>
                <a:lnTo>
                  <a:pt x="5087317" y="1286305"/>
                </a:lnTo>
                <a:lnTo>
                  <a:pt x="0" y="1286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 descr="A blue background with dots and lines  Description automatically generated"/>
          <p:cNvSpPr/>
          <p:nvPr/>
        </p:nvSpPr>
        <p:spPr>
          <a:xfrm flipH="false" flipV="false" rot="0">
            <a:off x="-19050" y="1681164"/>
            <a:ext cx="18378826" cy="8605836"/>
          </a:xfrm>
          <a:custGeom>
            <a:avLst/>
            <a:gdLst/>
            <a:ahLst/>
            <a:cxnLst/>
            <a:rect r="r" b="b" t="t" l="l"/>
            <a:pathLst>
              <a:path h="8605836" w="18378826">
                <a:moveTo>
                  <a:pt x="0" y="0"/>
                </a:moveTo>
                <a:lnTo>
                  <a:pt x="18378826" y="0"/>
                </a:lnTo>
                <a:lnTo>
                  <a:pt x="18378826" y="8605836"/>
                </a:lnTo>
                <a:lnTo>
                  <a:pt x="0" y="86058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237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8753" y="3977236"/>
            <a:ext cx="15390495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40"/>
              </a:lnSpc>
            </a:pPr>
            <a:r>
              <a:rPr lang="en-US" sz="13200">
                <a:solidFill>
                  <a:srgbClr val="FFFFFF"/>
                </a:solidFill>
                <a:latin typeface="Baron"/>
                <a:ea typeface="Baron"/>
                <a:cs typeface="Baron"/>
                <a:sym typeface="Baron"/>
              </a:rPr>
              <a:t>SchoolMap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03621" y="8499157"/>
            <a:ext cx="573801" cy="49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002F87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name="Freeform 10" id="10" descr="A group of logos on a white background  Description automatically generated"/>
          <p:cNvSpPr/>
          <p:nvPr/>
        </p:nvSpPr>
        <p:spPr>
          <a:xfrm flipH="false" flipV="false" rot="0">
            <a:off x="11715" y="8182089"/>
            <a:ext cx="18331054" cy="2118360"/>
          </a:xfrm>
          <a:custGeom>
            <a:avLst/>
            <a:gdLst/>
            <a:ahLst/>
            <a:cxnLst/>
            <a:rect r="r" b="b" t="t" l="l"/>
            <a:pathLst>
              <a:path h="2118360" w="18331054">
                <a:moveTo>
                  <a:pt x="0" y="0"/>
                </a:moveTo>
                <a:lnTo>
                  <a:pt x="18331055" y="0"/>
                </a:lnTo>
                <a:lnTo>
                  <a:pt x="18331055" y="2118360"/>
                </a:lnTo>
                <a:lnTo>
                  <a:pt x="0" y="21183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8168" r="-1" b="-58168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00212"/>
            <a:ext cx="18288000" cy="94915"/>
            <a:chOff x="0" y="0"/>
            <a:chExt cx="24384000" cy="1265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26492"/>
            </a:xfrm>
            <a:custGeom>
              <a:avLst/>
              <a:gdLst/>
              <a:ahLst/>
              <a:cxnLst/>
              <a:rect r="r" b="b" t="t" l="l"/>
              <a:pathLst>
                <a:path h="12649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 descr="A blue and green logo  Description automatically generated"/>
          <p:cNvSpPr/>
          <p:nvPr/>
        </p:nvSpPr>
        <p:spPr>
          <a:xfrm flipH="false" flipV="false" rot="0">
            <a:off x="13933902" y="245242"/>
            <a:ext cx="3477798" cy="1209726"/>
          </a:xfrm>
          <a:custGeom>
            <a:avLst/>
            <a:gdLst/>
            <a:ahLst/>
            <a:cxnLst/>
            <a:rect r="r" b="b" t="t" l="l"/>
            <a:pathLst>
              <a:path h="1209726" w="3477798">
                <a:moveTo>
                  <a:pt x="0" y="0"/>
                </a:moveTo>
                <a:lnTo>
                  <a:pt x="3477798" y="0"/>
                </a:lnTo>
                <a:lnTo>
                  <a:pt x="3477798" y="1209726"/>
                </a:lnTo>
                <a:lnTo>
                  <a:pt x="0" y="120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 descr="A blue and white diamond with a black background  Description automatically generated"/>
          <p:cNvSpPr/>
          <p:nvPr/>
        </p:nvSpPr>
        <p:spPr>
          <a:xfrm flipH="false" flipV="false" rot="0">
            <a:off x="743109" y="130232"/>
            <a:ext cx="3412316" cy="1439748"/>
          </a:xfrm>
          <a:custGeom>
            <a:avLst/>
            <a:gdLst/>
            <a:ahLst/>
            <a:cxnLst/>
            <a:rect r="r" b="b" t="t" l="l"/>
            <a:pathLst>
              <a:path h="1439748" w="3412316">
                <a:moveTo>
                  <a:pt x="0" y="0"/>
                </a:moveTo>
                <a:lnTo>
                  <a:pt x="3412315" y="0"/>
                </a:lnTo>
                <a:lnTo>
                  <a:pt x="3412315" y="1439748"/>
                </a:lnTo>
                <a:lnTo>
                  <a:pt x="0" y="1439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A blue text on a black background  Description automatically generated"/>
          <p:cNvSpPr/>
          <p:nvPr/>
        </p:nvSpPr>
        <p:spPr>
          <a:xfrm flipH="false" flipV="false" rot="0">
            <a:off x="6377940" y="206954"/>
            <a:ext cx="5087317" cy="1286305"/>
          </a:xfrm>
          <a:custGeom>
            <a:avLst/>
            <a:gdLst/>
            <a:ahLst/>
            <a:cxnLst/>
            <a:rect r="r" b="b" t="t" l="l"/>
            <a:pathLst>
              <a:path h="1286305" w="5087317">
                <a:moveTo>
                  <a:pt x="0" y="0"/>
                </a:moveTo>
                <a:lnTo>
                  <a:pt x="5087317" y="0"/>
                </a:lnTo>
                <a:lnTo>
                  <a:pt x="5087317" y="1286305"/>
                </a:lnTo>
                <a:lnTo>
                  <a:pt x="0" y="1286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903621" y="8522128"/>
            <a:ext cx="573801" cy="49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002F87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name="Freeform 8" id="8" descr="A group of logos on a white background  Description automatically generated"/>
          <p:cNvSpPr/>
          <p:nvPr/>
        </p:nvSpPr>
        <p:spPr>
          <a:xfrm flipH="false" flipV="false" rot="0">
            <a:off x="11715" y="8168642"/>
            <a:ext cx="18331054" cy="2118360"/>
          </a:xfrm>
          <a:custGeom>
            <a:avLst/>
            <a:gdLst/>
            <a:ahLst/>
            <a:cxnLst/>
            <a:rect r="r" b="b" t="t" l="l"/>
            <a:pathLst>
              <a:path h="2118360" w="18331054">
                <a:moveTo>
                  <a:pt x="0" y="0"/>
                </a:moveTo>
                <a:lnTo>
                  <a:pt x="18331055" y="0"/>
                </a:lnTo>
                <a:lnTo>
                  <a:pt x="18331055" y="2118360"/>
                </a:lnTo>
                <a:lnTo>
                  <a:pt x="0" y="2118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8168" r="-1" b="-5816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32465" y="4666039"/>
            <a:ext cx="7023070" cy="2006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8932" indent="-549466" lvl="1">
              <a:lnSpc>
                <a:spcPts val="9162"/>
              </a:lnSpc>
              <a:buFont typeface="Arial"/>
              <a:buChar char="•"/>
            </a:pPr>
            <a:r>
              <a:rPr lang="en-US" sz="5090">
                <a:solidFill>
                  <a:srgbClr val="002F87"/>
                </a:solidFill>
                <a:latin typeface="Montserrat"/>
                <a:ea typeface="Montserrat"/>
                <a:cs typeface="Montserrat"/>
                <a:sym typeface="Montserrat"/>
              </a:rPr>
              <a:t>Умные города</a:t>
            </a:r>
          </a:p>
          <a:p>
            <a:pPr algn="l" marL="1098932" indent="-549466" lvl="1">
              <a:lnSpc>
                <a:spcPts val="5802"/>
              </a:lnSpc>
              <a:buFont typeface="Arial"/>
              <a:buChar char="•"/>
            </a:pPr>
            <a:r>
              <a:rPr lang="en-US" sz="5090">
                <a:solidFill>
                  <a:srgbClr val="002F87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Качество жизни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3236" y="2751514"/>
            <a:ext cx="898801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b="true">
                <a:solidFill>
                  <a:srgbClr val="002F87"/>
                </a:solidFill>
                <a:latin typeface="Baron Bold"/>
                <a:ea typeface="Baron Bold"/>
                <a:cs typeface="Baron Bold"/>
                <a:sym typeface="Baron Bold"/>
              </a:rPr>
              <a:t>Категория: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00212"/>
            <a:ext cx="18288000" cy="94915"/>
            <a:chOff x="0" y="0"/>
            <a:chExt cx="24384000" cy="1265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26492"/>
            </a:xfrm>
            <a:custGeom>
              <a:avLst/>
              <a:gdLst/>
              <a:ahLst/>
              <a:cxnLst/>
              <a:rect r="r" b="b" t="t" l="l"/>
              <a:pathLst>
                <a:path h="12649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 descr="A blue and green logo  Description automatically generated"/>
          <p:cNvSpPr/>
          <p:nvPr/>
        </p:nvSpPr>
        <p:spPr>
          <a:xfrm flipH="false" flipV="false" rot="0">
            <a:off x="13933902" y="245242"/>
            <a:ext cx="3477798" cy="1209726"/>
          </a:xfrm>
          <a:custGeom>
            <a:avLst/>
            <a:gdLst/>
            <a:ahLst/>
            <a:cxnLst/>
            <a:rect r="r" b="b" t="t" l="l"/>
            <a:pathLst>
              <a:path h="1209726" w="3477798">
                <a:moveTo>
                  <a:pt x="0" y="0"/>
                </a:moveTo>
                <a:lnTo>
                  <a:pt x="3477798" y="0"/>
                </a:lnTo>
                <a:lnTo>
                  <a:pt x="3477798" y="1209726"/>
                </a:lnTo>
                <a:lnTo>
                  <a:pt x="0" y="120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 descr="A blue and white diamond with a black background  Description automatically generated"/>
          <p:cNvSpPr/>
          <p:nvPr/>
        </p:nvSpPr>
        <p:spPr>
          <a:xfrm flipH="false" flipV="false" rot="0">
            <a:off x="743109" y="130232"/>
            <a:ext cx="3412316" cy="1439748"/>
          </a:xfrm>
          <a:custGeom>
            <a:avLst/>
            <a:gdLst/>
            <a:ahLst/>
            <a:cxnLst/>
            <a:rect r="r" b="b" t="t" l="l"/>
            <a:pathLst>
              <a:path h="1439748" w="3412316">
                <a:moveTo>
                  <a:pt x="0" y="0"/>
                </a:moveTo>
                <a:lnTo>
                  <a:pt x="3412315" y="0"/>
                </a:lnTo>
                <a:lnTo>
                  <a:pt x="3412315" y="1439748"/>
                </a:lnTo>
                <a:lnTo>
                  <a:pt x="0" y="1439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A blue text on a black background  Description automatically generated"/>
          <p:cNvSpPr/>
          <p:nvPr/>
        </p:nvSpPr>
        <p:spPr>
          <a:xfrm flipH="false" flipV="false" rot="0">
            <a:off x="6377940" y="206954"/>
            <a:ext cx="5087317" cy="1286305"/>
          </a:xfrm>
          <a:custGeom>
            <a:avLst/>
            <a:gdLst/>
            <a:ahLst/>
            <a:cxnLst/>
            <a:rect r="r" b="b" t="t" l="l"/>
            <a:pathLst>
              <a:path h="1286305" w="5087317">
                <a:moveTo>
                  <a:pt x="0" y="0"/>
                </a:moveTo>
                <a:lnTo>
                  <a:pt x="5087317" y="0"/>
                </a:lnTo>
                <a:lnTo>
                  <a:pt x="5087317" y="1286305"/>
                </a:lnTo>
                <a:lnTo>
                  <a:pt x="0" y="1286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903621" y="8522128"/>
            <a:ext cx="573801" cy="49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002F87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name="Freeform 8" id="8" descr="A group of logos on a white background  Description automatically generated"/>
          <p:cNvSpPr/>
          <p:nvPr/>
        </p:nvSpPr>
        <p:spPr>
          <a:xfrm flipH="false" flipV="false" rot="0">
            <a:off x="11715" y="8168642"/>
            <a:ext cx="18331054" cy="2118360"/>
          </a:xfrm>
          <a:custGeom>
            <a:avLst/>
            <a:gdLst/>
            <a:ahLst/>
            <a:cxnLst/>
            <a:rect r="r" b="b" t="t" l="l"/>
            <a:pathLst>
              <a:path h="2118360" w="18331054">
                <a:moveTo>
                  <a:pt x="0" y="0"/>
                </a:moveTo>
                <a:lnTo>
                  <a:pt x="18331055" y="0"/>
                </a:lnTo>
                <a:lnTo>
                  <a:pt x="18331055" y="2118360"/>
                </a:lnTo>
                <a:lnTo>
                  <a:pt x="0" y="2118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8168" r="-1" b="-5816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69110" y="4046007"/>
            <a:ext cx="13186204" cy="468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7560"/>
              </a:lnSpc>
              <a:buFont typeface="Arial"/>
              <a:buChar char="•"/>
            </a:pPr>
            <a:r>
              <a:rPr lang="en-US" sz="4200">
                <a:solidFill>
                  <a:srgbClr val="002F87"/>
                </a:solidFill>
                <a:latin typeface="Montserrat"/>
                <a:ea typeface="Montserrat"/>
                <a:cs typeface="Montserrat"/>
                <a:sym typeface="Montserrat"/>
              </a:rPr>
              <a:t>Отсутствие единого источника инфомации</a:t>
            </a:r>
          </a:p>
          <a:p>
            <a:pPr algn="l" marL="760095" indent="-380048" lvl="1">
              <a:lnSpc>
                <a:spcPts val="7560"/>
              </a:lnSpc>
              <a:buFont typeface="Arial"/>
              <a:buChar char="•"/>
            </a:pPr>
            <a:r>
              <a:rPr lang="en-US" sz="4200">
                <a:solidFill>
                  <a:srgbClr val="002F87"/>
                </a:solidFill>
                <a:latin typeface="Montserrat"/>
                <a:ea typeface="Montserrat"/>
                <a:cs typeface="Montserrat"/>
                <a:sym typeface="Montserrat"/>
              </a:rPr>
              <a:t>Неактуальная информация</a:t>
            </a:r>
          </a:p>
          <a:p>
            <a:pPr algn="l" marL="760095" indent="-380048" lvl="1">
              <a:lnSpc>
                <a:spcPts val="7560"/>
              </a:lnSpc>
              <a:buFont typeface="Arial"/>
              <a:buChar char="•"/>
            </a:pPr>
            <a:r>
              <a:rPr lang="en-US" sz="4200">
                <a:solidFill>
                  <a:srgbClr val="002F87"/>
                </a:solidFill>
                <a:latin typeface="Montserrat"/>
                <a:ea typeface="Montserrat"/>
                <a:cs typeface="Montserrat"/>
                <a:sym typeface="Montserrat"/>
              </a:rPr>
              <a:t>Сложности в сравнении школ и детских садов</a:t>
            </a:r>
          </a:p>
          <a:p>
            <a:pPr algn="ctr" marL="760095" indent="-380048" lvl="1">
              <a:lnSpc>
                <a:spcPts val="75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683236" y="2338625"/>
            <a:ext cx="898801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b="true">
                <a:solidFill>
                  <a:srgbClr val="002F87"/>
                </a:solidFill>
                <a:latin typeface="Baron Bold"/>
                <a:ea typeface="Baron Bold"/>
                <a:cs typeface="Baron Bold"/>
                <a:sym typeface="Baron Bold"/>
              </a:rPr>
              <a:t>Проблемы: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00212"/>
            <a:ext cx="18288000" cy="94915"/>
            <a:chOff x="0" y="0"/>
            <a:chExt cx="24384000" cy="1265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26492"/>
            </a:xfrm>
            <a:custGeom>
              <a:avLst/>
              <a:gdLst/>
              <a:ahLst/>
              <a:cxnLst/>
              <a:rect r="r" b="b" t="t" l="l"/>
              <a:pathLst>
                <a:path h="12649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 descr="A blue and green logo  Description automatically generated"/>
          <p:cNvSpPr/>
          <p:nvPr/>
        </p:nvSpPr>
        <p:spPr>
          <a:xfrm flipH="false" flipV="false" rot="0">
            <a:off x="13933902" y="245242"/>
            <a:ext cx="3477798" cy="1209726"/>
          </a:xfrm>
          <a:custGeom>
            <a:avLst/>
            <a:gdLst/>
            <a:ahLst/>
            <a:cxnLst/>
            <a:rect r="r" b="b" t="t" l="l"/>
            <a:pathLst>
              <a:path h="1209726" w="3477798">
                <a:moveTo>
                  <a:pt x="0" y="0"/>
                </a:moveTo>
                <a:lnTo>
                  <a:pt x="3477798" y="0"/>
                </a:lnTo>
                <a:lnTo>
                  <a:pt x="3477798" y="1209726"/>
                </a:lnTo>
                <a:lnTo>
                  <a:pt x="0" y="120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 descr="A blue and white diamond with a black background  Description automatically generated"/>
          <p:cNvSpPr/>
          <p:nvPr/>
        </p:nvSpPr>
        <p:spPr>
          <a:xfrm flipH="false" flipV="false" rot="0">
            <a:off x="743109" y="130232"/>
            <a:ext cx="3412316" cy="1439748"/>
          </a:xfrm>
          <a:custGeom>
            <a:avLst/>
            <a:gdLst/>
            <a:ahLst/>
            <a:cxnLst/>
            <a:rect r="r" b="b" t="t" l="l"/>
            <a:pathLst>
              <a:path h="1439748" w="3412316">
                <a:moveTo>
                  <a:pt x="0" y="0"/>
                </a:moveTo>
                <a:lnTo>
                  <a:pt x="3412315" y="0"/>
                </a:lnTo>
                <a:lnTo>
                  <a:pt x="3412315" y="1439748"/>
                </a:lnTo>
                <a:lnTo>
                  <a:pt x="0" y="1439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A blue text on a black background  Description automatically generated"/>
          <p:cNvSpPr/>
          <p:nvPr/>
        </p:nvSpPr>
        <p:spPr>
          <a:xfrm flipH="false" flipV="false" rot="0">
            <a:off x="6377940" y="206954"/>
            <a:ext cx="5087317" cy="1286305"/>
          </a:xfrm>
          <a:custGeom>
            <a:avLst/>
            <a:gdLst/>
            <a:ahLst/>
            <a:cxnLst/>
            <a:rect r="r" b="b" t="t" l="l"/>
            <a:pathLst>
              <a:path h="1286305" w="5087317">
                <a:moveTo>
                  <a:pt x="0" y="0"/>
                </a:moveTo>
                <a:lnTo>
                  <a:pt x="5087317" y="0"/>
                </a:lnTo>
                <a:lnTo>
                  <a:pt x="5087317" y="1286305"/>
                </a:lnTo>
                <a:lnTo>
                  <a:pt x="0" y="1286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903621" y="8522128"/>
            <a:ext cx="573801" cy="49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002F87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name="Freeform 8" id="8" descr="A group of logos on a white background  Description automatically generated"/>
          <p:cNvSpPr/>
          <p:nvPr/>
        </p:nvSpPr>
        <p:spPr>
          <a:xfrm flipH="false" flipV="false" rot="0">
            <a:off x="11715" y="8168642"/>
            <a:ext cx="18331054" cy="2118360"/>
          </a:xfrm>
          <a:custGeom>
            <a:avLst/>
            <a:gdLst/>
            <a:ahLst/>
            <a:cxnLst/>
            <a:rect r="r" b="b" t="t" l="l"/>
            <a:pathLst>
              <a:path h="2118360" w="18331054">
                <a:moveTo>
                  <a:pt x="0" y="0"/>
                </a:moveTo>
                <a:lnTo>
                  <a:pt x="18331055" y="0"/>
                </a:lnTo>
                <a:lnTo>
                  <a:pt x="18331055" y="2118360"/>
                </a:lnTo>
                <a:lnTo>
                  <a:pt x="0" y="2118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8168" r="-1" b="-5816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69110" y="4307764"/>
            <a:ext cx="12349779" cy="277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4200">
                <a:solidFill>
                  <a:srgbClr val="002F87"/>
                </a:solidFill>
                <a:latin typeface="Montserrat"/>
                <a:ea typeface="Montserrat"/>
                <a:cs typeface="Montserrat"/>
                <a:sym typeface="Montserrat"/>
              </a:rPr>
              <a:t>Обеспечить родителям доступ к качественной информации о школах и детских садах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9994" y="2626557"/>
            <a:ext cx="898801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b="true">
                <a:solidFill>
                  <a:srgbClr val="002F87"/>
                </a:solidFill>
                <a:latin typeface="Baron Bold"/>
                <a:ea typeface="Baron Bold"/>
                <a:cs typeface="Baron Bold"/>
                <a:sym typeface="Baron Bold"/>
              </a:rPr>
              <a:t>Цель: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00212"/>
            <a:ext cx="18288000" cy="94915"/>
            <a:chOff x="0" y="0"/>
            <a:chExt cx="24384000" cy="1265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26492"/>
            </a:xfrm>
            <a:custGeom>
              <a:avLst/>
              <a:gdLst/>
              <a:ahLst/>
              <a:cxnLst/>
              <a:rect r="r" b="b" t="t" l="l"/>
              <a:pathLst>
                <a:path h="12649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 descr="A blue and green logo  Description automatically generated"/>
          <p:cNvSpPr/>
          <p:nvPr/>
        </p:nvSpPr>
        <p:spPr>
          <a:xfrm flipH="false" flipV="false" rot="0">
            <a:off x="13933902" y="245242"/>
            <a:ext cx="3477798" cy="1209726"/>
          </a:xfrm>
          <a:custGeom>
            <a:avLst/>
            <a:gdLst/>
            <a:ahLst/>
            <a:cxnLst/>
            <a:rect r="r" b="b" t="t" l="l"/>
            <a:pathLst>
              <a:path h="1209726" w="3477798">
                <a:moveTo>
                  <a:pt x="0" y="0"/>
                </a:moveTo>
                <a:lnTo>
                  <a:pt x="3477798" y="0"/>
                </a:lnTo>
                <a:lnTo>
                  <a:pt x="3477798" y="1209726"/>
                </a:lnTo>
                <a:lnTo>
                  <a:pt x="0" y="120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 descr="A blue and white diamond with a black background  Description automatically generated"/>
          <p:cNvSpPr/>
          <p:nvPr/>
        </p:nvSpPr>
        <p:spPr>
          <a:xfrm flipH="false" flipV="false" rot="0">
            <a:off x="743109" y="130232"/>
            <a:ext cx="3412316" cy="1439748"/>
          </a:xfrm>
          <a:custGeom>
            <a:avLst/>
            <a:gdLst/>
            <a:ahLst/>
            <a:cxnLst/>
            <a:rect r="r" b="b" t="t" l="l"/>
            <a:pathLst>
              <a:path h="1439748" w="3412316">
                <a:moveTo>
                  <a:pt x="0" y="0"/>
                </a:moveTo>
                <a:lnTo>
                  <a:pt x="3412315" y="0"/>
                </a:lnTo>
                <a:lnTo>
                  <a:pt x="3412315" y="1439748"/>
                </a:lnTo>
                <a:lnTo>
                  <a:pt x="0" y="1439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A blue text on a black background  Description automatically generated"/>
          <p:cNvSpPr/>
          <p:nvPr/>
        </p:nvSpPr>
        <p:spPr>
          <a:xfrm flipH="false" flipV="false" rot="0">
            <a:off x="6377940" y="206954"/>
            <a:ext cx="5087317" cy="1286305"/>
          </a:xfrm>
          <a:custGeom>
            <a:avLst/>
            <a:gdLst/>
            <a:ahLst/>
            <a:cxnLst/>
            <a:rect r="r" b="b" t="t" l="l"/>
            <a:pathLst>
              <a:path h="1286305" w="5087317">
                <a:moveTo>
                  <a:pt x="0" y="0"/>
                </a:moveTo>
                <a:lnTo>
                  <a:pt x="5087317" y="0"/>
                </a:lnTo>
                <a:lnTo>
                  <a:pt x="5087317" y="1286305"/>
                </a:lnTo>
                <a:lnTo>
                  <a:pt x="0" y="1286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903621" y="8522128"/>
            <a:ext cx="573801" cy="49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002F87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name="Freeform 8" id="8" descr="A group of logos on a white background  Description automatically generated"/>
          <p:cNvSpPr/>
          <p:nvPr/>
        </p:nvSpPr>
        <p:spPr>
          <a:xfrm flipH="false" flipV="false" rot="0">
            <a:off x="11715" y="8168642"/>
            <a:ext cx="18331054" cy="2118360"/>
          </a:xfrm>
          <a:custGeom>
            <a:avLst/>
            <a:gdLst/>
            <a:ahLst/>
            <a:cxnLst/>
            <a:rect r="r" b="b" t="t" l="l"/>
            <a:pathLst>
              <a:path h="2118360" w="18331054">
                <a:moveTo>
                  <a:pt x="0" y="0"/>
                </a:moveTo>
                <a:lnTo>
                  <a:pt x="18331055" y="0"/>
                </a:lnTo>
                <a:lnTo>
                  <a:pt x="18331055" y="2118360"/>
                </a:lnTo>
                <a:lnTo>
                  <a:pt x="0" y="2118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8168" r="-1" b="-5816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122732" y="4088937"/>
            <a:ext cx="9266732" cy="2532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32"/>
              </a:lnSpc>
            </a:pPr>
            <a:r>
              <a:rPr lang="en-US" sz="4184" b="true">
                <a:solidFill>
                  <a:srgbClr val="002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Платформа </a:t>
            </a:r>
          </a:p>
          <a:p>
            <a:pPr algn="ctr">
              <a:lnSpc>
                <a:spcPts val="6456"/>
              </a:lnSpc>
            </a:pPr>
            <a:r>
              <a:rPr lang="en-US" sz="3587">
                <a:solidFill>
                  <a:srgbClr val="002F87"/>
                </a:solidFill>
                <a:latin typeface="Montserrat"/>
                <a:ea typeface="Montserrat"/>
                <a:cs typeface="Montserrat"/>
                <a:sym typeface="Montserrat"/>
              </a:rPr>
              <a:t>Собирает данные в одном месте Упрощает поиск информации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3236" y="2338625"/>
            <a:ext cx="898801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b="true">
                <a:solidFill>
                  <a:srgbClr val="002F87"/>
                </a:solidFill>
                <a:latin typeface="Baron Bold"/>
                <a:ea typeface="Baron Bold"/>
                <a:cs typeface="Baron Bold"/>
                <a:sym typeface="Baron Bold"/>
              </a:rPr>
              <a:t>Решение: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49110" y="4105905"/>
            <a:ext cx="8479014" cy="3310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8"/>
              </a:lnSpc>
            </a:pPr>
            <a:r>
              <a:rPr lang="en-US" sz="4093" b="true">
                <a:solidFill>
                  <a:srgbClr val="002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- ассистент</a:t>
            </a:r>
          </a:p>
          <a:p>
            <a:pPr algn="ctr">
              <a:lnSpc>
                <a:spcPts val="6461"/>
              </a:lnSpc>
            </a:pPr>
            <a:r>
              <a:rPr lang="en-US" sz="3589">
                <a:solidFill>
                  <a:srgbClr val="002F87"/>
                </a:solidFill>
                <a:latin typeface="Montserrat"/>
                <a:ea typeface="Montserrat"/>
                <a:cs typeface="Montserrat"/>
                <a:sym typeface="Montserrat"/>
              </a:rPr>
              <a:t>Консультирует и отвечает на вопросы  </a:t>
            </a:r>
          </a:p>
          <a:p>
            <a:pPr algn="ctr">
              <a:lnSpc>
                <a:spcPts val="6315"/>
              </a:lnSpc>
            </a:pPr>
            <a:r>
              <a:rPr lang="en-US" sz="3508">
                <a:solidFill>
                  <a:srgbClr val="002F87"/>
                </a:solidFill>
                <a:latin typeface="Montserrat"/>
                <a:ea typeface="Montserrat"/>
                <a:cs typeface="Montserrat"/>
                <a:sym typeface="Montserrat"/>
              </a:rPr>
              <a:t> Помогает с выбором учереждения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00212"/>
            <a:ext cx="18288000" cy="94915"/>
            <a:chOff x="0" y="0"/>
            <a:chExt cx="24384000" cy="1265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26492"/>
            </a:xfrm>
            <a:custGeom>
              <a:avLst/>
              <a:gdLst/>
              <a:ahLst/>
              <a:cxnLst/>
              <a:rect r="r" b="b" t="t" l="l"/>
              <a:pathLst>
                <a:path h="12649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 descr="A blue and green logo  Description automatically generated"/>
          <p:cNvSpPr/>
          <p:nvPr/>
        </p:nvSpPr>
        <p:spPr>
          <a:xfrm flipH="false" flipV="false" rot="0">
            <a:off x="13933902" y="245242"/>
            <a:ext cx="3477798" cy="1209726"/>
          </a:xfrm>
          <a:custGeom>
            <a:avLst/>
            <a:gdLst/>
            <a:ahLst/>
            <a:cxnLst/>
            <a:rect r="r" b="b" t="t" l="l"/>
            <a:pathLst>
              <a:path h="1209726" w="3477798">
                <a:moveTo>
                  <a:pt x="0" y="0"/>
                </a:moveTo>
                <a:lnTo>
                  <a:pt x="3477798" y="0"/>
                </a:lnTo>
                <a:lnTo>
                  <a:pt x="3477798" y="1209726"/>
                </a:lnTo>
                <a:lnTo>
                  <a:pt x="0" y="120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 descr="A blue and white diamond with a black background  Description automatically generated"/>
          <p:cNvSpPr/>
          <p:nvPr/>
        </p:nvSpPr>
        <p:spPr>
          <a:xfrm flipH="false" flipV="false" rot="0">
            <a:off x="743109" y="130232"/>
            <a:ext cx="3412316" cy="1439748"/>
          </a:xfrm>
          <a:custGeom>
            <a:avLst/>
            <a:gdLst/>
            <a:ahLst/>
            <a:cxnLst/>
            <a:rect r="r" b="b" t="t" l="l"/>
            <a:pathLst>
              <a:path h="1439748" w="3412316">
                <a:moveTo>
                  <a:pt x="0" y="0"/>
                </a:moveTo>
                <a:lnTo>
                  <a:pt x="3412315" y="0"/>
                </a:lnTo>
                <a:lnTo>
                  <a:pt x="3412315" y="1439748"/>
                </a:lnTo>
                <a:lnTo>
                  <a:pt x="0" y="1439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A blue text on a black background  Description automatically generated"/>
          <p:cNvSpPr/>
          <p:nvPr/>
        </p:nvSpPr>
        <p:spPr>
          <a:xfrm flipH="false" flipV="false" rot="0">
            <a:off x="6377940" y="206954"/>
            <a:ext cx="5087317" cy="1286305"/>
          </a:xfrm>
          <a:custGeom>
            <a:avLst/>
            <a:gdLst/>
            <a:ahLst/>
            <a:cxnLst/>
            <a:rect r="r" b="b" t="t" l="l"/>
            <a:pathLst>
              <a:path h="1286305" w="5087317">
                <a:moveTo>
                  <a:pt x="0" y="0"/>
                </a:moveTo>
                <a:lnTo>
                  <a:pt x="5087317" y="0"/>
                </a:lnTo>
                <a:lnTo>
                  <a:pt x="5087317" y="1286305"/>
                </a:lnTo>
                <a:lnTo>
                  <a:pt x="0" y="1286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903621" y="8522128"/>
            <a:ext cx="573801" cy="49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002F87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8740" y="2549515"/>
            <a:ext cx="1559052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 b="true">
                <a:solidFill>
                  <a:srgbClr val="002F87"/>
                </a:solidFill>
                <a:latin typeface="Baron Bold"/>
                <a:ea typeface="Baron Bold"/>
                <a:cs typeface="Baron Bold"/>
                <a:sym typeface="Baron Bold"/>
              </a:rPr>
              <a:t>Технический стек</a:t>
            </a:r>
          </a:p>
        </p:txBody>
      </p:sp>
      <p:sp>
        <p:nvSpPr>
          <p:cNvPr name="Freeform 9" id="9" descr="A group of logos on a white background  Description automatically generated"/>
          <p:cNvSpPr/>
          <p:nvPr/>
        </p:nvSpPr>
        <p:spPr>
          <a:xfrm flipH="false" flipV="false" rot="0">
            <a:off x="11715" y="8168642"/>
            <a:ext cx="18331054" cy="2118360"/>
          </a:xfrm>
          <a:custGeom>
            <a:avLst/>
            <a:gdLst/>
            <a:ahLst/>
            <a:cxnLst/>
            <a:rect r="r" b="b" t="t" l="l"/>
            <a:pathLst>
              <a:path h="2118360" w="18331054">
                <a:moveTo>
                  <a:pt x="0" y="0"/>
                </a:moveTo>
                <a:lnTo>
                  <a:pt x="18331055" y="0"/>
                </a:lnTo>
                <a:lnTo>
                  <a:pt x="18331055" y="2118360"/>
                </a:lnTo>
                <a:lnTo>
                  <a:pt x="0" y="2118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8168" r="-1" b="-5816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87162" y="4000479"/>
            <a:ext cx="9580161" cy="3383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21387" indent="-460694" lvl="1">
              <a:lnSpc>
                <a:spcPts val="9164"/>
              </a:lnSpc>
              <a:buFont typeface="Arial"/>
              <a:buChar char="•"/>
            </a:pPr>
            <a:r>
              <a:rPr lang="en-US" sz="5091">
                <a:solidFill>
                  <a:srgbClr val="002F87"/>
                </a:solidFill>
                <a:latin typeface="Montserrat"/>
                <a:ea typeface="Montserrat"/>
                <a:cs typeface="Montserrat"/>
                <a:sym typeface="Montserrat"/>
              </a:rPr>
              <a:t>WordPress</a:t>
            </a:r>
          </a:p>
          <a:p>
            <a:pPr algn="just" marL="921387" indent="-460694" lvl="1">
              <a:lnSpc>
                <a:spcPts val="9164"/>
              </a:lnSpc>
              <a:buFont typeface="Arial"/>
              <a:buChar char="•"/>
            </a:pPr>
            <a:r>
              <a:rPr lang="en-US" sz="5091">
                <a:solidFill>
                  <a:srgbClr val="002F87"/>
                </a:solidFill>
                <a:latin typeface="Montserrat"/>
                <a:ea typeface="Montserrat"/>
                <a:cs typeface="Montserrat"/>
                <a:sym typeface="Montserrat"/>
              </a:rPr>
              <a:t>ChatGPT</a:t>
            </a:r>
          </a:p>
          <a:p>
            <a:pPr algn="just" marL="921387" indent="-460694" lvl="1">
              <a:lnSpc>
                <a:spcPts val="9164"/>
              </a:lnSpc>
              <a:buFont typeface="Arial"/>
              <a:buChar char="•"/>
            </a:pPr>
            <a:r>
              <a:rPr lang="en-US" sz="5091">
                <a:solidFill>
                  <a:srgbClr val="002F87"/>
                </a:solidFill>
                <a:latin typeface="Montserrat"/>
                <a:ea typeface="Montserrat"/>
                <a:cs typeface="Montserrat"/>
                <a:sym typeface="Montserrat"/>
              </a:rPr>
              <a:t>Плагины и интеграции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00212"/>
            <a:ext cx="18288000" cy="94915"/>
            <a:chOff x="0" y="0"/>
            <a:chExt cx="24384000" cy="1265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26492"/>
            </a:xfrm>
            <a:custGeom>
              <a:avLst/>
              <a:gdLst/>
              <a:ahLst/>
              <a:cxnLst/>
              <a:rect r="r" b="b" t="t" l="l"/>
              <a:pathLst>
                <a:path h="12649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 descr="A blue and green logo  Description automatically generated"/>
          <p:cNvSpPr/>
          <p:nvPr/>
        </p:nvSpPr>
        <p:spPr>
          <a:xfrm flipH="false" flipV="false" rot="0">
            <a:off x="13933902" y="245242"/>
            <a:ext cx="3477798" cy="1209726"/>
          </a:xfrm>
          <a:custGeom>
            <a:avLst/>
            <a:gdLst/>
            <a:ahLst/>
            <a:cxnLst/>
            <a:rect r="r" b="b" t="t" l="l"/>
            <a:pathLst>
              <a:path h="1209726" w="3477798">
                <a:moveTo>
                  <a:pt x="0" y="0"/>
                </a:moveTo>
                <a:lnTo>
                  <a:pt x="3477798" y="0"/>
                </a:lnTo>
                <a:lnTo>
                  <a:pt x="3477798" y="1209726"/>
                </a:lnTo>
                <a:lnTo>
                  <a:pt x="0" y="120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 descr="A blue and white diamond with a black background  Description automatically generated"/>
          <p:cNvSpPr/>
          <p:nvPr/>
        </p:nvSpPr>
        <p:spPr>
          <a:xfrm flipH="false" flipV="false" rot="0">
            <a:off x="743109" y="130232"/>
            <a:ext cx="3412316" cy="1439748"/>
          </a:xfrm>
          <a:custGeom>
            <a:avLst/>
            <a:gdLst/>
            <a:ahLst/>
            <a:cxnLst/>
            <a:rect r="r" b="b" t="t" l="l"/>
            <a:pathLst>
              <a:path h="1439748" w="3412316">
                <a:moveTo>
                  <a:pt x="0" y="0"/>
                </a:moveTo>
                <a:lnTo>
                  <a:pt x="3412315" y="0"/>
                </a:lnTo>
                <a:lnTo>
                  <a:pt x="3412315" y="1439748"/>
                </a:lnTo>
                <a:lnTo>
                  <a:pt x="0" y="1439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A blue text on a black background  Description automatically generated"/>
          <p:cNvSpPr/>
          <p:nvPr/>
        </p:nvSpPr>
        <p:spPr>
          <a:xfrm flipH="false" flipV="false" rot="0">
            <a:off x="6377940" y="206954"/>
            <a:ext cx="5087317" cy="1286305"/>
          </a:xfrm>
          <a:custGeom>
            <a:avLst/>
            <a:gdLst/>
            <a:ahLst/>
            <a:cxnLst/>
            <a:rect r="r" b="b" t="t" l="l"/>
            <a:pathLst>
              <a:path h="1286305" w="5087317">
                <a:moveTo>
                  <a:pt x="0" y="0"/>
                </a:moveTo>
                <a:lnTo>
                  <a:pt x="5087317" y="0"/>
                </a:lnTo>
                <a:lnTo>
                  <a:pt x="5087317" y="1286305"/>
                </a:lnTo>
                <a:lnTo>
                  <a:pt x="0" y="1286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903621" y="8522128"/>
            <a:ext cx="573801" cy="49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002F87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name="Freeform 8" id="8" descr="A group of logos on a white background  Description automatically generated"/>
          <p:cNvSpPr/>
          <p:nvPr/>
        </p:nvSpPr>
        <p:spPr>
          <a:xfrm flipH="false" flipV="false" rot="0">
            <a:off x="11715" y="8168642"/>
            <a:ext cx="18331054" cy="2118360"/>
          </a:xfrm>
          <a:custGeom>
            <a:avLst/>
            <a:gdLst/>
            <a:ahLst/>
            <a:cxnLst/>
            <a:rect r="r" b="b" t="t" l="l"/>
            <a:pathLst>
              <a:path h="2118360" w="18331054">
                <a:moveTo>
                  <a:pt x="0" y="0"/>
                </a:moveTo>
                <a:lnTo>
                  <a:pt x="18331055" y="0"/>
                </a:lnTo>
                <a:lnTo>
                  <a:pt x="18331055" y="2118360"/>
                </a:lnTo>
                <a:lnTo>
                  <a:pt x="0" y="2118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8168" r="-1" b="-5816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5350" y="2047563"/>
            <a:ext cx="6191874" cy="6191874"/>
          </a:xfrm>
          <a:custGeom>
            <a:avLst/>
            <a:gdLst/>
            <a:ahLst/>
            <a:cxnLst/>
            <a:rect r="r" b="b" t="t" l="l"/>
            <a:pathLst>
              <a:path h="6191874" w="6191874">
                <a:moveTo>
                  <a:pt x="0" y="0"/>
                </a:moveTo>
                <a:lnTo>
                  <a:pt x="6191874" y="0"/>
                </a:lnTo>
                <a:lnTo>
                  <a:pt x="6191874" y="6191874"/>
                </a:lnTo>
                <a:lnTo>
                  <a:pt x="0" y="61918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42262" y="4662488"/>
            <a:ext cx="1559052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 b="true">
                <a:solidFill>
                  <a:srgbClr val="002F87"/>
                </a:solidFill>
                <a:latin typeface="Baron Bold"/>
                <a:ea typeface="Baron Bold"/>
                <a:cs typeface="Baron Bold"/>
                <a:sym typeface="Baron Bold"/>
              </a:rPr>
              <a:t>САЙТ SCHOOLMAP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00212"/>
            <a:ext cx="18288000" cy="94915"/>
            <a:chOff x="0" y="0"/>
            <a:chExt cx="24384000" cy="1265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26492"/>
            </a:xfrm>
            <a:custGeom>
              <a:avLst/>
              <a:gdLst/>
              <a:ahLst/>
              <a:cxnLst/>
              <a:rect r="r" b="b" t="t" l="l"/>
              <a:pathLst>
                <a:path h="12649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 descr="A blue and green logo  Description automatically generated"/>
          <p:cNvSpPr/>
          <p:nvPr/>
        </p:nvSpPr>
        <p:spPr>
          <a:xfrm flipH="false" flipV="false" rot="0">
            <a:off x="13933902" y="245242"/>
            <a:ext cx="3477798" cy="1209726"/>
          </a:xfrm>
          <a:custGeom>
            <a:avLst/>
            <a:gdLst/>
            <a:ahLst/>
            <a:cxnLst/>
            <a:rect r="r" b="b" t="t" l="l"/>
            <a:pathLst>
              <a:path h="1209726" w="3477798">
                <a:moveTo>
                  <a:pt x="0" y="0"/>
                </a:moveTo>
                <a:lnTo>
                  <a:pt x="3477798" y="0"/>
                </a:lnTo>
                <a:lnTo>
                  <a:pt x="3477798" y="1209726"/>
                </a:lnTo>
                <a:lnTo>
                  <a:pt x="0" y="120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 descr="A blue and white diamond with a black background  Description automatically generated"/>
          <p:cNvSpPr/>
          <p:nvPr/>
        </p:nvSpPr>
        <p:spPr>
          <a:xfrm flipH="false" flipV="false" rot="0">
            <a:off x="743109" y="130232"/>
            <a:ext cx="3412316" cy="1439748"/>
          </a:xfrm>
          <a:custGeom>
            <a:avLst/>
            <a:gdLst/>
            <a:ahLst/>
            <a:cxnLst/>
            <a:rect r="r" b="b" t="t" l="l"/>
            <a:pathLst>
              <a:path h="1439748" w="3412316">
                <a:moveTo>
                  <a:pt x="0" y="0"/>
                </a:moveTo>
                <a:lnTo>
                  <a:pt x="3412315" y="0"/>
                </a:lnTo>
                <a:lnTo>
                  <a:pt x="3412315" y="1439748"/>
                </a:lnTo>
                <a:lnTo>
                  <a:pt x="0" y="1439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A blue text on a black background  Description automatically generated"/>
          <p:cNvSpPr/>
          <p:nvPr/>
        </p:nvSpPr>
        <p:spPr>
          <a:xfrm flipH="false" flipV="false" rot="0">
            <a:off x="6377940" y="206954"/>
            <a:ext cx="5087317" cy="1286305"/>
          </a:xfrm>
          <a:custGeom>
            <a:avLst/>
            <a:gdLst/>
            <a:ahLst/>
            <a:cxnLst/>
            <a:rect r="r" b="b" t="t" l="l"/>
            <a:pathLst>
              <a:path h="1286305" w="5087317">
                <a:moveTo>
                  <a:pt x="0" y="0"/>
                </a:moveTo>
                <a:lnTo>
                  <a:pt x="5087317" y="0"/>
                </a:lnTo>
                <a:lnTo>
                  <a:pt x="5087317" y="1286305"/>
                </a:lnTo>
                <a:lnTo>
                  <a:pt x="0" y="1286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903621" y="8522128"/>
            <a:ext cx="573801" cy="49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002F87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name="Freeform 8" id="8" descr="A group of logos on a white background  Description automatically generated"/>
          <p:cNvSpPr/>
          <p:nvPr/>
        </p:nvSpPr>
        <p:spPr>
          <a:xfrm flipH="false" flipV="false" rot="0">
            <a:off x="11715" y="8168642"/>
            <a:ext cx="18331054" cy="2118360"/>
          </a:xfrm>
          <a:custGeom>
            <a:avLst/>
            <a:gdLst/>
            <a:ahLst/>
            <a:cxnLst/>
            <a:rect r="r" b="b" t="t" l="l"/>
            <a:pathLst>
              <a:path h="2118360" w="18331054">
                <a:moveTo>
                  <a:pt x="0" y="0"/>
                </a:moveTo>
                <a:lnTo>
                  <a:pt x="18331055" y="0"/>
                </a:lnTo>
                <a:lnTo>
                  <a:pt x="18331055" y="2118360"/>
                </a:lnTo>
                <a:lnTo>
                  <a:pt x="0" y="2118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8168" r="-1" b="-5816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5350" y="2047563"/>
            <a:ext cx="6191874" cy="6191874"/>
          </a:xfrm>
          <a:custGeom>
            <a:avLst/>
            <a:gdLst/>
            <a:ahLst/>
            <a:cxnLst/>
            <a:rect r="r" b="b" t="t" l="l"/>
            <a:pathLst>
              <a:path h="6191874" w="6191874">
                <a:moveTo>
                  <a:pt x="0" y="0"/>
                </a:moveTo>
                <a:lnTo>
                  <a:pt x="6191874" y="0"/>
                </a:lnTo>
                <a:lnTo>
                  <a:pt x="6191874" y="6191874"/>
                </a:lnTo>
                <a:lnTo>
                  <a:pt x="0" y="61918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42262" y="4662487"/>
            <a:ext cx="1559052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 b="true">
                <a:solidFill>
                  <a:srgbClr val="002F87"/>
                </a:solidFill>
                <a:latin typeface="Baron Bold"/>
                <a:ea typeface="Baron Bold"/>
                <a:cs typeface="Baron Bold"/>
                <a:sym typeface="Baron Bold"/>
              </a:rPr>
              <a:t>SCHOOLMAP AI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95350" y="2207144"/>
            <a:ext cx="6203621" cy="6203621"/>
          </a:xfrm>
          <a:custGeom>
            <a:avLst/>
            <a:gdLst/>
            <a:ahLst/>
            <a:cxnLst/>
            <a:rect r="r" b="b" t="t" l="l"/>
            <a:pathLst>
              <a:path h="6203621" w="6203621">
                <a:moveTo>
                  <a:pt x="0" y="0"/>
                </a:moveTo>
                <a:lnTo>
                  <a:pt x="6203620" y="0"/>
                </a:lnTo>
                <a:lnTo>
                  <a:pt x="6203620" y="6203621"/>
                </a:lnTo>
                <a:lnTo>
                  <a:pt x="0" y="62036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00212"/>
            <a:ext cx="18288000" cy="94915"/>
            <a:chOff x="0" y="0"/>
            <a:chExt cx="24384000" cy="1265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26492"/>
            </a:xfrm>
            <a:custGeom>
              <a:avLst/>
              <a:gdLst/>
              <a:ahLst/>
              <a:cxnLst/>
              <a:rect r="r" b="b" t="t" l="l"/>
              <a:pathLst>
                <a:path h="12649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 descr="A blue and green logo  Description automatically generated"/>
          <p:cNvSpPr/>
          <p:nvPr/>
        </p:nvSpPr>
        <p:spPr>
          <a:xfrm flipH="false" flipV="false" rot="0">
            <a:off x="13933902" y="245242"/>
            <a:ext cx="3477798" cy="1209726"/>
          </a:xfrm>
          <a:custGeom>
            <a:avLst/>
            <a:gdLst/>
            <a:ahLst/>
            <a:cxnLst/>
            <a:rect r="r" b="b" t="t" l="l"/>
            <a:pathLst>
              <a:path h="1209726" w="3477798">
                <a:moveTo>
                  <a:pt x="0" y="0"/>
                </a:moveTo>
                <a:lnTo>
                  <a:pt x="3477798" y="0"/>
                </a:lnTo>
                <a:lnTo>
                  <a:pt x="3477798" y="1209726"/>
                </a:lnTo>
                <a:lnTo>
                  <a:pt x="0" y="120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 descr="A blue and white diamond with a black background  Description automatically generated"/>
          <p:cNvSpPr/>
          <p:nvPr/>
        </p:nvSpPr>
        <p:spPr>
          <a:xfrm flipH="false" flipV="false" rot="0">
            <a:off x="743109" y="130232"/>
            <a:ext cx="3412316" cy="1439748"/>
          </a:xfrm>
          <a:custGeom>
            <a:avLst/>
            <a:gdLst/>
            <a:ahLst/>
            <a:cxnLst/>
            <a:rect r="r" b="b" t="t" l="l"/>
            <a:pathLst>
              <a:path h="1439748" w="3412316">
                <a:moveTo>
                  <a:pt x="0" y="0"/>
                </a:moveTo>
                <a:lnTo>
                  <a:pt x="3412315" y="0"/>
                </a:lnTo>
                <a:lnTo>
                  <a:pt x="3412315" y="1439748"/>
                </a:lnTo>
                <a:lnTo>
                  <a:pt x="0" y="1439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 descr="A blue text on a black background  Description automatically generated"/>
          <p:cNvSpPr/>
          <p:nvPr/>
        </p:nvSpPr>
        <p:spPr>
          <a:xfrm flipH="false" flipV="false" rot="0">
            <a:off x="6377940" y="206954"/>
            <a:ext cx="5087317" cy="1286305"/>
          </a:xfrm>
          <a:custGeom>
            <a:avLst/>
            <a:gdLst/>
            <a:ahLst/>
            <a:cxnLst/>
            <a:rect r="r" b="b" t="t" l="l"/>
            <a:pathLst>
              <a:path h="1286305" w="5087317">
                <a:moveTo>
                  <a:pt x="0" y="0"/>
                </a:moveTo>
                <a:lnTo>
                  <a:pt x="5087317" y="0"/>
                </a:lnTo>
                <a:lnTo>
                  <a:pt x="5087317" y="1286305"/>
                </a:lnTo>
                <a:lnTo>
                  <a:pt x="0" y="1286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 descr="A blue background with dots and lines  Description automatically generated"/>
          <p:cNvSpPr/>
          <p:nvPr/>
        </p:nvSpPr>
        <p:spPr>
          <a:xfrm flipH="false" flipV="false" rot="0">
            <a:off x="-19050" y="1681164"/>
            <a:ext cx="18378826" cy="8605836"/>
          </a:xfrm>
          <a:custGeom>
            <a:avLst/>
            <a:gdLst/>
            <a:ahLst/>
            <a:cxnLst/>
            <a:rect r="r" b="b" t="t" l="l"/>
            <a:pathLst>
              <a:path h="8605836" w="18378826">
                <a:moveTo>
                  <a:pt x="0" y="0"/>
                </a:moveTo>
                <a:lnTo>
                  <a:pt x="18378826" y="0"/>
                </a:lnTo>
                <a:lnTo>
                  <a:pt x="18378826" y="8605836"/>
                </a:lnTo>
                <a:lnTo>
                  <a:pt x="0" y="86058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237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903621" y="8522128"/>
            <a:ext cx="573801" cy="49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002F87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name="Freeform 9" id="9" descr="A group of logos on a white background  Description automatically generated"/>
          <p:cNvSpPr/>
          <p:nvPr/>
        </p:nvSpPr>
        <p:spPr>
          <a:xfrm flipH="false" flipV="false" rot="0">
            <a:off x="11715" y="8168642"/>
            <a:ext cx="18331054" cy="2118360"/>
          </a:xfrm>
          <a:custGeom>
            <a:avLst/>
            <a:gdLst/>
            <a:ahLst/>
            <a:cxnLst/>
            <a:rect r="r" b="b" t="t" l="l"/>
            <a:pathLst>
              <a:path h="2118360" w="18331054">
                <a:moveTo>
                  <a:pt x="0" y="0"/>
                </a:moveTo>
                <a:lnTo>
                  <a:pt x="18331055" y="0"/>
                </a:lnTo>
                <a:lnTo>
                  <a:pt x="18331055" y="2118360"/>
                </a:lnTo>
                <a:lnTo>
                  <a:pt x="0" y="21183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8168" r="-1" b="-5816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48151" y="4519613"/>
            <a:ext cx="13258183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b="true">
                <a:solidFill>
                  <a:srgbClr val="FFFFFF"/>
                </a:solidFill>
                <a:latin typeface="Baron Bold"/>
                <a:ea typeface="Baron Bold"/>
                <a:cs typeface="Baron Bold"/>
                <a:sym typeface="Baron Bold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DAGV7wXQf3I</dc:identifier>
  <dcterms:modified xsi:type="dcterms:W3CDTF">2011-08-01T06:04:30Z</dcterms:modified>
  <cp:revision>1</cp:revision>
  <dc:title>Technical stack</dc:title>
</cp:coreProperties>
</file>