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9" r:id="rId1"/>
  </p:sldMasterIdLst>
  <p:sldIdLst>
    <p:sldId id="256" r:id="rId2"/>
    <p:sldId id="309" r:id="rId3"/>
    <p:sldId id="310" r:id="rId4"/>
    <p:sldId id="311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12" r:id="rId57"/>
    <p:sldId id="308" r:id="rId58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0" d="100"/>
          <a:sy n="40" d="100"/>
        </p:scale>
        <p:origin x="220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6417" y="874161"/>
            <a:ext cx="6383930" cy="4713840"/>
          </a:xfrm>
        </p:spPr>
        <p:txBody>
          <a:bodyPr anchor="b">
            <a:normAutofit/>
          </a:bodyPr>
          <a:lstStyle>
            <a:lvl1pPr algn="ctr">
              <a:defRPr sz="34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6417" y="5699760"/>
            <a:ext cx="6383930" cy="3254692"/>
          </a:xfrm>
        </p:spPr>
        <p:txBody>
          <a:bodyPr anchor="t">
            <a:normAutofit/>
          </a:bodyPr>
          <a:lstStyle>
            <a:lvl1pPr marL="0" indent="0" algn="ctr">
              <a:buNone/>
              <a:defRPr sz="153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388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77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658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54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43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31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20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08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027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0026" y="6420312"/>
            <a:ext cx="6301056" cy="1331007"/>
          </a:xfrm>
        </p:spPr>
        <p:txBody>
          <a:bodyPr anchor="b">
            <a:normAutofit/>
          </a:bodyPr>
          <a:lstStyle>
            <a:lvl1pPr algn="l">
              <a:defRPr sz="17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0027" y="1461076"/>
            <a:ext cx="6206213" cy="437231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60"/>
            </a:lvl1pPr>
            <a:lvl2pPr marL="388620" indent="0">
              <a:buNone/>
              <a:defRPr sz="1360"/>
            </a:lvl2pPr>
            <a:lvl3pPr marL="777240" indent="0">
              <a:buNone/>
              <a:defRPr sz="1360"/>
            </a:lvl3pPr>
            <a:lvl4pPr marL="1165860" indent="0">
              <a:buNone/>
              <a:defRPr sz="1360"/>
            </a:lvl4pPr>
            <a:lvl5pPr marL="1554480" indent="0">
              <a:buNone/>
              <a:defRPr sz="1360"/>
            </a:lvl5pPr>
            <a:lvl6pPr marL="1943100" indent="0">
              <a:buNone/>
              <a:defRPr sz="1360"/>
            </a:lvl6pPr>
            <a:lvl7pPr marL="2331720" indent="0">
              <a:buNone/>
              <a:defRPr sz="1360"/>
            </a:lvl7pPr>
            <a:lvl8pPr marL="2720340" indent="0">
              <a:buNone/>
              <a:defRPr sz="1360"/>
            </a:lvl8pPr>
            <a:lvl9pPr marL="3108960" indent="0">
              <a:buNone/>
              <a:defRPr sz="136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0026" y="7751319"/>
            <a:ext cx="6301056" cy="1198369"/>
          </a:xfrm>
        </p:spPr>
        <p:txBody>
          <a:bodyPr>
            <a:normAutofit/>
          </a:bodyPr>
          <a:lstStyle>
            <a:lvl1pPr marL="0" indent="0">
              <a:buNone/>
              <a:defRPr sz="1190"/>
            </a:lvl1pPr>
            <a:lvl2pPr marL="388620" indent="0">
              <a:buNone/>
              <a:defRPr sz="1020"/>
            </a:lvl2pPr>
            <a:lvl3pPr marL="777240" indent="0">
              <a:buNone/>
              <a:defRPr sz="850"/>
            </a:lvl3pPr>
            <a:lvl4pPr marL="1165860" indent="0">
              <a:buNone/>
              <a:defRPr sz="765"/>
            </a:lvl4pPr>
            <a:lvl5pPr marL="1554480" indent="0">
              <a:buNone/>
              <a:defRPr sz="765"/>
            </a:lvl5pPr>
            <a:lvl6pPr marL="1943100" indent="0">
              <a:buNone/>
              <a:defRPr sz="765"/>
            </a:lvl6pPr>
            <a:lvl7pPr marL="2331720" indent="0">
              <a:buNone/>
              <a:defRPr sz="765"/>
            </a:lvl7pPr>
            <a:lvl8pPr marL="2720340" indent="0">
              <a:buNone/>
              <a:defRPr sz="765"/>
            </a:lvl8pPr>
            <a:lvl9pPr marL="3108960" indent="0">
              <a:buNone/>
              <a:defRPr sz="76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80026" y="9065972"/>
            <a:ext cx="4536686" cy="5355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595" y="874160"/>
            <a:ext cx="6384753" cy="4602080"/>
          </a:xfrm>
        </p:spPr>
        <p:txBody>
          <a:bodyPr anchor="ctr">
            <a:normAutofit/>
          </a:bodyPr>
          <a:lstStyle>
            <a:lvl1pPr algn="l">
              <a:defRPr sz="238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5595" y="6370320"/>
            <a:ext cx="6384753" cy="2579368"/>
          </a:xfrm>
        </p:spPr>
        <p:txBody>
          <a:bodyPr anchor="ctr">
            <a:normAutofit/>
          </a:bodyPr>
          <a:lstStyle>
            <a:lvl1pPr marL="0" indent="0" algn="l">
              <a:buNone/>
              <a:defRPr sz="153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807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496246" y="1261738"/>
            <a:ext cx="388721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8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05499" y="4379354"/>
            <a:ext cx="388721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8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201" y="874161"/>
            <a:ext cx="5927998" cy="4464649"/>
          </a:xfrm>
        </p:spPr>
        <p:txBody>
          <a:bodyPr anchor="ctr">
            <a:normAutofit/>
          </a:bodyPr>
          <a:lstStyle>
            <a:lvl1pPr algn="l">
              <a:defRPr sz="238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7971" y="5354222"/>
            <a:ext cx="5636459" cy="5588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190"/>
            </a:lvl1pPr>
            <a:lvl2pPr marL="388620" indent="0">
              <a:buFontTx/>
              <a:buNone/>
              <a:defRPr/>
            </a:lvl2pPr>
            <a:lvl3pPr marL="777240" indent="0">
              <a:buFontTx/>
              <a:buNone/>
              <a:defRPr/>
            </a:lvl3pPr>
            <a:lvl4pPr marL="1165860" indent="0">
              <a:buFontTx/>
              <a:buNone/>
              <a:defRPr/>
            </a:lvl4pPr>
            <a:lvl5pPr marL="155448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5595" y="6807102"/>
            <a:ext cx="6384752" cy="2123440"/>
          </a:xfrm>
        </p:spPr>
        <p:txBody>
          <a:bodyPr anchor="ctr">
            <a:normAutofit/>
          </a:bodyPr>
          <a:lstStyle>
            <a:lvl1pPr marL="0" indent="0" algn="l">
              <a:buNone/>
              <a:defRPr sz="153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462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595" y="5285230"/>
            <a:ext cx="6385487" cy="2154240"/>
          </a:xfrm>
        </p:spPr>
        <p:txBody>
          <a:bodyPr anchor="b">
            <a:normAutofit/>
          </a:bodyPr>
          <a:lstStyle>
            <a:lvl1pPr algn="l">
              <a:defRPr sz="238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7863" y="7439470"/>
            <a:ext cx="6385488" cy="1510218"/>
          </a:xfrm>
        </p:spPr>
        <p:txBody>
          <a:bodyPr anchor="t">
            <a:normAutofit/>
          </a:bodyPr>
          <a:lstStyle>
            <a:lvl1pPr marL="0" indent="0" algn="l">
              <a:buNone/>
              <a:defRPr sz="153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323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496246" y="1105648"/>
            <a:ext cx="388721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8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04423" y="4223264"/>
            <a:ext cx="388721" cy="857671"/>
          </a:xfrm>
          <a:prstGeom prst="rect">
            <a:avLst/>
          </a:prstGeom>
        </p:spPr>
        <p:txBody>
          <a:bodyPr vert="horz" lIns="77724" tIns="38862" rIns="77724" bIns="38862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8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201" y="874161"/>
            <a:ext cx="5927998" cy="4171741"/>
          </a:xfrm>
        </p:spPr>
        <p:txBody>
          <a:bodyPr anchor="ctr">
            <a:normAutofit/>
          </a:bodyPr>
          <a:lstStyle>
            <a:lvl1pPr algn="l">
              <a:defRPr sz="238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95595" y="5699760"/>
            <a:ext cx="6385487" cy="1545371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7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5595" y="7245131"/>
            <a:ext cx="6385487" cy="1704557"/>
          </a:xfrm>
        </p:spPr>
        <p:txBody>
          <a:bodyPr anchor="t">
            <a:normAutofit/>
          </a:bodyPr>
          <a:lstStyle>
            <a:lvl1pPr marL="0" indent="0" algn="l">
              <a:buNone/>
              <a:defRPr sz="136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886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238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595" y="874160"/>
            <a:ext cx="6384752" cy="4043282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380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95595" y="5401648"/>
            <a:ext cx="6384752" cy="1538948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4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5595" y="6940595"/>
            <a:ext cx="6384751" cy="2009093"/>
          </a:xfrm>
        </p:spPr>
        <p:txBody>
          <a:bodyPr anchor="t">
            <a:normAutofit/>
          </a:bodyPr>
          <a:lstStyle>
            <a:lvl1pPr marL="0" indent="0" algn="l">
              <a:buNone/>
              <a:defRPr sz="136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886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7358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95595" y="874160"/>
            <a:ext cx="6384752" cy="192497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369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8952" y="874160"/>
            <a:ext cx="1511395" cy="807552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5596" y="874160"/>
            <a:ext cx="4780516" cy="8075528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007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9011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917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417" y="4797024"/>
            <a:ext cx="6383930" cy="2674181"/>
          </a:xfrm>
        </p:spPr>
        <p:txBody>
          <a:bodyPr anchor="b">
            <a:normAutofit/>
          </a:bodyPr>
          <a:lstStyle>
            <a:lvl1pPr algn="r">
              <a:defRPr sz="238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6417" y="7485588"/>
            <a:ext cx="6383930" cy="1464100"/>
          </a:xfrm>
        </p:spPr>
        <p:txBody>
          <a:bodyPr anchor="t">
            <a:normAutofit/>
          </a:bodyPr>
          <a:lstStyle>
            <a:lvl1pPr marL="0" indent="0" algn="r">
              <a:buNone/>
              <a:defRPr sz="153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38862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403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5595" y="3022651"/>
            <a:ext cx="3132312" cy="5912619"/>
          </a:xfrm>
        </p:spPr>
        <p:txBody>
          <a:bodyPr>
            <a:normAutofit/>
          </a:bodyPr>
          <a:lstStyle>
            <a:lvl1pPr>
              <a:defRPr sz="1360"/>
            </a:lvl1pPr>
            <a:lvl2pPr>
              <a:defRPr sz="1190"/>
            </a:lvl2pPr>
            <a:lvl3pPr>
              <a:defRPr sz="1020"/>
            </a:lvl3pPr>
            <a:lvl4pPr>
              <a:defRPr sz="935"/>
            </a:lvl4pPr>
            <a:lvl5pPr>
              <a:defRPr sz="935"/>
            </a:lvl5pPr>
            <a:lvl6pPr>
              <a:defRPr sz="935"/>
            </a:lvl6pPr>
            <a:lvl7pPr>
              <a:defRPr sz="935"/>
            </a:lvl7pPr>
            <a:lvl8pPr>
              <a:defRPr sz="935"/>
            </a:lvl8pPr>
            <a:lvl9pPr>
              <a:defRPr sz="93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44494" y="3022651"/>
            <a:ext cx="3135853" cy="5912617"/>
          </a:xfrm>
        </p:spPr>
        <p:txBody>
          <a:bodyPr>
            <a:normAutofit/>
          </a:bodyPr>
          <a:lstStyle>
            <a:lvl1pPr>
              <a:defRPr sz="1360"/>
            </a:lvl1pPr>
            <a:lvl2pPr>
              <a:defRPr sz="1190"/>
            </a:lvl2pPr>
            <a:lvl3pPr>
              <a:defRPr sz="1020"/>
            </a:lvl3pPr>
            <a:lvl4pPr>
              <a:defRPr sz="935"/>
            </a:lvl4pPr>
            <a:lvl5pPr>
              <a:defRPr sz="935"/>
            </a:lvl5pPr>
            <a:lvl6pPr>
              <a:defRPr sz="935"/>
            </a:lvl6pPr>
            <a:lvl7pPr>
              <a:defRPr sz="935"/>
            </a:lvl7pPr>
            <a:lvl8pPr>
              <a:defRPr sz="935"/>
            </a:lvl8pPr>
            <a:lvl9pPr>
              <a:defRPr sz="93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417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0361" y="3022650"/>
            <a:ext cx="2887546" cy="1075941"/>
          </a:xfrm>
        </p:spPr>
        <p:txBody>
          <a:bodyPr anchor="b">
            <a:noAutofit/>
          </a:bodyPr>
          <a:lstStyle>
            <a:lvl1pPr marL="0" indent="0">
              <a:buNone/>
              <a:defRPr sz="1870" b="0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5595" y="4086174"/>
            <a:ext cx="3132312" cy="4863515"/>
          </a:xfrm>
        </p:spPr>
        <p:txBody>
          <a:bodyPr anchor="t">
            <a:normAutofit/>
          </a:bodyPr>
          <a:lstStyle>
            <a:lvl1pPr>
              <a:defRPr sz="1360"/>
            </a:lvl1pPr>
            <a:lvl2pPr>
              <a:defRPr sz="1190"/>
            </a:lvl2pPr>
            <a:lvl3pPr>
              <a:defRPr sz="1020"/>
            </a:lvl3pPr>
            <a:lvl4pPr>
              <a:defRPr sz="935"/>
            </a:lvl4pPr>
            <a:lvl5pPr>
              <a:defRPr sz="935"/>
            </a:lvl5pPr>
            <a:lvl6pPr>
              <a:defRPr sz="935"/>
            </a:lvl6pPr>
            <a:lvl7pPr>
              <a:defRPr sz="935"/>
            </a:lvl7pPr>
            <a:lvl8pPr>
              <a:defRPr sz="935"/>
            </a:lvl8pPr>
            <a:lvl9pPr>
              <a:defRPr sz="93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73627" y="3022651"/>
            <a:ext cx="2906720" cy="1063523"/>
          </a:xfrm>
        </p:spPr>
        <p:txBody>
          <a:bodyPr anchor="b">
            <a:noAutofit/>
          </a:bodyPr>
          <a:lstStyle>
            <a:lvl1pPr marL="0" indent="0">
              <a:buNone/>
              <a:defRPr sz="1870" b="0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90" y="4086174"/>
            <a:ext cx="3146292" cy="4863515"/>
          </a:xfrm>
        </p:spPr>
        <p:txBody>
          <a:bodyPr anchor="t">
            <a:normAutofit/>
          </a:bodyPr>
          <a:lstStyle>
            <a:lvl1pPr>
              <a:defRPr sz="1360"/>
            </a:lvl1pPr>
            <a:lvl2pPr>
              <a:defRPr sz="1190"/>
            </a:lvl2pPr>
            <a:lvl3pPr>
              <a:defRPr sz="1020"/>
            </a:lvl3pPr>
            <a:lvl4pPr>
              <a:defRPr sz="935"/>
            </a:lvl4pPr>
            <a:lvl5pPr>
              <a:defRPr sz="935"/>
            </a:lvl5pPr>
            <a:lvl6pPr>
              <a:defRPr sz="935"/>
            </a:lvl6pPr>
            <a:lvl7pPr>
              <a:defRPr sz="935"/>
            </a:lvl7pPr>
            <a:lvl8pPr>
              <a:defRPr sz="935"/>
            </a:lvl8pPr>
            <a:lvl9pPr>
              <a:defRPr sz="93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899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21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806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19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595" y="2573894"/>
            <a:ext cx="2320095" cy="2011680"/>
          </a:xfrm>
        </p:spPr>
        <p:txBody>
          <a:bodyPr anchor="b">
            <a:normAutofit/>
          </a:bodyPr>
          <a:lstStyle>
            <a:lvl1pPr algn="l">
              <a:defRPr sz="187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4528" y="874160"/>
            <a:ext cx="3825819" cy="8075527"/>
          </a:xfrm>
        </p:spPr>
        <p:txBody>
          <a:bodyPr anchor="ctr">
            <a:normAutofit/>
          </a:bodyPr>
          <a:lstStyle>
            <a:lvl1pPr>
              <a:defRPr sz="1530"/>
            </a:lvl1pPr>
            <a:lvl2pPr>
              <a:defRPr sz="1360"/>
            </a:lvl2pPr>
            <a:lvl3pPr>
              <a:defRPr sz="1190"/>
            </a:lvl3pPr>
            <a:lvl4pPr>
              <a:defRPr sz="1020"/>
            </a:lvl4pPr>
            <a:lvl5pPr>
              <a:defRPr sz="935"/>
            </a:lvl5pPr>
            <a:lvl6pPr>
              <a:defRPr sz="935"/>
            </a:lvl6pPr>
            <a:lvl7pPr>
              <a:defRPr sz="935"/>
            </a:lvl7pPr>
            <a:lvl8pPr>
              <a:defRPr sz="935"/>
            </a:lvl8pPr>
            <a:lvl9pPr>
              <a:defRPr sz="93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5595" y="4585574"/>
            <a:ext cx="2320095" cy="2682240"/>
          </a:xfrm>
        </p:spPr>
        <p:txBody>
          <a:bodyPr>
            <a:normAutofit/>
          </a:bodyPr>
          <a:lstStyle>
            <a:lvl1pPr marL="0" indent="0">
              <a:buNone/>
              <a:defRPr sz="1360"/>
            </a:lvl1pPr>
            <a:lvl2pPr marL="388620" indent="0">
              <a:buNone/>
              <a:defRPr sz="1020"/>
            </a:lvl2pPr>
            <a:lvl3pPr marL="777240" indent="0">
              <a:buNone/>
              <a:defRPr sz="850"/>
            </a:lvl3pPr>
            <a:lvl4pPr marL="1165860" indent="0">
              <a:buNone/>
              <a:defRPr sz="765"/>
            </a:lvl4pPr>
            <a:lvl5pPr marL="1554480" indent="0">
              <a:buNone/>
              <a:defRPr sz="765"/>
            </a:lvl5pPr>
            <a:lvl6pPr marL="1943100" indent="0">
              <a:buNone/>
              <a:defRPr sz="765"/>
            </a:lvl6pPr>
            <a:lvl7pPr marL="2331720" indent="0">
              <a:buNone/>
              <a:defRPr sz="765"/>
            </a:lvl7pPr>
            <a:lvl8pPr marL="2720340" indent="0">
              <a:buNone/>
              <a:defRPr sz="765"/>
            </a:lvl8pPr>
            <a:lvl9pPr marL="3108960" indent="0">
              <a:buNone/>
              <a:defRPr sz="76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905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595" y="2784128"/>
            <a:ext cx="3760233" cy="2011680"/>
          </a:xfrm>
        </p:spPr>
        <p:txBody>
          <a:bodyPr anchor="b">
            <a:normAutofit/>
          </a:bodyPr>
          <a:lstStyle>
            <a:lvl1pPr algn="l">
              <a:defRPr sz="204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88126" y="-26822"/>
            <a:ext cx="2125053" cy="10125456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360"/>
            </a:lvl1pPr>
            <a:lvl2pPr marL="388620" indent="0">
              <a:buNone/>
              <a:defRPr sz="1360"/>
            </a:lvl2pPr>
            <a:lvl3pPr marL="777240" indent="0">
              <a:buNone/>
              <a:defRPr sz="1360"/>
            </a:lvl3pPr>
            <a:lvl4pPr marL="1165860" indent="0">
              <a:buNone/>
              <a:defRPr sz="1360"/>
            </a:lvl4pPr>
            <a:lvl5pPr marL="1554480" indent="0">
              <a:buNone/>
              <a:defRPr sz="1360"/>
            </a:lvl5pPr>
            <a:lvl6pPr marL="1943100" indent="0">
              <a:buNone/>
              <a:defRPr sz="1360"/>
            </a:lvl6pPr>
            <a:lvl7pPr marL="2331720" indent="0">
              <a:buNone/>
              <a:defRPr sz="1360"/>
            </a:lvl7pPr>
            <a:lvl8pPr marL="2720340" indent="0">
              <a:buNone/>
              <a:defRPr sz="1360"/>
            </a:lvl8pPr>
            <a:lvl9pPr marL="3108960" indent="0">
              <a:buNone/>
              <a:defRPr sz="136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721" y="4795808"/>
            <a:ext cx="3760233" cy="2682240"/>
          </a:xfrm>
        </p:spPr>
        <p:txBody>
          <a:bodyPr>
            <a:normAutofit/>
          </a:bodyPr>
          <a:lstStyle>
            <a:lvl1pPr marL="0" indent="0">
              <a:buNone/>
              <a:defRPr sz="1360"/>
            </a:lvl1pPr>
            <a:lvl2pPr marL="388620" indent="0">
              <a:buNone/>
              <a:defRPr sz="1020"/>
            </a:lvl2pPr>
            <a:lvl3pPr marL="777240" indent="0">
              <a:buNone/>
              <a:defRPr sz="850"/>
            </a:lvl3pPr>
            <a:lvl4pPr marL="1165860" indent="0">
              <a:buNone/>
              <a:defRPr sz="765"/>
            </a:lvl4pPr>
            <a:lvl5pPr marL="1554480" indent="0">
              <a:buNone/>
              <a:defRPr sz="765"/>
            </a:lvl5pPr>
            <a:lvl6pPr marL="1943100" indent="0">
              <a:buNone/>
              <a:defRPr sz="765"/>
            </a:lvl6pPr>
            <a:lvl7pPr marL="2331720" indent="0">
              <a:buNone/>
              <a:defRPr sz="765"/>
            </a:lvl7pPr>
            <a:lvl8pPr marL="2720340" indent="0">
              <a:buNone/>
              <a:defRPr sz="765"/>
            </a:lvl8pPr>
            <a:lvl9pPr marL="3108960" indent="0">
              <a:buNone/>
              <a:defRPr sz="76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45102" y="9065972"/>
            <a:ext cx="610727" cy="535517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95596" y="9065972"/>
            <a:ext cx="3149505" cy="53551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20623" y="9065971"/>
            <a:ext cx="259408" cy="482900"/>
          </a:xfrm>
        </p:spPr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104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5595" y="874160"/>
            <a:ext cx="6384752" cy="1924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5596" y="3022650"/>
            <a:ext cx="6384751" cy="5927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68952" y="9061449"/>
            <a:ext cx="1094344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8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9/20/2025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5596" y="9061449"/>
            <a:ext cx="4780516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8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29622" y="9061449"/>
            <a:ext cx="351461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8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0722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  <p:sldLayoutId id="2147483707" r:id="rId18"/>
  </p:sldLayoutIdLst>
  <p:txStyles>
    <p:titleStyle>
      <a:lvl1pPr algn="l" defTabSz="388620" rtl="0" eaLnBrk="1" latinLnBrk="0" hangingPunct="1">
        <a:spcBef>
          <a:spcPct val="0"/>
        </a:spcBef>
        <a:buNone/>
        <a:defRPr sz="238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42888" indent="-242888" algn="l" defTabSz="388620" rtl="0" eaLnBrk="1" latinLnBrk="0" hangingPunct="1">
        <a:spcBef>
          <a:spcPct val="20000"/>
        </a:spcBef>
        <a:spcAft>
          <a:spcPts val="510"/>
        </a:spcAft>
        <a:buClr>
          <a:schemeClr val="tx1"/>
        </a:buClr>
        <a:buSzPct val="130000"/>
        <a:buFont typeface="Arial"/>
        <a:buChar char="•"/>
        <a:defRPr sz="153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631508" indent="-242888" algn="l" defTabSz="388620" rtl="0" eaLnBrk="1" latinLnBrk="0" hangingPunct="1">
        <a:spcBef>
          <a:spcPct val="20000"/>
        </a:spcBef>
        <a:spcAft>
          <a:spcPts val="510"/>
        </a:spcAft>
        <a:buClr>
          <a:schemeClr val="tx1"/>
        </a:buClr>
        <a:buSzPct val="130000"/>
        <a:buFont typeface="Arial"/>
        <a:buChar char="•"/>
        <a:defRPr sz="136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020128" indent="-242888" algn="l" defTabSz="388620" rtl="0" eaLnBrk="1" latinLnBrk="0" hangingPunct="1">
        <a:spcBef>
          <a:spcPct val="20000"/>
        </a:spcBef>
        <a:spcAft>
          <a:spcPts val="510"/>
        </a:spcAft>
        <a:buClr>
          <a:schemeClr val="tx1"/>
        </a:buClr>
        <a:buSzPct val="130000"/>
        <a:buFont typeface="Arial"/>
        <a:buChar char="•"/>
        <a:defRPr sz="119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311593" indent="-145733" algn="l" defTabSz="388620" rtl="0" eaLnBrk="1" latinLnBrk="0" hangingPunct="1">
        <a:spcBef>
          <a:spcPct val="20000"/>
        </a:spcBef>
        <a:spcAft>
          <a:spcPts val="510"/>
        </a:spcAft>
        <a:buClr>
          <a:schemeClr val="tx1"/>
        </a:buClr>
        <a:buSzPct val="130000"/>
        <a:buFont typeface="Arial"/>
        <a:buChar char="•"/>
        <a:defRPr sz="119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1700213" indent="-145733" algn="l" defTabSz="388620" rtl="0" eaLnBrk="1" latinLnBrk="0" hangingPunct="1">
        <a:spcBef>
          <a:spcPct val="20000"/>
        </a:spcBef>
        <a:spcAft>
          <a:spcPts val="510"/>
        </a:spcAft>
        <a:buClr>
          <a:schemeClr val="tx1"/>
        </a:buClr>
        <a:buSzPct val="130000"/>
        <a:buFont typeface="Arial"/>
        <a:buChar char="•"/>
        <a:defRPr sz="102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137410" indent="-194310" algn="l" defTabSz="388620" rtl="0" eaLnBrk="1" latinLnBrk="0" hangingPunct="1">
        <a:spcBef>
          <a:spcPct val="20000"/>
        </a:spcBef>
        <a:spcAft>
          <a:spcPts val="510"/>
        </a:spcAft>
        <a:buClr>
          <a:schemeClr val="tx1"/>
        </a:buClr>
        <a:buSzPct val="130000"/>
        <a:buFont typeface="Arial"/>
        <a:buChar char="•"/>
        <a:defRPr sz="935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526030" indent="-194310" algn="l" defTabSz="388620" rtl="0" eaLnBrk="1" latinLnBrk="0" hangingPunct="1">
        <a:spcBef>
          <a:spcPct val="20000"/>
        </a:spcBef>
        <a:spcAft>
          <a:spcPts val="510"/>
        </a:spcAft>
        <a:buClr>
          <a:schemeClr val="tx1"/>
        </a:buClr>
        <a:buSzPct val="130000"/>
        <a:buFont typeface="Arial"/>
        <a:buChar char="•"/>
        <a:defRPr sz="935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2914650" indent="-194310" algn="l" defTabSz="388620" rtl="0" eaLnBrk="1" latinLnBrk="0" hangingPunct="1">
        <a:spcBef>
          <a:spcPct val="20000"/>
        </a:spcBef>
        <a:spcAft>
          <a:spcPts val="510"/>
        </a:spcAft>
        <a:buClr>
          <a:schemeClr val="tx1"/>
        </a:buClr>
        <a:buSzPct val="130000"/>
        <a:buFont typeface="Arial"/>
        <a:buChar char="•"/>
        <a:defRPr sz="935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303270" indent="-194310" algn="l" defTabSz="388620" rtl="0" eaLnBrk="1" latinLnBrk="0" hangingPunct="1">
        <a:spcBef>
          <a:spcPct val="20000"/>
        </a:spcBef>
        <a:spcAft>
          <a:spcPts val="510"/>
        </a:spcAft>
        <a:buClr>
          <a:schemeClr val="tx1"/>
        </a:buClr>
        <a:buSzPct val="100000"/>
        <a:buFont typeface="Arial"/>
        <a:buChar char="•"/>
        <a:defRPr sz="935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38862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sa162-gif/IO" TargetMode="Externa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048" y="457200"/>
            <a:ext cx="591312" cy="57302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040" y="457200"/>
            <a:ext cx="374904" cy="536448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1928" y="457200"/>
            <a:ext cx="655320" cy="390144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1130808" y="643128"/>
            <a:ext cx="91440" cy="201168"/>
          </a:xfrm>
          <a:prstGeom prst="rect">
            <a:avLst/>
          </a:prstGeom>
        </p:spPr>
        <p:txBody>
          <a:bodyPr vert="vert270" wrap="none" lIns="0" tIns="0" rIns="0" bIns="0">
            <a:noAutofit/>
          </a:bodyPr>
          <a:lstStyle/>
          <a:p>
            <a:pPr indent="0"/>
            <a:r>
              <a:rPr lang="en-US" sz="450" i="1">
                <a:solidFill>
                  <a:srgbClr val="BD955F"/>
                </a:solidFill>
                <a:latin typeface="Times New Roman"/>
              </a:rPr>
              <a:t>gttiES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783080" y="445008"/>
            <a:ext cx="2127504" cy="502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spcAft>
                <a:spcPts val="210"/>
              </a:spcAft>
            </a:pPr>
            <a:r>
              <a:rPr lang="es" sz="2700" b="1">
                <a:solidFill>
                  <a:srgbClr val="9C1E42"/>
                </a:solidFill>
                <a:latin typeface="Times New Roman"/>
              </a:rPr>
              <a:t>EDUCACIÓN</a:t>
            </a:r>
          </a:p>
          <a:p>
            <a:pPr indent="0"/>
            <a:r>
              <a:rPr lang="es" sz="400" b="1">
                <a:solidFill>
                  <a:srgbClr val="BD955F"/>
                </a:solidFill>
                <a:latin typeface="Arial"/>
              </a:rPr>
              <a:t>SECRETARÍA DE EDUCACIÓN PÚBLICA</a:t>
            </a:r>
          </a:p>
        </p:txBody>
      </p:sp>
      <p:sp>
        <p:nvSpPr>
          <p:cNvPr id="7" name="Rectángulo 6"/>
          <p:cNvSpPr/>
          <p:nvPr/>
        </p:nvSpPr>
        <p:spPr>
          <a:xfrm>
            <a:off x="4895088" y="630936"/>
            <a:ext cx="713232" cy="19202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ctr">
              <a:lnSpc>
                <a:spcPts val="648"/>
              </a:lnSpc>
            </a:pPr>
            <a:r>
              <a:rPr lang="es" sz="500">
                <a:solidFill>
                  <a:srgbClr val="1A315B"/>
                </a:solidFill>
                <a:latin typeface="Arial"/>
              </a:rPr>
              <a:t>TECNOLÓGICO NACIONAL DE MEXICO</a:t>
            </a:r>
          </a:p>
        </p:txBody>
      </p:sp>
      <p:sp>
        <p:nvSpPr>
          <p:cNvPr id="8" name="Rectángulo 7"/>
          <p:cNvSpPr/>
          <p:nvPr/>
        </p:nvSpPr>
        <p:spPr>
          <a:xfrm>
            <a:off x="6370320" y="868680"/>
            <a:ext cx="579120" cy="137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/>
            <a:r>
              <a:rPr lang="es" sz="400">
                <a:solidFill>
                  <a:srgbClr val="716F74"/>
                </a:solidFill>
                <a:latin typeface="Arial"/>
              </a:rPr>
              <a:t>•ormno ncMXúcico</a:t>
            </a:r>
          </a:p>
          <a:p>
            <a:pPr indent="0"/>
            <a:r>
              <a:rPr lang="es" sz="400">
                <a:solidFill>
                  <a:srgbClr val="716F74"/>
                </a:solidFill>
                <a:latin typeface="Arial"/>
              </a:rPr>
              <a:t>M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mOtiTfSA </a:t>
            </a:r>
            <a:r>
              <a:rPr lang="es" sz="400">
                <a:solidFill>
                  <a:srgbClr val="716F74"/>
                </a:solidFill>
                <a:latin typeface="Arial"/>
              </a:rPr>
              <a:t>CCMUUAP*</a:t>
            </a:r>
          </a:p>
        </p:txBody>
      </p:sp>
      <p:sp>
        <p:nvSpPr>
          <p:cNvPr id="9" name="Rectángulo 8"/>
          <p:cNvSpPr/>
          <p:nvPr/>
        </p:nvSpPr>
        <p:spPr>
          <a:xfrm>
            <a:off x="1688592" y="1545336"/>
            <a:ext cx="4386072" cy="577291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ctr">
              <a:spcAft>
                <a:spcPts val="2730"/>
              </a:spcAft>
            </a:pPr>
            <a:r>
              <a:rPr lang="es" sz="1150" b="1">
                <a:latin typeface="Arial"/>
              </a:rPr>
              <a:t>INSTITUTO TECNOLÓGICO DE FRONTERA COMALAPA</a:t>
            </a:r>
          </a:p>
          <a:p>
            <a:pPr indent="0" algn="ctr">
              <a:spcAft>
                <a:spcPts val="1050"/>
              </a:spcAft>
            </a:pPr>
            <a:r>
              <a:rPr lang="es" sz="1150" b="1">
                <a:latin typeface="Arial"/>
              </a:rPr>
              <a:t>MATERIA</a:t>
            </a:r>
          </a:p>
          <a:p>
            <a:pPr indent="0" algn="ctr">
              <a:lnSpc>
                <a:spcPts val="5184"/>
              </a:lnSpc>
            </a:pPr>
            <a:r>
              <a:rPr lang="es" sz="1150" b="1">
                <a:latin typeface="Arial"/>
              </a:rPr>
              <a:t>INVESTIGACION DE OPERACIONES TEMA</a:t>
            </a:r>
          </a:p>
          <a:p>
            <a:pPr indent="0" algn="ctr">
              <a:spcAft>
                <a:spcPts val="2730"/>
              </a:spcAft>
            </a:pPr>
            <a:r>
              <a:rPr lang="es" sz="1150" b="1">
                <a:latin typeface="Arial"/>
              </a:rPr>
              <a:t>EJERCICIOS</a:t>
            </a:r>
          </a:p>
          <a:p>
            <a:pPr indent="0" algn="ctr">
              <a:lnSpc>
                <a:spcPts val="2592"/>
              </a:lnSpc>
            </a:pPr>
            <a:r>
              <a:rPr lang="es" sz="1150" b="1">
                <a:latin typeface="Arial"/>
              </a:rPr>
              <a:t>ESTUDIANTE</a:t>
            </a:r>
          </a:p>
          <a:p>
            <a:pPr indent="0" algn="ctr">
              <a:lnSpc>
                <a:spcPts val="2592"/>
              </a:lnSpc>
            </a:pPr>
            <a:r>
              <a:rPr lang="es" sz="1150" b="1">
                <a:latin typeface="Arial"/>
              </a:rPr>
              <a:t>ISAIAS SALATHIEL LOPEZ TORRES TERCER SEMESTRE, ING. SISTEMAS COMPUTACIONALES.</a:t>
            </a:r>
          </a:p>
          <a:p>
            <a:pPr indent="0" algn="ctr">
              <a:lnSpc>
                <a:spcPts val="2592"/>
              </a:lnSpc>
              <a:spcAft>
                <a:spcPts val="1680"/>
              </a:spcAft>
            </a:pPr>
            <a:r>
              <a:rPr lang="es" sz="1150" b="1">
                <a:latin typeface="Arial"/>
              </a:rPr>
              <a:t>NC:241260085</a:t>
            </a:r>
          </a:p>
          <a:p>
            <a:pPr indent="0" algn="ctr">
              <a:spcAft>
                <a:spcPts val="1050"/>
              </a:spcAft>
            </a:pPr>
            <a:r>
              <a:rPr lang="es" sz="1150" b="1">
                <a:latin typeface="Arial"/>
              </a:rPr>
              <a:t>MODALIDAD</a:t>
            </a:r>
          </a:p>
          <a:p>
            <a:pPr indent="0" algn="ctr">
              <a:spcAft>
                <a:spcPts val="2730"/>
              </a:spcAft>
            </a:pPr>
            <a:r>
              <a:rPr lang="es" sz="1150" b="1">
                <a:latin typeface="Arial"/>
              </a:rPr>
              <a:t>ESCOLARIZADA</a:t>
            </a:r>
          </a:p>
          <a:p>
            <a:pPr indent="0" algn="ctr">
              <a:spcAft>
                <a:spcPts val="1050"/>
              </a:spcAft>
            </a:pPr>
            <a:r>
              <a:rPr lang="es" sz="1150" b="1">
                <a:latin typeface="Arial"/>
              </a:rPr>
              <a:t>DOCENTE</a:t>
            </a:r>
          </a:p>
          <a:p>
            <a:pPr indent="0" algn="ctr">
              <a:spcAft>
                <a:spcPts val="4620"/>
              </a:spcAft>
            </a:pPr>
            <a:r>
              <a:rPr lang="es" sz="1150" b="1">
                <a:latin typeface="Arial"/>
              </a:rPr>
              <a:t>ING. </a:t>
            </a:r>
            <a:r>
              <a:rPr lang="en-US" sz="1150" b="1">
                <a:latin typeface="Arial"/>
              </a:rPr>
              <a:t>FRANCISCO JAVIER </a:t>
            </a:r>
            <a:r>
              <a:rPr lang="es" sz="1150" b="1">
                <a:latin typeface="Arial"/>
              </a:rPr>
              <a:t>MINGO </a:t>
            </a:r>
            <a:r>
              <a:rPr lang="en-US" sz="1150" b="1">
                <a:latin typeface="Arial"/>
              </a:rPr>
              <a:t>VELAZQUEZ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1767840" y="8144256"/>
            <a:ext cx="4937760" cy="17373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spcBef>
                <a:spcPts val="4620"/>
              </a:spcBef>
              <a:spcAft>
                <a:spcPts val="2730"/>
              </a:spcAft>
            </a:pPr>
            <a:r>
              <a:rPr lang="es" sz="1150" b="1">
                <a:latin typeface="Arial"/>
              </a:rPr>
              <a:t>FRONTERA COMALAPA </a:t>
            </a:r>
            <a:r>
              <a:rPr lang="en-US" sz="1150" b="1">
                <a:latin typeface="Arial"/>
              </a:rPr>
              <a:t>CHIAPAS, </a:t>
            </a:r>
            <a:r>
              <a:rPr lang="es" sz="1150" b="1">
                <a:latin typeface="Arial"/>
              </a:rPr>
              <a:t>A 12 DE SEPTIEMBRE DEL 2025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3054096" y="8805672"/>
            <a:ext cx="1667256" cy="17068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ctr">
              <a:spcBef>
                <a:spcPts val="2730"/>
              </a:spcBef>
            </a:pPr>
            <a:r>
              <a:rPr lang="es" sz="1400" b="1">
                <a:latin typeface="Arial"/>
              </a:rPr>
              <a:t>METODO GRAFICO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92" y="1100328"/>
            <a:ext cx="5608320" cy="3157728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075944" y="911352"/>
            <a:ext cx="1658112" cy="17983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s" sz="1200">
                <a:latin typeface="Arial"/>
              </a:rPr>
              <a:t>Resuelto con Geogebra: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048512" y="4431792"/>
            <a:ext cx="1725168" cy="17068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s" sz="1100">
                <a:latin typeface="Arial"/>
              </a:rPr>
              <a:t>Respuesta con PomQM: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042416" y="4748784"/>
            <a:ext cx="2859024" cy="195072"/>
          </a:xfrm>
          <a:prstGeom prst="rect">
            <a:avLst/>
          </a:prstGeom>
          <a:solidFill>
            <a:srgbClr val="F5F5E9"/>
          </a:solidFill>
        </p:spPr>
        <p:txBody>
          <a:bodyPr lIns="0" tIns="0" rIns="0" bIns="0">
            <a:noAutofit/>
          </a:bodyPr>
          <a:lstStyle/>
          <a:p>
            <a:pPr indent="0">
              <a:spcAft>
                <a:spcPts val="210"/>
              </a:spcAft>
            </a:pPr>
            <a:r>
              <a:rPr lang="es" sz="400">
                <a:solidFill>
                  <a:srgbClr val="59576C"/>
                </a:solidFill>
                <a:latin typeface="Arial"/>
              </a:rPr>
              <a:t>Si QM </a:t>
            </a:r>
            <a:r>
              <a:rPr lang="es" sz="400">
                <a:solidFill>
                  <a:srgbClr val="8E95A2"/>
                </a:solidFill>
                <a:latin typeface="Arial"/>
              </a:rPr>
              <a:t>íor </a:t>
            </a:r>
            <a:r>
              <a:rPr lang="es" sz="400">
                <a:solidFill>
                  <a:srgbClr val="59576C"/>
                </a:solidFill>
                <a:latin typeface="Arial"/>
              </a:rPr>
              <a:t>Windows -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[Iterations]</a:t>
            </a:r>
          </a:p>
          <a:p>
            <a:pPr indent="0"/>
            <a:r>
              <a:rPr lang="es" sz="400">
                <a:solidFill>
                  <a:srgbClr val="8E95A2"/>
                </a:solidFill>
                <a:latin typeface="Arial"/>
              </a:rPr>
              <a:t>o*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FILE </a:t>
            </a:r>
            <a:r>
              <a:rPr lang="en-US" sz="400">
                <a:solidFill>
                  <a:srgbClr val="8E95A2"/>
                </a:solidFill>
                <a:latin typeface="Arial"/>
              </a:rPr>
              <a:t>EDIT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VIEW TAYLOR </a:t>
            </a:r>
            <a:r>
              <a:rPr lang="es" sz="400">
                <a:solidFill>
                  <a:srgbClr val="59576C"/>
                </a:solidFill>
                <a:latin typeface="Arial"/>
              </a:rPr>
              <a:t>MODULE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FORMAT TOOLS </a:t>
            </a:r>
            <a:r>
              <a:rPr lang="es" sz="450" i="1">
                <a:solidFill>
                  <a:srgbClr val="4C6FB8"/>
                </a:solidFill>
                <a:latin typeface="Times New Roman"/>
              </a:rPr>
              <a:t>+¡</a:t>
            </a:r>
            <a:r>
              <a:rPr lang="es" sz="400">
                <a:solidFill>
                  <a:srgbClr val="4C6FB8"/>
                </a:solidFill>
                <a:latin typeface="Arial"/>
              </a:rPr>
              <a:t> </a:t>
            </a:r>
            <a:r>
              <a:rPr lang="en-US" sz="400">
                <a:solidFill>
                  <a:srgbClr val="357D46"/>
                </a:solidFill>
                <a:latin typeface="Arial"/>
              </a:rPr>
              <a:t>SOLUTIONS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HELP </a:t>
            </a:r>
            <a:r>
              <a:rPr lang="en-US" sz="400">
                <a:solidFill>
                  <a:srgbClr val="F70404"/>
                </a:solidFill>
                <a:latin typeface="Arial"/>
              </a:rPr>
              <a:t>■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EDIT DATA</a:t>
            </a:r>
          </a:p>
        </p:txBody>
      </p:sp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1078992" y="4953000"/>
          <a:ext cx="5608320" cy="789432"/>
        </p:xfrm>
        <a:graphic>
          <a:graphicData uri="http://schemas.openxmlformats.org/drawingml/2006/table">
            <a:tbl>
              <a:tblPr/>
              <a:tblGrid>
                <a:gridCol w="1002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73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608"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79798B"/>
                          </a:solidFill>
                          <a:latin typeface="Arial"/>
                        </a:rPr>
                        <a:t>L3 —/ U</a:t>
                      </a:r>
                    </a:p>
                    <a:p>
                      <a:pPr indent="0"/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New Open Save Print *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F70404"/>
                          </a:solidFill>
                          <a:latin typeface="Arial"/>
                        </a:rPr>
                        <a:t>■ </a:t>
                      </a:r>
                      <a:r>
                        <a:rPr lang="en-US" sz="400">
                          <a:solidFill>
                            <a:srgbClr val="58565B"/>
                          </a:solidFill>
                          <a:latin typeface="Arial"/>
                        </a:rPr>
                        <a:t>Edit Data</a:t>
                      </a:r>
                    </a:p>
                  </a:txBody>
                  <a:tcPr marL="0" marR="0" marT="0" marB="0" anchor="ctr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marL="406400" indent="-406400"/>
                      <a:r>
                        <a:rPr lang="en-US" sz="400">
                          <a:solidFill>
                            <a:srgbClr val="8E95A2"/>
                          </a:solidFill>
                          <a:latin typeface="Arial"/>
                        </a:rPr>
                        <a:t>HS </a:t>
                      </a:r>
                      <a:r>
                        <a:rPr lang="es" sz="400">
                          <a:solidFill>
                            <a:srgbClr val="709ED1"/>
                          </a:solidFill>
                          <a:latin typeface="Arial"/>
                        </a:rPr>
                        <a:t>Ü </a:t>
                      </a:r>
                      <a:r>
                        <a:rPr lang="en-US" sz="400">
                          <a:solidFill>
                            <a:srgbClr val="709ED1"/>
                          </a:solidFill>
                          <a:latin typeface="Arial"/>
                        </a:rPr>
                        <a:t>Si </a:t>
                      </a:r>
                      <a:r>
                        <a:rPr lang="en-US" sz="450" i="1">
                          <a:solidFill>
                            <a:srgbClr val="709ED1"/>
                          </a:solidFill>
                          <a:latin typeface="Times New Roman"/>
                        </a:rPr>
                        <a:t>m</a:t>
                      </a:r>
                      <a:r>
                        <a:rPr lang="en-US" sz="400">
                          <a:solidFill>
                            <a:srgbClr val="709ED1"/>
                          </a:solidFill>
                          <a:latin typeface="Arial"/>
                        </a:rPr>
                        <a:t> </a:t>
                      </a:r>
                      <a:r>
                        <a:rPr lang="en-US" sz="400">
                          <a:solidFill>
                            <a:srgbClr val="8E95A2"/>
                          </a:solidFill>
                          <a:latin typeface="Arial"/>
                        </a:rPr>
                        <a:t>s*] n </a:t>
                      </a:r>
                      <a:r>
                        <a:rPr lang="en-US" sz="400">
                          <a:solidFill>
                            <a:srgbClr val="83858A"/>
                          </a:solidFill>
                          <a:latin typeface="Arial"/>
                        </a:rPr>
                        <a:t>- </a:t>
                      </a:r>
                      <a:r>
                        <a:rPr lang="en-US" sz="400">
                          <a:solidFill>
                            <a:srgbClr val="709ED1"/>
                          </a:solidFill>
                          <a:latin typeface="Arial"/>
                        </a:rPr>
                        <a:t>i </a:t>
                      </a:r>
                      <a:r>
                        <a:rPr lang="en-US" sz="400">
                          <a:solidFill>
                            <a:srgbClr val="0504F4"/>
                          </a:solidFill>
                          <a:latin typeface="Arial"/>
                        </a:rPr>
                        <a:t>^ </a:t>
                      </a:r>
                      <a:r>
                        <a:rPr lang="en-US" sz="450" i="1">
                          <a:solidFill>
                            <a:srgbClr val="2665CF"/>
                          </a:solidFill>
                          <a:latin typeface="Times New Roman"/>
                        </a:rPr>
                        <a:t>®</a:t>
                      </a:r>
                    </a:p>
                    <a:p>
                      <a:pPr marL="406400" marR="863600" indent="-406400">
                        <a:lnSpc>
                          <a:spcPts val="480"/>
                        </a:lnSpc>
                      </a:pPr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Copy Paste Autosize Widen Full </a:t>
                      </a:r>
                      <a:r>
                        <a:rPr lang="en-US" sz="400">
                          <a:solidFill>
                            <a:srgbClr val="8E95A2"/>
                          </a:solidFill>
                          <a:latin typeface="Arial"/>
                        </a:rPr>
                        <a:t>Insert Insert Copy Cell </a:t>
                      </a:r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Calculator Normal Comment Snip Calendar Help Columns Columns Screen </a:t>
                      </a:r>
                      <a:r>
                        <a:rPr lang="en-US" sz="400">
                          <a:solidFill>
                            <a:srgbClr val="8E95A2"/>
                          </a:solidFill>
                          <a:latin typeface="Arial"/>
                        </a:rPr>
                        <a:t>How(s) Column(s) Down </a:t>
                      </a:r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Distribution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544"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628DBA"/>
                          </a:solidFill>
                          <a:latin typeface="Arial"/>
                        </a:rPr>
                        <a:t>MyOMLab </a:t>
                      </a:r>
                      <a:r>
                        <a:rPr lang="en-US" sz="400">
                          <a:solidFill>
                            <a:srgbClr val="0B6DDB"/>
                          </a:solidFill>
                          <a:latin typeface="Arial"/>
                        </a:rPr>
                        <a:t>fll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2074B4"/>
                          </a:solidFill>
                          <a:latin typeface="Arial"/>
                        </a:rPr>
                        <a:t>Tgf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marL="292100" indent="0"/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Decimals </a:t>
                      </a:r>
                      <a:r>
                        <a:rPr lang="en-US" sz="600">
                          <a:solidFill>
                            <a:srgbClr val="BC1D75"/>
                          </a:solidFill>
                          <a:latin typeface="Arial"/>
                        </a:rPr>
                        <a:t>1 </a:t>
                      </a:r>
                      <a:r>
                        <a:rPr lang="en-US" sz="600">
                          <a:solidFill>
                            <a:srgbClr val="641D50"/>
                          </a:solidFill>
                          <a:latin typeface="Arial"/>
                        </a:rPr>
                        <a:t>2 </a:t>
                      </a:r>
                      <a:r>
                        <a:rPr lang="en-US" sz="600">
                          <a:solidFill>
                            <a:srgbClr val="F54922"/>
                          </a:solidFill>
                          <a:latin typeface="Arial"/>
                        </a:rPr>
                        <a:t>3 </a:t>
                      </a:r>
                      <a:r>
                        <a:rPr lang="en-US" sz="600" i="1">
                          <a:solidFill>
                            <a:srgbClr val="9C1E42"/>
                          </a:solidFill>
                          <a:latin typeface="Tahoma"/>
                        </a:rPr>
                        <a:t>4</a:t>
                      </a:r>
                      <a:r>
                        <a:rPr lang="en-US" sz="600">
                          <a:solidFill>
                            <a:srgbClr val="9C1E42"/>
                          </a:solidFill>
                          <a:latin typeface="Arial"/>
                        </a:rPr>
                        <a:t> </a:t>
                      </a:r>
                      <a:r>
                        <a:rPr lang="en-US" sz="600">
                          <a:solidFill>
                            <a:srgbClr val="666ACC"/>
                          </a:solidFill>
                          <a:latin typeface="Arial"/>
                        </a:rPr>
                        <a:t>5 </a:t>
                      </a:r>
                      <a:r>
                        <a:rPr lang="en-US" sz="400">
                          <a:solidFill>
                            <a:srgbClr val="102CCA"/>
                          </a:solidFill>
                          <a:latin typeface="Arial"/>
                        </a:rPr>
                        <a:t>6 </a:t>
                      </a:r>
                      <a:r>
                        <a:rPr lang="en-US" sz="600">
                          <a:solidFill>
                            <a:srgbClr val="59576C"/>
                          </a:solidFill>
                          <a:latin typeface="Arial"/>
                        </a:rPr>
                        <a:t>OpenFile </a:t>
                      </a:r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Previous </a:t>
                      </a:r>
                      <a:r>
                        <a:rPr lang="en-US" sz="400">
                          <a:latin typeface="Arial"/>
                        </a:rPr>
                        <a:t>^ </a:t>
                      </a:r>
                      <a:r>
                        <a:rPr lang="en-US" sz="600">
                          <a:solidFill>
                            <a:srgbClr val="59576C"/>
                          </a:solidFill>
                          <a:latin typeface="Arial"/>
                        </a:rPr>
                        <a:t>Next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344">
                <a:tc gridSpan="2"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8E95A2"/>
                          </a:solidFill>
                          <a:latin typeface="Arial"/>
                        </a:rPr>
                        <a:t>Paste From </a:t>
                      </a:r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Copy Cell Paste/Copy Help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0" indent="-406400"/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Web Site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824"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36373D"/>
                          </a:solidFill>
                          <a:latin typeface="Arial"/>
                        </a:rPr>
                        <a:t>Table formatting </a:t>
                      </a:r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Arial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6E5B89"/>
                          </a:solidFill>
                          <a:latin typeface="Arial"/>
                        </a:rPr>
                        <a:t>to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65758A"/>
                          </a:solidFill>
                          <a:latin typeface="Arial"/>
                        </a:rPr>
                        <a:t>Too </a:t>
                      </a:r>
                      <a:r>
                        <a:rPr lang="en-US" sz="400">
                          <a:solidFill>
                            <a:srgbClr val="495668"/>
                          </a:solidFill>
                          <a:latin typeface="Arial"/>
                        </a:rPr>
                        <a:t>Fix Dec </a:t>
                      </a:r>
                      <a:r>
                        <a:rPr lang="en-US" sz="400">
                          <a:solidFill>
                            <a:srgbClr val="65758A"/>
                          </a:solidFill>
                          <a:latin typeface="Arial"/>
                        </a:rPr>
                        <a:t>0.0 </a:t>
                      </a:r>
                      <a:r>
                        <a:rPr lang="en-US" sz="400">
                          <a:solidFill>
                            <a:srgbClr val="36373D"/>
                          </a:solidFill>
                          <a:latin typeface="Arial"/>
                        </a:rPr>
                        <a:t>j@J "Selected cells formatting </a:t>
                      </a:r>
                      <a:r>
                        <a:rPr lang="en-US" sz="400">
                          <a:latin typeface="Arial"/>
                        </a:rPr>
                        <a:t>B </a:t>
                      </a:r>
                      <a:r>
                        <a:rPr lang="en-US" sz="450" i="1">
                          <a:solidFill>
                            <a:srgbClr val="0B0D4D"/>
                          </a:solidFill>
                          <a:latin typeface="Times New Roman"/>
                        </a:rPr>
                        <a:t>I</a:t>
                      </a:r>
                      <a:r>
                        <a:rPr lang="en-US" sz="400">
                          <a:solidFill>
                            <a:srgbClr val="0B0D4D"/>
                          </a:solidFill>
                          <a:latin typeface="Arial"/>
                        </a:rPr>
                        <a:t> </a:t>
                      </a:r>
                      <a:r>
                        <a:rPr lang="en-US" sz="400">
                          <a:solidFill>
                            <a:srgbClr val="495668"/>
                          </a:solidFill>
                          <a:latin typeface="Arial"/>
                        </a:rPr>
                        <a:t>US** </a:t>
                      </a:r>
                      <a:r>
                        <a:rPr lang="en-US" sz="400">
                          <a:solidFill>
                            <a:srgbClr val="1B1D7D"/>
                          </a:solidFill>
                          <a:latin typeface="Arial"/>
                        </a:rPr>
                        <a:t>A ■5*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4112"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351A1B"/>
                          </a:solidFill>
                          <a:latin typeface="Arial"/>
                        </a:rPr>
                        <a:t>INSTRUCTION: </a:t>
                      </a:r>
                      <a:r>
                        <a:rPr lang="en-US" sz="400">
                          <a:solidFill>
                            <a:srgbClr val="5E3137"/>
                          </a:solidFill>
                          <a:latin typeface="Arial"/>
                        </a:rPr>
                        <a:t>There are more results</a:t>
                      </a:r>
                    </a:p>
                  </a:txBody>
                  <a:tcPr marL="0" marR="0" marT="0" marB="0">
                    <a:solidFill>
                      <a:srgbClr val="F98071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743837"/>
                          </a:solidFill>
                          <a:latin typeface="Arial"/>
                        </a:rPr>
                        <a:t>vailable in additional windows. These may be opened by using the SOLUTIONS menu </a:t>
                      </a:r>
                      <a:r>
                        <a:rPr lang="en-US" sz="400">
                          <a:solidFill>
                            <a:srgbClr val="9C453F"/>
                          </a:solidFill>
                          <a:latin typeface="Arial"/>
                        </a:rPr>
                        <a:t>in </a:t>
                      </a:r>
                      <a:r>
                        <a:rPr lang="en-US" sz="400">
                          <a:solidFill>
                            <a:srgbClr val="743837"/>
                          </a:solidFill>
                          <a:latin typeface="Arial"/>
                        </a:rPr>
                        <a:t>the Main Menu.</a:t>
                      </a:r>
                    </a:p>
                  </a:txBody>
                  <a:tcPr marL="0" marR="0" marT="0" marB="0">
                    <a:solidFill>
                      <a:srgbClr val="F9807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ángulo 6"/>
          <p:cNvSpPr/>
          <p:nvPr/>
        </p:nvSpPr>
        <p:spPr>
          <a:xfrm>
            <a:off x="1188720" y="5961888"/>
            <a:ext cx="792480" cy="1615440"/>
          </a:xfrm>
          <a:prstGeom prst="rect">
            <a:avLst/>
          </a:prstGeom>
          <a:solidFill>
            <a:srgbClr val="FCDABA"/>
          </a:solidFill>
        </p:spPr>
        <p:txBody>
          <a:bodyPr lIns="0" tIns="0" rIns="0" bIns="0">
            <a:noAutofit/>
          </a:bodyPr>
          <a:lstStyle/>
          <a:p>
            <a:pPr indent="0">
              <a:lnSpc>
                <a:spcPts val="552"/>
              </a:lnSpc>
            </a:pPr>
            <a:r>
              <a:rPr lang="en-US" sz="400">
                <a:solidFill>
                  <a:srgbClr val="76645F"/>
                </a:solidFill>
                <a:latin typeface="Arial"/>
              </a:rPr>
              <a:t>Breakeven/Cost -Volume Analysis</a:t>
            </a:r>
          </a:p>
          <a:p>
            <a:pPr indent="0">
              <a:lnSpc>
                <a:spcPts val="552"/>
              </a:lnSpc>
            </a:pPr>
            <a:r>
              <a:rPr lang="en-US" sz="400">
                <a:solidFill>
                  <a:srgbClr val="76645F"/>
                </a:solidFill>
                <a:latin typeface="Arial"/>
              </a:rPr>
              <a:t>Decision Analysis</a:t>
            </a:r>
          </a:p>
          <a:p>
            <a:pPr indent="0">
              <a:lnSpc>
                <a:spcPts val="552"/>
              </a:lnSpc>
            </a:pPr>
            <a:r>
              <a:rPr lang="en-US" sz="400">
                <a:solidFill>
                  <a:srgbClr val="62524B"/>
                </a:solidFill>
                <a:latin typeface="Arial"/>
              </a:rPr>
              <a:t>Forecasting</a:t>
            </a:r>
          </a:p>
          <a:p>
            <a:pPr indent="0">
              <a:lnSpc>
                <a:spcPts val="552"/>
              </a:lnSpc>
            </a:pPr>
            <a:r>
              <a:rPr lang="en-US" sz="400">
                <a:solidFill>
                  <a:srgbClr val="76645F"/>
                </a:solidFill>
                <a:latin typeface="Arial"/>
              </a:rPr>
              <a:t>Game </a:t>
            </a:r>
            <a:r>
              <a:rPr lang="en-US" sz="400">
                <a:solidFill>
                  <a:srgbClr val="62524B"/>
                </a:solidFill>
                <a:latin typeface="Arial"/>
              </a:rPr>
              <a:t>Theory</a:t>
            </a:r>
          </a:p>
          <a:p>
            <a:pPr indent="0">
              <a:lnSpc>
                <a:spcPts val="552"/>
              </a:lnSpc>
            </a:pPr>
            <a:r>
              <a:rPr lang="en-US" sz="400">
                <a:solidFill>
                  <a:srgbClr val="76645F"/>
                </a:solidFill>
                <a:latin typeface="Arial"/>
              </a:rPr>
              <a:t>Goal Programming</a:t>
            </a:r>
          </a:p>
          <a:p>
            <a:pPr indent="0">
              <a:lnSpc>
                <a:spcPts val="552"/>
              </a:lnSpc>
            </a:pPr>
            <a:r>
              <a:rPr lang="en-US" sz="400">
                <a:solidFill>
                  <a:srgbClr val="76645F"/>
                </a:solidFill>
                <a:latin typeface="Arial"/>
              </a:rPr>
              <a:t>Integer </a:t>
            </a:r>
            <a:r>
              <a:rPr lang="en-US" sz="400">
                <a:solidFill>
                  <a:srgbClr val="62524B"/>
                </a:solidFill>
                <a:latin typeface="Arial"/>
              </a:rPr>
              <a:t>&amp;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Mixed Irteger Programmrig</a:t>
            </a:r>
          </a:p>
          <a:p>
            <a:pPr indent="0">
              <a:lnSpc>
                <a:spcPts val="552"/>
              </a:lnSpc>
            </a:pPr>
            <a:r>
              <a:rPr lang="es" sz="400">
                <a:solidFill>
                  <a:srgbClr val="62524B"/>
                </a:solidFill>
                <a:latin typeface="Arial"/>
              </a:rPr>
              <a:t>Invento </a:t>
            </a:r>
            <a:r>
              <a:rPr lang="en-US" sz="400">
                <a:solidFill>
                  <a:srgbClr val="62524B"/>
                </a:solidFill>
                <a:latin typeface="Arial"/>
              </a:rPr>
              <a:t>ly</a:t>
            </a:r>
          </a:p>
          <a:p>
            <a:pPr indent="0">
              <a:lnSpc>
                <a:spcPts val="552"/>
              </a:lnSpc>
            </a:pPr>
            <a:r>
              <a:rPr lang="en-US" sz="400">
                <a:solidFill>
                  <a:srgbClr val="FC6762"/>
                </a:solidFill>
                <a:latin typeface="Arial"/>
              </a:rPr>
              <a:t>Linear Programming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Maikov Analysis Material Requirements Planning </a:t>
            </a:r>
            <a:r>
              <a:rPr lang="en-US" sz="400">
                <a:solidFill>
                  <a:srgbClr val="62524B"/>
                </a:solidFill>
                <a:latin typeface="Arial"/>
              </a:rPr>
              <a:t>Networks</a:t>
            </a:r>
          </a:p>
          <a:p>
            <a:pPr marL="101600" marR="203200" indent="0">
              <a:lnSpc>
                <a:spcPts val="552"/>
              </a:lnSpc>
            </a:pPr>
            <a:r>
              <a:rPr lang="en-US" sz="400">
                <a:solidFill>
                  <a:srgbClr val="76645F"/>
                </a:solidFill>
                <a:latin typeface="Arial"/>
              </a:rPr>
              <a:t>Mri mum Sparring Tree Shortest </a:t>
            </a:r>
            <a:r>
              <a:rPr lang="en-US" sz="400">
                <a:solidFill>
                  <a:srgbClr val="62524B"/>
                </a:solidFill>
                <a:latin typeface="Arial"/>
              </a:rPr>
              <a:t>Route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Maximal Row</a:t>
            </a:r>
          </a:p>
          <a:p>
            <a:pPr indent="0">
              <a:lnSpc>
                <a:spcPts val="552"/>
              </a:lnSpc>
            </a:pPr>
            <a:r>
              <a:rPr lang="en-US" sz="400">
                <a:solidFill>
                  <a:srgbClr val="76645F"/>
                </a:solidFill>
                <a:latin typeface="Arial"/>
              </a:rPr>
              <a:t>Project Management (PERT/CPM) Quality Control Scoring </a:t>
            </a:r>
            <a:r>
              <a:rPr lang="en-US" sz="400">
                <a:solidFill>
                  <a:srgbClr val="62524B"/>
                </a:solidFill>
                <a:latin typeface="Arial"/>
              </a:rPr>
              <a:t>Model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Simulation</a:t>
            </a:r>
          </a:p>
          <a:p>
            <a:pPr indent="0">
              <a:lnSpc>
                <a:spcPts val="552"/>
              </a:lnSpc>
            </a:pPr>
            <a:r>
              <a:rPr lang="en-US" sz="400">
                <a:solidFill>
                  <a:srgbClr val="62524B"/>
                </a:solidFill>
                <a:latin typeface="Arial"/>
              </a:rPr>
              <a:t>Statistics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(mean, </a:t>
            </a:r>
            <a:r>
              <a:rPr lang="en-US" sz="400">
                <a:solidFill>
                  <a:srgbClr val="62524B"/>
                </a:solidFill>
                <a:latin typeface="Arial"/>
              </a:rPr>
              <a:t>var. sd;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normal dsl)</a:t>
            </a:r>
          </a:p>
          <a:p>
            <a:pPr indent="0">
              <a:lnSpc>
                <a:spcPts val="552"/>
              </a:lnSpc>
            </a:pPr>
            <a:r>
              <a:rPr lang="en-US" sz="400">
                <a:solidFill>
                  <a:srgbClr val="76645F"/>
                </a:solidFill>
                <a:latin typeface="Arial"/>
              </a:rPr>
              <a:t>Transportation</a:t>
            </a:r>
          </a:p>
          <a:p>
            <a:pPr indent="0">
              <a:lnSpc>
                <a:spcPts val="552"/>
              </a:lnSpc>
            </a:pPr>
            <a:r>
              <a:rPr lang="en-US" sz="400">
                <a:solidFill>
                  <a:srgbClr val="76645F"/>
                </a:solidFill>
                <a:latin typeface="Arial"/>
              </a:rPr>
              <a:t>Waling Lines</a:t>
            </a:r>
          </a:p>
          <a:p>
            <a:pPr indent="0">
              <a:lnSpc>
                <a:spcPts val="552"/>
              </a:lnSpc>
            </a:pPr>
            <a:r>
              <a:rPr lang="en-US" sz="400">
                <a:solidFill>
                  <a:srgbClr val="76645F"/>
                </a:solidFill>
                <a:latin typeface="Arial"/>
              </a:rPr>
              <a:t>Display OM Modules only</a:t>
            </a:r>
          </a:p>
          <a:p>
            <a:pPr indent="0">
              <a:lnSpc>
                <a:spcPts val="552"/>
              </a:lnSpc>
            </a:pPr>
            <a:r>
              <a:rPr lang="en-US" sz="400">
                <a:solidFill>
                  <a:srgbClr val="76645F"/>
                </a:solidFill>
                <a:latin typeface="Arial"/>
              </a:rPr>
              <a:t>Display QM </a:t>
            </a:r>
            <a:r>
              <a:rPr lang="en-US" sz="400">
                <a:solidFill>
                  <a:srgbClr val="62524B"/>
                </a:solidFill>
                <a:latin typeface="Arial"/>
              </a:rPr>
              <a:t>Mo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dries only</a:t>
            </a:r>
          </a:p>
        </p:txBody>
      </p:sp>
      <p:sp>
        <p:nvSpPr>
          <p:cNvPr id="8" name="Rectángulo 7"/>
          <p:cNvSpPr/>
          <p:nvPr/>
        </p:nvSpPr>
        <p:spPr>
          <a:xfrm>
            <a:off x="1030224" y="7583424"/>
            <a:ext cx="1018032" cy="256032"/>
          </a:xfrm>
          <a:prstGeom prst="rect">
            <a:avLst/>
          </a:prstGeom>
          <a:solidFill>
            <a:srgbClr val="DDE0E4"/>
          </a:solidFill>
        </p:spPr>
        <p:txBody>
          <a:bodyPr lIns="0" tIns="0" rIns="0" bIns="0">
            <a:noAutofit/>
          </a:bodyPr>
          <a:lstStyle/>
          <a:p>
            <a:pPr indent="0">
              <a:spcAft>
                <a:spcPts val="210"/>
              </a:spcAft>
            </a:pPr>
            <a:r>
              <a:rPr lang="en-US" sz="400">
                <a:solidFill>
                  <a:srgbClr val="59576C"/>
                </a:solidFill>
                <a:latin typeface="Arial"/>
              </a:rPr>
              <a:t>Linear P rog ramming Solution Screen</a:t>
            </a:r>
          </a:p>
          <a:p>
            <a:pPr marL="152400" indent="0" algn="just"/>
            <a:r>
              <a:rPr lang="en-US" sz="1100">
                <a:solidFill>
                  <a:srgbClr val="944A87"/>
                </a:solidFill>
                <a:latin typeface="Arial"/>
              </a:rPr>
              <a:t>i?    </a:t>
            </a:r>
            <a:r>
              <a:rPr lang="en-US" sz="1100">
                <a:solidFill>
                  <a:srgbClr val="168EDF"/>
                </a:solidFill>
                <a:latin typeface="Arial"/>
              </a:rPr>
              <a:t>a</a:t>
            </a:r>
          </a:p>
        </p:txBody>
      </p:sp>
      <p:sp>
        <p:nvSpPr>
          <p:cNvPr id="9" name="Rectángulo 8"/>
          <p:cNvSpPr/>
          <p:nvPr/>
        </p:nvSpPr>
        <p:spPr>
          <a:xfrm>
            <a:off x="2097024" y="5833872"/>
            <a:ext cx="335280" cy="182880"/>
          </a:xfrm>
          <a:prstGeom prst="rect">
            <a:avLst/>
          </a:prstGeom>
          <a:solidFill>
            <a:srgbClr val="F5F5E9"/>
          </a:solidFill>
        </p:spPr>
        <p:txBody>
          <a:bodyPr lIns="0" tIns="0" rIns="0" bIns="0">
            <a:noAutofit/>
          </a:bodyPr>
          <a:lstStyle/>
          <a:p>
            <a:pPr indent="0" algn="just">
              <a:lnSpc>
                <a:spcPts val="816"/>
              </a:lnSpc>
            </a:pPr>
            <a:r>
              <a:rPr lang="en-US" sz="400">
                <a:solidFill>
                  <a:srgbClr val="0864B8"/>
                </a:solidFill>
                <a:latin typeface="Arial"/>
              </a:rPr>
              <a:t>O </a:t>
            </a:r>
            <a:r>
              <a:rPr lang="en-US" sz="400">
                <a:solidFill>
                  <a:srgbClr val="867570"/>
                </a:solidFill>
                <a:latin typeface="Arial"/>
              </a:rPr>
              <a:t>Maximize </a:t>
            </a:r>
            <a:r>
              <a:rPr lang="en-US" sz="400">
                <a:solidFill>
                  <a:srgbClr val="B6B0AE"/>
                </a:solidFill>
                <a:latin typeface="Arial"/>
              </a:rPr>
              <a:t>O </a:t>
            </a:r>
            <a:r>
              <a:rPr lang="en-US" sz="400">
                <a:solidFill>
                  <a:srgbClr val="867570"/>
                </a:solidFill>
                <a:latin typeface="Arial"/>
              </a:rPr>
              <a:t>Mmize</a:t>
            </a:r>
          </a:p>
        </p:txBody>
      </p:sp>
      <p:graphicFrame>
        <p:nvGraphicFramePr>
          <p:cNvPr id="10" name="Tabla 9"/>
          <p:cNvGraphicFramePr>
            <a:graphicFrameLocks noGrp="1"/>
          </p:cNvGraphicFramePr>
          <p:nvPr/>
        </p:nvGraphicFramePr>
        <p:xfrm>
          <a:off x="2045208" y="6166104"/>
          <a:ext cx="4584192" cy="1365504"/>
        </p:xfrm>
        <a:graphic>
          <a:graphicData uri="http://schemas.openxmlformats.org/drawingml/2006/table">
            <a:tbl>
              <a:tblPr/>
              <a:tblGrid>
                <a:gridCol w="804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01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53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709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3164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67640">
                <a:tc gridSpan="2">
                  <a:txBody>
                    <a:bodyPr/>
                    <a:lstStyle/>
                    <a:p>
                      <a:pPr indent="0">
                        <a:lnSpc>
                          <a:spcPts val="552"/>
                        </a:lnSpc>
                      </a:pPr>
                      <a:r>
                        <a:rPr lang="en-US" sz="450" i="1" baseline="-25000">
                          <a:solidFill>
                            <a:srgbClr val="AC9377"/>
                          </a:solidFill>
                          <a:latin typeface="Tahoma"/>
                        </a:rPr>
                        <a:t>ri</a:t>
                      </a:r>
                      <a:r>
                        <a:rPr lang="en-US" sz="500" b="1">
                          <a:solidFill>
                            <a:srgbClr val="AC9377"/>
                          </a:solidFill>
                          <a:latin typeface="Arial"/>
                        </a:rPr>
                        <a:t> </a:t>
                      </a:r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Basic </a:t>
                      </a:r>
                      <a:r>
                        <a:rPr lang="en-US" sz="500" b="1" baseline="30000">
                          <a:solidFill>
                            <a:srgbClr val="58565B"/>
                          </a:solidFill>
                          <a:latin typeface="Arial"/>
                        </a:rPr>
                        <a:t>1</a:t>
                      </a:r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 Variables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R="317500" indent="0" algn="r">
                        <a:lnSpc>
                          <a:spcPts val="552"/>
                        </a:lnSpc>
                      </a:pPr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3 </a:t>
                      </a:r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5 Quantity X Y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 marR="152400" indent="0" algn="just">
                        <a:lnSpc>
                          <a:spcPts val="552"/>
                        </a:lnSpc>
                      </a:pPr>
                      <a:r>
                        <a:rPr lang="en-US" sz="500" b="1">
                          <a:solidFill>
                            <a:srgbClr val="1D538E"/>
                          </a:solidFill>
                          <a:latin typeface="Arial"/>
                        </a:rPr>
                        <a:t>0 </a:t>
                      </a:r>
                      <a:r>
                        <a:rPr lang="en-US" sz="500" b="1">
                          <a:solidFill>
                            <a:srgbClr val="62524B"/>
                          </a:solidFill>
                          <a:latin typeface="Arial"/>
                        </a:rPr>
                        <a:t>0 </a:t>
                      </a:r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0 0 0 0 </a:t>
                      </a:r>
                      <a:r>
                        <a:rPr lang="en-US" sz="500" b="1">
                          <a:solidFill>
                            <a:srgbClr val="62524B"/>
                          </a:solidFill>
                          <a:latin typeface="Arial"/>
                        </a:rPr>
                        <a:t>slack </a:t>
                      </a:r>
                      <a:r>
                        <a:rPr lang="en-US" sz="500" b="1">
                          <a:solidFill>
                            <a:srgbClr val="709ED1"/>
                          </a:solidFill>
                          <a:latin typeface="Arial"/>
                        </a:rPr>
                        <a:t>1 </a:t>
                      </a:r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slack </a:t>
                      </a:r>
                      <a:r>
                        <a:rPr lang="en-US" sz="500" b="1">
                          <a:solidFill>
                            <a:srgbClr val="62524B"/>
                          </a:solidFill>
                          <a:latin typeface="Arial"/>
                        </a:rPr>
                        <a:t>2 </a:t>
                      </a:r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artfcl 3 </a:t>
                      </a:r>
                      <a:r>
                        <a:rPr lang="en-US" sz="500" b="1">
                          <a:solidFill>
                            <a:srgbClr val="62524B"/>
                          </a:solidFill>
                          <a:latin typeface="Arial"/>
                        </a:rPr>
                        <a:t>surplus 3 </a:t>
                      </a:r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artfcl 4 </a:t>
                      </a:r>
                      <a:r>
                        <a:rPr lang="en-US" sz="500" b="1">
                          <a:solidFill>
                            <a:srgbClr val="62524B"/>
                          </a:solidFill>
                          <a:latin typeface="Arial"/>
                        </a:rPr>
                        <a:t>surplu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457072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9576C"/>
                          </a:solidFill>
                          <a:latin typeface="Arial"/>
                        </a:rPr>
                        <a:t>surplus </a:t>
                      </a:r>
                      <a:r>
                        <a:rPr lang="en-US" sz="500" b="1">
                          <a:solidFill>
                            <a:srgbClr val="624B2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5758A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17485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9798B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0.5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57072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-0.5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05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35B46"/>
                          </a:solidFill>
                          <a:latin typeface="Arial"/>
                        </a:rPr>
                        <a:t>-1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slack 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3858A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E5B89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938A7D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9798B"/>
                          </a:solidFill>
                          <a:latin typeface="Arial"/>
                        </a:rPr>
                        <a:t>-05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67570"/>
                          </a:solidFill>
                          <a:latin typeface="Arial"/>
                        </a:rPr>
                        <a:t>-0.5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0 5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6F9974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3B3E79"/>
                          </a:solidFill>
                          <a:latin typeface="Arial"/>
                        </a:rPr>
                        <a:t>X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35B46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9798B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17485"/>
                          </a:solidFill>
                          <a:latin typeface="Arial"/>
                        </a:rPr>
                        <a:t>€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2524B"/>
                          </a:solidFill>
                          <a:latin typeface="Arial"/>
                        </a:rPr>
                        <a:t>-1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488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6645F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9798B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9576C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6645F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67570"/>
                          </a:solidFill>
                          <a:latin typeface="Arial"/>
                        </a:rPr>
                        <a:t>-0.5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0 5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392"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50" i="1">
                          <a:solidFill>
                            <a:srgbClr val="4C4B54"/>
                          </a:solidFill>
                          <a:latin typeface="Tahoma"/>
                        </a:rPr>
                        <a:t>A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25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06385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95668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5758A"/>
                          </a:solidFill>
                          <a:latin typeface="Arial"/>
                        </a:rPr>
                        <a:t>25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17485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.5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95668"/>
                          </a:solidFill>
                          <a:latin typeface="Arial"/>
                        </a:rPr>
                        <a:t>-5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9576C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4488"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cj-zi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E5B89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967473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-25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9798B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67570"/>
                          </a:solidFill>
                          <a:latin typeface="Arial"/>
                        </a:rPr>
                        <a:t>-0.5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6645F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495668"/>
                          </a:solidFill>
                          <a:latin typeface="Arial"/>
                        </a:rPr>
                        <a:t>Iteration 6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F5F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325256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67570"/>
                          </a:solidFill>
                          <a:latin typeface="Arial"/>
                        </a:rPr>
                        <a:t>surplus </a:t>
                      </a:r>
                      <a:r>
                        <a:rPr lang="en-US" sz="500" b="1">
                          <a:solidFill>
                            <a:srgbClr val="62524B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C4B54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E5B89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938A7D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-1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9798B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6645F"/>
                          </a:solidFill>
                          <a:latin typeface="Arial"/>
                        </a:rPr>
                        <a:t>-1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495668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9576C"/>
                          </a:solidFill>
                          <a:latin typeface="Arial"/>
                        </a:rPr>
                        <a:t>surplus 3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06385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9798B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95668"/>
                          </a:solidFill>
                          <a:latin typeface="Arial"/>
                        </a:rPr>
                        <a:t>-1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-1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D6554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9576C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79798B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95668"/>
                          </a:solidFill>
                          <a:latin typeface="Arial"/>
                        </a:rPr>
                        <a:t>X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3858A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2524B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938A7D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938A7D"/>
                          </a:solidFill>
                          <a:latin typeface="Arial"/>
                        </a:rPr>
                        <a:t>-1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9798B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9798B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7EA6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6645F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36373D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06385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35B46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57072"/>
                          </a:solidFill>
                          <a:latin typeface="Arial"/>
                        </a:rPr>
                        <a:t>-1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17485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7FB6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9576C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50" i="1">
                          <a:solidFill>
                            <a:srgbClr val="83858A"/>
                          </a:solidFill>
                          <a:latin typeface="Tahoma"/>
                        </a:rPr>
                        <a:t>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67570"/>
                          </a:solidFill>
                          <a:latin typeface="Arial"/>
                        </a:rPr>
                        <a:t>26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5758A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E95A2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9798B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9576C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9798B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7EA6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6645F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97536"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cj-zj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2799D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9798B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-2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57072"/>
                          </a:solidFill>
                          <a:latin typeface="Arial"/>
                        </a:rPr>
                        <a:t>-1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F7FA1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1" name="Rectángulo 10"/>
          <p:cNvSpPr/>
          <p:nvPr/>
        </p:nvSpPr>
        <p:spPr>
          <a:xfrm>
            <a:off x="2060448" y="7748016"/>
            <a:ext cx="347472" cy="91440"/>
          </a:xfrm>
          <a:prstGeom prst="rect">
            <a:avLst/>
          </a:prstGeom>
          <a:solidFill>
            <a:srgbClr val="F5F5E9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00" b="1">
                <a:solidFill>
                  <a:srgbClr val="44423E"/>
                </a:solidFill>
                <a:latin typeface="Arial"/>
              </a:rPr>
              <a:t>Q </a:t>
            </a:r>
            <a:r>
              <a:rPr lang="es" sz="500" b="1">
                <a:solidFill>
                  <a:srgbClr val="83858A"/>
                </a:solidFill>
                <a:latin typeface="Arial"/>
              </a:rPr>
              <a:t>Buscar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2755392" y="7601712"/>
            <a:ext cx="2200656" cy="262128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marL="558800" indent="0"/>
            <a:r>
              <a:rPr lang="en-US" sz="400">
                <a:solidFill>
                  <a:srgbClr val="59576C"/>
                </a:solidFill>
                <a:latin typeface="Arial"/>
              </a:rPr>
              <a:t>Taylor's Introduction to Management Science Textbook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5492496" y="7754112"/>
            <a:ext cx="170688" cy="85344"/>
          </a:xfrm>
          <a:prstGeom prst="rect">
            <a:avLst/>
          </a:prstGeom>
          <a:solidFill>
            <a:srgbClr val="E2DCD6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58565B"/>
                </a:solidFill>
                <a:latin typeface="Arial"/>
              </a:rPr>
              <a:t>Si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5864352" y="7607808"/>
            <a:ext cx="798576" cy="256032"/>
          </a:xfrm>
          <a:prstGeom prst="rect">
            <a:avLst/>
          </a:prstGeom>
          <a:solidFill>
            <a:srgbClr val="E2DCD6"/>
          </a:solidFill>
        </p:spPr>
        <p:txBody>
          <a:bodyPr lIns="0" tIns="0" rIns="0" bIns="0">
            <a:noAutofit/>
          </a:bodyPr>
          <a:lstStyle/>
          <a:p>
            <a:pPr indent="0">
              <a:spcAft>
                <a:spcPts val="210"/>
              </a:spcAft>
            </a:pPr>
            <a:r>
              <a:rPr lang="en-US" sz="400">
                <a:solidFill>
                  <a:srgbClr val="5C6C77"/>
                </a:solidFill>
                <a:latin typeface="Arial"/>
              </a:rPr>
              <a:t>Developed by Howard </a:t>
            </a:r>
            <a:r>
              <a:rPr lang="en-US" sz="400">
                <a:solidFill>
                  <a:srgbClr val="4C4B54"/>
                </a:solidFill>
                <a:latin typeface="Arial"/>
              </a:rPr>
              <a:t>J. </a:t>
            </a:r>
            <a:r>
              <a:rPr lang="en-US" sz="400">
                <a:solidFill>
                  <a:srgbClr val="5C6C77"/>
                </a:solidFill>
                <a:latin typeface="Arial"/>
              </a:rPr>
              <a:t>Weiss</a:t>
            </a:r>
          </a:p>
          <a:p>
            <a:pPr indent="0" algn="just"/>
            <a:r>
              <a:rPr lang="en-US" sz="400">
                <a:solidFill>
                  <a:srgbClr val="5C6C77"/>
                </a:solidFill>
                <a:latin typeface="Arial"/>
              </a:rPr>
              <a:t>„    _    </a:t>
            </a:r>
            <a:r>
              <a:rPr lang="en-US" sz="400">
                <a:solidFill>
                  <a:srgbClr val="4C4B54"/>
                </a:solidFill>
                <a:latin typeface="Arial"/>
              </a:rPr>
              <a:t>09:54 p. m.</a:t>
            </a:r>
          </a:p>
          <a:p>
            <a:pPr indent="0" algn="just"/>
            <a:r>
              <a:rPr lang="en-US" sz="400">
                <a:solidFill>
                  <a:srgbClr val="4C4B54"/>
                </a:solidFill>
                <a:latin typeface="Arial"/>
              </a:rPr>
              <a:t>♦ ^ </a:t>
            </a:r>
            <a:r>
              <a:rPr lang="en-US" sz="450" i="1" baseline="30000">
                <a:solidFill>
                  <a:srgbClr val="201E1F"/>
                </a:solidFill>
                <a:latin typeface="Times New Roman"/>
              </a:rPr>
              <a:t>m</a:t>
            </a:r>
            <a:r>
              <a:rPr lang="en-US" sz="400">
                <a:solidFill>
                  <a:srgbClr val="201E1F"/>
                </a:solidFill>
                <a:latin typeface="Arial"/>
              </a:rPr>
              <a:t>    </a:t>
            </a:r>
            <a:r>
              <a:rPr lang="en-US" sz="400">
                <a:solidFill>
                  <a:srgbClr val="4C4B54"/>
                </a:solidFill>
                <a:latin typeface="Arial"/>
              </a:rPr>
              <a:t>19/09/2025 </a:t>
            </a:r>
            <a:r>
              <a:rPr lang="en-US" sz="400">
                <a:solidFill>
                  <a:srgbClr val="201E1F"/>
                </a:solidFill>
                <a:latin typeface="Arial"/>
              </a:rPr>
              <a:t>*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1075944" y="8061960"/>
            <a:ext cx="1520952" cy="1524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s" sz="1100">
                <a:latin typeface="Arial"/>
              </a:rPr>
              <a:t>Resuelto </a:t>
            </a:r>
            <a:r>
              <a:rPr lang="en-US" sz="1100">
                <a:latin typeface="Arial"/>
              </a:rPr>
              <a:t>con RStudio: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92" y="902208"/>
            <a:ext cx="5602224" cy="315163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075944" y="4218432"/>
            <a:ext cx="5559552" cy="400202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lnSpc>
                <a:spcPts val="2568"/>
              </a:lnSpc>
              <a:spcBef>
                <a:spcPts val="840"/>
              </a:spcBef>
            </a:pPr>
            <a:r>
              <a:rPr lang="es" sz="1150" b="1">
                <a:latin typeface="Arial"/>
              </a:rPr>
              <a:t>Ejercicio 4</a:t>
            </a:r>
          </a:p>
          <a:p>
            <a:pPr indent="0">
              <a:lnSpc>
                <a:spcPts val="2568"/>
              </a:lnSpc>
            </a:pPr>
            <a:r>
              <a:rPr lang="es" sz="1100">
                <a:latin typeface="Arial"/>
              </a:rPr>
              <a:t>Una granja produce </a:t>
            </a:r>
            <a:r>
              <a:rPr lang="es" sz="1150" b="1">
                <a:latin typeface="Arial"/>
              </a:rPr>
              <a:t>leche (x) </a:t>
            </a:r>
            <a:r>
              <a:rPr lang="es" sz="1100">
                <a:latin typeface="Arial"/>
              </a:rPr>
              <a:t>y </a:t>
            </a:r>
            <a:r>
              <a:rPr lang="es" sz="1150" b="1">
                <a:latin typeface="Arial"/>
              </a:rPr>
              <a:t>queso (y)</a:t>
            </a:r>
            <a:r>
              <a:rPr lang="es" sz="1100">
                <a:latin typeface="Arial"/>
              </a:rPr>
              <a:t>.</a:t>
            </a:r>
          </a:p>
          <a:p>
            <a:pPr marL="241300" indent="0" algn="just">
              <a:lnSpc>
                <a:spcPts val="2568"/>
              </a:lnSpc>
            </a:pPr>
            <a:r>
              <a:rPr lang="es" sz="1100">
                <a:latin typeface="Arial"/>
              </a:rPr>
              <a:t>•    Ganancia: leche = 1 $, queso = 4 $</a:t>
            </a:r>
          </a:p>
          <a:p>
            <a:pPr marL="241300" indent="0" algn="just">
              <a:lnSpc>
                <a:spcPts val="2568"/>
              </a:lnSpc>
            </a:pPr>
            <a:r>
              <a:rPr lang="es" sz="1100">
                <a:latin typeface="Arial"/>
              </a:rPr>
              <a:t>•    Recursos:</a:t>
            </a:r>
          </a:p>
          <a:p>
            <a:pPr marL="698500" indent="0" algn="just">
              <a:lnSpc>
                <a:spcPts val="2568"/>
              </a:lnSpc>
            </a:pPr>
            <a:r>
              <a:rPr lang="es" sz="1100">
                <a:latin typeface="Arial"/>
              </a:rPr>
              <a:t>1.    Tiempo de trabajo: leche 1 h, queso 2 h, máximo 8 h</a:t>
            </a:r>
          </a:p>
          <a:p>
            <a:pPr marL="698500" indent="0" algn="just">
              <a:lnSpc>
                <a:spcPts val="2568"/>
              </a:lnSpc>
              <a:spcAft>
                <a:spcPts val="210"/>
              </a:spcAft>
            </a:pPr>
            <a:r>
              <a:rPr lang="es" sz="1100">
                <a:latin typeface="Arial"/>
              </a:rPr>
              <a:t>2.    Capacidad de vacas: leche 1 l, queso 1 l, máximo 6 l</a:t>
            </a:r>
          </a:p>
          <a:p>
            <a:pPr marR="2252980" indent="0">
              <a:lnSpc>
                <a:spcPts val="4272"/>
              </a:lnSpc>
            </a:pPr>
            <a:r>
              <a:rPr lang="es" sz="1300" b="1">
                <a:solidFill>
                  <a:srgbClr val="201E1F"/>
                </a:solidFill>
                <a:latin typeface="Tahoma"/>
              </a:rPr>
              <a:t>Función objetivo: </a:t>
            </a:r>
            <a:r>
              <a:rPr lang="es" sz="1700" b="1" i="1" spc="200">
                <a:solidFill>
                  <a:srgbClr val="201E1F"/>
                </a:solidFill>
                <a:latin typeface="Times New Roman"/>
              </a:rPr>
              <a:t>Z </a:t>
            </a:r>
            <a:r>
              <a:rPr lang="es" sz="1700" b="1" i="1" spc="200">
                <a:latin typeface="Times New Roman"/>
              </a:rPr>
              <a:t>— </a:t>
            </a:r>
            <a:r>
              <a:rPr lang="es" sz="1700" b="1" i="1" spc="200">
                <a:solidFill>
                  <a:srgbClr val="201E1F"/>
                </a:solidFill>
                <a:latin typeface="Times New Roman"/>
              </a:rPr>
              <a:t>x</a:t>
            </a:r>
            <a:r>
              <a:rPr lang="es" sz="1300" b="1">
                <a:solidFill>
                  <a:srgbClr val="201E1F"/>
                </a:solidFill>
                <a:latin typeface="Tahoma"/>
              </a:rPr>
              <a:t> </a:t>
            </a:r>
            <a:r>
              <a:rPr lang="es" sz="1300" b="1">
                <a:solidFill>
                  <a:srgbClr val="36373D"/>
                </a:solidFill>
                <a:latin typeface="Tahoma"/>
              </a:rPr>
              <a:t>+ </a:t>
            </a:r>
            <a:r>
              <a:rPr lang="es" sz="1300" b="1">
                <a:solidFill>
                  <a:srgbClr val="201E1F"/>
                </a:solidFill>
                <a:latin typeface="Tahoma"/>
              </a:rPr>
              <a:t>4 </a:t>
            </a:r>
            <a:r>
              <a:rPr lang="es" sz="1700" b="1" i="1" spc="200">
                <a:solidFill>
                  <a:srgbClr val="201E1F"/>
                </a:solidFill>
                <a:latin typeface="Times New Roman"/>
              </a:rPr>
              <a:t>y </a:t>
            </a:r>
            <a:r>
              <a:rPr lang="es" sz="1300" b="1">
                <a:solidFill>
                  <a:srgbClr val="201E1F"/>
                </a:solidFill>
                <a:latin typeface="Tahoma"/>
              </a:rPr>
              <a:t>Restricciones:</a:t>
            </a:r>
          </a:p>
          <a:p>
            <a:pPr marL="1473200" indent="0" algn="just">
              <a:spcAft>
                <a:spcPts val="1470"/>
              </a:spcAft>
            </a:pPr>
            <a:r>
              <a:rPr lang="es" sz="1300" b="1">
                <a:solidFill>
                  <a:srgbClr val="201E1F"/>
                </a:solidFill>
                <a:latin typeface="Tahoma"/>
              </a:rPr>
              <a:t>£ </a:t>
            </a:r>
            <a:r>
              <a:rPr lang="es" sz="1300" b="1">
                <a:solidFill>
                  <a:srgbClr val="36373D"/>
                </a:solidFill>
                <a:latin typeface="Tahoma"/>
              </a:rPr>
              <a:t>+ </a:t>
            </a:r>
            <a:r>
              <a:rPr lang="es" sz="1300" b="1" spc="250">
                <a:solidFill>
                  <a:srgbClr val="201E1F"/>
                </a:solidFill>
                <a:latin typeface="Tahoma"/>
              </a:rPr>
              <a:t>2t/&lt;8,    £ </a:t>
            </a:r>
            <a:r>
              <a:rPr lang="es" sz="1300" b="1" spc="250">
                <a:solidFill>
                  <a:srgbClr val="36373D"/>
                </a:solidFill>
                <a:latin typeface="Tahoma"/>
              </a:rPr>
              <a:t>+ t/&lt;6, </a:t>
            </a:r>
            <a:r>
              <a:rPr lang="es" sz="1700" b="1" i="1" spc="200">
                <a:solidFill>
                  <a:srgbClr val="201E1F"/>
                </a:solidFill>
                <a:latin typeface="Times New Roman"/>
              </a:rPr>
              <a:t>x </a:t>
            </a:r>
            <a:r>
              <a:rPr lang="es" sz="1700" b="1" i="1" spc="200">
                <a:solidFill>
                  <a:srgbClr val="36373D"/>
                </a:solidFill>
                <a:latin typeface="Times New Roman"/>
              </a:rPr>
              <a:t>&gt; </a:t>
            </a:r>
            <a:r>
              <a:rPr lang="es" sz="1700" b="1" i="1" spc="200">
                <a:solidFill>
                  <a:srgbClr val="201E1F"/>
                </a:solidFill>
                <a:latin typeface="Times New Roman"/>
              </a:rPr>
              <a:t>0, y </a:t>
            </a:r>
            <a:r>
              <a:rPr lang="es" sz="1700" b="1" i="1" spc="200">
                <a:solidFill>
                  <a:srgbClr val="36373D"/>
                </a:solidFill>
                <a:latin typeface="Times New Roman"/>
              </a:rPr>
              <a:t>&gt; </a:t>
            </a:r>
            <a:r>
              <a:rPr lang="es" sz="1700" b="1" i="1" spc="200">
                <a:solidFill>
                  <a:srgbClr val="201E1F"/>
                </a:solidFill>
                <a:latin typeface="Times New Roman"/>
              </a:rPr>
              <a:t>0</a:t>
            </a:r>
          </a:p>
          <a:p>
            <a:pPr indent="0">
              <a:spcAft>
                <a:spcPts val="840"/>
              </a:spcAft>
            </a:pPr>
            <a:r>
              <a:rPr lang="es" sz="1150" b="1">
                <a:latin typeface="Arial"/>
              </a:rPr>
              <a:t>Respuesta final:</a:t>
            </a:r>
          </a:p>
          <a:p>
            <a:pPr indent="0"/>
            <a:r>
              <a:rPr lang="es" sz="1150" b="1">
                <a:latin typeface="Arial"/>
              </a:rPr>
              <a:t>Máximo Z = 16 </a:t>
            </a:r>
            <a:r>
              <a:rPr lang="es" sz="1100">
                <a:latin typeface="Arial"/>
              </a:rPr>
              <a:t>^ 8roducer </a:t>
            </a:r>
            <a:r>
              <a:rPr lang="es" sz="1150" b="1">
                <a:latin typeface="Arial"/>
              </a:rPr>
              <a:t>0 leche y 4 quesos.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92" y="1100328"/>
            <a:ext cx="5599176" cy="315163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075944" y="911352"/>
            <a:ext cx="1691640" cy="1524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s" sz="1200">
                <a:latin typeface="Arial"/>
              </a:rPr>
              <a:t>Resuelto con GeoGebra: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075944" y="4416552"/>
            <a:ext cx="1539240" cy="15849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s" sz="1100">
                <a:latin typeface="Arial"/>
              </a:rPr>
              <a:t>Resuelto con PomQM: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121664" y="5087112"/>
            <a:ext cx="2331720" cy="158496"/>
          </a:xfrm>
          <a:prstGeom prst="rect">
            <a:avLst/>
          </a:prstGeom>
          <a:solidFill>
            <a:srgbClr val="B9D1EB"/>
          </a:solidFill>
        </p:spPr>
        <p:txBody>
          <a:bodyPr lIns="0" tIns="0" rIns="0" bIns="0">
            <a:noAutofit/>
          </a:bodyPr>
          <a:lstStyle/>
          <a:p>
            <a:pPr indent="0" algn="just"/>
            <a:r>
              <a:rPr lang="es" sz="400">
                <a:latin typeface="Arial"/>
              </a:rPr>
              <a:t>i* </a:t>
            </a:r>
            <a:r>
              <a:rPr lang="es" sz="400">
                <a:solidFill>
                  <a:srgbClr val="59576C"/>
                </a:solidFill>
                <a:latin typeface="Arial"/>
              </a:rPr>
              <a:t>QM </a:t>
            </a:r>
            <a:r>
              <a:rPr lang="en-US" sz="400">
                <a:solidFill>
                  <a:srgbClr val="58565B"/>
                </a:solidFill>
                <a:latin typeface="Arial"/>
              </a:rPr>
              <a:t>for </a:t>
            </a:r>
            <a:r>
              <a:rPr lang="es" sz="400">
                <a:solidFill>
                  <a:srgbClr val="58565B"/>
                </a:solidFill>
                <a:latin typeface="Arial"/>
              </a:rPr>
              <a:t>Windows </a:t>
            </a:r>
            <a:r>
              <a:rPr lang="en-US" sz="400">
                <a:solidFill>
                  <a:srgbClr val="58565B"/>
                </a:solidFill>
                <a:latin typeface="Arial"/>
              </a:rPr>
              <a:t>[Iterations]</a:t>
            </a:r>
          </a:p>
          <a:p>
            <a:pPr indent="0" algn="just">
              <a:lnSpc>
                <a:spcPts val="2016"/>
              </a:lnSpc>
            </a:pPr>
            <a:r>
              <a:rPr lang="es" sz="400">
                <a:solidFill>
                  <a:srgbClr val="995B4E"/>
                </a:solidFill>
                <a:latin typeface="Arial"/>
              </a:rPr>
              <a:t>■y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FILE </a:t>
            </a:r>
            <a:r>
              <a:rPr lang="en-US" sz="400">
                <a:solidFill>
                  <a:srgbClr val="8E95A2"/>
                </a:solidFill>
                <a:latin typeface="Arial"/>
              </a:rPr>
              <a:t>EDIT </a:t>
            </a:r>
            <a:r>
              <a:rPr lang="en-US" sz="400">
                <a:solidFill>
                  <a:srgbClr val="58565B"/>
                </a:solidFill>
                <a:latin typeface="Arial"/>
              </a:rPr>
              <a:t>VIEW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TAYLOR </a:t>
            </a:r>
            <a:r>
              <a:rPr lang="es" sz="400">
                <a:solidFill>
                  <a:srgbClr val="59576C"/>
                </a:solidFill>
                <a:latin typeface="Arial"/>
              </a:rPr>
              <a:t>MODULE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FORMAT </a:t>
            </a:r>
            <a:r>
              <a:rPr lang="en-US" sz="400">
                <a:solidFill>
                  <a:srgbClr val="58565B"/>
                </a:solidFill>
                <a:latin typeface="Arial"/>
              </a:rPr>
              <a:t>TOOLS </a:t>
            </a:r>
            <a:r>
              <a:rPr lang="en-US" sz="400">
                <a:solidFill>
                  <a:srgbClr val="4C6FB8"/>
                </a:solidFill>
                <a:latin typeface="Arial"/>
              </a:rPr>
              <a:t>J] </a:t>
            </a:r>
            <a:r>
              <a:rPr lang="en-US" sz="400">
                <a:solidFill>
                  <a:srgbClr val="357D46"/>
                </a:solidFill>
                <a:latin typeface="Arial"/>
              </a:rPr>
              <a:t>SOLUTIONS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HELP 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143000" y="5443728"/>
            <a:ext cx="597408" cy="54864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2016"/>
              </a:lnSpc>
            </a:pPr>
            <a:r>
              <a:rPr lang="en-US" sz="400">
                <a:solidFill>
                  <a:srgbClr val="58565B"/>
                </a:solidFill>
                <a:latin typeface="Arial"/>
              </a:rPr>
              <a:t>New Open Save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Print</a:t>
            </a:r>
          </a:p>
        </p:txBody>
      </p:sp>
      <p:graphicFrame>
        <p:nvGraphicFramePr>
          <p:cNvPr id="7" name="Tabla 6"/>
          <p:cNvGraphicFramePr>
            <a:graphicFrameLocks noGrp="1"/>
          </p:cNvGraphicFramePr>
          <p:nvPr/>
        </p:nvGraphicFramePr>
        <p:xfrm>
          <a:off x="1761744" y="5273040"/>
          <a:ext cx="1060704" cy="292608"/>
        </p:xfrm>
        <a:graphic>
          <a:graphicData uri="http://schemas.openxmlformats.org/drawingml/2006/table">
            <a:tbl>
              <a:tblPr/>
              <a:tblGrid>
                <a:gridCol w="32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4592"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8E95A2"/>
                          </a:solidFill>
                          <a:latin typeface="Arial"/>
                        </a:rPr>
                        <a:t>*J Step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F70404"/>
                          </a:solidFill>
                          <a:latin typeface="Arial"/>
                        </a:rPr>
                        <a:t>■ </a:t>
                      </a:r>
                      <a:r>
                        <a:rPr lang="en-US" sz="400">
                          <a:solidFill>
                            <a:srgbClr val="59426B"/>
                          </a:solidFill>
                          <a:latin typeface="Arial"/>
                        </a:rPr>
                        <a:t>Edit Data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1100">
                          <a:solidFill>
                            <a:srgbClr val="938A7D"/>
                          </a:solidFill>
                          <a:latin typeface="Arial"/>
                        </a:rPr>
                        <a:t>^1 </a:t>
                      </a:r>
                      <a:r>
                        <a:rPr lang="en-US" sz="400">
                          <a:solidFill>
                            <a:srgbClr val="938A7D"/>
                          </a:solidFill>
                          <a:latin typeface="Arial"/>
                        </a:rPr>
                        <a:t>~</a:t>
                      </a:r>
                    </a:p>
                  </a:txBody>
                  <a:tcPr marL="0" marR="0" marT="0" marB="0" anchor="ctr">
                    <a:solidFill>
                      <a:srgbClr val="B9D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968"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Copy Paste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ángulo 7"/>
          <p:cNvSpPr/>
          <p:nvPr/>
        </p:nvSpPr>
        <p:spPr>
          <a:xfrm>
            <a:off x="2779776" y="5486400"/>
            <a:ext cx="658368" cy="67056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59576C"/>
                </a:solidFill>
                <a:latin typeface="Arial"/>
              </a:rPr>
              <a:t>Columns Columns Sere</a:t>
            </a:r>
          </a:p>
        </p:txBody>
      </p:sp>
      <p:sp>
        <p:nvSpPr>
          <p:cNvPr id="9" name="Rectángulo 8"/>
          <p:cNvSpPr/>
          <p:nvPr/>
        </p:nvSpPr>
        <p:spPr>
          <a:xfrm>
            <a:off x="3523488" y="5492496"/>
            <a:ext cx="152400" cy="60960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8E95A2"/>
                </a:solidFill>
                <a:latin typeface="Arial"/>
              </a:rPr>
              <a:t>Rowl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3785616" y="5425440"/>
            <a:ext cx="2078736" cy="134112"/>
          </a:xfrm>
          <a:prstGeom prst="rect">
            <a:avLst/>
          </a:prstGeom>
          <a:solidFill>
            <a:srgbClr val="B9D1EB"/>
          </a:solidFill>
        </p:spPr>
        <p:txBody>
          <a:bodyPr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8E95A2"/>
                </a:solidFill>
                <a:latin typeface="Arial"/>
              </a:rPr>
              <a:t>Insert Copy Cell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Calculator Normal Comment Snip Calendar Help</a:t>
            </a:r>
          </a:p>
          <a:p>
            <a:pPr indent="0" algn="just"/>
            <a:r>
              <a:rPr lang="en-US" sz="400">
                <a:solidFill>
                  <a:srgbClr val="8E95A2"/>
                </a:solidFill>
                <a:latin typeface="Arial"/>
              </a:rPr>
              <a:t>*olumn(s) Down   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Distribution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3249168" y="5644896"/>
            <a:ext cx="646176" cy="91440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00">
                <a:solidFill>
                  <a:srgbClr val="F54922"/>
                </a:solidFill>
                <a:latin typeface="Arial"/>
              </a:rPr>
              <a:t>3 </a:t>
            </a:r>
            <a:r>
              <a:rPr lang="en-US" sz="500">
                <a:solidFill>
                  <a:srgbClr val="8E0E32"/>
                </a:solidFill>
                <a:latin typeface="Arial"/>
              </a:rPr>
              <a:t>4 </a:t>
            </a:r>
            <a:r>
              <a:rPr lang="en-US" sz="500">
                <a:solidFill>
                  <a:srgbClr val="666ACC"/>
                </a:solidFill>
                <a:latin typeface="Arial"/>
              </a:rPr>
              <a:t>5 </a:t>
            </a:r>
            <a:r>
              <a:rPr lang="en-US" sz="500">
                <a:solidFill>
                  <a:srgbClr val="102CCA"/>
                </a:solidFill>
                <a:latin typeface="Arial"/>
              </a:rPr>
              <a:t>6 </a:t>
            </a:r>
            <a:r>
              <a:rPr lang="en-US" sz="500">
                <a:solidFill>
                  <a:srgbClr val="59576C"/>
                </a:solidFill>
                <a:latin typeface="Arial"/>
              </a:rPr>
              <a:t>Open </a:t>
            </a:r>
            <a:r>
              <a:rPr lang="en-US" sz="500">
                <a:solidFill>
                  <a:srgbClr val="36373D"/>
                </a:solidFill>
                <a:latin typeface="Arial"/>
              </a:rPr>
              <a:t>File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4285488" y="5602224"/>
            <a:ext cx="152400" cy="85344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latin typeface="Arial"/>
              </a:rPr>
              <a:t>► ■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4450080" y="5657088"/>
            <a:ext cx="164592" cy="67056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343757"/>
                </a:solidFill>
                <a:latin typeface="Arial"/>
              </a:rPr>
              <a:t>Next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1133856" y="5580888"/>
            <a:ext cx="1950720" cy="207264"/>
          </a:xfrm>
          <a:prstGeom prst="rect">
            <a:avLst/>
          </a:prstGeom>
          <a:solidFill>
            <a:srgbClr val="B9D1EB"/>
          </a:solidFill>
        </p:spPr>
        <p:txBody>
          <a:bodyPr lIns="0" tIns="0" rIns="0" bIns="0">
            <a:noAutofit/>
          </a:bodyPr>
          <a:lstStyle/>
          <a:p>
            <a:pPr indent="0"/>
            <a:r>
              <a:rPr lang="en-US" sz="450" i="1" baseline="30000">
                <a:solidFill>
                  <a:srgbClr val="8E95A2"/>
                </a:solidFill>
                <a:latin typeface="Times New Roman"/>
              </a:rPr>
              <a:t>f</a:t>
            </a:r>
            <a:r>
              <a:rPr lang="en-US" sz="450" i="1">
                <a:solidFill>
                  <a:srgbClr val="8E95A2"/>
                </a:solidFill>
                <a:latin typeface="Times New Roman"/>
              </a:rPr>
              <a:t>*</a:t>
            </a:r>
            <a:r>
              <a:rPr lang="en-US" sz="450" i="1" baseline="30000">
                <a:solidFill>
                  <a:srgbClr val="8E95A2"/>
                </a:solidFill>
                <a:latin typeface="Times New Roman"/>
              </a:rPr>
              <a:t>fOM</a:t>
            </a:r>
            <a:r>
              <a:rPr lang="en-US" sz="400">
                <a:solidFill>
                  <a:srgbClr val="8E95A2"/>
                </a:solidFill>
                <a:latin typeface="Arial"/>
              </a:rPr>
              <a:t> Tl </a:t>
            </a:r>
            <a:r>
              <a:rPr lang="en-US" sz="400">
                <a:solidFill>
                  <a:srgbClr val="1B953C"/>
                </a:solidFill>
                <a:latin typeface="Arial"/>
              </a:rPr>
              <a:t>TO? </a:t>
            </a:r>
            <a:r>
              <a:rPr lang="en-US" sz="450" i="1">
                <a:solidFill>
                  <a:srgbClr val="4B6EA5"/>
                </a:solidFill>
                <a:latin typeface="Times New Roman"/>
              </a:rPr>
              <a:t>f~\</a:t>
            </a:r>
          </a:p>
          <a:p>
            <a:pPr indent="0" algn="just">
              <a:lnSpc>
                <a:spcPts val="672"/>
              </a:lnSpc>
            </a:pPr>
            <a:r>
              <a:rPr lang="en-US" sz="400">
                <a:solidFill>
                  <a:srgbClr val="628DBA"/>
                </a:solidFill>
                <a:latin typeface="Arial"/>
              </a:rPr>
              <a:t>MyOMLab    </a:t>
            </a:r>
            <a:r>
              <a:rPr lang="en-US" sz="400" u="sng">
                <a:solidFill>
                  <a:srgbClr val="2665CF"/>
                </a:solidFill>
                <a:latin typeface="Arial"/>
              </a:rPr>
              <a:t>H I</a:t>
            </a:r>
            <a:r>
              <a:rPr lang="en-US" sz="400">
                <a:solidFill>
                  <a:srgbClr val="2665CF"/>
                </a:solidFill>
                <a:latin typeface="Arial"/>
              </a:rPr>
              <a:t>    S'   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Decimals 0 </a:t>
            </a:r>
            <a:r>
              <a:rPr lang="en-US" sz="400">
                <a:solidFill>
                  <a:srgbClr val="BC1D75"/>
                </a:solidFill>
                <a:latin typeface="Arial"/>
              </a:rPr>
              <a:t>1</a:t>
            </a:r>
          </a:p>
          <a:p>
            <a:pPr indent="304800">
              <a:lnSpc>
                <a:spcPts val="672"/>
              </a:lnSpc>
            </a:pPr>
            <a:r>
              <a:rPr lang="en-US" sz="400">
                <a:solidFill>
                  <a:srgbClr val="8E95A2"/>
                </a:solidFill>
                <a:latin typeface="Arial"/>
              </a:rPr>
              <a:t>Paste From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Copy Cell Paste/Copy Help WebSite 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1133856" y="5821680"/>
            <a:ext cx="3608832" cy="70104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indent="304800">
              <a:lnSpc>
                <a:spcPts val="672"/>
              </a:lnSpc>
            </a:pPr>
            <a:r>
              <a:rPr lang="en-US" sz="400">
                <a:solidFill>
                  <a:srgbClr val="2B2A2E"/>
                </a:solidFill>
                <a:latin typeface="Arial"/>
              </a:rPr>
              <a:t>Table formatting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Ariel    </a:t>
            </a:r>
            <a:r>
              <a:rPr lang="es" sz="400">
                <a:solidFill>
                  <a:srgbClr val="2B2A2E"/>
                </a:solidFill>
                <a:latin typeface="Arial"/>
              </a:rPr>
              <a:t>■» </a:t>
            </a:r>
            <a:r>
              <a:rPr lang="en-US" sz="400">
                <a:solidFill>
                  <a:srgbClr val="628DBA"/>
                </a:solidFill>
                <a:latin typeface="Arial"/>
              </a:rPr>
              <a:t>10    </a:t>
            </a:r>
            <a:r>
              <a:rPr lang="en-US" sz="400" baseline="30000">
                <a:latin typeface="Arial"/>
              </a:rPr>
              <a:t>T</a:t>
            </a:r>
            <a:r>
              <a:rPr lang="en-US" sz="400">
                <a:latin typeface="Arial"/>
              </a:rPr>
              <a:t> | </a:t>
            </a:r>
            <a:r>
              <a:rPr lang="en-US" sz="400">
                <a:solidFill>
                  <a:srgbClr val="8E95A2"/>
                </a:solidFill>
                <a:latin typeface="Arial"/>
              </a:rPr>
              <a:t>Too </a:t>
            </a:r>
            <a:r>
              <a:rPr lang="es" sz="400">
                <a:solidFill>
                  <a:srgbClr val="4B6EA5"/>
                </a:solidFill>
                <a:latin typeface="Arial"/>
              </a:rPr>
              <a:t>íío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FtxDec </a:t>
            </a:r>
            <a:r>
              <a:rPr lang="en-US" sz="400">
                <a:solidFill>
                  <a:srgbClr val="4B6EA5"/>
                </a:solidFill>
                <a:latin typeface="Arial"/>
              </a:rPr>
              <a:t>0.0 </a:t>
            </a:r>
            <a:r>
              <a:rPr lang="en-US" sz="400">
                <a:solidFill>
                  <a:srgbClr val="2B2A2E"/>
                </a:solidFill>
                <a:latin typeface="Arial"/>
              </a:rPr>
              <a:t>(§"j Selected </a:t>
            </a:r>
            <a:r>
              <a:rPr lang="en-US" sz="400">
                <a:solidFill>
                  <a:srgbClr val="343757"/>
                </a:solidFill>
                <a:latin typeface="Arial"/>
              </a:rPr>
              <a:t>cells </a:t>
            </a:r>
            <a:r>
              <a:rPr lang="en-US" sz="400">
                <a:solidFill>
                  <a:srgbClr val="2B2A2E"/>
                </a:solidFill>
                <a:latin typeface="Arial"/>
              </a:rPr>
              <a:t>formatting </a:t>
            </a:r>
            <a:r>
              <a:rPr lang="en-US" sz="400">
                <a:latin typeface="Arial"/>
              </a:rPr>
              <a:t>B </a:t>
            </a:r>
            <a:r>
              <a:rPr lang="en-US" sz="450" i="1">
                <a:solidFill>
                  <a:srgbClr val="2B2A2E"/>
                </a:solidFill>
                <a:latin typeface="Times New Roman"/>
              </a:rPr>
              <a:t>I</a:t>
            </a:r>
            <a:r>
              <a:rPr lang="en-US" sz="400">
                <a:solidFill>
                  <a:srgbClr val="2B2A2E"/>
                </a:solidFill>
                <a:latin typeface="Arial"/>
              </a:rPr>
              <a:t> </a:t>
            </a:r>
            <a:r>
              <a:rPr lang="es" sz="400">
                <a:solidFill>
                  <a:srgbClr val="59576C"/>
                </a:solidFill>
                <a:latin typeface="Arial"/>
              </a:rPr>
              <a:t>ÜE55 </a:t>
            </a:r>
            <a:r>
              <a:rPr lang="en-US" sz="400">
                <a:solidFill>
                  <a:srgbClr val="1B1D7D"/>
                </a:solidFill>
                <a:latin typeface="Arial"/>
              </a:rPr>
              <a:t>A </a:t>
            </a:r>
            <a:r>
              <a:rPr lang="es" sz="400">
                <a:solidFill>
                  <a:srgbClr val="1B1D7D"/>
                </a:solidFill>
                <a:latin typeface="Arial"/>
              </a:rPr>
              <a:t>=5» </a:t>
            </a:r>
            <a:r>
              <a:rPr lang="en-US" sz="400">
                <a:solidFill>
                  <a:srgbClr val="C2C9D4"/>
                </a:solidFill>
                <a:latin typeface="Arial"/>
              </a:rPr>
              <a:t>H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3115056" y="5559552"/>
            <a:ext cx="128016" cy="256032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2400">
                <a:solidFill>
                  <a:srgbClr val="6E5B89"/>
                </a:solidFill>
                <a:latin typeface="Arial"/>
              </a:rPr>
              <a:t>0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1097280" y="5934456"/>
            <a:ext cx="3450336" cy="48768"/>
          </a:xfrm>
          <a:prstGeom prst="rect">
            <a:avLst/>
          </a:prstGeom>
          <a:solidFill>
            <a:srgbClr val="F5F5E9"/>
          </a:solidFill>
        </p:spPr>
        <p:txBody>
          <a:bodyPr wrap="none" lIns="0" tIns="0" rIns="0" bIns="0">
            <a:noAutofit/>
          </a:bodyPr>
          <a:lstStyle/>
          <a:p>
            <a:pPr indent="0">
              <a:spcAft>
                <a:spcPts val="210"/>
              </a:spcAft>
            </a:pPr>
            <a:r>
              <a:rPr lang="en-US" sz="400">
                <a:solidFill>
                  <a:srgbClr val="351A1B"/>
                </a:solidFill>
                <a:latin typeface="Arial"/>
              </a:rPr>
              <a:t>INSTRUCTION "here </a:t>
            </a:r>
            <a:r>
              <a:rPr lang="en-US" sz="400">
                <a:solidFill>
                  <a:srgbClr val="743837"/>
                </a:solidFill>
                <a:latin typeface="Arial"/>
              </a:rPr>
              <a:t>are more results available in additional windows. These may be opened by using the SOLUTIONS menu </a:t>
            </a:r>
            <a:r>
              <a:rPr lang="en-US" sz="400">
                <a:solidFill>
                  <a:srgbClr val="A23934"/>
                </a:solidFill>
                <a:latin typeface="Arial"/>
              </a:rPr>
              <a:t>in </a:t>
            </a:r>
            <a:r>
              <a:rPr lang="en-US" sz="400">
                <a:solidFill>
                  <a:srgbClr val="743837"/>
                </a:solidFill>
                <a:latin typeface="Arial"/>
              </a:rPr>
              <a:t>the Main Menu.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2093976" y="6062472"/>
            <a:ext cx="298704" cy="256032"/>
          </a:xfrm>
          <a:prstGeom prst="rect">
            <a:avLst/>
          </a:prstGeom>
          <a:solidFill>
            <a:srgbClr val="F5F5E9"/>
          </a:solidFill>
        </p:spPr>
        <p:txBody>
          <a:bodyPr lIns="0" tIns="0" rIns="0" bIns="0">
            <a:noAutofit/>
          </a:bodyPr>
          <a:lstStyle/>
          <a:p>
            <a:pPr indent="-38100">
              <a:lnSpc>
                <a:spcPts val="816"/>
              </a:lnSpc>
            </a:pPr>
            <a:r>
              <a:rPr lang="en-US" sz="400">
                <a:solidFill>
                  <a:srgbClr val="716F74"/>
                </a:solidFill>
                <a:latin typeface="Arial"/>
              </a:rPr>
              <a:t>Objective </a:t>
            </a:r>
            <a:r>
              <a:rPr lang="en-US" sz="400">
                <a:solidFill>
                  <a:srgbClr val="0864B8"/>
                </a:solidFill>
                <a:latin typeface="Arial"/>
              </a:rPr>
              <a:t>O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Maximize </a:t>
            </a:r>
            <a:r>
              <a:rPr lang="en-US" sz="400">
                <a:solidFill>
                  <a:srgbClr val="A4A19D"/>
                </a:solidFill>
                <a:latin typeface="Arial"/>
              </a:rPr>
              <a:t>O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Minimize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1115568" y="6108192"/>
            <a:ext cx="396240" cy="67056"/>
          </a:xfrm>
          <a:prstGeom prst="rect">
            <a:avLst/>
          </a:prstGeom>
          <a:solidFill>
            <a:srgbClr val="FCDABA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 b="1">
                <a:solidFill>
                  <a:srgbClr val="628DBA"/>
                </a:solidFill>
                <a:latin typeface="Arial"/>
              </a:rPr>
              <a:t>Module tree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1621536" y="6102096"/>
            <a:ext cx="316992" cy="6705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716F74"/>
                </a:solidFill>
                <a:latin typeface="Arial"/>
              </a:rPr>
              <a:t>Hide Panel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1200912" y="6217920"/>
            <a:ext cx="231648" cy="48768"/>
          </a:xfrm>
          <a:prstGeom prst="rect">
            <a:avLst/>
          </a:prstGeom>
          <a:solidFill>
            <a:srgbClr val="FCDABA"/>
          </a:solidFill>
        </p:spPr>
        <p:txBody>
          <a:bodyPr wrap="none" lIns="0" tIns="0" rIns="0" bIns="0">
            <a:noAutofit/>
          </a:bodyPr>
          <a:lstStyle/>
          <a:p>
            <a:pPr indent="0">
              <a:lnSpc>
                <a:spcPts val="552"/>
              </a:lnSpc>
            </a:pPr>
            <a:r>
              <a:rPr lang="en-US" sz="400">
                <a:solidFill>
                  <a:srgbClr val="76645F"/>
                </a:solidFill>
                <a:latin typeface="Times New Roman"/>
              </a:rPr>
              <a:t>Assignment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1136904" y="6284976"/>
            <a:ext cx="746760" cy="332232"/>
          </a:xfrm>
          <a:prstGeom prst="rect">
            <a:avLst/>
          </a:prstGeom>
          <a:solidFill>
            <a:srgbClr val="FCDABA"/>
          </a:solidFill>
        </p:spPr>
        <p:txBody>
          <a:bodyPr lIns="0" tIns="0" rIns="0" bIns="0">
            <a:noAutofit/>
          </a:bodyPr>
          <a:lstStyle/>
          <a:p>
            <a:pPr indent="0">
              <a:lnSpc>
                <a:spcPts val="552"/>
              </a:lnSpc>
            </a:pPr>
            <a:r>
              <a:rPr lang="en-US" sz="400">
                <a:solidFill>
                  <a:srgbClr val="76645F"/>
                </a:solidFill>
                <a:latin typeface="Arial"/>
              </a:rPr>
              <a:t>3 Break evervCoat -Volume </a:t>
            </a:r>
            <a:r>
              <a:rPr lang="es" sz="400">
                <a:solidFill>
                  <a:srgbClr val="76645F"/>
                </a:solidFill>
                <a:latin typeface="Arial"/>
              </a:rPr>
              <a:t>Anályas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+ Decision Analysis ± Forecasting Game Theory Goal Programmmg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1139952" y="6635496"/>
            <a:ext cx="816864" cy="121920"/>
          </a:xfrm>
          <a:prstGeom prst="rect">
            <a:avLst/>
          </a:prstGeom>
          <a:solidFill>
            <a:srgbClr val="FCDABA"/>
          </a:solidFill>
        </p:spPr>
        <p:txBody>
          <a:bodyPr lIns="0" tIns="0" rIns="0" bIns="0">
            <a:noAutofit/>
          </a:bodyPr>
          <a:lstStyle/>
          <a:p>
            <a:pPr indent="0">
              <a:lnSpc>
                <a:spcPts val="552"/>
              </a:lnSpc>
            </a:pPr>
            <a:r>
              <a:rPr lang="en-US" sz="400">
                <a:solidFill>
                  <a:srgbClr val="76645F"/>
                </a:solidFill>
                <a:latin typeface="Arial"/>
              </a:rPr>
              <a:t>Integer &amp; toxed Integer Programming 3- Inventory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1130808" y="6775704"/>
            <a:ext cx="719328" cy="256032"/>
          </a:xfrm>
          <a:prstGeom prst="rect">
            <a:avLst/>
          </a:prstGeom>
          <a:solidFill>
            <a:srgbClr val="FCDABA"/>
          </a:solidFill>
        </p:spPr>
        <p:txBody>
          <a:bodyPr lIns="0" tIns="0" rIns="0" bIns="0">
            <a:noAutofit/>
          </a:bodyPr>
          <a:lstStyle/>
          <a:p>
            <a:pPr indent="0">
              <a:lnSpc>
                <a:spcPts val="552"/>
              </a:lnSpc>
            </a:pPr>
            <a:r>
              <a:rPr lang="en-US" sz="400">
                <a:solidFill>
                  <a:srgbClr val="FC6762"/>
                </a:solidFill>
                <a:latin typeface="Arial"/>
              </a:rPr>
              <a:t>i— Linear Programming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Markov Analysis Matenal Requrements Planning </a:t>
            </a:r>
            <a:r>
              <a:rPr lang="es" sz="400">
                <a:solidFill>
                  <a:srgbClr val="76645F"/>
                </a:solidFill>
                <a:latin typeface="Arial"/>
              </a:rPr>
              <a:t>É-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Networks</a:t>
            </a:r>
          </a:p>
        </p:txBody>
      </p:sp>
      <p:sp>
        <p:nvSpPr>
          <p:cNvPr id="25" name="Rectángulo 24"/>
          <p:cNvSpPr/>
          <p:nvPr/>
        </p:nvSpPr>
        <p:spPr>
          <a:xfrm>
            <a:off x="1267968" y="7046976"/>
            <a:ext cx="560832" cy="73152"/>
          </a:xfrm>
          <a:prstGeom prst="rect">
            <a:avLst/>
          </a:prstGeom>
          <a:solidFill>
            <a:srgbClr val="FCDABA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76645F"/>
                </a:solidFill>
                <a:latin typeface="Arial"/>
              </a:rPr>
              <a:t>Minimum Spanning Tree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1182624" y="7138416"/>
            <a:ext cx="109728" cy="85344"/>
          </a:xfrm>
          <a:prstGeom prst="rect">
            <a:avLst/>
          </a:prstGeom>
          <a:solidFill>
            <a:srgbClr val="FCDABA"/>
          </a:solidFill>
        </p:spPr>
        <p:txBody>
          <a:bodyPr wrap="none" lIns="0" tIns="0" rIns="0" bIns="0">
            <a:noAutofit/>
          </a:bodyPr>
          <a:lstStyle/>
          <a:p>
            <a:pPr indent="0" algn="just"/>
            <a:r>
              <a:rPr lang="en-US" sz="1100">
                <a:solidFill>
                  <a:srgbClr val="B88953"/>
                </a:solidFill>
                <a:latin typeface="Arial"/>
              </a:rPr>
              <a:t>t;</a:t>
            </a:r>
          </a:p>
        </p:txBody>
      </p:sp>
      <p:sp>
        <p:nvSpPr>
          <p:cNvPr id="27" name="Rectángulo 26"/>
          <p:cNvSpPr/>
          <p:nvPr/>
        </p:nvSpPr>
        <p:spPr>
          <a:xfrm>
            <a:off x="1286256" y="7126224"/>
            <a:ext cx="304800" cy="112776"/>
          </a:xfrm>
          <a:prstGeom prst="rect">
            <a:avLst/>
          </a:prstGeom>
          <a:solidFill>
            <a:srgbClr val="FCDABA"/>
          </a:solidFill>
        </p:spPr>
        <p:txBody>
          <a:bodyPr lIns="0" tIns="0" rIns="0" bIns="0">
            <a:noAutofit/>
          </a:bodyPr>
          <a:lstStyle/>
          <a:p>
            <a:pPr indent="165100">
              <a:lnSpc>
                <a:spcPts val="552"/>
              </a:lnSpc>
            </a:pPr>
            <a:r>
              <a:rPr lang="en-US" sz="400">
                <a:solidFill>
                  <a:srgbClr val="76645F"/>
                </a:solidFill>
                <a:latin typeface="Arial"/>
              </a:rPr>
              <a:t>Shortest Route Maximal </a:t>
            </a:r>
            <a:r>
              <a:rPr lang="en-US" sz="400">
                <a:solidFill>
                  <a:srgbClr val="58565B"/>
                </a:solidFill>
                <a:latin typeface="Arial"/>
              </a:rPr>
              <a:t>Flow 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1130808" y="7266432"/>
            <a:ext cx="816864" cy="609600"/>
          </a:xfrm>
          <a:prstGeom prst="rect">
            <a:avLst/>
          </a:prstGeom>
          <a:solidFill>
            <a:srgbClr val="FCDABA"/>
          </a:solidFill>
        </p:spPr>
        <p:txBody>
          <a:bodyPr lIns="0" tIns="0" rIns="0" bIns="0">
            <a:noAutofit/>
          </a:bodyPr>
          <a:lstStyle/>
          <a:p>
            <a:pPr indent="165100">
              <a:lnSpc>
                <a:spcPts val="552"/>
              </a:lnSpc>
            </a:pPr>
            <a:r>
              <a:rPr lang="en-US" sz="400">
                <a:solidFill>
                  <a:srgbClr val="717EA6"/>
                </a:solidFill>
                <a:latin typeface="Arial"/>
              </a:rPr>
              <a:t>3-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Project </a:t>
            </a:r>
            <a:r>
              <a:rPr lang="en-US" sz="400">
                <a:solidFill>
                  <a:srgbClr val="58565B"/>
                </a:solidFill>
                <a:latin typeface="Arial"/>
              </a:rPr>
              <a:t>Management (PERT/CPM)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3- Quality Control Scoring </a:t>
            </a:r>
            <a:r>
              <a:rPr lang="en-US" sz="400">
                <a:solidFill>
                  <a:srgbClr val="58565B"/>
                </a:solidFill>
                <a:latin typeface="Arial"/>
              </a:rPr>
              <a:t>Model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Simulation</a:t>
            </a:r>
          </a:p>
          <a:p>
            <a:pPr indent="0">
              <a:lnSpc>
                <a:spcPts val="552"/>
              </a:lnSpc>
            </a:pPr>
            <a:r>
              <a:rPr lang="en-US" sz="550">
                <a:solidFill>
                  <a:srgbClr val="76645F"/>
                </a:solidFill>
                <a:latin typeface="Candara"/>
              </a:rPr>
              <a:t>+1</a:t>
            </a:r>
            <a:r>
              <a:rPr lang="en-US" sz="400">
                <a:solidFill>
                  <a:srgbClr val="76645F"/>
                </a:solidFill>
                <a:latin typeface="Arial"/>
              </a:rPr>
              <a:t> Statistics *nean, var, sd; normal dist) Transportation + Wading Lines Display OM </a:t>
            </a:r>
            <a:r>
              <a:rPr lang="en-US" sz="400">
                <a:solidFill>
                  <a:srgbClr val="58565B"/>
                </a:solidFill>
                <a:latin typeface="Arial"/>
              </a:rPr>
              <a:t>Modules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only </a:t>
            </a:r>
            <a:r>
              <a:rPr lang="en-US" sz="400">
                <a:solidFill>
                  <a:srgbClr val="58565B"/>
                </a:solidFill>
                <a:latin typeface="Arial"/>
              </a:rPr>
              <a:t>Display QM Modules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only</a:t>
            </a:r>
          </a:p>
        </p:txBody>
      </p:sp>
      <p:sp>
        <p:nvSpPr>
          <p:cNvPr id="29" name="Rectángulo 28"/>
          <p:cNvSpPr/>
          <p:nvPr/>
        </p:nvSpPr>
        <p:spPr>
          <a:xfrm>
            <a:off x="3462528" y="6144768"/>
            <a:ext cx="1225296" cy="188976"/>
          </a:xfrm>
          <a:prstGeom prst="rect">
            <a:avLst/>
          </a:prstGeom>
          <a:solidFill>
            <a:srgbClr val="F5F5E9"/>
          </a:solidFill>
        </p:spPr>
        <p:txBody>
          <a:bodyPr lIns="0" tIns="0" rIns="0" bIns="0">
            <a:noAutofit/>
          </a:bodyPr>
          <a:lstStyle/>
          <a:p>
            <a:pPr indent="0">
              <a:lnSpc>
                <a:spcPts val="456"/>
              </a:lnSpc>
            </a:pPr>
            <a:r>
              <a:rPr lang="en-US" sz="400">
                <a:solidFill>
                  <a:srgbClr val="716F74"/>
                </a:solidFill>
                <a:latin typeface="Arial"/>
              </a:rPr>
              <a:t>Multiple optimal solutions exist The solution is degenerate </a:t>
            </a:r>
            <a:r>
              <a:rPr lang="en-US" sz="450" i="1">
                <a:solidFill>
                  <a:srgbClr val="716F74"/>
                </a:solidFill>
                <a:latin typeface="Times New Roman"/>
              </a:rPr>
              <a:t>•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basic variable has a value </a:t>
            </a:r>
            <a:r>
              <a:rPr lang="en-US" sz="400">
                <a:solidFill>
                  <a:srgbClr val="44423E"/>
                </a:solidFill>
                <a:latin typeface="Arial"/>
              </a:rPr>
              <a:t>of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0. Interpret </a:t>
            </a:r>
            <a:r>
              <a:rPr lang="en-US" sz="400">
                <a:solidFill>
                  <a:srgbClr val="44423E"/>
                </a:solidFill>
                <a:latin typeface="Arial"/>
              </a:rPr>
              <a:t>ts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reduced cost carefully.</a:t>
            </a:r>
          </a:p>
        </p:txBody>
      </p:sp>
      <p:graphicFrame>
        <p:nvGraphicFramePr>
          <p:cNvPr id="30" name="Tabla 29"/>
          <p:cNvGraphicFramePr>
            <a:graphicFrameLocks noGrp="1"/>
          </p:cNvGraphicFramePr>
          <p:nvPr/>
        </p:nvGraphicFramePr>
        <p:xfrm>
          <a:off x="2048256" y="6480048"/>
          <a:ext cx="4572000" cy="1368552"/>
        </p:xfrm>
        <a:graphic>
          <a:graphicData uri="http://schemas.openxmlformats.org/drawingml/2006/table">
            <a:tbl>
              <a:tblPr/>
              <a:tblGrid>
                <a:gridCol w="795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2555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67640">
                <a:tc gridSpan="2">
                  <a:txBody>
                    <a:bodyPr/>
                    <a:lstStyle/>
                    <a:p>
                      <a:pPr indent="0">
                        <a:lnSpc>
                          <a:spcPts val="552"/>
                        </a:lnSpc>
                      </a:pPr>
                      <a:r>
                        <a:rPr lang="en-US" sz="400" baseline="-25000">
                          <a:solidFill>
                            <a:srgbClr val="717EA6"/>
                          </a:solidFill>
                          <a:latin typeface="Arial"/>
                        </a:rPr>
                        <a:t>ri</a:t>
                      </a:r>
                      <a:r>
                        <a:rPr lang="en-US" sz="400">
                          <a:solidFill>
                            <a:srgbClr val="717EA6"/>
                          </a:solidFill>
                          <a:latin typeface="Arial"/>
                        </a:rPr>
                        <a:t> </a:t>
                      </a:r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Basic </a:t>
                      </a:r>
                      <a:r>
                        <a:rPr lang="en-US" sz="450" i="1">
                          <a:solidFill>
                            <a:srgbClr val="717EA6"/>
                          </a:solidFill>
                          <a:latin typeface="Times New Roman"/>
                        </a:rPr>
                        <a:t>'</a:t>
                      </a:r>
                      <a:r>
                        <a:rPr lang="en-US" sz="400">
                          <a:solidFill>
                            <a:srgbClr val="717EA6"/>
                          </a:solidFill>
                          <a:latin typeface="Arial"/>
                        </a:rPr>
                        <a:t> </a:t>
                      </a:r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Variables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R="317500" indent="0" algn="r">
                        <a:lnSpc>
                          <a:spcPts val="576"/>
                        </a:lnSpc>
                      </a:pPr>
                      <a:r>
                        <a:rPr lang="en-US" sz="400">
                          <a:solidFill>
                            <a:srgbClr val="44423E"/>
                          </a:solidFill>
                          <a:latin typeface="Arial"/>
                        </a:rPr>
                        <a:t>1 4 </a:t>
                      </a:r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Quantity X Y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R="177800" indent="0">
                        <a:lnSpc>
                          <a:spcPts val="552"/>
                        </a:lnSpc>
                      </a:pPr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0 0 0 </a:t>
                      </a:r>
                      <a:r>
                        <a:rPr lang="en-US" sz="400">
                          <a:solidFill>
                            <a:srgbClr val="58565B"/>
                          </a:solidFill>
                          <a:latin typeface="Arial"/>
                        </a:rPr>
                        <a:t>slack </a:t>
                      </a:r>
                      <a:r>
                        <a:rPr lang="en-US" sz="400">
                          <a:solidFill>
                            <a:srgbClr val="967473"/>
                          </a:solidFill>
                          <a:latin typeface="Arial"/>
                        </a:rPr>
                        <a:t>1 </a:t>
                      </a:r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slack 2 artfcl </a:t>
                      </a:r>
                      <a:r>
                        <a:rPr lang="en-US" sz="400">
                          <a:solidFill>
                            <a:srgbClr val="967473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R="152400" indent="0" algn="just">
                        <a:lnSpc>
                          <a:spcPts val="528"/>
                        </a:lnSpc>
                      </a:pPr>
                      <a:r>
                        <a:rPr lang="en-US" sz="400">
                          <a:solidFill>
                            <a:srgbClr val="79798B"/>
                          </a:solidFill>
                          <a:latin typeface="Arial"/>
                        </a:rPr>
                        <a:t>0 0 0 </a:t>
                      </a:r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surplus </a:t>
                      </a:r>
                      <a:r>
                        <a:rPr lang="en-US" sz="400">
                          <a:solidFill>
                            <a:srgbClr val="79798B"/>
                          </a:solidFill>
                          <a:latin typeface="Arial"/>
                        </a:rPr>
                        <a:t>3 artfcl </a:t>
                      </a:r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4 </a:t>
                      </a:r>
                      <a:r>
                        <a:rPr lang="en-US" sz="400">
                          <a:solidFill>
                            <a:srgbClr val="79798B"/>
                          </a:solidFill>
                          <a:latin typeface="Arial"/>
                        </a:rPr>
                        <a:t>surplu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88"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86757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slack </a:t>
                      </a:r>
                      <a:r>
                        <a:rPr lang="en-US" sz="550">
                          <a:solidFill>
                            <a:srgbClr val="44423E"/>
                          </a:solidFill>
                          <a:latin typeface="Candara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8565B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8565B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44423E"/>
                          </a:solidFill>
                          <a:latin typeface="Arial"/>
                        </a:rPr>
                        <a:t>-1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86757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-2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392"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495668"/>
                          </a:solidFill>
                          <a:latin typeface="Arial"/>
                        </a:rPr>
                        <a:t>slack </a:t>
                      </a:r>
                      <a:r>
                        <a:rPr lang="en-US" sz="550">
                          <a:solidFill>
                            <a:srgbClr val="495668"/>
                          </a:solidFill>
                          <a:latin typeface="Candara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457072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495668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657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C6C77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8565B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36373D"/>
                          </a:solidFill>
                          <a:latin typeface="Arial"/>
                        </a:rPr>
                        <a:t>-1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C6C77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435B46"/>
                          </a:solidFill>
                          <a:latin typeface="Arial"/>
                        </a:rPr>
                        <a:t>-1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488"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8E95A2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867570"/>
                          </a:solidFill>
                          <a:latin typeface="Arial"/>
                        </a:rPr>
                        <a:t>X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8E95A2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44423E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9798B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838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9798B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62524B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867570"/>
                          </a:solidFill>
                          <a:latin typeface="Arial"/>
                        </a:rPr>
                        <a:t>-1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9798B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2B2A2E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62799D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79CAD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65758A"/>
                          </a:solidFill>
                          <a:latin typeface="Arial"/>
                        </a:rPr>
                        <a:t>0 o| 0</a:t>
                      </a:r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17485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435B46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600" i="1">
                          <a:solidFill>
                            <a:srgbClr val="716F74"/>
                          </a:solidFill>
                          <a:latin typeface="Times New Roman"/>
                        </a:rPr>
                        <a:t>A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838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36373D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8565B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838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9798B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93F2D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867570"/>
                          </a:solidFill>
                          <a:latin typeface="Arial"/>
                        </a:rPr>
                        <a:t>-1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93F2D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392"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C6C77"/>
                          </a:solidFill>
                          <a:latin typeface="Arial"/>
                        </a:rPr>
                        <a:t>cj-zj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495668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657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C6C77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C6C77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C6C77"/>
                          </a:solidFill>
                          <a:latin typeface="Arial"/>
                        </a:rPr>
                        <a:t>-1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C6C77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8565B"/>
                          </a:solidFill>
                          <a:latin typeface="Arial"/>
                        </a:rPr>
                        <a:t>-4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7536"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867570"/>
                          </a:solidFill>
                          <a:latin typeface="Arial"/>
                        </a:rPr>
                        <a:t>Iteration 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B3EBEC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B3EBEC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B3EBEC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B3EBE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B3EBEC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B3EBEC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F5F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surplus </a:t>
                      </a:r>
                      <a:r>
                        <a:rPr lang="en-US" sz="400">
                          <a:solidFill>
                            <a:srgbClr val="36373D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495668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657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C6C77"/>
                          </a:solidFill>
                          <a:latin typeface="Arial"/>
                        </a:rPr>
                        <a:t>0.5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657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17485"/>
                          </a:solidFill>
                          <a:latin typeface="Arial"/>
                        </a:rPr>
                        <a:t>-0.5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C6C77"/>
                          </a:solidFill>
                          <a:latin typeface="Arial"/>
                        </a:rPr>
                        <a:t>0.5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8565B"/>
                          </a:solidFill>
                          <a:latin typeface="Arial"/>
                        </a:rPr>
                        <a:t>-1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86757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slack </a:t>
                      </a:r>
                      <a:r>
                        <a:rPr lang="en-US" sz="550">
                          <a:solidFill>
                            <a:srgbClr val="716F74"/>
                          </a:solidFill>
                          <a:latin typeface="Candara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44423E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86757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9798B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6645F"/>
                          </a:solidFill>
                          <a:latin typeface="Arial"/>
                        </a:rPr>
                        <a:t>-0.5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6645F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65758A"/>
                          </a:solidFill>
                          <a:latin typeface="Arial"/>
                        </a:rPr>
                        <a:t>-0.5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0.5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838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779CAD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C6C77"/>
                          </a:solidFill>
                          <a:latin typeface="Arial"/>
                        </a:rPr>
                        <a:t>X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657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44423E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657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657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93F2D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-1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457072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2B2A2E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9798B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4C4B54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62524B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6645F"/>
                          </a:solidFill>
                          <a:latin typeface="Arial"/>
                        </a:rPr>
                        <a:t>0.5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9798B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17EA6"/>
                          </a:solidFill>
                          <a:latin typeface="Arial"/>
                        </a:rPr>
                        <a:t>-0.5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6645F"/>
                          </a:solidFill>
                          <a:latin typeface="Arial"/>
                        </a:rPr>
                        <a:t>0.5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94488"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600" i="1">
                          <a:solidFill>
                            <a:srgbClr val="495668"/>
                          </a:solidFill>
                          <a:latin typeface="Times New Roman"/>
                        </a:rPr>
                        <a:t>A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4F7FA1"/>
                          </a:solidFill>
                          <a:latin typeface="Arial"/>
                        </a:rPr>
                        <a:t>16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435B46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495668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495668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17485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44423E"/>
                          </a:solidFill>
                          <a:latin typeface="Arial"/>
                        </a:rPr>
                        <a:t>-1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C6C77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657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94488"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cj-zj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838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-2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9798B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86757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867570"/>
                          </a:solidFill>
                          <a:latin typeface="Arial"/>
                        </a:rPr>
                        <a:t>-1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838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31" name="Rectángulo 30"/>
          <p:cNvSpPr/>
          <p:nvPr/>
        </p:nvSpPr>
        <p:spPr>
          <a:xfrm>
            <a:off x="1164336" y="7924800"/>
            <a:ext cx="865632" cy="195072"/>
          </a:xfrm>
          <a:prstGeom prst="rect">
            <a:avLst/>
          </a:prstGeom>
          <a:solidFill>
            <a:srgbClr val="DDE0E4"/>
          </a:solidFill>
        </p:spPr>
        <p:txBody>
          <a:bodyPr lIns="0" tIns="0" rIns="0" bIns="0">
            <a:noAutofit/>
          </a:bodyPr>
          <a:lstStyle/>
          <a:p>
            <a:pPr indent="0">
              <a:spcAft>
                <a:spcPts val="210"/>
              </a:spcAft>
            </a:pPr>
            <a:r>
              <a:rPr lang="en-US" sz="400">
                <a:solidFill>
                  <a:srgbClr val="59426B"/>
                </a:solidFill>
                <a:latin typeface="Arial"/>
              </a:rPr>
              <a:t>tear Programming Solution Screen</a:t>
            </a:r>
          </a:p>
          <a:p>
            <a:pPr indent="0" algn="just"/>
            <a:r>
              <a:rPr lang="en-US" sz="600">
                <a:solidFill>
                  <a:srgbClr val="C22C1F"/>
                </a:solidFill>
                <a:latin typeface="Trebuchet MS"/>
              </a:rPr>
              <a:t>0    </a:t>
            </a:r>
            <a:r>
              <a:rPr lang="en-US" sz="600">
                <a:solidFill>
                  <a:srgbClr val="168EDF"/>
                </a:solidFill>
                <a:latin typeface="Trebuchet MS"/>
              </a:rPr>
              <a:t>as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2048256" y="8065008"/>
            <a:ext cx="353568" cy="85344"/>
          </a:xfrm>
          <a:prstGeom prst="rect">
            <a:avLst/>
          </a:prstGeom>
          <a:solidFill>
            <a:srgbClr val="F5F5E9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00" b="1">
                <a:solidFill>
                  <a:srgbClr val="58565B"/>
                </a:solidFill>
                <a:latin typeface="Arial"/>
              </a:rPr>
              <a:t>Q </a:t>
            </a:r>
            <a:r>
              <a:rPr lang="es" sz="500" b="1">
                <a:solidFill>
                  <a:srgbClr val="8E95A2"/>
                </a:solidFill>
                <a:latin typeface="Arial"/>
              </a:rPr>
              <a:t>Buscar</a:t>
            </a:r>
          </a:p>
        </p:txBody>
      </p:sp>
      <p:sp>
        <p:nvSpPr>
          <p:cNvPr id="33" name="Rectángulo 32"/>
          <p:cNvSpPr/>
          <p:nvPr/>
        </p:nvSpPr>
        <p:spPr>
          <a:xfrm>
            <a:off x="3194304" y="7918704"/>
            <a:ext cx="1755648" cy="256032"/>
          </a:xfrm>
          <a:prstGeom prst="rect">
            <a:avLst/>
          </a:prstGeom>
          <a:solidFill>
            <a:srgbClr val="E2DCD6"/>
          </a:solidFill>
        </p:spPr>
        <p:txBody>
          <a:bodyPr wrap="none" lIns="0" tIns="0" rIns="0" bIns="0">
            <a:noAutofit/>
          </a:bodyPr>
          <a:lstStyle/>
          <a:p>
            <a:pPr marL="114300" indent="0"/>
            <a:r>
              <a:rPr lang="en-US" sz="400">
                <a:solidFill>
                  <a:srgbClr val="59576C"/>
                </a:solidFill>
                <a:latin typeface="Arial"/>
              </a:rPr>
              <a:t>Taylor’s Introduction to Management Science Textbook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5858256" y="7924800"/>
            <a:ext cx="743712" cy="79248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495668"/>
                </a:solidFill>
                <a:latin typeface="Arial"/>
              </a:rPr>
              <a:t>Developed by Howard </a:t>
            </a:r>
            <a:r>
              <a:rPr lang="en-US" sz="400">
                <a:solidFill>
                  <a:srgbClr val="6E5B89"/>
                </a:solidFill>
                <a:latin typeface="Arial"/>
              </a:rPr>
              <a:t>J. </a:t>
            </a:r>
            <a:r>
              <a:rPr lang="en-US" sz="400">
                <a:solidFill>
                  <a:srgbClr val="495668"/>
                </a:solidFill>
                <a:latin typeface="Arial"/>
              </a:rPr>
              <a:t>Weiss</a:t>
            </a:r>
          </a:p>
        </p:txBody>
      </p:sp>
      <p:sp>
        <p:nvSpPr>
          <p:cNvPr id="35" name="Rectángulo 34"/>
          <p:cNvSpPr/>
          <p:nvPr/>
        </p:nvSpPr>
        <p:spPr>
          <a:xfrm>
            <a:off x="1075944" y="8375904"/>
            <a:ext cx="1520952" cy="1524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s" sz="1100">
                <a:latin typeface="Arial"/>
              </a:rPr>
              <a:t>Resuelto </a:t>
            </a:r>
            <a:r>
              <a:rPr lang="en-US" sz="1100">
                <a:latin typeface="Arial"/>
              </a:rPr>
              <a:t>con RStudio: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92" y="902208"/>
            <a:ext cx="5602224" cy="315163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075944" y="4547616"/>
            <a:ext cx="4614672" cy="181965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lnSpc>
                <a:spcPts val="2568"/>
              </a:lnSpc>
              <a:spcBef>
                <a:spcPts val="2730"/>
              </a:spcBef>
            </a:pPr>
            <a:r>
              <a:rPr lang="es" sz="1150" b="1">
                <a:latin typeface="Arial"/>
              </a:rPr>
              <a:t>Ejercicio 5</a:t>
            </a:r>
          </a:p>
          <a:p>
            <a:pPr indent="0">
              <a:lnSpc>
                <a:spcPts val="2568"/>
              </a:lnSpc>
            </a:pPr>
            <a:r>
              <a:rPr lang="es" sz="1100">
                <a:latin typeface="Arial"/>
              </a:rPr>
              <a:t>Un taller fabrica </a:t>
            </a:r>
            <a:r>
              <a:rPr lang="es" sz="1150" b="1">
                <a:latin typeface="Arial"/>
              </a:rPr>
              <a:t>bolígrafos (x) </a:t>
            </a:r>
            <a:r>
              <a:rPr lang="es" sz="1100">
                <a:latin typeface="Arial"/>
              </a:rPr>
              <a:t>y </a:t>
            </a:r>
            <a:r>
              <a:rPr lang="es" sz="1150" b="1">
                <a:latin typeface="Arial"/>
              </a:rPr>
              <a:t>cuadernos (y)</a:t>
            </a:r>
            <a:r>
              <a:rPr lang="es" sz="1100">
                <a:latin typeface="Arial"/>
              </a:rPr>
              <a:t>.</a:t>
            </a:r>
          </a:p>
          <a:p>
            <a:pPr marL="241300" indent="0" algn="just">
              <a:lnSpc>
                <a:spcPts val="2568"/>
              </a:lnSpc>
            </a:pPr>
            <a:r>
              <a:rPr lang="es" sz="1100">
                <a:latin typeface="Arial"/>
              </a:rPr>
              <a:t>•    Ganancia: bolígrafo = 1 $, cuaderno = 3 $</a:t>
            </a:r>
          </a:p>
          <a:p>
            <a:pPr marL="241300" indent="0" algn="just">
              <a:lnSpc>
                <a:spcPts val="2568"/>
              </a:lnSpc>
            </a:pPr>
            <a:r>
              <a:rPr lang="es" sz="1100">
                <a:latin typeface="Arial"/>
              </a:rPr>
              <a:t>•    Recursos:</a:t>
            </a:r>
          </a:p>
          <a:p>
            <a:pPr marL="698500" indent="0" algn="just">
              <a:lnSpc>
                <a:spcPts val="2568"/>
              </a:lnSpc>
            </a:pPr>
            <a:r>
              <a:rPr lang="es" sz="1100">
                <a:latin typeface="Arial"/>
              </a:rPr>
              <a:t>1.    Papel: bolígrafo 0.5 kg, cuaderno 2 kg, máximo 8 kg</a:t>
            </a:r>
          </a:p>
          <a:p>
            <a:pPr marL="698500" indent="0" algn="just">
              <a:lnSpc>
                <a:spcPts val="2568"/>
              </a:lnSpc>
              <a:spcAft>
                <a:spcPts val="420"/>
              </a:spcAft>
            </a:pPr>
            <a:r>
              <a:rPr lang="es" sz="1100">
                <a:latin typeface="Arial"/>
              </a:rPr>
              <a:t>2.    Mano de obra: bolígrafo 1 h, cuaderno 1 h, máximo 4 h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133856" y="6562344"/>
            <a:ext cx="5443728" cy="123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R="2817368" indent="0">
              <a:lnSpc>
                <a:spcPts val="4080"/>
              </a:lnSpc>
              <a:spcBef>
                <a:spcPts val="420"/>
              </a:spcBef>
            </a:pPr>
            <a:r>
              <a:rPr lang="es" sz="1300" b="1">
                <a:solidFill>
                  <a:srgbClr val="201E1F"/>
                </a:solidFill>
                <a:latin typeface="Tahoma"/>
              </a:rPr>
              <a:t>Función objetivo: </a:t>
            </a:r>
            <a:r>
              <a:rPr lang="es" sz="1700" b="1" i="1" spc="200">
                <a:solidFill>
                  <a:srgbClr val="201E1F"/>
                </a:solidFill>
                <a:latin typeface="Times New Roman"/>
              </a:rPr>
              <a:t>Z </a:t>
            </a:r>
            <a:r>
              <a:rPr lang="es" sz="1700" b="1" i="1" spc="200">
                <a:latin typeface="Times New Roman"/>
              </a:rPr>
              <a:t>— </a:t>
            </a:r>
            <a:r>
              <a:rPr lang="es" sz="1700" b="1" i="1" spc="200">
                <a:solidFill>
                  <a:srgbClr val="201E1F"/>
                </a:solidFill>
                <a:latin typeface="Times New Roman"/>
              </a:rPr>
              <a:t>x</a:t>
            </a:r>
            <a:r>
              <a:rPr lang="es" sz="1300" b="1">
                <a:solidFill>
                  <a:srgbClr val="201E1F"/>
                </a:solidFill>
                <a:latin typeface="Tahoma"/>
              </a:rPr>
              <a:t> </a:t>
            </a:r>
            <a:r>
              <a:rPr lang="es" sz="1300" b="1">
                <a:solidFill>
                  <a:srgbClr val="44423E"/>
                </a:solidFill>
                <a:latin typeface="Tahoma"/>
              </a:rPr>
              <a:t>+ </a:t>
            </a:r>
            <a:r>
              <a:rPr lang="es" sz="1700" b="1" i="1" spc="200">
                <a:solidFill>
                  <a:srgbClr val="201E1F"/>
                </a:solidFill>
                <a:latin typeface="Times New Roman"/>
              </a:rPr>
              <a:t>3y </a:t>
            </a:r>
            <a:r>
              <a:rPr lang="es" sz="1300" b="1">
                <a:solidFill>
                  <a:srgbClr val="201E1F"/>
                </a:solidFill>
                <a:latin typeface="Tahoma"/>
              </a:rPr>
              <a:t>Restricciones:</a:t>
            </a:r>
          </a:p>
          <a:p>
            <a:pPr indent="0" algn="r">
              <a:spcAft>
                <a:spcPts val="1680"/>
              </a:spcAft>
            </a:pPr>
            <a:r>
              <a:rPr lang="es" sz="1300" b="1">
                <a:solidFill>
                  <a:srgbClr val="201E1F"/>
                </a:solidFill>
                <a:latin typeface="Tahoma"/>
              </a:rPr>
              <a:t>0.5¿c </a:t>
            </a:r>
            <a:r>
              <a:rPr lang="es" sz="1300" b="1">
                <a:solidFill>
                  <a:srgbClr val="44423E"/>
                </a:solidFill>
                <a:latin typeface="Tahoma"/>
              </a:rPr>
              <a:t>+ </a:t>
            </a:r>
            <a:r>
              <a:rPr lang="es" sz="1300" b="1">
                <a:solidFill>
                  <a:srgbClr val="201E1F"/>
                </a:solidFill>
                <a:latin typeface="Tahoma"/>
              </a:rPr>
              <a:t>2t/ </a:t>
            </a:r>
            <a:r>
              <a:rPr lang="es" sz="1300" b="1">
                <a:solidFill>
                  <a:srgbClr val="44423E"/>
                </a:solidFill>
                <a:latin typeface="Tahoma"/>
              </a:rPr>
              <a:t>&lt; </a:t>
            </a:r>
            <a:r>
              <a:rPr lang="es" sz="1300" b="1">
                <a:solidFill>
                  <a:srgbClr val="201E1F"/>
                </a:solidFill>
                <a:latin typeface="Tahoma"/>
              </a:rPr>
              <a:t>8, </a:t>
            </a:r>
            <a:r>
              <a:rPr lang="es" sz="1700" b="1" i="1" spc="200">
                <a:solidFill>
                  <a:srgbClr val="201E1F"/>
                </a:solidFill>
                <a:latin typeface="Times New Roman"/>
              </a:rPr>
              <a:t>x </a:t>
            </a:r>
            <a:r>
              <a:rPr lang="es" sz="1700" b="1" i="1" spc="200">
                <a:solidFill>
                  <a:srgbClr val="44423E"/>
                </a:solidFill>
                <a:latin typeface="Times New Roman"/>
              </a:rPr>
              <a:t>+ </a:t>
            </a:r>
            <a:r>
              <a:rPr lang="es" sz="1700" b="1" i="1" spc="200">
                <a:solidFill>
                  <a:srgbClr val="201E1F"/>
                </a:solidFill>
                <a:latin typeface="Times New Roman"/>
              </a:rPr>
              <a:t>y </a:t>
            </a:r>
            <a:r>
              <a:rPr lang="es" sz="1700" b="1" i="1" spc="200">
                <a:solidFill>
                  <a:srgbClr val="44423E"/>
                </a:solidFill>
                <a:latin typeface="Times New Roman"/>
              </a:rPr>
              <a:t>&lt;</a:t>
            </a:r>
            <a:r>
              <a:rPr lang="es" sz="1300" b="1">
                <a:solidFill>
                  <a:srgbClr val="44423E"/>
                </a:solidFill>
                <a:latin typeface="Tahoma"/>
              </a:rPr>
              <a:t> </a:t>
            </a:r>
            <a:r>
              <a:rPr lang="es" sz="1300" b="1">
                <a:solidFill>
                  <a:srgbClr val="201E1F"/>
                </a:solidFill>
                <a:latin typeface="Tahoma"/>
              </a:rPr>
              <a:t>4, </a:t>
            </a:r>
            <a:r>
              <a:rPr lang="es" sz="1700" b="1" i="1" spc="200">
                <a:solidFill>
                  <a:srgbClr val="201E1F"/>
                </a:solidFill>
                <a:latin typeface="Times New Roman"/>
              </a:rPr>
              <a:t>x </a:t>
            </a:r>
            <a:r>
              <a:rPr lang="es" sz="1700" b="1" i="1" spc="200">
                <a:solidFill>
                  <a:srgbClr val="44423E"/>
                </a:solidFill>
                <a:latin typeface="Times New Roman"/>
              </a:rPr>
              <a:t>&gt; </a:t>
            </a:r>
            <a:r>
              <a:rPr lang="es" sz="1700" b="1" i="1" spc="200">
                <a:solidFill>
                  <a:srgbClr val="201E1F"/>
                </a:solidFill>
                <a:latin typeface="Times New Roman"/>
              </a:rPr>
              <a:t>0, y </a:t>
            </a:r>
            <a:r>
              <a:rPr lang="es" sz="1700" b="1" i="1" spc="200">
                <a:solidFill>
                  <a:srgbClr val="44423E"/>
                </a:solidFill>
                <a:latin typeface="Times New Roman"/>
              </a:rPr>
              <a:t>&gt; </a:t>
            </a:r>
            <a:r>
              <a:rPr lang="es" sz="1700" b="1" i="1" spc="200">
                <a:solidFill>
                  <a:srgbClr val="201E1F"/>
                </a:solidFill>
                <a:latin typeface="Times New Roman"/>
              </a:rPr>
              <a:t>0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075944" y="8049768"/>
            <a:ext cx="4002024" cy="15849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spcBef>
                <a:spcPts val="1680"/>
              </a:spcBef>
            </a:pPr>
            <a:r>
              <a:rPr lang="es" sz="1150" b="1">
                <a:latin typeface="Arial"/>
              </a:rPr>
              <a:t>Respuesta final: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075944" y="8397240"/>
            <a:ext cx="4002024" cy="15849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s" sz="1200" b="1">
                <a:latin typeface="Arial"/>
              </a:rPr>
              <a:t>Máximo Z = 12 </a:t>
            </a:r>
            <a:r>
              <a:rPr lang="es" sz="1200">
                <a:latin typeface="Arial"/>
              </a:rPr>
              <a:t>^ 10roducer </a:t>
            </a:r>
            <a:r>
              <a:rPr lang="es" sz="1200" b="1">
                <a:latin typeface="Arial"/>
              </a:rPr>
              <a:t>0 bolígrafos y 4 cuadernos.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075944" y="8705088"/>
            <a:ext cx="1691640" cy="1524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s" sz="1200">
                <a:latin typeface="Arial"/>
              </a:rPr>
              <a:t>Resuelto con GeoGebra: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92" y="902208"/>
            <a:ext cx="5602224" cy="315163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992" y="4529328"/>
            <a:ext cx="5599176" cy="3112008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075944" y="4215384"/>
            <a:ext cx="1539240" cy="15849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s" sz="1100">
                <a:latin typeface="Arial"/>
              </a:rPr>
              <a:t>Resuelto con PomQM: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091184" y="4538472"/>
            <a:ext cx="780288" cy="5791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201E1F"/>
                </a:solidFill>
                <a:latin typeface="Arial"/>
              </a:rPr>
              <a:t>“it </a:t>
            </a:r>
            <a:r>
              <a:rPr lang="es" sz="400">
                <a:solidFill>
                  <a:srgbClr val="5C6C77"/>
                </a:solidFill>
                <a:latin typeface="Arial"/>
              </a:rPr>
              <a:t>QM </a:t>
            </a:r>
            <a:r>
              <a:rPr lang="en-US" sz="400">
                <a:solidFill>
                  <a:srgbClr val="4C4B54"/>
                </a:solidFill>
                <a:latin typeface="Arial"/>
              </a:rPr>
              <a:t>for </a:t>
            </a:r>
            <a:r>
              <a:rPr lang="es" sz="400">
                <a:solidFill>
                  <a:srgbClr val="4C4B54"/>
                </a:solidFill>
                <a:latin typeface="Arial"/>
              </a:rPr>
              <a:t>Windows - </a:t>
            </a:r>
            <a:r>
              <a:rPr lang="en-US" sz="400">
                <a:solidFill>
                  <a:srgbClr val="5C6C77"/>
                </a:solidFill>
                <a:latin typeface="Arial"/>
              </a:rPr>
              <a:t>[Iterations]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133856" y="4632960"/>
            <a:ext cx="2319528" cy="6705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s" sz="450" i="1">
                <a:solidFill>
                  <a:srgbClr val="A23934"/>
                </a:solidFill>
                <a:latin typeface="Times New Roman"/>
              </a:rPr>
              <a:t>^</a:t>
            </a:r>
            <a:r>
              <a:rPr lang="es" sz="400">
                <a:solidFill>
                  <a:srgbClr val="A23934"/>
                </a:solidFill>
                <a:latin typeface="Arial"/>
              </a:rPr>
              <a:t> </a:t>
            </a:r>
            <a:r>
              <a:rPr lang="en-US" sz="400">
                <a:solidFill>
                  <a:srgbClr val="4C4B54"/>
                </a:solidFill>
                <a:latin typeface="Arial"/>
              </a:rPr>
              <a:t>FILE </a:t>
            </a:r>
            <a:r>
              <a:rPr lang="en-US" sz="400">
                <a:solidFill>
                  <a:srgbClr val="8E95A2"/>
                </a:solidFill>
                <a:latin typeface="Arial"/>
              </a:rPr>
              <a:t>EDIT </a:t>
            </a:r>
            <a:r>
              <a:rPr lang="en-US" sz="400">
                <a:solidFill>
                  <a:srgbClr val="4C4B54"/>
                </a:solidFill>
                <a:latin typeface="Arial"/>
              </a:rPr>
              <a:t>VIEW </a:t>
            </a:r>
            <a:r>
              <a:rPr lang="en-US" sz="400">
                <a:solidFill>
                  <a:srgbClr val="5C6C77"/>
                </a:solidFill>
                <a:latin typeface="Arial"/>
              </a:rPr>
              <a:t>TAYLOR </a:t>
            </a:r>
            <a:r>
              <a:rPr lang="es" sz="400">
                <a:solidFill>
                  <a:srgbClr val="5C6C77"/>
                </a:solidFill>
                <a:latin typeface="Arial"/>
              </a:rPr>
              <a:t>MODULE </a:t>
            </a:r>
            <a:r>
              <a:rPr lang="en-US" sz="400">
                <a:solidFill>
                  <a:srgbClr val="4C4B54"/>
                </a:solidFill>
                <a:latin typeface="Arial"/>
              </a:rPr>
              <a:t>FORMAT TOOLS </a:t>
            </a:r>
            <a:r>
              <a:rPr lang="en-US" sz="400">
                <a:solidFill>
                  <a:srgbClr val="5C7FB6"/>
                </a:solidFill>
                <a:latin typeface="Arial"/>
              </a:rPr>
              <a:t>j] </a:t>
            </a:r>
            <a:r>
              <a:rPr lang="en-US" sz="400">
                <a:solidFill>
                  <a:srgbClr val="357D46"/>
                </a:solidFill>
                <a:latin typeface="Arial"/>
              </a:rPr>
              <a:t>SOLUTIONS </a:t>
            </a:r>
            <a:r>
              <a:rPr lang="en-US" sz="400">
                <a:solidFill>
                  <a:srgbClr val="4C4B54"/>
                </a:solidFill>
                <a:latin typeface="Arial"/>
              </a:rPr>
              <a:t>HELP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143000" y="4831080"/>
            <a:ext cx="1603248" cy="19507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lnSpc>
                <a:spcPts val="480"/>
              </a:lnSpc>
            </a:pPr>
            <a:r>
              <a:rPr lang="en-US" sz="450">
                <a:solidFill>
                  <a:srgbClr val="8E95A2"/>
                </a:solidFill>
                <a:latin typeface="Arial"/>
              </a:rPr>
              <a:t>*0</a:t>
            </a:r>
            <a:r>
              <a:rPr lang="en-US" sz="450" b="1">
                <a:solidFill>
                  <a:srgbClr val="8E95A2"/>
                </a:solidFill>
                <a:latin typeface="Arial"/>
              </a:rPr>
              <a:t> step </a:t>
            </a:r>
            <a:r>
              <a:rPr lang="en-US" sz="450" b="1">
                <a:solidFill>
                  <a:srgbClr val="F70404"/>
                </a:solidFill>
                <a:latin typeface="Arial"/>
              </a:rPr>
              <a:t>■ </a:t>
            </a:r>
            <a:r>
              <a:rPr lang="en-US" sz="450" b="1">
                <a:solidFill>
                  <a:srgbClr val="58565B"/>
                </a:solidFill>
                <a:latin typeface="Arial"/>
              </a:rPr>
              <a:t>Edit Data </a:t>
            </a:r>
            <a:r>
              <a:rPr lang="en-US" sz="450" b="1">
                <a:solidFill>
                  <a:srgbClr val="5BADF3"/>
                </a:solidFill>
                <a:latin typeface="Arial"/>
              </a:rPr>
              <a:t>I H_I </a:t>
            </a:r>
            <a:r>
              <a:rPr lang="en-US" sz="450" b="1">
                <a:solidFill>
                  <a:srgbClr val="BEB7B5"/>
                </a:solidFill>
                <a:latin typeface="Arial"/>
              </a:rPr>
              <a:t>_</a:t>
            </a:r>
          </a:p>
          <a:p>
            <a:pPr indent="0" algn="just">
              <a:lnSpc>
                <a:spcPts val="480"/>
              </a:lnSpc>
            </a:pPr>
            <a:r>
              <a:rPr lang="en-US" sz="400">
                <a:solidFill>
                  <a:srgbClr val="58565B"/>
                </a:solidFill>
                <a:latin typeface="Arial"/>
              </a:rPr>
              <a:t>New Open Save Print    Copy Paste</a:t>
            </a:r>
          </a:p>
          <a:p>
            <a:pPr indent="0">
              <a:lnSpc>
                <a:spcPts val="480"/>
              </a:lnSpc>
              <a:spcAft>
                <a:spcPts val="210"/>
              </a:spcAft>
            </a:pPr>
            <a:r>
              <a:rPr lang="en-US" sz="400" u="sng">
                <a:solidFill>
                  <a:srgbClr val="8E95A2"/>
                </a:solidFill>
                <a:latin typeface="Arial"/>
              </a:rPr>
              <a:t>Stepthroughiterations i</a:t>
            </a:r>
          </a:p>
        </p:txBody>
      </p:sp>
      <p:sp>
        <p:nvSpPr>
          <p:cNvPr id="8" name="Rectángulo 7"/>
          <p:cNvSpPr/>
          <p:nvPr/>
        </p:nvSpPr>
        <p:spPr>
          <a:xfrm>
            <a:off x="1133856" y="5041392"/>
            <a:ext cx="2804160" cy="20116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/>
            <a:r>
              <a:rPr lang="en-US" sz="400">
                <a:solidFill>
                  <a:srgbClr val="628DBA"/>
                </a:solidFill>
                <a:latin typeface="Arial"/>
              </a:rPr>
              <a:t>MyOMLab </a:t>
            </a:r>
            <a:r>
              <a:rPr lang="en-US" sz="600" i="1" spc="-100">
                <a:solidFill>
                  <a:srgbClr val="628DBA"/>
                </a:solidFill>
                <a:latin typeface="Tahoma"/>
              </a:rPr>
              <a:t>' \</a:t>
            </a:r>
            <a:r>
              <a:rPr lang="en-US" sz="500">
                <a:solidFill>
                  <a:srgbClr val="628DBA"/>
                </a:solidFill>
                <a:latin typeface="Arial"/>
              </a:rPr>
              <a:t> </a:t>
            </a:r>
            <a:r>
              <a:rPr lang="en-US" sz="500" u="sng">
                <a:solidFill>
                  <a:srgbClr val="628DBA"/>
                </a:solidFill>
                <a:latin typeface="Arial"/>
              </a:rPr>
              <a:t>I</a:t>
            </a:r>
            <a:r>
              <a:rPr lang="en-US" sz="500">
                <a:solidFill>
                  <a:srgbClr val="628DBA"/>
                </a:solidFill>
                <a:latin typeface="Arial"/>
              </a:rPr>
              <a:t>    </a:t>
            </a:r>
            <a:r>
              <a:rPr lang="en-US" sz="400">
                <a:solidFill>
                  <a:srgbClr val="58565B"/>
                </a:solidFill>
                <a:latin typeface="Arial"/>
              </a:rPr>
              <a:t>Decimals </a:t>
            </a:r>
            <a:r>
              <a:rPr lang="en-US" sz="500">
                <a:solidFill>
                  <a:srgbClr val="58565B"/>
                </a:solidFill>
                <a:latin typeface="Arial"/>
              </a:rPr>
              <a:t>Q </a:t>
            </a:r>
            <a:r>
              <a:rPr lang="en-US" sz="500">
                <a:solidFill>
                  <a:srgbClr val="BC1D75"/>
                </a:solidFill>
                <a:latin typeface="Arial"/>
              </a:rPr>
              <a:t>1 | </a:t>
            </a:r>
            <a:r>
              <a:rPr lang="en-US" sz="500">
                <a:solidFill>
                  <a:srgbClr val="58565B"/>
                </a:solidFill>
                <a:latin typeface="Arial"/>
              </a:rPr>
              <a:t>2 </a:t>
            </a:r>
            <a:r>
              <a:rPr lang="en-US" sz="500">
                <a:solidFill>
                  <a:srgbClr val="3793DC"/>
                </a:solidFill>
                <a:latin typeface="Arial"/>
              </a:rPr>
              <a:t>| </a:t>
            </a:r>
            <a:r>
              <a:rPr lang="en-US" sz="400">
                <a:solidFill>
                  <a:srgbClr val="F54922"/>
                </a:solidFill>
                <a:latin typeface="Arial"/>
              </a:rPr>
              <a:t>3 </a:t>
            </a:r>
            <a:r>
              <a:rPr lang="en-US" sz="500">
                <a:solidFill>
                  <a:srgbClr val="8E0E32"/>
                </a:solidFill>
                <a:latin typeface="Arial"/>
              </a:rPr>
              <a:t>4 </a:t>
            </a:r>
            <a:r>
              <a:rPr lang="en-US" sz="500">
                <a:solidFill>
                  <a:srgbClr val="628DBA"/>
                </a:solidFill>
                <a:latin typeface="Arial"/>
              </a:rPr>
              <a:t>5 </a:t>
            </a:r>
            <a:r>
              <a:rPr lang="en-US" sz="500">
                <a:solidFill>
                  <a:srgbClr val="102CCA"/>
                </a:solidFill>
                <a:latin typeface="Arial"/>
              </a:rPr>
              <a:t>6 </a:t>
            </a:r>
            <a:r>
              <a:rPr lang="en-US" sz="400">
                <a:solidFill>
                  <a:srgbClr val="58565B"/>
                </a:solidFill>
                <a:latin typeface="Arial"/>
              </a:rPr>
              <a:t>Open File </a:t>
            </a:r>
            <a:r>
              <a:rPr lang="en-US" sz="500">
                <a:solidFill>
                  <a:srgbClr val="8E95A2"/>
                </a:solidFill>
                <a:latin typeface="Arial"/>
              </a:rPr>
              <a:t>'</a:t>
            </a:r>
          </a:p>
          <a:p>
            <a:pPr indent="292100">
              <a:lnSpc>
                <a:spcPts val="792"/>
              </a:lnSpc>
            </a:pPr>
            <a:r>
              <a:rPr lang="en-US" sz="400">
                <a:solidFill>
                  <a:srgbClr val="8E95A2"/>
                </a:solidFill>
                <a:latin typeface="Arial"/>
              </a:rPr>
              <a:t>Paste From </a:t>
            </a:r>
            <a:r>
              <a:rPr lang="en-US" sz="400">
                <a:solidFill>
                  <a:srgbClr val="58565B"/>
                </a:solidFill>
                <a:latin typeface="Arial"/>
              </a:rPr>
              <a:t>Copy Cell Paste/Copy Help Web Site </a:t>
            </a:r>
          </a:p>
        </p:txBody>
      </p:sp>
      <p:sp>
        <p:nvSpPr>
          <p:cNvPr id="9" name="Rectángulo 8"/>
          <p:cNvSpPr/>
          <p:nvPr/>
        </p:nvSpPr>
        <p:spPr>
          <a:xfrm>
            <a:off x="1130808" y="5288280"/>
            <a:ext cx="1060704" cy="5791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292100">
              <a:lnSpc>
                <a:spcPts val="792"/>
              </a:lnSpc>
            </a:pPr>
            <a:r>
              <a:rPr lang="en-US" sz="400">
                <a:solidFill>
                  <a:srgbClr val="2B2A2E"/>
                </a:solidFill>
                <a:latin typeface="Arial"/>
              </a:rPr>
              <a:t>Table formatting </a:t>
            </a:r>
            <a:r>
              <a:rPr lang="en-US" sz="400">
                <a:solidFill>
                  <a:srgbClr val="58565B"/>
                </a:solidFill>
                <a:latin typeface="Arial"/>
              </a:rPr>
              <a:t>Arial    </a:t>
            </a:r>
            <a:r>
              <a:rPr lang="es" sz="400">
                <a:solidFill>
                  <a:srgbClr val="2B2A2E"/>
                </a:solidFill>
                <a:latin typeface="Arial"/>
              </a:rPr>
              <a:t>■» </a:t>
            </a:r>
            <a:r>
              <a:rPr lang="en-US" sz="400">
                <a:solidFill>
                  <a:srgbClr val="8E95A2"/>
                </a:solidFill>
                <a:latin typeface="Arial"/>
              </a:rPr>
              <a:t>10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3349752" y="4791456"/>
            <a:ext cx="2444496" cy="8839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/>
            <a:r>
              <a:rPr lang="en-US" sz="400" u="sng">
                <a:solidFill>
                  <a:srgbClr val="628DBA"/>
                </a:solidFill>
                <a:latin typeface="Arial"/>
              </a:rPr>
              <a:t>&lt;■1*1    </a:t>
            </a:r>
            <a:r>
              <a:rPr lang="en-US" sz="400" u="sng" baseline="30000">
                <a:solidFill>
                  <a:srgbClr val="628DBA"/>
                </a:solidFill>
                <a:latin typeface="Arial"/>
              </a:rPr>
              <a:t>1</a:t>
            </a:r>
            <a:r>
              <a:rPr lang="en-US" sz="450" i="1" u="sng" baseline="30000">
                <a:solidFill>
                  <a:srgbClr val="8E95A2"/>
                </a:solidFill>
                <a:latin typeface="Times New Roman"/>
              </a:rPr>
              <a:t>:</a:t>
            </a:r>
            <a:r>
              <a:rPr lang="en-US" sz="450" i="1" u="sng">
                <a:solidFill>
                  <a:srgbClr val="8E95A2"/>
                </a:solidFill>
                <a:latin typeface="Times New Roman"/>
              </a:rPr>
              <a:t>4?\</a:t>
            </a:r>
            <a:r>
              <a:rPr lang="en-US" sz="400" u="sng">
                <a:solidFill>
                  <a:srgbClr val="8E95A2"/>
                </a:solidFill>
                <a:latin typeface="Arial"/>
              </a:rPr>
              <a:t> m</a:t>
            </a:r>
            <a:r>
              <a:rPr lang="en-US" sz="400">
                <a:solidFill>
                  <a:srgbClr val="8E95A2"/>
                </a:solidFill>
                <a:latin typeface="Arial"/>
              </a:rPr>
              <a:t>    _ _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2828544" y="4885944"/>
            <a:ext cx="2987040" cy="7010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456"/>
              </a:lnSpc>
            </a:pPr>
            <a:r>
              <a:rPr lang="en-US" sz="400">
                <a:solidFill>
                  <a:srgbClr val="59576C"/>
                </a:solidFill>
                <a:latin typeface="Arial"/>
              </a:rPr>
              <a:t>Autosize Widen    Full </a:t>
            </a:r>
            <a:r>
              <a:rPr lang="en-US" sz="400">
                <a:solidFill>
                  <a:srgbClr val="8E95A2"/>
                </a:solidFill>
                <a:latin typeface="Arial"/>
              </a:rPr>
              <a:t>nsert Insert    Copy Cel   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Calculator Normal    Comment Snip Calendar Help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2825496" y="4953000"/>
            <a:ext cx="2090928" cy="4876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456"/>
              </a:lnSpc>
            </a:pPr>
            <a:r>
              <a:rPr lang="en-US" sz="400">
                <a:solidFill>
                  <a:srgbClr val="59576C"/>
                </a:solidFill>
                <a:latin typeface="Arial"/>
              </a:rPr>
              <a:t>Columns Columns    Screen    </a:t>
            </a:r>
            <a:r>
              <a:rPr lang="en-US" sz="400">
                <a:solidFill>
                  <a:srgbClr val="8E95A2"/>
                </a:solidFill>
                <a:latin typeface="Arial"/>
              </a:rPr>
              <a:t>Rowfs)    Column(s) Down   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Distribution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2554224" y="5266944"/>
            <a:ext cx="2188464" cy="9753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517485"/>
                </a:solidFill>
                <a:latin typeface="Arial"/>
              </a:rPr>
              <a:t>|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Fix Dec </a:t>
            </a:r>
            <a:r>
              <a:rPr lang="en-US" sz="400">
                <a:solidFill>
                  <a:srgbClr val="517485"/>
                </a:solidFill>
                <a:latin typeface="Arial"/>
              </a:rPr>
              <a:t>0.0 </a:t>
            </a:r>
            <a:r>
              <a:rPr lang="en-US" sz="400">
                <a:solidFill>
                  <a:srgbClr val="2B2A2E"/>
                </a:solidFill>
                <a:latin typeface="Arial"/>
              </a:rPr>
              <a:t>@ Selected </a:t>
            </a:r>
            <a:r>
              <a:rPr lang="en-US" sz="400">
                <a:solidFill>
                  <a:srgbClr val="343757"/>
                </a:solidFill>
                <a:latin typeface="Arial"/>
              </a:rPr>
              <a:t>cells </a:t>
            </a:r>
            <a:r>
              <a:rPr lang="en-US" sz="400">
                <a:solidFill>
                  <a:srgbClr val="2B2A2E"/>
                </a:solidFill>
                <a:latin typeface="Arial"/>
              </a:rPr>
              <a:t>formatting </a:t>
            </a:r>
            <a:r>
              <a:rPr lang="en-US" sz="400">
                <a:latin typeface="Arial"/>
              </a:rPr>
              <a:t>B </a:t>
            </a:r>
            <a:r>
              <a:rPr lang="en-US" sz="450" i="1">
                <a:solidFill>
                  <a:srgbClr val="343757"/>
                </a:solidFill>
                <a:latin typeface="Times New Roman"/>
              </a:rPr>
              <a:t>I</a:t>
            </a:r>
            <a:r>
              <a:rPr lang="en-US" sz="400">
                <a:solidFill>
                  <a:srgbClr val="343757"/>
                </a:solidFill>
                <a:latin typeface="Arial"/>
              </a:rPr>
              <a:t> </a:t>
            </a:r>
            <a:r>
              <a:rPr lang="es" sz="400">
                <a:solidFill>
                  <a:srgbClr val="343757"/>
                </a:solidFill>
                <a:latin typeface="Arial"/>
              </a:rPr>
              <a:t>IÍ </a:t>
            </a:r>
            <a:r>
              <a:rPr lang="en-US" sz="450" i="1">
                <a:solidFill>
                  <a:srgbClr val="59576C"/>
                </a:solidFill>
                <a:latin typeface="Times New Roman"/>
              </a:rPr>
              <a:t>m- m</a:t>
            </a:r>
            <a:r>
              <a:rPr lang="en-US" sz="400">
                <a:solidFill>
                  <a:srgbClr val="59576C"/>
                </a:solidFill>
                <a:latin typeface="Arial"/>
              </a:rPr>
              <a:t> </a:t>
            </a:r>
            <a:r>
              <a:rPr lang="en-US" sz="400">
                <a:solidFill>
                  <a:srgbClr val="1B1D7D"/>
                </a:solidFill>
                <a:latin typeface="Arial"/>
              </a:rPr>
              <a:t>A </a:t>
            </a:r>
            <a:r>
              <a:rPr lang="en-US" sz="400">
                <a:solidFill>
                  <a:srgbClr val="90A5BC"/>
                </a:solidFill>
                <a:latin typeface="Arial"/>
              </a:rPr>
              <a:t>&lt;5*11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1085088" y="5376672"/>
            <a:ext cx="3499104" cy="7315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351A1B"/>
                </a:solidFill>
                <a:latin typeface="Arial"/>
              </a:rPr>
              <a:t>INSTRUCTION: </a:t>
            </a:r>
            <a:r>
              <a:rPr lang="en-US" sz="400">
                <a:solidFill>
                  <a:srgbClr val="743837"/>
                </a:solidFill>
                <a:latin typeface="Arial"/>
              </a:rPr>
              <a:t>There are more results available in additional windows. These may be opened by using the SOLUTIONS menu in the Main Menu.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1109472" y="5663184"/>
            <a:ext cx="871728" cy="168249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88900" indent="0">
              <a:lnSpc>
                <a:spcPts val="552"/>
              </a:lnSpc>
            </a:pPr>
            <a:r>
              <a:rPr lang="en-US" sz="400">
                <a:solidFill>
                  <a:srgbClr val="76645F"/>
                </a:solidFill>
                <a:latin typeface="Arial"/>
              </a:rPr>
              <a:t>Asagnment</a:t>
            </a:r>
          </a:p>
          <a:p>
            <a:pPr indent="0">
              <a:lnSpc>
                <a:spcPts val="552"/>
              </a:lnSpc>
            </a:pPr>
            <a:r>
              <a:rPr lang="en-US" sz="400">
                <a:solidFill>
                  <a:srgbClr val="76645F"/>
                </a:solidFill>
                <a:latin typeface="Arial"/>
              </a:rPr>
              <a:t>+. Break even/Coal -Voi ime Analysis + Decision Analysis + Forecasting Game Theory</a:t>
            </a:r>
          </a:p>
          <a:p>
            <a:pPr indent="0" algn="just">
              <a:lnSpc>
                <a:spcPts val="552"/>
              </a:lnSpc>
            </a:pPr>
            <a:r>
              <a:rPr lang="en-US" sz="400">
                <a:solidFill>
                  <a:srgbClr val="76645F"/>
                </a:solidFill>
                <a:latin typeface="Arial"/>
              </a:rPr>
              <a:t>*    Goal Programming</a:t>
            </a:r>
          </a:p>
          <a:p>
            <a:pPr indent="88900">
              <a:lnSpc>
                <a:spcPts val="552"/>
              </a:lnSpc>
            </a:pPr>
            <a:r>
              <a:rPr lang="en-US" sz="400">
                <a:solidFill>
                  <a:srgbClr val="76645F"/>
                </a:solidFill>
                <a:latin typeface="Arial"/>
              </a:rPr>
              <a:t>Integer &amp; Mued Integer Programming (±1- Inventory</a:t>
            </a:r>
          </a:p>
          <a:p>
            <a:pPr indent="88900">
              <a:lnSpc>
                <a:spcPts val="552"/>
              </a:lnSpc>
            </a:pPr>
            <a:r>
              <a:rPr lang="en-US" sz="400">
                <a:solidFill>
                  <a:srgbClr val="FC6762"/>
                </a:solidFill>
                <a:latin typeface="Arial"/>
              </a:rPr>
              <a:t>Linear Programming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Markov Analysis Material Requirements Panning - Networks</a:t>
            </a:r>
          </a:p>
          <a:p>
            <a:pPr marL="177800" marR="203200" indent="0">
              <a:lnSpc>
                <a:spcPts val="552"/>
              </a:lnSpc>
            </a:pPr>
            <a:r>
              <a:rPr lang="en-US" sz="400">
                <a:solidFill>
                  <a:srgbClr val="76645F"/>
                </a:solidFill>
                <a:latin typeface="Arial"/>
              </a:rPr>
              <a:t>Mrwmum Sparring Tree Shortest Route Maximal Flow</a:t>
            </a:r>
          </a:p>
          <a:p>
            <a:pPr indent="0" algn="just">
              <a:lnSpc>
                <a:spcPts val="552"/>
              </a:lnSpc>
            </a:pPr>
            <a:r>
              <a:rPr lang="en-US" sz="400">
                <a:solidFill>
                  <a:srgbClr val="76645F"/>
                </a:solidFill>
                <a:latin typeface="Arial"/>
              </a:rPr>
              <a:t>3 Project Management (PERT/CPM)</a:t>
            </a:r>
          </a:p>
          <a:p>
            <a:pPr marL="88900" marR="495300" indent="-88900" algn="just">
              <a:lnSpc>
                <a:spcPts val="552"/>
              </a:lnSpc>
            </a:pPr>
            <a:r>
              <a:rPr lang="en-US" sz="400">
                <a:solidFill>
                  <a:srgbClr val="76645F"/>
                </a:solidFill>
                <a:latin typeface="Arial"/>
              </a:rPr>
              <a:t>T Quality Control Scaring Model Simulsbon</a:t>
            </a:r>
          </a:p>
          <a:p>
            <a:pPr marL="88900" indent="-88900">
              <a:lnSpc>
                <a:spcPts val="552"/>
              </a:lnSpc>
            </a:pPr>
            <a:r>
              <a:rPr lang="en-US" sz="400">
                <a:solidFill>
                  <a:srgbClr val="76645F"/>
                </a:solidFill>
                <a:latin typeface="Arial"/>
              </a:rPr>
              <a:t>•    Statistics imean, var, sd; normal dot) Transportation</a:t>
            </a:r>
          </a:p>
          <a:p>
            <a:pPr indent="0" algn="just">
              <a:lnSpc>
                <a:spcPts val="552"/>
              </a:lnSpc>
            </a:pPr>
            <a:r>
              <a:rPr lang="en-US" sz="400">
                <a:solidFill>
                  <a:srgbClr val="76645F"/>
                </a:solidFill>
                <a:latin typeface="Arial"/>
              </a:rPr>
              <a:t>+ Wating </a:t>
            </a:r>
            <a:r>
              <a:rPr lang="es" sz="400">
                <a:solidFill>
                  <a:srgbClr val="76645F"/>
                </a:solidFill>
                <a:latin typeface="Arial"/>
              </a:rPr>
              <a:t>Unes</a:t>
            </a:r>
          </a:p>
          <a:p>
            <a:pPr marL="88900" indent="0">
              <a:lnSpc>
                <a:spcPts val="552"/>
              </a:lnSpc>
            </a:pPr>
            <a:r>
              <a:rPr lang="en-US" sz="400">
                <a:solidFill>
                  <a:srgbClr val="76645F"/>
                </a:solidFill>
                <a:latin typeface="Arial"/>
              </a:rPr>
              <a:t>Display OM Modules only Display QM Modules only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1170432" y="7376160"/>
            <a:ext cx="243840" cy="19507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spcAft>
                <a:spcPts val="210"/>
              </a:spcAft>
            </a:pPr>
            <a:r>
              <a:rPr lang="en-US" sz="400">
                <a:solidFill>
                  <a:srgbClr val="4C4B54"/>
                </a:solidFill>
                <a:latin typeface="Arial"/>
              </a:rPr>
              <a:t>¡earProgra</a:t>
            </a:r>
          </a:p>
          <a:p>
            <a:pPr indent="0"/>
            <a:r>
              <a:rPr lang="en-US" sz="400">
                <a:solidFill>
                  <a:srgbClr val="C22C1F"/>
                </a:solidFill>
                <a:latin typeface="Arial"/>
              </a:rPr>
              <a:t>O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2084832" y="5504688"/>
            <a:ext cx="359664" cy="28651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lnSpc>
                <a:spcPts val="792"/>
              </a:lnSpc>
            </a:pPr>
            <a:r>
              <a:rPr lang="en-US" sz="400">
                <a:solidFill>
                  <a:srgbClr val="716F74"/>
                </a:solidFill>
                <a:latin typeface="Arial"/>
              </a:rPr>
              <a:t>Objective </a:t>
            </a:r>
            <a:r>
              <a:rPr lang="en-US" sz="400">
                <a:solidFill>
                  <a:srgbClr val="0864B8"/>
                </a:solidFill>
                <a:latin typeface="Arial"/>
              </a:rPr>
              <a:t>©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Maximize </a:t>
            </a:r>
            <a:r>
              <a:rPr lang="en-US" sz="400">
                <a:solidFill>
                  <a:srgbClr val="A4A19D"/>
                </a:solidFill>
                <a:latin typeface="Arial"/>
              </a:rPr>
              <a:t>O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Minimize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3425952" y="5602224"/>
            <a:ext cx="1261872" cy="18897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lnSpc>
                <a:spcPts val="432"/>
              </a:lnSpc>
            </a:pPr>
            <a:r>
              <a:rPr lang="en-US" sz="400">
                <a:solidFill>
                  <a:srgbClr val="716F74"/>
                </a:solidFill>
                <a:latin typeface="Arial"/>
              </a:rPr>
              <a:t>Multiple optimal solutions </a:t>
            </a:r>
            <a:r>
              <a:rPr lang="en-US" sz="400">
                <a:solidFill>
                  <a:srgbClr val="58565B"/>
                </a:solidFill>
                <a:latin typeface="Arial"/>
              </a:rPr>
              <a:t>exist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The solution </a:t>
            </a:r>
            <a:r>
              <a:rPr lang="en-US" sz="400">
                <a:solidFill>
                  <a:srgbClr val="58565B"/>
                </a:solidFill>
                <a:latin typeface="Arial"/>
              </a:rPr>
              <a:t>is degenerate </a:t>
            </a:r>
            <a:r>
              <a:rPr lang="en-US" sz="450" i="1">
                <a:solidFill>
                  <a:srgbClr val="58565B"/>
                </a:solidFill>
                <a:latin typeface="Times New Roman"/>
              </a:rPr>
              <a:t>I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basic </a:t>
            </a:r>
            <a:r>
              <a:rPr lang="en-US" sz="400">
                <a:solidFill>
                  <a:srgbClr val="58565B"/>
                </a:solidFill>
                <a:latin typeface="Arial"/>
              </a:rPr>
              <a:t>variable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has a value of 0. Interpret (s reduced cost </a:t>
            </a:r>
            <a:r>
              <a:rPr lang="en-US" sz="400">
                <a:solidFill>
                  <a:srgbClr val="58565B"/>
                </a:solidFill>
                <a:latin typeface="Arial"/>
              </a:rPr>
              <a:t>carefully</a:t>
            </a:r>
          </a:p>
        </p:txBody>
      </p:sp>
      <p:graphicFrame>
        <p:nvGraphicFramePr>
          <p:cNvPr id="19" name="Tabla 18"/>
          <p:cNvGraphicFramePr>
            <a:graphicFrameLocks noGrp="1"/>
          </p:cNvGraphicFramePr>
          <p:nvPr/>
        </p:nvGraphicFramePr>
        <p:xfrm>
          <a:off x="2048256" y="5928360"/>
          <a:ext cx="3953256" cy="1447800"/>
        </p:xfrm>
        <a:graphic>
          <a:graphicData uri="http://schemas.openxmlformats.org/drawingml/2006/table">
            <a:tbl>
              <a:tblPr/>
              <a:tblGrid>
                <a:gridCol w="402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79832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717EA6"/>
                          </a:solidFill>
                          <a:latin typeface="Arial"/>
                        </a:rPr>
                        <a:t>Cj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Basic</a:t>
                      </a:r>
                    </a:p>
                    <a:p>
                      <a:pPr indent="0"/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Variables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76645F"/>
                          </a:solidFill>
                          <a:latin typeface="Arial"/>
                        </a:rPr>
                        <a:t>Quantity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62524B"/>
                          </a:solidFill>
                          <a:latin typeface="Arial"/>
                        </a:rPr>
                        <a:t>1</a:t>
                      </a:r>
                    </a:p>
                    <a:p>
                      <a:pPr indent="0"/>
                      <a:r>
                        <a:rPr lang="en-US" sz="500" b="1">
                          <a:solidFill>
                            <a:srgbClr val="7D6554"/>
                          </a:solidFill>
                          <a:latin typeface="Arial"/>
                        </a:rPr>
                        <a:t>X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3</a:t>
                      </a:r>
                    </a:p>
                    <a:p>
                      <a:pPr indent="0"/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76645F"/>
                          </a:solidFill>
                          <a:latin typeface="Arial"/>
                        </a:rPr>
                        <a:t>0</a:t>
                      </a:r>
                    </a:p>
                    <a:p>
                      <a:pPr indent="0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slack </a:t>
                      </a:r>
                      <a:r>
                        <a:rPr lang="en-US" sz="500" b="1">
                          <a:solidFill>
                            <a:srgbClr val="76645F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  <a:p>
                      <a:pPr indent="0"/>
                      <a:r>
                        <a:rPr lang="en-US" sz="500" b="1">
                          <a:solidFill>
                            <a:srgbClr val="533751"/>
                          </a:solidFill>
                          <a:latin typeface="Arial"/>
                        </a:rPr>
                        <a:t>slack </a:t>
                      </a:r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ts val="552"/>
                        </a:lnSpc>
                      </a:pPr>
                      <a:r>
                        <a:rPr lang="en-US" sz="500" b="1">
                          <a:solidFill>
                            <a:srgbClr val="65758A"/>
                          </a:solidFill>
                          <a:latin typeface="Arial"/>
                        </a:rPr>
                        <a:t>0 </a:t>
                      </a:r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0 artfcl </a:t>
                      </a:r>
                      <a:r>
                        <a:rPr lang="en-US" sz="500" b="1">
                          <a:solidFill>
                            <a:srgbClr val="65758A"/>
                          </a:solidFill>
                          <a:latin typeface="Arial"/>
                        </a:rPr>
                        <a:t>3 surplus 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  <a:p>
                      <a:pPr indent="0"/>
                      <a:r>
                        <a:rPr lang="en-US" sz="500" b="1">
                          <a:solidFill>
                            <a:srgbClr val="4C4B54"/>
                          </a:solidFill>
                          <a:latin typeface="Arial"/>
                        </a:rPr>
                        <a:t>slack </a:t>
                      </a:r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392">
                <a:tc rowSpan="2"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Iteration </a:t>
                      </a:r>
                      <a:r>
                        <a:rPr lang="en-US" sz="500" b="1">
                          <a:solidFill>
                            <a:srgbClr val="343757"/>
                          </a:solidFill>
                          <a:latin typeface="Arial"/>
                        </a:rPr>
                        <a:t>4</a:t>
                      </a:r>
                    </a:p>
                    <a:p>
                      <a:pPr indent="0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DDE0E4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D5D6D7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D5D6D7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F5F5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DDE0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9576C"/>
                          </a:solidFill>
                          <a:latin typeface="Arial"/>
                        </a:rPr>
                        <a:t>slack </a:t>
                      </a:r>
                      <a:r>
                        <a:rPr lang="en-US" sz="500" b="1">
                          <a:solidFill>
                            <a:srgbClr val="44423E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9576C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9798B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9576C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6757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6645F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-05 0.5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-2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9576C"/>
                          </a:solidFill>
                          <a:latin typeface="Arial"/>
                        </a:rPr>
                        <a:t>slack 2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325256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57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1 -1 </a:t>
                      </a:r>
                      <a:r>
                        <a:rPr lang="en-US" sz="500" b="1">
                          <a:solidFill>
                            <a:srgbClr val="44423E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-1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90A5BC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X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E95A2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2524B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E5B89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9798B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67570"/>
                          </a:solidFill>
                          <a:latin typeface="Arial"/>
                        </a:rPr>
                        <a:t>0 1 -1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6757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517485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9576C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57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57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35B46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57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0 0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zj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938A7D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9798B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67570"/>
                          </a:solidFill>
                          <a:latin typeface="Arial"/>
                        </a:rPr>
                        <a:t>0 1 </a:t>
                      </a:r>
                      <a:r>
                        <a:rPr lang="en-US" sz="400">
                          <a:solidFill>
                            <a:srgbClr val="867570"/>
                          </a:solidFill>
                          <a:latin typeface="Arial"/>
                        </a:rPr>
                        <a:t>I </a:t>
                      </a:r>
                      <a:r>
                        <a:rPr lang="en-US" sz="500" b="1">
                          <a:solidFill>
                            <a:srgbClr val="867570"/>
                          </a:solidFill>
                          <a:latin typeface="Arial"/>
                        </a:rPr>
                        <a:t>-1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4488"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95668"/>
                          </a:solidFill>
                          <a:latin typeface="Arial"/>
                        </a:rPr>
                        <a:t>cj-zj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2799D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95668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57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2799D"/>
                          </a:solidFill>
                          <a:latin typeface="Arial"/>
                        </a:rPr>
                        <a:t>0 </a:t>
                      </a:r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-1 1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17485"/>
                          </a:solidFill>
                          <a:latin typeface="Arial"/>
                        </a:rPr>
                        <a:t>-3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8392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iteration 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F5F5E9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F5F5E9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F5F5E9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F5F5E9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F5F5E9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F5F5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F5F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4488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95668"/>
                          </a:solidFill>
                          <a:latin typeface="Arial"/>
                        </a:rPr>
                        <a:t>slack </a:t>
                      </a:r>
                      <a:r>
                        <a:rPr lang="en-US" sz="600" b="1">
                          <a:solidFill>
                            <a:srgbClr val="36373D"/>
                          </a:solidFill>
                          <a:latin typeface="Candara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latin typeface="Arial"/>
                        </a:rPr>
                        <a:t>6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2799D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9576C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35B46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-0.5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5758A"/>
                          </a:solidFill>
                          <a:latin typeface="Arial"/>
                        </a:rPr>
                        <a:t>0 0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9576C"/>
                          </a:solidFill>
                          <a:latin typeface="Arial"/>
                        </a:rPr>
                        <a:t>-1.5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94488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86757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5758A"/>
                          </a:solidFill>
                          <a:latin typeface="Arial"/>
                        </a:rPr>
                        <a:t>surplus 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33751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s" sz="500" b="1">
                          <a:solidFill>
                            <a:srgbClr val="83858A"/>
                          </a:solidFill>
                          <a:latin typeface="Arial"/>
                        </a:rPr>
                        <a:t>Ú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6645F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9798B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6645F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6645F"/>
                          </a:solidFill>
                          <a:latin typeface="Arial"/>
                        </a:rPr>
                        <a:t>-1 </a:t>
                      </a:r>
                      <a:r>
                        <a:rPr lang="en-US" sz="500" b="1">
                          <a:solidFill>
                            <a:srgbClr val="593F2D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67570"/>
                          </a:solidFill>
                          <a:latin typeface="Arial"/>
                        </a:rPr>
                        <a:t>-1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88392"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D5D6D7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325256"/>
                          </a:solidFill>
                          <a:latin typeface="Arial"/>
                        </a:rPr>
                        <a:t>X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2B2A2E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4423E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95668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57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0 0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-1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86757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33751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9798B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38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4423E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38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9798B"/>
                          </a:solidFill>
                          <a:latin typeface="Arial"/>
                        </a:rPr>
                        <a:t>0 0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6757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94488"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95668"/>
                          </a:solidFill>
                          <a:latin typeface="Arial"/>
                        </a:rPr>
                        <a:t>zj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343757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4423E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95668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57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0 0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325256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57912">
                <a:tc>
                  <a:txBody>
                    <a:bodyPr/>
                    <a:lstStyle/>
                    <a:p>
                      <a:endParaRPr sz="3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6645F"/>
                          </a:solidFill>
                          <a:latin typeface="Arial"/>
                        </a:rPr>
                        <a:t>n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67570"/>
                          </a:solidFill>
                          <a:latin typeface="Arial"/>
                        </a:rPr>
                        <a:t>„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latin typeface="Arial"/>
                        </a:rPr>
                        <a:t>n</a:t>
                      </a: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J I </a:t>
                      </a:r>
                      <a:r>
                        <a:rPr lang="en-US" sz="500" b="1">
                          <a:solidFill>
                            <a:srgbClr val="83858A"/>
                          </a:solidFill>
                          <a:latin typeface="Arial"/>
                        </a:rPr>
                        <a:t>n I </a:t>
                      </a:r>
                      <a:r>
                        <a:rPr lang="en-US" sz="500" b="1" baseline="-25000">
                          <a:solidFill>
                            <a:srgbClr val="83858A"/>
                          </a:solidFill>
                          <a:latin typeface="Arial"/>
                        </a:rPr>
                        <a:t>n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3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E95A2"/>
                          </a:solidFill>
                          <a:latin typeface="Arial"/>
                        </a:rPr>
                        <a:t>rl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20" name="Rectángulo 19"/>
          <p:cNvSpPr/>
          <p:nvPr/>
        </p:nvSpPr>
        <p:spPr>
          <a:xfrm>
            <a:off x="1511808" y="7376160"/>
            <a:ext cx="530352" cy="7924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59426B"/>
                </a:solidFill>
                <a:latin typeface="Arial"/>
              </a:rPr>
              <a:t>ing Solution Screen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2017776" y="7516368"/>
            <a:ext cx="384048" cy="9144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00" b="1">
                <a:solidFill>
                  <a:srgbClr val="44423E"/>
                </a:solidFill>
                <a:latin typeface="Arial"/>
              </a:rPr>
              <a:t>Q </a:t>
            </a:r>
            <a:r>
              <a:rPr lang="es" sz="500" b="1">
                <a:solidFill>
                  <a:srgbClr val="A4A19D"/>
                </a:solidFill>
                <a:latin typeface="Arial"/>
              </a:rPr>
              <a:t>Buscar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3194304" y="7370064"/>
            <a:ext cx="1530096" cy="25603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ctr"/>
            <a:r>
              <a:rPr lang="en-US" sz="400">
                <a:solidFill>
                  <a:srgbClr val="59576C"/>
                </a:solidFill>
                <a:latin typeface="Arial"/>
              </a:rPr>
              <a:t>Taylor's Introduction to Management Science Textbook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5858256" y="7376160"/>
            <a:ext cx="780288" cy="25603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spcAft>
                <a:spcPts val="210"/>
              </a:spcAft>
            </a:pPr>
            <a:r>
              <a:rPr lang="en-US" sz="400">
                <a:solidFill>
                  <a:srgbClr val="4C4B54"/>
                </a:solidFill>
                <a:latin typeface="Arial"/>
              </a:rPr>
              <a:t>Developed </a:t>
            </a:r>
            <a:r>
              <a:rPr lang="en-US" sz="400">
                <a:solidFill>
                  <a:srgbClr val="5C6C77"/>
                </a:solidFill>
                <a:latin typeface="Arial"/>
              </a:rPr>
              <a:t>by Howard J. </a:t>
            </a:r>
            <a:r>
              <a:rPr lang="en-US" sz="400">
                <a:solidFill>
                  <a:srgbClr val="4C4B54"/>
                </a:solidFill>
                <a:latin typeface="Arial"/>
              </a:rPr>
              <a:t>Weiss</a:t>
            </a:r>
          </a:p>
          <a:p>
            <a:pPr indent="0" algn="just"/>
            <a:r>
              <a:rPr lang="en-US" sz="400">
                <a:solidFill>
                  <a:srgbClr val="4C4B54"/>
                </a:solidFill>
                <a:latin typeface="Arial"/>
              </a:rPr>
              <a:t>_    </a:t>
            </a:r>
            <a:r>
              <a:rPr lang="en-US" sz="400">
                <a:solidFill>
                  <a:srgbClr val="2B2A2E"/>
                </a:solidFill>
                <a:latin typeface="Arial"/>
              </a:rPr>
              <a:t>_ </a:t>
            </a:r>
            <a:r>
              <a:rPr lang="en-US" sz="400">
                <a:solidFill>
                  <a:srgbClr val="5C6C77"/>
                </a:solidFill>
                <a:latin typeface="Arial"/>
              </a:rPr>
              <a:t>lffiOl p. m.</a:t>
            </a:r>
          </a:p>
          <a:p>
            <a:pPr marL="114300" indent="0" algn="just"/>
            <a:r>
              <a:rPr lang="en-US" sz="400">
                <a:solidFill>
                  <a:srgbClr val="4C4B54"/>
                </a:solidFill>
                <a:latin typeface="Arial"/>
              </a:rPr>
              <a:t>^    19/09/2025 </a:t>
            </a:r>
            <a:r>
              <a:rPr lang="en-US" sz="400">
                <a:solidFill>
                  <a:srgbClr val="2B2A2E"/>
                </a:solidFill>
                <a:latin typeface="Arial"/>
              </a:rPr>
              <a:t>^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1075944" y="7805928"/>
            <a:ext cx="1520952" cy="1524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s" sz="1200">
                <a:latin typeface="Arial"/>
              </a:rPr>
              <a:t>Resuelto </a:t>
            </a:r>
            <a:r>
              <a:rPr lang="en-US" sz="1200">
                <a:latin typeface="Arial"/>
              </a:rPr>
              <a:t>con RStudio: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036320" y="908304"/>
            <a:ext cx="2005584" cy="31089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spcAft>
                <a:spcPts val="210"/>
              </a:spcAft>
            </a:pPr>
            <a:r>
              <a:rPr lang="es" sz="400">
                <a:solidFill>
                  <a:srgbClr val="86B7DD"/>
                </a:solidFill>
                <a:latin typeface="Arial"/>
              </a:rPr>
              <a:t>O </a:t>
            </a:r>
            <a:r>
              <a:rPr lang="es" sz="400">
                <a:solidFill>
                  <a:srgbClr val="76645F"/>
                </a:solidFill>
                <a:latin typeface="Arial"/>
              </a:rPr>
              <a:t>RStudio</a:t>
            </a:r>
          </a:p>
          <a:p>
            <a:pPr indent="0" algn="just">
              <a:lnSpc>
                <a:spcPts val="960"/>
              </a:lnSpc>
            </a:pPr>
            <a:r>
              <a:rPr lang="en-US" sz="400">
                <a:solidFill>
                  <a:srgbClr val="76645F"/>
                </a:solidFill>
                <a:latin typeface="Arial"/>
              </a:rPr>
              <a:t>File Edit </a:t>
            </a:r>
            <a:r>
              <a:rPr lang="en-US" sz="400">
                <a:solidFill>
                  <a:srgbClr val="717EA6"/>
                </a:solidFill>
                <a:latin typeface="Arial"/>
              </a:rPr>
              <a:t>Code </a:t>
            </a:r>
            <a:r>
              <a:rPr lang="en-US" sz="400">
                <a:solidFill>
                  <a:srgbClr val="867570"/>
                </a:solidFill>
                <a:latin typeface="Arial"/>
              </a:rPr>
              <a:t>View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Plots </a:t>
            </a:r>
            <a:r>
              <a:rPr lang="en-US" sz="400">
                <a:solidFill>
                  <a:srgbClr val="867570"/>
                </a:solidFill>
                <a:latin typeface="Arial"/>
              </a:rPr>
              <a:t>Session </a:t>
            </a:r>
            <a:r>
              <a:rPr lang="en-US" sz="400">
                <a:solidFill>
                  <a:srgbClr val="717EA6"/>
                </a:solidFill>
                <a:latin typeface="Arial"/>
              </a:rPr>
              <a:t>Build </a:t>
            </a:r>
            <a:r>
              <a:rPr lang="en-US" sz="400">
                <a:solidFill>
                  <a:srgbClr val="B88953"/>
                </a:solidFill>
                <a:latin typeface="Arial"/>
              </a:rPr>
              <a:t>Debug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Profile </a:t>
            </a:r>
            <a:r>
              <a:rPr lang="en-US" sz="400">
                <a:solidFill>
                  <a:srgbClr val="867570"/>
                </a:solidFill>
                <a:latin typeface="Arial"/>
              </a:rPr>
              <a:t>Tools Help </a:t>
            </a:r>
            <a:r>
              <a:rPr lang="en-US" sz="450" i="1">
                <a:solidFill>
                  <a:srgbClr val="1B9F71"/>
                </a:solidFill>
                <a:latin typeface="Times New Roman"/>
              </a:rPr>
              <a:t>O</a:t>
            </a:r>
            <a:r>
              <a:rPr lang="en-US" sz="400">
                <a:solidFill>
                  <a:srgbClr val="1B9F71"/>
                </a:solidFill>
                <a:latin typeface="Arial"/>
              </a:rPr>
              <a:t> </a:t>
            </a:r>
            <a:r>
              <a:rPr lang="en-US" sz="400">
                <a:solidFill>
                  <a:srgbClr val="201E1F"/>
                </a:solidFill>
                <a:latin typeface="Arial"/>
              </a:rPr>
              <a:t>- </a:t>
            </a:r>
            <a:r>
              <a:rPr lang="en-US" sz="400">
                <a:solidFill>
                  <a:srgbClr val="2FB894"/>
                </a:solidFill>
                <a:latin typeface="Arial"/>
              </a:rPr>
              <a:t>Qi </a:t>
            </a:r>
            <a:r>
              <a:rPr lang="en-US" sz="400">
                <a:solidFill>
                  <a:srgbClr val="83B57C"/>
                </a:solidFill>
                <a:latin typeface="Arial"/>
              </a:rPr>
              <a:t>3**1 </a:t>
            </a:r>
            <a:r>
              <a:rPr lang="en-US" sz="400">
                <a:solidFill>
                  <a:srgbClr val="86B7DD"/>
                </a:solidFill>
                <a:latin typeface="Arial"/>
              </a:rPr>
              <a:t>0 0i </a:t>
            </a:r>
            <a:r>
              <a:rPr lang="en-US" sz="400">
                <a:solidFill>
                  <a:srgbClr val="C2C9D4"/>
                </a:solidFill>
                <a:latin typeface="Arial"/>
              </a:rPr>
              <a:t>O </a:t>
            </a:r>
            <a:r>
              <a:rPr lang="en-US" sz="400">
                <a:solidFill>
                  <a:srgbClr val="B6B0AE"/>
                </a:solidFill>
                <a:latin typeface="Arial"/>
              </a:rPr>
              <a:t>i4 Go to file/function    rr </a:t>
            </a:r>
            <a:r>
              <a:rPr lang="en-US" sz="400">
                <a:solidFill>
                  <a:srgbClr val="201E1F"/>
                </a:solidFill>
                <a:latin typeface="Arial"/>
              </a:rPr>
              <a:t>- </a:t>
            </a:r>
            <a:r>
              <a:rPr lang="en-US" sz="400">
                <a:solidFill>
                  <a:srgbClr val="717EA6"/>
                </a:solidFill>
                <a:latin typeface="Arial"/>
              </a:rPr>
              <a:t>Addins </a:t>
            </a:r>
            <a:r>
              <a:rPr lang="en-US" sz="400">
                <a:solidFill>
                  <a:srgbClr val="201E1F"/>
                </a:solidFill>
                <a:latin typeface="Arial"/>
              </a:rPr>
              <a:t>•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/>
        </p:nvGraphicFramePr>
        <p:xfrm>
          <a:off x="1094232" y="1246632"/>
          <a:ext cx="3005328" cy="1429512"/>
        </p:xfrm>
        <a:graphic>
          <a:graphicData uri="http://schemas.openxmlformats.org/drawingml/2006/table">
            <a:tbl>
              <a:tblPr/>
              <a:tblGrid>
                <a:gridCol w="219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0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49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6680">
                <a:tc>
                  <a:txBody>
                    <a:bodyPr/>
                    <a:lstStyle/>
                    <a:p>
                      <a:pPr indent="0" algn="r"/>
                      <a:r>
                        <a:rPr lang="es" sz="400">
                          <a:solidFill>
                            <a:srgbClr val="65758A"/>
                          </a:solidFill>
                          <a:latin typeface="Arial"/>
                        </a:rPr>
                        <a:t>?JEj1</a:t>
                      </a:r>
                    </a:p>
                  </a:txBody>
                  <a:tcPr marL="0" marR="0" marT="0" marB="0" anchor="b">
                    <a:solidFill>
                      <a:srgbClr val="F5F5E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s" sz="400">
                          <a:solidFill>
                            <a:srgbClr val="36373D"/>
                          </a:solidFill>
                          <a:latin typeface="Arial"/>
                        </a:rPr>
                        <a:t>Vlaxi.R x </a:t>
                      </a:r>
                      <a:r>
                        <a:rPr lang="es" sz="400">
                          <a:solidFill>
                            <a:srgbClr val="76645F"/>
                          </a:solidFill>
                          <a:latin typeface="Arial"/>
                        </a:rPr>
                        <a:t>EjMaxi2.R ( </a:t>
                      </a:r>
                      <a:r>
                        <a:rPr lang="es" sz="400">
                          <a:solidFill>
                            <a:srgbClr val="4F7FA1"/>
                          </a:solidFill>
                          <a:latin typeface="Arial"/>
                        </a:rPr>
                        <a:t>0 </a:t>
                      </a:r>
                      <a:r>
                        <a:rPr lang="es" sz="400">
                          <a:solidFill>
                            <a:srgbClr val="36373D"/>
                          </a:solidFill>
                          <a:latin typeface="Arial"/>
                        </a:rPr>
                        <a:t>EjJMaxi.R</a:t>
                      </a:r>
                    </a:p>
                  </a:txBody>
                  <a:tcPr marL="0" marR="0" marT="0" marB="0" anchor="b">
                    <a:solidFill>
                      <a:srgbClr val="F5F5E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s" sz="400">
                          <a:solidFill>
                            <a:srgbClr val="62799D"/>
                          </a:solidFill>
                          <a:latin typeface="Arial"/>
                        </a:rPr>
                        <a:t>&lt;*&gt; Ej4Maxí.R </a:t>
                      </a:r>
                      <a:r>
                        <a:rPr lang="es" sz="400">
                          <a:solidFill>
                            <a:srgbClr val="967473"/>
                          </a:solidFill>
                          <a:latin typeface="Arial"/>
                        </a:rPr>
                        <a:t>Ej5Maxi</a:t>
                      </a:r>
                    </a:p>
                  </a:txBody>
                  <a:tcPr marL="0" marR="0" marT="0" marB="0" anchor="b">
                    <a:solidFill>
                      <a:srgbClr val="F5F5E9"/>
                    </a:solidFill>
                  </a:tcPr>
                </a:tc>
                <a:tc>
                  <a:txBody>
                    <a:bodyPr/>
                    <a:lstStyle/>
                    <a:p>
                      <a:pPr marL="127000" indent="0" algn="just"/>
                      <a:r>
                        <a:rPr lang="es" sz="400">
                          <a:solidFill>
                            <a:srgbClr val="8E95A2"/>
                          </a:solidFill>
                          <a:latin typeface="Arial"/>
                        </a:rPr>
                        <a:t>_ «n</a:t>
                      </a:r>
                    </a:p>
                  </a:txBody>
                  <a:tcPr marL="0" marR="0" marT="0" marB="0" anchor="b">
                    <a:solidFill>
                      <a:srgbClr val="DDE0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88"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s" sz="400">
                          <a:solidFill>
                            <a:srgbClr val="A4BCD4"/>
                          </a:solidFill>
                          <a:latin typeface="Arial"/>
                        </a:rPr>
                        <a:t>4D H </a:t>
                      </a:r>
                      <a:r>
                        <a:rPr lang="es" sz="400">
                          <a:solidFill>
                            <a:srgbClr val="5C6C77"/>
                          </a:solidFill>
                          <a:latin typeface="Arial"/>
                        </a:rPr>
                        <a:t>[£l </a:t>
                      </a:r>
                      <a:r>
                        <a:rPr lang="en-US" sz="400">
                          <a:solidFill>
                            <a:srgbClr val="478EC0"/>
                          </a:solidFill>
                          <a:latin typeface="Arial"/>
                        </a:rPr>
                        <a:t>Source </a:t>
                      </a:r>
                      <a:r>
                        <a:rPr lang="en-US" sz="400">
                          <a:solidFill>
                            <a:srgbClr val="5C6C77"/>
                          </a:solidFill>
                          <a:latin typeface="Arial"/>
                        </a:rPr>
                        <a:t>on </a:t>
                      </a:r>
                      <a:r>
                        <a:rPr lang="en-US" sz="400">
                          <a:solidFill>
                            <a:srgbClr val="3B3E79"/>
                          </a:solidFill>
                          <a:latin typeface="Arial"/>
                        </a:rPr>
                        <a:t>Save </a:t>
                      </a:r>
                      <a:r>
                        <a:rPr lang="es" sz="400">
                          <a:solidFill>
                            <a:srgbClr val="5C6C77"/>
                          </a:solidFill>
                          <a:latin typeface="Arial"/>
                        </a:rPr>
                        <a:t>/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s" sz="400">
                          <a:solidFill>
                            <a:srgbClr val="1B9F71"/>
                          </a:solidFill>
                          <a:latin typeface="Arial"/>
                        </a:rPr>
                        <a:t>■+Run *•+ </a:t>
                      </a:r>
                      <a:r>
                        <a:rPr lang="en-US" sz="400">
                          <a:solidFill>
                            <a:srgbClr val="4B6EA5"/>
                          </a:solidFill>
                          <a:latin typeface="Arial"/>
                        </a:rPr>
                        <a:t>Source </a:t>
                      </a:r>
                      <a:r>
                        <a:rPr lang="es" sz="400">
                          <a:solidFill>
                            <a:srgbClr val="2B2A2E"/>
                          </a:solidFill>
                          <a:latin typeface="Arial"/>
                        </a:rPr>
                        <a:t>*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">
                <a:tc>
                  <a:txBody>
                    <a:bodyPr/>
                    <a:lstStyle/>
                    <a:p>
                      <a:pPr indent="0" algn="r"/>
                      <a:r>
                        <a:rPr lang="es" sz="400">
                          <a:solidFill>
                            <a:srgbClr val="628DBA"/>
                          </a:solidFill>
                          <a:latin typeface="Arial"/>
                        </a:rPr>
                        <a:t>11</a:t>
                      </a:r>
                    </a:p>
                  </a:txBody>
                  <a:tcPr marL="0" marR="0" marT="0" marB="0" anchor="b">
                    <a:solidFill>
                      <a:srgbClr val="F5F5E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s" sz="400">
                          <a:latin typeface="Arial"/>
                        </a:rPr>
                        <a:t>x </a:t>
                      </a:r>
                      <a:r>
                        <a:rPr lang="es" sz="400">
                          <a:solidFill>
                            <a:srgbClr val="83858A"/>
                          </a:solidFill>
                          <a:latin typeface="Arial"/>
                        </a:rPr>
                        <a:t>&lt;- </a:t>
                      </a:r>
                      <a:r>
                        <a:rPr lang="es" sz="400">
                          <a:solidFill>
                            <a:srgbClr val="4C4B54"/>
                          </a:solidFill>
                          <a:latin typeface="Arial"/>
                        </a:rPr>
                        <a:t>seq(</a:t>
                      </a:r>
                      <a:r>
                        <a:rPr lang="es" sz="550">
                          <a:solidFill>
                            <a:srgbClr val="4C4B54"/>
                          </a:solidFill>
                          <a:latin typeface="Candara"/>
                        </a:rPr>
                        <a:t>0</a:t>
                      </a:r>
                      <a:r>
                        <a:rPr lang="es" sz="400">
                          <a:solidFill>
                            <a:srgbClr val="4C4B54"/>
                          </a:solidFill>
                          <a:latin typeface="Arial"/>
                        </a:rPr>
                        <a:t>, </a:t>
                      </a:r>
                      <a:r>
                        <a:rPr lang="en-US" sz="400">
                          <a:solidFill>
                            <a:srgbClr val="1D538E"/>
                          </a:solidFill>
                          <a:latin typeface="Arial"/>
                        </a:rPr>
                        <a:t>is, </a:t>
                      </a:r>
                      <a:r>
                        <a:rPr lang="es" sz="550">
                          <a:solidFill>
                            <a:srgbClr val="4C4B54"/>
                          </a:solidFill>
                          <a:latin typeface="Candara"/>
                        </a:rPr>
                        <a:t>1</a:t>
                      </a:r>
                      <a:r>
                        <a:rPr lang="es" sz="400">
                          <a:solidFill>
                            <a:srgbClr val="4C4B54"/>
                          </a:solidFill>
                          <a:latin typeface="Arial"/>
                        </a:rPr>
                        <a:t>engtli=</a:t>
                      </a:r>
                      <a:r>
                        <a:rPr lang="es" sz="550">
                          <a:solidFill>
                            <a:srgbClr val="4C4B54"/>
                          </a:solidFill>
                          <a:latin typeface="Candara"/>
                        </a:rPr>
                        <a:t>200</a:t>
                      </a:r>
                      <a:r>
                        <a:rPr lang="es" sz="400">
                          <a:solidFill>
                            <a:srgbClr val="4C4B54"/>
                          </a:solidFill>
                          <a:latin typeface="Arial"/>
                        </a:rPr>
                        <a:t>)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s" sz="400">
                          <a:solidFill>
                            <a:srgbClr val="4C4B54"/>
                          </a:solidFill>
                          <a:latin typeface="Arial"/>
                        </a:rPr>
                        <a:t>-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056">
                <a:tc>
                  <a:txBody>
                    <a:bodyPr/>
                    <a:lstStyle/>
                    <a:p>
                      <a:pPr indent="0" algn="r"/>
                      <a:r>
                        <a:rPr lang="es" sz="400">
                          <a:solidFill>
                            <a:srgbClr val="76645F"/>
                          </a:solidFill>
                          <a:latin typeface="Arial"/>
                        </a:rPr>
                        <a:t>12</a:t>
                      </a:r>
                    </a:p>
                  </a:txBody>
                  <a:tcPr marL="0" marR="0" marT="0" marB="0" anchor="b">
                    <a:solidFill>
                      <a:srgbClr val="F5F5E9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s" sz="400">
                          <a:solidFill>
                            <a:srgbClr val="59426B"/>
                          </a:solidFill>
                          <a:latin typeface="Arial"/>
                        </a:rPr>
                        <a:t>yl &lt;- </a:t>
                      </a:r>
                      <a:r>
                        <a:rPr lang="es" sz="550">
                          <a:solidFill>
                            <a:srgbClr val="6771E7"/>
                          </a:solidFill>
                          <a:latin typeface="Candara"/>
                        </a:rPr>
                        <a:t>20</a:t>
                      </a:r>
                      <a:r>
                        <a:rPr lang="es" sz="400">
                          <a:solidFill>
                            <a:srgbClr val="6771E7"/>
                          </a:solidFill>
                          <a:latin typeface="Arial"/>
                        </a:rPr>
                        <a:t> - </a:t>
                      </a:r>
                      <a:r>
                        <a:rPr lang="es" sz="550">
                          <a:solidFill>
                            <a:srgbClr val="59426B"/>
                          </a:solidFill>
                          <a:latin typeface="Candara"/>
                        </a:rPr>
                        <a:t>2</a:t>
                      </a:r>
                      <a:r>
                        <a:rPr lang="es" sz="400" baseline="30000">
                          <a:solidFill>
                            <a:srgbClr val="59426B"/>
                          </a:solidFill>
                          <a:latin typeface="Arial"/>
                        </a:rPr>
                        <a:t>a</a:t>
                      </a:r>
                      <a:r>
                        <a:rPr lang="es" sz="400">
                          <a:solidFill>
                            <a:srgbClr val="59426B"/>
                          </a:solidFill>
                          <a:latin typeface="Arial"/>
                        </a:rPr>
                        <a:t>x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152">
                <a:tc>
                  <a:txBody>
                    <a:bodyPr/>
                    <a:lstStyle/>
                    <a:p>
                      <a:pPr indent="0" algn="r"/>
                      <a:r>
                        <a:rPr lang="es" sz="400">
                          <a:solidFill>
                            <a:srgbClr val="36373D"/>
                          </a:solidFill>
                          <a:latin typeface="Arial"/>
                        </a:rPr>
                        <a:t>13</a:t>
                      </a:r>
                    </a:p>
                  </a:txBody>
                  <a:tcPr marL="0" marR="0" marT="0" marB="0" anchor="b">
                    <a:solidFill>
                      <a:srgbClr val="F5F5E9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s" sz="400">
                          <a:solidFill>
                            <a:srgbClr val="2B2A2E"/>
                          </a:solidFill>
                          <a:latin typeface="Arial"/>
                        </a:rPr>
                        <a:t>y2 </a:t>
                      </a:r>
                      <a:r>
                        <a:rPr lang="es" sz="400">
                          <a:solidFill>
                            <a:srgbClr val="8E95A2"/>
                          </a:solidFill>
                          <a:latin typeface="Arial"/>
                        </a:rPr>
                        <a:t>&lt;- </a:t>
                      </a:r>
                      <a:r>
                        <a:rPr lang="es" sz="400">
                          <a:solidFill>
                            <a:srgbClr val="1E25B4"/>
                          </a:solidFill>
                          <a:latin typeface="Arial"/>
                        </a:rPr>
                        <a:t>C21 - </a:t>
                      </a:r>
                      <a:r>
                        <a:rPr lang="es" sz="400">
                          <a:solidFill>
                            <a:srgbClr val="445199"/>
                          </a:solidFill>
                          <a:latin typeface="Arial"/>
                        </a:rPr>
                        <a:t>x)/3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056">
                <a:tc>
                  <a:txBody>
                    <a:bodyPr/>
                    <a:lstStyle/>
                    <a:p>
                      <a:pPr indent="0" algn="r"/>
                      <a:r>
                        <a:rPr lang="es" sz="400">
                          <a:solidFill>
                            <a:srgbClr val="44423E"/>
                          </a:solidFill>
                          <a:latin typeface="Arial"/>
                        </a:rPr>
                        <a:t>14</a:t>
                      </a:r>
                    </a:p>
                  </a:txBody>
                  <a:tcPr marL="0" marR="0" marT="0" marB="0">
                    <a:solidFill>
                      <a:srgbClr val="F5F5E9"/>
                    </a:solidFill>
                  </a:tcPr>
                </a:tc>
                <a:tc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104">
                <a:tc>
                  <a:txBody>
                    <a:bodyPr/>
                    <a:lstStyle/>
                    <a:p>
                      <a:pPr indent="0" algn="r"/>
                      <a:r>
                        <a:rPr lang="es" sz="400">
                          <a:solidFill>
                            <a:srgbClr val="36373D"/>
                          </a:solidFill>
                          <a:latin typeface="Arial"/>
                        </a:rPr>
                        <a:t>15</a:t>
                      </a:r>
                    </a:p>
                  </a:txBody>
                  <a:tcPr marL="0" marR="0" marT="0" marB="0">
                    <a:solidFill>
                      <a:srgbClr val="F5F5E9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s" sz="400">
                          <a:solidFill>
                            <a:srgbClr val="4C4B54"/>
                          </a:solidFill>
                          <a:latin typeface="Arial"/>
                        </a:rPr>
                        <a:t>factible </a:t>
                      </a:r>
                      <a:r>
                        <a:rPr lang="es" sz="400">
                          <a:solidFill>
                            <a:srgbClr val="717EA6"/>
                          </a:solidFill>
                          <a:latin typeface="Arial"/>
                        </a:rPr>
                        <a:t>&lt;- </a:t>
                      </a:r>
                      <a:r>
                        <a:rPr lang="en-US" sz="400">
                          <a:solidFill>
                            <a:srgbClr val="4C4B54"/>
                          </a:solidFill>
                          <a:latin typeface="Arial"/>
                        </a:rPr>
                        <a:t>data.frame</a:t>
                      </a:r>
                      <a:r>
                        <a:rPr lang="es" sz="400">
                          <a:solidFill>
                            <a:srgbClr val="4C4B54"/>
                          </a:solidFill>
                          <a:latin typeface="Arial"/>
                        </a:rPr>
                        <a:t>(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3152">
                <a:tc>
                  <a:txBody>
                    <a:bodyPr/>
                    <a:lstStyle/>
                    <a:p>
                      <a:pPr indent="0" algn="r"/>
                      <a:r>
                        <a:rPr lang="es" sz="400">
                          <a:solidFill>
                            <a:srgbClr val="4C4B54"/>
                          </a:solidFill>
                          <a:latin typeface="Arial"/>
                        </a:rPr>
                        <a:t>16</a:t>
                      </a:r>
                    </a:p>
                  </a:txBody>
                  <a:tcPr marL="0" marR="0" marT="0" marB="0" anchor="b">
                    <a:solidFill>
                      <a:srgbClr val="F5F5E9"/>
                    </a:solidFill>
                  </a:tcPr>
                </a:tc>
                <a:tc>
                  <a:txBody>
                    <a:bodyPr/>
                    <a:lstStyle/>
                    <a:p>
                      <a:pPr marL="101600" indent="0"/>
                      <a:r>
                        <a:rPr lang="es" sz="400">
                          <a:solidFill>
                            <a:srgbClr val="343757"/>
                          </a:solidFill>
                          <a:latin typeface="Arial"/>
                        </a:rPr>
                        <a:t>x = </a:t>
                      </a:r>
                      <a:r>
                        <a:rPr lang="es" sz="400">
                          <a:solidFill>
                            <a:srgbClr val="445199"/>
                          </a:solidFill>
                          <a:latin typeface="Arial"/>
                        </a:rPr>
                        <a:t>c(0, </a:t>
                      </a:r>
                      <a:r>
                        <a:rPr lang="es" sz="400">
                          <a:solidFill>
                            <a:srgbClr val="1508CA"/>
                          </a:solidFill>
                          <a:latin typeface="Arial"/>
                        </a:rPr>
                        <a:t>0, </a:t>
                      </a:r>
                      <a:r>
                        <a:rPr lang="es" sz="400">
                          <a:solidFill>
                            <a:srgbClr val="343757"/>
                          </a:solidFill>
                          <a:latin typeface="Arial"/>
                        </a:rPr>
                        <a:t>6, </a:t>
                      </a:r>
                      <a:r>
                        <a:rPr lang="es" sz="400">
                          <a:solidFill>
                            <a:srgbClr val="471DB4"/>
                          </a:solidFill>
                          <a:latin typeface="Arial"/>
                        </a:rPr>
                        <a:t>10),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7056">
                <a:tc>
                  <a:txBody>
                    <a:bodyPr/>
                    <a:lstStyle/>
                    <a:p>
                      <a:pPr indent="0" algn="r"/>
                      <a:r>
                        <a:rPr lang="es" sz="400">
                          <a:solidFill>
                            <a:srgbClr val="716F74"/>
                          </a:solidFill>
                          <a:latin typeface="Arial"/>
                        </a:rPr>
                        <a:t>17</a:t>
                      </a:r>
                    </a:p>
                  </a:txBody>
                  <a:tcPr marL="0" marR="0" marT="0" marB="0">
                    <a:solidFill>
                      <a:srgbClr val="F5F5E9"/>
                    </a:solidFill>
                  </a:tcPr>
                </a:tc>
                <a:tc>
                  <a:txBody>
                    <a:bodyPr/>
                    <a:lstStyle/>
                    <a:p>
                      <a:pPr marL="101600" indent="0"/>
                      <a:r>
                        <a:rPr lang="es" sz="400">
                          <a:solidFill>
                            <a:srgbClr val="58565B"/>
                          </a:solidFill>
                          <a:latin typeface="Arial"/>
                        </a:rPr>
                        <a:t>y = </a:t>
                      </a:r>
                      <a:r>
                        <a:rPr lang="es" sz="400">
                          <a:solidFill>
                            <a:srgbClr val="445199"/>
                          </a:solidFill>
                          <a:latin typeface="Arial"/>
                        </a:rPr>
                        <a:t>c(0, 7, 5, </a:t>
                      </a:r>
                      <a:r>
                        <a:rPr lang="es" sz="400">
                          <a:solidFill>
                            <a:srgbClr val="7B53D3"/>
                          </a:solidFill>
                          <a:latin typeface="Arial"/>
                        </a:rPr>
                        <a:t>0)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0104">
                <a:tc>
                  <a:txBody>
                    <a:bodyPr/>
                    <a:lstStyle/>
                    <a:p>
                      <a:pPr indent="0" algn="r"/>
                      <a:r>
                        <a:rPr lang="es" sz="400">
                          <a:solidFill>
                            <a:srgbClr val="58565B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0" marR="0" marT="0" marB="0" anchor="b">
                    <a:solidFill>
                      <a:srgbClr val="F5F5E9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s" sz="400">
                          <a:solidFill>
                            <a:srgbClr val="B6B0AE"/>
                          </a:solidFill>
                          <a:latin typeface="Arial"/>
                        </a:rPr>
                        <a:t>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7056">
                <a:tc>
                  <a:txBody>
                    <a:bodyPr/>
                    <a:lstStyle/>
                    <a:p>
                      <a:pPr indent="0" algn="r"/>
                      <a:r>
                        <a:rPr lang="es" sz="400">
                          <a:solidFill>
                            <a:srgbClr val="58565B"/>
                          </a:solidFill>
                          <a:latin typeface="Arial"/>
                        </a:rPr>
                        <a:t>19</a:t>
                      </a:r>
                    </a:p>
                  </a:txBody>
                  <a:tcPr marL="0" marR="0" marT="0" marB="0">
                    <a:solidFill>
                      <a:srgbClr val="F5F5E9"/>
                    </a:solidFill>
                  </a:tcPr>
                </a:tc>
                <a:tc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3152">
                <a:tc>
                  <a:txBody>
                    <a:bodyPr/>
                    <a:lstStyle/>
                    <a:p>
                      <a:pPr indent="0" algn="r"/>
                      <a:r>
                        <a:rPr lang="es" sz="400">
                          <a:solidFill>
                            <a:srgbClr val="58565B"/>
                          </a:solidFill>
                          <a:latin typeface="Arial"/>
                        </a:rPr>
                        <a:t>20</a:t>
                      </a:r>
                    </a:p>
                  </a:txBody>
                  <a:tcPr marL="0" marR="0" marT="0" marB="0" anchor="b">
                    <a:solidFill>
                      <a:srgbClr val="F5F5E9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s" sz="400">
                          <a:solidFill>
                            <a:srgbClr val="36373D"/>
                          </a:solidFill>
                          <a:latin typeface="Arial"/>
                        </a:rPr>
                        <a:t>ggplotC) +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73152">
                <a:tc>
                  <a:txBody>
                    <a:bodyPr/>
                    <a:lstStyle/>
                    <a:p>
                      <a:pPr indent="0" algn="r"/>
                      <a:r>
                        <a:rPr lang="es" sz="400">
                          <a:solidFill>
                            <a:srgbClr val="517485"/>
                          </a:solidFill>
                          <a:latin typeface="Arial"/>
                        </a:rPr>
                        <a:t>21</a:t>
                      </a:r>
                    </a:p>
                  </a:txBody>
                  <a:tcPr marL="0" marR="0" marT="0" marB="0" anchor="b">
                    <a:solidFill>
                      <a:srgbClr val="F5F5E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s" sz="400">
                          <a:solidFill>
                            <a:srgbClr val="76645F"/>
                          </a:solidFill>
                          <a:latin typeface="Arial"/>
                        </a:rPr>
                        <a:t>geoir_line(aes(x=x, </a:t>
                      </a:r>
                      <a:r>
                        <a:rPr lang="es" sz="400">
                          <a:solidFill>
                            <a:srgbClr val="44423E"/>
                          </a:solidFill>
                          <a:latin typeface="Arial"/>
                        </a:rPr>
                        <a:t>y=yl),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325256"/>
                          </a:solidFill>
                          <a:latin typeface="Arial"/>
                        </a:rPr>
                        <a:t>colors </a:t>
                      </a:r>
                      <a:r>
                        <a:rPr lang="es" sz="400">
                          <a:solidFill>
                            <a:srgbClr val="0504F4"/>
                          </a:solidFill>
                          <a:latin typeface="Arial"/>
                        </a:rPr>
                        <a:t>USÜB"'}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70104">
                <a:tc>
                  <a:txBody>
                    <a:bodyPr/>
                    <a:lstStyle/>
                    <a:p>
                      <a:pPr indent="0" algn="r"/>
                      <a:r>
                        <a:rPr lang="es" sz="400">
                          <a:solidFill>
                            <a:srgbClr val="867570"/>
                          </a:solidFill>
                          <a:latin typeface="Arial"/>
                        </a:rPr>
                        <a:t>22</a:t>
                      </a:r>
                    </a:p>
                  </a:txBody>
                  <a:tcPr marL="0" marR="0" marT="0" marB="0" anchor="b">
                    <a:solidFill>
                      <a:srgbClr val="F5F5E9"/>
                    </a:solidFill>
                  </a:tcPr>
                </a:tc>
                <a:tc>
                  <a:txBody>
                    <a:bodyPr/>
                    <a:lstStyle/>
                    <a:p>
                      <a:pPr marL="101600" indent="0"/>
                      <a:r>
                        <a:rPr lang="es" sz="400">
                          <a:solidFill>
                            <a:srgbClr val="76645F"/>
                          </a:solidFill>
                          <a:latin typeface="Arial"/>
                        </a:rPr>
                        <a:t>geom_line(aes(x=x, y=y2)</a:t>
                      </a:r>
                      <a:r>
                        <a:rPr lang="es" sz="400">
                          <a:solidFill>
                            <a:srgbClr val="2B2A2E"/>
                          </a:solidFill>
                          <a:latin typeface="Arial"/>
                        </a:rPr>
                        <a:t>,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s" sz="400">
                          <a:solidFill>
                            <a:srgbClr val="DF0C10"/>
                          </a:solidFill>
                          <a:latin typeface="Arial"/>
                        </a:rPr>
                        <a:t>co1or-1H«1' </a:t>
                      </a:r>
                      <a:r>
                        <a:rPr lang="es" sz="400">
                          <a:solidFill>
                            <a:srgbClr val="8E95A2"/>
                          </a:solidFill>
                          <a:latin typeface="Arial"/>
                        </a:rPr>
                        <a:t>+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70104">
                <a:tc>
                  <a:txBody>
                    <a:bodyPr/>
                    <a:lstStyle/>
                    <a:p>
                      <a:pPr indent="0" algn="r"/>
                      <a:r>
                        <a:rPr lang="es" sz="400">
                          <a:solidFill>
                            <a:srgbClr val="36373D"/>
                          </a:solidFill>
                          <a:latin typeface="Arial"/>
                        </a:rPr>
                        <a:t>23</a:t>
                      </a:r>
                    </a:p>
                  </a:txBody>
                  <a:tcPr marL="0" marR="0" marT="0" marB="0">
                    <a:solidFill>
                      <a:srgbClr val="F5F5E9"/>
                    </a:solidFill>
                  </a:tcPr>
                </a:tc>
                <a:tc>
                  <a:txBody>
                    <a:bodyPr/>
                    <a:lstStyle/>
                    <a:p>
                      <a:pPr marL="101600" indent="0"/>
                      <a:r>
                        <a:rPr lang="es" sz="400">
                          <a:solidFill>
                            <a:srgbClr val="36373D"/>
                          </a:solidFill>
                          <a:latin typeface="Arial"/>
                        </a:rPr>
                        <a:t>geom_polygon(data=facti </a:t>
                      </a:r>
                      <a:r>
                        <a:rPr lang="es" sz="400">
                          <a:latin typeface="Arial"/>
                        </a:rPr>
                        <a:t>bl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s" sz="400">
                          <a:solidFill>
                            <a:srgbClr val="0B0D4D"/>
                          </a:solidFill>
                          <a:latin typeface="Arial"/>
                        </a:rPr>
                        <a:t>e, </a:t>
                      </a:r>
                      <a:r>
                        <a:rPr lang="es" sz="400">
                          <a:solidFill>
                            <a:srgbClr val="2B2A2E"/>
                          </a:solidFill>
                          <a:latin typeface="Arial"/>
                        </a:rPr>
                        <a:t>aes(x=x, </a:t>
                      </a:r>
                      <a:r>
                        <a:rPr lang="es" sz="400">
                          <a:solidFill>
                            <a:srgbClr val="62524B"/>
                          </a:solidFill>
                          <a:latin typeface="Arial"/>
                        </a:rPr>
                        <a:t>y=y)</a:t>
                      </a:r>
                      <a:r>
                        <a:rPr lang="es" sz="400">
                          <a:solidFill>
                            <a:srgbClr val="2B2A2E"/>
                          </a:solidFill>
                          <a:latin typeface="Arial"/>
                        </a:rPr>
                        <a:t>, </a:t>
                      </a:r>
                      <a:r>
                        <a:rPr lang="en-US" sz="400">
                          <a:solidFill>
                            <a:srgbClr val="62524B"/>
                          </a:solidFill>
                          <a:latin typeface="Arial"/>
                        </a:rPr>
                        <a:t>fill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s" sz="400">
                          <a:solidFill>
                            <a:srgbClr val="938A7D"/>
                          </a:solidFill>
                          <a:latin typeface="Arial"/>
                        </a:rPr>
                        <a:t>=’11ightcyanr, </a:t>
                      </a:r>
                      <a:r>
                        <a:rPr lang="es" sz="400">
                          <a:solidFill>
                            <a:srgbClr val="343757"/>
                          </a:solidFill>
                          <a:latin typeface="Arial"/>
                        </a:rPr>
                        <a:t>alpha=0.5) +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70104">
                <a:tc>
                  <a:txBody>
                    <a:bodyPr/>
                    <a:lstStyle/>
                    <a:p>
                      <a:pPr indent="0" algn="r"/>
                      <a:r>
                        <a:rPr lang="es" sz="400">
                          <a:solidFill>
                            <a:srgbClr val="44423E"/>
                          </a:solidFill>
                          <a:latin typeface="Arial"/>
                        </a:rPr>
                        <a:t>24</a:t>
                      </a:r>
                    </a:p>
                  </a:txBody>
                  <a:tcPr marL="0" marR="0" marT="0" marB="0">
                    <a:solidFill>
                      <a:srgbClr val="F5F5E9"/>
                    </a:solidFill>
                  </a:tcPr>
                </a:tc>
                <a:tc>
                  <a:txBody>
                    <a:bodyPr/>
                    <a:lstStyle/>
                    <a:p>
                      <a:pPr marL="101600" indent="0"/>
                      <a:r>
                        <a:rPr lang="es" sz="400">
                          <a:solidFill>
                            <a:srgbClr val="36373D"/>
                          </a:solidFill>
                          <a:latin typeface="Arial"/>
                        </a:rPr>
                        <a:t>geom_poi nt{data=factible,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s" sz="400">
                          <a:solidFill>
                            <a:srgbClr val="2B2A2E"/>
                          </a:solidFill>
                          <a:latin typeface="Arial"/>
                        </a:rPr>
                        <a:t>aes(x=x, </a:t>
                      </a:r>
                      <a:r>
                        <a:rPr lang="es" sz="400">
                          <a:solidFill>
                            <a:srgbClr val="58565B"/>
                          </a:solidFill>
                          <a:latin typeface="Arial"/>
                        </a:rPr>
                        <a:t>y=y). </a:t>
                      </a:r>
                      <a:r>
                        <a:rPr lang="es" sz="400">
                          <a:solidFill>
                            <a:srgbClr val="43294D"/>
                          </a:solidFill>
                          <a:latin typeface="Arial"/>
                        </a:rPr>
                        <a:t>size=3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s" sz="400">
                          <a:solidFill>
                            <a:srgbClr val="2B2A2E"/>
                          </a:solidFill>
                          <a:latin typeface="Arial"/>
                        </a:rPr>
                        <a:t>color </a:t>
                      </a:r>
                      <a:r>
                        <a:rPr lang="es" sz="400" baseline="30000">
                          <a:solidFill>
                            <a:srgbClr val="2B2A2E"/>
                          </a:solidFill>
                          <a:latin typeface="Arial"/>
                        </a:rPr>
                        <a:t>1</a:t>
                      </a:r>
                      <a:r>
                        <a:rPr lang="es" sz="400">
                          <a:solidFill>
                            <a:srgbClr val="2B2A2E"/>
                          </a:solidFill>
                          <a:latin typeface="Arial"/>
                        </a:rPr>
                        <a:t> </a:t>
                      </a:r>
                      <a:r>
                        <a:rPr lang="es" sz="450" i="1">
                          <a:solidFill>
                            <a:srgbClr val="2B2A2E"/>
                          </a:solidFill>
                          <a:latin typeface="Times New Roman"/>
                        </a:rPr>
                        <a:t>Y.WU'in +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67056">
                <a:tc>
                  <a:txBody>
                    <a:bodyPr/>
                    <a:lstStyle/>
                    <a:p>
                      <a:pPr indent="0" algn="r"/>
                      <a:r>
                        <a:rPr lang="es" sz="400">
                          <a:solidFill>
                            <a:srgbClr val="58565B"/>
                          </a:solidFill>
                          <a:latin typeface="Arial"/>
                        </a:rPr>
                        <a:t>25</a:t>
                      </a:r>
                    </a:p>
                  </a:txBody>
                  <a:tcPr marL="0" marR="0" marT="0" marB="0">
                    <a:solidFill>
                      <a:srgbClr val="F5F5E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s" sz="400">
                          <a:solidFill>
                            <a:srgbClr val="435B46"/>
                          </a:solidFill>
                          <a:latin typeface="Arial"/>
                        </a:rPr>
                        <a:t>labs(title=”Ejercicio </a:t>
                      </a:r>
                      <a:r>
                        <a:rPr lang="es" sz="400">
                          <a:solidFill>
                            <a:srgbClr val="488D42"/>
                          </a:solidFill>
                          <a:latin typeface="Arial"/>
                        </a:rPr>
                        <a:t>5: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s" sz="400">
                          <a:solidFill>
                            <a:srgbClr val="357D46"/>
                          </a:solidFill>
                          <a:latin typeface="Arial"/>
                        </a:rPr>
                        <a:t>Leche y Pan", x="x", </a:t>
                      </a:r>
                      <a:r>
                        <a:rPr lang="es" sz="400">
                          <a:solidFill>
                            <a:srgbClr val="7D6554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s" sz="400">
                          <a:solidFill>
                            <a:srgbClr val="5C9E84"/>
                          </a:solidFill>
                          <a:latin typeface="Arial"/>
                        </a:rPr>
                        <a:t>="y") </a:t>
                      </a:r>
                      <a:r>
                        <a:rPr lang="es" sz="400">
                          <a:solidFill>
                            <a:srgbClr val="8E95A2"/>
                          </a:solidFill>
                          <a:latin typeface="Arial"/>
                        </a:rPr>
                        <a:t>+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73152">
                <a:tc>
                  <a:txBody>
                    <a:bodyPr/>
                    <a:lstStyle/>
                    <a:p>
                      <a:pPr indent="0" algn="r"/>
                      <a:r>
                        <a:rPr lang="es" sz="400">
                          <a:solidFill>
                            <a:srgbClr val="4C4B54"/>
                          </a:solidFill>
                          <a:latin typeface="Arial"/>
                        </a:rPr>
                        <a:t>26</a:t>
                      </a:r>
                    </a:p>
                  </a:txBody>
                  <a:tcPr marL="0" marR="0" marT="0" marB="0" anchor="b">
                    <a:solidFill>
                      <a:srgbClr val="F5F5E9"/>
                    </a:solidFill>
                  </a:tcPr>
                </a:tc>
                <a:tc>
                  <a:txBody>
                    <a:bodyPr/>
                    <a:lstStyle/>
                    <a:p>
                      <a:pPr marL="101600" indent="0"/>
                      <a:r>
                        <a:rPr lang="es" sz="400">
                          <a:solidFill>
                            <a:srgbClr val="2B2A2E"/>
                          </a:solidFill>
                          <a:latin typeface="Arial"/>
                        </a:rPr>
                        <a:t>coord_cartesi </a:t>
                      </a:r>
                      <a:r>
                        <a:rPr lang="es" sz="400">
                          <a:solidFill>
                            <a:srgbClr val="58565B"/>
                          </a:solidFill>
                          <a:latin typeface="Arial"/>
                        </a:rPr>
                        <a:t>an(xl</a:t>
                      </a:r>
                      <a:r>
                        <a:rPr lang="es" sz="400">
                          <a:solidFill>
                            <a:srgbClr val="2B2A2E"/>
                          </a:solidFill>
                          <a:latin typeface="Arial"/>
                        </a:rPr>
                        <a:t>i </a:t>
                      </a:r>
                      <a:r>
                        <a:rPr lang="es" sz="400">
                          <a:solidFill>
                            <a:srgbClr val="445199"/>
                          </a:solidFill>
                          <a:latin typeface="Arial"/>
                        </a:rPr>
                        <a:t>m=c(0</a:t>
                      </a:r>
                      <a:r>
                        <a:rPr lang="es" sz="400">
                          <a:latin typeface="Arial"/>
                        </a:rPr>
                        <a:t>,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s" sz="400">
                          <a:solidFill>
                            <a:srgbClr val="1E25B4"/>
                          </a:solidFill>
                          <a:latin typeface="Arial"/>
                        </a:rPr>
                        <a:t>15), </a:t>
                      </a:r>
                      <a:r>
                        <a:rPr lang="es" sz="400">
                          <a:solidFill>
                            <a:srgbClr val="59576C"/>
                          </a:solidFill>
                          <a:latin typeface="Arial"/>
                        </a:rPr>
                        <a:t>ylim=cC0</a:t>
                      </a:r>
                      <a:r>
                        <a:rPr lang="es" sz="400" baseline="-25000">
                          <a:solidFill>
                            <a:srgbClr val="59576C"/>
                          </a:solidFill>
                          <a:latin typeface="Arial"/>
                        </a:rPr>
                        <a:t>f</a:t>
                      </a:r>
                      <a:r>
                        <a:rPr lang="es" sz="400">
                          <a:solidFill>
                            <a:srgbClr val="59576C"/>
                          </a:solidFill>
                          <a:latin typeface="Arial"/>
                        </a:rPr>
                        <a:t>15))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76200">
                <a:tc>
                  <a:txBody>
                    <a:bodyPr/>
                    <a:lstStyle/>
                    <a:p>
                      <a:pPr indent="0" algn="r"/>
                      <a:r>
                        <a:rPr lang="es" sz="400">
                          <a:solidFill>
                            <a:srgbClr val="716F74"/>
                          </a:solidFill>
                          <a:latin typeface="Arial"/>
                        </a:rPr>
                        <a:t>27</a:t>
                      </a:r>
                    </a:p>
                  </a:txBody>
                  <a:tcPr marL="0" marR="0" marT="0" marB="0">
                    <a:solidFill>
                      <a:srgbClr val="F5F5E9"/>
                    </a:solidFill>
                  </a:tcPr>
                </a:tc>
                <a:tc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4" name="Rectángulo 3"/>
          <p:cNvSpPr/>
          <p:nvPr/>
        </p:nvSpPr>
        <p:spPr>
          <a:xfrm>
            <a:off x="4175760" y="1603248"/>
            <a:ext cx="164592" cy="56692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lnSpc>
                <a:spcPts val="672"/>
              </a:lnSpc>
            </a:pPr>
            <a:r>
              <a:rPr lang="en-US" sz="400">
                <a:solidFill>
                  <a:srgbClr val="44423E"/>
                </a:solidFill>
                <a:latin typeface="Arial"/>
              </a:rPr>
              <a:t>pi</a:t>
            </a:r>
          </a:p>
          <a:p>
            <a:pPr indent="0">
              <a:lnSpc>
                <a:spcPts val="672"/>
              </a:lnSpc>
            </a:pPr>
            <a:r>
              <a:rPr lang="en-US" sz="400">
                <a:solidFill>
                  <a:srgbClr val="44423E"/>
                </a:solidFill>
                <a:latin typeface="Arial"/>
              </a:rPr>
              <a:t>P2</a:t>
            </a:r>
          </a:p>
          <a:p>
            <a:pPr indent="0">
              <a:lnSpc>
                <a:spcPts val="672"/>
              </a:lnSpc>
            </a:pPr>
            <a:r>
              <a:rPr lang="en-US" sz="400">
                <a:solidFill>
                  <a:srgbClr val="201E1F"/>
                </a:solidFill>
                <a:latin typeface="Arial"/>
              </a:rPr>
              <a:t>P3</a:t>
            </a:r>
          </a:p>
          <a:p>
            <a:pPr indent="0">
              <a:lnSpc>
                <a:spcPts val="648"/>
              </a:lnSpc>
            </a:pPr>
            <a:r>
              <a:rPr lang="en-US" sz="400">
                <a:solidFill>
                  <a:srgbClr val="44423E"/>
                </a:solidFill>
                <a:latin typeface="Arial"/>
              </a:rPr>
              <a:t>p4</a:t>
            </a:r>
          </a:p>
          <a:p>
            <a:pPr indent="0">
              <a:lnSpc>
                <a:spcPts val="648"/>
              </a:lnSpc>
            </a:pPr>
            <a:r>
              <a:rPr lang="en-US" sz="400">
                <a:solidFill>
                  <a:srgbClr val="44423E"/>
                </a:solidFill>
                <a:latin typeface="Arial"/>
              </a:rPr>
              <a:t>X</a:t>
            </a:r>
          </a:p>
          <a:p>
            <a:pPr indent="0">
              <a:lnSpc>
                <a:spcPts val="648"/>
              </a:lnSpc>
            </a:pPr>
            <a:r>
              <a:rPr lang="en-US" sz="400">
                <a:solidFill>
                  <a:srgbClr val="44423E"/>
                </a:solidFill>
                <a:latin typeface="Arial"/>
              </a:rPr>
              <a:t>yi</a:t>
            </a:r>
          </a:p>
          <a:p>
            <a:pPr indent="0">
              <a:lnSpc>
                <a:spcPts val="648"/>
              </a:lnSpc>
            </a:pPr>
            <a:r>
              <a:rPr lang="en-US" sz="400">
                <a:solidFill>
                  <a:srgbClr val="44423E"/>
                </a:solidFill>
                <a:latin typeface="Arial"/>
              </a:rPr>
              <a:t>y2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538472" y="1280160"/>
            <a:ext cx="752856" cy="5181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r">
              <a:lnSpc>
                <a:spcPts val="792"/>
              </a:lnSpc>
            </a:pPr>
            <a:r>
              <a:rPr lang="en-US" sz="400">
                <a:solidFill>
                  <a:srgbClr val="2B2A2E"/>
                </a:solidFill>
                <a:latin typeface="Arial"/>
              </a:rPr>
              <a:t>History Connections Tutori;</a:t>
            </a:r>
          </a:p>
        </p:txBody>
      </p:sp>
      <p:sp>
        <p:nvSpPr>
          <p:cNvPr id="6" name="Rectángulo 5"/>
          <p:cNvSpPr/>
          <p:nvPr/>
        </p:nvSpPr>
        <p:spPr>
          <a:xfrm>
            <a:off x="4398264" y="1374648"/>
            <a:ext cx="832104" cy="14935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lnSpc>
                <a:spcPts val="792"/>
              </a:lnSpc>
            </a:pPr>
            <a:r>
              <a:rPr lang="en-US" sz="400">
                <a:solidFill>
                  <a:srgbClr val="1DB08D"/>
                </a:solidFill>
                <a:latin typeface="Arial"/>
              </a:rPr>
              <a:t>-5R*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Import Dataset </a:t>
            </a:r>
            <a:r>
              <a:rPr lang="en-US" sz="400">
                <a:solidFill>
                  <a:srgbClr val="2B2A2E"/>
                </a:solidFill>
                <a:latin typeface="Arial"/>
              </a:rPr>
              <a:t>• </a:t>
            </a:r>
            <a:r>
              <a:rPr lang="en-US" sz="550">
                <a:solidFill>
                  <a:srgbClr val="E4863A"/>
                </a:solidFill>
                <a:latin typeface="Arial"/>
              </a:rPr>
              <a:t>0</a:t>
            </a:r>
            <a:r>
              <a:rPr lang="en-US" sz="1000">
                <a:solidFill>
                  <a:srgbClr val="E4863A"/>
                </a:solidFill>
                <a:latin typeface="Tahoma"/>
              </a:rPr>
              <a:t> </a:t>
            </a:r>
            <a:r>
              <a:rPr lang="en-US" sz="400">
                <a:solidFill>
                  <a:srgbClr val="938A7D"/>
                </a:solidFill>
                <a:latin typeface="Arial"/>
              </a:rPr>
              <a:t>227 </a:t>
            </a:r>
            <a:r>
              <a:rPr lang="en-US" sz="400">
                <a:solidFill>
                  <a:srgbClr val="62799D"/>
                </a:solidFill>
                <a:latin typeface="Arial"/>
              </a:rPr>
              <a:t>MiB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• Global Environment </a:t>
            </a:r>
            <a:r>
              <a:rPr lang="en-US" sz="400">
                <a:solidFill>
                  <a:srgbClr val="2B2A2E"/>
                </a:solidFill>
                <a:latin typeface="Arial"/>
              </a:rPr>
              <a:t>*</a:t>
            </a:r>
          </a:p>
        </p:txBody>
      </p:sp>
      <p:sp>
        <p:nvSpPr>
          <p:cNvPr id="7" name="Rectángulo 6"/>
          <p:cNvSpPr/>
          <p:nvPr/>
        </p:nvSpPr>
        <p:spPr>
          <a:xfrm>
            <a:off x="6169152" y="1127760"/>
            <a:ext cx="481584" cy="21945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spcAft>
                <a:spcPts val="210"/>
              </a:spcAft>
            </a:pPr>
            <a:r>
              <a:rPr lang="en-US" sz="400">
                <a:solidFill>
                  <a:srgbClr val="5CA4C2"/>
                </a:solidFill>
                <a:latin typeface="Arial"/>
              </a:rPr>
              <a:t>£ </a:t>
            </a:r>
            <a:r>
              <a:rPr lang="en-US" sz="400">
                <a:solidFill>
                  <a:srgbClr val="8E95A2"/>
                </a:solidFill>
                <a:latin typeface="Arial"/>
              </a:rPr>
              <a:t>Project (None) </a:t>
            </a:r>
            <a:r>
              <a:rPr lang="en-US" sz="400">
                <a:solidFill>
                  <a:srgbClr val="4C4B54"/>
                </a:solidFill>
                <a:latin typeface="Arial"/>
              </a:rPr>
              <a:t>■</a:t>
            </a:r>
          </a:p>
          <a:p>
            <a:pPr indent="0" algn="r"/>
            <a:r>
              <a:rPr lang="en-US" sz="400">
                <a:solidFill>
                  <a:srgbClr val="8E95A2"/>
                </a:solidFill>
                <a:latin typeface="Arial"/>
              </a:rPr>
              <a:t>=n</a:t>
            </a:r>
          </a:p>
        </p:txBody>
      </p:sp>
      <p:sp>
        <p:nvSpPr>
          <p:cNvPr id="8" name="Rectángulo 7"/>
          <p:cNvSpPr/>
          <p:nvPr/>
        </p:nvSpPr>
        <p:spPr>
          <a:xfrm>
            <a:off x="4821936" y="1597152"/>
            <a:ext cx="1286256" cy="57302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R="749300" indent="0">
              <a:lnSpc>
                <a:spcPts val="624"/>
              </a:lnSpc>
            </a:pPr>
            <a:r>
              <a:rPr lang="en-US" sz="400">
                <a:solidFill>
                  <a:srgbClr val="716F74"/>
                </a:solidFill>
                <a:latin typeface="Arial"/>
              </a:rPr>
              <a:t>nun </a:t>
            </a:r>
            <a:r>
              <a:rPr lang="en-US" sz="400">
                <a:solidFill>
                  <a:srgbClr val="58565B"/>
                </a:solidFill>
                <a:latin typeface="Arial"/>
              </a:rPr>
              <a:t>[1:2] 0 0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num </a:t>
            </a:r>
            <a:r>
              <a:rPr lang="en-US" sz="400">
                <a:solidFill>
                  <a:srgbClr val="58565B"/>
                </a:solidFill>
                <a:latin typeface="Arial"/>
              </a:rPr>
              <a:t>[1:2] 0 18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num </a:t>
            </a:r>
            <a:r>
              <a:rPr lang="en-US" sz="400">
                <a:solidFill>
                  <a:srgbClr val="58565B"/>
                </a:solidFill>
                <a:latin typeface="Arial"/>
              </a:rPr>
              <a:t>[1:2]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10 </a:t>
            </a:r>
            <a:r>
              <a:rPr lang="en-US" sz="400">
                <a:latin typeface="Arial"/>
              </a:rPr>
              <a:t>0 </a:t>
            </a:r>
            <a:r>
              <a:rPr lang="en-US" sz="400">
                <a:solidFill>
                  <a:srgbClr val="58565B"/>
                </a:solidFill>
                <a:latin typeface="Arial"/>
              </a:rPr>
              <a:t>num </a:t>
            </a:r>
            <a:r>
              <a:rPr lang="en-US" sz="400">
                <a:solidFill>
                  <a:srgbClr val="2B2A2E"/>
                </a:solidFill>
                <a:latin typeface="Arial"/>
              </a:rPr>
              <a:t>[1:2] </a:t>
            </a:r>
            <a:r>
              <a:rPr lang="en-US" sz="400">
                <a:solidFill>
                  <a:srgbClr val="58565B"/>
                </a:solidFill>
                <a:latin typeface="Arial"/>
              </a:rPr>
              <a:t>7 </a:t>
            </a:r>
            <a:r>
              <a:rPr lang="en-US" sz="400">
                <a:solidFill>
                  <a:srgbClr val="2B2A2E"/>
                </a:solidFill>
                <a:latin typeface="Arial"/>
              </a:rPr>
              <a:t>4</a:t>
            </a:r>
          </a:p>
          <a:p>
            <a:pPr indent="0">
              <a:lnSpc>
                <a:spcPts val="624"/>
              </a:lnSpc>
            </a:pPr>
            <a:r>
              <a:rPr lang="en-US" sz="400">
                <a:solidFill>
                  <a:srgbClr val="716F74"/>
                </a:solidFill>
                <a:latin typeface="Arial"/>
              </a:rPr>
              <a:t>num </a:t>
            </a:r>
            <a:r>
              <a:rPr lang="en-US" sz="400">
                <a:solidFill>
                  <a:srgbClr val="2B2A2E"/>
                </a:solidFill>
                <a:latin typeface="Arial"/>
              </a:rPr>
              <a:t>[1:200] </a:t>
            </a:r>
            <a:r>
              <a:rPr lang="en-US" sz="400">
                <a:solidFill>
                  <a:srgbClr val="58565B"/>
                </a:solidFill>
                <a:latin typeface="Arial"/>
              </a:rPr>
              <a:t>0 </a:t>
            </a:r>
            <a:r>
              <a:rPr lang="en-US" sz="400">
                <a:solidFill>
                  <a:srgbClr val="2B2A2E"/>
                </a:solidFill>
                <a:latin typeface="Arial"/>
              </a:rPr>
              <a:t>0.07S4 0.150S 0.2261 l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num </a:t>
            </a:r>
            <a:r>
              <a:rPr lang="en-US" sz="400">
                <a:solidFill>
                  <a:srgbClr val="2B2A2E"/>
                </a:solidFill>
                <a:latin typeface="Arial"/>
              </a:rPr>
              <a:t>[1:200] </a:t>
            </a:r>
            <a:r>
              <a:rPr lang="en-US" sz="400">
                <a:solidFill>
                  <a:srgbClr val="58565B"/>
                </a:solidFill>
                <a:latin typeface="Arial"/>
              </a:rPr>
              <a:t>20 19.8 19.7 19.5 </a:t>
            </a:r>
            <a:r>
              <a:rPr lang="en-US" sz="400">
                <a:solidFill>
                  <a:srgbClr val="2B2A2E"/>
                </a:solidFill>
                <a:latin typeface="Arial"/>
              </a:rPr>
              <a:t>19.4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num </a:t>
            </a:r>
            <a:r>
              <a:rPr lang="en-US" sz="400">
                <a:solidFill>
                  <a:srgbClr val="2B2A2E"/>
                </a:solidFill>
                <a:latin typeface="Arial"/>
              </a:rPr>
              <a:t>[1:200] </a:t>
            </a:r>
            <a:r>
              <a:rPr lang="en-US" sz="400">
                <a:latin typeface="Arial"/>
              </a:rPr>
              <a:t>7 </a:t>
            </a:r>
            <a:r>
              <a:rPr lang="en-US" sz="400">
                <a:solidFill>
                  <a:srgbClr val="2B2A2E"/>
                </a:solidFill>
                <a:latin typeface="Arial"/>
              </a:rPr>
              <a:t>6.97 6.95 6.92 6.9 ..</a:t>
            </a:r>
          </a:p>
        </p:txBody>
      </p:sp>
      <p:sp>
        <p:nvSpPr>
          <p:cNvPr id="9" name="Rectángulo 8"/>
          <p:cNvSpPr/>
          <p:nvPr/>
        </p:nvSpPr>
        <p:spPr>
          <a:xfrm>
            <a:off x="4133088" y="2225040"/>
            <a:ext cx="609600" cy="73152"/>
          </a:xfrm>
          <a:prstGeom prst="rect">
            <a:avLst/>
          </a:prstGeom>
          <a:solidFill>
            <a:srgbClr val="F5F5E9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131936"/>
                </a:solidFill>
                <a:latin typeface="Arial"/>
              </a:rPr>
              <a:t>Files Plots Packages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4767072" y="2225040"/>
            <a:ext cx="207264" cy="1828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spcAft>
                <a:spcPts val="210"/>
              </a:spcAft>
            </a:pPr>
            <a:r>
              <a:rPr lang="en-US" sz="400">
                <a:latin typeface="Arial"/>
              </a:rPr>
              <a:t>Help</a:t>
            </a:r>
          </a:p>
          <a:p>
            <a:pPr indent="0"/>
            <a:r>
              <a:rPr lang="en-US" sz="400">
                <a:solidFill>
                  <a:srgbClr val="62524B"/>
                </a:solidFill>
                <a:latin typeface="Arial"/>
              </a:rPr>
              <a:t>Export </a:t>
            </a:r>
            <a:r>
              <a:rPr lang="en-US" sz="400">
                <a:solidFill>
                  <a:srgbClr val="36373D"/>
                </a:solidFill>
                <a:latin typeface="Arial"/>
              </a:rPr>
              <a:t>■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4998720" y="2225040"/>
            <a:ext cx="585216" cy="60960"/>
          </a:xfrm>
          <a:prstGeom prst="rect">
            <a:avLst/>
          </a:prstGeom>
          <a:solidFill>
            <a:srgbClr val="F5F5E9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201E1F"/>
                </a:solidFill>
                <a:latin typeface="Arial"/>
              </a:rPr>
              <a:t>Viewer Presentation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1097280" y="2651760"/>
            <a:ext cx="1706880" cy="5486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marL="88900" indent="0"/>
            <a:r>
              <a:rPr lang="en-US" sz="400">
                <a:solidFill>
                  <a:srgbClr val="716F74"/>
                </a:solidFill>
                <a:latin typeface="Arial"/>
              </a:rPr>
              <a:t>27:1 </a:t>
            </a:r>
            <a:r>
              <a:rPr lang="en-US" sz="400">
                <a:solidFill>
                  <a:srgbClr val="8E95A2"/>
                </a:solidFill>
                <a:latin typeface="Arial"/>
              </a:rPr>
              <a:t>(Top Level)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;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1097280" y="2776728"/>
            <a:ext cx="1706880" cy="101498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spcAft>
                <a:spcPts val="210"/>
              </a:spcAft>
            </a:pPr>
            <a:r>
              <a:rPr lang="en-US" sz="400">
                <a:solidFill>
                  <a:srgbClr val="201E1F"/>
                </a:solidFill>
                <a:latin typeface="Arial"/>
              </a:rPr>
              <a:t>Console Terminal Background Jobs</a:t>
            </a:r>
          </a:p>
          <a:p>
            <a:pPr marL="152400" indent="0">
              <a:lnSpc>
                <a:spcPts val="528"/>
              </a:lnSpc>
            </a:pPr>
            <a:r>
              <a:rPr lang="es" sz="400">
                <a:solidFill>
                  <a:srgbClr val="44423E"/>
                </a:solidFill>
                <a:latin typeface="Arial"/>
              </a:rPr>
              <a:t>» </a:t>
            </a:r>
            <a:r>
              <a:rPr lang="en-US" sz="400">
                <a:solidFill>
                  <a:srgbClr val="495668"/>
                </a:solidFill>
                <a:latin typeface="Arial"/>
              </a:rPr>
              <a:t>R </a:t>
            </a:r>
            <a:r>
              <a:rPr lang="en-US" sz="400">
                <a:solidFill>
                  <a:srgbClr val="62524B"/>
                </a:solidFill>
                <a:latin typeface="Arial"/>
              </a:rPr>
              <a:t>4.5.1 ■ </a:t>
            </a:r>
            <a:r>
              <a:rPr lang="en-US" sz="450" i="1">
                <a:solidFill>
                  <a:srgbClr val="8E95A2"/>
                </a:solidFill>
                <a:latin typeface="Times New Roman"/>
              </a:rPr>
              <a:t>-t</a:t>
            </a:r>
          </a:p>
          <a:p>
            <a:pPr indent="0" algn="just">
              <a:lnSpc>
                <a:spcPts val="528"/>
              </a:lnSpc>
            </a:pPr>
            <a:r>
              <a:rPr lang="en-US" sz="450" i="1">
                <a:solidFill>
                  <a:srgbClr val="3E3CF1"/>
                </a:solidFill>
                <a:latin typeface="Times New Roman"/>
              </a:rPr>
              <a:t>&gt;</a:t>
            </a:r>
            <a:r>
              <a:rPr lang="en-US" sz="400">
                <a:solidFill>
                  <a:srgbClr val="3E3CF1"/>
                </a:solidFill>
                <a:latin typeface="Arial"/>
              </a:rPr>
              <a:t>    source</a:t>
            </a:r>
            <a:r>
              <a:rPr lang="en-US" sz="400">
                <a:solidFill>
                  <a:srgbClr val="2F1EF6"/>
                </a:solidFill>
                <a:latin typeface="Arial"/>
              </a:rPr>
              <a:t>("c:</a:t>
            </a:r>
            <a:r>
              <a:rPr lang="en-US" sz="400">
                <a:solidFill>
                  <a:srgbClr val="3E3CF1"/>
                </a:solidFill>
                <a:latin typeface="Arial"/>
              </a:rPr>
              <a:t>/user s/i </a:t>
            </a:r>
            <a:r>
              <a:rPr lang="es" sz="400">
                <a:solidFill>
                  <a:srgbClr val="3E3CF1"/>
                </a:solidFill>
                <a:latin typeface="Arial"/>
              </a:rPr>
              <a:t>sai</a:t>
            </a:r>
            <a:r>
              <a:rPr lang="en-US" sz="400">
                <a:solidFill>
                  <a:srgbClr val="3E3CF1"/>
                </a:solidFill>
                <a:latin typeface="Arial"/>
              </a:rPr>
              <a:t>a/Downl</a:t>
            </a:r>
            <a:r>
              <a:rPr lang="en-US" sz="400">
                <a:solidFill>
                  <a:srgbClr val="5B54F5"/>
                </a:solidFill>
                <a:latin typeface="Arial"/>
              </a:rPr>
              <a:t>oads/E</a:t>
            </a:r>
            <a:r>
              <a:rPr lang="en-US" sz="400">
                <a:solidFill>
                  <a:srgbClr val="3E3CF1"/>
                </a:solidFill>
                <a:latin typeface="Arial"/>
              </a:rPr>
              <a:t>jMaxi </a:t>
            </a:r>
            <a:r>
              <a:rPr lang="en-US" sz="400">
                <a:solidFill>
                  <a:srgbClr val="2F1EF6"/>
                </a:solidFill>
                <a:latin typeface="Arial"/>
              </a:rPr>
              <a:t>2. </a:t>
            </a:r>
            <a:r>
              <a:rPr lang="en-US" sz="400">
                <a:solidFill>
                  <a:srgbClr val="5B54F5"/>
                </a:solidFill>
                <a:latin typeface="Arial"/>
              </a:rPr>
              <a:t>R”)</a:t>
            </a:r>
          </a:p>
          <a:p>
            <a:pPr indent="0" algn="just">
              <a:lnSpc>
                <a:spcPts val="528"/>
              </a:lnSpc>
            </a:pPr>
            <a:r>
              <a:rPr lang="en-US" sz="400">
                <a:solidFill>
                  <a:srgbClr val="5B54F5"/>
                </a:solidFill>
                <a:latin typeface="Arial"/>
              </a:rPr>
              <a:t>&gt;    </a:t>
            </a:r>
            <a:r>
              <a:rPr lang="en-US" sz="400">
                <a:solidFill>
                  <a:srgbClr val="7467FB"/>
                </a:solidFill>
                <a:latin typeface="Arial"/>
              </a:rPr>
              <a:t>sou </a:t>
            </a:r>
            <a:r>
              <a:rPr lang="en-US" sz="400">
                <a:solidFill>
                  <a:srgbClr val="5B54F5"/>
                </a:solidFill>
                <a:latin typeface="Arial"/>
              </a:rPr>
              <a:t>rce ("c: /user </a:t>
            </a:r>
            <a:r>
              <a:rPr lang="en-US" sz="400">
                <a:solidFill>
                  <a:srgbClr val="7467FB"/>
                </a:solidFill>
                <a:latin typeface="Arial"/>
              </a:rPr>
              <a:t>s/i </a:t>
            </a:r>
            <a:r>
              <a:rPr lang="es" sz="400">
                <a:solidFill>
                  <a:srgbClr val="5B54F5"/>
                </a:solidFill>
                <a:latin typeface="Arial"/>
              </a:rPr>
              <a:t>sai </a:t>
            </a:r>
            <a:r>
              <a:rPr lang="en-US" sz="400">
                <a:solidFill>
                  <a:srgbClr val="5B54F5"/>
                </a:solidFill>
                <a:latin typeface="Arial"/>
              </a:rPr>
              <a:t>a/Downl</a:t>
            </a:r>
            <a:r>
              <a:rPr lang="en-US" sz="400">
                <a:solidFill>
                  <a:srgbClr val="7467FB"/>
                </a:solidFill>
                <a:latin typeface="Arial"/>
              </a:rPr>
              <a:t>oads/Ej </a:t>
            </a:r>
            <a:r>
              <a:rPr lang="en-US" sz="400">
                <a:solidFill>
                  <a:srgbClr val="5B54F5"/>
                </a:solidFill>
                <a:latin typeface="Arial"/>
              </a:rPr>
              <a:t>Maxi </a:t>
            </a:r>
            <a:r>
              <a:rPr lang="en-US" sz="400">
                <a:solidFill>
                  <a:srgbClr val="3E3CF1"/>
                </a:solidFill>
                <a:latin typeface="Arial"/>
              </a:rPr>
              <a:t>2. </a:t>
            </a:r>
            <a:r>
              <a:rPr lang="en-US" sz="400">
                <a:solidFill>
                  <a:srgbClr val="5B54F5"/>
                </a:solidFill>
                <a:latin typeface="Arial"/>
              </a:rPr>
              <a:t>R")</a:t>
            </a:r>
          </a:p>
          <a:p>
            <a:pPr indent="0" algn="just">
              <a:lnSpc>
                <a:spcPts val="528"/>
              </a:lnSpc>
            </a:pPr>
            <a:r>
              <a:rPr lang="en-US" sz="400">
                <a:solidFill>
                  <a:srgbClr val="5B54F5"/>
                </a:solidFill>
                <a:latin typeface="Arial"/>
              </a:rPr>
              <a:t>&gt;    </a:t>
            </a:r>
            <a:r>
              <a:rPr lang="en-US" sz="400">
                <a:solidFill>
                  <a:srgbClr val="3E3CF1"/>
                </a:solidFill>
                <a:latin typeface="Arial"/>
              </a:rPr>
              <a:t>source("C:/Users/isaia/Downloads/EjlMaxi. </a:t>
            </a:r>
            <a:r>
              <a:rPr lang="en-US" sz="400">
                <a:solidFill>
                  <a:srgbClr val="5B54F5"/>
                </a:solidFill>
                <a:latin typeface="Arial"/>
              </a:rPr>
              <a:t>R")</a:t>
            </a:r>
          </a:p>
          <a:p>
            <a:pPr indent="0" algn="just">
              <a:lnSpc>
                <a:spcPts val="528"/>
              </a:lnSpc>
              <a:spcAft>
                <a:spcPts val="210"/>
              </a:spcAft>
            </a:pPr>
            <a:r>
              <a:rPr lang="en-US" sz="400">
                <a:solidFill>
                  <a:srgbClr val="3E3CF1"/>
                </a:solidFill>
                <a:latin typeface="Arial"/>
              </a:rPr>
              <a:t>&gt;    </a:t>
            </a:r>
            <a:r>
              <a:rPr lang="en-US" sz="400">
                <a:solidFill>
                  <a:srgbClr val="5B54F5"/>
                </a:solidFill>
                <a:latin typeface="Arial"/>
              </a:rPr>
              <a:t>source("c:/users/isaia/Downloads/Ej3Maxi,R”)</a:t>
            </a:r>
          </a:p>
          <a:p>
            <a:pPr indent="0" algn="just">
              <a:spcAft>
                <a:spcPts val="210"/>
              </a:spcAft>
            </a:pPr>
            <a:r>
              <a:rPr lang="en-US" sz="400">
                <a:solidFill>
                  <a:srgbClr val="7467FB"/>
                </a:solidFill>
                <a:latin typeface="Arial"/>
              </a:rPr>
              <a:t>&gt;    sou</a:t>
            </a:r>
            <a:r>
              <a:rPr lang="en-US" sz="400">
                <a:solidFill>
                  <a:srgbClr val="3E3CF1"/>
                </a:solidFill>
                <a:latin typeface="Arial"/>
              </a:rPr>
              <a:t>rce</a:t>
            </a:r>
            <a:r>
              <a:rPr lang="en-US" sz="400">
                <a:solidFill>
                  <a:srgbClr val="5B54F5"/>
                </a:solidFill>
                <a:latin typeface="Arial"/>
              </a:rPr>
              <a:t>("e:/user</a:t>
            </a:r>
            <a:r>
              <a:rPr lang="en-US" sz="400">
                <a:solidFill>
                  <a:srgbClr val="7467FB"/>
                </a:solidFill>
                <a:latin typeface="Arial"/>
              </a:rPr>
              <a:t>s/i</a:t>
            </a:r>
            <a:r>
              <a:rPr lang="es" sz="400">
                <a:solidFill>
                  <a:srgbClr val="7467FB"/>
                </a:solidFill>
                <a:latin typeface="Arial"/>
              </a:rPr>
              <a:t>sai</a:t>
            </a:r>
            <a:r>
              <a:rPr lang="en-US" sz="400">
                <a:solidFill>
                  <a:srgbClr val="5B54F5"/>
                </a:solidFill>
                <a:latin typeface="Arial"/>
              </a:rPr>
              <a:t>a/Downl</a:t>
            </a:r>
            <a:r>
              <a:rPr lang="en-US" sz="400">
                <a:solidFill>
                  <a:srgbClr val="7467FB"/>
                </a:solidFill>
                <a:latin typeface="Arial"/>
              </a:rPr>
              <a:t>oads/Ej</a:t>
            </a:r>
            <a:r>
              <a:rPr lang="en-US" sz="400">
                <a:solidFill>
                  <a:srgbClr val="5B54F5"/>
                </a:solidFill>
                <a:latin typeface="Arial"/>
              </a:rPr>
              <a:t>3Maxi.R”)</a:t>
            </a:r>
          </a:p>
          <a:p>
            <a:pPr indent="0" algn="just">
              <a:lnSpc>
                <a:spcPts val="528"/>
              </a:lnSpc>
            </a:pPr>
            <a:r>
              <a:rPr lang="en-US" sz="400">
                <a:solidFill>
                  <a:srgbClr val="5B54F5"/>
                </a:solidFill>
                <a:latin typeface="Arial"/>
              </a:rPr>
              <a:t>&gt;    </a:t>
            </a:r>
            <a:r>
              <a:rPr lang="en-US" sz="400">
                <a:solidFill>
                  <a:srgbClr val="2F1EF6"/>
                </a:solidFill>
                <a:latin typeface="Arial"/>
              </a:rPr>
              <a:t>sou</a:t>
            </a:r>
            <a:r>
              <a:rPr lang="en-US" sz="400">
                <a:solidFill>
                  <a:srgbClr val="7467FB"/>
                </a:solidFill>
                <a:latin typeface="Arial"/>
              </a:rPr>
              <a:t>rce</a:t>
            </a:r>
            <a:r>
              <a:rPr lang="en-US" sz="400">
                <a:solidFill>
                  <a:srgbClr val="2F1EF6"/>
                </a:solidFill>
                <a:latin typeface="Arial"/>
              </a:rPr>
              <a:t>("C:</a:t>
            </a:r>
            <a:r>
              <a:rPr lang="en-US" sz="400">
                <a:solidFill>
                  <a:srgbClr val="3E3CF1"/>
                </a:solidFill>
                <a:latin typeface="Arial"/>
              </a:rPr>
              <a:t>/User</a:t>
            </a:r>
            <a:r>
              <a:rPr lang="en-US" sz="400">
                <a:solidFill>
                  <a:srgbClr val="5B54F5"/>
                </a:solidFill>
                <a:latin typeface="Arial"/>
              </a:rPr>
              <a:t>s/i</a:t>
            </a:r>
            <a:r>
              <a:rPr lang="es" sz="400">
                <a:solidFill>
                  <a:srgbClr val="5B54F5"/>
                </a:solidFill>
                <a:latin typeface="Arial"/>
              </a:rPr>
              <a:t>sai</a:t>
            </a:r>
            <a:r>
              <a:rPr lang="en-US" sz="400">
                <a:solidFill>
                  <a:srgbClr val="5B54F5"/>
                </a:solidFill>
                <a:latin typeface="Arial"/>
              </a:rPr>
              <a:t>a/Downloads/EjMaxi </a:t>
            </a:r>
            <a:r>
              <a:rPr lang="en-US" sz="400">
                <a:solidFill>
                  <a:srgbClr val="2F1EF6"/>
                </a:solidFill>
                <a:latin typeface="Arial"/>
              </a:rPr>
              <a:t>2.</a:t>
            </a:r>
            <a:r>
              <a:rPr lang="en-US" sz="400">
                <a:solidFill>
                  <a:srgbClr val="7467FB"/>
                </a:solidFill>
                <a:latin typeface="Arial"/>
              </a:rPr>
              <a:t>R”)</a:t>
            </a:r>
          </a:p>
          <a:p>
            <a:pPr indent="0" algn="just">
              <a:lnSpc>
                <a:spcPts val="528"/>
              </a:lnSpc>
            </a:pPr>
            <a:r>
              <a:rPr lang="en-US" sz="400">
                <a:solidFill>
                  <a:srgbClr val="5B54F5"/>
                </a:solidFill>
                <a:latin typeface="Arial"/>
              </a:rPr>
              <a:t>&gt;    </a:t>
            </a:r>
            <a:r>
              <a:rPr lang="en-US" sz="400">
                <a:solidFill>
                  <a:srgbClr val="3E3CF1"/>
                </a:solidFill>
                <a:latin typeface="Arial"/>
              </a:rPr>
              <a:t>sourceC"c:/users/isaia/Downloads/Ej3Maxi</a:t>
            </a:r>
            <a:r>
              <a:rPr lang="en-US" sz="400">
                <a:solidFill>
                  <a:srgbClr val="5B54F5"/>
                </a:solidFill>
                <a:latin typeface="Arial"/>
              </a:rPr>
              <a:t>,R")</a:t>
            </a:r>
          </a:p>
          <a:p>
            <a:pPr indent="0" algn="just">
              <a:lnSpc>
                <a:spcPts val="528"/>
              </a:lnSpc>
            </a:pPr>
            <a:r>
              <a:rPr lang="en-US" sz="400">
                <a:solidFill>
                  <a:srgbClr val="5B54F5"/>
                </a:solidFill>
                <a:latin typeface="Arial"/>
              </a:rPr>
              <a:t>&gt;    </a:t>
            </a:r>
            <a:r>
              <a:rPr lang="es" sz="400">
                <a:solidFill>
                  <a:srgbClr val="5B54F5"/>
                </a:solidFill>
                <a:latin typeface="Arial"/>
              </a:rPr>
              <a:t>sourceC'Ci/Users/isaia/Downloads/EjíMaxi</a:t>
            </a:r>
            <a:r>
              <a:rPr lang="en-US" sz="400">
                <a:solidFill>
                  <a:srgbClr val="5B54F5"/>
                </a:solidFill>
                <a:latin typeface="Arial"/>
              </a:rPr>
              <a:t>.R")</a:t>
            </a:r>
          </a:p>
          <a:p>
            <a:pPr indent="0" algn="just">
              <a:lnSpc>
                <a:spcPts val="528"/>
              </a:lnSpc>
            </a:pPr>
            <a:r>
              <a:rPr lang="en-US" sz="400">
                <a:solidFill>
                  <a:srgbClr val="3E3CF1"/>
                </a:solidFill>
                <a:latin typeface="Arial"/>
              </a:rPr>
              <a:t>&gt;    source("C:/Users/isaia/Downloads/EjSMaxi</a:t>
            </a:r>
            <a:r>
              <a:rPr lang="en-US" sz="400">
                <a:solidFill>
                  <a:srgbClr val="5B54F5"/>
                </a:solidFill>
                <a:latin typeface="Arial"/>
              </a:rPr>
              <a:t>,R")</a:t>
            </a:r>
          </a:p>
          <a:p>
            <a:pPr indent="0" algn="just"/>
            <a:r>
              <a:rPr lang="en-US" sz="400">
                <a:solidFill>
                  <a:srgbClr val="C2C9D4"/>
                </a:solidFill>
                <a:latin typeface="Arial"/>
              </a:rPr>
              <a:t>&gt;i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3810000" y="2651760"/>
            <a:ext cx="310896" cy="195072"/>
          </a:xfrm>
          <a:prstGeom prst="rect">
            <a:avLst/>
          </a:prstGeom>
          <a:solidFill>
            <a:srgbClr val="DDE0E4"/>
          </a:solidFill>
        </p:spPr>
        <p:txBody>
          <a:bodyPr lIns="0" tIns="0" rIns="0" bIns="0">
            <a:noAutofit/>
          </a:bodyPr>
          <a:lstStyle/>
          <a:p>
            <a:pPr indent="0" algn="r">
              <a:lnSpc>
                <a:spcPts val="1056"/>
              </a:lnSpc>
            </a:pPr>
            <a:r>
              <a:rPr lang="en-US" sz="400">
                <a:solidFill>
                  <a:srgbClr val="716F74"/>
                </a:solidFill>
                <a:latin typeface="Arial"/>
              </a:rPr>
              <a:t>R </a:t>
            </a:r>
            <a:r>
              <a:rPr lang="en-US" sz="400">
                <a:solidFill>
                  <a:srgbClr val="A4A19D"/>
                </a:solidFill>
                <a:latin typeface="Arial"/>
              </a:rPr>
              <a:t>Script </a:t>
            </a:r>
            <a:r>
              <a:rPr lang="en-US" sz="450" i="1">
                <a:solidFill>
                  <a:srgbClr val="716F74"/>
                </a:solidFill>
                <a:latin typeface="Times New Roman"/>
              </a:rPr>
              <a:t>• </a:t>
            </a:r>
            <a:r>
              <a:rPr lang="en-US" sz="400">
                <a:solidFill>
                  <a:srgbClr val="A4A19D"/>
                </a:solidFill>
                <a:latin typeface="Arial"/>
              </a:rPr>
              <a:t>= □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1164336" y="3858768"/>
            <a:ext cx="170688" cy="97536"/>
          </a:xfrm>
          <a:prstGeom prst="rect">
            <a:avLst/>
          </a:prstGeom>
          <a:solidFill>
            <a:srgbClr val="DDE0E4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1050" b="1" spc="-150">
                <a:solidFill>
                  <a:srgbClr val="C22C1F"/>
                </a:solidFill>
                <a:latin typeface="Arial"/>
              </a:rPr>
              <a:t>o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2017776" y="3907536"/>
            <a:ext cx="384048" cy="85344"/>
          </a:xfrm>
          <a:prstGeom prst="rect">
            <a:avLst/>
          </a:prstGeom>
          <a:solidFill>
            <a:srgbClr val="F5F5E9"/>
          </a:solidFill>
        </p:spPr>
        <p:txBody>
          <a:bodyPr wrap="none" lIns="0" tIns="0" rIns="0" bIns="0">
            <a:noAutofit/>
          </a:bodyPr>
          <a:lstStyle/>
          <a:p>
            <a:pPr indent="0">
              <a:spcAft>
                <a:spcPts val="3150"/>
              </a:spcAft>
            </a:pPr>
            <a:r>
              <a:rPr lang="en-US" sz="400">
                <a:solidFill>
                  <a:srgbClr val="36373D"/>
                </a:solidFill>
                <a:latin typeface="Arial"/>
              </a:rPr>
              <a:t>Q </a:t>
            </a:r>
            <a:r>
              <a:rPr lang="es" sz="400">
                <a:solidFill>
                  <a:srgbClr val="8E95A2"/>
                </a:solidFill>
                <a:latin typeface="Arial"/>
              </a:rPr>
              <a:t>Buscar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2761488" y="3864864"/>
            <a:ext cx="2353056" cy="152400"/>
          </a:xfrm>
          <a:prstGeom prst="rect">
            <a:avLst/>
          </a:prstGeom>
          <a:solidFill>
            <a:srgbClr val="E2DCD6"/>
          </a:solidFill>
        </p:spPr>
        <p:txBody>
          <a:bodyPr wrap="none" lIns="0" tIns="0" rIns="0" bIns="0">
            <a:noAutofit/>
          </a:bodyPr>
          <a:lstStyle/>
          <a:p>
            <a:pPr indent="0" algn="just"/>
            <a:r>
              <a:rPr lang="en-US" sz="950" b="1" spc="350">
                <a:solidFill>
                  <a:srgbClr val="A2411E"/>
                </a:solidFill>
                <a:latin typeface="Georgia"/>
              </a:rPr>
              <a:t>^ </a:t>
            </a:r>
            <a:r>
              <a:rPr lang="en-US" sz="950" b="1" spc="350">
                <a:solidFill>
                  <a:srgbClr val="36373D"/>
                </a:solidFill>
                <a:latin typeface="Georgia"/>
              </a:rPr>
              <a:t>L. </a:t>
            </a:r>
            <a:r>
              <a:rPr lang="en-US" sz="950" b="1" spc="350">
                <a:solidFill>
                  <a:srgbClr val="296A9D"/>
                </a:solidFill>
                <a:latin typeface="Georgia"/>
              </a:rPr>
              <a:t>- OCDEj^Gl</a:t>
            </a:r>
            <a:r>
              <a:rPr lang="en-US" sz="900" spc="-50">
                <a:solidFill>
                  <a:srgbClr val="296A9D"/>
                </a:solidFill>
                <a:latin typeface="Arial"/>
              </a:rPr>
              <a:t>'/</a:t>
            </a:r>
            <a:r>
              <a:rPr lang="en-US" sz="900" spc="-50" baseline="30000">
                <a:solidFill>
                  <a:srgbClr val="296A9D"/>
                </a:solidFill>
                <a:latin typeface="Arial"/>
              </a:rPr>
              <a:t>3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1069848" y="4544568"/>
            <a:ext cx="5641848" cy="4312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R="762000" indent="0">
              <a:lnSpc>
                <a:spcPts val="2568"/>
              </a:lnSpc>
              <a:spcBef>
                <a:spcPts val="3150"/>
              </a:spcBef>
            </a:pPr>
            <a:r>
              <a:rPr lang="en-US" sz="1150" b="1">
                <a:latin typeface="Arial"/>
              </a:rPr>
              <a:t>GEOGEBRA, POMQM, RSTUDIO - </a:t>
            </a:r>
            <a:r>
              <a:rPr lang="es" sz="1150" b="1">
                <a:latin typeface="Arial"/>
              </a:rPr>
              <a:t>MINIMIZAR Ejercicio </a:t>
            </a:r>
            <a:r>
              <a:rPr lang="en-US" sz="1150" b="1">
                <a:latin typeface="Arial"/>
              </a:rPr>
              <a:t>1 — </a:t>
            </a:r>
            <a:r>
              <a:rPr lang="es" sz="1150" b="1">
                <a:latin typeface="Arial"/>
              </a:rPr>
              <a:t>Transporte mínimo de camiones</a:t>
            </a:r>
          </a:p>
          <a:p>
            <a:pPr indent="0" algn="just">
              <a:lnSpc>
                <a:spcPts val="1584"/>
              </a:lnSpc>
              <a:spcAft>
                <a:spcPts val="1470"/>
              </a:spcAft>
            </a:pPr>
            <a:r>
              <a:rPr lang="es" sz="1150" b="1">
                <a:latin typeface="Arial"/>
              </a:rPr>
              <a:t>Enunciado. </a:t>
            </a:r>
            <a:r>
              <a:rPr lang="es" sz="1100">
                <a:latin typeface="Arial"/>
              </a:rPr>
              <a:t>Una empresa necesita enviar mercancía desde dos centros (camión A = x, camión B = y). Costo por camión: A = 50 $, B = 70 $. Deben cumplirse mínimos de envío (demandas) y hay límites de camiones disponibles:</a:t>
            </a:r>
          </a:p>
          <a:p>
            <a:pPr marL="165100" indent="0" algn="just">
              <a:lnSpc>
                <a:spcPts val="3168"/>
              </a:lnSpc>
            </a:pPr>
            <a:r>
              <a:rPr lang="es" sz="1700">
                <a:solidFill>
                  <a:srgbClr val="58565B"/>
                </a:solidFill>
                <a:latin typeface="Arial"/>
              </a:rPr>
              <a:t>• </a:t>
            </a:r>
            <a:r>
              <a:rPr lang="es" sz="1700">
                <a:solidFill>
                  <a:srgbClr val="201E1F"/>
                </a:solidFill>
                <a:latin typeface="Arial"/>
              </a:rPr>
              <a:t>2 </a:t>
            </a:r>
            <a:r>
              <a:rPr lang="es" sz="1800" i="1" spc="150">
                <a:solidFill>
                  <a:srgbClr val="201E1F"/>
                </a:solidFill>
                <a:latin typeface="Arial"/>
              </a:rPr>
              <a:t>x</a:t>
            </a:r>
            <a:r>
              <a:rPr lang="es" sz="1700">
                <a:solidFill>
                  <a:srgbClr val="201E1F"/>
                </a:solidFill>
                <a:latin typeface="Arial"/>
              </a:rPr>
              <a:t> &gt; 10 (demanda 1)</a:t>
            </a:r>
          </a:p>
          <a:p>
            <a:pPr marL="165100" indent="0" algn="just">
              <a:lnSpc>
                <a:spcPts val="3168"/>
              </a:lnSpc>
            </a:pPr>
            <a:r>
              <a:rPr lang="es" sz="1700">
                <a:solidFill>
                  <a:srgbClr val="58565B"/>
                </a:solidFill>
                <a:latin typeface="Arial"/>
              </a:rPr>
              <a:t>•    </a:t>
            </a:r>
            <a:r>
              <a:rPr lang="es" sz="1800" i="1" spc="150">
                <a:solidFill>
                  <a:srgbClr val="201E1F"/>
                </a:solidFill>
                <a:latin typeface="Arial"/>
              </a:rPr>
              <a:t>x + 3y</a:t>
            </a:r>
            <a:r>
              <a:rPr lang="es" sz="1700">
                <a:solidFill>
                  <a:srgbClr val="201E1F"/>
                </a:solidFill>
                <a:latin typeface="Arial"/>
              </a:rPr>
              <a:t> &gt; 12 (demanda 2)</a:t>
            </a:r>
          </a:p>
          <a:p>
            <a:pPr marL="165100" indent="0" algn="just">
              <a:lnSpc>
                <a:spcPts val="3168"/>
              </a:lnSpc>
              <a:spcAft>
                <a:spcPts val="420"/>
              </a:spcAft>
            </a:pPr>
            <a:r>
              <a:rPr lang="es" sz="1100" cap="small">
                <a:solidFill>
                  <a:srgbClr val="58565B"/>
                </a:solidFill>
                <a:latin typeface="Arial"/>
              </a:rPr>
              <a:t>•    </a:t>
            </a:r>
            <a:r>
              <a:rPr lang="es" sz="1100" cap="small">
                <a:solidFill>
                  <a:srgbClr val="201E1F"/>
                </a:solidFill>
                <a:latin typeface="Arial"/>
              </a:rPr>
              <a:t>£ &lt; 8, </a:t>
            </a:r>
            <a:r>
              <a:rPr lang="es" sz="1100" cap="small" spc="400">
                <a:solidFill>
                  <a:srgbClr val="201E1F"/>
                </a:solidFill>
                <a:latin typeface="Arial"/>
              </a:rPr>
              <a:t>í/&lt;</a:t>
            </a:r>
            <a:r>
              <a:rPr lang="es" sz="1100" spc="400">
                <a:solidFill>
                  <a:srgbClr val="201E1F"/>
                </a:solidFill>
                <a:latin typeface="Arial"/>
              </a:rPr>
              <a:t>6, </a:t>
            </a:r>
            <a:r>
              <a:rPr lang="es" sz="1100" spc="700">
                <a:solidFill>
                  <a:srgbClr val="201E1F"/>
                </a:solidFill>
                <a:latin typeface="Arial"/>
              </a:rPr>
              <a:t>#&gt;Ü</a:t>
            </a:r>
            <a:r>
              <a:rPr lang="es" sz="1100" spc="700" baseline="-25000">
                <a:solidFill>
                  <a:srgbClr val="201E1F"/>
                </a:solidFill>
                <a:latin typeface="Arial"/>
              </a:rPr>
              <a:t>T</a:t>
            </a:r>
            <a:r>
              <a:rPr lang="es" sz="1100" spc="700">
                <a:solidFill>
                  <a:srgbClr val="201E1F"/>
                </a:solidFill>
                <a:latin typeface="Arial"/>
              </a:rPr>
              <a:t>y&gt;0</a:t>
            </a:r>
          </a:p>
          <a:p>
            <a:pPr indent="0" algn="just">
              <a:spcAft>
                <a:spcPts val="3150"/>
              </a:spcAft>
            </a:pPr>
            <a:r>
              <a:rPr lang="es" sz="1600" b="1">
                <a:solidFill>
                  <a:srgbClr val="201E1F"/>
                </a:solidFill>
                <a:latin typeface="Arial"/>
              </a:rPr>
              <a:t>Función objetivo (minimizar): </a:t>
            </a:r>
            <a:r>
              <a:rPr lang="es" sz="2000" i="1">
                <a:solidFill>
                  <a:srgbClr val="201E1F"/>
                </a:solidFill>
                <a:latin typeface="Arial"/>
              </a:rPr>
              <a:t>Z </a:t>
            </a:r>
            <a:r>
              <a:rPr lang="es" sz="2000" i="1">
                <a:solidFill>
                  <a:srgbClr val="58565B"/>
                </a:solidFill>
                <a:latin typeface="Arial"/>
              </a:rPr>
              <a:t>=</a:t>
            </a:r>
            <a:r>
              <a:rPr lang="es" sz="1600" b="1">
                <a:solidFill>
                  <a:srgbClr val="58565B"/>
                </a:solidFill>
                <a:latin typeface="Arial"/>
              </a:rPr>
              <a:t> </a:t>
            </a:r>
            <a:r>
              <a:rPr lang="es" sz="1600" b="1">
                <a:solidFill>
                  <a:srgbClr val="201E1F"/>
                </a:solidFill>
                <a:latin typeface="Arial"/>
              </a:rPr>
              <a:t>50# + 70</a:t>
            </a:r>
            <a:r>
              <a:rPr lang="es" sz="2000" i="1">
                <a:solidFill>
                  <a:srgbClr val="201E1F"/>
                </a:solidFill>
                <a:latin typeface="Arial"/>
              </a:rPr>
              <a:t>y</a:t>
            </a:r>
          </a:p>
          <a:p>
            <a:pPr indent="0" algn="just">
              <a:spcAft>
                <a:spcPts val="1050"/>
              </a:spcAft>
            </a:pPr>
            <a:r>
              <a:rPr lang="es" sz="1150" b="1">
                <a:latin typeface="Arial"/>
              </a:rPr>
              <a:t>Respuesta final:</a:t>
            </a:r>
          </a:p>
          <a:p>
            <a:pPr indent="0" algn="just">
              <a:lnSpc>
                <a:spcPts val="1608"/>
              </a:lnSpc>
            </a:pPr>
            <a:r>
              <a:rPr lang="es" sz="1100">
                <a:latin typeface="Arial"/>
              </a:rPr>
              <a:t>Usar x=3,6 camiones A y Y=2,8 camiones B (si necesitas enteros, redondear reformular) — coste mínimo 376 $.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92" y="1228344"/>
            <a:ext cx="5599176" cy="313334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736" y="5059680"/>
            <a:ext cx="713232" cy="518160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075944" y="911352"/>
            <a:ext cx="1691640" cy="1524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s" sz="1200">
                <a:latin typeface="Arial"/>
              </a:rPr>
              <a:t>Resuelto con GeoGebra: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075944" y="4526280"/>
            <a:ext cx="1539240" cy="15849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spcAft>
                <a:spcPts val="1050"/>
              </a:spcAft>
            </a:pPr>
            <a:r>
              <a:rPr lang="es" sz="1100">
                <a:latin typeface="Arial"/>
              </a:rPr>
              <a:t>Resuelto con PomQM: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121664" y="4864608"/>
            <a:ext cx="2773680" cy="176784"/>
          </a:xfrm>
          <a:prstGeom prst="rect">
            <a:avLst/>
          </a:prstGeom>
          <a:solidFill>
            <a:srgbClr val="B9D1EB"/>
          </a:solidFill>
        </p:spPr>
        <p:txBody>
          <a:bodyPr lIns="0" tIns="0" rIns="0" bIns="0">
            <a:noAutofit/>
          </a:bodyPr>
          <a:lstStyle/>
          <a:p>
            <a:pPr indent="0">
              <a:spcBef>
                <a:spcPts val="1050"/>
              </a:spcBef>
            </a:pPr>
            <a:r>
              <a:rPr lang="es" sz="400">
                <a:latin typeface="Arial"/>
              </a:rPr>
              <a:t>ir </a:t>
            </a:r>
            <a:r>
              <a:rPr lang="es" sz="400">
                <a:solidFill>
                  <a:srgbClr val="59576C"/>
                </a:solidFill>
                <a:latin typeface="Arial"/>
              </a:rPr>
              <a:t>QM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for </a:t>
            </a:r>
            <a:r>
              <a:rPr lang="es" sz="400">
                <a:solidFill>
                  <a:srgbClr val="59576C"/>
                </a:solidFill>
                <a:latin typeface="Arial"/>
              </a:rPr>
              <a:t>Windows •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[Iterations]</a:t>
            </a:r>
          </a:p>
          <a:p>
            <a:pPr indent="0"/>
            <a:r>
              <a:rPr lang="es" sz="400">
                <a:solidFill>
                  <a:srgbClr val="9C453F"/>
                </a:solidFill>
                <a:latin typeface="Arial"/>
              </a:rPr>
              <a:t>«¡J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FILE </a:t>
            </a:r>
            <a:r>
              <a:rPr lang="en-US" sz="400">
                <a:solidFill>
                  <a:srgbClr val="8E95A2"/>
                </a:solidFill>
                <a:latin typeface="Arial"/>
              </a:rPr>
              <a:t>EDIT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VIEW TAYLOR </a:t>
            </a:r>
            <a:r>
              <a:rPr lang="es" sz="400">
                <a:solidFill>
                  <a:srgbClr val="59576C"/>
                </a:solidFill>
                <a:latin typeface="Arial"/>
              </a:rPr>
              <a:t>MODULE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FORMAT TOOLS </a:t>
            </a:r>
            <a:r>
              <a:rPr lang="es" sz="400">
                <a:solidFill>
                  <a:srgbClr val="4C6FB8"/>
                </a:solidFill>
                <a:latin typeface="Arial"/>
              </a:rPr>
              <a:t>¿] </a:t>
            </a:r>
            <a:r>
              <a:rPr lang="en-US" sz="400">
                <a:solidFill>
                  <a:srgbClr val="357D46"/>
                </a:solidFill>
                <a:latin typeface="Arial"/>
              </a:rPr>
              <a:t>SOLUTIONS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HELP </a:t>
            </a:r>
            <a:r>
              <a:rPr lang="en-US" sz="450" i="1">
                <a:solidFill>
                  <a:srgbClr val="F70404"/>
                </a:solidFill>
                <a:latin typeface="Times New Roman"/>
              </a:rPr>
              <a:t>M</a:t>
            </a:r>
            <a:r>
              <a:rPr lang="en-US" sz="400">
                <a:solidFill>
                  <a:srgbClr val="F70404"/>
                </a:solidFill>
                <a:latin typeface="Arial"/>
              </a:rPr>
              <a:t>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EDIT DATA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121664" y="5065776"/>
            <a:ext cx="944880" cy="176784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indent="0" algn="just"/>
            <a:r>
              <a:rPr lang="en-US" sz="1100">
                <a:solidFill>
                  <a:srgbClr val="8E95A2"/>
                </a:solidFill>
                <a:latin typeface="Arial"/>
              </a:rPr>
              <a:t>Ll U </a:t>
            </a:r>
            <a:r>
              <a:rPr lang="en-US" sz="1100" cap="small">
                <a:solidFill>
                  <a:srgbClr val="79798B"/>
                </a:solidFill>
                <a:latin typeface="Arial"/>
              </a:rPr>
              <a:t>lQi</a:t>
            </a:r>
            <a:r>
              <a:rPr lang="en-US" sz="1100">
                <a:solidFill>
                  <a:srgbClr val="79798B"/>
                </a:solidFill>
                <a:latin typeface="Arial"/>
              </a:rPr>
              <a:t> </a:t>
            </a:r>
            <a:r>
              <a:rPr lang="es" sz="1100">
                <a:solidFill>
                  <a:srgbClr val="8E95A2"/>
                </a:solidFill>
                <a:latin typeface="Arial"/>
              </a:rPr>
              <a:t>;« </a:t>
            </a:r>
            <a:r>
              <a:rPr lang="en-US" sz="1100" baseline="-25000">
                <a:solidFill>
                  <a:srgbClr val="8E95A2"/>
                </a:solidFill>
                <a:latin typeface="Arial"/>
              </a:rPr>
              <a:t>5lep</a:t>
            </a:r>
          </a:p>
        </p:txBody>
      </p:sp>
      <p:sp>
        <p:nvSpPr>
          <p:cNvPr id="8" name="Rectángulo 7"/>
          <p:cNvSpPr/>
          <p:nvPr/>
        </p:nvSpPr>
        <p:spPr>
          <a:xfrm>
            <a:off x="1143000" y="5227320"/>
            <a:ext cx="597408" cy="51816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indent="0">
              <a:spcAft>
                <a:spcPts val="840"/>
              </a:spcAft>
            </a:pPr>
            <a:r>
              <a:rPr lang="en-US" sz="400">
                <a:solidFill>
                  <a:srgbClr val="58565B"/>
                </a:solidFill>
                <a:latin typeface="Arial"/>
              </a:rPr>
              <a:t>New Open Save Print</a:t>
            </a:r>
          </a:p>
        </p:txBody>
      </p:sp>
      <p:sp>
        <p:nvSpPr>
          <p:cNvPr id="9" name="Rectángulo 8"/>
          <p:cNvSpPr/>
          <p:nvPr/>
        </p:nvSpPr>
        <p:spPr>
          <a:xfrm>
            <a:off x="1133856" y="5446776"/>
            <a:ext cx="240792" cy="54864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628DBA"/>
                </a:solidFill>
                <a:latin typeface="Arial"/>
              </a:rPr>
              <a:t>MyOMLab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2511552" y="5062728"/>
            <a:ext cx="3261360" cy="15849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/>
            <a:r>
              <a:rPr lang="en-US" sz="1100">
                <a:solidFill>
                  <a:srgbClr val="4C6FB8"/>
                </a:solidFill>
                <a:latin typeface="Arial"/>
              </a:rPr>
              <a:t>_ _    ~ </a:t>
            </a:r>
            <a:r>
              <a:rPr lang="es" sz="1100">
                <a:solidFill>
                  <a:srgbClr val="4C6FB8"/>
                </a:solidFill>
                <a:latin typeface="Arial"/>
              </a:rPr>
              <a:t>-fl¡ </a:t>
            </a:r>
            <a:r>
              <a:rPr lang="en-US" sz="1100">
                <a:solidFill>
                  <a:srgbClr val="4C6FB8"/>
                </a:solidFill>
                <a:latin typeface="Arial"/>
              </a:rPr>
              <a:t>&gt;    -    " i -    _ ...    .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2453640" y="5215128"/>
            <a:ext cx="3361944" cy="6705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480"/>
              </a:lnSpc>
            </a:pPr>
            <a:r>
              <a:rPr lang="en-US" sz="400">
                <a:solidFill>
                  <a:srgbClr val="59576C"/>
                </a:solidFill>
                <a:latin typeface="Arial"/>
              </a:rPr>
              <a:t>Copy Paste Autosize Widen Full </a:t>
            </a:r>
            <a:r>
              <a:rPr lang="es" sz="400">
                <a:solidFill>
                  <a:srgbClr val="8E95A2"/>
                </a:solidFill>
                <a:latin typeface="Arial"/>
              </a:rPr>
              <a:t>ísert </a:t>
            </a:r>
            <a:r>
              <a:rPr lang="en-US" sz="400">
                <a:solidFill>
                  <a:srgbClr val="8E95A2"/>
                </a:solidFill>
                <a:latin typeface="Arial"/>
              </a:rPr>
              <a:t>Insert    Copy Cell   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Calculator Normal    Comment Snip Calendar Help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2825496" y="5279136"/>
            <a:ext cx="2090928" cy="4876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480"/>
              </a:lnSpc>
            </a:pPr>
            <a:r>
              <a:rPr lang="en-US" sz="400">
                <a:solidFill>
                  <a:srgbClr val="59576C"/>
                </a:solidFill>
                <a:latin typeface="Arial"/>
              </a:rPr>
              <a:t>Columns Columns Screen    </a:t>
            </a:r>
            <a:r>
              <a:rPr lang="en-US" sz="400">
                <a:solidFill>
                  <a:srgbClr val="8E95A2"/>
                </a:solidFill>
                <a:latin typeface="Arial"/>
              </a:rPr>
              <a:t>Row(s)    Column(s) Down   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Distribution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4992624" y="5071872"/>
            <a:ext cx="847344" cy="158496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indent="0" algn="just"/>
            <a:r>
              <a:rPr lang="en-US" sz="1100">
                <a:solidFill>
                  <a:srgbClr val="59576C"/>
                </a:solidFill>
                <a:latin typeface="Arial"/>
              </a:rPr>
              <a:t>^ ::== </a:t>
            </a:r>
            <a:r>
              <a:rPr lang="en-US" sz="1100">
                <a:solidFill>
                  <a:srgbClr val="2665CF"/>
                </a:solidFill>
                <a:latin typeface="Arial"/>
              </a:rPr>
              <a:t>#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3249168" y="5382768"/>
            <a:ext cx="1365504" cy="134112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indent="0" algn="just"/>
            <a:r>
              <a:rPr lang="en-US" sz="500">
                <a:solidFill>
                  <a:srgbClr val="F54922"/>
                </a:solidFill>
                <a:latin typeface="Arial"/>
              </a:rPr>
              <a:t>3 </a:t>
            </a:r>
            <a:r>
              <a:rPr lang="en-US" sz="500">
                <a:solidFill>
                  <a:srgbClr val="8E0E32"/>
                </a:solidFill>
                <a:latin typeface="Arial"/>
              </a:rPr>
              <a:t>4 </a:t>
            </a:r>
            <a:r>
              <a:rPr lang="en-US" sz="500">
                <a:solidFill>
                  <a:srgbClr val="666ACC"/>
                </a:solidFill>
                <a:latin typeface="Arial"/>
              </a:rPr>
              <a:t>5 </a:t>
            </a:r>
            <a:r>
              <a:rPr lang="en-US" sz="500">
                <a:solidFill>
                  <a:srgbClr val="102CCA"/>
                </a:solidFill>
                <a:latin typeface="Arial"/>
              </a:rPr>
              <a:t>6 </a:t>
            </a:r>
            <a:r>
              <a:rPr lang="en-US" sz="500">
                <a:solidFill>
                  <a:srgbClr val="59576C"/>
                </a:solidFill>
                <a:latin typeface="Arial"/>
              </a:rPr>
              <a:t>Opiri Fite </a:t>
            </a:r>
            <a:r>
              <a:rPr lang="en-US" sz="500" baseline="30000">
                <a:solidFill>
                  <a:srgbClr val="59576C"/>
                </a:solidFill>
                <a:latin typeface="Arial"/>
              </a:rPr>
              <a:t>:</a:t>
            </a:r>
            <a:r>
              <a:rPr lang="en-US" sz="500">
                <a:solidFill>
                  <a:srgbClr val="59576C"/>
                </a:solidFill>
                <a:latin typeface="Arial"/>
              </a:rPr>
              <a:t>    </a:t>
            </a:r>
            <a:r>
              <a:rPr lang="en-US" sz="500">
                <a:latin typeface="Arial"/>
              </a:rPr>
              <a:t>^ </a:t>
            </a:r>
            <a:r>
              <a:rPr lang="en-US" sz="500">
                <a:solidFill>
                  <a:srgbClr val="59576C"/>
                </a:solidFill>
                <a:latin typeface="Arial"/>
              </a:rPr>
              <a:t>Nert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1767840" y="5367528"/>
            <a:ext cx="1319784" cy="13716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1100">
                <a:solidFill>
                  <a:srgbClr val="62799D"/>
                </a:solidFill>
                <a:latin typeface="Arial"/>
              </a:rPr>
              <a:t>liS </a:t>
            </a:r>
            <a:r>
              <a:rPr lang="en-US" sz="1100" i="1">
                <a:solidFill>
                  <a:srgbClr val="2074B4"/>
                </a:solidFill>
                <a:latin typeface="Arial"/>
              </a:rPr>
              <a:t>1$</a:t>
            </a:r>
            <a:r>
              <a:rPr lang="en-US" sz="1100">
                <a:solidFill>
                  <a:srgbClr val="2074B4"/>
                </a:solidFill>
                <a:latin typeface="Arial"/>
              </a:rPr>
              <a:t> </a:t>
            </a:r>
            <a:r>
              <a:rPr lang="en-US" sz="1100">
                <a:solidFill>
                  <a:srgbClr val="62799D"/>
                </a:solidFill>
                <a:latin typeface="Arial"/>
              </a:rPr>
              <a:t>Q </a:t>
            </a:r>
            <a:r>
              <a:rPr lang="en-US" sz="1100">
                <a:solidFill>
                  <a:srgbClr val="716F74"/>
                </a:solidFill>
                <a:latin typeface="Arial"/>
              </a:rPr>
              <a:t>hM, </a:t>
            </a:r>
            <a:r>
              <a:rPr lang="en-US" sz="1100">
                <a:solidFill>
                  <a:srgbClr val="FC6762"/>
                </a:solidFill>
                <a:latin typeface="Arial"/>
              </a:rPr>
              <a:t>Q </a:t>
            </a:r>
            <a:r>
              <a:rPr lang="en-US" sz="1100">
                <a:solidFill>
                  <a:srgbClr val="BC1D75"/>
                </a:solidFill>
                <a:latin typeface="Arial"/>
              </a:rPr>
              <a:t>1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1417320" y="5516880"/>
            <a:ext cx="1216152" cy="5486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292100">
              <a:lnSpc>
                <a:spcPts val="816"/>
              </a:lnSpc>
            </a:pPr>
            <a:r>
              <a:rPr lang="en-US" sz="400">
                <a:solidFill>
                  <a:srgbClr val="8E95A2"/>
                </a:solidFill>
                <a:latin typeface="Arial"/>
              </a:rPr>
              <a:t>Paste From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Copy </a:t>
            </a:r>
            <a:r>
              <a:rPr lang="en-US" sz="400">
                <a:solidFill>
                  <a:srgbClr val="495668"/>
                </a:solidFill>
                <a:latin typeface="Arial"/>
              </a:rPr>
              <a:t>Cell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Paste/Copy </a:t>
            </a:r>
            <a:r>
              <a:rPr lang="en-US" sz="400">
                <a:solidFill>
                  <a:srgbClr val="495668"/>
                </a:solidFill>
                <a:latin typeface="Arial"/>
              </a:rPr>
              <a:t>Help Web Site 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1130808" y="5608320"/>
            <a:ext cx="2916936" cy="6705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292100">
              <a:lnSpc>
                <a:spcPts val="816"/>
              </a:lnSpc>
            </a:pPr>
            <a:r>
              <a:rPr lang="en-US" sz="400">
                <a:solidFill>
                  <a:srgbClr val="2B2A2E"/>
                </a:solidFill>
                <a:latin typeface="Arial"/>
              </a:rPr>
              <a:t>Table formatting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Arial    </a:t>
            </a:r>
            <a:r>
              <a:rPr lang="en-US" sz="400">
                <a:solidFill>
                  <a:srgbClr val="2B2A2E"/>
                </a:solidFill>
                <a:latin typeface="Arial"/>
              </a:rPr>
              <a:t>- </a:t>
            </a:r>
            <a:r>
              <a:rPr lang="en-US" sz="400">
                <a:solidFill>
                  <a:srgbClr val="62799D"/>
                </a:solidFill>
                <a:latin typeface="Arial"/>
              </a:rPr>
              <a:t>10    </a:t>
            </a:r>
            <a:r>
              <a:rPr lang="en-US" sz="400">
                <a:solidFill>
                  <a:srgbClr val="2B2A2E"/>
                </a:solidFill>
                <a:latin typeface="Arial"/>
              </a:rPr>
              <a:t>▼ </a:t>
            </a:r>
            <a:r>
              <a:rPr lang="en-US" sz="400">
                <a:solidFill>
                  <a:srgbClr val="62799D"/>
                </a:solidFill>
                <a:latin typeface="Arial"/>
              </a:rPr>
              <a:t>too </a:t>
            </a:r>
            <a:r>
              <a:rPr lang="en-US" sz="400" cap="small">
                <a:solidFill>
                  <a:srgbClr val="716F74"/>
                </a:solidFill>
                <a:latin typeface="Arial"/>
              </a:rPr>
              <a:t>Fk</a:t>
            </a:r>
            <a:r>
              <a:rPr lang="en-US" sz="400">
                <a:solidFill>
                  <a:srgbClr val="716F74"/>
                </a:solidFill>
                <a:latin typeface="Arial"/>
              </a:rPr>
              <a:t> Dec </a:t>
            </a:r>
            <a:r>
              <a:rPr lang="en-US" sz="400">
                <a:solidFill>
                  <a:srgbClr val="62799D"/>
                </a:solidFill>
                <a:latin typeface="Arial"/>
              </a:rPr>
              <a:t>0.0 </a:t>
            </a:r>
            <a:r>
              <a:rPr lang="en-US" sz="400">
                <a:solidFill>
                  <a:srgbClr val="2B2A2E"/>
                </a:solidFill>
                <a:latin typeface="Arial"/>
              </a:rPr>
              <a:t>@ Selected </a:t>
            </a:r>
            <a:r>
              <a:rPr lang="en-US" sz="400">
                <a:solidFill>
                  <a:srgbClr val="495668"/>
                </a:solidFill>
                <a:latin typeface="Arial"/>
              </a:rPr>
              <a:t>cells </a:t>
            </a:r>
            <a:r>
              <a:rPr lang="en-US" sz="400">
                <a:solidFill>
                  <a:srgbClr val="2B2A2E"/>
                </a:solidFill>
                <a:latin typeface="Arial"/>
              </a:rPr>
              <a:t>formatting </a:t>
            </a:r>
            <a:r>
              <a:rPr lang="en-US" sz="400">
                <a:latin typeface="Arial"/>
              </a:rPr>
              <a:t>B </a:t>
            </a:r>
            <a:r>
              <a:rPr lang="en-US" sz="450" i="1">
                <a:solidFill>
                  <a:srgbClr val="2B2A2E"/>
                </a:solidFill>
                <a:latin typeface="Times New Roman"/>
              </a:rPr>
              <a:t>I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4486656" y="5590032"/>
            <a:ext cx="304800" cy="109728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 cap="small">
                <a:solidFill>
                  <a:srgbClr val="1B1D7D"/>
                </a:solidFill>
                <a:latin typeface="Arial"/>
              </a:rPr>
              <a:t>a</a:t>
            </a:r>
            <a:r>
              <a:rPr lang="en-US" sz="400">
                <a:solidFill>
                  <a:srgbClr val="1B1D7D"/>
                </a:solidFill>
                <a:latin typeface="Arial"/>
              </a:rPr>
              <a:t> a.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1097280" y="5711952"/>
            <a:ext cx="3450336" cy="54864"/>
          </a:xfrm>
          <a:prstGeom prst="rect">
            <a:avLst/>
          </a:prstGeom>
          <a:solidFill>
            <a:srgbClr val="F98071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351A1B"/>
                </a:solidFill>
                <a:latin typeface="Arial"/>
              </a:rPr>
              <a:t>INSTRUCTION: </a:t>
            </a:r>
            <a:r>
              <a:rPr lang="en-US" sz="400">
                <a:solidFill>
                  <a:srgbClr val="743837"/>
                </a:solidFill>
                <a:latin typeface="Arial"/>
              </a:rPr>
              <a:t>There are wore results available in additional windows. These maybe opened by using the SOLUTIONS menu in the Main Menu.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2097024" y="5849112"/>
            <a:ext cx="295656" cy="249936"/>
          </a:xfrm>
          <a:prstGeom prst="rect">
            <a:avLst/>
          </a:prstGeom>
          <a:solidFill>
            <a:srgbClr val="F98071"/>
          </a:solidFill>
        </p:spPr>
        <p:txBody>
          <a:bodyPr lIns="0" tIns="0" rIns="0" bIns="0">
            <a:noAutofit/>
          </a:bodyPr>
          <a:lstStyle/>
          <a:p>
            <a:pPr indent="0">
              <a:lnSpc>
                <a:spcPts val="816"/>
              </a:lnSpc>
            </a:pPr>
            <a:r>
              <a:rPr lang="en-US" sz="400">
                <a:latin typeface="Arial"/>
              </a:rPr>
              <a:t>Ot.ect ,'e </a:t>
            </a:r>
            <a:r>
              <a:rPr lang="en-US" sz="450" i="1">
                <a:solidFill>
                  <a:srgbClr val="58565B"/>
                </a:solidFill>
                <a:latin typeface="Times New Roman"/>
              </a:rPr>
              <a:t>' •</a:t>
            </a:r>
            <a:r>
              <a:rPr lang="en-US" sz="400">
                <a:solidFill>
                  <a:srgbClr val="58565B"/>
                </a:solidFill>
                <a:latin typeface="Arial"/>
              </a:rPr>
              <a:t> Maximize </a:t>
            </a:r>
            <a:r>
              <a:rPr lang="en-US" sz="400">
                <a:solidFill>
                  <a:srgbClr val="0864B8"/>
                </a:solidFill>
                <a:latin typeface="Arial"/>
              </a:rPr>
              <a:t>O </a:t>
            </a:r>
            <a:r>
              <a:rPr lang="en-US" sz="400">
                <a:solidFill>
                  <a:srgbClr val="58565B"/>
                </a:solidFill>
                <a:latin typeface="Arial"/>
              </a:rPr>
              <a:t>Minimize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1621536" y="5882640"/>
            <a:ext cx="316992" cy="6705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marL="596900" indent="0">
              <a:spcAft>
                <a:spcPts val="210"/>
              </a:spcAft>
            </a:pPr>
            <a:r>
              <a:rPr lang="en-US" sz="400">
                <a:solidFill>
                  <a:srgbClr val="716F74"/>
                </a:solidFill>
                <a:latin typeface="Arial"/>
              </a:rPr>
              <a:t>Hide Panel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1115568" y="5992368"/>
            <a:ext cx="871728" cy="54864"/>
          </a:xfrm>
          <a:prstGeom prst="rect">
            <a:avLst/>
          </a:prstGeom>
          <a:solidFill>
            <a:srgbClr val="FCDABA"/>
          </a:solidFill>
        </p:spPr>
        <p:txBody>
          <a:bodyPr wrap="none" lIns="0" tIns="0" rIns="0" bIns="0">
            <a:noAutofit/>
          </a:bodyPr>
          <a:lstStyle/>
          <a:p>
            <a:pPr marL="127000" indent="0">
              <a:lnSpc>
                <a:spcPts val="528"/>
              </a:lnSpc>
              <a:spcBef>
                <a:spcPts val="210"/>
              </a:spcBef>
            </a:pPr>
            <a:r>
              <a:rPr lang="en-US" sz="400">
                <a:solidFill>
                  <a:srgbClr val="76645F"/>
                </a:solidFill>
                <a:latin typeface="Arial"/>
              </a:rPr>
              <a:t>Assignment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1115568" y="6068568"/>
            <a:ext cx="871728" cy="1606296"/>
          </a:xfrm>
          <a:prstGeom prst="rect">
            <a:avLst/>
          </a:prstGeom>
          <a:solidFill>
            <a:srgbClr val="FCDABA"/>
          </a:solidFill>
        </p:spPr>
        <p:txBody>
          <a:bodyPr lIns="0" tIns="0" rIns="0" bIns="0">
            <a:noAutofit/>
          </a:bodyPr>
          <a:lstStyle/>
          <a:p>
            <a:pPr marR="1943100" indent="0">
              <a:lnSpc>
                <a:spcPts val="528"/>
              </a:lnSpc>
            </a:pPr>
            <a:r>
              <a:rPr lang="en-US" sz="400">
                <a:solidFill>
                  <a:srgbClr val="76645F"/>
                </a:solidFill>
                <a:latin typeface="Arial"/>
              </a:rPr>
              <a:t>* Break even/Cost-Volume Analysis </a:t>
            </a:r>
            <a:r>
              <a:rPr lang="en-US" sz="400">
                <a:solidFill>
                  <a:srgbClr val="717EA6"/>
                </a:solidFill>
                <a:latin typeface="Arial"/>
              </a:rPr>
              <a:t>s-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Decision Analysis S Forecasting Game Theory Goal Programmmg</a:t>
            </a:r>
          </a:p>
          <a:p>
            <a:pPr marR="1943100" indent="127000">
              <a:lnSpc>
                <a:spcPts val="528"/>
              </a:lnSpc>
            </a:pPr>
            <a:r>
              <a:rPr lang="en-US" sz="400">
                <a:solidFill>
                  <a:srgbClr val="76645F"/>
                </a:solidFill>
                <a:latin typeface="Arial"/>
              </a:rPr>
              <a:t>Integer &amp; Mxed Integer Programming ±i Inventory</a:t>
            </a:r>
          </a:p>
          <a:p>
            <a:pPr marL="127000" marR="2044700" indent="0">
              <a:lnSpc>
                <a:spcPts val="528"/>
              </a:lnSpc>
            </a:pPr>
            <a:r>
              <a:rPr lang="en-US" sz="400">
                <a:solidFill>
                  <a:srgbClr val="FC6762"/>
                </a:solidFill>
                <a:latin typeface="Arial"/>
              </a:rPr>
              <a:t>Linear Programming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Markov Analysis Matenal Requirements Planning Networks</a:t>
            </a:r>
          </a:p>
          <a:p>
            <a:pPr marL="215900" marR="2120900" indent="0">
              <a:lnSpc>
                <a:spcPts val="528"/>
              </a:lnSpc>
            </a:pPr>
            <a:r>
              <a:rPr lang="en-US" sz="400">
                <a:solidFill>
                  <a:srgbClr val="76645F"/>
                </a:solidFill>
                <a:latin typeface="Arial"/>
              </a:rPr>
              <a:t>Minmum Spanning Tree Shortest Route Maximal Flow</a:t>
            </a:r>
          </a:p>
          <a:p>
            <a:pPr marR="1943100" indent="0">
              <a:lnSpc>
                <a:spcPts val="528"/>
              </a:lnSpc>
            </a:pPr>
            <a:r>
              <a:rPr lang="en-US" sz="400">
                <a:solidFill>
                  <a:srgbClr val="76645F"/>
                </a:solidFill>
                <a:latin typeface="Arial"/>
              </a:rPr>
              <a:t>3 Project Management (PERT/CPM) </a:t>
            </a:r>
            <a:r>
              <a:rPr lang="es" sz="400">
                <a:solidFill>
                  <a:srgbClr val="76645F"/>
                </a:solidFill>
                <a:latin typeface="Arial"/>
              </a:rPr>
              <a:t>Ó-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Quality Control Scoring Model Simulation</a:t>
            </a:r>
          </a:p>
          <a:p>
            <a:pPr marR="1943100" indent="0">
              <a:lnSpc>
                <a:spcPts val="528"/>
              </a:lnSpc>
            </a:pPr>
            <a:r>
              <a:rPr lang="en-US" sz="400">
                <a:solidFill>
                  <a:srgbClr val="76645F"/>
                </a:solidFill>
                <a:latin typeface="Arial"/>
              </a:rPr>
              <a:t>r Statistics {mean. var. sd: normal dot) Transportation +1 Waling Lines</a:t>
            </a:r>
          </a:p>
          <a:p>
            <a:pPr marL="127000" marR="2044700" indent="0">
              <a:lnSpc>
                <a:spcPts val="528"/>
              </a:lnSpc>
            </a:pPr>
            <a:r>
              <a:rPr lang="en-US" sz="400">
                <a:solidFill>
                  <a:srgbClr val="76645F"/>
                </a:solidFill>
                <a:latin typeface="Arial"/>
              </a:rPr>
              <a:t>Display OM Modules only Dsplay QM Modules only</a:t>
            </a:r>
          </a:p>
        </p:txBody>
      </p:sp>
      <p:graphicFrame>
        <p:nvGraphicFramePr>
          <p:cNvPr id="24" name="Tabla 23"/>
          <p:cNvGraphicFramePr>
            <a:graphicFrameLocks noGrp="1"/>
          </p:cNvGraphicFramePr>
          <p:nvPr/>
        </p:nvGraphicFramePr>
        <p:xfrm>
          <a:off x="2048256" y="6263640"/>
          <a:ext cx="4554728" cy="1368552"/>
        </p:xfrm>
        <a:graphic>
          <a:graphicData uri="http://schemas.openxmlformats.org/drawingml/2006/table">
            <a:tbl>
              <a:tblPr/>
              <a:tblGrid>
                <a:gridCol w="795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67640">
                <a:tc gridSpan="2">
                  <a:txBody>
                    <a:bodyPr/>
                    <a:lstStyle/>
                    <a:p>
                      <a:pPr indent="0">
                        <a:lnSpc>
                          <a:spcPts val="480"/>
                        </a:lnSpc>
                      </a:pPr>
                      <a:r>
                        <a:rPr lang="en-US" sz="500" b="1">
                          <a:solidFill>
                            <a:srgbClr val="717EA6"/>
                          </a:solidFill>
                          <a:latin typeface="Arial"/>
                        </a:rPr>
                        <a:t>Cl </a:t>
                      </a:r>
                      <a:r>
                        <a:rPr lang="en-US" sz="500" b="1">
                          <a:solidFill>
                            <a:srgbClr val="76645F"/>
                          </a:solidFill>
                          <a:latin typeface="Arial"/>
                        </a:rPr>
                        <a:t>Basic </a:t>
                      </a:r>
                      <a:r>
                        <a:rPr lang="en-US" sz="500" b="1" baseline="30000">
                          <a:solidFill>
                            <a:srgbClr val="717EA6"/>
                          </a:solidFill>
                          <a:latin typeface="Arial"/>
                        </a:rPr>
                        <a:t>1</a:t>
                      </a:r>
                      <a:r>
                        <a:rPr lang="en-US" sz="500" b="1">
                          <a:solidFill>
                            <a:srgbClr val="717EA6"/>
                          </a:solidFill>
                          <a:latin typeface="Arial"/>
                        </a:rPr>
                        <a:t> </a:t>
                      </a:r>
                      <a:r>
                        <a:rPr lang="en-US" sz="500" b="1">
                          <a:solidFill>
                            <a:srgbClr val="76645F"/>
                          </a:solidFill>
                          <a:latin typeface="Arial"/>
                        </a:rPr>
                        <a:t>Variables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R="279400" indent="444500">
                        <a:lnSpc>
                          <a:spcPts val="528"/>
                        </a:lnSpc>
                      </a:pPr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50 70 Quantity </a:t>
                      </a:r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X </a:t>
                      </a:r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R="177800" indent="0">
                        <a:lnSpc>
                          <a:spcPts val="552"/>
                        </a:lnSpc>
                      </a:pPr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0 </a:t>
                      </a:r>
                      <a:r>
                        <a:rPr lang="en-US" sz="500" b="1">
                          <a:solidFill>
                            <a:srgbClr val="867570"/>
                          </a:solidFill>
                          <a:latin typeface="Arial"/>
                        </a:rPr>
                        <a:t>0 0 </a:t>
                      </a:r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artfcl 1 </a:t>
                      </a:r>
                      <a:r>
                        <a:rPr lang="en-US" sz="500" b="1">
                          <a:solidFill>
                            <a:srgbClr val="867570"/>
                          </a:solidFill>
                          <a:latin typeface="Arial"/>
                        </a:rPr>
                        <a:t>surplus </a:t>
                      </a:r>
                      <a:r>
                        <a:rPr lang="en-US" sz="600" b="1">
                          <a:solidFill>
                            <a:srgbClr val="867570"/>
                          </a:solidFill>
                          <a:latin typeface="Candara"/>
                        </a:rPr>
                        <a:t>1</a:t>
                      </a:r>
                      <a:r>
                        <a:rPr lang="en-US" sz="500" b="1">
                          <a:solidFill>
                            <a:srgbClr val="867570"/>
                          </a:solidFill>
                          <a:latin typeface="Arial"/>
                        </a:rPr>
                        <a:t> </a:t>
                      </a:r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artfcl </a:t>
                      </a:r>
                      <a:r>
                        <a:rPr lang="en-US" sz="500" b="1">
                          <a:solidFill>
                            <a:srgbClr val="86757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R="127000" indent="0" algn="just">
                        <a:lnSpc>
                          <a:spcPts val="552"/>
                        </a:lnSpc>
                      </a:pPr>
                      <a:r>
                        <a:rPr lang="en-US" sz="500" b="1">
                          <a:solidFill>
                            <a:srgbClr val="79798B"/>
                          </a:solidFill>
                          <a:latin typeface="Arial"/>
                        </a:rPr>
                        <a:t>0 0 0 </a:t>
                      </a:r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surplus </a:t>
                      </a:r>
                      <a:r>
                        <a:rPr lang="en-US" sz="450" i="1">
                          <a:solidFill>
                            <a:srgbClr val="2B2A2E"/>
                          </a:solidFill>
                          <a:latin typeface="Tahoma"/>
                        </a:rPr>
                        <a:t>2</a:t>
                      </a:r>
                      <a:r>
                        <a:rPr lang="en-US" sz="500" b="1">
                          <a:solidFill>
                            <a:srgbClr val="2B2A2E"/>
                          </a:solidFill>
                          <a:latin typeface="Arial"/>
                        </a:rPr>
                        <a:t> </a:t>
                      </a:r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slack </a:t>
                      </a:r>
                      <a:r>
                        <a:rPr lang="en-US" sz="500" b="1">
                          <a:solidFill>
                            <a:srgbClr val="79798B"/>
                          </a:solidFill>
                          <a:latin typeface="Arial"/>
                        </a:rPr>
                        <a:t>3 </a:t>
                      </a:r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slack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6645F"/>
                          </a:solidFill>
                          <a:latin typeface="Arial"/>
                        </a:rPr>
                        <a:t>X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17485"/>
                          </a:solidFill>
                          <a:latin typeface="Arial"/>
                        </a:rPr>
                        <a:t>3.6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35B46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57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06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-06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17485"/>
                          </a:solidFill>
                          <a:latin typeface="Arial"/>
                        </a:rPr>
                        <a:t>-0.2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9576C"/>
                          </a:solidFill>
                          <a:latin typeface="Arial"/>
                        </a:rPr>
                        <a:t>0.2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57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488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86757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67570"/>
                          </a:solidFill>
                          <a:latin typeface="Arial"/>
                        </a:rPr>
                        <a:t>28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2524B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9798B"/>
                          </a:solidFill>
                          <a:latin typeface="Arial"/>
                        </a:rPr>
                        <a:t>-0.2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0 2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7FB6"/>
                          </a:solidFill>
                          <a:latin typeface="Arial"/>
                        </a:rPr>
                        <a:t>0 </a:t>
                      </a:r>
                      <a:r>
                        <a:rPr lang="en-US" sz="500" b="1">
                          <a:solidFill>
                            <a:srgbClr val="6E5B89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-0 </a:t>
                      </a:r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38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50" i="1">
                          <a:solidFill>
                            <a:srgbClr val="495668"/>
                          </a:solidFill>
                          <a:latin typeface="Tahoma"/>
                        </a:rPr>
                        <a:t>n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2799D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9576C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57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5758A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57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5758A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2799D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392"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Cj-Zj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9798B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6645F"/>
                          </a:solidFill>
                          <a:latin typeface="Arial"/>
                        </a:rPr>
                        <a:t>-1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9798B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93F2D"/>
                          </a:solidFill>
                          <a:latin typeface="Arial"/>
                        </a:rPr>
                        <a:t>-1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E95A2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38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488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517485"/>
                          </a:solidFill>
                          <a:latin typeface="Arial"/>
                        </a:rPr>
                        <a:t>Phase </a:t>
                      </a:r>
                      <a:r>
                        <a:rPr lang="en-US" sz="500" b="1">
                          <a:solidFill>
                            <a:srgbClr val="44423E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D5D6D7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D5D6D7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D5D6D7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D5D6D7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D5D6D7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D5D6D7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D5D6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D5D6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86757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surplus </a:t>
                      </a:r>
                      <a:r>
                        <a:rPr lang="en-US" sz="500" b="1">
                          <a:solidFill>
                            <a:srgbClr val="351A1B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5758A"/>
                          </a:solidFill>
                          <a:latin typeface="Arial"/>
                        </a:rPr>
                        <a:t>36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6645F"/>
                          </a:solidFill>
                          <a:latin typeface="Arial"/>
                        </a:rPr>
                        <a:t>0.6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-06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2799D"/>
                          </a:solidFill>
                          <a:latin typeface="Arial"/>
                        </a:rPr>
                        <a:t>-0 2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9576C"/>
                          </a:solidFill>
                          <a:latin typeface="Arial"/>
                        </a:rPr>
                        <a:t>0 2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9798B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surplus 6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28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57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-02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02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F7FA1"/>
                          </a:solidFill>
                          <a:latin typeface="Arial"/>
                        </a:rPr>
                        <a:t>0 </a:t>
                      </a:r>
                      <a:r>
                        <a:rPr lang="en-US" sz="500" b="1">
                          <a:solidFill>
                            <a:srgbClr val="495668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95668"/>
                          </a:solidFill>
                          <a:latin typeface="Arial"/>
                        </a:rPr>
                        <a:t>-04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57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76645F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slack 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36373D"/>
                          </a:solidFill>
                          <a:latin typeface="Arial"/>
                        </a:rPr>
                        <a:t>4 </a:t>
                      </a:r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9798B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-06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06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2799D"/>
                          </a:solidFill>
                          <a:latin typeface="Arial"/>
                        </a:rPr>
                        <a:t>0 </a:t>
                      </a:r>
                      <a:r>
                        <a:rPr lang="en-US" sz="500" b="1">
                          <a:solidFill>
                            <a:srgbClr val="76645F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-02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2524B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slack </a:t>
                      </a:r>
                      <a:r>
                        <a:rPr lang="en-US" sz="500" b="1">
                          <a:solidFill>
                            <a:srgbClr val="343757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3.2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57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0.2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5758A"/>
                          </a:solidFill>
                          <a:latin typeface="Arial"/>
                        </a:rPr>
                        <a:t>-02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F7FA1"/>
                          </a:solidFill>
                          <a:latin typeface="Arial"/>
                        </a:rPr>
                        <a:t>-0 </a:t>
                      </a:r>
                      <a:r>
                        <a:rPr lang="en-US" sz="500" b="1">
                          <a:solidFill>
                            <a:srgbClr val="495668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0 </a:t>
                      </a:r>
                      <a:r>
                        <a:rPr lang="en-US" sz="500" b="1">
                          <a:solidFill>
                            <a:srgbClr val="343757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57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8E95A2"/>
                          </a:solidFill>
                          <a:latin typeface="Arial"/>
                        </a:rPr>
                        <a:t>60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867570"/>
                          </a:solidFill>
                          <a:latin typeface="Arial"/>
                        </a:rPr>
                        <a:t>X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9798B"/>
                          </a:solidFill>
                          <a:latin typeface="Arial"/>
                        </a:rPr>
                        <a:t>36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4423E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9798B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67570"/>
                          </a:solidFill>
                          <a:latin typeface="Arial"/>
                        </a:rPr>
                        <a:t>-06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2799D"/>
                          </a:solidFill>
                          <a:latin typeface="Arial"/>
                        </a:rPr>
                        <a:t>-0 </a:t>
                      </a:r>
                      <a:r>
                        <a:rPr lang="en-US" sz="500" b="1">
                          <a:solidFill>
                            <a:srgbClr val="83858A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9798B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94488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65758A"/>
                          </a:solidFill>
                          <a:latin typeface="Arial"/>
                        </a:rPr>
                        <a:t>70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5758A"/>
                          </a:solidFill>
                          <a:latin typeface="Arial"/>
                        </a:rPr>
                        <a:t>2.8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95668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628DBA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5758A"/>
                          </a:solidFill>
                          <a:latin typeface="Arial"/>
                        </a:rPr>
                        <a:t>-02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3858A"/>
                          </a:solidFill>
                          <a:latin typeface="Arial"/>
                        </a:rPr>
                        <a:t>0.2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06385"/>
                          </a:solidFill>
                          <a:latin typeface="Arial"/>
                        </a:rPr>
                        <a:t>0.4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95668"/>
                          </a:solidFill>
                          <a:latin typeface="Arial"/>
                        </a:rPr>
                        <a:t>-04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2799D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94488"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50" i="1">
                          <a:solidFill>
                            <a:srgbClr val="716F74"/>
                          </a:solidFill>
                          <a:latin typeface="Tahoma"/>
                        </a:rPr>
                        <a:t>n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9798B"/>
                          </a:solidFill>
                          <a:latin typeface="Arial"/>
                        </a:rPr>
                        <a:t>376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50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9798B"/>
                          </a:solidFill>
                          <a:latin typeface="Arial"/>
                        </a:rPr>
                        <a:t>70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7EA6"/>
                          </a:solidFill>
                          <a:latin typeface="Arial"/>
                        </a:rPr>
                        <a:t>-16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6645F"/>
                          </a:solidFill>
                          <a:latin typeface="Arial"/>
                        </a:rPr>
                        <a:t>16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9576C"/>
                          </a:solidFill>
                          <a:latin typeface="Arial"/>
                        </a:rPr>
                        <a:t>-18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79CAD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38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94488"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Cj-Zj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57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F7FA1"/>
                          </a:solidFill>
                          <a:latin typeface="Arial"/>
                        </a:rPr>
                        <a:t>16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35B46"/>
                          </a:solidFill>
                          <a:latin typeface="Arial"/>
                        </a:rPr>
                        <a:t>-16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180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-18.0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57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5" name="Rectángulo 24"/>
          <p:cNvSpPr/>
          <p:nvPr/>
        </p:nvSpPr>
        <p:spPr>
          <a:xfrm>
            <a:off x="1097280" y="7705344"/>
            <a:ext cx="932688" cy="195072"/>
          </a:xfrm>
          <a:prstGeom prst="rect">
            <a:avLst/>
          </a:prstGeom>
          <a:solidFill>
            <a:srgbClr val="DDE0E4"/>
          </a:solidFill>
        </p:spPr>
        <p:txBody>
          <a:bodyPr lIns="0" tIns="0" rIns="0" bIns="0">
            <a:noAutofit/>
          </a:bodyPr>
          <a:lstStyle/>
          <a:p>
            <a:pPr indent="0">
              <a:lnSpc>
                <a:spcPts val="1032"/>
              </a:lnSpc>
            </a:pPr>
            <a:r>
              <a:rPr lang="en-US" sz="400">
                <a:solidFill>
                  <a:srgbClr val="59576C"/>
                </a:solidFill>
                <a:latin typeface="Arial"/>
              </a:rPr>
              <a:t>Linear Programming Solution Screen</a:t>
            </a:r>
          </a:p>
          <a:p>
            <a:pPr marL="114300" indent="0">
              <a:lnSpc>
                <a:spcPts val="1032"/>
              </a:lnSpc>
            </a:pPr>
            <a:r>
              <a:rPr lang="en-US" sz="1100">
                <a:solidFill>
                  <a:srgbClr val="C22C1F"/>
                </a:solidFill>
                <a:latin typeface="Arial"/>
              </a:rPr>
              <a:t>© </a:t>
            </a:r>
            <a:r>
              <a:rPr lang="en-US" sz="1100">
                <a:solidFill>
                  <a:srgbClr val="168EDF"/>
                </a:solidFill>
                <a:latin typeface="Arial"/>
              </a:rPr>
              <a:t>■■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2048256" y="7851648"/>
            <a:ext cx="353568" cy="85344"/>
          </a:xfrm>
          <a:prstGeom prst="rect">
            <a:avLst/>
          </a:prstGeom>
          <a:solidFill>
            <a:srgbClr val="F5F5E9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36373D"/>
                </a:solidFill>
                <a:latin typeface="Arial"/>
              </a:rPr>
              <a:t>Q </a:t>
            </a:r>
            <a:r>
              <a:rPr lang="es" sz="400">
                <a:solidFill>
                  <a:srgbClr val="A4A19D"/>
                </a:solidFill>
                <a:latin typeface="Arial"/>
              </a:rPr>
              <a:t>Buscar</a:t>
            </a:r>
          </a:p>
        </p:txBody>
      </p:sp>
      <p:sp>
        <p:nvSpPr>
          <p:cNvPr id="27" name="Rectángulo 26"/>
          <p:cNvSpPr/>
          <p:nvPr/>
        </p:nvSpPr>
        <p:spPr>
          <a:xfrm>
            <a:off x="2755392" y="7699248"/>
            <a:ext cx="2194560" cy="262128"/>
          </a:xfrm>
          <a:prstGeom prst="rect">
            <a:avLst/>
          </a:prstGeom>
          <a:solidFill>
            <a:srgbClr val="B9D1EB"/>
          </a:solidFill>
        </p:spPr>
        <p:txBody>
          <a:bodyPr lIns="0" tIns="0" rIns="0" bIns="0">
            <a:noAutofit/>
          </a:bodyPr>
          <a:lstStyle/>
          <a:p>
            <a:pPr marL="558800" indent="0">
              <a:spcAft>
                <a:spcPts val="420"/>
              </a:spcAft>
            </a:pPr>
            <a:r>
              <a:rPr lang="en-US" sz="400">
                <a:solidFill>
                  <a:srgbClr val="59576C"/>
                </a:solidFill>
                <a:latin typeface="Arial"/>
              </a:rPr>
              <a:t>Taylor's Introduction to Management Science Textbook</a:t>
            </a:r>
          </a:p>
          <a:p>
            <a:pPr marL="279400" indent="0"/>
            <a:r>
              <a:rPr lang="en-US" sz="950" b="1" cap="small" spc="350">
                <a:solidFill>
                  <a:srgbClr val="36373D"/>
                </a:solidFill>
                <a:latin typeface="Georgia"/>
              </a:rPr>
              <a:t>l.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5858256" y="7705344"/>
            <a:ext cx="792480" cy="79248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59576C"/>
                </a:solidFill>
                <a:latin typeface="Arial"/>
              </a:rPr>
              <a:t>Developed by Howard</a:t>
            </a:r>
            <a:r>
              <a:rPr lang="en-US" sz="450" i="1">
                <a:solidFill>
                  <a:srgbClr val="59576C"/>
                </a:solidFill>
                <a:latin typeface="Times New Roman"/>
              </a:rPr>
              <a:t>).</a:t>
            </a:r>
            <a:r>
              <a:rPr lang="en-US" sz="400">
                <a:solidFill>
                  <a:srgbClr val="59576C"/>
                </a:solidFill>
                <a:latin typeface="Arial"/>
              </a:rPr>
              <a:t> Weiss</a:t>
            </a:r>
          </a:p>
        </p:txBody>
      </p:sp>
      <p:sp>
        <p:nvSpPr>
          <p:cNvPr id="29" name="Rectángulo 28"/>
          <p:cNvSpPr/>
          <p:nvPr/>
        </p:nvSpPr>
        <p:spPr>
          <a:xfrm>
            <a:off x="1075944" y="8159496"/>
            <a:ext cx="1520952" cy="1524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s" sz="1100">
                <a:latin typeface="Arial"/>
              </a:rPr>
              <a:t>Resuelto </a:t>
            </a:r>
            <a:r>
              <a:rPr lang="en-US" sz="1100">
                <a:latin typeface="Arial"/>
              </a:rPr>
              <a:t>con RStudio: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92" y="902208"/>
            <a:ext cx="5602224" cy="315163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072896" y="4547616"/>
            <a:ext cx="5617464" cy="3825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spcBef>
                <a:spcPts val="2730"/>
              </a:spcBef>
              <a:spcAft>
                <a:spcPts val="1050"/>
              </a:spcAft>
            </a:pPr>
            <a:r>
              <a:rPr lang="es" sz="1150" b="1">
                <a:latin typeface="Arial"/>
              </a:rPr>
              <a:t>Ejercicio 2 — Mezcla alimentaria de bajo costo</a:t>
            </a:r>
          </a:p>
          <a:p>
            <a:pPr indent="0" algn="just">
              <a:lnSpc>
                <a:spcPts val="1608"/>
              </a:lnSpc>
              <a:spcAft>
                <a:spcPts val="1890"/>
              </a:spcAft>
            </a:pPr>
            <a:r>
              <a:rPr lang="es" sz="1100">
                <a:latin typeface="Arial"/>
              </a:rPr>
              <a:t>Enunciado. Se mezcla alimento A (xxx) y B (yyy) para cumplir mínimos nutricionales. Costos: A = 4 $/kg, B = 6 $/kg.</a:t>
            </a:r>
          </a:p>
          <a:p>
            <a:pPr marL="215900" indent="0" algn="just">
              <a:lnSpc>
                <a:spcPts val="3168"/>
              </a:lnSpc>
            </a:pPr>
            <a:r>
              <a:rPr lang="es" sz="1700">
                <a:solidFill>
                  <a:srgbClr val="58565B"/>
                </a:solidFill>
                <a:latin typeface="Arial"/>
              </a:rPr>
              <a:t>•    </a:t>
            </a:r>
            <a:r>
              <a:rPr lang="es" sz="1800" i="1" spc="200">
                <a:solidFill>
                  <a:srgbClr val="201E1F"/>
                </a:solidFill>
                <a:latin typeface="Arial"/>
              </a:rPr>
              <a:t>x +</a:t>
            </a:r>
            <a:r>
              <a:rPr lang="es" sz="1700">
                <a:solidFill>
                  <a:srgbClr val="201E1F"/>
                </a:solidFill>
                <a:latin typeface="Arial"/>
              </a:rPr>
              <a:t> &gt; 8 (proteína)</a:t>
            </a:r>
          </a:p>
          <a:p>
            <a:pPr marL="215900" indent="0" algn="just">
              <a:lnSpc>
                <a:spcPts val="3168"/>
              </a:lnSpc>
            </a:pPr>
            <a:r>
              <a:rPr lang="es" sz="1700">
                <a:solidFill>
                  <a:srgbClr val="58565B"/>
                </a:solidFill>
                <a:latin typeface="Arial"/>
              </a:rPr>
              <a:t>•    </a:t>
            </a:r>
            <a:r>
              <a:rPr lang="es" sz="1700">
                <a:solidFill>
                  <a:srgbClr val="201E1F"/>
                </a:solidFill>
                <a:latin typeface="Arial"/>
              </a:rPr>
              <a:t>3a; + </a:t>
            </a:r>
            <a:r>
              <a:rPr lang="es" sz="1800" i="1" spc="200">
                <a:solidFill>
                  <a:srgbClr val="201E1F"/>
                </a:solidFill>
                <a:latin typeface="Arial"/>
              </a:rPr>
              <a:t>y</a:t>
            </a:r>
            <a:r>
              <a:rPr lang="es" sz="1700">
                <a:solidFill>
                  <a:srgbClr val="201E1F"/>
                </a:solidFill>
                <a:latin typeface="Arial"/>
              </a:rPr>
              <a:t> &gt; 9 (energía)</a:t>
            </a:r>
          </a:p>
          <a:p>
            <a:pPr marL="215900" indent="0" algn="just">
              <a:lnSpc>
                <a:spcPts val="3168"/>
              </a:lnSpc>
              <a:spcAft>
                <a:spcPts val="420"/>
              </a:spcAft>
            </a:pPr>
            <a:r>
              <a:rPr lang="es" sz="1700">
                <a:solidFill>
                  <a:srgbClr val="58565B"/>
                </a:solidFill>
                <a:latin typeface="Arial"/>
              </a:rPr>
              <a:t>•    </a:t>
            </a:r>
            <a:r>
              <a:rPr lang="es" sz="1700">
                <a:solidFill>
                  <a:srgbClr val="201E1F"/>
                </a:solidFill>
                <a:latin typeface="Arial"/>
              </a:rPr>
              <a:t># &lt; 5,    </a:t>
            </a:r>
            <a:r>
              <a:rPr lang="es" sz="1800" i="1" spc="200">
                <a:solidFill>
                  <a:srgbClr val="201E1F"/>
                </a:solidFill>
                <a:latin typeface="Arial"/>
              </a:rPr>
              <a:t>x&gt;0,y&gt;0</a:t>
            </a:r>
          </a:p>
          <a:p>
            <a:pPr indent="0">
              <a:spcAft>
                <a:spcPts val="4200"/>
              </a:spcAft>
            </a:pPr>
            <a:r>
              <a:rPr lang="es" sz="1700">
                <a:solidFill>
                  <a:srgbClr val="201E1F"/>
                </a:solidFill>
                <a:latin typeface="Arial"/>
              </a:rPr>
              <a:t>Objetivo: minimizar </a:t>
            </a:r>
            <a:r>
              <a:rPr lang="es" sz="1800" i="1" spc="200">
                <a:solidFill>
                  <a:srgbClr val="201E1F"/>
                </a:solidFill>
                <a:latin typeface="Arial"/>
              </a:rPr>
              <a:t>Z </a:t>
            </a:r>
            <a:r>
              <a:rPr lang="es" sz="1800" i="1" spc="200">
                <a:latin typeface="Arial"/>
              </a:rPr>
              <a:t>— </a:t>
            </a:r>
            <a:r>
              <a:rPr lang="es" sz="1800" i="1" spc="200">
                <a:solidFill>
                  <a:srgbClr val="201E1F"/>
                </a:solidFill>
                <a:latin typeface="Arial"/>
              </a:rPr>
              <a:t>4x</a:t>
            </a:r>
            <a:r>
              <a:rPr lang="es" sz="1700">
                <a:solidFill>
                  <a:srgbClr val="201E1F"/>
                </a:solidFill>
                <a:latin typeface="Arial"/>
              </a:rPr>
              <a:t> + </a:t>
            </a:r>
            <a:r>
              <a:rPr lang="es" sz="1800" i="1" spc="200">
                <a:solidFill>
                  <a:srgbClr val="201E1F"/>
                </a:solidFill>
                <a:latin typeface="Arial"/>
              </a:rPr>
              <a:t>6y.</a:t>
            </a:r>
          </a:p>
          <a:p>
            <a:pPr indent="0" algn="just">
              <a:spcAft>
                <a:spcPts val="1050"/>
              </a:spcAft>
            </a:pPr>
            <a:r>
              <a:rPr lang="es" sz="1150" b="1">
                <a:latin typeface="Arial"/>
              </a:rPr>
              <a:t>Respuesta final:</a:t>
            </a:r>
          </a:p>
          <a:p>
            <a:pPr indent="0" algn="just"/>
            <a:r>
              <a:rPr lang="es" sz="1150" b="1">
                <a:latin typeface="Arial"/>
              </a:rPr>
              <a:t>mezclar 2 kg de A y 3 kg de B ^ coste mínimo 26 $.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075944" y="8522208"/>
            <a:ext cx="1691640" cy="1524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s" sz="1200">
                <a:latin typeface="Arial"/>
              </a:rPr>
              <a:t>Resuelto con GeoGebra: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92" y="899160"/>
            <a:ext cx="5599176" cy="315163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075944" y="4215384"/>
            <a:ext cx="1539240" cy="15849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s" sz="1100">
                <a:latin typeface="Arial"/>
              </a:rPr>
              <a:t>Resuelto con PomQM: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121664" y="4547616"/>
            <a:ext cx="2773680" cy="182880"/>
          </a:xfrm>
          <a:prstGeom prst="rect">
            <a:avLst/>
          </a:prstGeom>
          <a:solidFill>
            <a:srgbClr val="B9D1EB"/>
          </a:solidFill>
        </p:spPr>
        <p:txBody>
          <a:bodyPr lIns="0" tIns="0" rIns="0" bIns="0">
            <a:noAutofit/>
          </a:bodyPr>
          <a:lstStyle/>
          <a:p>
            <a:pPr indent="0"/>
            <a:r>
              <a:rPr lang="es" sz="400">
                <a:latin typeface="Arial"/>
              </a:rPr>
              <a:t>i* </a:t>
            </a:r>
            <a:r>
              <a:rPr lang="es" sz="400">
                <a:solidFill>
                  <a:srgbClr val="59576C"/>
                </a:solidFill>
                <a:latin typeface="Arial"/>
              </a:rPr>
              <a:t>QM </a:t>
            </a:r>
            <a:r>
              <a:rPr lang="en-US" sz="400">
                <a:solidFill>
                  <a:srgbClr val="4C4B54"/>
                </a:solidFill>
                <a:latin typeface="Arial"/>
              </a:rPr>
              <a:t>for </a:t>
            </a:r>
            <a:r>
              <a:rPr lang="es" sz="400">
                <a:solidFill>
                  <a:srgbClr val="4C4B54"/>
                </a:solidFill>
                <a:latin typeface="Arial"/>
              </a:rPr>
              <a:t>Windows </a:t>
            </a:r>
            <a:r>
              <a:rPr lang="en-US" sz="400">
                <a:solidFill>
                  <a:srgbClr val="4C4B54"/>
                </a:solidFill>
                <a:latin typeface="Arial"/>
              </a:rPr>
              <a:t>[Iterations]</a:t>
            </a:r>
          </a:p>
          <a:p>
            <a:pPr indent="0"/>
            <a:r>
              <a:rPr lang="es" sz="500" b="1">
                <a:solidFill>
                  <a:srgbClr val="995B4E"/>
                </a:solidFill>
                <a:latin typeface="Arial"/>
              </a:rPr>
              <a:t>■y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FILE </a:t>
            </a:r>
            <a:r>
              <a:rPr lang="en-US" sz="500" b="1">
                <a:solidFill>
                  <a:srgbClr val="8E95A2"/>
                </a:solidFill>
                <a:latin typeface="Arial"/>
              </a:rPr>
              <a:t>EDIT </a:t>
            </a:r>
            <a:r>
              <a:rPr lang="en-US" sz="400">
                <a:solidFill>
                  <a:srgbClr val="4C4B54"/>
                </a:solidFill>
                <a:latin typeface="Arial"/>
              </a:rPr>
              <a:t>VIEW </a:t>
            </a:r>
            <a:r>
              <a:rPr lang="es" sz="400">
                <a:solidFill>
                  <a:srgbClr val="59576C"/>
                </a:solidFill>
                <a:latin typeface="Arial"/>
              </a:rPr>
              <a:t>TAVLOR MODULE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FORMAT </a:t>
            </a:r>
            <a:r>
              <a:rPr lang="en-US" sz="400">
                <a:solidFill>
                  <a:srgbClr val="4C4B54"/>
                </a:solidFill>
                <a:latin typeface="Arial"/>
              </a:rPr>
              <a:t>TOOLS </a:t>
            </a:r>
            <a:r>
              <a:rPr lang="es" sz="400">
                <a:solidFill>
                  <a:srgbClr val="4C6FB8"/>
                </a:solidFill>
                <a:latin typeface="Arial"/>
              </a:rPr>
              <a:t>¿] </a:t>
            </a:r>
            <a:r>
              <a:rPr lang="en-US" sz="400">
                <a:solidFill>
                  <a:srgbClr val="357D46"/>
                </a:solidFill>
                <a:latin typeface="Arial"/>
              </a:rPr>
              <a:t>SOLUTIONS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HELP </a:t>
            </a:r>
            <a:r>
              <a:rPr lang="en-US" sz="400">
                <a:solidFill>
                  <a:srgbClr val="F70404"/>
                </a:solidFill>
                <a:latin typeface="Arial"/>
              </a:rPr>
              <a:t>■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EDIT DATA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1761744" y="4742688"/>
          <a:ext cx="3947160" cy="289560"/>
        </p:xfrm>
        <a:graphic>
          <a:graphicData uri="http://schemas.openxmlformats.org/drawingml/2006/table">
            <a:tbl>
              <a:tblPr/>
              <a:tblGrid>
                <a:gridCol w="32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18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50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58496">
                <a:tc>
                  <a:txBody>
                    <a:bodyPr/>
                    <a:lstStyle/>
                    <a:p>
                      <a:pPr indent="0"/>
                      <a:r>
                        <a:rPr lang="en-US" sz="850" b="1" spc="250">
                          <a:solidFill>
                            <a:srgbClr val="8E95A2"/>
                          </a:solidFill>
                          <a:latin typeface="Georgia"/>
                        </a:rPr>
                        <a:t>&gt; </a:t>
                      </a:r>
                      <a:r>
                        <a:rPr lang="en-US" sz="400">
                          <a:solidFill>
                            <a:srgbClr val="8E95A2"/>
                          </a:solidFill>
                          <a:latin typeface="Arial"/>
                        </a:rPr>
                        <a:t>Step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850" b="1" spc="250">
                          <a:solidFill>
                            <a:srgbClr val="8E95A2"/>
                          </a:solidFill>
                          <a:latin typeface="Georgia"/>
                        </a:rPr>
                        <a:t>^ J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/>
                      <a:r>
                        <a:rPr lang="en-US" sz="800" i="1">
                          <a:solidFill>
                            <a:srgbClr val="709ED1"/>
                          </a:solidFill>
                          <a:latin typeface="Arial"/>
                        </a:rPr>
                        <a:t>m m</a:t>
                      </a:r>
                      <a:r>
                        <a:rPr lang="en-US" sz="850" b="1" cap="small" spc="250">
                          <a:solidFill>
                            <a:srgbClr val="709ED1"/>
                          </a:solidFill>
                          <a:latin typeface="Georgia"/>
                        </a:rPr>
                        <a:t> hi . </a:t>
                      </a:r>
                      <a:r>
                        <a:rPr lang="en-US" sz="800" i="1">
                          <a:solidFill>
                            <a:srgbClr val="A5ACB5"/>
                          </a:solidFill>
                          <a:latin typeface="Arial"/>
                        </a:rPr>
                        <a:t>*</a:t>
                      </a:r>
                      <a:r>
                        <a:rPr lang="en-US" sz="850" b="1" spc="250">
                          <a:solidFill>
                            <a:srgbClr val="A5ACB5"/>
                          </a:solidFill>
                          <a:latin typeface="Georgia"/>
                        </a:rPr>
                        <a:t> </a:t>
                      </a:r>
                      <a:r>
                        <a:rPr lang="en-US" sz="850" b="1" spc="250">
                          <a:solidFill>
                            <a:srgbClr val="83858A"/>
                          </a:solidFill>
                          <a:latin typeface="Georgia"/>
                        </a:rPr>
                        <a:t>-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marL="139700" indent="0"/>
                      <a:r>
                        <a:rPr lang="en-US" sz="850" b="1" spc="250">
                          <a:solidFill>
                            <a:srgbClr val="628DBA"/>
                          </a:solidFill>
                          <a:latin typeface="Georgia"/>
                        </a:rPr>
                        <a:t>H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800" i="1">
                          <a:solidFill>
                            <a:srgbClr val="58565B"/>
                          </a:solidFill>
                          <a:latin typeface="Arial"/>
                        </a:rPr>
                        <a:t>\</a:t>
                      </a:r>
                      <a:r>
                        <a:rPr lang="en-US" sz="850" b="1" spc="250">
                          <a:solidFill>
                            <a:srgbClr val="58565B"/>
                          </a:solidFill>
                          <a:latin typeface="Georgia"/>
                        </a:rPr>
                        <a:t> </a:t>
                      </a:r>
                      <a:r>
                        <a:rPr lang="en-US" sz="800" spc="-150">
                          <a:solidFill>
                            <a:srgbClr val="58565B"/>
                          </a:solidFill>
                          <a:latin typeface="Arial"/>
                        </a:rPr>
                        <a:t>:|1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064">
                <a:tc>
                  <a:txBody>
                    <a:bodyPr/>
                    <a:lstStyle/>
                    <a:p>
                      <a:pPr indent="0"/>
                      <a:r>
                        <a:rPr lang="en-US" sz="850" b="1" spc="250">
                          <a:solidFill>
                            <a:srgbClr val="8E95A2"/>
                          </a:solidFill>
                          <a:latin typeface="Georgia"/>
                        </a:rPr>
                        <a:t>• </a:t>
                      </a:r>
                      <a:r>
                        <a:rPr lang="en-US" sz="800" i="1">
                          <a:solidFill>
                            <a:srgbClr val="8E95A2"/>
                          </a:solidFill>
                          <a:latin typeface="Arial"/>
                        </a:rPr>
                        <a:t>*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Copy Paste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504"/>
                        </a:lnSpc>
                      </a:pPr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Autosize Widen </a:t>
                      </a:r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Full </a:t>
                      </a:r>
                      <a:r>
                        <a:rPr lang="en-US" sz="400">
                          <a:solidFill>
                            <a:srgbClr val="8E95A2"/>
                          </a:solidFill>
                          <a:latin typeface="Arial"/>
                        </a:rPr>
                        <a:t>Insert Insert Copy Cell </a:t>
                      </a:r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Columns Columns Screen </a:t>
                      </a:r>
                      <a:r>
                        <a:rPr lang="en-US" sz="400">
                          <a:solidFill>
                            <a:srgbClr val="8E95A2"/>
                          </a:solidFill>
                          <a:latin typeface="Arial"/>
                        </a:rPr>
                        <a:t>Rowi’s] Column</a:t>
                      </a:r>
                      <a:r>
                        <a:rPr lang="en-US" sz="400" baseline="30000">
                          <a:solidFill>
                            <a:srgbClr val="8E95A2"/>
                          </a:solidFill>
                          <a:latin typeface="Arial"/>
                        </a:rPr>
                        <a:t>1</a:t>
                      </a:r>
                      <a:r>
                        <a:rPr lang="en-US" sz="400">
                          <a:solidFill>
                            <a:srgbClr val="8E95A2"/>
                          </a:solidFill>
                          <a:latin typeface="Arial"/>
                        </a:rPr>
                        <a:t>:! Down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58565B"/>
                          </a:solidFill>
                          <a:latin typeface="Arial"/>
                        </a:rPr>
                        <a:t>Calculator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indent="0">
                        <a:lnSpc>
                          <a:spcPts val="432"/>
                        </a:lnSpc>
                      </a:pPr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Normal Comment Snip Calendar Distribution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1143000" y="4913376"/>
            <a:ext cx="597408" cy="54864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indent="0" algn="just">
              <a:spcAft>
                <a:spcPts val="420"/>
              </a:spcAft>
            </a:pPr>
            <a:r>
              <a:rPr lang="en-US" sz="400">
                <a:solidFill>
                  <a:srgbClr val="59576C"/>
                </a:solidFill>
                <a:latin typeface="Arial"/>
              </a:rPr>
              <a:t>New Open Save Print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133856" y="5053584"/>
            <a:ext cx="3425952" cy="137160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indent="0" algn="just"/>
            <a:r>
              <a:rPr lang="en-US" sz="400">
                <a:solidFill>
                  <a:srgbClr val="5C7FB6"/>
                </a:solidFill>
                <a:latin typeface="Arial"/>
              </a:rPr>
              <a:t>MyOMLab </a:t>
            </a:r>
            <a:r>
              <a:rPr lang="en-US" sz="400">
                <a:solidFill>
                  <a:srgbClr val="A5ACB5"/>
                </a:solidFill>
                <a:latin typeface="Arial"/>
              </a:rPr>
              <a:t>Tj </a:t>
            </a:r>
            <a:r>
              <a:rPr lang="en-US" sz="400" u="sng">
                <a:solidFill>
                  <a:srgbClr val="A5ACB5"/>
                </a:solidFill>
                <a:latin typeface="Arial"/>
              </a:rPr>
              <a:t>i </a:t>
            </a:r>
            <a:r>
              <a:rPr lang="en-US" sz="400" u="sng" cap="small">
                <a:solidFill>
                  <a:srgbClr val="2074B4"/>
                </a:solidFill>
                <a:latin typeface="Arial"/>
              </a:rPr>
              <a:t>hI</a:t>
            </a:r>
            <a:r>
              <a:rPr lang="en-US" sz="400">
                <a:solidFill>
                  <a:srgbClr val="2074B4"/>
                </a:solidFill>
                <a:latin typeface="Arial"/>
              </a:rPr>
              <a:t> Igf   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Decimals </a:t>
            </a:r>
            <a:r>
              <a:rPr lang="en-US" sz="400">
                <a:solidFill>
                  <a:srgbClr val="EF8472"/>
                </a:solidFill>
                <a:latin typeface="Arial"/>
              </a:rPr>
              <a:t>0 </a:t>
            </a:r>
            <a:r>
              <a:rPr lang="en-US" sz="500">
                <a:solidFill>
                  <a:srgbClr val="BC1D75"/>
                </a:solidFill>
                <a:latin typeface="Arial"/>
              </a:rPr>
              <a:t>1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2 </a:t>
            </a:r>
            <a:r>
              <a:rPr lang="en-US" sz="400">
                <a:solidFill>
                  <a:srgbClr val="F54922"/>
                </a:solidFill>
                <a:latin typeface="Arial"/>
              </a:rPr>
              <a:t>3 </a:t>
            </a:r>
            <a:r>
              <a:rPr lang="en-US" sz="500">
                <a:solidFill>
                  <a:srgbClr val="8E0E32"/>
                </a:solidFill>
                <a:latin typeface="Arial"/>
              </a:rPr>
              <a:t>4 </a:t>
            </a:r>
            <a:r>
              <a:rPr lang="en-US" sz="500">
                <a:solidFill>
                  <a:srgbClr val="5C7FB6"/>
                </a:solidFill>
                <a:latin typeface="Arial"/>
              </a:rPr>
              <a:t>5 </a:t>
            </a:r>
            <a:r>
              <a:rPr lang="en-US" sz="400">
                <a:solidFill>
                  <a:srgbClr val="102CCA"/>
                </a:solidFill>
                <a:latin typeface="Arial"/>
              </a:rPr>
              <a:t>6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Open </a:t>
            </a:r>
            <a:r>
              <a:rPr lang="en-US" sz="400">
                <a:solidFill>
                  <a:srgbClr val="343757"/>
                </a:solidFill>
                <a:latin typeface="Arial"/>
              </a:rPr>
              <a:t>File </a:t>
            </a:r>
            <a:r>
              <a:rPr lang="en-US" sz="400">
                <a:solidFill>
                  <a:srgbClr val="8E95A2"/>
                </a:solidFill>
                <a:latin typeface="Arial"/>
              </a:rPr>
              <a:t>^ Pre. icus </a:t>
            </a:r>
            <a:r>
              <a:rPr lang="en-US" sz="400">
                <a:latin typeface="Arial"/>
              </a:rPr>
              <a:t>^ </a:t>
            </a:r>
            <a:r>
              <a:rPr lang="en-US" sz="400">
                <a:solidFill>
                  <a:srgbClr val="8E95A2"/>
                </a:solidFill>
                <a:latin typeface="Arial"/>
              </a:rPr>
              <a:t>"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Next</a:t>
            </a:r>
          </a:p>
        </p:txBody>
      </p:sp>
      <p:sp>
        <p:nvSpPr>
          <p:cNvPr id="8" name="Rectángulo 7"/>
          <p:cNvSpPr/>
          <p:nvPr/>
        </p:nvSpPr>
        <p:spPr>
          <a:xfrm>
            <a:off x="1417320" y="5202936"/>
            <a:ext cx="1216152" cy="54864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8E95A2"/>
                </a:solidFill>
                <a:latin typeface="Arial"/>
              </a:rPr>
              <a:t>Paste From </a:t>
            </a:r>
            <a:r>
              <a:rPr lang="en-US" sz="400">
                <a:solidFill>
                  <a:srgbClr val="406385"/>
                </a:solidFill>
                <a:latin typeface="Arial"/>
              </a:rPr>
              <a:t>Copy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Cell Paste/</a:t>
            </a:r>
            <a:r>
              <a:rPr lang="en-US" sz="400">
                <a:solidFill>
                  <a:srgbClr val="406385"/>
                </a:solidFill>
                <a:latin typeface="Arial"/>
              </a:rPr>
              <a:t>Copy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Help Web </a:t>
            </a:r>
            <a:r>
              <a:rPr lang="en-US" sz="400">
                <a:solidFill>
                  <a:srgbClr val="406385"/>
                </a:solidFill>
                <a:latin typeface="Arial"/>
              </a:rPr>
              <a:t>Site</a:t>
            </a:r>
          </a:p>
        </p:txBody>
      </p:sp>
      <p:sp>
        <p:nvSpPr>
          <p:cNvPr id="9" name="Rectángulo 8"/>
          <p:cNvSpPr/>
          <p:nvPr/>
        </p:nvSpPr>
        <p:spPr>
          <a:xfrm>
            <a:off x="1947672" y="5279136"/>
            <a:ext cx="2795016" cy="97536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indent="0" algn="just"/>
            <a:r>
              <a:rPr lang="en-US" sz="400">
                <a:solidFill>
                  <a:srgbClr val="2B2A2E"/>
                </a:solidFill>
                <a:latin typeface="Arial"/>
              </a:rPr>
              <a:t>T - 10    </a:t>
            </a:r>
            <a:r>
              <a:rPr lang="en-US" sz="400" baseline="30000">
                <a:solidFill>
                  <a:srgbClr val="2B2A2E"/>
                </a:solidFill>
                <a:latin typeface="Arial"/>
              </a:rPr>
              <a:t>T</a:t>
            </a:r>
            <a:r>
              <a:rPr lang="en-US" sz="400">
                <a:solidFill>
                  <a:srgbClr val="2B2A2E"/>
                </a:solidFill>
                <a:latin typeface="Arial"/>
              </a:rPr>
              <a:t> To8 </a:t>
            </a:r>
            <a:r>
              <a:rPr lang="es" sz="400">
                <a:solidFill>
                  <a:srgbClr val="2B2A2E"/>
                </a:solidFill>
                <a:latin typeface="Arial"/>
              </a:rPr>
              <a:t>¿8 </a:t>
            </a:r>
            <a:r>
              <a:rPr lang="en-US" sz="400">
                <a:solidFill>
                  <a:srgbClr val="2B2A2E"/>
                </a:solidFill>
                <a:latin typeface="Arial"/>
              </a:rPr>
              <a:t>FtxDec 0.0 @ Selected celts formatting B </a:t>
            </a:r>
            <a:r>
              <a:rPr lang="en-US" sz="450" i="1">
                <a:solidFill>
                  <a:srgbClr val="2B2A2E"/>
                </a:solidFill>
                <a:latin typeface="Times New Roman"/>
              </a:rPr>
              <a:t>I</a:t>
            </a:r>
            <a:r>
              <a:rPr lang="en-US" sz="400">
                <a:solidFill>
                  <a:srgbClr val="2B2A2E"/>
                </a:solidFill>
                <a:latin typeface="Arial"/>
              </a:rPr>
              <a:t> HESS A </a:t>
            </a:r>
            <a:r>
              <a:rPr lang="es" sz="400">
                <a:solidFill>
                  <a:srgbClr val="2B2A2E"/>
                </a:solidFill>
                <a:latin typeface="Arial"/>
              </a:rPr>
              <a:t>«9» </a:t>
            </a:r>
            <a:r>
              <a:rPr lang="en-US" sz="400">
                <a:solidFill>
                  <a:srgbClr val="2B2A2E"/>
                </a:solidFill>
                <a:latin typeface="Arial"/>
              </a:rPr>
              <a:t>]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1115568" y="5297424"/>
            <a:ext cx="640080" cy="79248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2B2A2E"/>
                </a:solidFill>
                <a:latin typeface="Arial"/>
              </a:rPr>
              <a:t>Table formatting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Arial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1097280" y="5401056"/>
            <a:ext cx="3450336" cy="51816"/>
          </a:xfrm>
          <a:prstGeom prst="rect">
            <a:avLst/>
          </a:prstGeom>
          <a:solidFill>
            <a:srgbClr val="F5F5E9"/>
          </a:solidFill>
        </p:spPr>
        <p:txBody>
          <a:bodyPr wrap="none" lIns="0" tIns="0" rIns="0" bIns="0">
            <a:noAutofit/>
          </a:bodyPr>
          <a:lstStyle/>
          <a:p>
            <a:pPr indent="0">
              <a:spcAft>
                <a:spcPts val="210"/>
              </a:spcAft>
            </a:pPr>
            <a:r>
              <a:rPr lang="en-US" sz="400">
                <a:solidFill>
                  <a:srgbClr val="351A1B"/>
                </a:solidFill>
                <a:latin typeface="Arial"/>
              </a:rPr>
              <a:t>INSTRUCTION: </a:t>
            </a:r>
            <a:r>
              <a:rPr lang="en-US" sz="400">
                <a:solidFill>
                  <a:srgbClr val="743837"/>
                </a:solidFill>
                <a:latin typeface="Arial"/>
              </a:rPr>
              <a:t>There are more results available in additional windows. These may be opened by using the SOLUTIONS menu in the Main Menu.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2093976" y="5532120"/>
            <a:ext cx="298704" cy="252984"/>
          </a:xfrm>
          <a:prstGeom prst="rect">
            <a:avLst/>
          </a:prstGeom>
          <a:solidFill>
            <a:srgbClr val="F5F5E9"/>
          </a:solidFill>
        </p:spPr>
        <p:txBody>
          <a:bodyPr lIns="0" tIns="0" rIns="0" bIns="0">
            <a:noAutofit/>
          </a:bodyPr>
          <a:lstStyle/>
          <a:p>
            <a:pPr indent="-38100">
              <a:lnSpc>
                <a:spcPts val="816"/>
              </a:lnSpc>
            </a:pPr>
            <a:r>
              <a:rPr lang="en-US" sz="400">
                <a:solidFill>
                  <a:srgbClr val="58565B"/>
                </a:solidFill>
                <a:latin typeface="Arial"/>
              </a:rPr>
              <a:t>Objective </a:t>
            </a:r>
            <a:r>
              <a:rPr lang="en-US" sz="400" baseline="30000">
                <a:solidFill>
                  <a:srgbClr val="58565B"/>
                </a:solidFill>
                <a:latin typeface="Arial"/>
              </a:rPr>
              <a:t>1</a:t>
            </a:r>
            <a:r>
              <a:rPr lang="en-US" sz="400">
                <a:solidFill>
                  <a:srgbClr val="58565B"/>
                </a:solidFill>
                <a:latin typeface="Arial"/>
              </a:rPr>
              <a:t>V' Maximize </a:t>
            </a:r>
            <a:r>
              <a:rPr lang="en-US" sz="400">
                <a:solidFill>
                  <a:srgbClr val="0864B8"/>
                </a:solidFill>
                <a:latin typeface="Arial"/>
              </a:rPr>
              <a:t>O </a:t>
            </a:r>
            <a:r>
              <a:rPr lang="en-US" sz="400">
                <a:solidFill>
                  <a:srgbClr val="58565B"/>
                </a:solidFill>
                <a:latin typeface="Arial"/>
              </a:rPr>
              <a:t>Minimize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1115568" y="5577840"/>
            <a:ext cx="396240" cy="67056"/>
          </a:xfrm>
          <a:prstGeom prst="rect">
            <a:avLst/>
          </a:prstGeom>
          <a:solidFill>
            <a:srgbClr val="FCDABA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 b="1">
                <a:solidFill>
                  <a:srgbClr val="628DBA"/>
                </a:solidFill>
                <a:latin typeface="Arial"/>
              </a:rPr>
              <a:t>Module tree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1621536" y="5571744"/>
            <a:ext cx="316992" cy="6705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716F74"/>
                </a:solidFill>
                <a:latin typeface="Arial"/>
              </a:rPr>
              <a:t>Hide Panel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1200912" y="5687568"/>
            <a:ext cx="231648" cy="48768"/>
          </a:xfrm>
          <a:prstGeom prst="rect">
            <a:avLst/>
          </a:prstGeom>
          <a:solidFill>
            <a:srgbClr val="FCDABA"/>
          </a:solidFill>
        </p:spPr>
        <p:txBody>
          <a:bodyPr wrap="none" lIns="0" tIns="0" rIns="0" bIns="0">
            <a:noAutofit/>
          </a:bodyPr>
          <a:lstStyle/>
          <a:p>
            <a:pPr indent="0">
              <a:lnSpc>
                <a:spcPts val="552"/>
              </a:lnSpc>
            </a:pPr>
            <a:r>
              <a:rPr lang="en-US" sz="400">
                <a:solidFill>
                  <a:srgbClr val="76645F"/>
                </a:solidFill>
                <a:latin typeface="Times New Roman"/>
              </a:rPr>
              <a:t>Assignment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1130808" y="5754624"/>
            <a:ext cx="752856" cy="335280"/>
          </a:xfrm>
          <a:prstGeom prst="rect">
            <a:avLst/>
          </a:prstGeom>
          <a:solidFill>
            <a:srgbClr val="FCDABA"/>
          </a:solidFill>
        </p:spPr>
        <p:txBody>
          <a:bodyPr lIns="0" tIns="0" rIns="0" bIns="0">
            <a:noAutofit/>
          </a:bodyPr>
          <a:lstStyle/>
          <a:p>
            <a:pPr indent="0">
              <a:lnSpc>
                <a:spcPts val="552"/>
              </a:lnSpc>
            </a:pPr>
            <a:r>
              <a:rPr lang="en-US" sz="400">
                <a:solidFill>
                  <a:srgbClr val="76645F"/>
                </a:solidFill>
                <a:latin typeface="Arial"/>
              </a:rPr>
              <a:t>T Break even/Coat-Voi ume Analysis </a:t>
            </a:r>
            <a:r>
              <a:rPr lang="es" sz="400">
                <a:solidFill>
                  <a:srgbClr val="76645F"/>
                </a:solidFill>
                <a:latin typeface="Arial"/>
              </a:rPr>
              <a:t>É-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Deasion Analysis * Forecasting Game Theory Goal Programmrig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1139952" y="6105144"/>
            <a:ext cx="816864" cy="121920"/>
          </a:xfrm>
          <a:prstGeom prst="rect">
            <a:avLst/>
          </a:prstGeom>
          <a:solidFill>
            <a:srgbClr val="FCDABA"/>
          </a:solidFill>
        </p:spPr>
        <p:txBody>
          <a:bodyPr lIns="0" tIns="0" rIns="0" bIns="0">
            <a:noAutofit/>
          </a:bodyPr>
          <a:lstStyle/>
          <a:p>
            <a:pPr indent="0">
              <a:lnSpc>
                <a:spcPts val="552"/>
              </a:lnSpc>
            </a:pPr>
            <a:r>
              <a:rPr lang="en-US" sz="400">
                <a:solidFill>
                  <a:srgbClr val="76645F"/>
                </a:solidFill>
                <a:latin typeface="Arial"/>
              </a:rPr>
              <a:t>Integer &amp; Mixed Integer Programming 3- Invertory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1130808" y="6245352"/>
            <a:ext cx="719328" cy="256032"/>
          </a:xfrm>
          <a:prstGeom prst="rect">
            <a:avLst/>
          </a:prstGeom>
          <a:solidFill>
            <a:srgbClr val="FCDABA"/>
          </a:solidFill>
        </p:spPr>
        <p:txBody>
          <a:bodyPr lIns="0" tIns="0" rIns="0" bIns="0">
            <a:noAutofit/>
          </a:bodyPr>
          <a:lstStyle/>
          <a:p>
            <a:pPr indent="0">
              <a:lnSpc>
                <a:spcPts val="552"/>
              </a:lnSpc>
            </a:pPr>
            <a:r>
              <a:rPr lang="en-US" sz="400">
                <a:solidFill>
                  <a:srgbClr val="FC6762"/>
                </a:solidFill>
                <a:latin typeface="Arial"/>
              </a:rPr>
              <a:t>I— Linear Programming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Markov Analysis Matenal Requirements Plamng fi Networks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1286256" y="6525768"/>
            <a:ext cx="493776" cy="182880"/>
          </a:xfrm>
          <a:prstGeom prst="rect">
            <a:avLst/>
          </a:prstGeom>
          <a:solidFill>
            <a:srgbClr val="FCDABA"/>
          </a:solidFill>
        </p:spPr>
        <p:txBody>
          <a:bodyPr lIns="0" tIns="0" rIns="0" bIns="0">
            <a:noAutofit/>
          </a:bodyPr>
          <a:lstStyle/>
          <a:p>
            <a:pPr indent="0">
              <a:lnSpc>
                <a:spcPts val="552"/>
              </a:lnSpc>
            </a:pPr>
            <a:r>
              <a:rPr lang="en-US" sz="400">
                <a:solidFill>
                  <a:srgbClr val="76645F"/>
                </a:solidFill>
                <a:latin typeface="Arial"/>
              </a:rPr>
              <a:t>Minimum Spanning Tree Shortest Route Maximal Flow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1130808" y="6736080"/>
            <a:ext cx="789432" cy="252984"/>
          </a:xfrm>
          <a:prstGeom prst="rect">
            <a:avLst/>
          </a:prstGeom>
          <a:solidFill>
            <a:srgbClr val="FCDABA"/>
          </a:solidFill>
        </p:spPr>
        <p:txBody>
          <a:bodyPr lIns="0" tIns="0" rIns="0" bIns="0">
            <a:noAutofit/>
          </a:bodyPr>
          <a:lstStyle/>
          <a:p>
            <a:pPr indent="0">
              <a:lnSpc>
                <a:spcPts val="552"/>
              </a:lnSpc>
            </a:pPr>
            <a:r>
              <a:rPr lang="en-US" sz="400">
                <a:solidFill>
                  <a:srgbClr val="717EA6"/>
                </a:solidFill>
                <a:latin typeface="Arial"/>
              </a:rPr>
              <a:t>0-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Project Management (PCRT/CPM) AT- Quality Control Sconng Model </a:t>
            </a:r>
            <a:r>
              <a:rPr lang="en-US" sz="400">
                <a:solidFill>
                  <a:srgbClr val="76645F"/>
                </a:solidFill>
                <a:latin typeface="Tahoma"/>
              </a:rPr>
              <a:t>Simulation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1130808" y="7016496"/>
            <a:ext cx="816864" cy="192024"/>
          </a:xfrm>
          <a:prstGeom prst="rect">
            <a:avLst/>
          </a:prstGeom>
          <a:solidFill>
            <a:srgbClr val="FCDABA"/>
          </a:solidFill>
        </p:spPr>
        <p:txBody>
          <a:bodyPr lIns="0" tIns="0" rIns="0" bIns="0">
            <a:noAutofit/>
          </a:bodyPr>
          <a:lstStyle/>
          <a:p>
            <a:pPr indent="0">
              <a:lnSpc>
                <a:spcPts val="552"/>
              </a:lnSpc>
            </a:pPr>
            <a:r>
              <a:rPr lang="en-US" sz="400">
                <a:solidFill>
                  <a:srgbClr val="76645F"/>
                </a:solidFill>
                <a:latin typeface="Arial"/>
              </a:rPr>
              <a:t>±i Statistics *nean, var, sd; normal dot) Transportation ffl- Wading Lines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1203960" y="7226808"/>
            <a:ext cx="515112" cy="121920"/>
          </a:xfrm>
          <a:prstGeom prst="rect">
            <a:avLst/>
          </a:prstGeom>
          <a:solidFill>
            <a:srgbClr val="FCDABA"/>
          </a:solidFill>
        </p:spPr>
        <p:txBody>
          <a:bodyPr lIns="0" tIns="0" rIns="0" bIns="0">
            <a:noAutofit/>
          </a:bodyPr>
          <a:lstStyle/>
          <a:p>
            <a:pPr indent="0">
              <a:lnSpc>
                <a:spcPts val="552"/>
              </a:lnSpc>
            </a:pPr>
            <a:r>
              <a:rPr lang="en-US" sz="400">
                <a:solidFill>
                  <a:srgbClr val="76645F"/>
                </a:solidFill>
                <a:latin typeface="Arial"/>
              </a:rPr>
              <a:t>Display OM Modules only Display QM Modules only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2066544" y="5882640"/>
            <a:ext cx="585216" cy="20116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spcAft>
                <a:spcPts val="210"/>
              </a:spcAft>
            </a:pPr>
            <a:r>
              <a:rPr lang="en-US" sz="450" b="1" u="sng">
                <a:solidFill>
                  <a:srgbClr val="5BADF3"/>
                </a:solidFill>
                <a:latin typeface="Arial"/>
              </a:rPr>
              <a:t>(untitled) Solution</a:t>
            </a:r>
          </a:p>
          <a:p>
            <a:pPr indent="0"/>
            <a:r>
              <a:rPr lang="en-US" sz="450" b="1">
                <a:solidFill>
                  <a:srgbClr val="717EA6"/>
                </a:solidFill>
                <a:latin typeface="Arial"/>
              </a:rPr>
              <a:t>Cj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2834640" y="5967984"/>
            <a:ext cx="347472" cy="14020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/>
            <a:r>
              <a:rPr lang="en-US" sz="500" b="1">
                <a:solidFill>
                  <a:srgbClr val="76645F"/>
                </a:solidFill>
                <a:latin typeface="Arial"/>
              </a:rPr>
              <a:t>Basic</a:t>
            </a:r>
          </a:p>
          <a:p>
            <a:pPr indent="0"/>
            <a:r>
              <a:rPr lang="en-US" sz="500" b="1">
                <a:solidFill>
                  <a:srgbClr val="76645F"/>
                </a:solidFill>
                <a:latin typeface="Arial"/>
              </a:rPr>
              <a:t>Variables</a:t>
            </a:r>
          </a:p>
        </p:txBody>
      </p:sp>
      <p:sp>
        <p:nvSpPr>
          <p:cNvPr id="25" name="Rectángulo 24"/>
          <p:cNvSpPr/>
          <p:nvPr/>
        </p:nvSpPr>
        <p:spPr>
          <a:xfrm>
            <a:off x="3230880" y="6035040"/>
            <a:ext cx="323088" cy="8534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00" b="1">
                <a:solidFill>
                  <a:srgbClr val="59576C"/>
                </a:solidFill>
                <a:latin typeface="Arial"/>
              </a:rPr>
              <a:t>Quantity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4803648" y="6035040"/>
            <a:ext cx="341376" cy="8534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00" b="1">
                <a:solidFill>
                  <a:srgbClr val="867570"/>
                </a:solidFill>
                <a:latin typeface="Arial"/>
              </a:rPr>
              <a:t>surplus </a:t>
            </a:r>
            <a:r>
              <a:rPr lang="en-US" sz="600" b="1">
                <a:solidFill>
                  <a:srgbClr val="867570"/>
                </a:solidFill>
                <a:latin typeface="Candara"/>
              </a:rPr>
              <a:t>1</a:t>
            </a:r>
          </a:p>
        </p:txBody>
      </p:sp>
      <p:sp>
        <p:nvSpPr>
          <p:cNvPr id="27" name="Rectángulo 26"/>
          <p:cNvSpPr/>
          <p:nvPr/>
        </p:nvSpPr>
        <p:spPr>
          <a:xfrm>
            <a:off x="5590032" y="6035040"/>
            <a:ext cx="682752" cy="8534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00" b="1">
                <a:solidFill>
                  <a:srgbClr val="59576C"/>
                </a:solidFill>
                <a:latin typeface="Arial"/>
              </a:rPr>
              <a:t>surplus 2 slack </a:t>
            </a:r>
            <a:r>
              <a:rPr lang="en-US" sz="500" b="1">
                <a:solidFill>
                  <a:srgbClr val="79798B"/>
                </a:solidFill>
                <a:latin typeface="Arial"/>
              </a:rPr>
              <a:t>3</a:t>
            </a:r>
          </a:p>
        </p:txBody>
      </p:sp>
      <p:graphicFrame>
        <p:nvGraphicFramePr>
          <p:cNvPr id="28" name="Tabla 27"/>
          <p:cNvGraphicFramePr>
            <a:graphicFrameLocks noGrp="1"/>
          </p:cNvGraphicFramePr>
          <p:nvPr/>
        </p:nvGraphicFramePr>
        <p:xfrm>
          <a:off x="2048256" y="6117336"/>
          <a:ext cx="4572000" cy="1200912"/>
        </p:xfrm>
        <a:graphic>
          <a:graphicData uri="http://schemas.openxmlformats.org/drawingml/2006/table">
            <a:tbl>
              <a:tblPr/>
              <a:tblGrid>
                <a:gridCol w="795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9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0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92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70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2555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91440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17485"/>
                          </a:solidFill>
                          <a:latin typeface="Arial"/>
                        </a:rPr>
                        <a:t>X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201E1F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214336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57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C4B54"/>
                          </a:solidFill>
                          <a:latin typeface="Arial"/>
                        </a:rPr>
                        <a:t>-0.2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95668"/>
                          </a:solidFill>
                          <a:latin typeface="Arial"/>
                        </a:rPr>
                        <a:t>0.2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17485"/>
                          </a:solidFill>
                          <a:latin typeface="Arial"/>
                        </a:rPr>
                        <a:t>0.4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325256"/>
                          </a:solidFill>
                          <a:latin typeface="Arial"/>
                        </a:rPr>
                        <a:t>-0.4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86757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9576C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6645F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4423E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0.6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-06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2799D"/>
                          </a:solidFill>
                          <a:latin typeface="Arial"/>
                        </a:rPr>
                        <a:t>-0.2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0.2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9798B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488"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50" i="1">
                          <a:solidFill>
                            <a:srgbClr val="44423E"/>
                          </a:solidFill>
                          <a:latin typeface="Tahoma"/>
                        </a:rPr>
                        <a:t>A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95668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57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201E1F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9576C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95668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35B46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57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392"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CHI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6645F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38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-1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67570"/>
                          </a:solidFill>
                          <a:latin typeface="Arial"/>
                        </a:rPr>
                        <a:t>-1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6645F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9798B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536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65758A"/>
                          </a:solidFill>
                          <a:latin typeface="Arial"/>
                        </a:rPr>
                        <a:t>Phase </a:t>
                      </a:r>
                      <a:r>
                        <a:rPr lang="en-US" sz="500" b="1">
                          <a:solidFill>
                            <a:srgbClr val="325256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F5F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86757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surplus 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9798B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38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67570"/>
                          </a:solidFill>
                          <a:latin typeface="Arial"/>
                        </a:rPr>
                        <a:t>06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-0.6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9798B"/>
                          </a:solidFill>
                          <a:latin typeface="Arial"/>
                        </a:rPr>
                        <a:t>-0 2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0.2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38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surplus 5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95668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57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-0 2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17485"/>
                          </a:solidFill>
                          <a:latin typeface="Arial"/>
                        </a:rPr>
                        <a:t>0 2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F7FA1"/>
                          </a:solidFill>
                          <a:latin typeface="Arial"/>
                        </a:rPr>
                        <a:t>0 </a:t>
                      </a:r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95668"/>
                          </a:solidFill>
                          <a:latin typeface="Arial"/>
                        </a:rPr>
                        <a:t>-04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2799D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86757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slack 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9798B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E5B89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38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67570"/>
                          </a:solidFill>
                          <a:latin typeface="Arial"/>
                        </a:rPr>
                        <a:t>0.2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-0 2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5758A"/>
                          </a:solidFill>
                          <a:latin typeface="Arial"/>
                        </a:rPr>
                        <a:t>-0.4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9576C"/>
                          </a:solidFill>
                          <a:latin typeface="Arial"/>
                        </a:rPr>
                        <a:t>0.4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6645F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95668"/>
                          </a:solidFill>
                          <a:latin typeface="Arial"/>
                        </a:rPr>
                        <a:t>slack 4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35B46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95668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57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-0.6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57072"/>
                          </a:solidFill>
                          <a:latin typeface="Arial"/>
                        </a:rPr>
                        <a:t>0.6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F7FA1"/>
                          </a:solidFill>
                          <a:latin typeface="Arial"/>
                        </a:rPr>
                        <a:t>0.2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95668"/>
                          </a:solidFill>
                          <a:latin typeface="Arial"/>
                        </a:rPr>
                        <a:t>-0.2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57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36373D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67570"/>
                          </a:solidFill>
                          <a:latin typeface="Arial"/>
                        </a:rPr>
                        <a:t>X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33751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938A7D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38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6645F"/>
                          </a:solidFill>
                          <a:latin typeface="Arial"/>
                        </a:rPr>
                        <a:t>-0.2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0.2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5758A"/>
                          </a:solidFill>
                          <a:latin typeface="Arial"/>
                        </a:rPr>
                        <a:t>0.4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9576C"/>
                          </a:solidFill>
                          <a:latin typeface="Arial"/>
                        </a:rPr>
                        <a:t>-0 4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E95A2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76645F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95668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A4C2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0.6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17485"/>
                          </a:solidFill>
                          <a:latin typeface="Arial"/>
                        </a:rPr>
                        <a:t>-06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F7FA1"/>
                          </a:solidFill>
                          <a:latin typeface="Arial"/>
                        </a:rPr>
                        <a:t>-0.2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9576C"/>
                          </a:solidFill>
                          <a:latin typeface="Arial"/>
                        </a:rPr>
                        <a:t>0.2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7EA6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50" i="1">
                          <a:solidFill>
                            <a:srgbClr val="59576C"/>
                          </a:solidFill>
                          <a:latin typeface="Tahoma"/>
                        </a:rPr>
                        <a:t>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5758A"/>
                          </a:solidFill>
                          <a:latin typeface="Arial"/>
                        </a:rPr>
                        <a:t>26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67570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3858A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-2.8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2 8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-.4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9576C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38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97536"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cj-zj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57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28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17485"/>
                          </a:solidFill>
                          <a:latin typeface="Arial"/>
                        </a:rPr>
                        <a:t>-26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F7FA1"/>
                          </a:solidFill>
                          <a:latin typeface="Arial"/>
                        </a:rPr>
                        <a:t>0 </a:t>
                      </a:r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95668"/>
                          </a:solidFill>
                          <a:latin typeface="Arial"/>
                        </a:rPr>
                        <a:t>-0.4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2799D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29" name="Tabla 28"/>
          <p:cNvGraphicFramePr>
            <a:graphicFrameLocks noGrp="1"/>
          </p:cNvGraphicFramePr>
          <p:nvPr/>
        </p:nvGraphicFramePr>
        <p:xfrm>
          <a:off x="1078992" y="7357872"/>
          <a:ext cx="5614416" cy="323088"/>
        </p:xfrm>
        <a:graphic>
          <a:graphicData uri="http://schemas.openxmlformats.org/drawingml/2006/table">
            <a:tbl>
              <a:tblPr/>
              <a:tblGrid>
                <a:gridCol w="2097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20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9728"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59426B"/>
                          </a:solidFill>
                          <a:latin typeface="Arial"/>
                        </a:rPr>
                        <a:t>Linear Programming Solution Screen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Taylor's Introduction to Management Scienc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495668"/>
                          </a:solidFill>
                          <a:latin typeface="Arial"/>
                        </a:rPr>
                        <a:t>e Textbook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marR="101600" indent="0" algn="r"/>
                      <a:r>
                        <a:rPr lang="en-US" sz="400">
                          <a:solidFill>
                            <a:srgbClr val="495668"/>
                          </a:solidFill>
                          <a:latin typeface="Arial"/>
                        </a:rPr>
                        <a:t>Developed by Howard </a:t>
                      </a:r>
                      <a:r>
                        <a:rPr lang="en-US" sz="400">
                          <a:solidFill>
                            <a:srgbClr val="6E5B89"/>
                          </a:solidFill>
                          <a:latin typeface="Arial"/>
                        </a:rPr>
                        <a:t>J. </a:t>
                      </a:r>
                      <a:r>
                        <a:rPr lang="en-US" sz="400">
                          <a:solidFill>
                            <a:srgbClr val="495668"/>
                          </a:solidFill>
                          <a:latin typeface="Arial"/>
                        </a:rPr>
                        <a:t>Weiss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139700" indent="0"/>
                      <a:r>
                        <a:rPr lang="en-US" sz="400">
                          <a:solidFill>
                            <a:srgbClr val="C22C1F"/>
                          </a:solidFill>
                          <a:latin typeface="Arial"/>
                        </a:rPr>
                        <a:t>® </a:t>
                      </a:r>
                      <a:r>
                        <a:rPr lang="en-US" sz="400">
                          <a:solidFill>
                            <a:srgbClr val="168EDF"/>
                          </a:solidFill>
                          <a:latin typeface="Arial"/>
                        </a:rPr>
                        <a:t>j </a:t>
                      </a:r>
                      <a:r>
                        <a:rPr lang="en-US" sz="400">
                          <a:solidFill>
                            <a:srgbClr val="58565B"/>
                          </a:solidFill>
                          <a:latin typeface="Arial"/>
                        </a:rPr>
                        <a:t>Q </a:t>
                      </a:r>
                      <a:r>
                        <a:rPr lang="es" sz="400">
                          <a:solidFill>
                            <a:srgbClr val="8E95A2"/>
                          </a:solidFill>
                          <a:latin typeface="Arial"/>
                        </a:rPr>
                        <a:t>Buscar </a:t>
                      </a:r>
                      <a:r>
                        <a:rPr lang="en-US" sz="400">
                          <a:solidFill>
                            <a:srgbClr val="7E3026"/>
                          </a:solidFill>
                          <a:latin typeface="Arial"/>
                        </a:rPr>
                        <a:t>^ </a:t>
                      </a:r>
                      <a:r>
                        <a:rPr lang="en-US" sz="400">
                          <a:solidFill>
                            <a:srgbClr val="2B2A2E"/>
                          </a:solidFill>
                          <a:latin typeface="Arial"/>
                        </a:rPr>
                        <a:t>^</a:t>
                      </a:r>
                    </a:p>
                  </a:txBody>
                  <a:tcPr marL="0" marR="0" marT="0" marB="0" anchor="b">
                    <a:solidFill>
                      <a:srgbClr val="DDE0E4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0A76C8"/>
                          </a:solidFill>
                          <a:latin typeface="Arial"/>
                        </a:rPr>
                        <a:t>- </a:t>
                      </a:r>
                      <a:r>
                        <a:rPr lang="en-US" sz="1150" b="1">
                          <a:solidFill>
                            <a:srgbClr val="717EA6"/>
                          </a:solidFill>
                          <a:latin typeface="Arial"/>
                        </a:rPr>
                        <a:t>O </a:t>
                      </a:r>
                      <a:r>
                        <a:rPr lang="en-US" sz="1150" b="1">
                          <a:solidFill>
                            <a:srgbClr val="0A76C8"/>
                          </a:solidFill>
                          <a:latin typeface="Arial"/>
                        </a:rPr>
                        <a:t>6 </a:t>
                      </a:r>
                      <a:r>
                        <a:rPr lang="en-US" sz="1150" b="1">
                          <a:solidFill>
                            <a:srgbClr val="1D538E"/>
                          </a:solidFill>
                          <a:latin typeface="Arial"/>
                        </a:rPr>
                        <a:t>□ </a:t>
                      </a:r>
                      <a:r>
                        <a:rPr lang="en-US" sz="1150" b="1">
                          <a:solidFill>
                            <a:srgbClr val="0A76C8"/>
                          </a:solidFill>
                          <a:latin typeface="Arial"/>
                        </a:rPr>
                        <a:t>E </a:t>
                      </a:r>
                      <a:r>
                        <a:rPr lang="es" sz="1150" b="1">
                          <a:solidFill>
                            <a:srgbClr val="0A76C8"/>
                          </a:solidFill>
                          <a:latin typeface="Arial"/>
                        </a:rPr>
                        <a:t>5»</a:t>
                      </a:r>
                    </a:p>
                  </a:txBody>
                  <a:tcPr marL="0" marR="0" marT="0" marB="0" anchor="b">
                    <a:solidFill>
                      <a:srgbClr val="E2DCD6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1150" i="1" spc="-150">
                          <a:latin typeface="Arial"/>
                        </a:rPr>
                        <a:t>O </a:t>
                      </a:r>
                      <a:r>
                        <a:rPr lang="en-US" sz="1150" i="1" spc="-150">
                          <a:solidFill>
                            <a:srgbClr val="1558A8"/>
                          </a:solidFill>
                          <a:latin typeface="Arial"/>
                        </a:rPr>
                        <a:t>m</a:t>
                      </a:r>
                    </a:p>
                  </a:txBody>
                  <a:tcPr marL="0" marR="0" marT="0" marB="0" anchor="b">
                    <a:solidFill>
                      <a:srgbClr val="E2DCD6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1150" i="1" spc="-150">
                          <a:solidFill>
                            <a:srgbClr val="0A76C8"/>
                          </a:solidFill>
                          <a:latin typeface="Arial"/>
                        </a:rPr>
                        <a:t>®</a:t>
                      </a:r>
                      <a:r>
                        <a:rPr lang="en-US" sz="1150" b="1">
                          <a:solidFill>
                            <a:srgbClr val="0A76C8"/>
                          </a:solidFill>
                          <a:latin typeface="Arial"/>
                        </a:rPr>
                        <a:t> </a:t>
                      </a:r>
                      <a:r>
                        <a:rPr lang="es" sz="1150" b="1">
                          <a:latin typeface="Arial"/>
                        </a:rPr>
                        <a:t>ÍKT</a:t>
                      </a:r>
                    </a:p>
                  </a:txBody>
                  <a:tcPr marL="0" marR="0" marT="0" marB="0" anchor="b">
                    <a:solidFill>
                      <a:srgbClr val="E2DCD6"/>
                    </a:solidFill>
                  </a:tcPr>
                </a:tc>
                <a:tc>
                  <a:txBody>
                    <a:bodyPr/>
                    <a:lstStyle/>
                    <a:p>
                      <a:pPr marL="304800" indent="-127000">
                        <a:lnSpc>
                          <a:spcPts val="288"/>
                        </a:lnSpc>
                      </a:pPr>
                      <a:r>
                        <a:rPr lang="en-US" sz="400">
                          <a:solidFill>
                            <a:srgbClr val="44423E"/>
                          </a:solidFill>
                          <a:latin typeface="Arial"/>
                        </a:rPr>
                        <a:t>/x S) </a:t>
                      </a:r>
                      <a:r>
                        <a:rPr lang="en-US" sz="400" baseline="30000">
                          <a:solidFill>
                            <a:srgbClr val="58565B"/>
                          </a:solidFill>
                          <a:latin typeface="Arial"/>
                        </a:rPr>
                        <a:t>E5P</a:t>
                      </a:r>
                      <a:r>
                        <a:rPr lang="en-US" sz="400">
                          <a:solidFill>
                            <a:srgbClr val="58565B"/>
                          </a:solidFill>
                          <a:latin typeface="Arial"/>
                        </a:rPr>
                        <a:t> ^ c]&gt;)) </a:t>
                      </a:r>
                      <a:r>
                        <a:rPr lang="en-US" sz="400">
                          <a:solidFill>
                            <a:srgbClr val="201E1F"/>
                          </a:solidFill>
                          <a:latin typeface="Arial"/>
                        </a:rPr>
                        <a:t>S&gt; </a:t>
                      </a:r>
                      <a:r>
                        <a:rPr lang="en-US" sz="400" baseline="30000">
                          <a:solidFill>
                            <a:srgbClr val="58565B"/>
                          </a:solidFill>
                          <a:latin typeface="Arial"/>
                        </a:rPr>
                        <a:t>1009 p</a:t>
                      </a:r>
                      <a:r>
                        <a:rPr lang="en-US" sz="400">
                          <a:solidFill>
                            <a:srgbClr val="58565B"/>
                          </a:solidFill>
                          <a:latin typeface="Arial"/>
                        </a:rPr>
                        <a:t>-</a:t>
                      </a:r>
                      <a:r>
                        <a:rPr lang="en-US" sz="400" baseline="30000">
                          <a:solidFill>
                            <a:srgbClr val="58565B"/>
                          </a:solidFill>
                          <a:latin typeface="Arial"/>
                        </a:rPr>
                        <a:t>m</a:t>
                      </a:r>
                      <a:r>
                        <a:rPr lang="en-US" sz="400">
                          <a:solidFill>
                            <a:srgbClr val="58565B"/>
                          </a:solidFill>
                          <a:latin typeface="Arial"/>
                        </a:rPr>
                        <a:t> </a:t>
                      </a:r>
                      <a:r>
                        <a:rPr lang="en-US" sz="450" i="1">
                          <a:solidFill>
                            <a:srgbClr val="201E1F"/>
                          </a:solidFill>
                          <a:latin typeface="Times New Roman"/>
                        </a:rPr>
                        <a:t>£i </a:t>
                      </a:r>
                      <a:r>
                        <a:rPr lang="en-US" sz="400">
                          <a:solidFill>
                            <a:srgbClr val="44423E"/>
                          </a:solidFill>
                          <a:latin typeface="Arial"/>
                        </a:rPr>
                        <a:t>^ LAA ' </a:t>
                      </a:r>
                      <a:r>
                        <a:rPr lang="en-US" sz="400">
                          <a:solidFill>
                            <a:srgbClr val="58565B"/>
                          </a:solidFill>
                          <a:latin typeface="Arial"/>
                        </a:rPr>
                        <a:t>19/09/2025 -</a:t>
                      </a:r>
                    </a:p>
                  </a:txBody>
                  <a:tcPr marL="0" marR="0" marT="0" marB="0" anchor="b">
                    <a:solidFill>
                      <a:srgbClr val="E2DC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Rectángulo 29"/>
          <p:cNvSpPr/>
          <p:nvPr/>
        </p:nvSpPr>
        <p:spPr>
          <a:xfrm>
            <a:off x="1075944" y="7845552"/>
            <a:ext cx="1520952" cy="1524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s" sz="1200">
                <a:latin typeface="Arial"/>
              </a:rPr>
              <a:t>Resuelto </a:t>
            </a:r>
            <a:r>
              <a:rPr lang="en-US" sz="1200">
                <a:latin typeface="Arial"/>
              </a:rPr>
              <a:t>con RStudio: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92" y="902208"/>
            <a:ext cx="5602224" cy="315163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072896" y="4547616"/>
            <a:ext cx="5614416" cy="324916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spcBef>
                <a:spcPts val="2730"/>
              </a:spcBef>
              <a:spcAft>
                <a:spcPts val="1050"/>
              </a:spcAft>
            </a:pPr>
            <a:r>
              <a:rPr lang="es" sz="1150" b="1">
                <a:latin typeface="Arial"/>
              </a:rPr>
              <a:t>Ejercicio 3 — Minimizar costo de transporte local</a:t>
            </a:r>
          </a:p>
          <a:p>
            <a:pPr indent="0" algn="just">
              <a:lnSpc>
                <a:spcPts val="1608"/>
              </a:lnSpc>
              <a:spcAft>
                <a:spcPts val="1260"/>
              </a:spcAft>
            </a:pPr>
            <a:r>
              <a:rPr lang="es" sz="1100">
                <a:latin typeface="Arial"/>
              </a:rPr>
              <a:t>Enunciado. Coste por envío: ruta 1 (xxx) = 8 $/unidad, ruta 2 (yyy) = 5 $/unidad. Condiciones de demanda y cobertura:</a:t>
            </a:r>
          </a:p>
          <a:p>
            <a:pPr marL="279400" indent="0" algn="just">
              <a:spcAft>
                <a:spcPts val="1050"/>
              </a:spcAft>
            </a:pPr>
            <a:r>
              <a:rPr lang="es" sz="1700">
                <a:solidFill>
                  <a:srgbClr val="58565B"/>
                </a:solidFill>
                <a:latin typeface="Arial"/>
              </a:rPr>
              <a:t>•    </a:t>
            </a:r>
            <a:r>
              <a:rPr lang="es" sz="1800" i="1" spc="200">
                <a:solidFill>
                  <a:srgbClr val="201E1F"/>
                </a:solidFill>
                <a:latin typeface="Arial"/>
              </a:rPr>
              <a:t>3c</a:t>
            </a:r>
            <a:r>
              <a:rPr lang="es" sz="1700">
                <a:solidFill>
                  <a:srgbClr val="201E1F"/>
                </a:solidFill>
                <a:latin typeface="Arial"/>
              </a:rPr>
              <a:t> + </a:t>
            </a:r>
            <a:r>
              <a:rPr lang="es" sz="1800" i="1" spc="200">
                <a:solidFill>
                  <a:srgbClr val="201E1F"/>
                </a:solidFill>
                <a:latin typeface="Arial"/>
              </a:rPr>
              <a:t>y</a:t>
            </a:r>
            <a:r>
              <a:rPr lang="es" sz="1700">
                <a:solidFill>
                  <a:srgbClr val="201E1F"/>
                </a:solidFill>
                <a:latin typeface="Arial"/>
              </a:rPr>
              <a:t> &gt; 7</a:t>
            </a:r>
          </a:p>
          <a:p>
            <a:pPr marL="279400" indent="0" algn="just">
              <a:spcAft>
                <a:spcPts val="3780"/>
              </a:spcAft>
            </a:pPr>
            <a:r>
              <a:rPr lang="es" sz="1700">
                <a:solidFill>
                  <a:srgbClr val="58565B"/>
                </a:solidFill>
                <a:latin typeface="Arial"/>
              </a:rPr>
              <a:t>•    </a:t>
            </a:r>
            <a:r>
              <a:rPr lang="es" sz="1800" i="1" spc="200">
                <a:solidFill>
                  <a:srgbClr val="201E1F"/>
                </a:solidFill>
                <a:latin typeface="Arial"/>
              </a:rPr>
              <a:t>2x</a:t>
            </a:r>
            <a:r>
              <a:rPr lang="es" sz="1700">
                <a:solidFill>
                  <a:srgbClr val="201E1F"/>
                </a:solidFill>
                <a:latin typeface="Arial"/>
              </a:rPr>
              <a:t> + </a:t>
            </a:r>
            <a:r>
              <a:rPr lang="es" sz="1800" i="1" spc="200">
                <a:solidFill>
                  <a:srgbClr val="201E1F"/>
                </a:solidFill>
                <a:latin typeface="Arial"/>
              </a:rPr>
              <a:t>y &gt;</a:t>
            </a:r>
            <a:r>
              <a:rPr lang="es" sz="1700">
                <a:solidFill>
                  <a:srgbClr val="201E1F"/>
                </a:solidFill>
                <a:latin typeface="Arial"/>
              </a:rPr>
              <a:t> 10</a:t>
            </a:r>
          </a:p>
          <a:p>
            <a:pPr marL="139700" indent="0">
              <a:spcAft>
                <a:spcPts val="1680"/>
              </a:spcAft>
            </a:pPr>
            <a:r>
              <a:rPr lang="es" sz="1700">
                <a:solidFill>
                  <a:srgbClr val="201E1F"/>
                </a:solidFill>
                <a:latin typeface="Arial"/>
              </a:rPr>
              <a:t>Objetivo: minimizar </a:t>
            </a:r>
            <a:r>
              <a:rPr lang="es" sz="1800" i="1" spc="200">
                <a:solidFill>
                  <a:srgbClr val="201E1F"/>
                </a:solidFill>
                <a:latin typeface="Arial"/>
              </a:rPr>
              <a:t>Z </a:t>
            </a:r>
            <a:r>
              <a:rPr lang="es" sz="1800" i="1" spc="200">
                <a:solidFill>
                  <a:srgbClr val="58565B"/>
                </a:solidFill>
                <a:latin typeface="Arial"/>
              </a:rPr>
              <a:t>= </a:t>
            </a:r>
            <a:r>
              <a:rPr lang="es" sz="1800" i="1" spc="200">
                <a:solidFill>
                  <a:srgbClr val="201E1F"/>
                </a:solidFill>
                <a:latin typeface="Arial"/>
              </a:rPr>
              <a:t>8x -j-</a:t>
            </a:r>
            <a:r>
              <a:rPr lang="es" sz="1700">
                <a:solidFill>
                  <a:srgbClr val="201E1F"/>
                </a:solidFill>
                <a:latin typeface="Arial"/>
              </a:rPr>
              <a:t> 5</a:t>
            </a:r>
            <a:r>
              <a:rPr lang="es" sz="1800" i="1" spc="200">
                <a:solidFill>
                  <a:srgbClr val="201E1F"/>
                </a:solidFill>
                <a:latin typeface="Arial"/>
              </a:rPr>
              <a:t>y.</a:t>
            </a:r>
          </a:p>
          <a:p>
            <a:pPr indent="0" algn="just">
              <a:spcAft>
                <a:spcPts val="1050"/>
              </a:spcAft>
            </a:pPr>
            <a:r>
              <a:rPr lang="es" sz="1150" b="1">
                <a:latin typeface="Arial"/>
              </a:rPr>
              <a:t>Respuesta final:</a:t>
            </a:r>
          </a:p>
          <a:p>
            <a:pPr indent="0" algn="just"/>
            <a:r>
              <a:rPr lang="es" sz="1100">
                <a:latin typeface="Arial"/>
              </a:rPr>
              <a:t>Enviar 3 unidades por la ruta 1 y 4 por la 2 ^ coste mínimo 44 $.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075944" y="7946136"/>
            <a:ext cx="1691640" cy="1524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s" sz="1200">
                <a:latin typeface="Arial"/>
              </a:rPr>
              <a:t>Resuelto con GeoGebra: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CED2C39-C0EC-B386-4245-7AD30932CEE7}"/>
              </a:ext>
            </a:extLst>
          </p:cNvPr>
          <p:cNvSpPr txBox="1"/>
          <p:nvPr/>
        </p:nvSpPr>
        <p:spPr>
          <a:xfrm>
            <a:off x="918410" y="1171073"/>
            <a:ext cx="5935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INTRODUCCIÓN</a:t>
            </a:r>
            <a:endParaRPr lang="es-ES" dirty="0"/>
          </a:p>
          <a:p>
            <a:endParaRPr lang="es-MX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9B7D578-5A4B-9E15-307F-260911F81109}"/>
              </a:ext>
            </a:extLst>
          </p:cNvPr>
          <p:cNvSpPr txBox="1"/>
          <p:nvPr/>
        </p:nvSpPr>
        <p:spPr>
          <a:xfrm>
            <a:off x="526983" y="2107356"/>
            <a:ext cx="67184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ES" b="1" dirty="0"/>
          </a:p>
          <a:p>
            <a:pPr algn="just"/>
            <a:r>
              <a:rPr lang="es-ES" dirty="0"/>
              <a:t>La investigación de operaciones es una disciplina que permite tomar decisiones óptimas en situaciones donde existen múltiples restricciones de recursos y objetivos que alcanzar. En este trabajo se presentan diversos ejercicios aplicados a la programación lineal, utilizando métodos como el gráfico, el simplex y el dual, con el apoyo de herramientas computacionales como GeoGebra, </a:t>
            </a:r>
            <a:r>
              <a:rPr lang="es-ES" dirty="0" err="1"/>
              <a:t>PomQM</a:t>
            </a:r>
            <a:r>
              <a:rPr lang="es-ES" dirty="0"/>
              <a:t> y </a:t>
            </a:r>
            <a:r>
              <a:rPr lang="es-ES" dirty="0" err="1"/>
              <a:t>RStudio</a:t>
            </a:r>
            <a:r>
              <a:rPr lang="es-ES" dirty="0"/>
              <a:t>. Estos ejercicios permiten comprender cómo se formulan y resuelven problemas de optimización en contextos reales de producción, transporte y asignación de recursos.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9970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92" y="902208"/>
            <a:ext cx="5602224" cy="315163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075944" y="4215384"/>
            <a:ext cx="1539240" cy="15849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spcBef>
                <a:spcPts val="840"/>
              </a:spcBef>
              <a:spcAft>
                <a:spcPts val="840"/>
              </a:spcAft>
            </a:pPr>
            <a:r>
              <a:rPr lang="es" sz="1100">
                <a:latin typeface="Arial"/>
              </a:rPr>
              <a:t>Resuelto con PomQM: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072896" y="4529328"/>
            <a:ext cx="5541264" cy="97536"/>
          </a:xfrm>
          <a:prstGeom prst="rect">
            <a:avLst/>
          </a:prstGeom>
          <a:solidFill>
            <a:srgbClr val="F5F5E9"/>
          </a:solidFill>
        </p:spPr>
        <p:txBody>
          <a:bodyPr wrap="none" lIns="0" tIns="0" rIns="0" bIns="0">
            <a:noAutofit/>
          </a:bodyPr>
          <a:lstStyle/>
          <a:p>
            <a:pPr indent="0" algn="just">
              <a:spcBef>
                <a:spcPts val="840"/>
              </a:spcBef>
            </a:pPr>
            <a:r>
              <a:rPr lang="es" sz="400">
                <a:solidFill>
                  <a:srgbClr val="201E1F"/>
                </a:solidFill>
                <a:latin typeface="Arial"/>
              </a:rPr>
              <a:t>"fr </a:t>
            </a:r>
            <a:r>
              <a:rPr lang="es" sz="400">
                <a:solidFill>
                  <a:srgbClr val="4C4B54"/>
                </a:solidFill>
                <a:latin typeface="Arial"/>
              </a:rPr>
              <a:t>QM </a:t>
            </a:r>
            <a:r>
              <a:rPr lang="en-US" sz="400">
                <a:solidFill>
                  <a:srgbClr val="4C4B54"/>
                </a:solidFill>
                <a:latin typeface="Arial"/>
              </a:rPr>
              <a:t>for </a:t>
            </a:r>
            <a:r>
              <a:rPr lang="es" sz="400">
                <a:solidFill>
                  <a:srgbClr val="4C4B54"/>
                </a:solidFill>
                <a:latin typeface="Arial"/>
              </a:rPr>
              <a:t>Windows - </a:t>
            </a:r>
            <a:r>
              <a:rPr lang="en-US" sz="400">
                <a:solidFill>
                  <a:srgbClr val="4C4B54"/>
                </a:solidFill>
                <a:latin typeface="Arial"/>
              </a:rPr>
              <a:t>[Iterations]    —OX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1078992" y="4626864"/>
          <a:ext cx="5989320" cy="3454591"/>
        </p:xfrm>
        <a:graphic>
          <a:graphicData uri="http://schemas.openxmlformats.org/drawingml/2006/table">
            <a:tbl>
              <a:tblPr/>
              <a:tblGrid>
                <a:gridCol w="896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51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01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928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709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4384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05384">
                <a:tc gridSpan="2">
                  <a:txBody>
                    <a:bodyPr/>
                    <a:lstStyle/>
                    <a:p>
                      <a:pPr indent="0" algn="r"/>
                      <a:r>
                        <a:rPr lang="es" sz="400">
                          <a:solidFill>
                            <a:srgbClr val="59576C"/>
                          </a:solidFill>
                          <a:latin typeface="Arial"/>
                        </a:rPr>
                        <a:t>FILE 1 </a:t>
                      </a:r>
                      <a:r>
                        <a:rPr lang="en-US" sz="400">
                          <a:solidFill>
                            <a:srgbClr val="8E95A2"/>
                          </a:solidFill>
                          <a:latin typeface="Arial"/>
                        </a:rPr>
                        <a:t>EDIT </a:t>
                      </a:r>
                      <a:r>
                        <a:rPr lang="es" sz="400">
                          <a:solidFill>
                            <a:srgbClr val="8E95A2"/>
                          </a:solidFill>
                          <a:latin typeface="Arial"/>
                        </a:rPr>
                        <a:t>| </a:t>
                      </a:r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VIEW TAYLOR</a:t>
                      </a:r>
                    </a:p>
                    <a:p>
                      <a:pPr indent="0"/>
                      <a:r>
                        <a:rPr lang="es" sz="400">
                          <a:solidFill>
                            <a:srgbClr val="8E95A2"/>
                          </a:solidFill>
                          <a:latin typeface="Arial"/>
                        </a:rPr>
                        <a:t>□ </a:t>
                      </a:r>
                      <a:r>
                        <a:rPr lang="en-US" sz="400">
                          <a:solidFill>
                            <a:srgbClr val="8E95A2"/>
                          </a:solidFill>
                          <a:latin typeface="Arial"/>
                        </a:rPr>
                        <a:t>A*,</a:t>
                      </a:r>
                    </a:p>
                    <a:p>
                      <a:pPr indent="0"/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New Open Save Print -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20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1584"/>
                        </a:lnSpc>
                      </a:pPr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MODULE FC </a:t>
                      </a:r>
                      <a:r>
                        <a:rPr lang="en-US" sz="400">
                          <a:solidFill>
                            <a:srgbClr val="F70404"/>
                          </a:solidFill>
                          <a:latin typeface="Arial"/>
                        </a:rPr>
                        <a:t>■ </a:t>
                      </a:r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Edit Data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 gridSpan="12">
                  <a:txBody>
                    <a:bodyPr/>
                    <a:lstStyle/>
                    <a:p>
                      <a:pPr marL="406400" indent="-406400"/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RMAT TOOLS </a:t>
                      </a:r>
                      <a:r>
                        <a:rPr lang="en-US" sz="400">
                          <a:solidFill>
                            <a:srgbClr val="709ED1"/>
                          </a:solidFill>
                          <a:latin typeface="Arial"/>
                        </a:rPr>
                        <a:t>J </a:t>
                      </a:r>
                      <a:r>
                        <a:rPr lang="en-US" sz="400">
                          <a:solidFill>
                            <a:srgbClr val="357D46"/>
                          </a:solidFill>
                          <a:latin typeface="Arial"/>
                        </a:rPr>
                        <a:t>SOLUTIONS </a:t>
                      </a:r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HELP </a:t>
                      </a:r>
                      <a:r>
                        <a:rPr lang="en-US" sz="400">
                          <a:solidFill>
                            <a:srgbClr val="F70404"/>
                          </a:solidFill>
                          <a:latin typeface="Arial"/>
                        </a:rPr>
                        <a:t>■ </a:t>
                      </a:r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EDIT </a:t>
                      </a:r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DATA </a:t>
                      </a:r>
                      <a:r>
                        <a:rPr lang="en-US" sz="400">
                          <a:solidFill>
                            <a:srgbClr val="36373D"/>
                          </a:solidFill>
                          <a:latin typeface="Arial"/>
                        </a:rPr>
                        <a:t>_ </a:t>
                      </a:r>
                      <a:r>
                        <a:rPr lang="en-US" sz="450" i="1">
                          <a:latin typeface="Times New Roman"/>
                        </a:rPr>
                        <a:t>S</a:t>
                      </a:r>
                    </a:p>
                    <a:p>
                      <a:pPr marL="406400" indent="-406400"/>
                      <a:r>
                        <a:rPr lang="en-US" sz="500" cap="small">
                          <a:solidFill>
                            <a:srgbClr val="8E95A2"/>
                          </a:solidFill>
                          <a:latin typeface="Arial"/>
                        </a:rPr>
                        <a:t>Hq </a:t>
                      </a:r>
                      <a:r>
                        <a:rPr lang="en-US" sz="600" i="1" spc="-100">
                          <a:solidFill>
                            <a:srgbClr val="709ED1"/>
                          </a:solidFill>
                          <a:latin typeface="Tahoma"/>
                        </a:rPr>
                        <a:t>m M</a:t>
                      </a:r>
                      <a:r>
                        <a:rPr lang="en-US" sz="500" cap="small">
                          <a:solidFill>
                            <a:srgbClr val="709ED1"/>
                          </a:solidFill>
                          <a:latin typeface="Arial"/>
                        </a:rPr>
                        <a:t> </a:t>
                      </a:r>
                      <a:r>
                        <a:rPr lang="es" sz="500" cap="small">
                          <a:solidFill>
                            <a:srgbClr val="709ED1"/>
                          </a:solidFill>
                          <a:latin typeface="Arial"/>
                        </a:rPr>
                        <a:t>ü </a:t>
                      </a:r>
                      <a:r>
                        <a:rPr lang="es" sz="400">
                          <a:solidFill>
                            <a:srgbClr val="709ED1"/>
                          </a:solidFill>
                          <a:latin typeface="Arial"/>
                        </a:rPr>
                        <a:t>i </a:t>
                      </a:r>
                      <a:r>
                        <a:rPr lang="en-US" sz="500">
                          <a:solidFill>
                            <a:srgbClr val="8E95A2"/>
                          </a:solidFill>
                          <a:latin typeface="Arial"/>
                        </a:rPr>
                        <a:t>B - </a:t>
                      </a:r>
                      <a:r>
                        <a:rPr lang="en-US" sz="500">
                          <a:solidFill>
                            <a:srgbClr val="716F74"/>
                          </a:solidFill>
                          <a:latin typeface="Arial"/>
                        </a:rPr>
                        <a:t>" </a:t>
                      </a:r>
                      <a:r>
                        <a:rPr lang="en-US" sz="500">
                          <a:solidFill>
                            <a:srgbClr val="709ED1"/>
                          </a:solidFill>
                          <a:latin typeface="Arial"/>
                        </a:rPr>
                        <a:t>g </a:t>
                      </a:r>
                      <a:r>
                        <a:rPr lang="en-US" sz="500">
                          <a:solidFill>
                            <a:srgbClr val="0504F4"/>
                          </a:solidFill>
                          <a:latin typeface="Arial"/>
                        </a:rPr>
                        <a:t>^ </a:t>
                      </a:r>
                      <a:r>
                        <a:rPr lang="en-US" sz="500">
                          <a:solidFill>
                            <a:srgbClr val="59576C"/>
                          </a:solidFill>
                          <a:latin typeface="Arial"/>
                        </a:rPr>
                        <a:t>* &lt;%. </a:t>
                      </a:r>
                      <a:r>
                        <a:rPr lang="en-US" sz="600" i="1" spc="-100">
                          <a:solidFill>
                            <a:srgbClr val="59576C"/>
                          </a:solidFill>
                          <a:latin typeface="Tahoma"/>
                        </a:rPr>
                        <a:t>m </a:t>
                      </a:r>
                      <a:r>
                        <a:rPr lang="en-US" sz="600" i="1" spc="-100">
                          <a:solidFill>
                            <a:srgbClr val="2665CF"/>
                          </a:solidFill>
                          <a:latin typeface="Tahoma"/>
                        </a:rPr>
                        <a:t>m</a:t>
                      </a:r>
                    </a:p>
                    <a:p>
                      <a:pPr marL="406400" indent="-406400">
                        <a:lnSpc>
                          <a:spcPts val="456"/>
                        </a:lnSpc>
                      </a:pPr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Copy Paste Autosae Widen </a:t>
                      </a:r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Full </a:t>
                      </a:r>
                      <a:r>
                        <a:rPr lang="en-US" sz="400">
                          <a:solidFill>
                            <a:srgbClr val="8E95A2"/>
                          </a:solidFill>
                          <a:latin typeface="Arial"/>
                        </a:rPr>
                        <a:t>Insert Insert Copy Cell </a:t>
                      </a:r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Calculator Normal Comment Snip Calendar Help Columns Columns Screen </a:t>
                      </a:r>
                      <a:r>
                        <a:rPr lang="en-US" sz="400">
                          <a:solidFill>
                            <a:srgbClr val="8E95A2"/>
                          </a:solidFill>
                          <a:latin typeface="Arial"/>
                        </a:rPr>
                        <a:t>Row(s) Column(s) Down </a:t>
                      </a:r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Distribution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20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20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20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20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20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20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20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20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20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20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20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endParaRPr sz="20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342900" indent="-342900">
                        <a:lnSpc>
                          <a:spcPts val="552"/>
                        </a:lnSpc>
                      </a:pPr>
                      <a:r>
                        <a:rPr lang="en-US" sz="400">
                          <a:solidFill>
                            <a:srgbClr val="628DBA"/>
                          </a:solidFill>
                          <a:latin typeface="Arial"/>
                        </a:rPr>
                        <a:t>MyOMLab </a:t>
                      </a:r>
                      <a:r>
                        <a:rPr lang="en-US" sz="400">
                          <a:solidFill>
                            <a:srgbClr val="90A5BC"/>
                          </a:solidFill>
                          <a:latin typeface="Arial"/>
                        </a:rPr>
                        <a:t>L_2| </a:t>
                      </a:r>
                      <a:r>
                        <a:rPr lang="en-US" sz="450" i="1">
                          <a:solidFill>
                            <a:srgbClr val="90A5BC"/>
                          </a:solidFill>
                          <a:latin typeface="Times New Roman"/>
                        </a:rPr>
                        <a:t>i</a:t>
                      </a:r>
                      <a:r>
                        <a:rPr lang="en-US" sz="400">
                          <a:solidFill>
                            <a:srgbClr val="90A5BC"/>
                          </a:solidFill>
                          <a:latin typeface="Arial"/>
                        </a:rPr>
                        <a:t> i </a:t>
                      </a:r>
                      <a:r>
                        <a:rPr lang="en-US" sz="400">
                          <a:solidFill>
                            <a:srgbClr val="628DBA"/>
                          </a:solidFill>
                          <a:latin typeface="Arial"/>
                        </a:rPr>
                        <a:t>H~l </a:t>
                      </a:r>
                      <a:r>
                        <a:rPr lang="en-US" sz="400">
                          <a:solidFill>
                            <a:srgbClr val="90A5BC"/>
                          </a:solidFill>
                          <a:latin typeface="Arial"/>
                        </a:rPr>
                        <a:t>Paste From </a:t>
                      </a:r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Copy </a:t>
                      </a:r>
                      <a:r>
                        <a:rPr lang="en-US" sz="400">
                          <a:solidFill>
                            <a:srgbClr val="59426B"/>
                          </a:solidFill>
                          <a:latin typeface="Arial"/>
                        </a:rPr>
                        <a:t>Cell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152400" indent="0"/>
                      <a:r>
                        <a:rPr lang="es" sz="450" i="1" spc="-100">
                          <a:solidFill>
                            <a:srgbClr val="2665CF"/>
                          </a:solidFill>
                          <a:latin typeface="Tahoma"/>
                        </a:rPr>
                        <a:t>‘Í/&gt;</a:t>
                      </a:r>
                      <a:r>
                        <a:rPr lang="es" sz="500" b="1">
                          <a:solidFill>
                            <a:srgbClr val="2665CF"/>
                          </a:solidFill>
                          <a:latin typeface="Arial"/>
                        </a:rPr>
                        <a:t> </a:t>
                      </a:r>
                      <a:r>
                        <a:rPr lang="en-US" sz="500" b="1">
                          <a:solidFill>
                            <a:srgbClr val="4B6EA5"/>
                          </a:solidFill>
                          <a:latin typeface="Arial"/>
                        </a:rPr>
                        <a:t>Q </a:t>
                      </a:r>
                      <a:r>
                        <a:rPr lang="en-US" sz="500" b="1">
                          <a:solidFill>
                            <a:srgbClr val="59576C"/>
                          </a:solidFill>
                          <a:latin typeface="Arial"/>
                        </a:rPr>
                        <a:t>Dttim.ls </a:t>
                      </a:r>
                      <a:r>
                        <a:rPr lang="en-US" sz="400">
                          <a:solidFill>
                            <a:srgbClr val="EF8472"/>
                          </a:solidFill>
                          <a:latin typeface="Arial"/>
                        </a:rPr>
                        <a:t>0 </a:t>
                      </a:r>
                      <a:r>
                        <a:rPr lang="en-US" sz="500" b="1">
                          <a:solidFill>
                            <a:srgbClr val="BC1D75"/>
                          </a:solidFill>
                          <a:latin typeface="Arial"/>
                        </a:rPr>
                        <a:t>1 </a:t>
                      </a:r>
                      <a:r>
                        <a:rPr lang="en-US" sz="500" b="1">
                          <a:solidFill>
                            <a:srgbClr val="641D50"/>
                          </a:solidFill>
                          <a:latin typeface="Arial"/>
                        </a:rPr>
                        <a:t>2</a:t>
                      </a:r>
                    </a:p>
                    <a:p>
                      <a:pPr indent="0"/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Paste/Copy Help Web Site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12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2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20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indent="0"/>
                      <a:r>
                        <a:rPr lang="en-US" sz="500">
                          <a:solidFill>
                            <a:srgbClr val="F54922"/>
                          </a:solidFill>
                          <a:latin typeface="Arial"/>
                        </a:rPr>
                        <a:t>3 </a:t>
                      </a:r>
                      <a:r>
                        <a:rPr lang="en-US" sz="500">
                          <a:solidFill>
                            <a:srgbClr val="8E0E32"/>
                          </a:solidFill>
                          <a:latin typeface="Arial"/>
                        </a:rPr>
                        <a:t>4 </a:t>
                      </a:r>
                      <a:r>
                        <a:rPr lang="en-US" sz="500">
                          <a:solidFill>
                            <a:srgbClr val="666ACC"/>
                          </a:solidFill>
                          <a:latin typeface="Arial"/>
                        </a:rPr>
                        <a:t>5 </a:t>
                      </a:r>
                      <a:r>
                        <a:rPr lang="en-US" sz="500">
                          <a:solidFill>
                            <a:srgbClr val="102CCA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0" marR="0" marT="0" marB="0" anchor="ctr">
                    <a:solidFill>
                      <a:srgbClr val="B9D1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1200"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pPr marL="698500" indent="0"/>
                      <a:r>
                        <a:rPr lang="en-US" sz="400">
                          <a:latin typeface="Arial"/>
                        </a:rPr>
                        <a:t>► </a:t>
                      </a:r>
                      <a:r>
                        <a:rPr lang="en-US" sz="400">
                          <a:solidFill>
                            <a:srgbClr val="83858A"/>
                          </a:solidFill>
                          <a:latin typeface="Arial"/>
                        </a:rPr>
                        <a:t>■“</a:t>
                      </a:r>
                    </a:p>
                    <a:p>
                      <a:pPr indent="0"/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Open </a:t>
                      </a:r>
                      <a:r>
                        <a:rPr lang="en-US" sz="400">
                          <a:solidFill>
                            <a:srgbClr val="343757"/>
                          </a:solidFill>
                          <a:latin typeface="Arial"/>
                        </a:rPr>
                        <a:t>File </a:t>
                      </a:r>
                      <a:r>
                        <a:rPr lang="en-US" sz="400">
                          <a:solidFill>
                            <a:srgbClr val="83858A"/>
                          </a:solidFill>
                          <a:latin typeface="Arial"/>
                        </a:rPr>
                        <a:t>Pre </a:t>
                      </a:r>
                      <a:r>
                        <a:rPr lang="es" sz="400">
                          <a:solidFill>
                            <a:srgbClr val="83858A"/>
                          </a:solidFill>
                          <a:latin typeface="Arial"/>
                        </a:rPr>
                        <a:t>cus </a:t>
                      </a:r>
                      <a:r>
                        <a:rPr lang="en-US" sz="400">
                          <a:solidFill>
                            <a:srgbClr val="343757"/>
                          </a:solidFill>
                          <a:latin typeface="Arial"/>
                        </a:rPr>
                        <a:t>Next</a:t>
                      </a:r>
                    </a:p>
                  </a:txBody>
                  <a:tcPr marL="0" marR="0" marT="0" marB="0" anchor="ctr">
                    <a:solidFill>
                      <a:srgbClr val="B9D1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12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2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2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2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2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2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200"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680">
                <a:tc>
                  <a:txBody>
                    <a:bodyPr/>
                    <a:lstStyle/>
                    <a:p>
                      <a:pPr marL="342900" indent="-342900"/>
                      <a:r>
                        <a:rPr lang="en-US" sz="400">
                          <a:solidFill>
                            <a:srgbClr val="2B2A2E"/>
                          </a:solidFill>
                          <a:latin typeface="Arial"/>
                        </a:rPr>
                        <a:t>Table formatting </a:t>
                      </a:r>
                      <a:r>
                        <a:rPr lang="en-US" sz="400">
                          <a:solidFill>
                            <a:srgbClr val="76645F"/>
                          </a:solidFill>
                          <a:latin typeface="Arial"/>
                        </a:rPr>
                        <a:t>Arial</a:t>
                      </a:r>
                    </a:p>
                  </a:txBody>
                  <a:tcPr marL="0" marR="0" marT="0" marB="0" anchor="b"/>
                </a:tc>
                <a:tc gridSpan="15">
                  <a:txBody>
                    <a:bodyPr/>
                    <a:lstStyle/>
                    <a:p>
                      <a:pPr marL="101600" indent="0"/>
                      <a:r>
                        <a:rPr lang="en-US" sz="400">
                          <a:solidFill>
                            <a:srgbClr val="65758A"/>
                          </a:solidFill>
                          <a:latin typeface="Arial"/>
                        </a:rPr>
                        <a:t>'10 'Too i°o </a:t>
                      </a:r>
                      <a:r>
                        <a:rPr lang="en-US" sz="500" b="1">
                          <a:solidFill>
                            <a:srgbClr val="59576C"/>
                          </a:solidFill>
                          <a:latin typeface="Arial"/>
                        </a:rPr>
                        <a:t>Fin </a:t>
                      </a:r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Dec </a:t>
                      </a:r>
                      <a:r>
                        <a:rPr lang="en-US" sz="400">
                          <a:solidFill>
                            <a:srgbClr val="65758A"/>
                          </a:solidFill>
                          <a:latin typeface="Arial"/>
                        </a:rPr>
                        <a:t>0.0 </a:t>
                      </a:r>
                      <a:r>
                        <a:rPr lang="en-US" sz="400">
                          <a:solidFill>
                            <a:srgbClr val="2B2A2E"/>
                          </a:solidFill>
                          <a:latin typeface="Arial"/>
                        </a:rPr>
                        <a:t>@ Selected </a:t>
                      </a:r>
                      <a:r>
                        <a:rPr lang="en-US" sz="400">
                          <a:solidFill>
                            <a:srgbClr val="343757"/>
                          </a:solidFill>
                          <a:latin typeface="Arial"/>
                        </a:rPr>
                        <a:t>cells </a:t>
                      </a:r>
                      <a:r>
                        <a:rPr lang="en-US" sz="400">
                          <a:solidFill>
                            <a:srgbClr val="2B2A2E"/>
                          </a:solidFill>
                          <a:latin typeface="Arial"/>
                        </a:rPr>
                        <a:t>formatting </a:t>
                      </a:r>
                      <a:r>
                        <a:rPr lang="en-US" sz="400">
                          <a:latin typeface="Arial"/>
                        </a:rPr>
                        <a:t>B </a:t>
                      </a:r>
                      <a:r>
                        <a:rPr lang="en-US" sz="450" i="1">
                          <a:solidFill>
                            <a:srgbClr val="343757"/>
                          </a:solidFill>
                          <a:latin typeface="Times New Roman"/>
                        </a:rPr>
                        <a:t>I</a:t>
                      </a:r>
                      <a:r>
                        <a:rPr lang="en-US" sz="400">
                          <a:solidFill>
                            <a:srgbClr val="343757"/>
                          </a:solidFill>
                          <a:latin typeface="Arial"/>
                        </a:rPr>
                        <a:t> U </a:t>
                      </a:r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■= w </a:t>
                      </a:r>
                      <a:r>
                        <a:rPr lang="en-US" sz="400">
                          <a:solidFill>
                            <a:srgbClr val="1B1D7D"/>
                          </a:solidFill>
                          <a:latin typeface="Arial"/>
                        </a:rPr>
                        <a:t>A </a:t>
                      </a:r>
                      <a:r>
                        <a:rPr lang="en-US" sz="400">
                          <a:solidFill>
                            <a:srgbClr val="A4BCD4"/>
                          </a:solidFill>
                          <a:latin typeface="Arial"/>
                        </a:rPr>
                        <a:t>3*1^1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3256">
                <a:tc gridSpan="16"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351A1B"/>
                          </a:solidFill>
                          <a:latin typeface="Arial"/>
                        </a:rPr>
                        <a:t>INSTRUCTION: </a:t>
                      </a:r>
                      <a:r>
                        <a:rPr lang="en-US" sz="400">
                          <a:solidFill>
                            <a:srgbClr val="743837"/>
                          </a:solidFill>
                          <a:latin typeface="Arial"/>
                        </a:rPr>
                        <a:t>There are more results available in additional windows. These may be opened by using the SOLUTIONS menu in the Main Menu</a:t>
                      </a:r>
                    </a:p>
                  </a:txBody>
                  <a:tcPr marL="0" marR="0" marT="0" marB="0">
                    <a:solidFill>
                      <a:srgbClr val="F9807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472">
                <a:tc rowSpan="15">
                  <a:txBody>
                    <a:bodyPr/>
                    <a:lstStyle/>
                    <a:p>
                      <a:pPr indent="0">
                        <a:lnSpc>
                          <a:spcPts val="792"/>
                        </a:lnSpc>
                      </a:pPr>
                      <a:r>
                        <a:rPr lang="en-US" sz="400">
                          <a:solidFill>
                            <a:srgbClr val="628DBA"/>
                          </a:solidFill>
                          <a:latin typeface="Arial"/>
                        </a:rPr>
                        <a:t>Module tree </a:t>
                      </a:r>
                      <a:r>
                        <a:rPr lang="en-US" sz="400">
                          <a:solidFill>
                            <a:srgbClr val="76645F"/>
                          </a:solidFill>
                          <a:latin typeface="Arial"/>
                        </a:rPr>
                        <a:t>Hide Panel r Assignment</a:t>
                      </a:r>
                    </a:p>
                    <a:p>
                      <a:pPr indent="0">
                        <a:lnSpc>
                          <a:spcPts val="552"/>
                        </a:lnSpc>
                      </a:pPr>
                      <a:r>
                        <a:rPr lang="en-US" sz="400">
                          <a:solidFill>
                            <a:srgbClr val="B6B0AE"/>
                          </a:solidFill>
                          <a:latin typeface="Arial"/>
                        </a:rPr>
                        <a:t>0 </a:t>
                      </a:r>
                      <a:r>
                        <a:rPr lang="en-US" sz="400">
                          <a:solidFill>
                            <a:srgbClr val="76645F"/>
                          </a:solidFill>
                          <a:latin typeface="Arial"/>
                        </a:rPr>
                        <a:t>Break even/Coal -Vol ume Analysis </a:t>
                      </a:r>
                      <a:r>
                        <a:rPr lang="es" sz="400">
                          <a:solidFill>
                            <a:srgbClr val="B6B0AE"/>
                          </a:solidFill>
                          <a:latin typeface="Arial"/>
                        </a:rPr>
                        <a:t>¿ </a:t>
                      </a:r>
                      <a:r>
                        <a:rPr lang="es" sz="400">
                          <a:solidFill>
                            <a:srgbClr val="76645F"/>
                          </a:solidFill>
                          <a:latin typeface="Arial"/>
                        </a:rPr>
                        <a:t>Dea sien </a:t>
                      </a:r>
                      <a:r>
                        <a:rPr lang="en-US" sz="400">
                          <a:solidFill>
                            <a:srgbClr val="76645F"/>
                          </a:solidFill>
                          <a:latin typeface="Arial"/>
                        </a:rPr>
                        <a:t>Analysis * Forecasting |- Game Theory Goal Programming</a:t>
                      </a:r>
                    </a:p>
                    <a:p>
                      <a:pPr indent="127000">
                        <a:lnSpc>
                          <a:spcPts val="552"/>
                        </a:lnSpc>
                      </a:pPr>
                      <a:r>
                        <a:rPr lang="en-US" sz="400">
                          <a:solidFill>
                            <a:srgbClr val="76645F"/>
                          </a:solidFill>
                          <a:latin typeface="Arial"/>
                        </a:rPr>
                        <a:t>Integer &amp; Mixed Integer Programming *1- Inventg&lt;y </a:t>
                      </a:r>
                      <a:r>
                        <a:rPr lang="en-US" sz="400">
                          <a:solidFill>
                            <a:srgbClr val="FC6762"/>
                          </a:solidFill>
                          <a:latin typeface="Arial"/>
                        </a:rPr>
                        <a:t>;•••- Linear Programming </a:t>
                      </a:r>
                      <a:r>
                        <a:rPr lang="en-US" sz="400">
                          <a:solidFill>
                            <a:srgbClr val="76645F"/>
                          </a:solidFill>
                          <a:latin typeface="Arial"/>
                        </a:rPr>
                        <a:t>Markov Analysis Matenal Requirements Plarmng </a:t>
                      </a:r>
                      <a:r>
                        <a:rPr lang="en-US" sz="400">
                          <a:solidFill>
                            <a:srgbClr val="B6B0AE"/>
                          </a:solidFill>
                          <a:latin typeface="Arial"/>
                        </a:rPr>
                        <a:t>|j&gt; </a:t>
                      </a:r>
                      <a:r>
                        <a:rPr lang="en-US" sz="400">
                          <a:solidFill>
                            <a:srgbClr val="76645F"/>
                          </a:solidFill>
                          <a:latin typeface="Arial"/>
                        </a:rPr>
                        <a:t>Networks</a:t>
                      </a:r>
                    </a:p>
                    <a:p>
                      <a:pPr marL="152400" marR="190500" indent="50800">
                        <a:lnSpc>
                          <a:spcPts val="552"/>
                        </a:lnSpc>
                      </a:pPr>
                      <a:r>
                        <a:rPr lang="en-US" sz="400">
                          <a:solidFill>
                            <a:srgbClr val="76645F"/>
                          </a:solidFill>
                          <a:latin typeface="Arial"/>
                        </a:rPr>
                        <a:t>Minimum Spanning Tree Shortest Route — Maximal Flow</a:t>
                      </a:r>
                    </a:p>
                    <a:p>
                      <a:pPr indent="0">
                        <a:lnSpc>
                          <a:spcPts val="552"/>
                        </a:lnSpc>
                      </a:pPr>
                      <a:r>
                        <a:rPr lang="en-US" sz="400">
                          <a:solidFill>
                            <a:srgbClr val="628DBA"/>
                          </a:solidFill>
                          <a:latin typeface="Arial"/>
                        </a:rPr>
                        <a:t>B </a:t>
                      </a:r>
                      <a:r>
                        <a:rPr lang="en-US" sz="400">
                          <a:solidFill>
                            <a:srgbClr val="76645F"/>
                          </a:solidFill>
                          <a:latin typeface="Arial"/>
                        </a:rPr>
                        <a:t>Project Management (PERT/CPM) </a:t>
                      </a:r>
                      <a:r>
                        <a:rPr lang="en-US" sz="400">
                          <a:solidFill>
                            <a:srgbClr val="628DBA"/>
                          </a:solidFill>
                          <a:latin typeface="Arial"/>
                        </a:rPr>
                        <a:t>©- </a:t>
                      </a:r>
                      <a:r>
                        <a:rPr lang="en-US" sz="400">
                          <a:solidFill>
                            <a:srgbClr val="76645F"/>
                          </a:solidFill>
                          <a:latin typeface="Arial"/>
                        </a:rPr>
                        <a:t>Quality Control Sconng Model j“ Simulator!</a:t>
                      </a:r>
                    </a:p>
                    <a:p>
                      <a:pPr indent="0">
                        <a:lnSpc>
                          <a:spcPts val="552"/>
                        </a:lnSpc>
                      </a:pPr>
                      <a:r>
                        <a:rPr lang="es" sz="400">
                          <a:solidFill>
                            <a:srgbClr val="B6B0AE"/>
                          </a:solidFill>
                          <a:latin typeface="Arial"/>
                        </a:rPr>
                        <a:t>É </a:t>
                      </a:r>
                      <a:r>
                        <a:rPr lang="en-US" sz="400">
                          <a:solidFill>
                            <a:srgbClr val="76645F"/>
                          </a:solidFill>
                          <a:latin typeface="Arial"/>
                        </a:rPr>
                        <a:t>Statistics |mean, var, sd; normal dot) </a:t>
                      </a:r>
                      <a:r>
                        <a:rPr lang="es" sz="400">
                          <a:solidFill>
                            <a:srgbClr val="76645F"/>
                          </a:solidFill>
                          <a:latin typeface="Arial"/>
                        </a:rPr>
                        <a:t>i- </a:t>
                      </a:r>
                      <a:r>
                        <a:rPr lang="en-US" sz="400">
                          <a:solidFill>
                            <a:srgbClr val="76645F"/>
                          </a:solidFill>
                          <a:latin typeface="Arial"/>
                        </a:rPr>
                        <a:t>Transportation </a:t>
                      </a:r>
                      <a:r>
                        <a:rPr lang="en-US" sz="400">
                          <a:solidFill>
                            <a:srgbClr val="628DBA"/>
                          </a:solidFill>
                          <a:latin typeface="Arial"/>
                        </a:rPr>
                        <a:t>ra. </a:t>
                      </a:r>
                      <a:r>
                        <a:rPr lang="en-US" sz="400">
                          <a:solidFill>
                            <a:srgbClr val="76645F"/>
                          </a:solidFill>
                          <a:latin typeface="Arial"/>
                        </a:rPr>
                        <a:t>Waging Lines</a:t>
                      </a:r>
                    </a:p>
                  </a:txBody>
                  <a:tcPr marL="0" marR="0" marT="0" marB="0" anchor="b">
                    <a:solidFill>
                      <a:srgbClr val="FCDABA"/>
                    </a:solidFill>
                  </a:tcPr>
                </a:tc>
                <a:tc rowSpan="7">
                  <a:txBody>
                    <a:bodyPr/>
                    <a:lstStyle/>
                    <a:p>
                      <a:endParaRPr sz="1700"/>
                    </a:p>
                  </a:txBody>
                  <a:tcPr marL="0" marR="0" marT="0" marB="0">
                    <a:solidFill>
                      <a:srgbClr val="F5F5E9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R="977900" indent="0">
                        <a:lnSpc>
                          <a:spcPts val="816"/>
                        </a:lnSpc>
                      </a:pPr>
                      <a:r>
                        <a:rPr lang="en-US" sz="400">
                          <a:solidFill>
                            <a:srgbClr val="76645F"/>
                          </a:solidFill>
                          <a:latin typeface="Arial"/>
                        </a:rPr>
                        <a:t>Objective O Maximize </a:t>
                      </a:r>
                      <a:r>
                        <a:rPr lang="en-US" sz="400">
                          <a:solidFill>
                            <a:srgbClr val="0864B8"/>
                          </a:solidFill>
                          <a:latin typeface="Arial"/>
                        </a:rPr>
                        <a:t>O </a:t>
                      </a:r>
                      <a:r>
                        <a:rPr lang="en-US" sz="400">
                          <a:solidFill>
                            <a:srgbClr val="76645F"/>
                          </a:solidFill>
                          <a:latin typeface="Arial"/>
                        </a:rPr>
                        <a:t>Minimize</a:t>
                      </a:r>
                    </a:p>
                  </a:txBody>
                  <a:tcPr marL="0" marR="0" marT="0" marB="0">
                    <a:solidFill>
                      <a:srgbClr val="F5F5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17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7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700"/>
                    </a:p>
                  </a:txBody>
                  <a:tcPr marL="0" marR="0" marT="0" marB="0"/>
                </a:tc>
                <a:tc gridSpan="10">
                  <a:txBody>
                    <a:bodyPr/>
                    <a:lstStyle/>
                    <a:p>
                      <a:endParaRPr sz="1700"/>
                    </a:p>
                  </a:txBody>
                  <a:tcPr marL="0" marR="0" marT="0" marB="0">
                    <a:solidFill>
                      <a:srgbClr val="F5F5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17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7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7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7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7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7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7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7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7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248">
                <a:tc v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 gridSpan="13"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5BADF3"/>
                          </a:solidFill>
                          <a:latin typeface="Arial"/>
                        </a:rPr>
                        <a:t>(untitled) Solution</a:t>
                      </a:r>
                    </a:p>
                  </a:txBody>
                  <a:tcPr marL="0" marR="0" marT="0" marB="0" anchor="b">
                    <a:solidFill>
                      <a:srgbClr val="F5F5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 rowSpan="6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>
                    <a:solidFill>
                      <a:srgbClr val="F5F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640">
                <a:tc vMerge="1"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L="101600" indent="-101600">
                        <a:lnSpc>
                          <a:spcPts val="552"/>
                        </a:lnSpc>
                      </a:pPr>
                      <a:r>
                        <a:rPr lang="en-US" sz="500" b="1" baseline="-25000">
                          <a:solidFill>
                            <a:srgbClr val="717EA6"/>
                          </a:solidFill>
                          <a:latin typeface="Arial"/>
                        </a:rPr>
                        <a:t>rj</a:t>
                      </a:r>
                      <a:r>
                        <a:rPr lang="en-US" sz="500" b="1">
                          <a:solidFill>
                            <a:srgbClr val="717EA6"/>
                          </a:solidFill>
                          <a:latin typeface="Arial"/>
                        </a:rPr>
                        <a:t> </a:t>
                      </a:r>
                      <a:r>
                        <a:rPr lang="en-US" sz="500" b="1">
                          <a:solidFill>
                            <a:srgbClr val="76645F"/>
                          </a:solidFill>
                          <a:latin typeface="Arial"/>
                        </a:rPr>
                        <a:t>Basic </a:t>
                      </a:r>
                      <a:r>
                        <a:rPr lang="en-US" sz="400">
                          <a:solidFill>
                            <a:srgbClr val="717EA6"/>
                          </a:solidFill>
                          <a:latin typeface="Arial"/>
                        </a:rPr>
                        <a:t>’ </a:t>
                      </a:r>
                      <a:r>
                        <a:rPr lang="en-US" sz="500" b="1">
                          <a:solidFill>
                            <a:srgbClr val="76645F"/>
                          </a:solidFill>
                          <a:latin typeface="Arial"/>
                        </a:rPr>
                        <a:t>Variables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R="317500" indent="0" algn="r">
                        <a:lnSpc>
                          <a:spcPts val="528"/>
                        </a:lnSpc>
                      </a:pPr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8 5 Quantity X Y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 indent="0">
                        <a:lnSpc>
                          <a:spcPts val="552"/>
                        </a:lnSpc>
                      </a:pPr>
                      <a:r>
                        <a:rPr lang="en-US" sz="400">
                          <a:solidFill>
                            <a:srgbClr val="76645F"/>
                          </a:solidFill>
                          <a:latin typeface="Arial"/>
                        </a:rPr>
                        <a:t>0 </a:t>
                      </a:r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0 </a:t>
                      </a:r>
                      <a:r>
                        <a:rPr lang="en-US" sz="400">
                          <a:solidFill>
                            <a:srgbClr val="76645F"/>
                          </a:solidFill>
                          <a:latin typeface="Arial"/>
                        </a:rPr>
                        <a:t>0 </a:t>
                      </a:r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0 0 </a:t>
                      </a:r>
                      <a:r>
                        <a:rPr lang="en-US" sz="400">
                          <a:solidFill>
                            <a:srgbClr val="8E95A2"/>
                          </a:solidFill>
                          <a:latin typeface="Arial"/>
                        </a:rPr>
                        <a:t>0 </a:t>
                      </a:r>
                      <a:r>
                        <a:rPr lang="en-US" sz="500" b="1">
                          <a:solidFill>
                            <a:srgbClr val="76645F"/>
                          </a:solidFill>
                          <a:latin typeface="Arial"/>
                        </a:rPr>
                        <a:t>artfcl </a:t>
                      </a:r>
                      <a:r>
                        <a:rPr lang="en-US" sz="400">
                          <a:solidFill>
                            <a:srgbClr val="76645F"/>
                          </a:solidFill>
                          <a:latin typeface="Arial"/>
                        </a:rPr>
                        <a:t>1 </a:t>
                      </a:r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surplus </a:t>
                      </a:r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1 </a:t>
                      </a:r>
                      <a:r>
                        <a:rPr lang="en-US" sz="500" b="1">
                          <a:solidFill>
                            <a:srgbClr val="76645F"/>
                          </a:solidFill>
                          <a:latin typeface="Arial"/>
                        </a:rPr>
                        <a:t>artfcl </a:t>
                      </a:r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2 </a:t>
                      </a:r>
                      <a:r>
                        <a:rPr lang="en-US" sz="500" b="1">
                          <a:solidFill>
                            <a:srgbClr val="76645F"/>
                          </a:solidFill>
                          <a:latin typeface="Arial"/>
                        </a:rPr>
                        <a:t>surplus </a:t>
                      </a:r>
                      <a:r>
                        <a:rPr lang="en-US" sz="400">
                          <a:solidFill>
                            <a:srgbClr val="76645F"/>
                          </a:solidFill>
                          <a:latin typeface="Arial"/>
                        </a:rPr>
                        <a:t>2 </a:t>
                      </a:r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slack </a:t>
                      </a:r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3 </a:t>
                      </a:r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slack </a:t>
                      </a:r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&lt;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8392">
                <a:tc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5C6C77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17485"/>
                          </a:solidFill>
                          <a:latin typeface="Arial"/>
                        </a:rPr>
                        <a:t>X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457072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214336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657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8565B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C6C77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C6C77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4C4B5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435B46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440">
                <a:tc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83858A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44423E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6645F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44423E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4C4B54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6645F"/>
                          </a:solidFill>
                          <a:latin typeface="Arial"/>
                        </a:rPr>
                        <a:t>-1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9798B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62524B"/>
                          </a:solidFill>
                          <a:latin typeface="Arial"/>
                        </a:rPr>
                        <a:t>-1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4488">
                <a:tc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50" i="1">
                          <a:solidFill>
                            <a:srgbClr val="44423E"/>
                          </a:solidFill>
                          <a:latin typeface="Times New Roman"/>
                        </a:rPr>
                        <a:t>A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C6C77"/>
                          </a:solidFill>
                          <a:latin typeface="Arial"/>
                        </a:rPr>
                        <a:t>53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495668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65758A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4C4B54"/>
                          </a:solidFill>
                          <a:latin typeface="Arial"/>
                        </a:rPr>
                        <a:t>-5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C6C77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435B46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-3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88392">
                <a:tc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CHI</a:t>
                      </a: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6645F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838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6645F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-5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6645F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6757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97536">
                <a:tc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rowSpan="8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F5F5E9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5C6C77"/>
                          </a:solidFill>
                          <a:latin typeface="Arial"/>
                        </a:rPr>
                        <a:t>Iteration 8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ACACA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ACA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F5F5E9"/>
                    </a:solidFill>
                  </a:tcPr>
                </a:tc>
                <a:tc rowSpan="6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F5F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91440">
                <a:tc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86757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surplus 6</a:t>
                      </a: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838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9798B"/>
                          </a:solidFill>
                          <a:latin typeface="Arial"/>
                        </a:rPr>
                        <a:t>-2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6645F"/>
                          </a:solidFill>
                          <a:latin typeface="Arial"/>
                        </a:rPr>
                        <a:t>-1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86757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838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91440">
                <a:tc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surplus 5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C6C77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495668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657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C6C77"/>
                          </a:solidFill>
                          <a:latin typeface="Arial"/>
                        </a:rPr>
                        <a:t>-1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44423E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C6C77"/>
                          </a:solidFill>
                          <a:latin typeface="Arial"/>
                        </a:rPr>
                        <a:t>-1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62799D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91440">
                <a:tc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86757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slack 3</a:t>
                      </a: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9798B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838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86757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867570"/>
                          </a:solidFill>
                          <a:latin typeface="Arial"/>
                        </a:rPr>
                        <a:t>-1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62524B"/>
                          </a:solidFill>
                          <a:latin typeface="Arial"/>
                        </a:rPr>
                        <a:t>-1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86757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6645F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91440">
                <a:tc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95668"/>
                          </a:solidFill>
                          <a:latin typeface="Arial"/>
                        </a:rPr>
                        <a:t>slack 4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435B46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495668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657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325256"/>
                          </a:solidFill>
                          <a:latin typeface="Arial"/>
                        </a:rPr>
                        <a:t>-2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495668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62524B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-1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657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91440">
                <a:tc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967473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867570"/>
                          </a:solidFill>
                          <a:latin typeface="Arial"/>
                        </a:rPr>
                        <a:t>X</a:t>
                      </a: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3858A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938A7D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838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867570"/>
                          </a:solidFill>
                          <a:latin typeface="Arial"/>
                        </a:rPr>
                        <a:t>-1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86757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D6554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867570"/>
                          </a:solidFill>
                          <a:latin typeface="Arial"/>
                        </a:rPr>
                        <a:t>-1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8E95A2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91440">
                <a:tc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indent="0"/>
                      <a:r>
                        <a:rPr lang="en-US" sz="400">
                          <a:latin typeface="Arial"/>
                        </a:rPr>
                        <a:t>5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C6C77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95668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495668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>
                          <a:solidFill>
                            <a:srgbClr val="5CA4C2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36373D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495668"/>
                          </a:solidFill>
                          <a:latin typeface="Arial"/>
                        </a:rPr>
                        <a:t>-2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latin typeface="Arial"/>
                        </a:rPr>
                        <a:t>-1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17EA6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F5F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91440">
                <a:tc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50" i="1">
                          <a:solidFill>
                            <a:srgbClr val="59576C"/>
                          </a:solidFill>
                          <a:latin typeface="Times New Roman"/>
                        </a:rPr>
                        <a:t>A</a:t>
                      </a: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44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8565B"/>
                          </a:solidFill>
                          <a:latin typeface="Arial"/>
                        </a:rPr>
                        <a:t>-2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-3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9798B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838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94488">
                <a:tc rowSpan="2">
                  <a:txBody>
                    <a:bodyPr/>
                    <a:lstStyle/>
                    <a:p>
                      <a:pPr marL="127000" marR="254000" indent="0">
                        <a:lnSpc>
                          <a:spcPts val="552"/>
                        </a:lnSpc>
                      </a:pPr>
                      <a:r>
                        <a:rPr lang="en-US" sz="400">
                          <a:solidFill>
                            <a:srgbClr val="76645F"/>
                          </a:solidFill>
                          <a:latin typeface="Arial"/>
                        </a:rPr>
                        <a:t>Display OM Modules only Display QM Modules only</a:t>
                      </a:r>
                    </a:p>
                  </a:txBody>
                  <a:tcPr marL="0" marR="0" marT="0" marB="0">
                    <a:solidFill>
                      <a:srgbClr val="FCDABA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F5F5E9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cj-zj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C6C77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657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C6C77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C6C77"/>
                          </a:solidFill>
                          <a:latin typeface="Arial"/>
                        </a:rPr>
                        <a:t>-2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65758A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65758A"/>
                          </a:solidFill>
                          <a:latin typeface="Arial"/>
                        </a:rPr>
                        <a:t>-3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62799D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F5F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64008">
                <a:tc v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 gridSpan="13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>
                    <a:solidFill>
                      <a:srgbClr val="F5F5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>
                    <a:solidFill>
                      <a:srgbClr val="F5F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88392">
                <a:tc gridSpan="16"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Linear Programming Solution Screen Taylor's Introduction to Management Science Textbook Developed by Howard J. Weiss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168EDF"/>
                          </a:solidFill>
                          <a:latin typeface="Arial"/>
                        </a:rPr>
                        <a:t>■■</a:t>
                      </a:r>
                    </a:p>
                    <a:p>
                      <a:pPr indent="0">
                        <a:spcAft>
                          <a:spcPts val="2940"/>
                        </a:spcAft>
                      </a:pPr>
                      <a:r>
                        <a:rPr lang="en-US" sz="400">
                          <a:solidFill>
                            <a:srgbClr val="168EDF"/>
                          </a:solidFill>
                          <a:latin typeface="Arial"/>
                        </a:rPr>
                        <a:t>TB</a:t>
                      </a:r>
                    </a:p>
                    <a:p>
                      <a:pPr indent="0"/>
                      <a:r>
                        <a:rPr lang="en-US" sz="400">
                          <a:solidFill>
                            <a:srgbClr val="C22C1F"/>
                          </a:solidFill>
                          <a:latin typeface="Arial"/>
                        </a:rPr>
                        <a:t>©J</a:t>
                      </a:r>
                    </a:p>
                  </a:txBody>
                  <a:tcPr marL="0" marR="0" marT="0" marB="0">
                    <a:solidFill>
                      <a:srgbClr val="DDE0E4"/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88900" indent="0"/>
                      <a:r>
                        <a:rPr lang="en-US" sz="400">
                          <a:solidFill>
                            <a:srgbClr val="58565B"/>
                          </a:solidFill>
                          <a:latin typeface="Arial"/>
                        </a:rPr>
                        <a:t>Q </a:t>
                      </a:r>
                      <a:r>
                        <a:rPr lang="es" sz="400">
                          <a:solidFill>
                            <a:srgbClr val="83858A"/>
                          </a:solidFill>
                          <a:latin typeface="Arial"/>
                        </a:rPr>
                        <a:t>Buscar </a:t>
                      </a:r>
                      <a:r>
                        <a:rPr lang="en-US" sz="400">
                          <a:solidFill>
                            <a:srgbClr val="7E3026"/>
                          </a:solidFill>
                          <a:latin typeface="Arial"/>
                        </a:rPr>
                        <a:t>if </a:t>
                      </a:r>
                      <a:r>
                        <a:rPr lang="en-US" sz="400">
                          <a:solidFill>
                            <a:srgbClr val="2B2A2E"/>
                          </a:solidFill>
                          <a:latin typeface="Arial"/>
                        </a:rPr>
                        <a:t>L </a:t>
                      </a:r>
                      <a:r>
                        <a:rPr lang="en-US" sz="400" spc="400">
                          <a:solidFill>
                            <a:srgbClr val="1D538E"/>
                          </a:solidFill>
                          <a:latin typeface="Arial"/>
                        </a:rPr>
                        <a:t>96HBPOl^!i </a:t>
                      </a:r>
                      <a:r>
                        <a:rPr lang="en-US" sz="400" spc="400">
                          <a:solidFill>
                            <a:srgbClr val="2B2A2E"/>
                          </a:solidFill>
                          <a:latin typeface="Arial"/>
                        </a:rPr>
                        <a:t>- </a:t>
                      </a:r>
                      <a:r>
                        <a:rPr lang="es" sz="400" spc="400">
                          <a:solidFill>
                            <a:srgbClr val="2B2A2E"/>
                          </a:solidFill>
                          <a:latin typeface="Arial"/>
                        </a:rPr>
                        <a:t>» </a:t>
                      </a:r>
                      <a:r>
                        <a:rPr lang="en-US" sz="400" spc="400">
                          <a:solidFill>
                            <a:srgbClr val="58565B"/>
                          </a:solidFill>
                          <a:latin typeface="Arial"/>
                        </a:rPr>
                        <a:t>® * 4® </a:t>
                      </a:r>
                      <a:r>
                        <a:rPr lang="en-US" sz="400" spc="400">
                          <a:solidFill>
                            <a:srgbClr val="2B2A2E"/>
                          </a:solidFill>
                          <a:latin typeface="Arial"/>
                        </a:rPr>
                        <a:t>■&gt; </a:t>
                      </a:r>
                      <a:r>
                        <a:rPr lang="en-US" sz="400" spc="400">
                          <a:solidFill>
                            <a:srgbClr val="58565B"/>
                          </a:solidFill>
                          <a:latin typeface="Arial"/>
                        </a:rPr>
                        <a:t>£££ </a:t>
                      </a:r>
                      <a:r>
                        <a:rPr lang="en-US" sz="450" i="1">
                          <a:solidFill>
                            <a:srgbClr val="2B2A2E"/>
                          </a:solidFill>
                          <a:latin typeface="Times New Roman"/>
                        </a:rPr>
                        <a:t>E</a:t>
                      </a:r>
                    </a:p>
                  </a:txBody>
                  <a:tcPr marL="0" marR="0" marT="0" marB="0">
                    <a:solidFill>
                      <a:srgbClr val="E2DC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11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1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1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1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1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1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1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1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1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1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1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1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1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1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1075944" y="7845552"/>
            <a:ext cx="1520952" cy="1524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s" sz="1200">
                <a:latin typeface="Arial"/>
              </a:rPr>
              <a:t>Resuelto con RStudio: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92" y="902208"/>
            <a:ext cx="5602224" cy="315163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072896" y="4547616"/>
            <a:ext cx="5242560" cy="350824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spcBef>
                <a:spcPts val="2730"/>
              </a:spcBef>
              <a:spcAft>
                <a:spcPts val="1050"/>
              </a:spcAft>
            </a:pPr>
            <a:r>
              <a:rPr lang="es" sz="1150" b="1">
                <a:latin typeface="Arial"/>
              </a:rPr>
              <a:t>Ejercicio 4 — Minimizar pérdida (residuos) en producción</a:t>
            </a:r>
          </a:p>
          <a:p>
            <a:pPr indent="0">
              <a:lnSpc>
                <a:spcPts val="1608"/>
              </a:lnSpc>
              <a:spcAft>
                <a:spcPts val="1680"/>
              </a:spcAft>
            </a:pPr>
            <a:r>
              <a:rPr lang="es" sz="1100">
                <a:latin typeface="Arial"/>
              </a:rPr>
              <a:t>Dos procesos xxx y yyy. Pérdida por unidad: proceso xxx = 2, yyy = 3. Deben producirse suficientes unidades:</a:t>
            </a:r>
          </a:p>
          <a:p>
            <a:pPr marL="228600" indent="0" algn="just">
              <a:lnSpc>
                <a:spcPts val="3192"/>
              </a:lnSpc>
            </a:pPr>
            <a:r>
              <a:rPr lang="es" sz="1700">
                <a:solidFill>
                  <a:srgbClr val="58565B"/>
                </a:solidFill>
                <a:latin typeface="Arial"/>
              </a:rPr>
              <a:t>•    </a:t>
            </a:r>
            <a:r>
              <a:rPr lang="es" sz="1800" i="1" spc="200">
                <a:solidFill>
                  <a:srgbClr val="201E1F"/>
                </a:solidFill>
                <a:latin typeface="Arial"/>
              </a:rPr>
              <a:t>x</a:t>
            </a:r>
            <a:r>
              <a:rPr lang="es" sz="1700">
                <a:solidFill>
                  <a:srgbClr val="201E1F"/>
                </a:solidFill>
                <a:latin typeface="Arial"/>
              </a:rPr>
              <a:t> + </a:t>
            </a:r>
            <a:r>
              <a:rPr lang="es" sz="1800" i="1" spc="200">
                <a:solidFill>
                  <a:srgbClr val="201E1F"/>
                </a:solidFill>
                <a:latin typeface="Arial"/>
              </a:rPr>
              <a:t>Ay &gt;</a:t>
            </a:r>
            <a:r>
              <a:rPr lang="es" sz="1700">
                <a:solidFill>
                  <a:srgbClr val="201E1F"/>
                </a:solidFill>
                <a:latin typeface="Arial"/>
              </a:rPr>
              <a:t> 12</a:t>
            </a:r>
          </a:p>
          <a:p>
            <a:pPr marL="228600" indent="0" algn="just">
              <a:lnSpc>
                <a:spcPts val="3192"/>
              </a:lnSpc>
            </a:pPr>
            <a:r>
              <a:rPr lang="es" sz="1700">
                <a:solidFill>
                  <a:srgbClr val="58565B"/>
                </a:solidFill>
                <a:latin typeface="Arial"/>
              </a:rPr>
              <a:t>•    </a:t>
            </a:r>
            <a:r>
              <a:rPr lang="es" sz="1800" i="1" spc="200">
                <a:solidFill>
                  <a:srgbClr val="201E1F"/>
                </a:solidFill>
                <a:latin typeface="Arial"/>
              </a:rPr>
              <a:t>-\- 2y &gt; 12</a:t>
            </a:r>
          </a:p>
          <a:p>
            <a:pPr marL="228600" indent="0" algn="just">
              <a:lnSpc>
                <a:spcPts val="3192"/>
              </a:lnSpc>
              <a:spcAft>
                <a:spcPts val="420"/>
              </a:spcAft>
            </a:pPr>
            <a:r>
              <a:rPr lang="es" sz="1100">
                <a:solidFill>
                  <a:srgbClr val="58565B"/>
                </a:solidFill>
                <a:latin typeface="Arial"/>
              </a:rPr>
              <a:t>•    </a:t>
            </a:r>
            <a:r>
              <a:rPr lang="es" sz="1100" spc="600">
                <a:solidFill>
                  <a:srgbClr val="201E1F"/>
                </a:solidFill>
                <a:latin typeface="Arial"/>
              </a:rPr>
              <a:t>#&lt;7,</a:t>
            </a:r>
            <a:r>
              <a:rPr lang="es" sz="1100" spc="400">
                <a:solidFill>
                  <a:srgbClr val="201E1F"/>
                </a:solidFill>
                <a:latin typeface="Arial"/>
              </a:rPr>
              <a:t> ?/&lt;4, </a:t>
            </a:r>
            <a:r>
              <a:rPr lang="es" sz="1100" spc="600">
                <a:solidFill>
                  <a:srgbClr val="201E1F"/>
                </a:solidFill>
                <a:latin typeface="Arial"/>
              </a:rPr>
              <a:t>x&gt;ü,2/&gt;0</a:t>
            </a:r>
          </a:p>
          <a:p>
            <a:pPr marL="88900" indent="0">
              <a:spcAft>
                <a:spcPts val="1680"/>
              </a:spcAft>
            </a:pPr>
            <a:r>
              <a:rPr lang="es" sz="1700">
                <a:solidFill>
                  <a:srgbClr val="201E1F"/>
                </a:solidFill>
                <a:latin typeface="Arial"/>
              </a:rPr>
              <a:t>Objetivo: minimizar </a:t>
            </a:r>
            <a:r>
              <a:rPr lang="es" sz="1800" i="1" spc="200">
                <a:solidFill>
                  <a:srgbClr val="201E1F"/>
                </a:solidFill>
                <a:latin typeface="Arial"/>
              </a:rPr>
              <a:t>Z </a:t>
            </a:r>
            <a:r>
              <a:rPr lang="es" sz="1800" i="1" spc="200">
                <a:solidFill>
                  <a:srgbClr val="58565B"/>
                </a:solidFill>
                <a:latin typeface="Arial"/>
              </a:rPr>
              <a:t>= </a:t>
            </a:r>
            <a:r>
              <a:rPr lang="es" sz="1800" i="1" spc="200">
                <a:solidFill>
                  <a:srgbClr val="201E1F"/>
                </a:solidFill>
                <a:latin typeface="Arial"/>
              </a:rPr>
              <a:t>2x</a:t>
            </a:r>
            <a:r>
              <a:rPr lang="es" sz="1700">
                <a:solidFill>
                  <a:srgbClr val="201E1F"/>
                </a:solidFill>
                <a:latin typeface="Arial"/>
              </a:rPr>
              <a:t> + 3t/-</a:t>
            </a:r>
          </a:p>
          <a:p>
            <a:pPr indent="0">
              <a:spcAft>
                <a:spcPts val="1050"/>
              </a:spcAft>
            </a:pPr>
            <a:r>
              <a:rPr lang="es" sz="1150" b="1">
                <a:latin typeface="Arial"/>
              </a:rPr>
              <a:t>Respuesta final:</a:t>
            </a:r>
          </a:p>
          <a:p>
            <a:pPr indent="0">
              <a:lnSpc>
                <a:spcPts val="1608"/>
              </a:lnSpc>
            </a:pPr>
            <a:r>
              <a:rPr lang="es" sz="1100">
                <a:latin typeface="Arial"/>
              </a:rPr>
              <a:t>producir 2,4 unidades de cada proceso ^ pérdida mínima 12 (si necesitas números enteros, reformula).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075944" y="8860536"/>
            <a:ext cx="1691640" cy="1524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s" sz="1200">
                <a:latin typeface="Arial"/>
              </a:rPr>
              <a:t>Resuelto </a:t>
            </a:r>
            <a:r>
              <a:rPr lang="en-US" sz="1200">
                <a:latin typeface="Arial"/>
              </a:rPr>
              <a:t>con </a:t>
            </a:r>
            <a:r>
              <a:rPr lang="es" sz="1200">
                <a:latin typeface="Arial"/>
              </a:rPr>
              <a:t>GeoGebra: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92" y="899160"/>
            <a:ext cx="5599176" cy="315163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992" y="4529328"/>
            <a:ext cx="5608320" cy="3151632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075944" y="4215384"/>
            <a:ext cx="1539240" cy="15849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s" sz="1100">
                <a:latin typeface="Arial"/>
              </a:rPr>
              <a:t>Resuelto con PomQM: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075944" y="7845552"/>
            <a:ext cx="1520952" cy="1524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s" sz="1200">
                <a:latin typeface="Arial"/>
              </a:rPr>
              <a:t>Resuelto con RStudio: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92" y="902208"/>
            <a:ext cx="5602224" cy="315163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072896" y="4547616"/>
            <a:ext cx="5513832" cy="24688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spcBef>
                <a:spcPts val="2730"/>
              </a:spcBef>
              <a:spcAft>
                <a:spcPts val="1050"/>
              </a:spcAft>
            </a:pPr>
            <a:r>
              <a:rPr lang="es" sz="1150" b="1">
                <a:latin typeface="Arial"/>
              </a:rPr>
              <a:t>Ejercicio 5 — Minimizar coste de mano de obra</a:t>
            </a:r>
          </a:p>
          <a:p>
            <a:pPr indent="0">
              <a:lnSpc>
                <a:spcPts val="1608"/>
              </a:lnSpc>
              <a:spcAft>
                <a:spcPts val="1050"/>
              </a:spcAft>
            </a:pPr>
            <a:r>
              <a:rPr lang="es" sz="1100">
                <a:latin typeface="Arial"/>
              </a:rPr>
              <a:t>Dos tipos de trabajo: xxx (horas tipo A) y yyy (horas tipo B). Costes: A = 15 $/h, B = 10 $/h. Deben realizar tareas mínimas:</a:t>
            </a:r>
          </a:p>
          <a:p>
            <a:pPr marL="152400" indent="0" algn="just">
              <a:spcAft>
                <a:spcPts val="1050"/>
              </a:spcAft>
            </a:pPr>
            <a:r>
              <a:rPr lang="es" sz="1700">
                <a:solidFill>
                  <a:srgbClr val="76645F"/>
                </a:solidFill>
                <a:latin typeface="Arial"/>
              </a:rPr>
              <a:t>•    </a:t>
            </a:r>
            <a:r>
              <a:rPr lang="es" sz="1800" i="1" spc="200">
                <a:solidFill>
                  <a:srgbClr val="201E1F"/>
                </a:solidFill>
                <a:latin typeface="Arial"/>
              </a:rPr>
              <a:t>4x</a:t>
            </a:r>
            <a:r>
              <a:rPr lang="es" sz="1700">
                <a:solidFill>
                  <a:srgbClr val="201E1F"/>
                </a:solidFill>
                <a:latin typeface="Arial"/>
              </a:rPr>
              <a:t> </a:t>
            </a:r>
            <a:r>
              <a:rPr lang="es" sz="1700">
                <a:solidFill>
                  <a:srgbClr val="2B2A2E"/>
                </a:solidFill>
                <a:latin typeface="Arial"/>
              </a:rPr>
              <a:t>+ </a:t>
            </a:r>
            <a:r>
              <a:rPr lang="es" sz="1800" i="1" spc="200">
                <a:solidFill>
                  <a:srgbClr val="201E1F"/>
                </a:solidFill>
                <a:latin typeface="Arial"/>
              </a:rPr>
              <a:t>y </a:t>
            </a:r>
            <a:r>
              <a:rPr lang="es" sz="1800" i="1" spc="200">
                <a:solidFill>
                  <a:srgbClr val="2B2A2E"/>
                </a:solidFill>
                <a:latin typeface="Arial"/>
              </a:rPr>
              <a:t>&gt;</a:t>
            </a:r>
            <a:r>
              <a:rPr lang="es" sz="1700">
                <a:solidFill>
                  <a:srgbClr val="2B2A2E"/>
                </a:solidFill>
                <a:latin typeface="Arial"/>
              </a:rPr>
              <a:t> </a:t>
            </a:r>
            <a:r>
              <a:rPr lang="es" sz="1700">
                <a:solidFill>
                  <a:srgbClr val="201E1F"/>
                </a:solidFill>
                <a:latin typeface="Arial"/>
              </a:rPr>
              <a:t>16</a:t>
            </a:r>
          </a:p>
          <a:p>
            <a:pPr marL="152400" indent="0" algn="just">
              <a:spcAft>
                <a:spcPts val="1050"/>
              </a:spcAft>
            </a:pPr>
            <a:r>
              <a:rPr lang="es" sz="1700">
                <a:solidFill>
                  <a:srgbClr val="76645F"/>
                </a:solidFill>
                <a:latin typeface="Arial"/>
              </a:rPr>
              <a:t>•    </a:t>
            </a:r>
            <a:r>
              <a:rPr lang="es" sz="1800" i="1" spc="200">
                <a:solidFill>
                  <a:srgbClr val="201E1F"/>
                </a:solidFill>
                <a:latin typeface="Arial"/>
              </a:rPr>
              <a:t>x </a:t>
            </a:r>
            <a:r>
              <a:rPr lang="es" sz="1800" i="1" spc="200">
                <a:solidFill>
                  <a:srgbClr val="2B2A2E"/>
                </a:solidFill>
                <a:latin typeface="Arial"/>
              </a:rPr>
              <a:t>+ </a:t>
            </a:r>
            <a:r>
              <a:rPr lang="es" sz="1800" i="1" spc="450">
                <a:solidFill>
                  <a:srgbClr val="201E1F"/>
                </a:solidFill>
                <a:latin typeface="Arial"/>
              </a:rPr>
              <a:t>2y&gt;\0</a:t>
            </a:r>
          </a:p>
          <a:p>
            <a:pPr marR="1632712" indent="152400">
              <a:lnSpc>
                <a:spcPts val="3984"/>
              </a:lnSpc>
              <a:spcAft>
                <a:spcPts val="1050"/>
              </a:spcAft>
            </a:pPr>
            <a:r>
              <a:rPr lang="es" sz="1700">
                <a:solidFill>
                  <a:srgbClr val="76645F"/>
                </a:solidFill>
                <a:latin typeface="Arial"/>
              </a:rPr>
              <a:t>•    </a:t>
            </a:r>
            <a:r>
              <a:rPr lang="es" sz="1700">
                <a:solidFill>
                  <a:srgbClr val="201E1F"/>
                </a:solidFill>
                <a:latin typeface="Arial"/>
              </a:rPr>
              <a:t>£ </a:t>
            </a:r>
            <a:r>
              <a:rPr lang="es" sz="1700">
                <a:solidFill>
                  <a:srgbClr val="2B2A2E"/>
                </a:solidFill>
                <a:latin typeface="Arial"/>
              </a:rPr>
              <a:t>&lt; </a:t>
            </a:r>
            <a:r>
              <a:rPr lang="es" sz="1700">
                <a:solidFill>
                  <a:srgbClr val="201E1F"/>
                </a:solidFill>
                <a:latin typeface="Arial"/>
              </a:rPr>
              <a:t>6, </a:t>
            </a:r>
            <a:r>
              <a:rPr lang="es" sz="1800" i="1">
                <a:solidFill>
                  <a:srgbClr val="201E1F"/>
                </a:solidFill>
                <a:latin typeface="Tahoma"/>
              </a:rPr>
              <a:t>y</a:t>
            </a:r>
            <a:r>
              <a:rPr lang="es" sz="1000">
                <a:solidFill>
                  <a:srgbClr val="201E1F"/>
                </a:solidFill>
                <a:latin typeface="Tahoma"/>
              </a:rPr>
              <a:t> </a:t>
            </a:r>
            <a:r>
              <a:rPr lang="es" sz="1700">
                <a:solidFill>
                  <a:srgbClr val="2B2A2E"/>
                </a:solidFill>
                <a:latin typeface="Arial"/>
              </a:rPr>
              <a:t>&lt; </a:t>
            </a:r>
            <a:r>
              <a:rPr lang="es" sz="1700">
                <a:solidFill>
                  <a:srgbClr val="201E1F"/>
                </a:solidFill>
                <a:latin typeface="Arial"/>
              </a:rPr>
              <a:t>6, </a:t>
            </a:r>
            <a:r>
              <a:rPr lang="es" sz="1800" i="1" spc="450">
                <a:solidFill>
                  <a:srgbClr val="201E1F"/>
                </a:solidFill>
                <a:latin typeface="Arial"/>
              </a:rPr>
              <a:t>x </a:t>
            </a:r>
            <a:r>
              <a:rPr lang="es" sz="1800" i="1" spc="450">
                <a:solidFill>
                  <a:srgbClr val="2B2A2E"/>
                </a:solidFill>
                <a:latin typeface="Arial"/>
              </a:rPr>
              <a:t>&gt;</a:t>
            </a:r>
            <a:r>
              <a:rPr lang="es" sz="1700">
                <a:solidFill>
                  <a:srgbClr val="2B2A2E"/>
                </a:solidFill>
                <a:latin typeface="Arial"/>
              </a:rPr>
              <a:t> </a:t>
            </a:r>
            <a:r>
              <a:rPr lang="es" sz="1700">
                <a:solidFill>
                  <a:srgbClr val="201E1F"/>
                </a:solidFill>
                <a:latin typeface="Arial"/>
              </a:rPr>
              <a:t>0, </a:t>
            </a:r>
            <a:r>
              <a:rPr lang="es" sz="1800" i="1" spc="450">
                <a:solidFill>
                  <a:srgbClr val="201E1F"/>
                </a:solidFill>
                <a:latin typeface="Arial"/>
              </a:rPr>
              <a:t>y</a:t>
            </a:r>
            <a:r>
              <a:rPr lang="es" sz="1700">
                <a:solidFill>
                  <a:srgbClr val="201E1F"/>
                </a:solidFill>
                <a:latin typeface="Arial"/>
              </a:rPr>
              <a:t> </a:t>
            </a:r>
            <a:r>
              <a:rPr lang="es" sz="1700">
                <a:solidFill>
                  <a:srgbClr val="2B2A2E"/>
                </a:solidFill>
                <a:latin typeface="Arial"/>
              </a:rPr>
              <a:t>&gt; </a:t>
            </a:r>
            <a:r>
              <a:rPr lang="es" sz="1700">
                <a:solidFill>
                  <a:srgbClr val="201E1F"/>
                </a:solidFill>
                <a:latin typeface="Arial"/>
              </a:rPr>
              <a:t>0 Objetivo: </a:t>
            </a:r>
            <a:r>
              <a:rPr lang="es" sz="1700">
                <a:solidFill>
                  <a:srgbClr val="2B2A2E"/>
                </a:solidFill>
                <a:latin typeface="Arial"/>
              </a:rPr>
              <a:t>minimizar </a:t>
            </a:r>
            <a:r>
              <a:rPr lang="es" sz="1800" i="1" spc="450">
                <a:solidFill>
                  <a:srgbClr val="201E1F"/>
                </a:solidFill>
                <a:latin typeface="Arial"/>
              </a:rPr>
              <a:t>Z </a:t>
            </a:r>
            <a:r>
              <a:rPr lang="es" sz="1800" i="1" spc="450">
                <a:solidFill>
                  <a:srgbClr val="76645F"/>
                </a:solidFill>
                <a:latin typeface="Arial"/>
              </a:rPr>
              <a:t>~</a:t>
            </a:r>
            <a:r>
              <a:rPr lang="es" sz="1700">
                <a:solidFill>
                  <a:srgbClr val="76645F"/>
                </a:solidFill>
                <a:latin typeface="Arial"/>
              </a:rPr>
              <a:t> </a:t>
            </a:r>
            <a:r>
              <a:rPr lang="es" sz="1700">
                <a:solidFill>
                  <a:srgbClr val="201E1F"/>
                </a:solidFill>
                <a:latin typeface="Arial"/>
              </a:rPr>
              <a:t>15a? </a:t>
            </a:r>
            <a:r>
              <a:rPr lang="es" sz="1700">
                <a:solidFill>
                  <a:srgbClr val="2B2A2E"/>
                </a:solidFill>
                <a:latin typeface="Arial"/>
              </a:rPr>
              <a:t>+ </a:t>
            </a:r>
            <a:r>
              <a:rPr lang="es" sz="1700">
                <a:solidFill>
                  <a:srgbClr val="201E1F"/>
                </a:solidFill>
                <a:latin typeface="Arial"/>
              </a:rPr>
              <a:t>10t/.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072896" y="7543800"/>
            <a:ext cx="5215128" cy="70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spcBef>
                <a:spcPts val="1050"/>
              </a:spcBef>
              <a:spcAft>
                <a:spcPts val="1050"/>
              </a:spcAft>
            </a:pPr>
            <a:r>
              <a:rPr lang="es" sz="1150" b="1">
                <a:latin typeface="Arial"/>
              </a:rPr>
              <a:t>Respuesta final:</a:t>
            </a:r>
          </a:p>
          <a:p>
            <a:pPr indent="0">
              <a:lnSpc>
                <a:spcPts val="1608"/>
              </a:lnSpc>
            </a:pPr>
            <a:r>
              <a:rPr lang="es" sz="1100">
                <a:latin typeface="Arial"/>
              </a:rPr>
              <a:t>usar aproximadamente x=3,1429 h de tipo A y Y=3,4286 h de tipo B ^ coste mínimo « 81,43 $.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075944" y="8729472"/>
            <a:ext cx="1691640" cy="1524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s" sz="1200">
                <a:latin typeface="Arial"/>
              </a:rPr>
              <a:t>Resuelto con GeoGebra: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92" y="899160"/>
            <a:ext cx="5599176" cy="315163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075944" y="4215384"/>
            <a:ext cx="1539240" cy="15849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s" sz="1100">
                <a:latin typeface="Arial"/>
              </a:rPr>
              <a:t>Resuelto con PomQM: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072896" y="4529328"/>
            <a:ext cx="5553456" cy="97536"/>
          </a:xfrm>
          <a:prstGeom prst="rect">
            <a:avLst/>
          </a:prstGeom>
          <a:solidFill>
            <a:srgbClr val="F5F5E9"/>
          </a:solidFill>
        </p:spPr>
        <p:txBody>
          <a:bodyPr wrap="none" lIns="0" tIns="0" rIns="0" bIns="0">
            <a:noAutofit/>
          </a:bodyPr>
          <a:lstStyle/>
          <a:p>
            <a:pPr indent="0" algn="just"/>
            <a:r>
              <a:rPr lang="es" sz="400">
                <a:solidFill>
                  <a:srgbClr val="351A1B"/>
                </a:solidFill>
                <a:latin typeface="Arial"/>
              </a:rPr>
              <a:t>"fr </a:t>
            </a:r>
            <a:r>
              <a:rPr lang="es" sz="400">
                <a:solidFill>
                  <a:srgbClr val="5C6C77"/>
                </a:solidFill>
                <a:latin typeface="Arial"/>
              </a:rPr>
              <a:t>QM </a:t>
            </a:r>
            <a:r>
              <a:rPr lang="en-US" sz="400">
                <a:solidFill>
                  <a:srgbClr val="4C4B54"/>
                </a:solidFill>
                <a:latin typeface="Arial"/>
              </a:rPr>
              <a:t>for </a:t>
            </a:r>
            <a:r>
              <a:rPr lang="es" sz="400">
                <a:solidFill>
                  <a:srgbClr val="4C4B54"/>
                </a:solidFill>
                <a:latin typeface="Arial"/>
              </a:rPr>
              <a:t>Windows ■ </a:t>
            </a:r>
            <a:r>
              <a:rPr lang="en-US" sz="400">
                <a:solidFill>
                  <a:srgbClr val="5C6C77"/>
                </a:solidFill>
                <a:latin typeface="Arial"/>
              </a:rPr>
              <a:t>[Iterations]    —OX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1078992" y="4629912"/>
          <a:ext cx="5608320" cy="905256"/>
        </p:xfrm>
        <a:graphic>
          <a:graphicData uri="http://schemas.openxmlformats.org/drawingml/2006/table">
            <a:tbl>
              <a:tblPr/>
              <a:tblGrid>
                <a:gridCol w="100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4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66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5824">
                <a:tc gridSpan="3">
                  <a:txBody>
                    <a:bodyPr/>
                    <a:lstStyle/>
                    <a:p>
                      <a:pPr indent="0"/>
                      <a:r>
                        <a:rPr lang="es" sz="400">
                          <a:solidFill>
                            <a:srgbClr val="9C453F"/>
                          </a:solidFill>
                          <a:latin typeface="Arial"/>
                        </a:rPr>
                        <a:t>■¡J </a:t>
                      </a:r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FILE </a:t>
                      </a:r>
                      <a:r>
                        <a:rPr lang="en-US" sz="400">
                          <a:solidFill>
                            <a:srgbClr val="90A5BC"/>
                          </a:solidFill>
                          <a:latin typeface="Arial"/>
                        </a:rPr>
                        <a:t>EDIT </a:t>
                      </a:r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VIEW TAYLOR </a:t>
                      </a:r>
                      <a:r>
                        <a:rPr lang="es" sz="400">
                          <a:solidFill>
                            <a:srgbClr val="59576C"/>
                          </a:solidFill>
                          <a:latin typeface="Arial"/>
                        </a:rPr>
                        <a:t>MODULE </a:t>
                      </a:r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FORMAT TOOLS </a:t>
                      </a:r>
                      <a:r>
                        <a:rPr lang="es" sz="400">
                          <a:solidFill>
                            <a:srgbClr val="4C6FB8"/>
                          </a:solidFill>
                          <a:latin typeface="Arial"/>
                        </a:rPr>
                        <a:t>¿] </a:t>
                      </a:r>
                      <a:r>
                        <a:rPr lang="en-US" sz="400">
                          <a:solidFill>
                            <a:srgbClr val="357D46"/>
                          </a:solidFill>
                          <a:latin typeface="Arial"/>
                        </a:rPr>
                        <a:t>SOLUTIONS </a:t>
                      </a:r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HELP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F70404"/>
                          </a:solidFill>
                          <a:latin typeface="Arial"/>
                        </a:rPr>
                        <a:t>■ </a:t>
                      </a:r>
                      <a:r>
                        <a:rPr lang="en-US" sz="400">
                          <a:solidFill>
                            <a:srgbClr val="58565B"/>
                          </a:solidFill>
                          <a:latin typeface="Arial"/>
                        </a:rPr>
                        <a:t>EDIT DATA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201E1F"/>
                          </a:solidFill>
                          <a:latin typeface="Arial"/>
                        </a:rPr>
                        <a:t>_ </a:t>
                      </a:r>
                      <a:r>
                        <a:rPr lang="en-US" sz="450" i="1">
                          <a:solidFill>
                            <a:srgbClr val="201E1F"/>
                          </a:solidFill>
                          <a:latin typeface="Times New Roman"/>
                        </a:rPr>
                        <a:t>3</a:t>
                      </a:r>
                      <a:r>
                        <a:rPr lang="en-US" sz="400">
                          <a:solidFill>
                            <a:srgbClr val="201E1F"/>
                          </a:solidFill>
                          <a:latin typeface="Arial"/>
                        </a:rPr>
                        <a:t> </a:t>
                      </a:r>
                      <a:r>
                        <a:rPr lang="en-US" sz="400">
                          <a:latin typeface="Arial"/>
                        </a:rPr>
                        <a:t>X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indent="0"/>
                      <a:r>
                        <a:rPr lang="es" sz="400">
                          <a:solidFill>
                            <a:srgbClr val="8E95A2"/>
                          </a:solidFill>
                          <a:latin typeface="Arial"/>
                        </a:rPr>
                        <a:t>i </a:t>
                      </a:r>
                      <a:r>
                        <a:rPr lang="en-US" sz="400">
                          <a:solidFill>
                            <a:srgbClr val="8E95A2"/>
                          </a:solidFill>
                          <a:latin typeface="Arial"/>
                        </a:rPr>
                        <a:t>D © ;•</a:t>
                      </a:r>
                    </a:p>
                    <a:p>
                      <a:pPr indent="0"/>
                      <a:r>
                        <a:rPr lang="en-US" sz="400">
                          <a:solidFill>
                            <a:srgbClr val="4C4B54"/>
                          </a:solidFill>
                          <a:latin typeface="Arial"/>
                        </a:rPr>
                        <a:t>New Open Save Print </a:t>
                      </a:r>
                      <a:r>
                        <a:rPr lang="en-US" sz="450" i="1">
                          <a:solidFill>
                            <a:srgbClr val="4C4B54"/>
                          </a:solidFill>
                          <a:latin typeface="Times New Roman"/>
                        </a:rPr>
                        <a:t>*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F70404"/>
                          </a:solidFill>
                          <a:latin typeface="Arial"/>
                        </a:rPr>
                        <a:t>■ </a:t>
                      </a:r>
                      <a:r>
                        <a:rPr lang="en-US" sz="400">
                          <a:solidFill>
                            <a:srgbClr val="4C4B54"/>
                          </a:solidFill>
                          <a:latin typeface="Arial"/>
                        </a:rPr>
                        <a:t>Edit Data</a:t>
                      </a:r>
                    </a:p>
                  </a:txBody>
                  <a:tcPr marL="0" marR="0" marT="0" marB="0" anchor="ctr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marL="406400" indent="-406400"/>
                      <a:r>
                        <a:rPr lang="es" sz="400">
                          <a:solidFill>
                            <a:srgbClr val="83858A"/>
                          </a:solidFill>
                          <a:latin typeface="Arial"/>
                        </a:rPr>
                        <a:t>i¿] </a:t>
                      </a:r>
                      <a:r>
                        <a:rPr lang="en-US" sz="500">
                          <a:solidFill>
                            <a:srgbClr val="83858A"/>
                          </a:solidFill>
                          <a:latin typeface="Arial"/>
                        </a:rPr>
                        <a:t>Q </a:t>
                      </a:r>
                      <a:r>
                        <a:rPr lang="en-US" sz="500">
                          <a:solidFill>
                            <a:srgbClr val="4C6FB8"/>
                          </a:solidFill>
                          <a:latin typeface="Arial"/>
                        </a:rPr>
                        <a:t>T' </a:t>
                      </a:r>
                      <a:r>
                        <a:rPr lang="en-US" sz="500">
                          <a:solidFill>
                            <a:srgbClr val="628DBA"/>
                          </a:solidFill>
                          <a:latin typeface="Arial"/>
                        </a:rPr>
                        <a:t>J3</a:t>
                      </a:r>
                    </a:p>
                    <a:p>
                      <a:pPr marL="406400" indent="-406400">
                        <a:lnSpc>
                          <a:spcPts val="504"/>
                        </a:lnSpc>
                      </a:pPr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Copy Paste Autosize Widen Full Columns Columns Screen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>
                        <a:lnSpc>
                          <a:spcPts val="456"/>
                        </a:lnSpc>
                      </a:pPr>
                      <a:r>
                        <a:rPr lang="en-US" sz="500">
                          <a:solidFill>
                            <a:srgbClr val="8E95A2"/>
                          </a:solidFill>
                          <a:latin typeface="Arial"/>
                        </a:rPr>
                        <a:t>- " a ^ ^ </a:t>
                      </a:r>
                      <a:r>
                        <a:rPr lang="en-US" sz="600" i="1" spc="-100">
                          <a:solidFill>
                            <a:srgbClr val="8E95A2"/>
                          </a:solidFill>
                          <a:latin typeface="Tahoma"/>
                        </a:rPr>
                        <a:t>m</a:t>
                      </a:r>
                    </a:p>
                    <a:p>
                      <a:pPr indent="0" algn="r">
                        <a:lnSpc>
                          <a:spcPts val="456"/>
                        </a:lnSpc>
                      </a:pPr>
                      <a:r>
                        <a:rPr lang="en-US" sz="400">
                          <a:solidFill>
                            <a:srgbClr val="8E95A2"/>
                          </a:solidFill>
                          <a:latin typeface="Arial"/>
                        </a:rPr>
                        <a:t>Insert Insert Copy Cell </a:t>
                      </a:r>
                      <a:r>
                        <a:rPr lang="en-US" sz="400">
                          <a:solidFill>
                            <a:srgbClr val="495668"/>
                          </a:solidFill>
                          <a:latin typeface="Arial"/>
                        </a:rPr>
                        <a:t>Calculator Normal Comment Snip Calendar</a:t>
                      </a:r>
                    </a:p>
                    <a:p>
                      <a:pPr indent="0">
                        <a:lnSpc>
                          <a:spcPts val="456"/>
                        </a:lnSpc>
                      </a:pPr>
                      <a:r>
                        <a:rPr lang="en-US" sz="400">
                          <a:solidFill>
                            <a:srgbClr val="8E95A2"/>
                          </a:solidFill>
                          <a:latin typeface="Arial"/>
                        </a:rPr>
                        <a:t>Row(s) Column(s) Down </a:t>
                      </a:r>
                      <a:r>
                        <a:rPr lang="en-US" sz="400">
                          <a:solidFill>
                            <a:srgbClr val="495668"/>
                          </a:solidFill>
                          <a:latin typeface="Arial"/>
                        </a:rPr>
                        <a:t>Distribution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600" i="1" spc="-100">
                          <a:solidFill>
                            <a:srgbClr val="2665CF"/>
                          </a:solidFill>
                          <a:latin typeface="Tahoma"/>
                        </a:rPr>
                        <a:t>W</a:t>
                      </a:r>
                    </a:p>
                    <a:p>
                      <a:pPr indent="0"/>
                      <a:r>
                        <a:rPr lang="en-US" sz="400">
                          <a:solidFill>
                            <a:srgbClr val="495668"/>
                          </a:solidFill>
                          <a:latin typeface="Arial"/>
                        </a:rPr>
                        <a:t>Help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8496"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628DBA"/>
                          </a:solidFill>
                          <a:latin typeface="Arial"/>
                        </a:rPr>
                        <a:t>MyOMLab •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6E5B89"/>
                          </a:solidFill>
                          <a:latin typeface="Arial"/>
                        </a:rPr>
                        <a:t>Decimals 1) </a:t>
                      </a:r>
                      <a:r>
                        <a:rPr lang="en-US" sz="500">
                          <a:solidFill>
                            <a:srgbClr val="6E5B89"/>
                          </a:solidFill>
                          <a:latin typeface="Arial"/>
                        </a:rPr>
                        <a:t>1 </a:t>
                      </a:r>
                      <a:r>
                        <a:rPr lang="en-US" sz="500">
                          <a:solidFill>
                            <a:srgbClr val="733969"/>
                          </a:solidFill>
                          <a:latin typeface="Arial"/>
                        </a:rPr>
                        <a:t>2 </a:t>
                      </a:r>
                      <a:r>
                        <a:rPr lang="en-US" sz="500">
                          <a:solidFill>
                            <a:srgbClr val="F54922"/>
                          </a:solidFill>
                          <a:latin typeface="Arial"/>
                        </a:rPr>
                        <a:t>3 </a:t>
                      </a:r>
                      <a:r>
                        <a:rPr lang="en-US" sz="500">
                          <a:solidFill>
                            <a:srgbClr val="8E0E32"/>
                          </a:solidFill>
                          <a:latin typeface="Arial"/>
                        </a:rPr>
                        <a:t>4 </a:t>
                      </a:r>
                      <a:r>
                        <a:rPr lang="en-US" sz="500">
                          <a:solidFill>
                            <a:srgbClr val="666ACC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102CCA"/>
                          </a:solidFill>
                          <a:latin typeface="Arial"/>
                        </a:rPr>
                        <a:t>0 </a:t>
                      </a:r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Open File </a:t>
                      </a:r>
                      <a:r>
                        <a:rPr lang="en-US" sz="400">
                          <a:solidFill>
                            <a:srgbClr val="83858A"/>
                          </a:solidFill>
                          <a:latin typeface="Arial"/>
                        </a:rPr>
                        <a:t>Previoi </a:t>
                      </a:r>
                      <a:r>
                        <a:rPr lang="en-US" sz="400">
                          <a:latin typeface="Arial"/>
                        </a:rPr>
                        <a:t>^ </a:t>
                      </a:r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Next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48">
                <a:tc gridSpan="2"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8E95A2"/>
                          </a:solidFill>
                          <a:latin typeface="Arial"/>
                        </a:rPr>
                        <a:t>Paste Prom </a:t>
                      </a:r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Copy Cell Paste/Copy Help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0" indent="-406400"/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Web Site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9728"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2B2A2E"/>
                          </a:solidFill>
                          <a:latin typeface="Arial"/>
                        </a:rPr>
                        <a:t>Table formatting </a:t>
                      </a:r>
                      <a:r>
                        <a:rPr lang="en-US" sz="400">
                          <a:solidFill>
                            <a:srgbClr val="79798B"/>
                          </a:solidFill>
                          <a:latin typeface="Arial"/>
                        </a:rPr>
                        <a:t>Anal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83858A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65758A"/>
                          </a:solidFill>
                          <a:latin typeface="Arial"/>
                        </a:rPr>
                        <a:t>too L°o </a:t>
                      </a:r>
                      <a:r>
                        <a:rPr lang="en-US" sz="400">
                          <a:solidFill>
                            <a:srgbClr val="495668"/>
                          </a:solidFill>
                          <a:latin typeface="Arial"/>
                        </a:rPr>
                        <a:t>Fix </a:t>
                      </a:r>
                      <a:r>
                        <a:rPr lang="en-US" sz="400">
                          <a:solidFill>
                            <a:srgbClr val="65758A"/>
                          </a:solidFill>
                          <a:latin typeface="Arial"/>
                        </a:rPr>
                        <a:t>Dec 0,0 </a:t>
                      </a:r>
                      <a:r>
                        <a:rPr lang="en-US" sz="400">
                          <a:solidFill>
                            <a:srgbClr val="2B2A2E"/>
                          </a:solidFill>
                          <a:latin typeface="Arial"/>
                        </a:rPr>
                        <a:t>(§5 Selected cells formatting </a:t>
                      </a:r>
                      <a:r>
                        <a:rPr lang="en-US" sz="400">
                          <a:solidFill>
                            <a:srgbClr val="13042A"/>
                          </a:solidFill>
                          <a:latin typeface="Arial"/>
                        </a:rPr>
                        <a:t>B / </a:t>
                      </a:r>
                      <a:r>
                        <a:rPr lang="en-US" sz="400">
                          <a:solidFill>
                            <a:srgbClr val="495668"/>
                          </a:solidFill>
                          <a:latin typeface="Arial"/>
                        </a:rPr>
                        <a:t>Q </a:t>
                      </a:r>
                      <a:r>
                        <a:rPr lang="en-US" sz="400">
                          <a:solidFill>
                            <a:srgbClr val="65758A"/>
                          </a:solidFill>
                          <a:latin typeface="Arial"/>
                        </a:rPr>
                        <a:t>s s a </a:t>
                      </a:r>
                      <a:r>
                        <a:rPr lang="en-US" sz="400">
                          <a:solidFill>
                            <a:srgbClr val="1B1D7D"/>
                          </a:solidFill>
                          <a:latin typeface="Arial"/>
                        </a:rPr>
                        <a:t>A&lt;^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9352">
                <a:tc gridSpan="5"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351A1B"/>
                          </a:solidFill>
                          <a:latin typeface="Arial"/>
                        </a:rPr>
                        <a:t>INSTRUCTION: </a:t>
                      </a:r>
                      <a:r>
                        <a:rPr lang="en-US" sz="400">
                          <a:solidFill>
                            <a:srgbClr val="743837"/>
                          </a:solidFill>
                          <a:latin typeface="Arial"/>
                        </a:rPr>
                        <a:t>There are more results available </a:t>
                      </a:r>
                      <a:r>
                        <a:rPr lang="en-US" sz="400">
                          <a:solidFill>
                            <a:srgbClr val="9C453F"/>
                          </a:solidFill>
                          <a:latin typeface="Arial"/>
                        </a:rPr>
                        <a:t>in </a:t>
                      </a:r>
                      <a:r>
                        <a:rPr lang="en-US" sz="400">
                          <a:solidFill>
                            <a:srgbClr val="743837"/>
                          </a:solidFill>
                          <a:latin typeface="Arial"/>
                        </a:rPr>
                        <a:t>additional windows. These may be opened by using the SOLUTIONS menu in the Main Menu.</a:t>
                      </a:r>
                    </a:p>
                  </a:txBody>
                  <a:tcPr marL="0" marR="0" marT="0" marB="0">
                    <a:solidFill>
                      <a:srgbClr val="F9807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1078992" y="5522976"/>
          <a:ext cx="5838952" cy="2167128"/>
        </p:xfrm>
        <a:graphic>
          <a:graphicData uri="http://schemas.openxmlformats.org/drawingml/2006/table">
            <a:tbl>
              <a:tblPr/>
              <a:tblGrid>
                <a:gridCol w="899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0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9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21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92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01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8346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353568">
                <a:tc rowSpan="15">
                  <a:txBody>
                    <a:bodyPr/>
                    <a:lstStyle/>
                    <a:p>
                      <a:pPr marL="127000" indent="-127000">
                        <a:lnSpc>
                          <a:spcPts val="792"/>
                        </a:lnSpc>
                      </a:pPr>
                      <a:r>
                        <a:rPr lang="en-US" sz="400">
                          <a:solidFill>
                            <a:srgbClr val="628DBA"/>
                          </a:solidFill>
                          <a:latin typeface="Arial"/>
                        </a:rPr>
                        <a:t>Module tree </a:t>
                      </a:r>
                      <a:r>
                        <a:rPr lang="en-US" sz="400">
                          <a:solidFill>
                            <a:srgbClr val="76645F"/>
                          </a:solidFill>
                          <a:latin typeface="Arial"/>
                        </a:rPr>
                        <a:t>Hide Panel Assignment</a:t>
                      </a:r>
                    </a:p>
                    <a:p>
                      <a:pPr indent="0">
                        <a:lnSpc>
                          <a:spcPts val="552"/>
                        </a:lnSpc>
                      </a:pPr>
                      <a:r>
                        <a:rPr lang="en-US" sz="400">
                          <a:solidFill>
                            <a:srgbClr val="BEB7B5"/>
                          </a:solidFill>
                          <a:latin typeface="Arial"/>
                        </a:rPr>
                        <a:t>(S </a:t>
                      </a:r>
                      <a:r>
                        <a:rPr lang="en-US" sz="400">
                          <a:solidFill>
                            <a:srgbClr val="76645F"/>
                          </a:solidFill>
                          <a:latin typeface="Arial"/>
                        </a:rPr>
                        <a:t>Breakeven. Cost Volume Analysis </a:t>
                      </a:r>
                      <a:r>
                        <a:rPr lang="es" sz="400">
                          <a:solidFill>
                            <a:srgbClr val="BEB7B5"/>
                          </a:solidFill>
                          <a:latin typeface="Arial"/>
                        </a:rPr>
                        <a:t>¿1 </a:t>
                      </a:r>
                      <a:r>
                        <a:rPr lang="en-US" sz="400">
                          <a:solidFill>
                            <a:srgbClr val="76645F"/>
                          </a:solidFill>
                          <a:latin typeface="Arial"/>
                        </a:rPr>
                        <a:t>Decision Analysis </a:t>
                      </a:r>
                      <a:r>
                        <a:rPr lang="es" sz="400">
                          <a:solidFill>
                            <a:srgbClr val="76645F"/>
                          </a:solidFill>
                          <a:latin typeface="Arial"/>
                        </a:rPr>
                        <a:t>É) </a:t>
                      </a:r>
                      <a:r>
                        <a:rPr lang="en-US" sz="400">
                          <a:solidFill>
                            <a:srgbClr val="76645F"/>
                          </a:solidFill>
                          <a:latin typeface="Arial"/>
                        </a:rPr>
                        <a:t>Forecasting j- Game Theory </a:t>
                      </a:r>
                      <a:r>
                        <a:rPr lang="en-US" sz="400">
                          <a:solidFill>
                            <a:srgbClr val="BEA78F"/>
                          </a:solidFill>
                          <a:latin typeface="Arial"/>
                        </a:rPr>
                        <a:t>j~ </a:t>
                      </a:r>
                      <a:r>
                        <a:rPr lang="en-US" sz="400">
                          <a:solidFill>
                            <a:srgbClr val="76645F"/>
                          </a:solidFill>
                          <a:latin typeface="Arial"/>
                        </a:rPr>
                        <a:t>Goal Programming Integer </a:t>
                      </a:r>
                      <a:r>
                        <a:rPr lang="en-US" sz="450" i="1">
                          <a:solidFill>
                            <a:srgbClr val="76645F"/>
                          </a:solidFill>
                          <a:latin typeface="Times New Roman"/>
                        </a:rPr>
                        <a:t>&amp;</a:t>
                      </a:r>
                      <a:r>
                        <a:rPr lang="en-US" sz="400">
                          <a:solidFill>
                            <a:srgbClr val="76645F"/>
                          </a:solidFill>
                          <a:latin typeface="Arial"/>
                        </a:rPr>
                        <a:t> Mxed </a:t>
                      </a:r>
                      <a:r>
                        <a:rPr lang="en-US" sz="400">
                          <a:solidFill>
                            <a:srgbClr val="62524B"/>
                          </a:solidFill>
                          <a:latin typeface="Arial"/>
                        </a:rPr>
                        <a:t>Integer </a:t>
                      </a:r>
                      <a:r>
                        <a:rPr lang="en-US" sz="400">
                          <a:solidFill>
                            <a:srgbClr val="76645F"/>
                          </a:solidFill>
                          <a:latin typeface="Arial"/>
                        </a:rPr>
                        <a:t>Programming + Inventory</a:t>
                      </a:r>
                    </a:p>
                    <a:p>
                      <a:pPr marL="127000" marR="127000" indent="0">
                        <a:lnSpc>
                          <a:spcPts val="552"/>
                        </a:lnSpc>
                      </a:pPr>
                      <a:r>
                        <a:rPr lang="en-US" sz="400">
                          <a:solidFill>
                            <a:srgbClr val="FC6762"/>
                          </a:solidFill>
                          <a:latin typeface="Arial"/>
                        </a:rPr>
                        <a:t>Linear Programming </a:t>
                      </a:r>
                      <a:r>
                        <a:rPr lang="en-US" sz="400">
                          <a:solidFill>
                            <a:srgbClr val="76645F"/>
                          </a:solidFill>
                          <a:latin typeface="Arial"/>
                        </a:rPr>
                        <a:t>Markov </a:t>
                      </a:r>
                      <a:r>
                        <a:rPr lang="en-US" sz="400">
                          <a:solidFill>
                            <a:srgbClr val="62524B"/>
                          </a:solidFill>
                          <a:latin typeface="Arial"/>
                        </a:rPr>
                        <a:t>Analysis Material </a:t>
                      </a:r>
                      <a:r>
                        <a:rPr lang="en-US" sz="400">
                          <a:solidFill>
                            <a:srgbClr val="76645F"/>
                          </a:solidFill>
                          <a:latin typeface="Arial"/>
                        </a:rPr>
                        <a:t>Requirements </a:t>
                      </a:r>
                      <a:r>
                        <a:rPr lang="en-US" sz="400">
                          <a:solidFill>
                            <a:srgbClr val="62524B"/>
                          </a:solidFill>
                          <a:latin typeface="Arial"/>
                        </a:rPr>
                        <a:t>Planning </a:t>
                      </a:r>
                      <a:r>
                        <a:rPr lang="en-US" sz="400">
                          <a:solidFill>
                            <a:srgbClr val="76645F"/>
                          </a:solidFill>
                          <a:latin typeface="Arial"/>
                        </a:rPr>
                        <a:t>Networks</a:t>
                      </a:r>
                    </a:p>
                    <a:p>
                      <a:pPr marL="215900" marR="190500" indent="0">
                        <a:lnSpc>
                          <a:spcPts val="552"/>
                        </a:lnSpc>
                      </a:pPr>
                      <a:r>
                        <a:rPr lang="en-US" sz="400">
                          <a:solidFill>
                            <a:srgbClr val="76645F"/>
                          </a:solidFill>
                          <a:latin typeface="Arial"/>
                        </a:rPr>
                        <a:t>Minimum Spanning </a:t>
                      </a:r>
                      <a:r>
                        <a:rPr lang="en-US" sz="400">
                          <a:solidFill>
                            <a:srgbClr val="62524B"/>
                          </a:solidFill>
                          <a:latin typeface="Arial"/>
                        </a:rPr>
                        <a:t>Tree </a:t>
                      </a:r>
                      <a:r>
                        <a:rPr lang="en-US" sz="400">
                          <a:solidFill>
                            <a:srgbClr val="76645F"/>
                          </a:solidFill>
                          <a:latin typeface="Arial"/>
                        </a:rPr>
                        <a:t>Shortest Route Maximal Flow</a:t>
                      </a:r>
                    </a:p>
                    <a:p>
                      <a:pPr indent="0">
                        <a:lnSpc>
                          <a:spcPts val="552"/>
                        </a:lnSpc>
                      </a:pPr>
                      <a:r>
                        <a:rPr lang="en-US" sz="400">
                          <a:solidFill>
                            <a:srgbClr val="76645F"/>
                          </a:solidFill>
                          <a:latin typeface="Arial"/>
                        </a:rPr>
                        <a:t>(3 Project Management (PERT/CPM) </a:t>
                      </a:r>
                      <a:r>
                        <a:rPr lang="es" sz="400">
                          <a:solidFill>
                            <a:srgbClr val="BEB7B5"/>
                          </a:solidFill>
                          <a:latin typeface="Arial"/>
                        </a:rPr>
                        <a:t>¿ </a:t>
                      </a:r>
                      <a:r>
                        <a:rPr lang="en-US" sz="400">
                          <a:solidFill>
                            <a:srgbClr val="76645F"/>
                          </a:solidFill>
                          <a:latin typeface="Arial"/>
                        </a:rPr>
                        <a:t>Quality Control j~ Scoring Model j- Simulation</a:t>
                      </a:r>
                    </a:p>
                    <a:p>
                      <a:pPr indent="127000">
                        <a:lnSpc>
                          <a:spcPts val="552"/>
                        </a:lnSpc>
                      </a:pPr>
                      <a:r>
                        <a:rPr lang="en-US" sz="400">
                          <a:solidFill>
                            <a:srgbClr val="76645F"/>
                          </a:solidFill>
                          <a:latin typeface="Arial"/>
                        </a:rPr>
                        <a:t>Statistics {mean, var, sd: normal dist) Transportation </a:t>
                      </a:r>
                      <a:r>
                        <a:rPr lang="en-US" sz="400">
                          <a:solidFill>
                            <a:srgbClr val="90A5BC"/>
                          </a:solidFill>
                          <a:latin typeface="Arial"/>
                        </a:rPr>
                        <a:t>B </a:t>
                      </a:r>
                      <a:r>
                        <a:rPr lang="en-US" sz="400">
                          <a:solidFill>
                            <a:srgbClr val="76645F"/>
                          </a:solidFill>
                          <a:latin typeface="Arial"/>
                        </a:rPr>
                        <a:t>Wating </a:t>
                      </a:r>
                      <a:r>
                        <a:rPr lang="en-US" sz="400">
                          <a:solidFill>
                            <a:srgbClr val="62524B"/>
                          </a:solidFill>
                          <a:latin typeface="Arial"/>
                        </a:rPr>
                        <a:t>Lines</a:t>
                      </a:r>
                    </a:p>
                  </a:txBody>
                  <a:tcPr marL="0" marR="0" marT="0" marB="0" anchor="b">
                    <a:solidFill>
                      <a:srgbClr val="FCDABA"/>
                    </a:solidFill>
                  </a:tcPr>
                </a:tc>
                <a:tc rowSpan="7">
                  <a:txBody>
                    <a:bodyPr/>
                    <a:lstStyle/>
                    <a:p>
                      <a:endParaRPr sz="1700"/>
                    </a:p>
                  </a:txBody>
                  <a:tcPr marL="0" marR="0" marT="0" marB="0">
                    <a:solidFill>
                      <a:srgbClr val="F5F5E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R="990600" indent="0">
                        <a:lnSpc>
                          <a:spcPts val="816"/>
                        </a:lnSpc>
                      </a:pPr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Objective </a:t>
                      </a:r>
                      <a:r>
                        <a:rPr lang="en-US" sz="400">
                          <a:solidFill>
                            <a:srgbClr val="938A7D"/>
                          </a:solidFill>
                          <a:latin typeface="Arial"/>
                        </a:rPr>
                        <a:t>O </a:t>
                      </a:r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Maximize </a:t>
                      </a:r>
                      <a:r>
                        <a:rPr lang="en-US" sz="400">
                          <a:solidFill>
                            <a:srgbClr val="0864B8"/>
                          </a:solidFill>
                          <a:latin typeface="Arial"/>
                        </a:rPr>
                        <a:t>O </a:t>
                      </a:r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Minimize</a:t>
                      </a:r>
                    </a:p>
                  </a:txBody>
                  <a:tcPr marL="0" marR="0" marT="0" marB="0">
                    <a:solidFill>
                      <a:srgbClr val="F5F5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17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700"/>
                    </a:p>
                  </a:txBody>
                  <a:tcPr marL="0" marR="0" marT="0" marB="0"/>
                </a:tc>
                <a:tc gridSpan="9">
                  <a:txBody>
                    <a:bodyPr/>
                    <a:lstStyle/>
                    <a:p>
                      <a:endParaRPr sz="1700"/>
                    </a:p>
                  </a:txBody>
                  <a:tcPr marL="0" marR="0" marT="0" marB="0">
                    <a:solidFill>
                      <a:srgbClr val="F5F5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17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7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7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7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7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7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7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7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48">
                <a:tc v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 gridSpan="12"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5BADF3"/>
                          </a:solidFill>
                          <a:latin typeface="Arial"/>
                        </a:rPr>
                        <a:t>(untitled) Solution</a:t>
                      </a:r>
                    </a:p>
                  </a:txBody>
                  <a:tcPr marL="0" marR="0" marT="0" marB="0" anchor="b">
                    <a:solidFill>
                      <a:srgbClr val="F5F5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640">
                <a:tc vMerge="1"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Ci </a:t>
                      </a:r>
                      <a:r>
                        <a:rPr lang="en-US" sz="400" baseline="30000">
                          <a:solidFill>
                            <a:srgbClr val="716F74"/>
                          </a:solidFill>
                          <a:latin typeface="Arial"/>
                        </a:rPr>
                        <a:t>Basic</a:t>
                      </a:r>
                    </a:p>
                    <a:p>
                      <a:pPr marL="101600" indent="0"/>
                      <a:r>
                        <a:rPr lang="en-US" sz="450" i="1" spc="-100" baseline="30000">
                          <a:solidFill>
                            <a:srgbClr val="716F74"/>
                          </a:solidFill>
                          <a:latin typeface="Tahoma"/>
                        </a:rPr>
                        <a:t>1</a:t>
                      </a:r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 Variables Quantity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R="177800" indent="0">
                        <a:lnSpc>
                          <a:spcPts val="552"/>
                        </a:lnSpc>
                      </a:pPr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15 10 0 X </a:t>
                      </a:r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Y </a:t>
                      </a:r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artfcl 1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177800" indent="0">
                        <a:lnSpc>
                          <a:spcPts val="552"/>
                        </a:lnSpc>
                      </a:pPr>
                      <a:r>
                        <a:rPr lang="en-US" sz="500" b="1">
                          <a:solidFill>
                            <a:srgbClr val="79798B"/>
                          </a:solidFill>
                          <a:latin typeface="Arial"/>
                        </a:rPr>
                        <a:t>0 </a:t>
                      </a:r>
                      <a:r>
                        <a:rPr lang="en-US" sz="500" b="1">
                          <a:solidFill>
                            <a:srgbClr val="938A7D"/>
                          </a:solidFill>
                          <a:latin typeface="Arial"/>
                        </a:rPr>
                        <a:t>0 </a:t>
                      </a:r>
                      <a:r>
                        <a:rPr lang="en-US" sz="500" b="1">
                          <a:solidFill>
                            <a:srgbClr val="59576C"/>
                          </a:solidFill>
                          <a:latin typeface="Arial"/>
                        </a:rPr>
                        <a:t>surplus </a:t>
                      </a:r>
                      <a:r>
                        <a:rPr lang="en-US" sz="600" b="1">
                          <a:solidFill>
                            <a:srgbClr val="59576C"/>
                          </a:solidFill>
                          <a:latin typeface="Candara"/>
                        </a:rPr>
                        <a:t>1</a:t>
                      </a:r>
                      <a:r>
                        <a:rPr lang="en-US" sz="500" b="1">
                          <a:solidFill>
                            <a:srgbClr val="59576C"/>
                          </a:solidFill>
                          <a:latin typeface="Arial"/>
                        </a:rPr>
                        <a:t> artfcl </a:t>
                      </a:r>
                      <a:r>
                        <a:rPr lang="en-US" sz="500" b="1">
                          <a:solidFill>
                            <a:srgbClr val="79798B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76645F"/>
                          </a:solidFill>
                          <a:latin typeface="Arial"/>
                        </a:rPr>
                        <a:t>0</a:t>
                      </a:r>
                    </a:p>
                    <a:p>
                      <a:pPr indent="0"/>
                      <a:r>
                        <a:rPr lang="en-US" sz="500" b="1">
                          <a:solidFill>
                            <a:srgbClr val="76645F"/>
                          </a:solidFill>
                          <a:latin typeface="Arial"/>
                        </a:rPr>
                        <a:t>surplus 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0</a:t>
                      </a:r>
                    </a:p>
                    <a:p>
                      <a:pPr indent="0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slack </a:t>
                      </a:r>
                      <a:r>
                        <a:rPr lang="en-US" sz="500" b="1">
                          <a:solidFill>
                            <a:srgbClr val="83858A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  <a:p>
                      <a:pPr indent="0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slack </a:t>
                      </a:r>
                      <a:r>
                        <a:rPr lang="en-US" sz="450" i="1" spc="-100">
                          <a:solidFill>
                            <a:srgbClr val="716F74"/>
                          </a:solidFill>
                          <a:latin typeface="Tahoma"/>
                        </a:rPr>
                        <a:t>i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657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C4B54"/>
                          </a:solidFill>
                          <a:latin typeface="Arial"/>
                        </a:rPr>
                        <a:t>X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3.1429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57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02857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-0 2857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-0.1429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9576C"/>
                          </a:solidFill>
                          <a:latin typeface="Arial"/>
                        </a:rPr>
                        <a:t>0 1429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C6C77"/>
                          </a:solidFill>
                          <a:latin typeface="Arial"/>
                        </a:rPr>
                        <a:t>°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">
                <a:tc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79798B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65758A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9798B"/>
                          </a:solidFill>
                          <a:latin typeface="Arial"/>
                        </a:rPr>
                        <a:t>34286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6757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17EA6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-0 1429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0 1429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05714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6645F"/>
                          </a:solidFill>
                          <a:latin typeface="Arial"/>
                        </a:rPr>
                        <a:t>-0 5714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50" i="1" spc="-100">
                          <a:solidFill>
                            <a:srgbClr val="59576C"/>
                          </a:solidFill>
                          <a:latin typeface="Tahoma"/>
                        </a:rPr>
                        <a:t>A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57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06385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B6EA5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17485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3B3E79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65758A"/>
                          </a:solidFill>
                          <a:latin typeface="Arial"/>
                        </a:rPr>
                        <a:t>°</a:t>
                      </a:r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536">
                <a:tc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E5B89"/>
                          </a:solidFill>
                          <a:latin typeface="Arial"/>
                        </a:rPr>
                        <a:t>cj-zj</a:t>
                      </a: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6757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9798B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36373D"/>
                          </a:solidFill>
                          <a:latin typeface="Arial"/>
                        </a:rPr>
                        <a:t>-1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2799D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938A7D"/>
                          </a:solidFill>
                          <a:latin typeface="Arial"/>
                        </a:rPr>
                        <a:t>-1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9576C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8392">
                <a:tc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rowSpan="8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F5F5E9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59576C"/>
                          </a:solidFill>
                          <a:latin typeface="Arial"/>
                        </a:rPr>
                        <a:t>Phase 2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ACACA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ACA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D5D6D7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DDE0E4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F5F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440">
                <a:tc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surplus 5</a:t>
                      </a: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9576C"/>
                          </a:solidFill>
                          <a:latin typeface="Arial"/>
                        </a:rPr>
                        <a:t>3.1429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6645F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38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02857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-0 2857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-0.1429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0 1429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6757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1440">
                <a:tc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517485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surplus 6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17485"/>
                          </a:solidFill>
                          <a:latin typeface="Arial"/>
                        </a:rPr>
                        <a:t>3.4286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57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57072"/>
                          </a:solidFill>
                          <a:latin typeface="Arial"/>
                        </a:rPr>
                        <a:t>-0 1429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C4B54"/>
                          </a:solidFill>
                          <a:latin typeface="Arial"/>
                        </a:rPr>
                        <a:t>0 1429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57072"/>
                          </a:solidFill>
                          <a:latin typeface="Arial"/>
                        </a:rPr>
                        <a:t>0.5714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95668"/>
                          </a:solidFill>
                          <a:latin typeface="Arial"/>
                        </a:rPr>
                        <a:t>-0.5714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94488">
                <a:tc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79798B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slacks</a:t>
                      </a: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6645F"/>
                          </a:solidFill>
                          <a:latin typeface="Arial"/>
                        </a:rPr>
                        <a:t>2.8571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6757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9798B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-0 2857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0 2857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0.1429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6645F"/>
                          </a:solidFill>
                          <a:latin typeface="Arial"/>
                        </a:rPr>
                        <a:t>-0 </a:t>
                      </a:r>
                      <a:r>
                        <a:rPr lang="en-US" sz="500" b="1">
                          <a:solidFill>
                            <a:srgbClr val="44423E"/>
                          </a:solidFill>
                          <a:latin typeface="Arial"/>
                        </a:rPr>
                        <a:t>1429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7EA6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91440">
                <a:tc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517485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slack 4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95668"/>
                          </a:solidFill>
                          <a:latin typeface="Arial"/>
                        </a:rPr>
                        <a:t>2.5714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57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95668"/>
                          </a:solidFill>
                          <a:latin typeface="Arial"/>
                        </a:rPr>
                        <a:t>0.1429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95668"/>
                          </a:solidFill>
                          <a:latin typeface="Arial"/>
                        </a:rPr>
                        <a:t>-0 1429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C4B54"/>
                          </a:solidFill>
                          <a:latin typeface="Arial"/>
                        </a:rPr>
                        <a:t>-0.5714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C4B54"/>
                          </a:solidFill>
                          <a:latin typeface="Arial"/>
                        </a:rPr>
                        <a:t>0.5714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91440">
                <a:tc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7D6554"/>
                          </a:solidFill>
                          <a:latin typeface="Arial"/>
                        </a:rPr>
                        <a:t>15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9576C"/>
                          </a:solidFill>
                          <a:latin typeface="Arial"/>
                        </a:rPr>
                        <a:t>X</a:t>
                      </a: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9576C"/>
                          </a:solidFill>
                          <a:latin typeface="Arial"/>
                        </a:rPr>
                        <a:t>3.1429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938A7D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9798B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6645F"/>
                          </a:solidFill>
                          <a:latin typeface="Arial"/>
                        </a:rPr>
                        <a:t>02857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-0 2857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9798B"/>
                          </a:solidFill>
                          <a:latin typeface="Arial"/>
                        </a:rPr>
                        <a:t>-0.1429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9426B"/>
                          </a:solidFill>
                          <a:latin typeface="Arial"/>
                        </a:rPr>
                        <a:t>0 </a:t>
                      </a:r>
                      <a:r>
                        <a:rPr lang="en-US" sz="500" b="1">
                          <a:solidFill>
                            <a:srgbClr val="5E3137"/>
                          </a:solidFill>
                          <a:latin typeface="Arial"/>
                        </a:rPr>
                        <a:t>1429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203200" indent="0" algn="just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_</a:t>
                      </a:r>
                      <a:r>
                        <a:rPr lang="es" sz="500" b="1">
                          <a:solidFill>
                            <a:srgbClr val="5C6C77"/>
                          </a:solidFill>
                          <a:latin typeface="Arial"/>
                        </a:rPr>
                        <a:t>»</a:t>
                      </a: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91440">
                <a:tc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59426B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17485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17485"/>
                          </a:solidFill>
                          <a:latin typeface="Arial"/>
                        </a:rPr>
                        <a:t>3.4286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01 </a:t>
                      </a:r>
                      <a:r>
                        <a:rPr lang="en-US" sz="500" b="1">
                          <a:solidFill>
                            <a:srgbClr val="4F7FA1"/>
                          </a:solidFill>
                          <a:latin typeface="Arial"/>
                        </a:rPr>
                        <a:t>1 </a:t>
                      </a:r>
                      <a:r>
                        <a:rPr lang="en-US" sz="500" b="1">
                          <a:solidFill>
                            <a:srgbClr val="495668"/>
                          </a:solidFill>
                          <a:latin typeface="Arial"/>
                        </a:rPr>
                        <a:t>-0.1429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06385"/>
                          </a:solidFill>
                          <a:latin typeface="Arial"/>
                        </a:rPr>
                        <a:t>0 </a:t>
                      </a:r>
                      <a:r>
                        <a:rPr lang="en-US" sz="500" b="1">
                          <a:solidFill>
                            <a:srgbClr val="4C4B54"/>
                          </a:solidFill>
                          <a:latin typeface="Arial"/>
                        </a:rPr>
                        <a:t>1429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325256"/>
                          </a:solidFill>
                          <a:latin typeface="Arial"/>
                        </a:rPr>
                        <a:t>0.5714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-0.5714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57072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88392">
                <a:tc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50" i="1" spc="-100">
                          <a:solidFill>
                            <a:srgbClr val="6E5B89"/>
                          </a:solidFill>
                          <a:latin typeface="Tahoma"/>
                        </a:rPr>
                        <a:t>A</a:t>
                      </a: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81 4286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67570"/>
                          </a:solidFill>
                          <a:latin typeface="Arial"/>
                        </a:rPr>
                        <a:t>15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3858A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-2 </a:t>
                      </a:r>
                      <a:r>
                        <a:rPr lang="en-US" sz="500" b="1">
                          <a:solidFill>
                            <a:srgbClr val="79798B"/>
                          </a:solidFill>
                          <a:latin typeface="Arial"/>
                        </a:rPr>
                        <a:t>86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286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-3 </a:t>
                      </a:r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57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6645F"/>
                          </a:solidFill>
                          <a:latin typeface="Arial"/>
                        </a:rPr>
                        <a:t>357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9798B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97536">
                <a:tc rowSpan="2">
                  <a:txBody>
                    <a:bodyPr/>
                    <a:lstStyle/>
                    <a:p>
                      <a:pPr marL="127000" marR="127000" indent="0">
                        <a:lnSpc>
                          <a:spcPts val="552"/>
                        </a:lnSpc>
                      </a:pPr>
                      <a:r>
                        <a:rPr lang="en-US" sz="400">
                          <a:solidFill>
                            <a:srgbClr val="76645F"/>
                          </a:solidFill>
                          <a:latin typeface="Arial"/>
                        </a:rPr>
                        <a:t>Display OM Modules only Display QM Modules only</a:t>
                      </a:r>
                    </a:p>
                  </a:txBody>
                  <a:tcPr marL="0" marR="0" marT="0" marB="0">
                    <a:solidFill>
                      <a:srgbClr val="FCDABA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F5F5E9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17485"/>
                          </a:solidFill>
                          <a:latin typeface="Arial"/>
                        </a:rPr>
                        <a:t>cj-q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57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28571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-2 8571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95668"/>
                          </a:solidFill>
                          <a:latin typeface="Arial"/>
                        </a:rPr>
                        <a:t>3.5714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57072"/>
                          </a:solidFill>
                          <a:latin typeface="Arial"/>
                        </a:rPr>
                        <a:t>-3 5714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2799D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67056">
                <a:tc v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 gridSpan="12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>
                    <a:solidFill>
                      <a:srgbClr val="F5F5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85344">
                <a:tc gridSpan="14"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Linear Programming Solution Screen Taylor's Introduction to Management Science Textbook Developed by Howard </a:t>
                      </a:r>
                      <a:r>
                        <a:rPr lang="en-US" sz="400">
                          <a:solidFill>
                            <a:srgbClr val="717EA6"/>
                          </a:solidFill>
                          <a:latin typeface="Arial"/>
                        </a:rPr>
                        <a:t>J, </a:t>
                      </a:r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Weiss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6408">
                <a:tc>
                  <a:txBody>
                    <a:bodyPr/>
                    <a:lstStyle/>
                    <a:p>
                      <a:pPr indent="0" algn="r">
                        <a:lnSpc>
                          <a:spcPts val="432"/>
                        </a:lnSpc>
                      </a:pPr>
                      <a:r>
                        <a:rPr lang="en-US" sz="500" b="1">
                          <a:solidFill>
                            <a:srgbClr val="C22C1F"/>
                          </a:solidFill>
                          <a:latin typeface="Arial"/>
                        </a:rPr>
                        <a:t>O </a:t>
                      </a:r>
                      <a:r>
                        <a:rPr lang="en-US" sz="400">
                          <a:solidFill>
                            <a:srgbClr val="168EDF"/>
                          </a:solidFill>
                          <a:latin typeface="Arial"/>
                        </a:rPr>
                        <a:t>ii </a:t>
                      </a:r>
                      <a:r>
                        <a:rPr lang="en-US" sz="500" b="1">
                          <a:solidFill>
                            <a:srgbClr val="168EDF"/>
                          </a:solidFill>
                          <a:latin typeface="Arial"/>
                        </a:rPr>
                        <a:t>■■</a:t>
                      </a:r>
                    </a:p>
                  </a:txBody>
                  <a:tcPr marL="0" marR="0" marT="0" marB="0" anchor="ctr">
                    <a:solidFill>
                      <a:srgbClr val="DDE0E4"/>
                    </a:solidFill>
                  </a:tcPr>
                </a:tc>
                <a:tc gridSpan="13">
                  <a:txBody>
                    <a:bodyPr/>
                    <a:lstStyle/>
                    <a:p>
                      <a:pPr marL="88900" indent="0"/>
                      <a:r>
                        <a:rPr lang="en-US" sz="500" b="1">
                          <a:solidFill>
                            <a:srgbClr val="36373D"/>
                          </a:solidFill>
                          <a:latin typeface="Arial"/>
                        </a:rPr>
                        <a:t>Q </a:t>
                      </a:r>
                      <a:r>
                        <a:rPr lang="es" sz="500" b="1">
                          <a:solidFill>
                            <a:srgbClr val="8E95A2"/>
                          </a:solidFill>
                          <a:latin typeface="Arial"/>
                        </a:rPr>
                        <a:t>Buscar </a:t>
                      </a:r>
                      <a:r>
                        <a:rPr lang="en-US" sz="500" b="1">
                          <a:solidFill>
                            <a:srgbClr val="7E3026"/>
                          </a:solidFill>
                          <a:latin typeface="Arial"/>
                        </a:rPr>
                        <a:t>^ </a:t>
                      </a:r>
                      <a:r>
                        <a:rPr lang="en-US" sz="500" b="1">
                          <a:solidFill>
                            <a:srgbClr val="36373D"/>
                          </a:solidFill>
                          <a:latin typeface="Arial"/>
                        </a:rPr>
                        <a:t>L ~ </a:t>
                      </a:r>
                      <a:r>
                        <a:rPr lang="es" sz="500" b="1">
                          <a:solidFill>
                            <a:srgbClr val="58565B"/>
                          </a:solidFill>
                          <a:latin typeface="Arial"/>
                        </a:rPr>
                        <a:t>«* </a:t>
                      </a:r>
                      <a:r>
                        <a:rPr lang="en-US" sz="400">
                          <a:solidFill>
                            <a:srgbClr val="58565B"/>
                          </a:solidFill>
                          <a:latin typeface="Arial"/>
                        </a:rPr>
                        <a:t>Z </a:t>
                      </a:r>
                      <a:r>
                        <a:rPr lang="en-US" sz="500" b="1">
                          <a:solidFill>
                            <a:srgbClr val="36373D"/>
                          </a:solidFill>
                          <a:latin typeface="Arial"/>
                        </a:rPr>
                        <a:t>• * </a:t>
                      </a:r>
                      <a:r>
                        <a:rPr lang="es" sz="500" b="1">
                          <a:solidFill>
                            <a:srgbClr val="201E1F"/>
                          </a:solidFill>
                          <a:latin typeface="Arial"/>
                        </a:rPr>
                        <a:t>» </a:t>
                      </a:r>
                      <a:r>
                        <a:rPr lang="en-US" sz="450" i="1" spc="-100">
                          <a:solidFill>
                            <a:srgbClr val="58565B"/>
                          </a:solidFill>
                          <a:latin typeface="Tahoma"/>
                        </a:rPr>
                        <a:t>~</a:t>
                      </a:r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 </a:t>
                      </a:r>
                      <a:r>
                        <a:rPr lang="en-US" sz="500" b="1">
                          <a:solidFill>
                            <a:srgbClr val="201E1F"/>
                          </a:solidFill>
                          <a:latin typeface="Arial"/>
                        </a:rPr>
                        <a:t>*</a:t>
                      </a:r>
                    </a:p>
                  </a:txBody>
                  <a:tcPr marL="0" marR="0" marT="0" marB="0" anchor="ctr">
                    <a:solidFill>
                      <a:srgbClr val="E2DC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11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1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1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1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1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1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1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1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1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1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1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1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7" name="Rectángulo 6"/>
          <p:cNvSpPr/>
          <p:nvPr/>
        </p:nvSpPr>
        <p:spPr>
          <a:xfrm>
            <a:off x="1075944" y="7857744"/>
            <a:ext cx="1520952" cy="1524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s" sz="1200">
                <a:latin typeface="Arial"/>
              </a:rPr>
              <a:t>Resuelto con RStudio: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92" y="902208"/>
            <a:ext cx="5602224" cy="3127248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075944" y="4852416"/>
            <a:ext cx="3630168" cy="340156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2019300">
              <a:lnSpc>
                <a:spcPts val="2592"/>
              </a:lnSpc>
            </a:pPr>
            <a:r>
              <a:rPr lang="es" sz="1400" b="1">
                <a:latin typeface="Arial"/>
              </a:rPr>
              <a:t>METODO </a:t>
            </a:r>
            <a:r>
              <a:rPr lang="en-US" sz="1400" b="1">
                <a:latin typeface="Arial"/>
              </a:rPr>
              <a:t>SIMPLEX </a:t>
            </a:r>
            <a:r>
              <a:rPr lang="es" sz="1150" b="1">
                <a:latin typeface="Arial"/>
              </a:rPr>
              <a:t>POMQM Y RSTUDIO - MAXIMIZAR Ejercicio 1 — Producción de galletas Enunciado:</a:t>
            </a:r>
          </a:p>
          <a:p>
            <a:pPr indent="0">
              <a:lnSpc>
                <a:spcPts val="2592"/>
              </a:lnSpc>
            </a:pPr>
            <a:r>
              <a:rPr lang="es" sz="1100">
                <a:latin typeface="Arial"/>
              </a:rPr>
              <a:t>Una fábrica produce galletas (x) y </a:t>
            </a:r>
            <a:r>
              <a:rPr lang="en-US" sz="1100">
                <a:latin typeface="Arial"/>
              </a:rPr>
              <a:t>muffins </a:t>
            </a:r>
            <a:r>
              <a:rPr lang="es" sz="1100">
                <a:latin typeface="Arial"/>
              </a:rPr>
              <a:t>(y).</a:t>
            </a:r>
          </a:p>
          <a:p>
            <a:pPr marL="241300" indent="0" algn="just">
              <a:lnSpc>
                <a:spcPts val="2592"/>
              </a:lnSpc>
            </a:pPr>
            <a:r>
              <a:rPr lang="es" sz="1100">
                <a:latin typeface="Arial"/>
              </a:rPr>
              <a:t>•    Ganancias: galletas = 3 $/u, </a:t>
            </a:r>
            <a:r>
              <a:rPr lang="en-US" sz="1100">
                <a:latin typeface="Arial"/>
              </a:rPr>
              <a:t>muffins </a:t>
            </a:r>
            <a:r>
              <a:rPr lang="es" sz="1100">
                <a:latin typeface="Arial"/>
              </a:rPr>
              <a:t>= 5 $/u.</a:t>
            </a:r>
          </a:p>
          <a:p>
            <a:pPr marL="241300" indent="0" algn="just">
              <a:lnSpc>
                <a:spcPts val="2592"/>
              </a:lnSpc>
            </a:pPr>
            <a:r>
              <a:rPr lang="es" sz="1100">
                <a:latin typeface="Arial"/>
              </a:rPr>
              <a:t>•    Restricciones:</a:t>
            </a:r>
          </a:p>
          <a:p>
            <a:pPr marL="647700" indent="0" algn="just">
              <a:lnSpc>
                <a:spcPts val="1752"/>
              </a:lnSpc>
            </a:pPr>
            <a:r>
              <a:rPr lang="es" sz="1200" b="1">
                <a:solidFill>
                  <a:srgbClr val="58565B"/>
                </a:solidFill>
                <a:latin typeface="Times New Roman"/>
              </a:rPr>
              <a:t>•    </a:t>
            </a:r>
            <a:r>
              <a:rPr lang="es" sz="1050" i="1" spc="100">
                <a:solidFill>
                  <a:srgbClr val="201E1F"/>
                </a:solidFill>
                <a:latin typeface="Arial"/>
              </a:rPr>
              <a:t>x </a:t>
            </a:r>
            <a:r>
              <a:rPr lang="es" sz="1050" i="1" spc="100">
                <a:solidFill>
                  <a:srgbClr val="2B2A2E"/>
                </a:solidFill>
                <a:latin typeface="Arial"/>
              </a:rPr>
              <a:t>+ </a:t>
            </a:r>
            <a:r>
              <a:rPr lang="es" sz="1050" i="1" spc="100">
                <a:solidFill>
                  <a:srgbClr val="201E1F"/>
                </a:solidFill>
                <a:latin typeface="Arial"/>
              </a:rPr>
              <a:t>y </a:t>
            </a:r>
            <a:r>
              <a:rPr lang="es" sz="1050" i="1" spc="100">
                <a:solidFill>
                  <a:srgbClr val="2B2A2E"/>
                </a:solidFill>
                <a:latin typeface="Arial"/>
              </a:rPr>
              <a:t>&lt;</a:t>
            </a:r>
            <a:r>
              <a:rPr lang="es" sz="1200" b="1">
                <a:solidFill>
                  <a:srgbClr val="2B2A2E"/>
                </a:solidFill>
                <a:latin typeface="Times New Roman"/>
              </a:rPr>
              <a:t> </a:t>
            </a:r>
            <a:r>
              <a:rPr lang="es" sz="1200" b="1">
                <a:solidFill>
                  <a:srgbClr val="201E1F"/>
                </a:solidFill>
                <a:latin typeface="Times New Roman"/>
              </a:rPr>
              <a:t>4</a:t>
            </a:r>
          </a:p>
          <a:p>
            <a:pPr marL="393700" marR="2095500" indent="254000">
              <a:lnSpc>
                <a:spcPts val="1752"/>
              </a:lnSpc>
              <a:spcAft>
                <a:spcPts val="210"/>
              </a:spcAft>
            </a:pPr>
            <a:r>
              <a:rPr lang="es" sz="1200" b="1">
                <a:solidFill>
                  <a:srgbClr val="58565B"/>
                </a:solidFill>
                <a:latin typeface="Times New Roman"/>
              </a:rPr>
              <a:t>•    </a:t>
            </a:r>
            <a:r>
              <a:rPr lang="es" sz="1050" i="1" spc="100">
                <a:solidFill>
                  <a:srgbClr val="201E1F"/>
                </a:solidFill>
                <a:latin typeface="Arial"/>
              </a:rPr>
              <a:t>x </a:t>
            </a:r>
            <a:r>
              <a:rPr lang="es" sz="1050" i="1" spc="100">
                <a:solidFill>
                  <a:srgbClr val="2B2A2E"/>
                </a:solidFill>
                <a:latin typeface="Arial"/>
              </a:rPr>
              <a:t>+ </a:t>
            </a:r>
            <a:r>
              <a:rPr lang="es" sz="1050" i="1" spc="100">
                <a:solidFill>
                  <a:srgbClr val="201E1F"/>
                </a:solidFill>
                <a:latin typeface="Arial"/>
              </a:rPr>
              <a:t>2y </a:t>
            </a:r>
            <a:r>
              <a:rPr lang="es" sz="1050" i="1" spc="100">
                <a:solidFill>
                  <a:srgbClr val="2B2A2E"/>
                </a:solidFill>
                <a:latin typeface="Arial"/>
              </a:rPr>
              <a:t>&lt;</a:t>
            </a:r>
            <a:r>
              <a:rPr lang="es" sz="1200" b="1">
                <a:solidFill>
                  <a:srgbClr val="2B2A2E"/>
                </a:solidFill>
                <a:latin typeface="Times New Roman"/>
              </a:rPr>
              <a:t> </a:t>
            </a:r>
            <a:r>
              <a:rPr lang="es" sz="1200" b="1">
                <a:solidFill>
                  <a:srgbClr val="201E1F"/>
                </a:solidFill>
                <a:latin typeface="Times New Roman"/>
              </a:rPr>
              <a:t>5 </a:t>
            </a:r>
            <a:r>
              <a:rPr lang="es" sz="1200" b="1">
                <a:solidFill>
                  <a:srgbClr val="58565B"/>
                </a:solidFill>
                <a:latin typeface="Times New Roman"/>
              </a:rPr>
              <a:t>• </a:t>
            </a:r>
            <a:r>
              <a:rPr lang="es" sz="1050" i="1" spc="100">
                <a:solidFill>
                  <a:srgbClr val="201E1F"/>
                </a:solidFill>
                <a:latin typeface="Arial"/>
              </a:rPr>
              <a:t>x, y </a:t>
            </a:r>
            <a:r>
              <a:rPr lang="es" sz="1050" i="1" spc="100">
                <a:solidFill>
                  <a:srgbClr val="58565B"/>
                </a:solidFill>
                <a:latin typeface="Arial"/>
              </a:rPr>
              <a:t>&gt;</a:t>
            </a:r>
            <a:r>
              <a:rPr lang="es" sz="1200" b="1">
                <a:solidFill>
                  <a:srgbClr val="58565B"/>
                </a:solidFill>
                <a:latin typeface="Times New Roman"/>
              </a:rPr>
              <a:t> </a:t>
            </a:r>
            <a:r>
              <a:rPr lang="es" sz="1200" b="1">
                <a:solidFill>
                  <a:srgbClr val="201E1F"/>
                </a:solidFill>
                <a:latin typeface="Times New Roman"/>
              </a:rPr>
              <a:t>0</a:t>
            </a:r>
          </a:p>
          <a:p>
            <a:pPr marL="330200" indent="0">
              <a:spcAft>
                <a:spcPts val="1050"/>
              </a:spcAft>
            </a:pPr>
            <a:r>
              <a:rPr lang="es" sz="950">
                <a:solidFill>
                  <a:srgbClr val="201E1F"/>
                </a:solidFill>
                <a:latin typeface="Candara"/>
              </a:rPr>
              <a:t>Función objetivo:</a:t>
            </a:r>
          </a:p>
          <a:p>
            <a:pPr marL="1943100" indent="0"/>
            <a:r>
              <a:rPr lang="es" sz="1050" i="1" spc="100">
                <a:solidFill>
                  <a:srgbClr val="201E1F"/>
                </a:solidFill>
                <a:latin typeface="Arial"/>
              </a:rPr>
              <a:t>Z = 3x + </a:t>
            </a:r>
            <a:r>
              <a:rPr lang="en-US" sz="1050" i="1" spc="100">
                <a:solidFill>
                  <a:srgbClr val="201E1F"/>
                </a:solidFill>
                <a:latin typeface="Arial"/>
              </a:rPr>
              <a:t>by</a:t>
            </a:r>
            <a:r>
              <a:rPr lang="en-US" sz="1200" b="1">
                <a:solidFill>
                  <a:srgbClr val="201E1F"/>
                </a:solidFill>
                <a:latin typeface="Times New Roman"/>
              </a:rPr>
              <a:t> </a:t>
            </a:r>
            <a:r>
              <a:rPr lang="es" sz="1200" b="1">
                <a:solidFill>
                  <a:srgbClr val="201E1F"/>
                </a:solidFill>
                <a:latin typeface="Times New Roman"/>
              </a:rPr>
              <a:t>Max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304544" y="8464296"/>
            <a:ext cx="1520952" cy="1524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s" sz="1200">
                <a:latin typeface="Arial"/>
              </a:rPr>
              <a:t>Resuelto con RStudio: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592" y="899160"/>
            <a:ext cx="5599176" cy="315163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304544" y="4215384"/>
            <a:ext cx="1539240" cy="15849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s" sz="1100">
                <a:latin typeface="Arial"/>
              </a:rPr>
              <a:t>Resuelto con PomQm: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304544" y="4529328"/>
            <a:ext cx="5535168" cy="100584"/>
          </a:xfrm>
          <a:prstGeom prst="rect">
            <a:avLst/>
          </a:prstGeom>
          <a:solidFill>
            <a:srgbClr val="F5F5E9"/>
          </a:solidFill>
        </p:spPr>
        <p:txBody>
          <a:bodyPr wrap="none" lIns="0" tIns="0" rIns="0" bIns="0">
            <a:noAutofit/>
          </a:bodyPr>
          <a:lstStyle/>
          <a:p>
            <a:pPr marL="101600" indent="0" algn="just"/>
            <a:r>
              <a:rPr lang="es" sz="400">
                <a:solidFill>
                  <a:srgbClr val="58565B"/>
                </a:solidFill>
                <a:latin typeface="Arial"/>
              </a:rPr>
              <a:t>QM </a:t>
            </a:r>
            <a:r>
              <a:rPr lang="en-US" sz="400">
                <a:solidFill>
                  <a:srgbClr val="58565B"/>
                </a:solidFill>
                <a:latin typeface="Arial"/>
              </a:rPr>
              <a:t>for </a:t>
            </a:r>
            <a:r>
              <a:rPr lang="es" sz="400">
                <a:solidFill>
                  <a:srgbClr val="58565B"/>
                </a:solidFill>
                <a:latin typeface="Arial"/>
              </a:rPr>
              <a:t>Windows - [IterationsJ    — O X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1307592" y="4629912"/>
          <a:ext cx="5593080" cy="954024"/>
        </p:xfrm>
        <a:graphic>
          <a:graphicData uri="http://schemas.openxmlformats.org/drawingml/2006/table">
            <a:tbl>
              <a:tblPr/>
              <a:tblGrid>
                <a:gridCol w="100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9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2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2776">
                <a:tc gridSpan="4"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495668"/>
                          </a:solidFill>
                          <a:latin typeface="Arial"/>
                        </a:rPr>
                        <a:t>FILE </a:t>
                      </a:r>
                      <a:r>
                        <a:rPr lang="en-US" sz="400">
                          <a:solidFill>
                            <a:srgbClr val="779CAD"/>
                          </a:solidFill>
                          <a:latin typeface="Arial"/>
                        </a:rPr>
                        <a:t>EDIT </a:t>
                      </a:r>
                      <a:r>
                        <a:rPr lang="en-US" sz="400">
                          <a:solidFill>
                            <a:srgbClr val="495668"/>
                          </a:solidFill>
                          <a:latin typeface="Arial"/>
                        </a:rPr>
                        <a:t>VIEW TAYLOR </a:t>
                      </a:r>
                      <a:r>
                        <a:rPr lang="es" sz="400">
                          <a:solidFill>
                            <a:srgbClr val="495668"/>
                          </a:solidFill>
                          <a:latin typeface="Arial"/>
                        </a:rPr>
                        <a:t>MODULE </a:t>
                      </a:r>
                      <a:r>
                        <a:rPr lang="en-US" sz="400">
                          <a:solidFill>
                            <a:srgbClr val="495668"/>
                          </a:solidFill>
                          <a:latin typeface="Arial"/>
                        </a:rPr>
                        <a:t>FORMAT TOOLS </a:t>
                      </a:r>
                      <a:r>
                        <a:rPr lang="en-US" sz="500">
                          <a:solidFill>
                            <a:srgbClr val="5C7FB6"/>
                          </a:solidFill>
                          <a:latin typeface="Arial"/>
                        </a:rPr>
                        <a:t>j] </a:t>
                      </a:r>
                      <a:r>
                        <a:rPr lang="en-US" sz="400">
                          <a:solidFill>
                            <a:srgbClr val="357D46"/>
                          </a:solidFill>
                          <a:latin typeface="Arial"/>
                        </a:rPr>
                        <a:t>SOLUTIONS </a:t>
                      </a:r>
                      <a:r>
                        <a:rPr lang="en-US" sz="400">
                          <a:solidFill>
                            <a:srgbClr val="495668"/>
                          </a:solidFill>
                          <a:latin typeface="Arial"/>
                        </a:rPr>
                        <a:t>HELP </a:t>
                      </a:r>
                      <a:r>
                        <a:rPr lang="en-US" sz="500">
                          <a:solidFill>
                            <a:srgbClr val="F70404"/>
                          </a:solidFill>
                          <a:latin typeface="Arial"/>
                        </a:rPr>
                        <a:t>■ </a:t>
                      </a:r>
                      <a:r>
                        <a:rPr lang="en-US" sz="400">
                          <a:solidFill>
                            <a:srgbClr val="495668"/>
                          </a:solidFill>
                          <a:latin typeface="Arial"/>
                        </a:rPr>
                        <a:t>EDIT DATA </a:t>
                      </a:r>
                      <a:r>
                        <a:rPr lang="en-US" sz="500">
                          <a:latin typeface="Arial"/>
                        </a:rPr>
                        <a:t>.fix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544">
                <a:tc>
                  <a:txBody>
                    <a:bodyPr/>
                    <a:lstStyle/>
                    <a:p>
                      <a:pPr indent="0"/>
                      <a:r>
                        <a:rPr lang="en-US" sz="500">
                          <a:solidFill>
                            <a:srgbClr val="83858A"/>
                          </a:solidFill>
                          <a:latin typeface="Arial"/>
                        </a:rPr>
                        <a:t>□ ^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114300" indent="0" algn="ctr"/>
                      <a:r>
                        <a:rPr lang="en-US" sz="500">
                          <a:solidFill>
                            <a:srgbClr val="5C7FB6"/>
                          </a:solidFill>
                          <a:latin typeface="Arial"/>
                        </a:rPr>
                        <a:t>,=J </a:t>
                      </a:r>
                      <a:r>
                        <a:rPr lang="en-US" sz="500">
                          <a:solidFill>
                            <a:srgbClr val="90A5BC"/>
                          </a:solidFill>
                          <a:latin typeface="Arial"/>
                        </a:rPr>
                        <a:t>¡j </a:t>
                      </a:r>
                      <a:r>
                        <a:rPr lang="en-US" sz="500">
                          <a:solidFill>
                            <a:srgbClr val="0504F4"/>
                          </a:solidFill>
                          <a:latin typeface="Arial"/>
                        </a:rPr>
                        <a:t>-*■ </a:t>
                      </a:r>
                      <a:r>
                        <a:rPr lang="en-US" sz="500">
                          <a:solidFill>
                            <a:srgbClr val="62524B"/>
                          </a:solidFill>
                          <a:latin typeface="Arial"/>
                        </a:rPr>
                        <a:t>V </a:t>
                      </a:r>
                      <a:r>
                        <a:rPr lang="en-US" sz="600" i="1" spc="-100">
                          <a:solidFill>
                            <a:srgbClr val="2665CF"/>
                          </a:solidFill>
                          <a:latin typeface="Tahoma"/>
                        </a:rPr>
                        <a:t>&lt;U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"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495668"/>
                          </a:solidFill>
                          <a:latin typeface="Arial"/>
                        </a:rPr>
                        <a:t>New Open Save Print </a:t>
                      </a:r>
                      <a:r>
                        <a:rPr lang="en-US" sz="500">
                          <a:solidFill>
                            <a:srgbClr val="8E95A2"/>
                          </a:solidFill>
                          <a:latin typeface="Arial"/>
                        </a:rPr>
                        <a:t>•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endParaRPr sz="3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495668"/>
                          </a:solidFill>
                          <a:latin typeface="Arial"/>
                        </a:rPr>
                        <a:t>Copy Paste Autosue Widen Full </a:t>
                      </a:r>
                      <a:r>
                        <a:rPr lang="en-US" sz="400">
                          <a:solidFill>
                            <a:srgbClr val="8E95A2"/>
                          </a:solidFill>
                          <a:latin typeface="Arial"/>
                        </a:rPr>
                        <a:t>Insert Insert Copy Cell </a:t>
                      </a:r>
                      <a:r>
                        <a:rPr lang="en-US" sz="400">
                          <a:solidFill>
                            <a:srgbClr val="495668"/>
                          </a:solidFill>
                          <a:latin typeface="Arial"/>
                        </a:rPr>
                        <a:t>Calculator Normal Comment Snip Calendar Help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3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52">
                <a:tc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19100" indent="0"/>
                      <a:r>
                        <a:rPr lang="en-US" sz="400">
                          <a:solidFill>
                            <a:srgbClr val="495668"/>
                          </a:solidFill>
                          <a:latin typeface="Arial"/>
                        </a:rPr>
                        <a:t>Columns Columns Screen </a:t>
                      </a:r>
                      <a:r>
                        <a:rPr lang="en-US" sz="400">
                          <a:solidFill>
                            <a:srgbClr val="8E95A2"/>
                          </a:solidFill>
                          <a:latin typeface="Arial"/>
                        </a:rPr>
                        <a:t>Row(s) Column(s) Down </a:t>
                      </a:r>
                      <a:r>
                        <a:rPr lang="en-US" sz="400">
                          <a:solidFill>
                            <a:srgbClr val="495668"/>
                          </a:solidFill>
                          <a:latin typeface="Arial"/>
                        </a:rPr>
                        <a:t>Drstnbution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5448"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628DBA"/>
                          </a:solidFill>
                          <a:latin typeface="Arial"/>
                        </a:rPr>
                        <a:t>MyOMUb </a:t>
                      </a:r>
                      <a:r>
                        <a:rPr lang="en-US" sz="500">
                          <a:solidFill>
                            <a:srgbClr val="2665CF"/>
                          </a:solidFill>
                          <a:latin typeface="Arial"/>
                        </a:rPr>
                        <a:t>Jt!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600" i="1" spc="-100">
                          <a:solidFill>
                            <a:srgbClr val="495668"/>
                          </a:solidFill>
                          <a:latin typeface="Tahoma"/>
                        </a:rPr>
                        <a:t>$</a:t>
                      </a:r>
                      <a:r>
                        <a:rPr lang="en-US" sz="500">
                          <a:solidFill>
                            <a:srgbClr val="495668"/>
                          </a:solidFill>
                          <a:latin typeface="Arial"/>
                        </a:rPr>
                        <a:t> Decimals I) </a:t>
                      </a:r>
                      <a:r>
                        <a:rPr lang="en-US" sz="500">
                          <a:solidFill>
                            <a:srgbClr val="94286F"/>
                          </a:solidFill>
                          <a:latin typeface="Arial"/>
                        </a:rPr>
                        <a:t>1 </a:t>
                      </a:r>
                      <a:r>
                        <a:rPr lang="en-US" sz="500">
                          <a:solidFill>
                            <a:srgbClr val="43294D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500">
                          <a:solidFill>
                            <a:srgbClr val="CD5245"/>
                          </a:solidFill>
                          <a:latin typeface="Arial"/>
                        </a:rPr>
                        <a:t>3 </a:t>
                      </a:r>
                      <a:r>
                        <a:rPr lang="en-US" sz="500">
                          <a:solidFill>
                            <a:srgbClr val="701639"/>
                          </a:solidFill>
                          <a:latin typeface="Arial"/>
                        </a:rPr>
                        <a:t>4 </a:t>
                      </a:r>
                      <a:r>
                        <a:rPr lang="en-US" sz="500">
                          <a:solidFill>
                            <a:srgbClr val="779CAD"/>
                          </a:solidFill>
                          <a:latin typeface="Arial"/>
                        </a:rPr>
                        <a:t>5 </a:t>
                      </a:r>
                      <a:r>
                        <a:rPr lang="en-US" sz="500">
                          <a:solidFill>
                            <a:srgbClr val="1E25B4"/>
                          </a:solidFill>
                          <a:latin typeface="Arial"/>
                        </a:rPr>
                        <a:t>6 </a:t>
                      </a:r>
                      <a:r>
                        <a:rPr lang="en-US" sz="400">
                          <a:solidFill>
                            <a:srgbClr val="495668"/>
                          </a:solidFill>
                          <a:latin typeface="Arial"/>
                        </a:rPr>
                        <a:t>Open File </a:t>
                      </a:r>
                      <a:r>
                        <a:rPr lang="en-US" sz="600" i="1" spc="-100">
                          <a:solidFill>
                            <a:srgbClr val="495668"/>
                          </a:solidFill>
                          <a:latin typeface="Tahoma"/>
                        </a:rPr>
                        <a:t>*</a:t>
                      </a:r>
                      <a:r>
                        <a:rPr lang="en-US" sz="500">
                          <a:solidFill>
                            <a:srgbClr val="495668"/>
                          </a:solidFill>
                          <a:latin typeface="Arial"/>
                        </a:rPr>
                        <a:t> </a:t>
                      </a:r>
                      <a:r>
                        <a:rPr lang="en-US" sz="400">
                          <a:solidFill>
                            <a:srgbClr val="779CAD"/>
                          </a:solidFill>
                          <a:latin typeface="Arial"/>
                        </a:rPr>
                        <a:t>Previous </a:t>
                      </a:r>
                      <a:r>
                        <a:rPr lang="en-US" sz="500">
                          <a:latin typeface="Arial"/>
                        </a:rPr>
                        <a:t>^ </a:t>
                      </a:r>
                      <a:r>
                        <a:rPr lang="en-US" sz="400">
                          <a:solidFill>
                            <a:srgbClr val="495668"/>
                          </a:solidFill>
                          <a:latin typeface="Arial"/>
                        </a:rPr>
                        <a:t>Next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296">
                <a:tc gridSpan="2"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8E95A2"/>
                          </a:solidFill>
                          <a:latin typeface="Arial"/>
                        </a:rPr>
                        <a:t>Paste From </a:t>
                      </a:r>
                      <a:r>
                        <a:rPr lang="en-US" sz="400">
                          <a:solidFill>
                            <a:srgbClr val="495668"/>
                          </a:solidFill>
                          <a:latin typeface="Arial"/>
                        </a:rPr>
                        <a:t>Copy Cell Paste/Copy Help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325256"/>
                          </a:solidFill>
                          <a:latin typeface="Arial"/>
                        </a:rPr>
                        <a:t>WebSite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2776"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2B2A2E"/>
                          </a:solidFill>
                          <a:latin typeface="Arial"/>
                        </a:rPr>
                        <a:t>Table formatting </a:t>
                      </a:r>
                      <a:r>
                        <a:rPr lang="es" sz="400">
                          <a:solidFill>
                            <a:srgbClr val="716F74"/>
                          </a:solidFill>
                          <a:latin typeface="Arial"/>
                        </a:rPr>
                        <a:t>Añal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>
                          <a:solidFill>
                            <a:srgbClr val="36373D"/>
                          </a:solidFill>
                          <a:latin typeface="Arial"/>
                        </a:rPr>
                        <a:t>' </a:t>
                      </a:r>
                      <a:r>
                        <a:rPr lang="en-US" sz="400">
                          <a:solidFill>
                            <a:srgbClr val="79798B"/>
                          </a:solidFill>
                          <a:latin typeface="Arial"/>
                        </a:rPr>
                        <a:t>loS </a:t>
                      </a:r>
                      <a:r>
                        <a:rPr lang="es" sz="400">
                          <a:solidFill>
                            <a:srgbClr val="79798B"/>
                          </a:solidFill>
                          <a:latin typeface="Arial"/>
                        </a:rPr>
                        <a:t>¿3 </a:t>
                      </a:r>
                      <a:r>
                        <a:rPr lang="en-US" sz="400">
                          <a:solidFill>
                            <a:srgbClr val="5C6C77"/>
                          </a:solidFill>
                          <a:latin typeface="Arial"/>
                        </a:rPr>
                        <a:t>Fix Dec OO </a:t>
                      </a:r>
                      <a:r>
                        <a:rPr lang="en-US" sz="500">
                          <a:solidFill>
                            <a:srgbClr val="845153"/>
                          </a:solidFill>
                          <a:latin typeface="Arial"/>
                        </a:rPr>
                        <a:t>0 </a:t>
                      </a:r>
                      <a:r>
                        <a:rPr lang="en-US" sz="400">
                          <a:solidFill>
                            <a:srgbClr val="36373D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36373D"/>
                          </a:solidFill>
                          <a:latin typeface="Arial"/>
                        </a:rPr>
                        <a:t>Selected cels formatting </a:t>
                      </a:r>
                      <a:r>
                        <a:rPr lang="en-US" sz="400">
                          <a:solidFill>
                            <a:srgbClr val="131936"/>
                          </a:solidFill>
                          <a:latin typeface="Arial"/>
                        </a:rPr>
                        <a:t>B </a:t>
                      </a:r>
                      <a:r>
                        <a:rPr lang="en-US" sz="450" i="1">
                          <a:solidFill>
                            <a:srgbClr val="131936"/>
                          </a:solidFill>
                          <a:latin typeface="Times New Roman"/>
                        </a:rPr>
                        <a:t>I</a:t>
                      </a:r>
                      <a:r>
                        <a:rPr lang="en-US" sz="400">
                          <a:solidFill>
                            <a:srgbClr val="131936"/>
                          </a:solidFill>
                          <a:latin typeface="Arial"/>
                        </a:rPr>
                        <a:t> </a:t>
                      </a:r>
                      <a:r>
                        <a:rPr lang="en-US" sz="500">
                          <a:solidFill>
                            <a:srgbClr val="131936"/>
                          </a:solidFill>
                          <a:latin typeface="Arial"/>
                        </a:rPr>
                        <a:t>0 </a:t>
                      </a:r>
                      <a:r>
                        <a:rPr lang="en-US" sz="500">
                          <a:solidFill>
                            <a:srgbClr val="5C6C77"/>
                          </a:solidFill>
                          <a:latin typeface="Arial"/>
                        </a:rPr>
                        <a:t>E </a:t>
                      </a:r>
                      <a:r>
                        <a:rPr lang="en-US" sz="550">
                          <a:solidFill>
                            <a:srgbClr val="5C6C77"/>
                          </a:solidFill>
                          <a:latin typeface="Arial"/>
                        </a:rPr>
                        <a:t>9</a:t>
                      </a:r>
                      <a:r>
                        <a:rPr lang="en-US" sz="1000">
                          <a:solidFill>
                            <a:srgbClr val="5C6C77"/>
                          </a:solidFill>
                          <a:latin typeface="Tahoma"/>
                        </a:rPr>
                        <a:t> </a:t>
                      </a:r>
                      <a:r>
                        <a:rPr lang="en-US" sz="500">
                          <a:solidFill>
                            <a:srgbClr val="5C6C77"/>
                          </a:solidFill>
                          <a:latin typeface="Arial"/>
                        </a:rPr>
                        <a:t>9 </a:t>
                      </a:r>
                      <a:r>
                        <a:rPr lang="en-US" sz="500">
                          <a:solidFill>
                            <a:srgbClr val="1B1D7D"/>
                          </a:solidFill>
                          <a:latin typeface="Arial"/>
                        </a:rPr>
                        <a:t>A ^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0208">
                <a:tc gridSpan="4"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351A1B"/>
                          </a:solidFill>
                          <a:latin typeface="Arial"/>
                        </a:rPr>
                        <a:t>INSTRUCTION </a:t>
                      </a:r>
                      <a:r>
                        <a:rPr lang="en-US" sz="400">
                          <a:solidFill>
                            <a:srgbClr val="7E3026"/>
                          </a:solidFill>
                          <a:latin typeface="Arial"/>
                        </a:rPr>
                        <a:t>There are more results available in additional windows These may be opened by using the SOLUTIONS menu in the Mam Menu</a:t>
                      </a:r>
                    </a:p>
                  </a:txBody>
                  <a:tcPr marL="0" marR="0" marT="0" marB="0">
                    <a:solidFill>
                      <a:srgbClr val="F9807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1307592" y="5516880"/>
          <a:ext cx="5906008" cy="2270825"/>
        </p:xfrm>
        <a:graphic>
          <a:graphicData uri="http://schemas.openxmlformats.org/drawingml/2006/table">
            <a:tbl>
              <a:tblPr/>
              <a:tblGrid>
                <a:gridCol w="896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46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5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82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51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21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21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21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212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212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212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16128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56616">
                <a:tc rowSpan="3">
                  <a:txBody>
                    <a:bodyPr/>
                    <a:lstStyle/>
                    <a:p>
                      <a:pPr marL="127000" indent="-127000">
                        <a:lnSpc>
                          <a:spcPts val="768"/>
                        </a:lnSpc>
                      </a:pPr>
                      <a:r>
                        <a:rPr lang="en-US" sz="400">
                          <a:solidFill>
                            <a:srgbClr val="79798B"/>
                          </a:solidFill>
                          <a:latin typeface="Arial"/>
                        </a:rPr>
                        <a:t>Module tree f"kde </a:t>
                      </a:r>
                      <a:r>
                        <a:rPr lang="en-US" sz="400">
                          <a:solidFill>
                            <a:srgbClr val="7D6554"/>
                          </a:solidFill>
                          <a:latin typeface="Arial"/>
                        </a:rPr>
                        <a:t>Panel Assortment</a:t>
                      </a:r>
                    </a:p>
                    <a:p>
                      <a:pPr indent="0" algn="just">
                        <a:lnSpc>
                          <a:spcPts val="552"/>
                        </a:lnSpc>
                      </a:pPr>
                      <a:r>
                        <a:rPr lang="en-US" sz="400">
                          <a:solidFill>
                            <a:srgbClr val="79798B"/>
                          </a:solidFill>
                          <a:latin typeface="Arial"/>
                        </a:rPr>
                        <a:t>*    </a:t>
                      </a:r>
                      <a:r>
                        <a:rPr lang="en-US" sz="400">
                          <a:solidFill>
                            <a:srgbClr val="7D6554"/>
                          </a:solidFill>
                          <a:latin typeface="Arial"/>
                        </a:rPr>
                        <a:t>Break even/Cost-Volume Analysis </a:t>
                      </a:r>
                      <a:r>
                        <a:rPr lang="en-US" sz="400">
                          <a:solidFill>
                            <a:srgbClr val="79798B"/>
                          </a:solidFill>
                          <a:latin typeface="Arial"/>
                        </a:rPr>
                        <a:t>s±j </a:t>
                      </a:r>
                      <a:r>
                        <a:rPr lang="en-US" sz="400">
                          <a:solidFill>
                            <a:srgbClr val="7D6554"/>
                          </a:solidFill>
                          <a:latin typeface="Arial"/>
                        </a:rPr>
                        <a:t>Decision Analysts</a:t>
                      </a:r>
                    </a:p>
                    <a:p>
                      <a:pPr marL="127000" marR="419100" indent="-127000">
                        <a:lnSpc>
                          <a:spcPts val="552"/>
                        </a:lnSpc>
                      </a:pPr>
                      <a:r>
                        <a:rPr lang="en-US" sz="400">
                          <a:solidFill>
                            <a:srgbClr val="79798B"/>
                          </a:solidFill>
                          <a:latin typeface="Arial"/>
                        </a:rPr>
                        <a:t>*    </a:t>
                      </a:r>
                      <a:r>
                        <a:rPr lang="en-US" sz="400">
                          <a:solidFill>
                            <a:srgbClr val="7D6554"/>
                          </a:solidFill>
                          <a:latin typeface="Arial"/>
                        </a:rPr>
                        <a:t>Forecastng Game Theory Goal Programnsng</a:t>
                      </a:r>
                    </a:p>
                    <a:p>
                      <a:pPr indent="127000">
                        <a:lnSpc>
                          <a:spcPts val="552"/>
                        </a:lnSpc>
                      </a:pPr>
                      <a:r>
                        <a:rPr lang="en-US" sz="400">
                          <a:solidFill>
                            <a:srgbClr val="7D6554"/>
                          </a:solidFill>
                          <a:latin typeface="Arial"/>
                        </a:rPr>
                        <a:t>Integer &amp; Mbted Integer Programming</a:t>
                      </a:r>
                    </a:p>
                  </a:txBody>
                  <a:tcPr marL="0" marR="0" marT="0" marB="0" anchor="ctr">
                    <a:solidFill>
                      <a:srgbClr val="FCDABA"/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sz="1700"/>
                    </a:p>
                  </a:txBody>
                  <a:tcPr marL="0" marR="0" marT="0" marB="0">
                    <a:solidFill>
                      <a:srgbClr val="FCDAB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R="977900" indent="0">
                        <a:lnSpc>
                          <a:spcPts val="792"/>
                        </a:lnSpc>
                      </a:pPr>
                      <a:r>
                        <a:rPr lang="en-US" sz="400">
                          <a:solidFill>
                            <a:srgbClr val="296A9D"/>
                          </a:solidFill>
                          <a:latin typeface="Arial"/>
                        </a:rPr>
                        <a:t>O </a:t>
                      </a:r>
                      <a:r>
                        <a:rPr lang="en-US" sz="400">
                          <a:solidFill>
                            <a:srgbClr val="867570"/>
                          </a:solidFill>
                          <a:latin typeface="Arial"/>
                        </a:rPr>
                        <a:t>Mama O Mnmute</a:t>
                      </a:r>
                    </a:p>
                  </a:txBody>
                  <a:tcPr marL="0" marR="0" marT="0" marB="0" anchor="ctr">
                    <a:solidFill>
                      <a:srgbClr val="F5F5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17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700"/>
                    </a:p>
                  </a:txBody>
                  <a:tcPr marL="0" marR="0" marT="0" marB="0"/>
                </a:tc>
                <a:tc gridSpan="10">
                  <a:txBody>
                    <a:bodyPr/>
                    <a:lstStyle/>
                    <a:p>
                      <a:endParaRPr sz="1700"/>
                    </a:p>
                  </a:txBody>
                  <a:tcPr marL="0" marR="0" marT="0" marB="0">
                    <a:solidFill>
                      <a:srgbClr val="F5F5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17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7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7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7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7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7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7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7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7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48">
                <a:tc v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indent="0"/>
                      <a:r>
                        <a:rPr lang="en-US" sz="400" b="1">
                          <a:solidFill>
                            <a:srgbClr val="709ED1"/>
                          </a:solidFill>
                          <a:latin typeface="Arial"/>
                        </a:rPr>
                        <a:t>(untitled) Solution</a:t>
                      </a:r>
                    </a:p>
                  </a:txBody>
                  <a:tcPr marL="0" marR="0" marT="0" marB="0" anchor="b">
                    <a:solidFill>
                      <a:srgbClr val="F5F5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>
                    <a:solidFill>
                      <a:srgbClr val="F5F5E9"/>
                    </a:solidFill>
                  </a:tcPr>
                </a:tc>
                <a:tc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>
                    <a:solidFill>
                      <a:srgbClr val="F5F5E9"/>
                    </a:solidFill>
                  </a:tcPr>
                </a:tc>
                <a:tc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>
                    <a:solidFill>
                      <a:srgbClr val="F5F5E9"/>
                    </a:solidFill>
                  </a:tcPr>
                </a:tc>
                <a:tc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>
                    <a:solidFill>
                      <a:srgbClr val="F5F5E9"/>
                    </a:solidFill>
                  </a:tcPr>
                </a:tc>
                <a:tc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>
                    <a:solidFill>
                      <a:srgbClr val="F5F5E9"/>
                    </a:solidFill>
                  </a:tcPr>
                </a:tc>
                <a:tc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>
                    <a:solidFill>
                      <a:srgbClr val="F5F5E9"/>
                    </a:solidFill>
                  </a:tcPr>
                </a:tc>
                <a:tc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>
                    <a:solidFill>
                      <a:srgbClr val="F5F5E9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>
                    <a:solidFill>
                      <a:srgbClr val="F5F5E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696">
                <a:tc vMerge="1">
                  <a:txBody>
                    <a:bodyPr/>
                    <a:lstStyle/>
                    <a:p>
                      <a:endParaRPr sz="1200"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1200"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R="190500" indent="0" algn="r">
                        <a:lnSpc>
                          <a:spcPts val="552"/>
                        </a:lnSpc>
                      </a:pPr>
                      <a:r>
                        <a:rPr lang="en-US" sz="400" baseline="-25000">
                          <a:solidFill>
                            <a:srgbClr val="58565B"/>
                          </a:solidFill>
                          <a:latin typeface="Arial"/>
                        </a:rPr>
                        <a:t>r</a:t>
                      </a:r>
                      <a:r>
                        <a:rPr lang="en-US" sz="400">
                          <a:solidFill>
                            <a:srgbClr val="58565B"/>
                          </a:solidFill>
                          <a:latin typeface="Arial"/>
                        </a:rPr>
                        <a:t>, </a:t>
                      </a:r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Basic 3 </a:t>
                      </a:r>
                      <a:r>
                        <a:rPr lang="en-US" sz="500" b="1" baseline="30000">
                          <a:solidFill>
                            <a:srgbClr val="58565B"/>
                          </a:solidFill>
                          <a:latin typeface="Arial"/>
                        </a:rPr>
                        <a:t>1</a:t>
                      </a:r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 Variable Quantity X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sz="12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2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5</a:t>
                      </a:r>
                    </a:p>
                    <a:p>
                      <a:pPr indent="0"/>
                      <a:r>
                        <a:rPr lang="en-US" sz="400" b="1">
                          <a:solidFill>
                            <a:srgbClr val="59576C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58565B"/>
                          </a:solidFill>
                          <a:latin typeface="Arial"/>
                        </a:rPr>
                        <a:t>0</a:t>
                      </a:r>
                    </a:p>
                    <a:p>
                      <a:pPr indent="0" algn="r"/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slack </a:t>
                      </a:r>
                      <a:r>
                        <a:rPr lang="en-US" sz="600" b="1">
                          <a:solidFill>
                            <a:srgbClr val="593F2D"/>
                          </a:solidFill>
                          <a:latin typeface="Candara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  <a:p>
                      <a:pPr indent="0" algn="r"/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slack 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  <a:p>
                      <a:pPr indent="0" algn="r"/>
                      <a:r>
                        <a:rPr lang="en-US" sz="500" b="1">
                          <a:solidFill>
                            <a:srgbClr val="4C4B54"/>
                          </a:solidFill>
                          <a:latin typeface="Arial"/>
                        </a:rPr>
                        <a:t>artfcl </a:t>
                      </a:r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ts val="552"/>
                        </a:lnSpc>
                      </a:pPr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  <a:p>
                      <a:pPr indent="0" algn="r">
                        <a:lnSpc>
                          <a:spcPts val="552"/>
                        </a:lnSpc>
                      </a:pPr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surplus</a:t>
                      </a:r>
                    </a:p>
                    <a:p>
                      <a:pPr indent="0">
                        <a:lnSpc>
                          <a:spcPts val="552"/>
                        </a:lnSpc>
                      </a:pPr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867570"/>
                          </a:solidFill>
                          <a:latin typeface="Arial"/>
                        </a:rPr>
                        <a:t>0</a:t>
                      </a:r>
                    </a:p>
                    <a:p>
                      <a:pPr indent="0" algn="r"/>
                      <a:r>
                        <a:rPr lang="en-US" sz="500" b="1">
                          <a:solidFill>
                            <a:srgbClr val="4C4B54"/>
                          </a:solidFill>
                          <a:latin typeface="Arial"/>
                        </a:rPr>
                        <a:t>artfcl 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ts val="552"/>
                        </a:lnSpc>
                      </a:pPr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  <a:p>
                      <a:pPr indent="0" algn="r">
                        <a:lnSpc>
                          <a:spcPts val="552"/>
                        </a:lnSpc>
                      </a:pPr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surplus</a:t>
                      </a:r>
                    </a:p>
                    <a:p>
                      <a:pPr indent="0">
                        <a:lnSpc>
                          <a:spcPts val="552"/>
                        </a:lnSpc>
                      </a:pPr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 gridSpan="2" vMerge="1">
                  <a:txBody>
                    <a:bodyPr/>
                    <a:lstStyle/>
                    <a:p>
                      <a:endParaRPr sz="1200"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488">
                <a:tc rowSpan="2">
                  <a:txBody>
                    <a:bodyPr/>
                    <a:lstStyle/>
                    <a:p>
                      <a:pPr marL="203200" indent="0">
                        <a:lnSpc>
                          <a:spcPts val="552"/>
                        </a:lnSpc>
                      </a:pPr>
                      <a:r>
                        <a:rPr lang="en-US" sz="400">
                          <a:solidFill>
                            <a:srgbClr val="7D6554"/>
                          </a:solidFill>
                          <a:latin typeface="Arial"/>
                        </a:rPr>
                        <a:t>Ecooonsc Oder Quartty(EOQ) M Production Order Quantity Model</a:t>
                      </a:r>
                    </a:p>
                  </a:txBody>
                  <a:tcPr marL="0" marR="0" marT="0" marB="0" anchor="b">
                    <a:solidFill>
                      <a:srgbClr val="FCDABA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F5F5E9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495668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325256"/>
                          </a:solidFill>
                          <a:latin typeface="Arial"/>
                        </a:rPr>
                        <a:t>slack </a:t>
                      </a:r>
                      <a:r>
                        <a:rPr lang="en-US" sz="600" b="1">
                          <a:solidFill>
                            <a:srgbClr val="325256"/>
                          </a:solidFill>
                          <a:latin typeface="Candara"/>
                        </a:rPr>
                        <a:t>1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 b="1">
                          <a:solidFill>
                            <a:srgbClr val="457072"/>
                          </a:solidFill>
                          <a:latin typeface="Arial"/>
                        </a:rPr>
                        <a:t>1.5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457072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457072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325256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457072"/>
                          </a:solidFill>
                          <a:latin typeface="Arial"/>
                        </a:rPr>
                        <a:t>-0.5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457072"/>
                          </a:solidFill>
                          <a:latin typeface="Arial"/>
                        </a:rPr>
                        <a:t>-0.5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457072"/>
                          </a:solidFill>
                          <a:latin typeface="Arial"/>
                        </a:rPr>
                        <a:t>0.5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457072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17485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F5F5E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392">
                <a:tc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58565B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surpl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6645F"/>
                          </a:solidFill>
                          <a:latin typeface="Arial"/>
                        </a:rPr>
                        <a:t>25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0 5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-05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05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-1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 gridSpan="2"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488">
                <a:tc>
                  <a:txBody>
                    <a:bodyPr/>
                    <a:lstStyle/>
                    <a:p>
                      <a:pPr marL="203200" indent="0"/>
                      <a:r>
                        <a:rPr lang="en-US" sz="400">
                          <a:solidFill>
                            <a:srgbClr val="7D6554"/>
                          </a:solidFill>
                          <a:latin typeface="Arial"/>
                        </a:rPr>
                        <a:t>Back Order Inventory Model</a:t>
                      </a:r>
                    </a:p>
                  </a:txBody>
                  <a:tcPr marL="0" marR="0" marT="0" marB="0" anchor="ctr">
                    <a:solidFill>
                      <a:srgbClr val="FCDABA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F5F5E9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517485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95668"/>
                          </a:solidFill>
                          <a:latin typeface="Arial"/>
                        </a:rPr>
                        <a:t>X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457072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214336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17485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17485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17485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325256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17485"/>
                          </a:solidFill>
                          <a:latin typeface="Arial"/>
                        </a:rPr>
                        <a:t>-1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17485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17485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F5F5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 rowSpan="5">
                  <a:txBody>
                    <a:bodyPr/>
                    <a:lstStyle/>
                    <a:p>
                      <a:pPr marL="203200" indent="0">
                        <a:lnSpc>
                          <a:spcPts val="552"/>
                        </a:lnSpc>
                      </a:pPr>
                      <a:r>
                        <a:rPr lang="en-US" sz="400">
                          <a:solidFill>
                            <a:srgbClr val="7D6554"/>
                          </a:solidFill>
                          <a:latin typeface="Arial"/>
                        </a:rPr>
                        <a:t>Production wth Backorders Mode Quantity Discout (EOQ) Model ABC Analyse</a:t>
                      </a:r>
                    </a:p>
                    <a:p>
                      <a:pPr marL="203200" indent="0" algn="just">
                        <a:lnSpc>
                          <a:spcPts val="552"/>
                        </a:lnSpc>
                      </a:pPr>
                      <a:r>
                        <a:rPr lang="en-US" sz="400">
                          <a:solidFill>
                            <a:srgbClr val="7D6554"/>
                          </a:solidFill>
                          <a:latin typeface="Arial"/>
                        </a:rPr>
                        <a:t>Reorder Pont/Safety Stock (Norn Reorder Pont/Safety Stock (Dec Kanban computation</a:t>
                      </a:r>
                    </a:p>
                  </a:txBody>
                  <a:tcPr marL="0" marR="0" marT="0" marB="0">
                    <a:solidFill>
                      <a:srgbClr val="FCDABA"/>
                    </a:solidFill>
                  </a:tcPr>
                </a:tc>
                <a:tc rowSpan="5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F5F5E9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76645F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8565B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2.5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36373D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0 5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-05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0.5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 rowSpan="5" gridSpan="2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F5F5E9"/>
                    </a:solidFill>
                  </a:tcPr>
                </a:tc>
                <a:tc rowSpan="5"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440">
                <a:tc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325256"/>
                          </a:solidFill>
                          <a:latin typeface="Arial"/>
                        </a:rPr>
                        <a:t>ZJ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457072"/>
                          </a:solidFill>
                          <a:latin typeface="Arial"/>
                        </a:rPr>
                        <a:t>125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17485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457072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17485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17485"/>
                          </a:solidFill>
                          <a:latin typeface="Arial"/>
                        </a:rPr>
                        <a:t>2.5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457072"/>
                          </a:solidFill>
                          <a:latin typeface="Arial"/>
                        </a:rPr>
                        <a:t>.5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17485"/>
                          </a:solidFill>
                          <a:latin typeface="Arial"/>
                        </a:rPr>
                        <a:t>-.5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17485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17485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4488">
                <a:tc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86757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9798B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-2.5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-05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867570"/>
                          </a:solidFill>
                          <a:latin typeface="Arial"/>
                        </a:rPr>
                        <a:t>0 5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9798B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 gridSpan="2"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8392">
                <a:tc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495668"/>
                          </a:solidFill>
                          <a:latin typeface="Arial"/>
                        </a:rPr>
                        <a:t>Iteration 6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D5D6D7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D5D6D7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D5D6D7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D5D6D7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D5D6D7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D5D6D7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D5D6D7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D5D6D7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D5D6D7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D5D6D7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91440">
                <a:tc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58565B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59576C"/>
                          </a:solidFill>
                          <a:latin typeface="Arial"/>
                        </a:rPr>
                        <a:t>surpl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6645F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6645F"/>
                          </a:solidFill>
                          <a:latin typeface="Arial"/>
                        </a:rPr>
                        <a:t>-1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-1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9798B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 gridSpan="2"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94488">
                <a:tc rowSpan="2">
                  <a:txBody>
                    <a:bodyPr/>
                    <a:lstStyle/>
                    <a:p>
                      <a:pPr marL="203200" indent="0"/>
                      <a:r>
                        <a:rPr lang="en-US" sz="400">
                          <a:solidFill>
                            <a:srgbClr val="7D6554"/>
                          </a:solidFill>
                          <a:latin typeface="Arial"/>
                        </a:rPr>
                        <a:t>Single Period Inventory (Normal</a:t>
                      </a:r>
                    </a:p>
                    <a:p>
                      <a:pPr indent="127000"/>
                      <a:r>
                        <a:rPr lang="en-US" sz="400">
                          <a:solidFill>
                            <a:srgbClr val="E56D61"/>
                          </a:solidFill>
                          <a:latin typeface="Arial"/>
                        </a:rPr>
                        <a:t>Linear Programmng</a:t>
                      </a:r>
                    </a:p>
                  </a:txBody>
                  <a:tcPr marL="0" marR="0" marT="0" marB="0">
                    <a:solidFill>
                      <a:srgbClr val="FCDABA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F5F5E9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457072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457072"/>
                          </a:solidFill>
                          <a:latin typeface="Arial"/>
                        </a:rPr>
                        <a:t>surpl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325256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17485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17485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325256"/>
                          </a:solidFill>
                          <a:latin typeface="Arial"/>
                        </a:rPr>
                        <a:t>-1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325256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17485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17485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17485"/>
                          </a:solidFill>
                          <a:latin typeface="Arial"/>
                        </a:rPr>
                        <a:t>-1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57072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F5F5E9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F5F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91440">
                <a:tc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9576C"/>
                          </a:solidFill>
                          <a:latin typeface="Arial"/>
                        </a:rPr>
                        <a:t>X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 b="1">
                          <a:solidFill>
                            <a:srgbClr val="716F74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C4B54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-1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91440">
                <a:tc rowSpan="2">
                  <a:txBody>
                    <a:bodyPr/>
                    <a:lstStyle/>
                    <a:p>
                      <a:pPr indent="127000">
                        <a:lnSpc>
                          <a:spcPts val="576"/>
                        </a:lnSpc>
                      </a:pPr>
                      <a:r>
                        <a:rPr lang="en-US" sz="400">
                          <a:solidFill>
                            <a:srgbClr val="7D6554"/>
                          </a:solidFill>
                          <a:latin typeface="Arial"/>
                        </a:rPr>
                        <a:t>Material Requirements Planting </a:t>
                      </a:r>
                      <a:r>
                        <a:rPr lang="es" sz="400">
                          <a:solidFill>
                            <a:srgbClr val="717EA6"/>
                          </a:solidFill>
                          <a:latin typeface="Arial"/>
                        </a:rPr>
                        <a:t>¡5 </a:t>
                      </a:r>
                      <a:r>
                        <a:rPr lang="en-US" sz="400">
                          <a:solidFill>
                            <a:srgbClr val="7D6554"/>
                          </a:solidFill>
                          <a:latin typeface="Arial"/>
                        </a:rPr>
                        <a:t>Networks</a:t>
                      </a:r>
                    </a:p>
                  </a:txBody>
                  <a:tcPr marL="0" marR="0" marT="0" marB="0" anchor="b">
                    <a:solidFill>
                      <a:srgbClr val="FCDABA"/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F5F5E9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457072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457072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325256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17485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35B46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57072"/>
                          </a:solidFill>
                          <a:latin typeface="Arial"/>
                        </a:rPr>
                        <a:t>-1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57072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17485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17485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17485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17485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F5F5E9"/>
                    </a:solidFill>
                  </a:tcPr>
                </a:tc>
                <a:tc rowSpan="3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F5F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94488">
                <a:tc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8565B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14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 b="1">
                          <a:solidFill>
                            <a:srgbClr val="79798B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9798B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9798B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82296">
                <a:tc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>
                    <a:solidFill>
                      <a:srgbClr val="F5F5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57072"/>
                          </a:solidFill>
                          <a:latin typeface="Arial"/>
                        </a:rPr>
                        <a:t>rl-7l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57072"/>
                          </a:solidFill>
                          <a:latin typeface="Arial"/>
                        </a:rPr>
                        <a:t>n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17485"/>
                          </a:solidFill>
                          <a:latin typeface="Arial"/>
                        </a:rPr>
                        <a:t>n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325256"/>
                          </a:solidFill>
                          <a:latin typeface="Arial"/>
                        </a:rPr>
                        <a:t>-1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17485"/>
                          </a:solidFill>
                          <a:latin typeface="Arial"/>
                        </a:rPr>
                        <a:t>-2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17485"/>
                          </a:solidFill>
                          <a:latin typeface="Arial"/>
                        </a:rPr>
                        <a:t>n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457072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457072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17485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88392">
                <a:tc gridSpan="10"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495668"/>
                          </a:solidFill>
                          <a:latin typeface="Arial"/>
                        </a:rPr>
                        <a:t>Linear Programming Solution Screen Taylor's Introduction to Management Science Textbook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495668"/>
                          </a:solidFill>
                          <a:latin typeface="Arial"/>
                        </a:rPr>
                        <a:t>Developed by Howard J. Weiss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139700" indent="0"/>
                      <a:r>
                        <a:rPr lang="en-US" sz="400">
                          <a:solidFill>
                            <a:srgbClr val="C22C1F"/>
                          </a:solidFill>
                          <a:latin typeface="Arial"/>
                        </a:rPr>
                        <a:t>e</a:t>
                      </a:r>
                    </a:p>
                  </a:txBody>
                  <a:tcPr marL="0" marR="0" marT="0" marB="0" anchor="ctr">
                    <a:solidFill>
                      <a:srgbClr val="DDE0E4"/>
                    </a:solidFill>
                  </a:tcPr>
                </a:tc>
                <a:tc gridSpan="6">
                  <a:txBody>
                    <a:bodyPr/>
                    <a:lstStyle/>
                    <a:p>
                      <a:pPr indent="0" algn="r"/>
                      <a:r>
                        <a:rPr lang="en-US" sz="450" i="1">
                          <a:solidFill>
                            <a:srgbClr val="168EDF"/>
                          </a:solidFill>
                          <a:latin typeface="Times New Roman"/>
                        </a:rPr>
                        <a:t>it</a:t>
                      </a:r>
                      <a:r>
                        <a:rPr lang="en-US" sz="400">
                          <a:solidFill>
                            <a:srgbClr val="168EDF"/>
                          </a:solidFill>
                          <a:latin typeface="Arial"/>
                        </a:rPr>
                        <a:t> </a:t>
                      </a:r>
                      <a:r>
                        <a:rPr lang="en-US" sz="950" b="1" spc="350">
                          <a:solidFill>
                            <a:srgbClr val="2B2A2E"/>
                          </a:solidFill>
                          <a:latin typeface="Georgia"/>
                        </a:rPr>
                        <a:t>Q L </a:t>
                      </a:r>
                      <a:r>
                        <a:rPr lang="en-US" sz="400">
                          <a:solidFill>
                            <a:srgbClr val="0864B8"/>
                          </a:solidFill>
                          <a:latin typeface="Arial"/>
                        </a:rPr>
                        <a:t>. </a:t>
                      </a:r>
                      <a:r>
                        <a:rPr lang="en-US" sz="900" spc="-50">
                          <a:solidFill>
                            <a:srgbClr val="717EA6"/>
                          </a:solidFill>
                          <a:latin typeface="Arial"/>
                        </a:rPr>
                        <a:t>9</a:t>
                      </a:r>
                      <a:r>
                        <a:rPr lang="en-US" sz="950" b="1" spc="350">
                          <a:solidFill>
                            <a:srgbClr val="717EA6"/>
                          </a:solidFill>
                          <a:latin typeface="Georgia"/>
                        </a:rPr>
                        <a:t> </a:t>
                      </a:r>
                      <a:r>
                        <a:rPr lang="en-US" sz="900" spc="-50">
                          <a:solidFill>
                            <a:srgbClr val="0864B8"/>
                          </a:solidFill>
                          <a:latin typeface="Arial"/>
                        </a:rPr>
                        <a:t>6</a:t>
                      </a:r>
                      <a:r>
                        <a:rPr lang="en-US" sz="950" b="1" spc="350">
                          <a:solidFill>
                            <a:srgbClr val="0864B8"/>
                          </a:solidFill>
                          <a:latin typeface="Georgia"/>
                        </a:rPr>
                        <a:t> </a:t>
                      </a:r>
                      <a:r>
                        <a:rPr lang="en-US" sz="400">
                          <a:solidFill>
                            <a:srgbClr val="1D538E"/>
                          </a:solidFill>
                          <a:latin typeface="Arial"/>
                        </a:rPr>
                        <a:t>B </a:t>
                      </a:r>
                      <a:r>
                        <a:rPr lang="en-US" sz="950" b="1" spc="350">
                          <a:solidFill>
                            <a:srgbClr val="168EDF"/>
                          </a:solidFill>
                          <a:latin typeface="Georgia"/>
                        </a:rPr>
                        <a:t>Q</a:t>
                      </a:r>
                    </a:p>
                  </a:txBody>
                  <a:tcPr marL="0" marR="0" marT="0" marB="0" anchor="b">
                    <a:solidFill>
                      <a:srgbClr val="D5D6D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9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9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9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9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900" indent="0"/>
                      <a:r>
                        <a:rPr lang="en-US" sz="450" i="1">
                          <a:solidFill>
                            <a:srgbClr val="0864B8"/>
                          </a:solidFill>
                          <a:latin typeface="Times New Roman"/>
                        </a:rPr>
                        <a:t>&amp;</a:t>
                      </a:r>
                    </a:p>
                  </a:txBody>
                  <a:tcPr marL="0" marR="0" marT="0" marB="0" anchor="b">
                    <a:solidFill>
                      <a:srgbClr val="E2DCD6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/>
                      <a:r>
                        <a:rPr lang="en-US" sz="950" b="1" spc="350">
                          <a:latin typeface="Georgia"/>
                        </a:rPr>
                        <a:t>© </a:t>
                      </a:r>
                      <a:r>
                        <a:rPr lang="en-US" sz="900" i="1">
                          <a:solidFill>
                            <a:srgbClr val="1558A8"/>
                          </a:solidFill>
                          <a:latin typeface="Tahoma"/>
                        </a:rPr>
                        <a:t>m</a:t>
                      </a:r>
                    </a:p>
                  </a:txBody>
                  <a:tcPr marL="0" marR="0" marT="0" marB="0" anchor="b">
                    <a:solidFill>
                      <a:srgbClr val="E2DC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9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9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 b="1">
                          <a:solidFill>
                            <a:srgbClr val="201E1F"/>
                          </a:solidFill>
                          <a:latin typeface="Arial"/>
                        </a:rPr>
                        <a:t>POM</a:t>
                      </a:r>
                    </a:p>
                    <a:p>
                      <a:pPr indent="0"/>
                      <a:r>
                        <a:rPr lang="en-US" sz="400">
                          <a:solidFill>
                            <a:srgbClr val="201E1F"/>
                          </a:solidFill>
                          <a:latin typeface="Arial"/>
                        </a:rPr>
                        <a:t>QM</a:t>
                      </a:r>
                    </a:p>
                  </a:txBody>
                  <a:tcPr marL="0" marR="0" marT="0" marB="0" anchor="b">
                    <a:solidFill>
                      <a:srgbClr val="E2DCD6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44423E"/>
                          </a:solidFill>
                          <a:latin typeface="Arial"/>
                        </a:rPr>
                        <a:t>A</a:t>
                      </a:r>
                    </a:p>
                  </a:txBody>
                  <a:tcPr marL="0" marR="0" marT="0" marB="0" anchor="b">
                    <a:solidFill>
                      <a:srgbClr val="E2DCD6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215900">
                        <a:lnSpc>
                          <a:spcPts val="552"/>
                        </a:lnSpc>
                      </a:pPr>
                      <a:r>
                        <a:rPr lang="en-US" sz="400">
                          <a:solidFill>
                            <a:srgbClr val="58565B"/>
                          </a:solidFill>
                          <a:latin typeface="Arial"/>
                        </a:rPr>
                        <a:t>ESP </a:t>
                      </a:r>
                      <a:r>
                        <a:rPr lang="en-US" sz="400" baseline="-25000">
                          <a:solidFill>
                            <a:srgbClr val="58565B"/>
                          </a:solidFill>
                          <a:latin typeface="Arial"/>
                        </a:rPr>
                        <a:t>d</a:t>
                      </a:r>
                      <a:r>
                        <a:rPr lang="en-US" sz="400">
                          <a:solidFill>
                            <a:srgbClr val="58565B"/>
                          </a:solidFill>
                          <a:latin typeface="Arial"/>
                        </a:rPr>
                        <a:t>.» li:50p.m. </a:t>
                      </a:r>
                      <a:r>
                        <a:rPr lang="es" sz="400">
                          <a:solidFill>
                            <a:srgbClr val="201E1F"/>
                          </a:solidFill>
                          <a:latin typeface="Arial"/>
                        </a:rPr>
                        <a:t>« </a:t>
                      </a:r>
                      <a:r>
                        <a:rPr lang="en-US" sz="400">
                          <a:solidFill>
                            <a:srgbClr val="58565B"/>
                          </a:solidFill>
                          <a:latin typeface="Arial"/>
                        </a:rPr>
                        <a:t>^ LAA </a:t>
                      </a:r>
                      <a:r>
                        <a:rPr lang="en-US" sz="400">
                          <a:solidFill>
                            <a:srgbClr val="201E1F"/>
                          </a:solidFill>
                          <a:latin typeface="Arial"/>
                        </a:rPr>
                        <a:t>' </a:t>
                      </a:r>
                      <a:r>
                        <a:rPr lang="en-US" sz="400">
                          <a:solidFill>
                            <a:srgbClr val="58565B"/>
                          </a:solidFill>
                          <a:latin typeface="Arial"/>
                        </a:rPr>
                        <a:t>^ </a:t>
                      </a:r>
                      <a:r>
                        <a:rPr lang="en-US" sz="400" baseline="30000">
                          <a:solidFill>
                            <a:srgbClr val="201E1F"/>
                          </a:solidFill>
                          <a:latin typeface="Arial"/>
                        </a:rPr>
                        <a:t>0</a:t>
                      </a:r>
                      <a:r>
                        <a:rPr lang="en-US" sz="400">
                          <a:solidFill>
                            <a:srgbClr val="201E1F"/>
                          </a:solidFill>
                          <a:latin typeface="Arial"/>
                        </a:rPr>
                        <a:t> </a:t>
                      </a:r>
                      <a:r>
                        <a:rPr lang="en-US" sz="400">
                          <a:solidFill>
                            <a:srgbClr val="58565B"/>
                          </a:solidFill>
                          <a:latin typeface="Arial"/>
                        </a:rPr>
                        <a:t>19/09/2025 -</a:t>
                      </a:r>
                    </a:p>
                  </a:txBody>
                  <a:tcPr marL="0" marR="0" marT="0" marB="0" anchor="b">
                    <a:solidFill>
                      <a:srgbClr val="E2DC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9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7" name="Rectángulo 6"/>
          <p:cNvSpPr/>
          <p:nvPr/>
        </p:nvSpPr>
        <p:spPr>
          <a:xfrm>
            <a:off x="1298448" y="7824216"/>
            <a:ext cx="3803904" cy="10363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R="1389380" indent="0">
              <a:lnSpc>
                <a:spcPts val="2568"/>
              </a:lnSpc>
              <a:spcBef>
                <a:spcPts val="840"/>
              </a:spcBef>
            </a:pPr>
            <a:r>
              <a:rPr lang="es" sz="1150" b="1">
                <a:latin typeface="Arial"/>
              </a:rPr>
              <a:t>Ejercicio 2 — Taller de camisetas Enunciado:</a:t>
            </a:r>
          </a:p>
          <a:p>
            <a:pPr indent="0">
              <a:lnSpc>
                <a:spcPts val="2592"/>
              </a:lnSpc>
            </a:pPr>
            <a:r>
              <a:rPr lang="es" sz="1100">
                <a:latin typeface="Arial"/>
              </a:rPr>
              <a:t>Un taller produce camisetas normales (x) y </a:t>
            </a:r>
            <a:r>
              <a:rPr lang="en-US" sz="1100">
                <a:latin typeface="Arial"/>
              </a:rPr>
              <a:t>premium </a:t>
            </a:r>
            <a:r>
              <a:rPr lang="es" sz="1100">
                <a:latin typeface="Arial"/>
              </a:rPr>
              <a:t>(y). • Beneficio: normal = 5 $/u, </a:t>
            </a:r>
            <a:r>
              <a:rPr lang="en-US" sz="1100">
                <a:latin typeface="Arial"/>
              </a:rPr>
              <a:t>premium </a:t>
            </a:r>
            <a:r>
              <a:rPr lang="es" sz="1100">
                <a:latin typeface="Arial"/>
              </a:rPr>
              <a:t>= 4 $/u.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533144" y="914400"/>
            <a:ext cx="963168" cy="14630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spcAft>
                <a:spcPts val="1050"/>
              </a:spcAft>
            </a:pPr>
            <a:r>
              <a:rPr lang="es" sz="1100">
                <a:latin typeface="Arial"/>
              </a:rPr>
              <a:t>Restricciones: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368552" y="1225296"/>
            <a:ext cx="2667000" cy="111556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310896" indent="0" algn="just">
              <a:lnSpc>
                <a:spcPts val="1584"/>
              </a:lnSpc>
              <a:spcBef>
                <a:spcPts val="1050"/>
              </a:spcBef>
            </a:pPr>
            <a:r>
              <a:rPr lang="es" sz="900" b="1">
                <a:solidFill>
                  <a:srgbClr val="58565B"/>
                </a:solidFill>
                <a:latin typeface="Tahoma"/>
              </a:rPr>
              <a:t>•    </a:t>
            </a:r>
            <a:r>
              <a:rPr lang="es" sz="1050" i="1" spc="100">
                <a:solidFill>
                  <a:srgbClr val="201E1F"/>
                </a:solidFill>
                <a:latin typeface="Times New Roman"/>
              </a:rPr>
              <a:t>3x</a:t>
            </a:r>
            <a:r>
              <a:rPr lang="es" sz="900" b="1">
                <a:solidFill>
                  <a:srgbClr val="201E1F"/>
                </a:solidFill>
                <a:latin typeface="Tahoma"/>
              </a:rPr>
              <a:t> 4- </a:t>
            </a:r>
            <a:r>
              <a:rPr lang="es" sz="1050" i="1" spc="100">
                <a:solidFill>
                  <a:srgbClr val="201E1F"/>
                </a:solidFill>
                <a:latin typeface="Times New Roman"/>
              </a:rPr>
              <a:t>2y </a:t>
            </a:r>
            <a:r>
              <a:rPr lang="es" sz="1050" i="1" spc="100">
                <a:solidFill>
                  <a:srgbClr val="44423E"/>
                </a:solidFill>
                <a:latin typeface="Times New Roman"/>
              </a:rPr>
              <a:t>&lt;</a:t>
            </a:r>
            <a:r>
              <a:rPr lang="es" sz="900" b="1">
                <a:solidFill>
                  <a:srgbClr val="44423E"/>
                </a:solidFill>
                <a:latin typeface="Tahoma"/>
              </a:rPr>
              <a:t> </a:t>
            </a:r>
            <a:r>
              <a:rPr lang="es" sz="900" b="1">
                <a:solidFill>
                  <a:srgbClr val="201E1F"/>
                </a:solidFill>
                <a:latin typeface="Tahoma"/>
              </a:rPr>
              <a:t>18</a:t>
            </a:r>
          </a:p>
          <a:p>
            <a:pPr marL="82296" marR="1554480" indent="228600">
              <a:lnSpc>
                <a:spcPts val="1584"/>
              </a:lnSpc>
              <a:spcAft>
                <a:spcPts val="210"/>
              </a:spcAft>
            </a:pPr>
            <a:r>
              <a:rPr lang="es" sz="900" b="1">
                <a:solidFill>
                  <a:srgbClr val="58565B"/>
                </a:solidFill>
                <a:latin typeface="Tahoma"/>
              </a:rPr>
              <a:t>•    </a:t>
            </a:r>
            <a:r>
              <a:rPr lang="es" sz="1050" i="1" spc="100">
                <a:solidFill>
                  <a:srgbClr val="201E1F"/>
                </a:solidFill>
                <a:latin typeface="Times New Roman"/>
              </a:rPr>
              <a:t>x</a:t>
            </a:r>
            <a:r>
              <a:rPr lang="es" sz="900" b="1">
                <a:solidFill>
                  <a:srgbClr val="201E1F"/>
                </a:solidFill>
                <a:latin typeface="Tahoma"/>
              </a:rPr>
              <a:t> </a:t>
            </a:r>
            <a:r>
              <a:rPr lang="es" sz="900" b="1">
                <a:solidFill>
                  <a:srgbClr val="44423E"/>
                </a:solidFill>
                <a:latin typeface="Tahoma"/>
              </a:rPr>
              <a:t>+ </a:t>
            </a:r>
            <a:r>
              <a:rPr lang="es" sz="1050" i="1" spc="100">
                <a:solidFill>
                  <a:srgbClr val="201E1F"/>
                </a:solidFill>
                <a:latin typeface="Times New Roman"/>
              </a:rPr>
              <a:t>2y</a:t>
            </a:r>
            <a:r>
              <a:rPr lang="es" sz="900" b="1">
                <a:solidFill>
                  <a:srgbClr val="201E1F"/>
                </a:solidFill>
                <a:latin typeface="Tahoma"/>
              </a:rPr>
              <a:t> &lt; 8 </a:t>
            </a:r>
            <a:r>
              <a:rPr lang="es" sz="900" b="1">
                <a:solidFill>
                  <a:srgbClr val="58565B"/>
                </a:solidFill>
                <a:latin typeface="Tahoma"/>
              </a:rPr>
              <a:t>• </a:t>
            </a:r>
            <a:r>
              <a:rPr lang="es" sz="900" b="1">
                <a:solidFill>
                  <a:srgbClr val="201E1F"/>
                </a:solidFill>
                <a:latin typeface="Tahoma"/>
              </a:rPr>
              <a:t>a;, </a:t>
            </a:r>
            <a:r>
              <a:rPr lang="es" sz="1050" i="1" spc="100">
                <a:solidFill>
                  <a:srgbClr val="201E1F"/>
                </a:solidFill>
                <a:latin typeface="Times New Roman"/>
              </a:rPr>
              <a:t>y &gt;</a:t>
            </a:r>
            <a:r>
              <a:rPr lang="es" sz="900" b="1">
                <a:solidFill>
                  <a:srgbClr val="201E1F"/>
                </a:solidFill>
                <a:latin typeface="Tahoma"/>
              </a:rPr>
              <a:t> 0</a:t>
            </a:r>
          </a:p>
          <a:p>
            <a:pPr indent="0">
              <a:spcAft>
                <a:spcPts val="1050"/>
              </a:spcAft>
            </a:pPr>
            <a:r>
              <a:rPr lang="es" sz="950">
                <a:solidFill>
                  <a:srgbClr val="201E1F"/>
                </a:solidFill>
                <a:latin typeface="Candara"/>
              </a:rPr>
              <a:t>Función objetivo:</a:t>
            </a:r>
          </a:p>
          <a:p>
            <a:pPr marL="1479296" indent="0">
              <a:spcAft>
                <a:spcPts val="1050"/>
              </a:spcAft>
            </a:pPr>
            <a:r>
              <a:rPr lang="es" sz="1050" i="1" spc="100">
                <a:solidFill>
                  <a:srgbClr val="201E1F"/>
                </a:solidFill>
                <a:latin typeface="Times New Roman"/>
              </a:rPr>
              <a:t>Z</a:t>
            </a:r>
            <a:r>
              <a:rPr lang="es" sz="900" b="1">
                <a:solidFill>
                  <a:srgbClr val="201E1F"/>
                </a:solidFill>
                <a:latin typeface="Tahoma"/>
              </a:rPr>
              <a:t> = </a:t>
            </a:r>
            <a:r>
              <a:rPr lang="es" sz="1050" i="1" spc="100">
                <a:solidFill>
                  <a:srgbClr val="201E1F"/>
                </a:solidFill>
                <a:latin typeface="Times New Roman"/>
              </a:rPr>
              <a:t>5x</a:t>
            </a:r>
            <a:r>
              <a:rPr lang="es" sz="900" b="1">
                <a:solidFill>
                  <a:srgbClr val="201E1F"/>
                </a:solidFill>
                <a:latin typeface="Tahoma"/>
              </a:rPr>
              <a:t> + 4y Max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304544" y="2517648"/>
            <a:ext cx="1520952" cy="1524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spcBef>
                <a:spcPts val="1050"/>
              </a:spcBef>
            </a:pPr>
            <a:r>
              <a:rPr lang="es" sz="1100">
                <a:latin typeface="Arial"/>
              </a:rPr>
              <a:t>Resuelto con RStudio: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335024" y="2852928"/>
            <a:ext cx="2048256" cy="137769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spcAft>
                <a:spcPts val="210"/>
              </a:spcAft>
            </a:pPr>
            <a:r>
              <a:rPr lang="es" sz="400">
                <a:solidFill>
                  <a:srgbClr val="58565B"/>
                </a:solidFill>
                <a:latin typeface="Arial"/>
              </a:rPr>
              <a:t>¡J RStudio</a:t>
            </a:r>
          </a:p>
          <a:p>
            <a:pPr indent="0">
              <a:lnSpc>
                <a:spcPts val="960"/>
              </a:lnSpc>
            </a:pPr>
            <a:r>
              <a:rPr lang="en-US" sz="400">
                <a:solidFill>
                  <a:srgbClr val="4B6EA5"/>
                </a:solidFill>
                <a:latin typeface="Arial"/>
              </a:rPr>
              <a:t>File </a:t>
            </a:r>
            <a:r>
              <a:rPr lang="en-US" sz="400">
                <a:solidFill>
                  <a:srgbClr val="58565B"/>
                </a:solidFill>
                <a:latin typeface="Arial"/>
              </a:rPr>
              <a:t>Edit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Code View Plots </a:t>
            </a:r>
            <a:r>
              <a:rPr lang="en-US" sz="400">
                <a:solidFill>
                  <a:srgbClr val="8E95A2"/>
                </a:solidFill>
                <a:latin typeface="Arial"/>
              </a:rPr>
              <a:t>Session </a:t>
            </a:r>
            <a:r>
              <a:rPr lang="en-US" sz="400">
                <a:solidFill>
                  <a:srgbClr val="938A7D"/>
                </a:solidFill>
                <a:latin typeface="Arial"/>
              </a:rPr>
              <a:t>Build Debug Profile </a:t>
            </a:r>
            <a:r>
              <a:rPr lang="en-US" sz="400">
                <a:solidFill>
                  <a:srgbClr val="4B6EA5"/>
                </a:solidFill>
                <a:latin typeface="Arial"/>
              </a:rPr>
              <a:t>Tools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Help </a:t>
            </a:r>
            <a:r>
              <a:rPr lang="es" sz="400">
                <a:solidFill>
                  <a:srgbClr val="1DB08D"/>
                </a:solidFill>
                <a:latin typeface="Arial"/>
              </a:rPr>
              <a:t>O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- </a:t>
            </a:r>
            <a:r>
              <a:rPr lang="en-US" sz="400">
                <a:solidFill>
                  <a:srgbClr val="1DB08D"/>
                </a:solidFill>
                <a:latin typeface="Arial"/>
              </a:rPr>
              <a:t>C&amp; J*</a:t>
            </a:r>
            <a:r>
              <a:rPr lang="en-US" sz="400">
                <a:solidFill>
                  <a:srgbClr val="58565B"/>
                </a:solidFill>
                <a:latin typeface="Arial"/>
              </a:rPr>
              <a:t>' </a:t>
            </a:r>
            <a:r>
              <a:rPr lang="en-US" sz="400">
                <a:solidFill>
                  <a:srgbClr val="86B7DD"/>
                </a:solidFill>
                <a:latin typeface="Arial"/>
              </a:rPr>
              <a:t>y @    —    </a:t>
            </a:r>
            <a:r>
              <a:rPr lang="en-US" sz="400">
                <a:solidFill>
                  <a:srgbClr val="B6B0AE"/>
                </a:solidFill>
                <a:latin typeface="Arial"/>
              </a:rPr>
              <a:t>&lt;4 </a:t>
            </a:r>
            <a:r>
              <a:rPr lang="en-US" sz="400">
                <a:solidFill>
                  <a:srgbClr val="B6B0AE"/>
                </a:solidFill>
                <a:latin typeface="Tahoma"/>
              </a:rPr>
              <a:t>Goto</a:t>
            </a:r>
            <a:r>
              <a:rPr lang="en-US" sz="400">
                <a:solidFill>
                  <a:srgbClr val="B6B0AE"/>
                </a:solidFill>
                <a:latin typeface="Arial"/>
              </a:rPr>
              <a:t>file/tunction    -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Addins •</a:t>
            </a:r>
          </a:p>
          <a:p>
            <a:pPr marR="787400" indent="0">
              <a:lnSpc>
                <a:spcPts val="792"/>
              </a:lnSpc>
            </a:pPr>
            <a:r>
              <a:rPr lang="en-US" sz="400">
                <a:solidFill>
                  <a:srgbClr val="4B6EA5"/>
                </a:solidFill>
                <a:latin typeface="Arial"/>
              </a:rPr>
              <a:t>O</a:t>
            </a:r>
            <a:r>
              <a:rPr lang="en-US" sz="400">
                <a:latin typeface="Arial"/>
              </a:rPr>
              <a:t>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EjSimlMaxLR </a:t>
            </a:r>
            <a:r>
              <a:rPr lang="en-US" sz="400">
                <a:solidFill>
                  <a:srgbClr val="4B6EA5"/>
                </a:solidFill>
                <a:latin typeface="Arial"/>
              </a:rPr>
              <a:t>® J </a:t>
            </a:r>
            <a:r>
              <a:rPr lang="en-US" sz="400">
                <a:solidFill>
                  <a:srgbClr val="58565B"/>
                </a:solidFill>
                <a:latin typeface="Arial"/>
              </a:rPr>
              <a:t>EjSim2Ma».R </a:t>
            </a:r>
            <a:r>
              <a:rPr lang="en-US" sz="400">
                <a:solidFill>
                  <a:srgbClr val="86B7DD"/>
                </a:solidFill>
                <a:latin typeface="Arial"/>
              </a:rPr>
              <a:t>;    •' y 0 Source on save    </a:t>
            </a:r>
            <a:r>
              <a:rPr lang="en-US" sz="450" i="1">
                <a:solidFill>
                  <a:srgbClr val="86B7DD"/>
                </a:solidFill>
                <a:latin typeface="Times New Roman"/>
              </a:rPr>
              <a:t>/</a:t>
            </a:r>
            <a:r>
              <a:rPr lang="en-US" sz="400">
                <a:solidFill>
                  <a:srgbClr val="86B7DD"/>
                </a:solidFill>
                <a:latin typeface="Arial"/>
              </a:rPr>
              <a:t> -I</a:t>
            </a:r>
          </a:p>
          <a:p>
            <a:pPr marL="139700" indent="0" algn="just">
              <a:lnSpc>
                <a:spcPts val="552"/>
              </a:lnSpc>
            </a:pPr>
            <a:r>
              <a:rPr lang="en-US" sz="400">
                <a:solidFill>
                  <a:srgbClr val="938A7D"/>
                </a:solidFill>
                <a:latin typeface="Arial"/>
              </a:rPr>
              <a:t>1    </a:t>
            </a:r>
            <a:r>
              <a:rPr lang="en-US" sz="400">
                <a:solidFill>
                  <a:srgbClr val="8E95A2"/>
                </a:solidFill>
                <a:latin typeface="Arial"/>
              </a:rPr>
              <a:t>jit </a:t>
            </a:r>
            <a:r>
              <a:rPr lang="es" sz="400">
                <a:solidFill>
                  <a:srgbClr val="8E95A2"/>
                </a:solidFill>
                <a:latin typeface="Arial"/>
              </a:rPr>
              <a:t>Ejercicio </a:t>
            </a:r>
            <a:r>
              <a:rPr lang="en-US" sz="400">
                <a:solidFill>
                  <a:srgbClr val="8E95A2"/>
                </a:solidFill>
                <a:latin typeface="Arial"/>
              </a:rPr>
              <a:t>2 - </a:t>
            </a:r>
            <a:r>
              <a:rPr lang="es" sz="400">
                <a:solidFill>
                  <a:srgbClr val="8E95A2"/>
                </a:solidFill>
                <a:latin typeface="Arial"/>
              </a:rPr>
              <a:t>Maximi2ación</a:t>
            </a:r>
          </a:p>
          <a:p>
            <a:pPr marL="139700" indent="0" algn="just">
              <a:lnSpc>
                <a:spcPts val="552"/>
              </a:lnSpc>
            </a:pPr>
            <a:r>
              <a:rPr lang="en-US" sz="450" b="1">
                <a:solidFill>
                  <a:srgbClr val="58565B"/>
                </a:solidFill>
                <a:latin typeface="Tahoma"/>
              </a:rPr>
              <a:t>2    </a:t>
            </a:r>
            <a:r>
              <a:rPr lang="en-US" sz="450" b="1">
                <a:solidFill>
                  <a:srgbClr val="716F74"/>
                </a:solidFill>
                <a:latin typeface="Tahoma"/>
              </a:rPr>
              <a:t>library(lpSolve)</a:t>
            </a:r>
          </a:p>
          <a:p>
            <a:pPr marL="139700" indent="0" algn="just">
              <a:lnSpc>
                <a:spcPts val="552"/>
              </a:lnSpc>
            </a:pPr>
            <a:r>
              <a:rPr lang="en-US" sz="400">
                <a:solidFill>
                  <a:srgbClr val="716F74"/>
                </a:solidFill>
                <a:latin typeface="Arial"/>
              </a:rPr>
              <a:t>3</a:t>
            </a:r>
          </a:p>
          <a:p>
            <a:pPr marL="139700" indent="0" algn="just">
              <a:lnSpc>
                <a:spcPts val="552"/>
              </a:lnSpc>
            </a:pPr>
            <a:r>
              <a:rPr lang="en-US" sz="450" b="1">
                <a:solidFill>
                  <a:srgbClr val="58565B"/>
                </a:solidFill>
                <a:latin typeface="Tahoma"/>
              </a:rPr>
              <a:t>4    </a:t>
            </a:r>
            <a:r>
              <a:rPr lang="en-US" sz="450" b="1">
                <a:solidFill>
                  <a:srgbClr val="716F74"/>
                </a:solidFill>
                <a:latin typeface="Tahoma"/>
              </a:rPr>
              <a:t>f.obj </a:t>
            </a:r>
            <a:r>
              <a:rPr lang="en-US" sz="450" b="1">
                <a:solidFill>
                  <a:srgbClr val="8E95A2"/>
                </a:solidFill>
                <a:latin typeface="Tahoma"/>
              </a:rPr>
              <a:t>&lt;- </a:t>
            </a:r>
            <a:r>
              <a:rPr lang="en-US" sz="450" b="1">
                <a:solidFill>
                  <a:srgbClr val="58565B"/>
                </a:solidFill>
                <a:latin typeface="Tahoma"/>
              </a:rPr>
              <a:t>c(£, </a:t>
            </a:r>
            <a:r>
              <a:rPr lang="en-US" sz="450" b="1">
                <a:solidFill>
                  <a:srgbClr val="554CC8"/>
                </a:solidFill>
                <a:latin typeface="Tahoma"/>
              </a:rPr>
              <a:t>4)</a:t>
            </a:r>
          </a:p>
          <a:p>
            <a:pPr marL="139700" indent="0" algn="just">
              <a:lnSpc>
                <a:spcPts val="552"/>
              </a:lnSpc>
            </a:pPr>
            <a:r>
              <a:rPr lang="en-US" sz="450" b="1">
                <a:solidFill>
                  <a:srgbClr val="36373D"/>
                </a:solidFill>
                <a:latin typeface="Tahoma"/>
              </a:rPr>
              <a:t>5    f.con </a:t>
            </a:r>
            <a:r>
              <a:rPr lang="en-US" sz="450" b="1">
                <a:solidFill>
                  <a:srgbClr val="716F74"/>
                </a:solidFill>
                <a:latin typeface="Tahoma"/>
              </a:rPr>
              <a:t>&lt;- </a:t>
            </a:r>
            <a:r>
              <a:rPr lang="en-US" sz="450" b="1">
                <a:solidFill>
                  <a:srgbClr val="36373D"/>
                </a:solidFill>
                <a:latin typeface="Tahoma"/>
              </a:rPr>
              <a:t>matrix(c(3,</a:t>
            </a:r>
            <a:r>
              <a:rPr lang="en-US" sz="450" b="1">
                <a:solidFill>
                  <a:srgbClr val="1508CA"/>
                </a:solidFill>
                <a:latin typeface="Tahoma"/>
              </a:rPr>
              <a:t>2</a:t>
            </a:r>
            <a:r>
              <a:rPr lang="en-US" sz="450" b="1">
                <a:solidFill>
                  <a:srgbClr val="36373D"/>
                </a:solidFill>
                <a:latin typeface="Tahoma"/>
              </a:rPr>
              <a:t>,</a:t>
            </a:r>
          </a:p>
          <a:p>
            <a:pPr marL="139700" indent="0" algn="just">
              <a:lnSpc>
                <a:spcPts val="552"/>
              </a:lnSpc>
            </a:pPr>
            <a:r>
              <a:rPr lang="en-US" sz="450" b="1">
                <a:solidFill>
                  <a:srgbClr val="58565B"/>
                </a:solidFill>
                <a:latin typeface="Tahoma"/>
              </a:rPr>
              <a:t>6    </a:t>
            </a:r>
            <a:r>
              <a:rPr lang="en-US" sz="450" b="1">
                <a:solidFill>
                  <a:srgbClr val="855AB1"/>
                </a:solidFill>
                <a:latin typeface="Tahoma"/>
              </a:rPr>
              <a:t>1,2), </a:t>
            </a:r>
            <a:r>
              <a:rPr lang="en-US" sz="450" b="1">
                <a:solidFill>
                  <a:srgbClr val="58565B"/>
                </a:solidFill>
                <a:latin typeface="Tahoma"/>
              </a:rPr>
              <a:t>nrow=2, </a:t>
            </a:r>
            <a:r>
              <a:rPr lang="en-US" sz="450" b="1">
                <a:solidFill>
                  <a:srgbClr val="716F74"/>
                </a:solidFill>
                <a:latin typeface="Tahoma"/>
              </a:rPr>
              <a:t>byrow=TRUE)</a:t>
            </a:r>
          </a:p>
          <a:p>
            <a:pPr marL="139700" indent="0" algn="just">
              <a:lnSpc>
                <a:spcPts val="552"/>
              </a:lnSpc>
            </a:pPr>
            <a:r>
              <a:rPr lang="en-US" sz="450" b="1">
                <a:solidFill>
                  <a:srgbClr val="58565B"/>
                </a:solidFill>
                <a:latin typeface="Tahoma"/>
              </a:rPr>
              <a:t>7    f.rbs &lt;- e(18, 8)</a:t>
            </a:r>
          </a:p>
          <a:p>
            <a:pPr marL="139700" indent="0" algn="just">
              <a:lnSpc>
                <a:spcPts val="552"/>
              </a:lnSpc>
            </a:pPr>
            <a:r>
              <a:rPr lang="en-US" sz="450" b="1">
                <a:solidFill>
                  <a:srgbClr val="58565B"/>
                </a:solidFill>
                <a:latin typeface="Tahoma"/>
              </a:rPr>
              <a:t>8    f.dir &lt;- </a:t>
            </a:r>
            <a:r>
              <a:rPr lang="en-US" sz="450" b="1">
                <a:solidFill>
                  <a:srgbClr val="36373D"/>
                </a:solidFill>
                <a:latin typeface="Tahoma"/>
              </a:rPr>
              <a:t>c{"&lt;=", </a:t>
            </a:r>
            <a:r>
              <a:rPr lang="en-US" sz="450" b="1">
                <a:solidFill>
                  <a:srgbClr val="488758"/>
                </a:solidFill>
                <a:latin typeface="Tahoma"/>
              </a:rPr>
              <a:t>"&lt;=")</a:t>
            </a:r>
          </a:p>
          <a:p>
            <a:pPr marL="139700" indent="0" algn="just">
              <a:lnSpc>
                <a:spcPts val="552"/>
              </a:lnSpc>
            </a:pPr>
            <a:r>
              <a:rPr lang="en-US" sz="400">
                <a:solidFill>
                  <a:srgbClr val="716F74"/>
                </a:solidFill>
                <a:latin typeface="Arial"/>
              </a:rPr>
              <a:t>9</a:t>
            </a:r>
          </a:p>
          <a:p>
            <a:pPr marL="101600" indent="0" algn="just">
              <a:lnSpc>
                <a:spcPts val="552"/>
              </a:lnSpc>
            </a:pPr>
            <a:r>
              <a:rPr lang="en-US" sz="550">
                <a:solidFill>
                  <a:srgbClr val="716F74"/>
                </a:solidFill>
                <a:latin typeface="Georgia"/>
              </a:rPr>
              <a:t>10</a:t>
            </a:r>
            <a:r>
              <a:rPr lang="en-US" sz="450" b="1">
                <a:solidFill>
                  <a:srgbClr val="716F74"/>
                </a:solidFill>
                <a:latin typeface="Tahoma"/>
              </a:rPr>
              <a:t>    </a:t>
            </a:r>
            <a:r>
              <a:rPr lang="en-US" sz="450" b="1">
                <a:solidFill>
                  <a:srgbClr val="58565B"/>
                </a:solidFill>
                <a:latin typeface="Tahoma"/>
              </a:rPr>
              <a:t>so!2 </a:t>
            </a:r>
            <a:r>
              <a:rPr lang="en-US" sz="450" b="1">
                <a:solidFill>
                  <a:srgbClr val="938A7D"/>
                </a:solidFill>
                <a:latin typeface="Tahoma"/>
              </a:rPr>
              <a:t>&lt;- </a:t>
            </a:r>
            <a:r>
              <a:rPr lang="en-US" sz="450" b="1">
                <a:solidFill>
                  <a:srgbClr val="58565B"/>
                </a:solidFill>
                <a:latin typeface="Tahoma"/>
              </a:rPr>
              <a:t>lp("max", f.obj, f.con, f.dir, </a:t>
            </a:r>
            <a:r>
              <a:rPr lang="en-US" sz="450" b="1">
                <a:solidFill>
                  <a:srgbClr val="716F74"/>
                </a:solidFill>
                <a:latin typeface="Tahoma"/>
              </a:rPr>
              <a:t>f.rhs)</a:t>
            </a:r>
          </a:p>
          <a:p>
            <a:pPr marL="101600" indent="0" algn="just">
              <a:lnSpc>
                <a:spcPts val="552"/>
              </a:lnSpc>
            </a:pPr>
            <a:r>
              <a:rPr lang="en-US" sz="450" b="1">
                <a:solidFill>
                  <a:srgbClr val="716F74"/>
                </a:solidFill>
                <a:latin typeface="Tahoma"/>
              </a:rPr>
              <a:t>11    </a:t>
            </a:r>
            <a:r>
              <a:rPr lang="en-US" sz="450" b="1">
                <a:solidFill>
                  <a:srgbClr val="488758"/>
                </a:solidFill>
                <a:latin typeface="Tahoma"/>
              </a:rPr>
              <a:t>catfEjercicio </a:t>
            </a:r>
            <a:r>
              <a:rPr lang="en-US" sz="450" b="1">
                <a:solidFill>
                  <a:srgbClr val="22732C"/>
                </a:solidFill>
                <a:latin typeface="Tahoma"/>
              </a:rPr>
              <a:t>2 - </a:t>
            </a:r>
            <a:r>
              <a:rPr lang="es" sz="450" b="1">
                <a:solidFill>
                  <a:srgbClr val="488758"/>
                </a:solidFill>
                <a:latin typeface="Tahoma"/>
              </a:rPr>
              <a:t>Solución </a:t>
            </a:r>
            <a:r>
              <a:rPr lang="en-US" sz="450" b="1">
                <a:solidFill>
                  <a:srgbClr val="488758"/>
                </a:solidFill>
                <a:latin typeface="Tahoma"/>
              </a:rPr>
              <a:t>(x,y):", </a:t>
            </a:r>
            <a:r>
              <a:rPr lang="en-US" sz="450" b="1">
                <a:solidFill>
                  <a:srgbClr val="58565B"/>
                </a:solidFill>
                <a:latin typeface="Tahoma"/>
              </a:rPr>
              <a:t>so!2Ssolution,</a:t>
            </a:r>
          </a:p>
          <a:p>
            <a:pPr marL="101600" indent="0" algn="just">
              <a:lnSpc>
                <a:spcPts val="552"/>
              </a:lnSpc>
            </a:pPr>
            <a:r>
              <a:rPr lang="en-US" sz="450" b="1">
                <a:solidFill>
                  <a:srgbClr val="58565B"/>
                </a:solidFill>
                <a:latin typeface="Tahoma"/>
              </a:rPr>
              <a:t>12    </a:t>
            </a:r>
            <a:r>
              <a:rPr lang="en-US" sz="450" b="1">
                <a:solidFill>
                  <a:srgbClr val="36373D"/>
                </a:solidFill>
                <a:latin typeface="Tahoma"/>
              </a:rPr>
              <a:t>cat</a:t>
            </a:r>
            <a:r>
              <a:rPr lang="es" sz="450" b="1">
                <a:solidFill>
                  <a:srgbClr val="488758"/>
                </a:solidFill>
                <a:latin typeface="Tahoma"/>
              </a:rPr>
              <a:t>("valor </a:t>
            </a:r>
            <a:r>
              <a:rPr lang="es" sz="450" b="1">
                <a:solidFill>
                  <a:srgbClr val="22732C"/>
                </a:solidFill>
                <a:latin typeface="Tahoma"/>
              </a:rPr>
              <a:t>óptimo </a:t>
            </a:r>
            <a:r>
              <a:rPr lang="en-US" sz="450" b="1">
                <a:solidFill>
                  <a:srgbClr val="22732C"/>
                </a:solidFill>
                <a:latin typeface="Tahoma"/>
              </a:rPr>
              <a:t>z </a:t>
            </a:r>
            <a:r>
              <a:rPr lang="en-US" sz="450" b="1">
                <a:solidFill>
                  <a:srgbClr val="1DB08D"/>
                </a:solidFill>
                <a:latin typeface="Tahoma"/>
              </a:rPr>
              <a:t>=", </a:t>
            </a:r>
            <a:r>
              <a:rPr lang="en-US" sz="450" b="1">
                <a:solidFill>
                  <a:srgbClr val="36373D"/>
                </a:solidFill>
                <a:latin typeface="Tahoma"/>
              </a:rPr>
              <a:t>so!2Sobjval, </a:t>
            </a:r>
            <a:r>
              <a:rPr lang="en-US" sz="450" b="1">
                <a:solidFill>
                  <a:srgbClr val="938A7D"/>
                </a:solidFill>
                <a:latin typeface="Tahoma"/>
              </a:rPr>
              <a:t>”\n")</a:t>
            </a:r>
          </a:p>
        </p:txBody>
      </p:sp>
      <p:sp>
        <p:nvSpPr>
          <p:cNvPr id="6" name="Rectángulo 5"/>
          <p:cNvSpPr/>
          <p:nvPr/>
        </p:nvSpPr>
        <p:spPr>
          <a:xfrm>
            <a:off x="4346448" y="3206496"/>
            <a:ext cx="1249680" cy="73152"/>
          </a:xfrm>
          <a:prstGeom prst="rect">
            <a:avLst/>
          </a:prstGeom>
          <a:solidFill>
            <a:srgbClr val="F5F5E9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201E1F"/>
                </a:solidFill>
                <a:latin typeface="Arial"/>
              </a:rPr>
              <a:t>Environment History Connections </a:t>
            </a:r>
            <a:r>
              <a:rPr lang="en-US" sz="400">
                <a:solidFill>
                  <a:srgbClr val="1A315B"/>
                </a:solidFill>
                <a:latin typeface="Arial"/>
              </a:rPr>
              <a:t>Tutorial</a:t>
            </a:r>
          </a:p>
        </p:txBody>
      </p:sp>
      <p:sp>
        <p:nvSpPr>
          <p:cNvPr id="7" name="Rectángulo 6"/>
          <p:cNvSpPr/>
          <p:nvPr/>
        </p:nvSpPr>
        <p:spPr>
          <a:xfrm>
            <a:off x="6388608" y="3060192"/>
            <a:ext cx="493776" cy="225552"/>
          </a:xfrm>
          <a:prstGeom prst="rect">
            <a:avLst/>
          </a:prstGeom>
          <a:solidFill>
            <a:srgbClr val="DDE0E4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5CA4C2"/>
                </a:solidFill>
                <a:latin typeface="Arial"/>
              </a:rPr>
              <a:t>£ </a:t>
            </a:r>
            <a:r>
              <a:rPr lang="en-US" sz="400">
                <a:solidFill>
                  <a:srgbClr val="938A7D"/>
                </a:solidFill>
                <a:latin typeface="Arial"/>
              </a:rPr>
              <a:t>Project (None)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■</a:t>
            </a:r>
          </a:p>
        </p:txBody>
      </p:sp>
      <p:graphicFrame>
        <p:nvGraphicFramePr>
          <p:cNvPr id="8" name="Tabla 7"/>
          <p:cNvGraphicFramePr>
            <a:graphicFrameLocks noGrp="1"/>
          </p:cNvGraphicFramePr>
          <p:nvPr/>
        </p:nvGraphicFramePr>
        <p:xfrm>
          <a:off x="4358640" y="3288792"/>
          <a:ext cx="2667000" cy="954024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4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83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73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indent="0" algn="r"/>
                      <a:r>
                        <a:rPr lang="es" sz="400">
                          <a:solidFill>
                            <a:srgbClr val="A4BCD4"/>
                          </a:solidFill>
                          <a:latin typeface="Arial"/>
                        </a:rPr>
                        <a:t>fe</a:t>
                      </a:r>
                    </a:p>
                    <a:p>
                      <a:pPr indent="0" algn="r"/>
                      <a:r>
                        <a:rPr lang="en-US" sz="400">
                          <a:solidFill>
                            <a:srgbClr val="59426B"/>
                          </a:solidFill>
                          <a:latin typeface="Arial"/>
                        </a:rPr>
                        <a:t>R </a:t>
                      </a:r>
                      <a:r>
                        <a:rPr lang="en-US" sz="400">
                          <a:solidFill>
                            <a:srgbClr val="201E1F"/>
                          </a:solidFill>
                          <a:latin typeface="Arial"/>
                        </a:rPr>
                        <a:t>-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720"/>
                        </a:lnSpc>
                      </a:pPr>
                      <a:r>
                        <a:rPr lang="en-US" sz="400">
                          <a:solidFill>
                            <a:srgbClr val="1DB08D"/>
                          </a:solidFill>
                          <a:latin typeface="Arial"/>
                        </a:rPr>
                        <a:t>j f* Import Dataset </a:t>
                      </a:r>
                      <a:r>
                        <a:rPr lang="en-US" sz="400">
                          <a:solidFill>
                            <a:srgbClr val="938AD0"/>
                          </a:solidFill>
                          <a:latin typeface="Arial"/>
                        </a:rPr>
                        <a:t>4 </a:t>
                      </a:r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Global </a:t>
                      </a:r>
                      <a:r>
                        <a:rPr lang="en-US" sz="400">
                          <a:solidFill>
                            <a:srgbClr val="717EA6"/>
                          </a:solidFill>
                          <a:latin typeface="Arial"/>
                        </a:rPr>
                        <a:t>Environment</a:t>
                      </a: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201E1F"/>
                          </a:solidFill>
                          <a:latin typeface="Arial"/>
                        </a:rPr>
                        <a:t>- </a:t>
                      </a:r>
                      <a:r>
                        <a:rPr lang="es" sz="400">
                          <a:solidFill>
                            <a:srgbClr val="E4863A"/>
                          </a:solidFill>
                          <a:latin typeface="Arial"/>
                        </a:rPr>
                        <a:t>O </a:t>
                      </a:r>
                      <a:r>
                        <a:rPr lang="en-US" sz="400">
                          <a:solidFill>
                            <a:srgbClr val="76645F"/>
                          </a:solidFill>
                          <a:latin typeface="Arial"/>
                        </a:rPr>
                        <a:t>60MiB </a:t>
                      </a:r>
                      <a:r>
                        <a:rPr lang="en-US" sz="400">
                          <a:solidFill>
                            <a:srgbClr val="201E1F"/>
                          </a:solidFill>
                          <a:latin typeface="Arial"/>
                        </a:rPr>
                        <a:t>'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0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0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0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5100" indent="228600">
                        <a:lnSpc>
                          <a:spcPts val="816"/>
                        </a:lnSpc>
                      </a:pPr>
                      <a:r>
                        <a:rPr lang="en-US" sz="400">
                          <a:solidFill>
                            <a:srgbClr val="A4A19D"/>
                          </a:solidFill>
                          <a:latin typeface="Arial"/>
                        </a:rPr>
                        <a:t>_ List -</a:t>
                      </a:r>
                      <a:r>
                        <a:rPr lang="en-US" sz="400">
                          <a:solidFill>
                            <a:srgbClr val="BEB7B5"/>
                          </a:solidFill>
                          <a:latin typeface="Arial"/>
                        </a:rPr>
                        <a:t>IQ.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968"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201E1F"/>
                          </a:solidFill>
                          <a:latin typeface="Arial"/>
                        </a:rPr>
                        <a:t>Pi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num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latin typeface="Arial"/>
                        </a:rPr>
                        <a:t>[l: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36373D"/>
                          </a:solidFill>
                          <a:latin typeface="Arial"/>
                        </a:rPr>
                        <a:t>:2] </a:t>
                      </a:r>
                      <a:r>
                        <a:rPr lang="en-US" sz="400">
                          <a:solidFill>
                            <a:srgbClr val="58565B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6"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36373D"/>
                          </a:solidFill>
                          <a:latin typeface="Arial"/>
                        </a:rPr>
                        <a:t>P 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num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[l: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58565B"/>
                          </a:solidFill>
                          <a:latin typeface="Arial"/>
                        </a:rPr>
                        <a:t>: 2] 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2B2A2E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344"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2B2A2E"/>
                          </a:solidFill>
                          <a:latin typeface="Arial"/>
                        </a:rPr>
                        <a:t>p3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79798B"/>
                          </a:solidFill>
                          <a:latin typeface="Arial"/>
                        </a:rPr>
                        <a:t>num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201E1F"/>
                          </a:solidFill>
                          <a:latin typeface="Arial"/>
                        </a:rPr>
                        <a:t>Cl:</a:t>
                      </a: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2B2A2E"/>
                          </a:solidFill>
                          <a:latin typeface="Arial"/>
                        </a:rPr>
                        <a:t>:2] </a:t>
                      </a:r>
                      <a:r>
                        <a:rPr lang="en-US" sz="400">
                          <a:solidFill>
                            <a:srgbClr val="83858A"/>
                          </a:solidFill>
                          <a:latin typeface="Arial"/>
                        </a:rPr>
                        <a:t>10 </a:t>
                      </a:r>
                      <a:r>
                        <a:rPr lang="en-US" sz="400">
                          <a:solidFill>
                            <a:srgbClr val="4C4B5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200"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2B2A2E"/>
                          </a:solidFill>
                          <a:latin typeface="Arial"/>
                        </a:rPr>
                        <a:t>P4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num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latin typeface="Arial"/>
                        </a:rPr>
                        <a:t>[l: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58565B"/>
                          </a:solidFill>
                          <a:latin typeface="Arial"/>
                        </a:rPr>
                        <a:t>2] 7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2B2A2E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248"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36373D"/>
                          </a:solidFill>
                          <a:latin typeface="Arial"/>
                        </a:rPr>
                        <a:t>X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num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latin typeface="Arial"/>
                        </a:rPr>
                        <a:t>[1: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201E1F"/>
                          </a:solidFill>
                          <a:latin typeface="Arial"/>
                        </a:rPr>
                        <a:t>: 200]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36373D"/>
                          </a:solidFill>
                          <a:latin typeface="Arial"/>
                        </a:rPr>
                        <a:t>0 C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201E1F"/>
                          </a:solidFill>
                          <a:latin typeface="Arial"/>
                        </a:rPr>
                        <a:t>&gt;.0754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36373D"/>
                          </a:solidFill>
                          <a:latin typeface="Arial"/>
                        </a:rPr>
                        <a:t>0.1508 0,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2B2A2E"/>
                          </a:solidFill>
                          <a:latin typeface="Arial"/>
                        </a:rPr>
                        <a:t>.2261 0.3015 ...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296"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latin typeface="Arial"/>
                        </a:rPr>
                        <a:t>yi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76645F"/>
                          </a:solidFill>
                          <a:latin typeface="Arial"/>
                        </a:rPr>
                        <a:t>num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2B2A2E"/>
                          </a:solidFill>
                          <a:latin typeface="Arial"/>
                        </a:rPr>
                        <a:t>[1: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58565B"/>
                          </a:solidFill>
                          <a:latin typeface="Arial"/>
                        </a:rPr>
                        <a:t>: 200]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latin typeface="Arial"/>
                        </a:rPr>
                        <a:t>16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36373D"/>
                          </a:solidFill>
                          <a:latin typeface="Arial"/>
                        </a:rPr>
                        <a:t>15.8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latin typeface="Arial"/>
                        </a:rPr>
                        <a:t>15.7 </a:t>
                      </a:r>
                      <a:r>
                        <a:rPr lang="en-US" sz="400">
                          <a:solidFill>
                            <a:srgbClr val="4C4B54"/>
                          </a:solidFill>
                          <a:latin typeface="Arial"/>
                        </a:rPr>
                        <a:t>IS.</a:t>
                      </a:r>
                      <a:r>
                        <a:rPr lang="en-US" sz="400">
                          <a:latin typeface="Arial"/>
                        </a:rPr>
                        <a:t>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2B2A2E"/>
                          </a:solidFill>
                          <a:latin typeface="Arial"/>
                        </a:rPr>
                        <a:t>15.4 ...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44423E"/>
                          </a:solidFill>
                          <a:latin typeface="Arial"/>
                        </a:rPr>
                        <a:t>y2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44423E"/>
                          </a:solidFill>
                          <a:latin typeface="Arial"/>
                        </a:rPr>
                        <a:t>num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latin typeface="Arial"/>
                        </a:rPr>
                        <a:t>Cl: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36373D"/>
                          </a:solidFill>
                          <a:latin typeface="Arial"/>
                        </a:rPr>
                        <a:t>: 200]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44423E"/>
                          </a:solidFill>
                          <a:latin typeface="Arial"/>
                        </a:rPr>
                        <a:t>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36373D"/>
                          </a:solidFill>
                          <a:latin typeface="Arial"/>
                        </a:rPr>
                        <a:t>11.9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4C4B54"/>
                          </a:solidFill>
                          <a:latin typeface="Arial"/>
                        </a:rPr>
                        <a:t>11.8 11.8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58565B"/>
                          </a:solidFill>
                          <a:latin typeface="Arial"/>
                        </a:rPr>
                        <a:t>11.7 ...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6680"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2B2A2E"/>
                          </a:solidFill>
                          <a:latin typeface="Arial"/>
                        </a:rPr>
                        <a:t>Files</a:t>
                      </a:r>
                    </a:p>
                  </a:txBody>
                  <a:tcPr marL="0" marR="0" marT="0" marB="0" anchor="ctr">
                    <a:solidFill>
                      <a:srgbClr val="F5F5E9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201E1F"/>
                          </a:solidFill>
                          <a:latin typeface="Arial"/>
                        </a:rPr>
                        <a:t>Plots Packages</a:t>
                      </a:r>
                    </a:p>
                  </a:txBody>
                  <a:tcPr marL="0" marR="0" marT="0" marB="0" anchor="ctr">
                    <a:solidFill>
                      <a:srgbClr val="F5F5E9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13042A"/>
                          </a:solidFill>
                          <a:latin typeface="Arial"/>
                        </a:rPr>
                        <a:t>Help</a:t>
                      </a:r>
                    </a:p>
                  </a:txBody>
                  <a:tcPr marL="0" marR="0" marT="0" marB="0" anchor="ctr">
                    <a:solidFill>
                      <a:srgbClr val="F5F5E9"/>
                    </a:solidFill>
                  </a:tcPr>
                </a:tc>
                <a:tc gridSpan="4"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201E1F"/>
                          </a:solidFill>
                          <a:latin typeface="Arial"/>
                        </a:rPr>
                        <a:t>Viewer Presentation</a:t>
                      </a:r>
                    </a:p>
                  </a:txBody>
                  <a:tcPr marL="0" marR="0" marT="0" marB="0" anchor="ctr">
                    <a:solidFill>
                      <a:srgbClr val="F5F5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>
                    <a:solidFill>
                      <a:srgbClr val="DDE0E4"/>
                    </a:solidFill>
                  </a:tcPr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>
                    <a:solidFill>
                      <a:srgbClr val="DDE0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Rectángulo 8"/>
          <p:cNvSpPr/>
          <p:nvPr/>
        </p:nvSpPr>
        <p:spPr>
          <a:xfrm>
            <a:off x="4870704" y="4255008"/>
            <a:ext cx="377952" cy="8534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r"/>
            <a:r>
              <a:rPr lang="en-US" sz="400">
                <a:solidFill>
                  <a:srgbClr val="76645F"/>
                </a:solidFill>
                <a:latin typeface="Arial"/>
              </a:rPr>
              <a:t>Export </a:t>
            </a:r>
            <a:r>
              <a:rPr lang="en-US" sz="400">
                <a:solidFill>
                  <a:srgbClr val="2B2A2E"/>
                </a:solidFill>
                <a:latin typeface="Arial"/>
              </a:rPr>
              <a:t>*</a:t>
            </a:r>
          </a:p>
        </p:txBody>
      </p:sp>
      <p:graphicFrame>
        <p:nvGraphicFramePr>
          <p:cNvPr id="10" name="Tabla 9"/>
          <p:cNvGraphicFramePr>
            <a:graphicFrameLocks noGrp="1"/>
          </p:cNvGraphicFramePr>
          <p:nvPr/>
        </p:nvGraphicFramePr>
        <p:xfrm>
          <a:off x="1335024" y="4565904"/>
          <a:ext cx="2999232" cy="316992"/>
        </p:xfrm>
        <a:graphic>
          <a:graphicData uri="http://schemas.openxmlformats.org/drawingml/2006/table">
            <a:tbl>
              <a:tblPr/>
              <a:tblGrid>
                <a:gridCol w="1889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9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9728">
                <a:tc>
                  <a:txBody>
                    <a:bodyPr/>
                    <a:lstStyle/>
                    <a:p>
                      <a:pPr marL="101600" indent="0"/>
                      <a:r>
                        <a:rPr lang="en-US" sz="400">
                          <a:solidFill>
                            <a:srgbClr val="AC9377"/>
                          </a:solidFill>
                          <a:latin typeface="Arial"/>
                        </a:rPr>
                        <a:t>1:1 (Top Level) ;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90A5BC"/>
                          </a:solidFill>
                          <a:latin typeface="Arial"/>
                        </a:rPr>
                        <a:t>R Script i.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632"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201E1F"/>
                          </a:solidFill>
                          <a:latin typeface="Arial"/>
                        </a:rPr>
                        <a:t>Console </a:t>
                      </a:r>
                      <a:r>
                        <a:rPr lang="en-US" sz="400">
                          <a:latin typeface="Arial"/>
                        </a:rPr>
                        <a:t>Terminal </a:t>
                      </a:r>
                      <a:r>
                        <a:rPr lang="en-US" sz="400">
                          <a:solidFill>
                            <a:srgbClr val="201E1F"/>
                          </a:solidFill>
                          <a:latin typeface="Arial"/>
                        </a:rPr>
                        <a:t>Background </a:t>
                      </a:r>
                      <a:r>
                        <a:rPr lang="en-US" sz="400">
                          <a:latin typeface="Arial"/>
                        </a:rPr>
                        <a:t>Jobs</a:t>
                      </a:r>
                    </a:p>
                  </a:txBody>
                  <a:tcPr marL="0" marR="0" marT="0" marB="0" anchor="b">
                    <a:solidFill>
                      <a:srgbClr val="DDE0E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8E95A2"/>
                          </a:solidFill>
                          <a:latin typeface="Arial"/>
                        </a:rPr>
                        <a:t>= n</a:t>
                      </a:r>
                    </a:p>
                  </a:txBody>
                  <a:tcPr marL="0" marR="0" marT="0" marB="0" anchor="b">
                    <a:solidFill>
                      <a:srgbClr val="DDE0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632"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2074B4"/>
                          </a:solidFill>
                          <a:latin typeface="Arial"/>
                        </a:rPr>
                        <a:t>^ </a:t>
                      </a:r>
                      <a:r>
                        <a:rPr lang="en-US" sz="400">
                          <a:latin typeface="Arial"/>
                        </a:rPr>
                        <a:t>■ </a:t>
                      </a:r>
                      <a:r>
                        <a:rPr lang="en-US" sz="400">
                          <a:solidFill>
                            <a:srgbClr val="406385"/>
                          </a:solidFill>
                          <a:latin typeface="Arial"/>
                        </a:rPr>
                        <a:t>R </a:t>
                      </a:r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4.5.1 ■ </a:t>
                      </a:r>
                      <a:r>
                        <a:rPr lang="en-US" sz="400" i="1">
                          <a:solidFill>
                            <a:srgbClr val="716F74"/>
                          </a:solidFill>
                          <a:latin typeface="Consolas"/>
                        </a:rPr>
                        <a:t>~i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750" b="1">
                          <a:solidFill>
                            <a:srgbClr val="AED1B1"/>
                          </a:solidFill>
                          <a:latin typeface="Tahoma"/>
                        </a:rPr>
                        <a:t>0</a:t>
                      </a:r>
                      <a:r>
                        <a:rPr lang="en-US" sz="550">
                          <a:solidFill>
                            <a:srgbClr val="AED1B1"/>
                          </a:solidFill>
                          <a:latin typeface="Tahoma"/>
                        </a:rPr>
                        <a:t>~</a:t>
                      </a:r>
                      <a:r>
                        <a:rPr lang="en-US" sz="750" b="1">
                          <a:solidFill>
                            <a:srgbClr val="AED1B1"/>
                          </a:solidFill>
                          <a:latin typeface="Tahoma"/>
                        </a:rPr>
                        <a:t>7</a:t>
                      </a:r>
                      <a:r>
                        <a:rPr lang="en-US" sz="550">
                          <a:solidFill>
                            <a:srgbClr val="AED1B1"/>
                          </a:solidFill>
                          <a:latin typeface="Tahoma"/>
                        </a:rPr>
                        <a:t>]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ángulo 10"/>
          <p:cNvSpPr/>
          <p:nvPr/>
        </p:nvSpPr>
        <p:spPr>
          <a:xfrm>
            <a:off x="1371600" y="4882896"/>
            <a:ext cx="1712976" cy="198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lnSpc>
                <a:spcPts val="528"/>
              </a:lnSpc>
            </a:pPr>
            <a:r>
              <a:rPr lang="en-US" sz="450" b="1">
                <a:solidFill>
                  <a:srgbClr val="5B54F5"/>
                </a:solidFill>
                <a:latin typeface="Tahoma"/>
              </a:rPr>
              <a:t>&gt;    source("C:/Users/isaia/Downloads/Ej5im2Maxi.R") </a:t>
            </a:r>
            <a:r>
              <a:rPr lang="es" sz="450" b="1">
                <a:solidFill>
                  <a:srgbClr val="2B2A2E"/>
                </a:solidFill>
                <a:latin typeface="Tahoma"/>
              </a:rPr>
              <a:t>Ejercicio </a:t>
            </a:r>
            <a:r>
              <a:rPr lang="en-US" sz="450" b="1">
                <a:solidFill>
                  <a:srgbClr val="2B2A2E"/>
                </a:solidFill>
                <a:latin typeface="Tahoma"/>
              </a:rPr>
              <a:t>2 - </a:t>
            </a:r>
            <a:r>
              <a:rPr lang="es" sz="450" b="1">
                <a:solidFill>
                  <a:srgbClr val="2B2A2E"/>
                </a:solidFill>
                <a:latin typeface="Tahoma"/>
              </a:rPr>
              <a:t>Solución </a:t>
            </a:r>
            <a:r>
              <a:rPr lang="en-US" sz="450" b="1">
                <a:solidFill>
                  <a:srgbClr val="58565B"/>
                </a:solidFill>
                <a:latin typeface="Tahoma"/>
              </a:rPr>
              <a:t>(x,y): </a:t>
            </a:r>
            <a:r>
              <a:rPr lang="en-US" sz="450" b="1">
                <a:latin typeface="Tahoma"/>
              </a:rPr>
              <a:t>S </a:t>
            </a:r>
            <a:r>
              <a:rPr lang="en-US" sz="450" b="1">
                <a:solidFill>
                  <a:srgbClr val="2B2A2E"/>
                </a:solidFill>
                <a:latin typeface="Tahoma"/>
              </a:rPr>
              <a:t>1.5 </a:t>
            </a:r>
            <a:r>
              <a:rPr lang="en-US" sz="450" b="1">
                <a:solidFill>
                  <a:srgbClr val="325256"/>
                </a:solidFill>
                <a:latin typeface="Tahoma"/>
              </a:rPr>
              <a:t>Valor </a:t>
            </a:r>
            <a:r>
              <a:rPr lang="es" sz="450" b="1">
                <a:solidFill>
                  <a:srgbClr val="2B2A2E"/>
                </a:solidFill>
                <a:latin typeface="Tahoma"/>
              </a:rPr>
              <a:t>óptimo </a:t>
            </a:r>
            <a:r>
              <a:rPr lang="en-US" sz="450" b="1">
                <a:latin typeface="Tahoma"/>
              </a:rPr>
              <a:t>Z = </a:t>
            </a:r>
            <a:r>
              <a:rPr lang="en-US" sz="450" b="1">
                <a:solidFill>
                  <a:srgbClr val="2B2A2E"/>
                </a:solidFill>
                <a:latin typeface="Tahoma"/>
              </a:rPr>
              <a:t>31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1374648" y="5105400"/>
            <a:ext cx="33528" cy="3352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lnSpc>
                <a:spcPts val="528"/>
              </a:lnSpc>
            </a:pPr>
            <a:r>
              <a:rPr lang="en-US" sz="400">
                <a:solidFill>
                  <a:srgbClr val="5B54F5"/>
                </a:solidFill>
                <a:latin typeface="Arial"/>
              </a:rPr>
              <a:t>&gt;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2249424" y="5833872"/>
            <a:ext cx="384048" cy="85344"/>
          </a:xfrm>
          <a:prstGeom prst="rect">
            <a:avLst/>
          </a:prstGeom>
          <a:solidFill>
            <a:srgbClr val="F5F5E9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4C4B54"/>
                </a:solidFill>
                <a:latin typeface="Arial"/>
              </a:rPr>
              <a:t>Q </a:t>
            </a:r>
            <a:r>
              <a:rPr lang="es" sz="400">
                <a:solidFill>
                  <a:srgbClr val="8E95A2"/>
                </a:solidFill>
                <a:latin typeface="Arial"/>
              </a:rPr>
              <a:t>Buscar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2980944" y="5803392"/>
            <a:ext cx="1969008" cy="146304"/>
          </a:xfrm>
          <a:prstGeom prst="rect">
            <a:avLst/>
          </a:prstGeom>
          <a:solidFill>
            <a:srgbClr val="E2DCD6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1100">
                <a:solidFill>
                  <a:srgbClr val="7E3026"/>
                </a:solidFill>
                <a:latin typeface="Arial"/>
              </a:rPr>
              <a:t>If </a:t>
            </a:r>
            <a:r>
              <a:rPr lang="en-US" sz="1100">
                <a:solidFill>
                  <a:srgbClr val="2B2A2E"/>
                </a:solidFill>
                <a:latin typeface="Arial"/>
              </a:rPr>
              <a:t>i_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6400800" y="5882640"/>
            <a:ext cx="445008" cy="67056"/>
          </a:xfrm>
          <a:prstGeom prst="rect">
            <a:avLst/>
          </a:prstGeom>
          <a:solidFill>
            <a:srgbClr val="E2DCD6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58565B"/>
                </a:solidFill>
                <a:latin typeface="Arial"/>
              </a:rPr>
              <a:t>19/09/2025 </a:t>
            </a:r>
            <a:r>
              <a:rPr lang="en-US" sz="400" baseline="30000">
                <a:solidFill>
                  <a:srgbClr val="201E1F"/>
                </a:solidFill>
                <a:latin typeface="Arial"/>
              </a:rPr>
              <a:t>T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1304544" y="6144768"/>
            <a:ext cx="1539240" cy="15849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s" sz="1100">
                <a:latin typeface="Arial"/>
              </a:rPr>
              <a:t>Resuelto </a:t>
            </a:r>
            <a:r>
              <a:rPr lang="en-US" sz="1100">
                <a:latin typeface="Arial"/>
              </a:rPr>
              <a:t>con PomQm: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/>
        </p:nvGraphicFramePr>
        <p:xfrm>
          <a:off x="1307592" y="899160"/>
          <a:ext cx="5608320" cy="1024954"/>
        </p:xfrm>
        <a:graphic>
          <a:graphicData uri="http://schemas.openxmlformats.org/drawingml/2006/table">
            <a:tbl>
              <a:tblPr/>
              <a:tblGrid>
                <a:gridCol w="100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2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70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9728">
                <a:tc>
                  <a:txBody>
                    <a:bodyPr/>
                    <a:lstStyle/>
                    <a:p>
                      <a:pPr indent="0"/>
                      <a:r>
                        <a:rPr lang="es" sz="400">
                          <a:solidFill>
                            <a:srgbClr val="351A1B"/>
                          </a:solidFill>
                          <a:latin typeface="Arial"/>
                        </a:rPr>
                        <a:t>°i» </a:t>
                      </a:r>
                      <a:r>
                        <a:rPr lang="es" sz="400">
                          <a:solidFill>
                            <a:srgbClr val="58565B"/>
                          </a:solidFill>
                          <a:latin typeface="Arial"/>
                        </a:rPr>
                        <a:t>QM </a:t>
                      </a:r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for </a:t>
                      </a:r>
                      <a:r>
                        <a:rPr lang="es" sz="400">
                          <a:solidFill>
                            <a:srgbClr val="58565B"/>
                          </a:solidFill>
                          <a:latin typeface="Arial"/>
                        </a:rPr>
                        <a:t>Windows - </a:t>
                      </a:r>
                      <a:r>
                        <a:rPr lang="en-US" sz="400">
                          <a:solidFill>
                            <a:srgbClr val="58565B"/>
                          </a:solidFill>
                          <a:latin typeface="Arial"/>
                        </a:rPr>
                        <a:t>[Iterations]</a:t>
                      </a:r>
                    </a:p>
                  </a:txBody>
                  <a:tcPr marL="0" marR="0" marT="0" marB="0">
                    <a:solidFill>
                      <a:srgbClr val="F5F5E9"/>
                    </a:solidFill>
                  </a:tcPr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>
                    <a:solidFill>
                      <a:srgbClr val="F5F5E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— </a:t>
                      </a:r>
                      <a:r>
                        <a:rPr lang="en-US" sz="400">
                          <a:solidFill>
                            <a:srgbClr val="58565B"/>
                          </a:solidFill>
                          <a:latin typeface="Arial"/>
                        </a:rPr>
                        <a:t>OX</a:t>
                      </a:r>
                    </a:p>
                  </a:txBody>
                  <a:tcPr marL="0" marR="0" marT="0" marB="0">
                    <a:solidFill>
                      <a:srgbClr val="F5F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632">
                <a:tc gridSpan="3">
                  <a:txBody>
                    <a:bodyPr/>
                    <a:lstStyle/>
                    <a:p>
                      <a:pPr indent="0"/>
                      <a:r>
                        <a:rPr lang="es" sz="400">
                          <a:solidFill>
                            <a:srgbClr val="995B4E"/>
                          </a:solidFill>
                          <a:latin typeface="Arial"/>
                        </a:rPr>
                        <a:t>SU </a:t>
                      </a:r>
                      <a:r>
                        <a:rPr lang="es" sz="400">
                          <a:solidFill>
                            <a:srgbClr val="495668"/>
                          </a:solidFill>
                          <a:latin typeface="Arial"/>
                        </a:rPr>
                        <a:t>RLE </a:t>
                      </a:r>
                      <a:r>
                        <a:rPr lang="es" sz="400">
                          <a:solidFill>
                            <a:srgbClr val="779CAD"/>
                          </a:solidFill>
                          <a:latin typeface="Arial"/>
                        </a:rPr>
                        <a:t>| </a:t>
                      </a:r>
                      <a:r>
                        <a:rPr lang="en-US" sz="400">
                          <a:solidFill>
                            <a:srgbClr val="779CAD"/>
                          </a:solidFill>
                          <a:latin typeface="Arial"/>
                        </a:rPr>
                        <a:t>EDIT </a:t>
                      </a:r>
                      <a:r>
                        <a:rPr lang="es" sz="400">
                          <a:solidFill>
                            <a:srgbClr val="779CAD"/>
                          </a:solidFill>
                          <a:latin typeface="Arial"/>
                        </a:rPr>
                        <a:t>| </a:t>
                      </a:r>
                      <a:r>
                        <a:rPr lang="en-US" sz="400">
                          <a:solidFill>
                            <a:srgbClr val="495668"/>
                          </a:solidFill>
                          <a:latin typeface="Arial"/>
                        </a:rPr>
                        <a:t>VIEW TAYLOR </a:t>
                      </a:r>
                      <a:r>
                        <a:rPr lang="es" sz="400">
                          <a:solidFill>
                            <a:srgbClr val="495668"/>
                          </a:solidFill>
                          <a:latin typeface="Arial"/>
                        </a:rPr>
                        <a:t>MODULE </a:t>
                      </a:r>
                      <a:r>
                        <a:rPr lang="en-US" sz="400">
                          <a:solidFill>
                            <a:srgbClr val="495668"/>
                          </a:solidFill>
                          <a:latin typeface="Arial"/>
                        </a:rPr>
                        <a:t>FORMAT TOOLS </a:t>
                      </a:r>
                      <a:r>
                        <a:rPr lang="en-US" sz="400">
                          <a:solidFill>
                            <a:srgbClr val="779CAD"/>
                          </a:solidFill>
                          <a:latin typeface="Arial"/>
                        </a:rPr>
                        <a:t>U </a:t>
                      </a:r>
                      <a:r>
                        <a:rPr lang="en-US" sz="400">
                          <a:solidFill>
                            <a:srgbClr val="357D46"/>
                          </a:solidFill>
                          <a:latin typeface="Arial"/>
                        </a:rPr>
                        <a:t>SOLUTIONS </a:t>
                      </a:r>
                      <a:r>
                        <a:rPr lang="en-US" sz="400">
                          <a:solidFill>
                            <a:srgbClr val="495668"/>
                          </a:solidFill>
                          <a:latin typeface="Arial"/>
                        </a:rPr>
                        <a:t>HELP </a:t>
                      </a:r>
                      <a:r>
                        <a:rPr lang="en-US" sz="400">
                          <a:solidFill>
                            <a:srgbClr val="DF0C10"/>
                          </a:solidFill>
                          <a:latin typeface="Arial"/>
                        </a:rPr>
                        <a:t>■ </a:t>
                      </a:r>
                      <a:r>
                        <a:rPr lang="en-US" sz="400">
                          <a:solidFill>
                            <a:srgbClr val="495668"/>
                          </a:solidFill>
                          <a:latin typeface="Arial"/>
                        </a:rPr>
                        <a:t>EDIT DATA </a:t>
                      </a:r>
                      <a:r>
                        <a:rPr lang="en-US" sz="400">
                          <a:solidFill>
                            <a:srgbClr val="131936"/>
                          </a:solidFill>
                          <a:latin typeface="Arial"/>
                        </a:rPr>
                        <a:t>_ </a:t>
                      </a:r>
                      <a:r>
                        <a:rPr lang="en-US" sz="450" i="1">
                          <a:solidFill>
                            <a:srgbClr val="131936"/>
                          </a:solidFill>
                          <a:latin typeface="Times New Roman"/>
                        </a:rPr>
                        <a:t>&amp;</a:t>
                      </a:r>
                      <a:r>
                        <a:rPr lang="en-US" sz="400">
                          <a:solidFill>
                            <a:srgbClr val="131936"/>
                          </a:solidFill>
                          <a:latin typeface="Arial"/>
                        </a:rPr>
                        <a:t> X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704">
                <a:tc>
                  <a:txBody>
                    <a:bodyPr/>
                    <a:lstStyle/>
                    <a:p>
                      <a:pPr indent="0"/>
                      <a:r>
                        <a:rPr lang="en-US" sz="1200" b="1" spc="-50">
                          <a:solidFill>
                            <a:srgbClr val="79798B"/>
                          </a:solidFill>
                          <a:latin typeface="Times New Roman"/>
                        </a:rPr>
                        <a:t>J</a:t>
                      </a:r>
                    </a:p>
                    <a:p>
                      <a:pPr indent="0"/>
                      <a:r>
                        <a:rPr lang="en-US" sz="400">
                          <a:solidFill>
                            <a:srgbClr val="495668"/>
                          </a:solidFill>
                          <a:latin typeface="Arial"/>
                        </a:rPr>
                        <a:t>New Open Save Print ■*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DF0C10"/>
                          </a:solidFill>
                          <a:latin typeface="Arial"/>
                        </a:rPr>
                        <a:t>■ </a:t>
                      </a:r>
                      <a:r>
                        <a:rPr lang="en-US" sz="400">
                          <a:solidFill>
                            <a:srgbClr val="325256"/>
                          </a:solidFill>
                          <a:latin typeface="Arial"/>
                        </a:rPr>
                        <a:t>Edit Data</a:t>
                      </a:r>
                    </a:p>
                  </a:txBody>
                  <a:tcPr marL="0" marR="0" marT="0" marB="0" anchor="ctr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marL="698500" indent="0"/>
                      <a:r>
                        <a:rPr lang="en-US" sz="1100" i="1">
                          <a:solidFill>
                            <a:srgbClr val="4C6FB8"/>
                          </a:solidFill>
                          <a:latin typeface="Arial"/>
                        </a:rPr>
                        <a:t>m</a:t>
                      </a:r>
                      <a:r>
                        <a:rPr lang="en-US" sz="1200" b="1" spc="-50">
                          <a:solidFill>
                            <a:srgbClr val="4C6FB8"/>
                          </a:solidFill>
                          <a:latin typeface="Times New Roman"/>
                        </a:rPr>
                        <a:t> </a:t>
                      </a:r>
                      <a:r>
                        <a:rPr lang="es" sz="1200" b="1" spc="-50">
                          <a:solidFill>
                            <a:srgbClr val="4C6FB8"/>
                          </a:solidFill>
                          <a:latin typeface="Times New Roman"/>
                        </a:rPr>
                        <a:t>na </a:t>
                      </a:r>
                      <a:r>
                        <a:rPr lang="en-US" sz="1200" b="1" spc="-50">
                          <a:solidFill>
                            <a:srgbClr val="0504F4"/>
                          </a:solidFill>
                          <a:latin typeface="Times New Roman"/>
                        </a:rPr>
                        <a:t>^</a:t>
                      </a:r>
                    </a:p>
                    <a:p>
                      <a:pPr marL="406400" marR="863600" indent="-406400">
                        <a:lnSpc>
                          <a:spcPts val="480"/>
                        </a:lnSpc>
                      </a:pPr>
                      <a:r>
                        <a:rPr lang="en-US" sz="400">
                          <a:solidFill>
                            <a:srgbClr val="495668"/>
                          </a:solidFill>
                          <a:latin typeface="Arial"/>
                        </a:rPr>
                        <a:t>Copy Paste Autos.ze Widen FuH </a:t>
                      </a:r>
                      <a:r>
                        <a:rPr lang="en-US" sz="400">
                          <a:solidFill>
                            <a:srgbClr val="8E95A2"/>
                          </a:solidFill>
                          <a:latin typeface="Arial"/>
                        </a:rPr>
                        <a:t>Insert Insert Copy Cell </a:t>
                      </a:r>
                      <a:r>
                        <a:rPr lang="en-US" sz="400">
                          <a:solidFill>
                            <a:srgbClr val="495668"/>
                          </a:solidFill>
                          <a:latin typeface="Arial"/>
                        </a:rPr>
                        <a:t>Calculator Normal Comment Snip Calendar Help Columns Columns Screen </a:t>
                      </a:r>
                      <a:r>
                        <a:rPr lang="en-US" sz="400">
                          <a:solidFill>
                            <a:srgbClr val="8E95A2"/>
                          </a:solidFill>
                          <a:latin typeface="Arial"/>
                        </a:rPr>
                        <a:t>Row(s) Column(s) Down </a:t>
                      </a:r>
                      <a:r>
                        <a:rPr lang="en-US" sz="400">
                          <a:solidFill>
                            <a:srgbClr val="495668"/>
                          </a:solidFill>
                          <a:latin typeface="Arial"/>
                        </a:rPr>
                        <a:t>Distribution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628DBA"/>
                          </a:solidFill>
                          <a:latin typeface="Arial"/>
                        </a:rPr>
                        <a:t>MyOMLab </a:t>
                      </a:r>
                      <a:r>
                        <a:rPr lang="en-US" sz="400">
                          <a:solidFill>
                            <a:srgbClr val="3478C9"/>
                          </a:solidFill>
                          <a:latin typeface="Arial"/>
                        </a:rPr>
                        <a:t>JjU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1100" i="1">
                          <a:solidFill>
                            <a:srgbClr val="2074B4"/>
                          </a:solidFill>
                          <a:latin typeface="Arial"/>
                        </a:rPr>
                        <a:t>w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marL="292100" indent="0"/>
                      <a:r>
                        <a:rPr lang="en-US" sz="400">
                          <a:solidFill>
                            <a:srgbClr val="495668"/>
                          </a:solidFill>
                          <a:latin typeface="Arial"/>
                        </a:rPr>
                        <a:t>Decimals </a:t>
                      </a:r>
                      <a:r>
                        <a:rPr lang="en-US" sz="400">
                          <a:solidFill>
                            <a:srgbClr val="7E2154"/>
                          </a:solidFill>
                          <a:latin typeface="Arial"/>
                        </a:rPr>
                        <a:t>1 </a:t>
                      </a:r>
                      <a:r>
                        <a:rPr lang="en-US" sz="400">
                          <a:solidFill>
                            <a:srgbClr val="43294D"/>
                          </a:solidFill>
                          <a:latin typeface="Arial"/>
                        </a:rPr>
                        <a:t>2 </a:t>
                      </a:r>
                      <a:r>
                        <a:rPr lang="en-US" sz="400">
                          <a:solidFill>
                            <a:srgbClr val="CD5245"/>
                          </a:solidFill>
                          <a:latin typeface="Arial"/>
                        </a:rPr>
                        <a:t>3 </a:t>
                      </a:r>
                      <a:r>
                        <a:rPr lang="en-US" sz="400">
                          <a:solidFill>
                            <a:srgbClr val="7E2154"/>
                          </a:solidFill>
                          <a:latin typeface="Arial"/>
                        </a:rPr>
                        <a:t>4 </a:t>
                      </a:r>
                      <a:r>
                        <a:rPr lang="en-US" sz="400">
                          <a:solidFill>
                            <a:srgbClr val="62799D"/>
                          </a:solidFill>
                          <a:latin typeface="Arial"/>
                        </a:rPr>
                        <a:t>5 </a:t>
                      </a:r>
                      <a:r>
                        <a:rPr lang="en-US" sz="400">
                          <a:solidFill>
                            <a:srgbClr val="1E25B4"/>
                          </a:solidFill>
                          <a:latin typeface="Arial"/>
                        </a:rPr>
                        <a:t>6 </a:t>
                      </a:r>
                      <a:r>
                        <a:rPr lang="en-US" sz="400">
                          <a:solidFill>
                            <a:srgbClr val="495668"/>
                          </a:solidFill>
                          <a:latin typeface="Arial"/>
                        </a:rPr>
                        <a:t>Open File </a:t>
                      </a:r>
                      <a:r>
                        <a:rPr lang="en-US" sz="400">
                          <a:latin typeface="Arial"/>
                        </a:rPr>
                        <a:t>^ </a:t>
                      </a:r>
                      <a:r>
                        <a:rPr lang="en-US" sz="400">
                          <a:solidFill>
                            <a:srgbClr val="495668"/>
                          </a:solidFill>
                          <a:latin typeface="Arial"/>
                        </a:rPr>
                        <a:t>Next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344">
                <a:tc gridSpan="2"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8E95A2"/>
                          </a:solidFill>
                          <a:latin typeface="Arial"/>
                        </a:rPr>
                        <a:t>Paste From </a:t>
                      </a:r>
                      <a:r>
                        <a:rPr lang="en-US" sz="400">
                          <a:solidFill>
                            <a:srgbClr val="495668"/>
                          </a:solidFill>
                          <a:latin typeface="Arial"/>
                        </a:rPr>
                        <a:t>Copy Cell Paste/Copy Help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0" indent="-406400"/>
                      <a:r>
                        <a:rPr lang="en-US" sz="400">
                          <a:solidFill>
                            <a:srgbClr val="495668"/>
                          </a:solidFill>
                          <a:latin typeface="Arial"/>
                        </a:rPr>
                        <a:t>Web Site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2776"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2B2A2E"/>
                          </a:solidFill>
                          <a:latin typeface="Arial"/>
                        </a:rPr>
                        <a:t>Table formatting </a:t>
                      </a:r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Arial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867570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88900" indent="0"/>
                      <a:r>
                        <a:rPr lang="en-US" sz="400">
                          <a:solidFill>
                            <a:srgbClr val="65758A"/>
                          </a:solidFill>
                          <a:latin typeface="Arial"/>
                        </a:rPr>
                        <a:t>jio </a:t>
                      </a:r>
                      <a:r>
                        <a:rPr lang="es" sz="400">
                          <a:solidFill>
                            <a:srgbClr val="65758A"/>
                          </a:solidFill>
                          <a:latin typeface="Arial"/>
                        </a:rPr>
                        <a:t>¿*5 </a:t>
                      </a:r>
                      <a:r>
                        <a:rPr lang="en-US" sz="400">
                          <a:solidFill>
                            <a:srgbClr val="495668"/>
                          </a:solidFill>
                          <a:latin typeface="Arial"/>
                        </a:rPr>
                        <a:t>Fix Dec </a:t>
                      </a:r>
                      <a:r>
                        <a:rPr lang="en-US" sz="400">
                          <a:solidFill>
                            <a:srgbClr val="65758A"/>
                          </a:solidFill>
                          <a:latin typeface="Arial"/>
                        </a:rPr>
                        <a:t>0.0 </a:t>
                      </a:r>
                      <a:r>
                        <a:rPr lang="en-US" sz="400">
                          <a:solidFill>
                            <a:srgbClr val="351A1B"/>
                          </a:solidFill>
                          <a:latin typeface="Arial"/>
                        </a:rPr>
                        <a:t>0 </a:t>
                      </a:r>
                      <a:r>
                        <a:rPr lang="en-US" sz="400">
                          <a:solidFill>
                            <a:srgbClr val="2B2A2E"/>
                          </a:solidFill>
                          <a:latin typeface="Arial"/>
                        </a:rPr>
                        <a:t>Selected cells formatting </a:t>
                      </a:r>
                      <a:r>
                        <a:rPr lang="en-US" sz="400">
                          <a:latin typeface="Arial"/>
                        </a:rPr>
                        <a:t>B </a:t>
                      </a:r>
                      <a:r>
                        <a:rPr lang="en-US" sz="450" i="1">
                          <a:solidFill>
                            <a:srgbClr val="2B2A2E"/>
                          </a:solidFill>
                          <a:latin typeface="Times New Roman"/>
                        </a:rPr>
                        <a:t>I</a:t>
                      </a:r>
                      <a:r>
                        <a:rPr lang="en-US" sz="400">
                          <a:solidFill>
                            <a:srgbClr val="2B2A2E"/>
                          </a:solidFill>
                          <a:latin typeface="Arial"/>
                        </a:rPr>
                        <a:t> </a:t>
                      </a:r>
                      <a:r>
                        <a:rPr lang="en-US" sz="400">
                          <a:solidFill>
                            <a:srgbClr val="1B1D7D"/>
                          </a:solidFill>
                          <a:latin typeface="Arial"/>
                        </a:rPr>
                        <a:t>A</a:t>
                      </a:r>
                    </a:p>
                  </a:txBody>
                  <a:tcPr marL="0" marR="0" marT="0" marB="0" anchor="ctr">
                    <a:solidFill>
                      <a:srgbClr val="B9D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0208">
                <a:tc gridSpan="3"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351A1B"/>
                          </a:solidFill>
                          <a:latin typeface="Arial"/>
                        </a:rPr>
                        <a:t>INSTRUCTION: </a:t>
                      </a:r>
                      <a:r>
                        <a:rPr lang="en-US" sz="400">
                          <a:solidFill>
                            <a:srgbClr val="7E3026"/>
                          </a:solidFill>
                          <a:latin typeface="Arial"/>
                        </a:rPr>
                        <a:t>There are more results available in additional windows. These may be opened by using the SOLUTIONS menu in the Main Menu.</a:t>
                      </a:r>
                    </a:p>
                  </a:txBody>
                  <a:tcPr marL="0" marR="0" marT="0" marB="0">
                    <a:solidFill>
                      <a:srgbClr val="F9807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Rectángulo 2"/>
          <p:cNvSpPr/>
          <p:nvPr/>
        </p:nvSpPr>
        <p:spPr>
          <a:xfrm>
            <a:off x="1341120" y="1950720"/>
            <a:ext cx="402336" cy="67056"/>
          </a:xfrm>
          <a:prstGeom prst="rect">
            <a:avLst/>
          </a:prstGeom>
          <a:solidFill>
            <a:srgbClr val="FCDABA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s" sz="400" b="1">
                <a:solidFill>
                  <a:srgbClr val="717EA6"/>
                </a:solidFill>
                <a:latin typeface="Arial"/>
              </a:rPr>
              <a:t>Module liee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853184" y="1944624"/>
            <a:ext cx="316992" cy="6705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716F74"/>
                </a:solidFill>
                <a:latin typeface="Arial"/>
              </a:rPr>
              <a:t>Hide </a:t>
            </a:r>
            <a:r>
              <a:rPr lang="es" sz="400">
                <a:solidFill>
                  <a:srgbClr val="716F74"/>
                </a:solidFill>
                <a:latin typeface="Arial"/>
              </a:rPr>
              <a:t>Panel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341120" y="2103120"/>
            <a:ext cx="883920" cy="1560576"/>
          </a:xfrm>
          <a:prstGeom prst="rect">
            <a:avLst/>
          </a:prstGeom>
          <a:solidFill>
            <a:srgbClr val="FCDABA"/>
          </a:solidFill>
        </p:spPr>
        <p:txBody>
          <a:bodyPr lIns="0" tIns="0" rIns="0" bIns="0">
            <a:noAutofit/>
          </a:bodyPr>
          <a:lstStyle/>
          <a:p>
            <a:pPr indent="0" algn="just">
              <a:lnSpc>
                <a:spcPts val="552"/>
              </a:lnSpc>
            </a:pPr>
            <a:r>
              <a:rPr lang="es" sz="400">
                <a:solidFill>
                  <a:srgbClr val="7D6554"/>
                </a:solidFill>
                <a:latin typeface="Arial"/>
              </a:rPr>
              <a:t>■ Breakeven/Coal</a:t>
            </a:r>
            <a:r>
              <a:rPr lang="en-US" sz="400">
                <a:solidFill>
                  <a:srgbClr val="7D6554"/>
                </a:solidFill>
                <a:latin typeface="Arial"/>
              </a:rPr>
              <a:t>-Volume Analyse</a:t>
            </a:r>
          </a:p>
          <a:p>
            <a:pPr indent="0" algn="just">
              <a:lnSpc>
                <a:spcPts val="552"/>
              </a:lnSpc>
            </a:pPr>
            <a:r>
              <a:rPr lang="es" sz="400">
                <a:solidFill>
                  <a:srgbClr val="7D6554"/>
                </a:solidFill>
                <a:latin typeface="Arial"/>
              </a:rPr>
              <a:t>*    </a:t>
            </a:r>
            <a:r>
              <a:rPr lang="en-US" sz="400">
                <a:solidFill>
                  <a:srgbClr val="7D6554"/>
                </a:solidFill>
                <a:latin typeface="Arial"/>
              </a:rPr>
              <a:t>Decision Analyse</a:t>
            </a:r>
          </a:p>
          <a:p>
            <a:pPr marL="90932" indent="-139700" algn="just">
              <a:lnSpc>
                <a:spcPts val="552"/>
              </a:lnSpc>
            </a:pPr>
            <a:r>
              <a:rPr lang="en-US" sz="400">
                <a:solidFill>
                  <a:srgbClr val="7D6554"/>
                </a:solidFill>
                <a:latin typeface="Arial"/>
              </a:rPr>
              <a:t>*    Forecasting Game Theory Goal Programmng</a:t>
            </a:r>
          </a:p>
          <a:p>
            <a:pPr marL="90932" indent="0" algn="just">
              <a:lnSpc>
                <a:spcPts val="552"/>
              </a:lnSpc>
            </a:pPr>
            <a:r>
              <a:rPr lang="en-US" sz="400">
                <a:solidFill>
                  <a:srgbClr val="7D6554"/>
                </a:solidFill>
                <a:latin typeface="Arial"/>
              </a:rPr>
              <a:t>Integer &amp; Hxed Integer Programmng Inventory</a:t>
            </a:r>
          </a:p>
          <a:p>
            <a:pPr marL="179832" indent="0">
              <a:lnSpc>
                <a:spcPts val="552"/>
              </a:lnSpc>
            </a:pPr>
            <a:r>
              <a:rPr lang="en-US" sz="400">
                <a:solidFill>
                  <a:srgbClr val="7D6554"/>
                </a:solidFill>
                <a:latin typeface="Arial"/>
              </a:rPr>
              <a:t>Econotnc Order QuanttylEOG) M Production Order Quantity Model Back Order Inventory Model Production wth Backorders Mode Quartty Oscount (EOQl Model ABC Analyss</a:t>
            </a:r>
          </a:p>
          <a:p>
            <a:pPr marL="90932" indent="88900">
              <a:lnSpc>
                <a:spcPts val="552"/>
              </a:lnSpc>
            </a:pPr>
            <a:r>
              <a:rPr lang="en-US" sz="400">
                <a:solidFill>
                  <a:srgbClr val="7D6554"/>
                </a:solidFill>
                <a:latin typeface="Arial"/>
              </a:rPr>
              <a:t>Reorder Pont/Safety Stock (Nom Reorder Pont/Safety Stock (Disc Kanban computation Single Period Invert ory (Discrete Sngle Period Inventory (Normal </a:t>
            </a:r>
            <a:r>
              <a:rPr lang="en-US" sz="400">
                <a:solidFill>
                  <a:srgbClr val="593F2D"/>
                </a:solidFill>
                <a:latin typeface="Arial"/>
              </a:rPr>
              <a:t>D </a:t>
            </a:r>
            <a:r>
              <a:rPr lang="en-US" sz="400">
                <a:solidFill>
                  <a:srgbClr val="E56D61"/>
                </a:solidFill>
                <a:latin typeface="Arial"/>
              </a:rPr>
              <a:t>Unear Programming </a:t>
            </a:r>
            <a:r>
              <a:rPr lang="en-US" sz="400">
                <a:solidFill>
                  <a:srgbClr val="7D6554"/>
                </a:solidFill>
                <a:latin typeface="Arial"/>
              </a:rPr>
              <a:t>Markov Analyse Material Requirements Planting</a:t>
            </a:r>
          </a:p>
          <a:p>
            <a:pPr marL="90932" indent="-139700" algn="just">
              <a:lnSpc>
                <a:spcPts val="552"/>
              </a:lnSpc>
              <a:spcAft>
                <a:spcPts val="420"/>
              </a:spcAft>
            </a:pPr>
            <a:r>
              <a:rPr lang="en-US" sz="400">
                <a:solidFill>
                  <a:srgbClr val="7D6554"/>
                </a:solidFill>
                <a:latin typeface="Arial"/>
              </a:rPr>
              <a:t>*    Networks</a:t>
            </a:r>
          </a:p>
        </p:txBody>
      </p:sp>
      <p:sp>
        <p:nvSpPr>
          <p:cNvPr id="6" name="Rectángulo 5"/>
          <p:cNvSpPr/>
          <p:nvPr/>
        </p:nvSpPr>
        <p:spPr>
          <a:xfrm>
            <a:off x="2322576" y="1905000"/>
            <a:ext cx="301752" cy="256032"/>
          </a:xfrm>
          <a:prstGeom prst="rect">
            <a:avLst/>
          </a:prstGeom>
          <a:solidFill>
            <a:srgbClr val="F5F5E9"/>
          </a:solidFill>
        </p:spPr>
        <p:txBody>
          <a:bodyPr lIns="0" tIns="0" rIns="0" bIns="0">
            <a:noAutofit/>
          </a:bodyPr>
          <a:lstStyle/>
          <a:p>
            <a:pPr indent="0">
              <a:lnSpc>
                <a:spcPts val="816"/>
              </a:lnSpc>
            </a:pPr>
            <a:r>
              <a:rPr lang="en-US" sz="400">
                <a:solidFill>
                  <a:srgbClr val="76645F"/>
                </a:solidFill>
                <a:latin typeface="Arial"/>
              </a:rPr>
              <a:t>Objective </a:t>
            </a:r>
            <a:r>
              <a:rPr lang="en-US" sz="400">
                <a:solidFill>
                  <a:srgbClr val="1558A8"/>
                </a:solidFill>
                <a:latin typeface="Arial"/>
              </a:rPr>
              <a:t>O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Maximize </a:t>
            </a:r>
            <a:r>
              <a:rPr lang="en-US" sz="400">
                <a:solidFill>
                  <a:srgbClr val="A4A19D"/>
                </a:solidFill>
                <a:latin typeface="Arial"/>
              </a:rPr>
              <a:t>O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Mnmze</a:t>
            </a:r>
          </a:p>
        </p:txBody>
      </p:sp>
      <p:graphicFrame>
        <p:nvGraphicFramePr>
          <p:cNvPr id="7" name="Tabla 6"/>
          <p:cNvGraphicFramePr>
            <a:graphicFrameLocks noGrp="1"/>
          </p:cNvGraphicFramePr>
          <p:nvPr/>
        </p:nvGraphicFramePr>
        <p:xfrm>
          <a:off x="2276856" y="2249424"/>
          <a:ext cx="3444240" cy="1524000"/>
        </p:xfrm>
        <a:graphic>
          <a:graphicData uri="http://schemas.openxmlformats.org/drawingml/2006/table">
            <a:tbl>
              <a:tblPr/>
              <a:tblGrid>
                <a:gridCol w="804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2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51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21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51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21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21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127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13944">
                <a:tc>
                  <a:txBody>
                    <a:bodyPr/>
                    <a:lstStyle/>
                    <a:p>
                      <a:pPr indent="0">
                        <a:spcAft>
                          <a:spcPts val="420"/>
                        </a:spcAft>
                      </a:pPr>
                      <a:r>
                        <a:rPr lang="en-US" sz="500" b="1">
                          <a:solidFill>
                            <a:srgbClr val="709ED1"/>
                          </a:solidFill>
                          <a:latin typeface="Arial"/>
                        </a:rPr>
                        <a:t>(untitled) Solution</a:t>
                      </a:r>
                    </a:p>
                    <a:p>
                      <a:pPr indent="0"/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Cj</a:t>
                      </a:r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R="190500" indent="0">
                        <a:lnSpc>
                          <a:spcPts val="552"/>
                        </a:lnSpc>
                      </a:pPr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Basic 5 Variable Quantity X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sz="15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4</a:t>
                      </a:r>
                    </a:p>
                    <a:p>
                      <a:pPr indent="0"/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0</a:t>
                      </a:r>
                    </a:p>
                    <a:p>
                      <a:pPr indent="0" algn="r"/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slack 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79798B"/>
                          </a:solidFill>
                          <a:latin typeface="Arial"/>
                        </a:rPr>
                        <a:t>0</a:t>
                      </a:r>
                    </a:p>
                    <a:p>
                      <a:pPr indent="0" algn="r"/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Slack 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  <a:p>
                      <a:pPr indent="0" algn="r"/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artfcl </a:t>
                      </a:r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ts val="552"/>
                        </a:lnSpc>
                      </a:pPr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  <a:p>
                      <a:pPr indent="0" algn="r">
                        <a:lnSpc>
                          <a:spcPts val="552"/>
                        </a:lnSpc>
                      </a:pPr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surplus</a:t>
                      </a:r>
                    </a:p>
                    <a:p>
                      <a:pPr indent="0">
                        <a:lnSpc>
                          <a:spcPts val="552"/>
                        </a:lnSpc>
                      </a:pPr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4C4B54"/>
                          </a:solidFill>
                          <a:latin typeface="Arial"/>
                        </a:rPr>
                        <a:t>0</a:t>
                      </a:r>
                    </a:p>
                    <a:p>
                      <a:pPr indent="0" algn="r"/>
                      <a:r>
                        <a:rPr lang="en-US" sz="500" b="1">
                          <a:solidFill>
                            <a:srgbClr val="4C4B54"/>
                          </a:solidFill>
                          <a:latin typeface="Arial"/>
                        </a:rPr>
                        <a:t>artfcl 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>
                        <a:lnSpc>
                          <a:spcPts val="528"/>
                        </a:lnSpc>
                      </a:pPr>
                      <a:r>
                        <a:rPr lang="en-US" sz="500" b="1">
                          <a:solidFill>
                            <a:srgbClr val="59576C"/>
                          </a:solidFill>
                          <a:latin typeface="Arial"/>
                        </a:rPr>
                        <a:t>0</a:t>
                      </a:r>
                    </a:p>
                    <a:p>
                      <a:pPr indent="0" algn="r">
                        <a:lnSpc>
                          <a:spcPts val="528"/>
                        </a:lnSpc>
                      </a:pPr>
                      <a:r>
                        <a:rPr lang="en-US" sz="500" b="1">
                          <a:solidFill>
                            <a:srgbClr val="59576C"/>
                          </a:solidFill>
                          <a:latin typeface="Arial"/>
                        </a:rPr>
                        <a:t>surplus</a:t>
                      </a:r>
                    </a:p>
                    <a:p>
                      <a:pPr indent="0">
                        <a:lnSpc>
                          <a:spcPts val="528"/>
                        </a:lnSpc>
                      </a:pPr>
                      <a:r>
                        <a:rPr lang="en-US" sz="500" b="1">
                          <a:solidFill>
                            <a:srgbClr val="59576C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88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657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495668"/>
                          </a:solidFill>
                          <a:latin typeface="Arial"/>
                        </a:rPr>
                        <a:t>surpl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325256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17485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17485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57072"/>
                          </a:solidFill>
                          <a:latin typeface="Arial"/>
                        </a:rPr>
                        <a:t>0 3333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06385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325256"/>
                          </a:solidFill>
                          <a:latin typeface="Arial"/>
                        </a:rPr>
                        <a:t>-1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325256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457072"/>
                          </a:solidFill>
                          <a:latin typeface="Arial"/>
                        </a:rPr>
                        <a:t>-0 66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57072"/>
                          </a:solidFill>
                          <a:latin typeface="Arial"/>
                        </a:rPr>
                        <a:t>0 6667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392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86757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slack 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-0 33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9576C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E5B89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-1.33...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1 3333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488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457072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57072"/>
                          </a:solidFill>
                          <a:latin typeface="Arial"/>
                        </a:rPr>
                        <a:t>X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325256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57072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17485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57072"/>
                          </a:solidFill>
                          <a:latin typeface="Arial"/>
                        </a:rPr>
                        <a:t>0 3333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57072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57072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57072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457072"/>
                          </a:solidFill>
                          <a:latin typeface="Arial"/>
                        </a:rPr>
                        <a:t>-0 66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57072"/>
                          </a:solidFill>
                          <a:latin typeface="Arial"/>
                        </a:rPr>
                        <a:t>0 6667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44423E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-1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488"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50" i="1" spc="-100">
                          <a:solidFill>
                            <a:srgbClr val="325256"/>
                          </a:solidFill>
                          <a:latin typeface="Tahoma"/>
                        </a:rPr>
                        <a:t>A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57072"/>
                          </a:solidFill>
                          <a:latin typeface="Arial"/>
                        </a:rPr>
                        <a:t>30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57072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325256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4423E"/>
                          </a:solidFill>
                          <a:latin typeface="Arial"/>
                        </a:rPr>
                        <a:t>1 </a:t>
                      </a:r>
                      <a:r>
                        <a:rPr lang="en-US" sz="500" b="1">
                          <a:solidFill>
                            <a:srgbClr val="495668"/>
                          </a:solidFill>
                          <a:latin typeface="Arial"/>
                        </a:rPr>
                        <a:t>67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57072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57072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17485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57072"/>
                          </a:solidFill>
                          <a:latin typeface="Arial"/>
                        </a:rPr>
                        <a:t>67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57072"/>
                          </a:solidFill>
                          <a:latin typeface="Arial"/>
                        </a:rPr>
                        <a:t>-.67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cj-zj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-1 66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-0 66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0 6667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4488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495668"/>
                          </a:solidFill>
                          <a:latin typeface="Arial"/>
                        </a:rPr>
                        <a:t>Iteration 6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D5D6D7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F5F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8392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86757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76645F"/>
                          </a:solidFill>
                          <a:latin typeface="Arial"/>
                        </a:rPr>
                        <a:t>surpl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-05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2524B"/>
                          </a:solidFill>
                          <a:latin typeface="Arial"/>
                        </a:rPr>
                        <a:t>-1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2524B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4488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517485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457072"/>
                          </a:solidFill>
                          <a:latin typeface="Arial"/>
                        </a:rPr>
                        <a:t>surpl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57072"/>
                          </a:solidFill>
                          <a:latin typeface="Arial"/>
                        </a:rPr>
                        <a:t>1.5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57072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17485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57072"/>
                          </a:solidFill>
                          <a:latin typeface="Arial"/>
                        </a:rPr>
                        <a:t>-0 25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57072"/>
                          </a:solidFill>
                          <a:latin typeface="Arial"/>
                        </a:rPr>
                        <a:t>075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57072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57072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57072"/>
                          </a:solidFill>
                          <a:latin typeface="Arial"/>
                        </a:rPr>
                        <a:t>-1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57072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X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9576C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-0 5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9798B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indent="0"/>
                      <a:r>
                        <a:rPr lang="en-US" sz="450" i="1" spc="-100">
                          <a:solidFill>
                            <a:srgbClr val="325256"/>
                          </a:solidFill>
                          <a:latin typeface="Tahoma"/>
                        </a:rPr>
                        <a:t>*</a:t>
                      </a:r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57072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57072"/>
                          </a:solidFill>
                          <a:latin typeface="Arial"/>
                        </a:rPr>
                        <a:t>1.5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17485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325256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17485"/>
                          </a:solidFill>
                          <a:latin typeface="Arial"/>
                        </a:rPr>
                        <a:t>-0 25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17485"/>
                          </a:solidFill>
                          <a:latin typeface="Arial"/>
                        </a:rPr>
                        <a:t>0 75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17485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17485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17485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17485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6645F"/>
                          </a:solidFill>
                          <a:latin typeface="Arial"/>
                        </a:rPr>
                        <a:t>a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31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36373D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6645F"/>
                          </a:solidFill>
                          <a:latin typeface="Arial"/>
                        </a:rPr>
                        <a:t>15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03632"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57072"/>
                          </a:solidFill>
                          <a:latin typeface="Arial"/>
                        </a:rPr>
                        <a:t>f.l-7!</a:t>
                      </a:r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57072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95668"/>
                          </a:solidFill>
                          <a:latin typeface="Arial"/>
                        </a:rPr>
                        <a:t>n</a:t>
                      </a:r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325256"/>
                          </a:solidFill>
                          <a:latin typeface="Arial"/>
                        </a:rPr>
                        <a:t>-1 </a:t>
                      </a:r>
                      <a:r>
                        <a:rPr lang="en-US" sz="500" b="1">
                          <a:solidFill>
                            <a:srgbClr val="517485"/>
                          </a:solidFill>
                          <a:latin typeface="Arial"/>
                        </a:rPr>
                        <a:t>S</a:t>
                      </a:r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17485"/>
                          </a:solidFill>
                          <a:latin typeface="Arial"/>
                        </a:rPr>
                        <a:t>-O fi</a:t>
                      </a:r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57072"/>
                          </a:solidFill>
                          <a:latin typeface="Arial"/>
                        </a:rPr>
                        <a:t>n</a:t>
                      </a:r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17485"/>
                          </a:solidFill>
                          <a:latin typeface="Arial"/>
                        </a:rPr>
                        <a:t>n</a:t>
                      </a:r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n</a:t>
                      </a:r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17485"/>
                          </a:solidFill>
                          <a:latin typeface="Arial"/>
                        </a:rPr>
                        <a:t>n</a:t>
                      </a:r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" name="Rectángulo 7"/>
          <p:cNvSpPr/>
          <p:nvPr/>
        </p:nvSpPr>
        <p:spPr>
          <a:xfrm>
            <a:off x="1292352" y="3773424"/>
            <a:ext cx="975360" cy="188976"/>
          </a:xfrm>
          <a:prstGeom prst="rect">
            <a:avLst/>
          </a:prstGeom>
          <a:solidFill>
            <a:srgbClr val="DDE0E4"/>
          </a:solidFill>
        </p:spPr>
        <p:txBody>
          <a:bodyPr lIns="0" tIns="0" rIns="0" bIns="0">
            <a:noAutofit/>
          </a:bodyPr>
          <a:lstStyle/>
          <a:p>
            <a:pPr indent="0">
              <a:spcBef>
                <a:spcPts val="420"/>
              </a:spcBef>
            </a:pPr>
            <a:r>
              <a:rPr lang="en-US" sz="400">
                <a:solidFill>
                  <a:srgbClr val="495668"/>
                </a:solidFill>
                <a:latin typeface="Arial"/>
              </a:rPr>
              <a:t>Linear Programming Solution Screen</a:t>
            </a:r>
          </a:p>
          <a:p>
            <a:pPr marL="139700" indent="0">
              <a:spcAft>
                <a:spcPts val="1260"/>
              </a:spcAft>
            </a:pPr>
            <a:r>
              <a:rPr lang="en-US" sz="1100">
                <a:solidFill>
                  <a:srgbClr val="C22C1F"/>
                </a:solidFill>
                <a:latin typeface="Arial"/>
              </a:rPr>
              <a:t>O</a:t>
            </a:r>
          </a:p>
        </p:txBody>
      </p:sp>
      <p:sp>
        <p:nvSpPr>
          <p:cNvPr id="9" name="Rectángulo 8"/>
          <p:cNvSpPr/>
          <p:nvPr/>
        </p:nvSpPr>
        <p:spPr>
          <a:xfrm>
            <a:off x="3544824" y="3779520"/>
            <a:ext cx="1277112" cy="57912"/>
          </a:xfrm>
          <a:prstGeom prst="rect">
            <a:avLst/>
          </a:prstGeom>
          <a:solidFill>
            <a:srgbClr val="D5D6D7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495668"/>
                </a:solidFill>
                <a:latin typeface="Arial"/>
              </a:rPr>
              <a:t>Taylor's Introduction </a:t>
            </a:r>
            <a:r>
              <a:rPr lang="en-US" sz="400">
                <a:solidFill>
                  <a:srgbClr val="2B2A2E"/>
                </a:solidFill>
                <a:latin typeface="Arial"/>
              </a:rPr>
              <a:t>to </a:t>
            </a:r>
            <a:r>
              <a:rPr lang="en-US" sz="400">
                <a:solidFill>
                  <a:srgbClr val="495668"/>
                </a:solidFill>
                <a:latin typeface="Arial"/>
              </a:rPr>
              <a:t>Management Science Textbook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2682240" y="3883152"/>
            <a:ext cx="2612136" cy="124968"/>
          </a:xfrm>
          <a:prstGeom prst="rect">
            <a:avLst/>
          </a:prstGeom>
          <a:solidFill>
            <a:srgbClr val="D5D6D7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950">
                <a:solidFill>
                  <a:srgbClr val="168EDF"/>
                </a:solidFill>
                <a:latin typeface="Candara"/>
              </a:rPr>
              <a:t>a </a:t>
            </a:r>
            <a:r>
              <a:rPr lang="en-US" sz="950" cap="small">
                <a:solidFill>
                  <a:srgbClr val="2B2A2E"/>
                </a:solidFill>
                <a:latin typeface="Candara"/>
              </a:rPr>
              <a:t>q</a:t>
            </a:r>
            <a:r>
              <a:rPr lang="en-US" sz="950">
                <a:solidFill>
                  <a:srgbClr val="2B2A2E"/>
                </a:solidFill>
                <a:latin typeface="Candara"/>
              </a:rPr>
              <a:t> k </a:t>
            </a:r>
            <a:r>
              <a:rPr lang="en-US" sz="950">
                <a:solidFill>
                  <a:srgbClr val="2074B4"/>
                </a:solidFill>
                <a:latin typeface="Candara"/>
              </a:rPr>
              <a:t>. </a:t>
            </a:r>
            <a:r>
              <a:rPr lang="en-US" sz="950">
                <a:solidFill>
                  <a:srgbClr val="717EA6"/>
                </a:solidFill>
                <a:latin typeface="Candara"/>
              </a:rPr>
              <a:t>9 </a:t>
            </a:r>
            <a:r>
              <a:rPr lang="en-US" sz="950">
                <a:solidFill>
                  <a:srgbClr val="2074B4"/>
                </a:solidFill>
                <a:latin typeface="Candara"/>
              </a:rPr>
              <a:t>e </a:t>
            </a:r>
            <a:r>
              <a:rPr lang="en-US" sz="950">
                <a:solidFill>
                  <a:srgbClr val="495668"/>
                </a:solidFill>
                <a:latin typeface="Candara"/>
              </a:rPr>
              <a:t>a </a:t>
            </a:r>
            <a:r>
              <a:rPr lang="en-US" sz="950">
                <a:solidFill>
                  <a:srgbClr val="168EDF"/>
                </a:solidFill>
                <a:latin typeface="Candara"/>
              </a:rPr>
              <a:t>a </a:t>
            </a:r>
            <a:r>
              <a:rPr lang="es" sz="950">
                <a:solidFill>
                  <a:srgbClr val="2074B4"/>
                </a:solidFill>
                <a:latin typeface="Candara"/>
              </a:rPr>
              <a:t>« </a:t>
            </a:r>
            <a:r>
              <a:rPr lang="en-US" sz="950">
                <a:latin typeface="Candara"/>
              </a:rPr>
              <a:t>® </a:t>
            </a:r>
            <a:r>
              <a:rPr lang="en-US" sz="950">
                <a:solidFill>
                  <a:srgbClr val="2074B4"/>
                </a:solidFill>
                <a:latin typeface="Candara"/>
              </a:rPr>
              <a:t>• if </a:t>
            </a:r>
            <a:r>
              <a:rPr lang="en-US" sz="950">
                <a:solidFill>
                  <a:srgbClr val="709ED1"/>
                </a:solidFill>
                <a:latin typeface="Candara"/>
              </a:rPr>
              <a:t>* </a:t>
            </a:r>
            <a:r>
              <a:rPr lang="en-US" sz="950">
                <a:solidFill>
                  <a:srgbClr val="2B2A2E"/>
                </a:solidFill>
                <a:latin typeface="Candara"/>
              </a:rPr>
              <a:t>sr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6096000" y="3773424"/>
            <a:ext cx="798576" cy="79248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495668"/>
                </a:solidFill>
                <a:latin typeface="Arial"/>
              </a:rPr>
              <a:t>Developed by Howard J. Weiss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1298448" y="4230624"/>
            <a:ext cx="3380232" cy="255727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lnSpc>
                <a:spcPts val="2592"/>
              </a:lnSpc>
              <a:spcBef>
                <a:spcPts val="1260"/>
              </a:spcBef>
            </a:pPr>
            <a:r>
              <a:rPr lang="es" sz="1150" b="1">
                <a:latin typeface="Arial"/>
              </a:rPr>
              <a:t>Ejercicio </a:t>
            </a:r>
            <a:r>
              <a:rPr lang="en-US" sz="1150" b="1">
                <a:latin typeface="Arial"/>
              </a:rPr>
              <a:t>3 — </a:t>
            </a:r>
            <a:r>
              <a:rPr lang="es" sz="1150" b="1">
                <a:latin typeface="Arial"/>
              </a:rPr>
              <a:t>Mezcla de bebidas Enunciado:</a:t>
            </a:r>
          </a:p>
          <a:p>
            <a:pPr indent="0" algn="just">
              <a:lnSpc>
                <a:spcPts val="2592"/>
              </a:lnSpc>
            </a:pPr>
            <a:r>
              <a:rPr lang="es" sz="1100">
                <a:latin typeface="Arial"/>
              </a:rPr>
              <a:t>Una empresa prepara bebida A (x) y bebida B (y).</a:t>
            </a:r>
          </a:p>
          <a:p>
            <a:pPr indent="0" algn="just">
              <a:lnSpc>
                <a:spcPts val="2592"/>
              </a:lnSpc>
            </a:pPr>
            <a:r>
              <a:rPr lang="es" sz="1100">
                <a:latin typeface="Arial"/>
              </a:rPr>
              <a:t>•    Ganancias: A = 2 $/u, B = 3 $/u.</a:t>
            </a:r>
          </a:p>
          <a:p>
            <a:pPr indent="0" algn="just">
              <a:lnSpc>
                <a:spcPts val="2592"/>
              </a:lnSpc>
            </a:pPr>
            <a:r>
              <a:rPr lang="es" sz="1100">
                <a:latin typeface="Arial"/>
              </a:rPr>
              <a:t>•    Restricciones:</a:t>
            </a:r>
          </a:p>
          <a:p>
            <a:pPr marL="387604" indent="0" algn="just">
              <a:lnSpc>
                <a:spcPts val="1488"/>
              </a:lnSpc>
            </a:pPr>
            <a:r>
              <a:rPr lang="es" sz="900" b="1">
                <a:solidFill>
                  <a:srgbClr val="58565B"/>
                </a:solidFill>
                <a:latin typeface="Tahoma"/>
              </a:rPr>
              <a:t>•    </a:t>
            </a:r>
            <a:r>
              <a:rPr lang="es" sz="900" b="1">
                <a:solidFill>
                  <a:srgbClr val="201E1F"/>
                </a:solidFill>
                <a:latin typeface="Tahoma"/>
              </a:rPr>
              <a:t>a? </a:t>
            </a:r>
            <a:r>
              <a:rPr lang="es" sz="900" b="1">
                <a:solidFill>
                  <a:srgbClr val="44423E"/>
                </a:solidFill>
                <a:latin typeface="Tahoma"/>
              </a:rPr>
              <a:t>+ </a:t>
            </a:r>
            <a:r>
              <a:rPr lang="es" sz="900" b="1">
                <a:solidFill>
                  <a:srgbClr val="201E1F"/>
                </a:solidFill>
                <a:latin typeface="Tahoma"/>
              </a:rPr>
              <a:t>3y </a:t>
            </a:r>
            <a:r>
              <a:rPr lang="es" sz="900" b="1">
                <a:solidFill>
                  <a:srgbClr val="44423E"/>
                </a:solidFill>
                <a:latin typeface="Tahoma"/>
              </a:rPr>
              <a:t>&lt; </a:t>
            </a:r>
            <a:r>
              <a:rPr lang="es" sz="900" b="1">
                <a:solidFill>
                  <a:srgbClr val="201E1F"/>
                </a:solidFill>
                <a:latin typeface="Tahoma"/>
              </a:rPr>
              <a:t>9</a:t>
            </a:r>
          </a:p>
          <a:p>
            <a:pPr marL="171704" marR="2235708" indent="215900">
              <a:lnSpc>
                <a:spcPts val="1488"/>
              </a:lnSpc>
            </a:pPr>
            <a:r>
              <a:rPr lang="es" sz="900" b="1">
                <a:solidFill>
                  <a:srgbClr val="58565B"/>
                </a:solidFill>
                <a:latin typeface="Tahoma"/>
              </a:rPr>
              <a:t>•    </a:t>
            </a:r>
            <a:r>
              <a:rPr lang="es" sz="1050" i="1" spc="100">
                <a:solidFill>
                  <a:srgbClr val="201E1F"/>
                </a:solidFill>
                <a:latin typeface="Times New Roman"/>
              </a:rPr>
              <a:t>2x + y</a:t>
            </a:r>
            <a:r>
              <a:rPr lang="es" sz="900" b="1">
                <a:solidFill>
                  <a:srgbClr val="201E1F"/>
                </a:solidFill>
                <a:latin typeface="Tahoma"/>
              </a:rPr>
              <a:t> </a:t>
            </a:r>
            <a:r>
              <a:rPr lang="es" sz="900" b="1">
                <a:solidFill>
                  <a:srgbClr val="44423E"/>
                </a:solidFill>
                <a:latin typeface="Tahoma"/>
              </a:rPr>
              <a:t>&lt; </a:t>
            </a:r>
            <a:r>
              <a:rPr lang="es" sz="900" b="1">
                <a:solidFill>
                  <a:srgbClr val="201E1F"/>
                </a:solidFill>
                <a:latin typeface="Tahoma"/>
              </a:rPr>
              <a:t>8 </a:t>
            </a:r>
            <a:r>
              <a:rPr lang="es" sz="900" b="1">
                <a:solidFill>
                  <a:srgbClr val="58565B"/>
                </a:solidFill>
                <a:latin typeface="Tahoma"/>
              </a:rPr>
              <a:t>• </a:t>
            </a:r>
            <a:r>
              <a:rPr lang="es" sz="1050" i="1" spc="100">
                <a:solidFill>
                  <a:srgbClr val="201E1F"/>
                </a:solidFill>
                <a:latin typeface="Times New Roman"/>
              </a:rPr>
              <a:t>x, y </a:t>
            </a:r>
            <a:r>
              <a:rPr lang="es" sz="1050" i="1" spc="100">
                <a:solidFill>
                  <a:srgbClr val="44423E"/>
                </a:solidFill>
                <a:latin typeface="Times New Roman"/>
              </a:rPr>
              <a:t>&gt;</a:t>
            </a:r>
            <a:r>
              <a:rPr lang="es" sz="900" b="1">
                <a:solidFill>
                  <a:srgbClr val="44423E"/>
                </a:solidFill>
                <a:latin typeface="Tahoma"/>
              </a:rPr>
              <a:t> </a:t>
            </a:r>
            <a:r>
              <a:rPr lang="es" sz="900" b="1">
                <a:solidFill>
                  <a:srgbClr val="201E1F"/>
                </a:solidFill>
                <a:latin typeface="Tahoma"/>
              </a:rPr>
              <a:t>0</a:t>
            </a:r>
          </a:p>
          <a:p>
            <a:pPr marL="133604" indent="0" algn="just">
              <a:spcAft>
                <a:spcPts val="840"/>
              </a:spcAft>
            </a:pPr>
            <a:r>
              <a:rPr lang="es" sz="950">
                <a:solidFill>
                  <a:srgbClr val="201E1F"/>
                </a:solidFill>
                <a:latin typeface="Candara"/>
              </a:rPr>
              <a:t>Función objetivo:</a:t>
            </a:r>
          </a:p>
          <a:p>
            <a:pPr marL="1492504" indent="0">
              <a:spcAft>
                <a:spcPts val="1260"/>
              </a:spcAft>
            </a:pPr>
            <a:r>
              <a:rPr lang="es" sz="1050" i="1" spc="100">
                <a:solidFill>
                  <a:srgbClr val="201E1F"/>
                </a:solidFill>
                <a:latin typeface="Times New Roman"/>
              </a:rPr>
              <a:t>Z = 2x</a:t>
            </a:r>
            <a:r>
              <a:rPr lang="es" sz="900" b="1">
                <a:solidFill>
                  <a:srgbClr val="201E1F"/>
                </a:solidFill>
                <a:latin typeface="Tahoma"/>
              </a:rPr>
              <a:t> </a:t>
            </a:r>
            <a:r>
              <a:rPr lang="es" sz="900" b="1">
                <a:solidFill>
                  <a:srgbClr val="44423E"/>
                </a:solidFill>
                <a:latin typeface="Tahoma"/>
              </a:rPr>
              <a:t>+ </a:t>
            </a:r>
            <a:r>
              <a:rPr lang="es" sz="900" b="1">
                <a:solidFill>
                  <a:srgbClr val="201E1F"/>
                </a:solidFill>
                <a:latin typeface="Tahoma"/>
              </a:rPr>
              <a:t>3y Max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1304544" y="6982968"/>
            <a:ext cx="1520952" cy="1524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spcBef>
                <a:spcPts val="1260"/>
              </a:spcBef>
            </a:pPr>
            <a:r>
              <a:rPr lang="es" sz="1100">
                <a:latin typeface="Arial"/>
              </a:rPr>
              <a:t>Resuelto con RStudio: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592" y="899160"/>
            <a:ext cx="5599176" cy="315163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592" y="4529328"/>
            <a:ext cx="5593080" cy="3145536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304544" y="4215384"/>
            <a:ext cx="1539240" cy="15849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s" sz="1100">
                <a:latin typeface="Arial"/>
              </a:rPr>
              <a:t>Resuelto con PomQm:</a:t>
            </a:r>
          </a:p>
        </p:txBody>
      </p:sp>
      <p:sp>
        <p:nvSpPr>
          <p:cNvPr id="5" name="Rectángulo 4"/>
          <p:cNvSpPr/>
          <p:nvPr/>
        </p:nvSpPr>
        <p:spPr>
          <a:xfrm>
            <a:off x="4575048" y="4885944"/>
            <a:ext cx="585216" cy="14020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304800" indent="-304800">
              <a:lnSpc>
                <a:spcPts val="456"/>
              </a:lnSpc>
            </a:pPr>
            <a:r>
              <a:rPr lang="en-US" sz="400">
                <a:solidFill>
                  <a:srgbClr val="5C6C77"/>
                </a:solidFill>
                <a:latin typeface="Arial"/>
              </a:rPr>
              <a:t>Calculator </a:t>
            </a:r>
            <a:r>
              <a:rPr lang="es" sz="400">
                <a:solidFill>
                  <a:srgbClr val="59426B"/>
                </a:solidFill>
                <a:latin typeface="Arial"/>
              </a:rPr>
              <a:t>Normal </a:t>
            </a:r>
            <a:r>
              <a:rPr lang="en-US" sz="400">
                <a:solidFill>
                  <a:srgbClr val="59426B"/>
                </a:solidFill>
                <a:latin typeface="Arial"/>
              </a:rPr>
              <a:t>Distribution</a:t>
            </a:r>
          </a:p>
        </p:txBody>
      </p:sp>
      <p:sp>
        <p:nvSpPr>
          <p:cNvPr id="6" name="Rectángulo 5"/>
          <p:cNvSpPr/>
          <p:nvPr/>
        </p:nvSpPr>
        <p:spPr>
          <a:xfrm>
            <a:off x="2093976" y="5385816"/>
            <a:ext cx="2682240" cy="8229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743837"/>
                </a:solidFill>
                <a:latin typeface="Arial"/>
              </a:rPr>
              <a:t>results available In additional windows. These may be opened by using the SOLUTIONS menu in the Main Menu.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319784" y="4547616"/>
            <a:ext cx="780288" cy="6096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 cap="small">
                <a:solidFill>
                  <a:srgbClr val="201E1F"/>
                </a:solidFill>
                <a:latin typeface="Arial"/>
              </a:rPr>
              <a:t>°h</a:t>
            </a:r>
            <a:r>
              <a:rPr lang="en-US" sz="400">
                <a:solidFill>
                  <a:srgbClr val="201E1F"/>
                </a:solidFill>
                <a:latin typeface="Arial"/>
              </a:rPr>
              <a:t> </a:t>
            </a:r>
            <a:r>
              <a:rPr lang="en-US" sz="400">
                <a:solidFill>
                  <a:srgbClr val="36373D"/>
                </a:solidFill>
                <a:latin typeface="Arial"/>
              </a:rPr>
              <a:t>QM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for Windows - [Iterations]</a:t>
            </a:r>
          </a:p>
        </p:txBody>
      </p:sp>
      <p:sp>
        <p:nvSpPr>
          <p:cNvPr id="8" name="Rectángulo 7"/>
          <p:cNvSpPr/>
          <p:nvPr/>
        </p:nvSpPr>
        <p:spPr>
          <a:xfrm>
            <a:off x="1347216" y="4648200"/>
            <a:ext cx="2331720" cy="6705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995B4E"/>
                </a:solidFill>
                <a:latin typeface="Arial"/>
              </a:rPr>
              <a:t>■is</a:t>
            </a:r>
            <a:r>
              <a:rPr lang="en-US" sz="400" baseline="30000">
                <a:solidFill>
                  <a:srgbClr val="995B4E"/>
                </a:solidFill>
                <a:latin typeface="Arial"/>
              </a:rPr>
              <a:t>1</a:t>
            </a:r>
            <a:r>
              <a:rPr lang="en-US" sz="400">
                <a:solidFill>
                  <a:srgbClr val="995B4E"/>
                </a:solidFill>
                <a:latin typeface="Arial"/>
              </a:rPr>
              <a:t>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FILE </a:t>
            </a:r>
            <a:r>
              <a:rPr lang="en-US" sz="400">
                <a:solidFill>
                  <a:srgbClr val="8E95A2"/>
                </a:solidFill>
                <a:latin typeface="Arial"/>
              </a:rPr>
              <a:t>EDIT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VIEW TAYLOR MODULE FORMAT TOOLS </a:t>
            </a:r>
            <a:r>
              <a:rPr lang="en-US" sz="400">
                <a:solidFill>
                  <a:srgbClr val="5C7FB6"/>
                </a:solidFill>
                <a:latin typeface="Arial"/>
              </a:rPr>
              <a:t>£ </a:t>
            </a:r>
            <a:r>
              <a:rPr lang="en-US" sz="400">
                <a:solidFill>
                  <a:srgbClr val="357D46"/>
                </a:solidFill>
                <a:latin typeface="Arial"/>
              </a:rPr>
              <a:t>SOLUTIONS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HELP</a:t>
            </a:r>
          </a:p>
        </p:txBody>
      </p:sp>
      <p:sp>
        <p:nvSpPr>
          <p:cNvPr id="9" name="Rectángulo 8"/>
          <p:cNvSpPr/>
          <p:nvPr/>
        </p:nvSpPr>
        <p:spPr>
          <a:xfrm>
            <a:off x="3087624" y="4751832"/>
            <a:ext cx="627888" cy="13106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/>
            <a:r>
              <a:rPr lang="en-US" sz="1100">
                <a:solidFill>
                  <a:srgbClr val="5C7FB6"/>
                </a:solidFill>
                <a:latin typeface="Arial"/>
              </a:rPr>
              <a:t>r    ”    </a:t>
            </a:r>
            <a:r>
              <a:rPr lang="en-US" sz="1100" i="1">
                <a:solidFill>
                  <a:srgbClr val="5C7FB6"/>
                </a:solidFill>
                <a:latin typeface="Arial"/>
              </a:rPr>
              <a:t>m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2682240" y="4901184"/>
            <a:ext cx="996696" cy="6705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504"/>
              </a:lnSpc>
            </a:pPr>
            <a:r>
              <a:rPr lang="en-US" sz="400">
                <a:solidFill>
                  <a:srgbClr val="59576C"/>
                </a:solidFill>
                <a:latin typeface="Arial"/>
              </a:rPr>
              <a:t>Copy Paste    Autosize    Widen    Full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3051048" y="4968240"/>
            <a:ext cx="664464" cy="3962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504"/>
              </a:lnSpc>
            </a:pPr>
            <a:r>
              <a:rPr lang="en-US" sz="400">
                <a:solidFill>
                  <a:srgbClr val="59576C"/>
                </a:solidFill>
                <a:latin typeface="Arial"/>
              </a:rPr>
              <a:t>Columns    Columns    Screen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1304544" y="4736592"/>
            <a:ext cx="847344" cy="1889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/>
            <a:r>
              <a:rPr lang="en-US" sz="1100">
                <a:solidFill>
                  <a:srgbClr val="717EA6"/>
                </a:solidFill>
                <a:latin typeface="Arial"/>
              </a:rPr>
              <a:t>' • IrJ </a:t>
            </a:r>
            <a:r>
              <a:rPr lang="es" sz="1100">
                <a:solidFill>
                  <a:srgbClr val="717EA6"/>
                </a:solidFill>
                <a:latin typeface="Arial"/>
              </a:rPr>
              <a:t>'r¿ </a:t>
            </a:r>
            <a:r>
              <a:rPr lang="en-US" sz="1100">
                <a:solidFill>
                  <a:srgbClr val="717EA6"/>
                </a:solidFill>
                <a:latin typeface="Arial"/>
              </a:rPr>
              <a:t>&gt;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1371600" y="4913376"/>
            <a:ext cx="594360" cy="5486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spcAft>
                <a:spcPts val="840"/>
              </a:spcAft>
            </a:pPr>
            <a:r>
              <a:rPr lang="en-US" sz="400">
                <a:solidFill>
                  <a:srgbClr val="4C4B54"/>
                </a:solidFill>
                <a:latin typeface="Arial"/>
              </a:rPr>
              <a:t>New Open Save Print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1362456" y="5132832"/>
            <a:ext cx="240792" cy="5486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628DBA"/>
                </a:solidFill>
                <a:latin typeface="Arial"/>
              </a:rPr>
              <a:t>MyOMLab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4602480" y="4736592"/>
            <a:ext cx="213360" cy="17068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1100">
                <a:solidFill>
                  <a:srgbClr val="709ED1"/>
                </a:solidFill>
                <a:latin typeface="Arial"/>
              </a:rPr>
              <a:t>1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5218176" y="4736592"/>
            <a:ext cx="883920" cy="18288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/>
            <a:r>
              <a:rPr lang="en-US" sz="1100">
                <a:solidFill>
                  <a:srgbClr val="59576C"/>
                </a:solidFill>
                <a:latin typeface="Arial"/>
              </a:rPr>
              <a:t>^ 4 </a:t>
            </a:r>
            <a:r>
              <a:rPr lang="en-US" sz="1100" i="1">
                <a:solidFill>
                  <a:srgbClr val="59576C"/>
                </a:solidFill>
                <a:latin typeface="Arial"/>
              </a:rPr>
              <a:t>m</a:t>
            </a:r>
            <a:r>
              <a:rPr lang="en-US" sz="1100">
                <a:solidFill>
                  <a:srgbClr val="59576C"/>
                </a:solidFill>
                <a:latin typeface="Arial"/>
              </a:rPr>
              <a:t> </a:t>
            </a:r>
            <a:r>
              <a:rPr lang="en-US" sz="1100">
                <a:solidFill>
                  <a:srgbClr val="2665CF"/>
                </a:solidFill>
                <a:latin typeface="Arial"/>
              </a:rPr>
              <a:t>©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1990344" y="5041392"/>
            <a:ext cx="1520952" cy="14630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s" sz="1100">
                <a:solidFill>
                  <a:srgbClr val="628DBA"/>
                </a:solidFill>
                <a:latin typeface="Arial"/>
              </a:rPr>
              <a:t>Ü! </a:t>
            </a:r>
            <a:r>
              <a:rPr lang="en-US" sz="1100" i="1">
                <a:solidFill>
                  <a:srgbClr val="4B6EA5"/>
                </a:solidFill>
                <a:latin typeface="Arial"/>
              </a:rPr>
              <a:t>"W</a:t>
            </a:r>
            <a:r>
              <a:rPr lang="en-US" sz="1100">
                <a:solidFill>
                  <a:srgbClr val="4B6EA5"/>
                </a:solidFill>
                <a:latin typeface="Arial"/>
              </a:rPr>
              <a:t> </a:t>
            </a:r>
            <a:r>
              <a:rPr lang="es" sz="1100">
                <a:solidFill>
                  <a:srgbClr val="4B6EA5"/>
                </a:solidFill>
                <a:latin typeface="Arial"/>
              </a:rPr>
              <a:t>O </a:t>
            </a:r>
            <a:r>
              <a:rPr lang="es" sz="400" cap="small">
                <a:solidFill>
                  <a:srgbClr val="59576C"/>
                </a:solidFill>
                <a:latin typeface="Arial"/>
              </a:rPr>
              <a:t>d«¡™ií </a:t>
            </a:r>
            <a:r>
              <a:rPr lang="en-US" sz="1100">
                <a:solidFill>
                  <a:srgbClr val="59576C"/>
                </a:solidFill>
                <a:latin typeface="Arial"/>
              </a:rPr>
              <a:t>o </a:t>
            </a:r>
            <a:r>
              <a:rPr lang="en-US" sz="1100">
                <a:solidFill>
                  <a:srgbClr val="BC1D75"/>
                </a:solidFill>
                <a:latin typeface="Arial"/>
              </a:rPr>
              <a:t>1</a:t>
            </a:r>
            <a:r>
              <a:rPr lang="es" sz="1100">
                <a:solidFill>
                  <a:srgbClr val="641D50"/>
                </a:solidFill>
                <a:latin typeface="Arial"/>
              </a:rPr>
              <a:t>Í</a:t>
            </a:r>
            <a:r>
              <a:rPr lang="es" sz="1200">
                <a:solidFill>
                  <a:srgbClr val="641D50"/>
                </a:solidFill>
                <a:latin typeface="Candara"/>
              </a:rPr>
              <a:t>2</a:t>
            </a:r>
            <a:r>
              <a:rPr lang="es" sz="1100">
                <a:solidFill>
                  <a:srgbClr val="641D50"/>
                </a:solidFill>
                <a:latin typeface="Arial"/>
              </a:rPr>
              <a:t>I</a:t>
            </a:r>
            <a:r>
              <a:rPr lang="en-US" sz="1100">
                <a:solidFill>
                  <a:srgbClr val="641D50"/>
                </a:solidFill>
                <a:latin typeface="Arial"/>
              </a:rPr>
              <a:t>: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1362456" y="5199888"/>
            <a:ext cx="3553968" cy="15849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292100">
              <a:lnSpc>
                <a:spcPts val="768"/>
              </a:lnSpc>
            </a:pPr>
            <a:r>
              <a:rPr lang="en-US" sz="400">
                <a:solidFill>
                  <a:srgbClr val="8E95A2"/>
                </a:solidFill>
                <a:latin typeface="Arial"/>
              </a:rPr>
              <a:t>Paste From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Copy Cell Paste/Copy Help Web Site </a:t>
            </a:r>
            <a:r>
              <a:rPr lang="en-US" sz="400">
                <a:solidFill>
                  <a:srgbClr val="36373D"/>
                </a:solidFill>
                <a:latin typeface="Arial"/>
              </a:rPr>
              <a:t>Table formatting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Aria!    </a:t>
            </a:r>
            <a:r>
              <a:rPr lang="en-US" sz="400">
                <a:solidFill>
                  <a:srgbClr val="36373D"/>
                </a:solidFill>
                <a:latin typeface="Arial"/>
              </a:rPr>
              <a:t>'10    -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7&lt;$ Fix Dec 0.0 </a:t>
            </a:r>
            <a:r>
              <a:rPr lang="en-US" sz="400">
                <a:solidFill>
                  <a:srgbClr val="201E1F"/>
                </a:solidFill>
                <a:latin typeface="Arial"/>
              </a:rPr>
              <a:t>(@) </a:t>
            </a:r>
            <a:r>
              <a:rPr lang="en-US" sz="400">
                <a:solidFill>
                  <a:srgbClr val="36373D"/>
                </a:solidFill>
                <a:latin typeface="Arial"/>
              </a:rPr>
              <a:t>Selected cells formatting </a:t>
            </a:r>
            <a:r>
              <a:rPr lang="en-US" sz="400">
                <a:latin typeface="Arial"/>
              </a:rPr>
              <a:t>B </a:t>
            </a:r>
            <a:r>
              <a:rPr lang="en-US" sz="450" i="1">
                <a:solidFill>
                  <a:srgbClr val="36373D"/>
                </a:solidFill>
                <a:latin typeface="Times New Roman"/>
              </a:rPr>
              <a:t>I</a:t>
            </a:r>
            <a:r>
              <a:rPr lang="en-US" sz="400">
                <a:solidFill>
                  <a:srgbClr val="36373D"/>
                </a:solidFill>
                <a:latin typeface="Arial"/>
              </a:rPr>
              <a:t>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U </a:t>
            </a:r>
            <a:r>
              <a:rPr lang="es" sz="400">
                <a:solidFill>
                  <a:srgbClr val="59576C"/>
                </a:solidFill>
                <a:latin typeface="Arial"/>
              </a:rPr>
              <a:t>i!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1 ’ </a:t>
            </a:r>
            <a:r>
              <a:rPr lang="en-US" sz="400">
                <a:solidFill>
                  <a:srgbClr val="1B1D7D"/>
                </a:solidFill>
                <a:latin typeface="Arial"/>
              </a:rPr>
              <a:t>A 5&gt;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1316736" y="5388864"/>
            <a:ext cx="603504" cy="7315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351A1B"/>
                </a:solidFill>
                <a:latin typeface="Arial"/>
              </a:rPr>
              <a:t>INSTRUCTION </a:t>
            </a:r>
            <a:r>
              <a:rPr lang="en-US" sz="400">
                <a:solidFill>
                  <a:srgbClr val="743837"/>
                </a:solidFill>
                <a:latin typeface="Arial"/>
              </a:rPr>
              <a:t>There </a:t>
            </a:r>
            <a:r>
              <a:rPr lang="en-US" sz="400">
                <a:solidFill>
                  <a:srgbClr val="351A1B"/>
                </a:solidFill>
                <a:latin typeface="Arial"/>
              </a:rPr>
              <a:t>ai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1341120" y="5675376"/>
            <a:ext cx="883920" cy="160324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88900">
              <a:lnSpc>
                <a:spcPts val="552"/>
              </a:lnSpc>
            </a:pPr>
            <a:r>
              <a:rPr lang="en-US" sz="400">
                <a:solidFill>
                  <a:srgbClr val="76645F"/>
                </a:solidFill>
                <a:latin typeface="Arial"/>
              </a:rPr>
              <a:t>Ass^jnment</a:t>
            </a:r>
          </a:p>
          <a:p>
            <a:pPr indent="0">
              <a:lnSpc>
                <a:spcPts val="552"/>
              </a:lnSpc>
            </a:pPr>
            <a:r>
              <a:rPr lang="en-US" sz="550">
                <a:solidFill>
                  <a:srgbClr val="76645F"/>
                </a:solidFill>
                <a:latin typeface="Candara"/>
              </a:rPr>
              <a:t>4</a:t>
            </a:r>
            <a:r>
              <a:rPr lang="en-US" sz="400">
                <a:solidFill>
                  <a:srgbClr val="76645F"/>
                </a:solidFill>
                <a:latin typeface="Arial"/>
              </a:rPr>
              <a:t> Breakeven/Cost-Vakime Analysis ± Decision Analysis </a:t>
            </a:r>
            <a:r>
              <a:rPr lang="es" sz="400">
                <a:solidFill>
                  <a:srgbClr val="76645F"/>
                </a:solidFill>
                <a:latin typeface="Arial"/>
              </a:rPr>
              <a:t>É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Forecasting Game Theory Goal Programming</a:t>
            </a:r>
          </a:p>
          <a:p>
            <a:pPr indent="88900">
              <a:lnSpc>
                <a:spcPts val="552"/>
              </a:lnSpc>
              <a:spcAft>
                <a:spcPts val="210"/>
              </a:spcAft>
            </a:pPr>
            <a:r>
              <a:rPr lang="en-US" sz="400">
                <a:solidFill>
                  <a:srgbClr val="76645F"/>
                </a:solidFill>
                <a:latin typeface="Arial"/>
              </a:rPr>
              <a:t>Integer &amp; Mixed Integer Programming</a:t>
            </a:r>
          </a:p>
          <a:p>
            <a:pPr marL="177800" indent="0">
              <a:lnSpc>
                <a:spcPts val="552"/>
              </a:lnSpc>
            </a:pPr>
            <a:r>
              <a:rPr lang="en-US" sz="400">
                <a:solidFill>
                  <a:srgbClr val="76645F"/>
                </a:solidFill>
                <a:latin typeface="Arial"/>
              </a:rPr>
              <a:t>Economc Order Quantity (EOQ) M Production Order Quantity Model Back Order Inventory Model Production »rth Backorders Mode Quantity Discount (EOQ) Model </a:t>
            </a:r>
            <a:r>
              <a:rPr lang="en-US" sz="400">
                <a:solidFill>
                  <a:srgbClr val="533751"/>
                </a:solidFill>
                <a:latin typeface="Arial"/>
              </a:rPr>
              <a:t>ABC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Analysis</a:t>
            </a:r>
          </a:p>
          <a:p>
            <a:pPr marL="177800" indent="0">
              <a:lnSpc>
                <a:spcPts val="552"/>
              </a:lnSpc>
              <a:spcAft>
                <a:spcPts val="210"/>
              </a:spcAft>
            </a:pPr>
            <a:r>
              <a:rPr lang="en-US" sz="400">
                <a:solidFill>
                  <a:srgbClr val="76645F"/>
                </a:solidFill>
                <a:latin typeface="Arial"/>
              </a:rPr>
              <a:t>Reorder Point; Safety Stock (Norn Reorder Port/Safety Stock (Die</a:t>
            </a:r>
          </a:p>
          <a:p>
            <a:pPr marL="88900" indent="88900">
              <a:lnSpc>
                <a:spcPts val="528"/>
              </a:lnSpc>
            </a:pPr>
            <a:r>
              <a:rPr lang="en-US" sz="400">
                <a:solidFill>
                  <a:srgbClr val="76645F"/>
                </a:solidFill>
                <a:latin typeface="Arial"/>
              </a:rPr>
              <a:t>Single Period Invertory (Discrete Single Period Invertory (Normal D </a:t>
            </a:r>
            <a:r>
              <a:rPr lang="en-US" sz="400">
                <a:solidFill>
                  <a:srgbClr val="FC6762"/>
                </a:solidFill>
                <a:latin typeface="Arial"/>
              </a:rPr>
              <a:t>Linear Piogrammrig</a:t>
            </a:r>
          </a:p>
          <a:p>
            <a:pPr indent="0" algn="just">
              <a:lnSpc>
                <a:spcPts val="528"/>
              </a:lnSpc>
            </a:pPr>
            <a:r>
              <a:rPr lang="en-US" sz="400">
                <a:solidFill>
                  <a:srgbClr val="76645F"/>
                </a:solidFill>
                <a:latin typeface="Arial"/>
              </a:rPr>
              <a:t>.....Maikov Analysis</a:t>
            </a:r>
          </a:p>
          <a:p>
            <a:pPr indent="88900">
              <a:lnSpc>
                <a:spcPts val="528"/>
              </a:lnSpc>
            </a:pPr>
            <a:r>
              <a:rPr lang="en-US" sz="400">
                <a:solidFill>
                  <a:srgbClr val="76645F"/>
                </a:solidFill>
                <a:latin typeface="Arial"/>
              </a:rPr>
              <a:t>Material Requirements Ptannng * Networks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2328672" y="5620512"/>
            <a:ext cx="341376" cy="17678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lnSpc>
                <a:spcPts val="792"/>
              </a:lnSpc>
            </a:pPr>
            <a:r>
              <a:rPr lang="es" sz="400">
                <a:solidFill>
                  <a:srgbClr val="0864B8"/>
                </a:solidFill>
                <a:latin typeface="Arial"/>
              </a:rPr>
              <a:t>O </a:t>
            </a:r>
            <a:r>
              <a:rPr lang="es" sz="400">
                <a:solidFill>
                  <a:srgbClr val="867570"/>
                </a:solidFill>
                <a:latin typeface="Arial"/>
              </a:rPr>
              <a:t>Máxime </a:t>
            </a:r>
            <a:r>
              <a:rPr lang="en-US" sz="400">
                <a:solidFill>
                  <a:srgbClr val="A4A19D"/>
                </a:solidFill>
                <a:latin typeface="Arial"/>
              </a:rPr>
              <a:t>O </a:t>
            </a:r>
            <a:r>
              <a:rPr lang="en-US" sz="400">
                <a:solidFill>
                  <a:srgbClr val="867570"/>
                </a:solidFill>
                <a:latin typeface="Arial"/>
              </a:rPr>
              <a:t>Minsnize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2298192" y="5882640"/>
            <a:ext cx="579120" cy="7924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50" u="sng">
                <a:solidFill>
                  <a:srgbClr val="5BADF3"/>
                </a:solidFill>
                <a:latin typeface="Arial"/>
              </a:rPr>
              <a:t>(untitled) Solution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3108960" y="5971032"/>
            <a:ext cx="832104" cy="4876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528"/>
              </a:lnSpc>
            </a:pPr>
            <a:r>
              <a:rPr lang="en-US" sz="500" b="1">
                <a:solidFill>
                  <a:srgbClr val="76645F"/>
                </a:solidFill>
                <a:latin typeface="Arial"/>
              </a:rPr>
              <a:t>Basic    </a:t>
            </a:r>
            <a:r>
              <a:rPr lang="en-US" sz="500" b="1">
                <a:solidFill>
                  <a:srgbClr val="83858A"/>
                </a:solidFill>
                <a:latin typeface="Arial"/>
              </a:rPr>
              <a:t>2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3105912" y="6041136"/>
            <a:ext cx="813816" cy="6096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528"/>
              </a:lnSpc>
            </a:pPr>
            <a:r>
              <a:rPr lang="en-US" sz="500" b="1">
                <a:solidFill>
                  <a:srgbClr val="76645F"/>
                </a:solidFill>
                <a:latin typeface="Arial"/>
              </a:rPr>
              <a:t>Variables Quantity x</a:t>
            </a:r>
          </a:p>
        </p:txBody>
      </p:sp>
      <p:sp>
        <p:nvSpPr>
          <p:cNvPr id="25" name="Rectángulo 24"/>
          <p:cNvSpPr/>
          <p:nvPr/>
        </p:nvSpPr>
        <p:spPr>
          <a:xfrm>
            <a:off x="5876544" y="5971032"/>
            <a:ext cx="33528" cy="4876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1100">
                <a:solidFill>
                  <a:srgbClr val="83858A"/>
                </a:solidFill>
                <a:latin typeface="Arial"/>
              </a:rPr>
              <a:t>0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5861304" y="6041136"/>
            <a:ext cx="249936" cy="5791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00" b="1">
                <a:solidFill>
                  <a:srgbClr val="59576C"/>
                </a:solidFill>
                <a:latin typeface="Arial"/>
              </a:rPr>
              <a:t>surplus </a:t>
            </a:r>
            <a:r>
              <a:rPr lang="en-US" sz="500" b="1">
                <a:solidFill>
                  <a:srgbClr val="83858A"/>
                </a:solidFill>
                <a:latin typeface="Arial"/>
              </a:rPr>
              <a:t>3</a:t>
            </a:r>
          </a:p>
        </p:txBody>
      </p:sp>
      <p:sp>
        <p:nvSpPr>
          <p:cNvPr id="27" name="Rectángulo 26"/>
          <p:cNvSpPr/>
          <p:nvPr/>
        </p:nvSpPr>
        <p:spPr>
          <a:xfrm>
            <a:off x="6257544" y="5971032"/>
            <a:ext cx="560832" cy="12801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lnSpc>
                <a:spcPts val="528"/>
              </a:lnSpc>
            </a:pPr>
            <a:r>
              <a:rPr lang="en-US" sz="1100">
                <a:solidFill>
                  <a:srgbClr val="76645F"/>
                </a:solidFill>
                <a:latin typeface="Arial"/>
              </a:rPr>
              <a:t>0 </a:t>
            </a:r>
            <a:r>
              <a:rPr lang="en-US" sz="1100">
                <a:solidFill>
                  <a:srgbClr val="79798B"/>
                </a:solidFill>
                <a:latin typeface="Arial"/>
              </a:rPr>
              <a:t>0 </a:t>
            </a:r>
            <a:r>
              <a:rPr lang="en-US" sz="500" b="1">
                <a:solidFill>
                  <a:srgbClr val="76645F"/>
                </a:solidFill>
                <a:latin typeface="Arial"/>
              </a:rPr>
              <a:t>artfcl 4 </a:t>
            </a:r>
            <a:r>
              <a:rPr lang="en-US" sz="500" b="1">
                <a:solidFill>
                  <a:srgbClr val="79798B"/>
                </a:solidFill>
                <a:latin typeface="Arial"/>
              </a:rPr>
              <a:t>surplu</a:t>
            </a:r>
          </a:p>
        </p:txBody>
      </p:sp>
      <p:graphicFrame>
        <p:nvGraphicFramePr>
          <p:cNvPr id="28" name="Tabla 27"/>
          <p:cNvGraphicFramePr>
            <a:graphicFrameLocks noGrp="1"/>
          </p:cNvGraphicFramePr>
          <p:nvPr/>
        </p:nvGraphicFramePr>
        <p:xfrm>
          <a:off x="2240280" y="6111240"/>
          <a:ext cx="4602480" cy="1200912"/>
        </p:xfrm>
        <a:graphic>
          <a:graphicData uri="http://schemas.openxmlformats.org/drawingml/2006/table">
            <a:tbl>
              <a:tblPr/>
              <a:tblGrid>
                <a:gridCol w="835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6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2555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97536">
                <a:tc>
                  <a:txBody>
                    <a:bodyPr/>
                    <a:lstStyle/>
                    <a:p>
                      <a:pPr indent="0"/>
                      <a:r>
                        <a:rPr lang="es" sz="500" b="1">
                          <a:solidFill>
                            <a:srgbClr val="5C6C77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95668"/>
                          </a:solidFill>
                          <a:latin typeface="Arial"/>
                        </a:rPr>
                        <a:t>surplus </a:t>
                      </a:r>
                      <a:r>
                        <a:rPr lang="es" sz="500" b="1">
                          <a:solidFill>
                            <a:srgbClr val="495668"/>
                          </a:solidFill>
                          <a:latin typeface="Arial"/>
                        </a:rPr>
                        <a:t>4 </a:t>
                      </a:r>
                      <a:r>
                        <a:rPr lang="es" sz="500" b="1">
                          <a:solidFill>
                            <a:srgbClr val="65758A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s" sz="500" b="1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s" sz="500" b="1">
                          <a:solidFill>
                            <a:srgbClr val="457072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s" sz="500" b="1">
                          <a:solidFill>
                            <a:srgbClr val="65758A"/>
                          </a:solidFill>
                          <a:latin typeface="Arial"/>
                        </a:rPr>
                        <a:t>0 3333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s" sz="500" b="1">
                          <a:solidFill>
                            <a:srgbClr val="5C6C77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s" sz="500" b="1">
                          <a:solidFill>
                            <a:srgbClr val="5C6C77"/>
                          </a:solidFill>
                          <a:latin typeface="Arial"/>
                        </a:rPr>
                        <a:t>-0 3333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s" sz="500" b="1">
                          <a:solidFill>
                            <a:srgbClr val="5C6C77"/>
                          </a:solidFill>
                          <a:latin typeface="Arial"/>
                        </a:rPr>
                        <a:t>0.3333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s" sz="500" b="1">
                          <a:solidFill>
                            <a:srgbClr val="787A53"/>
                          </a:solidFill>
                          <a:latin typeface="Arial"/>
                        </a:rPr>
                        <a:t>-1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indent="0"/>
                      <a:r>
                        <a:rPr lang="es" sz="500" b="1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67570"/>
                          </a:solidFill>
                          <a:latin typeface="Arial"/>
                        </a:rPr>
                        <a:t>slack </a:t>
                      </a:r>
                      <a:r>
                        <a:rPr lang="es" sz="500" b="1">
                          <a:solidFill>
                            <a:srgbClr val="867570"/>
                          </a:solidFill>
                          <a:latin typeface="Arial"/>
                        </a:rPr>
                        <a:t>2 5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s" sz="500" b="1">
                          <a:solidFill>
                            <a:srgbClr val="967473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s" sz="500" b="1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s" sz="500" b="1">
                          <a:solidFill>
                            <a:srgbClr val="867570"/>
                          </a:solidFill>
                          <a:latin typeface="Arial"/>
                        </a:rPr>
                        <a:t>-0 3333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s" sz="500" b="1">
                          <a:solidFill>
                            <a:srgbClr val="716F74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s" sz="500" b="1">
                          <a:solidFill>
                            <a:srgbClr val="716F74"/>
                          </a:solidFill>
                          <a:latin typeface="Arial"/>
                        </a:rPr>
                        <a:t>-1.6667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s" sz="500" b="1">
                          <a:solidFill>
                            <a:srgbClr val="76645F"/>
                          </a:solidFill>
                          <a:latin typeface="Arial"/>
                        </a:rPr>
                        <a:t>1.6667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s" sz="500" b="1">
                          <a:solidFill>
                            <a:srgbClr val="62799D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indent="0"/>
                      <a:r>
                        <a:rPr lang="es" sz="500" b="1">
                          <a:solidFill>
                            <a:srgbClr val="325256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s" sz="500" b="1">
                          <a:solidFill>
                            <a:srgbClr val="5C6C77"/>
                          </a:solidFill>
                          <a:latin typeface="Arial"/>
                        </a:rPr>
                        <a:t>x 0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s" sz="500" b="1">
                          <a:solidFill>
                            <a:srgbClr val="716F74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s" sz="500" b="1">
                          <a:solidFill>
                            <a:srgbClr val="457072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s" sz="500" b="1">
                          <a:solidFill>
                            <a:srgbClr val="517485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s" sz="500" b="1">
                          <a:solidFill>
                            <a:srgbClr val="457072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s" sz="500" b="1">
                          <a:solidFill>
                            <a:srgbClr val="624B2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s" sz="500" b="1">
                          <a:solidFill>
                            <a:srgbClr val="779CAD"/>
                          </a:solidFill>
                          <a:latin typeface="Arial"/>
                        </a:rPr>
                        <a:t>-1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s" sz="500" b="1">
                          <a:solidFill>
                            <a:srgbClr val="4B6EA5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indent="0"/>
                      <a:r>
                        <a:rPr lang="es" sz="500" b="1">
                          <a:solidFill>
                            <a:srgbClr val="65758A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s" sz="500" b="1">
                          <a:solidFill>
                            <a:srgbClr val="533751"/>
                          </a:solidFill>
                          <a:latin typeface="Arial"/>
                        </a:rPr>
                        <a:t>Y </a:t>
                      </a:r>
                      <a:r>
                        <a:rPr lang="es" sz="500" b="1">
                          <a:solidFill>
                            <a:srgbClr val="79798B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s" sz="500" b="1">
                          <a:solidFill>
                            <a:srgbClr val="967473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s" sz="500" b="1">
                          <a:solidFill>
                            <a:srgbClr val="709ED1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s" sz="500" b="1">
                          <a:solidFill>
                            <a:srgbClr val="716F74"/>
                          </a:solidFill>
                          <a:latin typeface="Arial"/>
                        </a:rPr>
                        <a:t>0 3333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s" sz="500" b="1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s" sz="500" b="1">
                          <a:solidFill>
                            <a:srgbClr val="716F74"/>
                          </a:solidFill>
                          <a:latin typeface="Arial"/>
                        </a:rPr>
                        <a:t>-0 3333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s" sz="500" b="1">
                          <a:solidFill>
                            <a:srgbClr val="867570"/>
                          </a:solidFill>
                          <a:latin typeface="Arial"/>
                        </a:rPr>
                        <a:t>0.3333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s" sz="500" b="1">
                          <a:solidFill>
                            <a:srgbClr val="62799D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s" sz="500" b="1">
                          <a:solidFill>
                            <a:srgbClr val="343757"/>
                          </a:solidFill>
                          <a:latin typeface="Arial"/>
                        </a:rPr>
                        <a:t>zj </a:t>
                      </a:r>
                      <a:r>
                        <a:rPr lang="es" sz="500" b="1">
                          <a:solidFill>
                            <a:srgbClr val="517485"/>
                          </a:solidFill>
                          <a:latin typeface="Arial"/>
                        </a:rPr>
                        <a:t>9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s" sz="500" b="1">
                          <a:solidFill>
                            <a:srgbClr val="58565B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s" sz="500" b="1">
                          <a:solidFill>
                            <a:srgbClr val="76645F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s" sz="500" b="1">
                          <a:solidFill>
                            <a:srgbClr val="787A53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s" sz="500" b="1">
                          <a:solidFill>
                            <a:srgbClr val="495668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s" sz="500" b="1">
                          <a:solidFill>
                            <a:srgbClr val="624B2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s" sz="500" b="1">
                          <a:solidFill>
                            <a:srgbClr val="779CAD"/>
                          </a:solidFill>
                          <a:latin typeface="Arial"/>
                        </a:rPr>
                        <a:t>-1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s" sz="500" b="1">
                          <a:solidFill>
                            <a:srgbClr val="4B6EA5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488">
                <a:tc rowSpan="2"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Iteration </a:t>
                      </a:r>
                      <a:r>
                        <a:rPr lang="es" sz="500" b="1">
                          <a:solidFill>
                            <a:srgbClr val="58565B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266700" indent="0"/>
                      <a:r>
                        <a:rPr lang="es" sz="500" b="1">
                          <a:solidFill>
                            <a:srgbClr val="76645F"/>
                          </a:solidFill>
                          <a:latin typeface="Arial"/>
                        </a:rPr>
                        <a:t>cj-zj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s" sz="500" b="1">
                          <a:solidFill>
                            <a:srgbClr val="967473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s" sz="500" b="1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s" sz="500" b="1">
                          <a:solidFill>
                            <a:srgbClr val="7D6554"/>
                          </a:solidFill>
                          <a:latin typeface="Arial"/>
                        </a:rPr>
                        <a:t>-1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s" sz="500" b="1">
                          <a:solidFill>
                            <a:srgbClr val="86757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s" sz="500" b="1">
                          <a:solidFill>
                            <a:srgbClr val="81481D"/>
                          </a:solidFill>
                          <a:latin typeface="Arial"/>
                        </a:rPr>
                        <a:t>-1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s" sz="500" b="1">
                          <a:solidFill>
                            <a:srgbClr val="8E95A2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s" sz="500" b="1">
                          <a:solidFill>
                            <a:srgbClr val="657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F5F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indent="0"/>
                      <a:r>
                        <a:rPr lang="es" sz="500" b="1">
                          <a:solidFill>
                            <a:srgbClr val="838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9576C"/>
                          </a:solidFill>
                          <a:latin typeface="Arial"/>
                        </a:rPr>
                        <a:t>surplus </a:t>
                      </a:r>
                      <a:r>
                        <a:rPr lang="es" sz="500" b="1">
                          <a:solidFill>
                            <a:srgbClr val="59576C"/>
                          </a:solidFill>
                          <a:latin typeface="Arial"/>
                        </a:rPr>
                        <a:t>4 2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s" sz="500" b="1">
                          <a:solidFill>
                            <a:srgbClr val="967473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s" sz="500" b="1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s" sz="500" b="1">
                          <a:solidFill>
                            <a:srgbClr val="867570"/>
                          </a:solidFill>
                          <a:latin typeface="Arial"/>
                        </a:rPr>
                        <a:t>04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s" sz="500" b="1">
                          <a:solidFill>
                            <a:srgbClr val="65758A"/>
                          </a:solidFill>
                          <a:latin typeface="Arial"/>
                        </a:rPr>
                        <a:t>-02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s" sz="500" b="1">
                          <a:solidFill>
                            <a:srgbClr val="717EA6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s" sz="500" b="1">
                          <a:solidFill>
                            <a:srgbClr val="5C6C77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s" sz="500" b="1">
                          <a:solidFill>
                            <a:srgbClr val="9C7651"/>
                          </a:solidFill>
                          <a:latin typeface="Arial"/>
                        </a:rPr>
                        <a:t>-1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indent="0"/>
                      <a:r>
                        <a:rPr lang="es" sz="500" b="1">
                          <a:solidFill>
                            <a:srgbClr val="657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95668"/>
                          </a:solidFill>
                          <a:latin typeface="Arial"/>
                        </a:rPr>
                        <a:t>surplus </a:t>
                      </a:r>
                      <a:r>
                        <a:rPr lang="es" sz="500" b="1">
                          <a:solidFill>
                            <a:srgbClr val="495668"/>
                          </a:solidFill>
                          <a:latin typeface="Arial"/>
                        </a:rPr>
                        <a:t>3 3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s" sz="500" b="1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s" sz="500" b="1">
                          <a:solidFill>
                            <a:srgbClr val="5C6C77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s" sz="500" b="1">
                          <a:solidFill>
                            <a:srgbClr val="5C6C77"/>
                          </a:solidFill>
                          <a:latin typeface="Arial"/>
                        </a:rPr>
                        <a:t>-02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s" sz="500" b="1">
                          <a:solidFill>
                            <a:srgbClr val="4B6EA5"/>
                          </a:solidFill>
                          <a:latin typeface="Arial"/>
                        </a:rPr>
                        <a:t>06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s" sz="500" b="1">
                          <a:solidFill>
                            <a:srgbClr val="624B20"/>
                          </a:solidFill>
                          <a:latin typeface="Arial"/>
                        </a:rPr>
                        <a:t>-1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s" sz="500" b="1"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s" sz="500" b="1">
                          <a:solidFill>
                            <a:srgbClr val="4F7FA1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indent="0"/>
                      <a:r>
                        <a:rPr lang="es" sz="500" b="1">
                          <a:solidFill>
                            <a:srgbClr val="716F74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s" sz="500" b="1">
                          <a:solidFill>
                            <a:srgbClr val="76645F"/>
                          </a:solidFill>
                          <a:latin typeface="Arial"/>
                        </a:rPr>
                        <a:t>x 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s" sz="500" b="1">
                          <a:solidFill>
                            <a:srgbClr val="86757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s" sz="500" b="1">
                          <a:solidFill>
                            <a:srgbClr val="79798B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s" sz="500" b="1">
                          <a:solidFill>
                            <a:srgbClr val="867570"/>
                          </a:solidFill>
                          <a:latin typeface="Arial"/>
                        </a:rPr>
                        <a:t>-0 2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s" sz="500" b="1">
                          <a:solidFill>
                            <a:srgbClr val="62799D"/>
                          </a:solidFill>
                          <a:latin typeface="Arial"/>
                        </a:rPr>
                        <a:t>06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s" sz="500" b="1">
                          <a:solidFill>
                            <a:srgbClr val="79798B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s" sz="500" b="1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s" sz="500" b="1">
                          <a:solidFill>
                            <a:srgbClr val="717EA6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indent="0"/>
                      <a:r>
                        <a:rPr lang="es" sz="500" b="1">
                          <a:solidFill>
                            <a:srgbClr val="628DBA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s" sz="500" b="1">
                          <a:solidFill>
                            <a:srgbClr val="343757"/>
                          </a:solidFill>
                          <a:latin typeface="Arial"/>
                        </a:rPr>
                        <a:t>Y </a:t>
                      </a:r>
                      <a:r>
                        <a:rPr lang="es" sz="500" b="1">
                          <a:solidFill>
                            <a:srgbClr val="457072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s" sz="500" b="1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s" sz="500" b="1">
                          <a:solidFill>
                            <a:srgbClr val="5CA4C2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s" sz="500" b="1">
                          <a:solidFill>
                            <a:srgbClr val="5C6C77"/>
                          </a:solidFill>
                          <a:latin typeface="Arial"/>
                        </a:rPr>
                        <a:t>04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s" sz="500" b="1">
                          <a:solidFill>
                            <a:srgbClr val="4F7FA1"/>
                          </a:solidFill>
                          <a:latin typeface="Arial"/>
                        </a:rPr>
                        <a:t>-02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s" sz="500" b="1">
                          <a:solidFill>
                            <a:srgbClr val="4F7FA1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s" sz="500" b="1">
                          <a:solidFill>
                            <a:srgbClr val="517485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s" sz="500" b="1">
                          <a:solidFill>
                            <a:srgbClr val="4F7FA1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s" sz="500" b="1">
                          <a:solidFill>
                            <a:srgbClr val="44423E"/>
                          </a:solidFill>
                          <a:latin typeface="Arial"/>
                        </a:rPr>
                        <a:t>Zj </a:t>
                      </a:r>
                      <a:r>
                        <a:rPr lang="es" sz="500" b="1">
                          <a:solidFill>
                            <a:srgbClr val="65758A"/>
                          </a:solidFill>
                          <a:latin typeface="Arial"/>
                        </a:rPr>
                        <a:t>12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s" sz="500" b="1">
                          <a:solidFill>
                            <a:srgbClr val="967473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s" sz="500" b="1">
                          <a:solidFill>
                            <a:srgbClr val="76645F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s" sz="500" b="1">
                          <a:solidFill>
                            <a:srgbClr val="83858A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s" sz="500" b="1">
                          <a:solidFill>
                            <a:srgbClr val="716F74"/>
                          </a:solidFill>
                          <a:latin typeface="Arial"/>
                        </a:rPr>
                        <a:t>.6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s" sz="500" b="1">
                          <a:solidFill>
                            <a:srgbClr val="5C6C77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s" sz="500" b="1">
                          <a:solidFill>
                            <a:srgbClr val="79798B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s" sz="500" b="1">
                          <a:solidFill>
                            <a:srgbClr val="62799D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94488"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0"/>
                      <a:r>
                        <a:rPr lang="es" sz="400">
                          <a:solidFill>
                            <a:srgbClr val="59576C"/>
                          </a:solidFill>
                          <a:latin typeface="Arial"/>
                        </a:rPr>
                        <a:t>&lt;H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s" sz="500" b="1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s" sz="500" b="1">
                          <a:solidFill>
                            <a:srgbClr val="657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s" sz="500" b="1">
                          <a:solidFill>
                            <a:srgbClr val="5C6C77"/>
                          </a:solidFill>
                          <a:latin typeface="Arial"/>
                        </a:rPr>
                        <a:t>-08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s" sz="500" b="1">
                          <a:solidFill>
                            <a:srgbClr val="517485"/>
                          </a:solidFill>
                          <a:latin typeface="Arial"/>
                        </a:rPr>
                        <a:t>-06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s" sz="500" b="1">
                          <a:solidFill>
                            <a:srgbClr val="517485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s" sz="500" b="1">
                          <a:solidFill>
                            <a:srgbClr val="657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s" sz="500" b="1">
                          <a:solidFill>
                            <a:srgbClr val="517485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9" name="Rectángulo 28"/>
          <p:cNvSpPr/>
          <p:nvPr/>
        </p:nvSpPr>
        <p:spPr>
          <a:xfrm>
            <a:off x="1292352" y="7363968"/>
            <a:ext cx="1011936" cy="21945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spcAft>
                <a:spcPts val="210"/>
              </a:spcAft>
            </a:pPr>
            <a:r>
              <a:rPr lang="en-US" sz="400">
                <a:solidFill>
                  <a:srgbClr val="59576C"/>
                </a:solidFill>
                <a:latin typeface="Arial"/>
              </a:rPr>
              <a:t>Linear Programming Solution Screen</a:t>
            </a:r>
          </a:p>
          <a:p>
            <a:pPr marL="152400" indent="0"/>
            <a:r>
              <a:rPr lang="en-US" sz="1100">
                <a:solidFill>
                  <a:srgbClr val="C22C1F"/>
                </a:solidFill>
                <a:latin typeface="Arial"/>
              </a:rPr>
              <a:t>O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2834640" y="7388352"/>
            <a:ext cx="2310384" cy="24993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spcAft>
                <a:spcPts val="210"/>
              </a:spcAft>
            </a:pPr>
            <a:r>
              <a:rPr lang="en-US" sz="400">
                <a:solidFill>
                  <a:srgbClr val="59576C"/>
                </a:solidFill>
                <a:latin typeface="Arial"/>
              </a:rPr>
              <a:t>Taylor's Introduction to Management Science Textbook</a:t>
            </a:r>
          </a:p>
          <a:p>
            <a:pPr indent="0">
              <a:spcAft>
                <a:spcPts val="2940"/>
              </a:spcAft>
            </a:pPr>
            <a:r>
              <a:rPr lang="en-US" sz="1100">
                <a:solidFill>
                  <a:srgbClr val="2B2A2E"/>
                </a:solidFill>
                <a:latin typeface="Arial"/>
              </a:rPr>
              <a:t>Qi_ </a:t>
            </a:r>
            <a:r>
              <a:rPr lang="en-US" sz="1100">
                <a:solidFill>
                  <a:srgbClr val="2074B4"/>
                </a:solidFill>
                <a:latin typeface="Arial"/>
              </a:rPr>
              <a:t>-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5870448" y="7363968"/>
            <a:ext cx="1005840" cy="28041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r"/>
            <a:r>
              <a:rPr lang="en-US" sz="400">
                <a:solidFill>
                  <a:srgbClr val="59576C"/>
                </a:solidFill>
                <a:latin typeface="Arial"/>
              </a:rPr>
              <a:t>Developed by Howard J. Weiss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1304544" y="8171688"/>
            <a:ext cx="3142488" cy="70713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lnSpc>
                <a:spcPts val="2568"/>
              </a:lnSpc>
              <a:spcBef>
                <a:spcPts val="2940"/>
              </a:spcBef>
            </a:pPr>
            <a:r>
              <a:rPr lang="es" sz="1150" b="1">
                <a:latin typeface="Arial"/>
              </a:rPr>
              <a:t>Ejercicio </a:t>
            </a:r>
            <a:r>
              <a:rPr lang="en-US" sz="1150" b="1">
                <a:latin typeface="Arial"/>
              </a:rPr>
              <a:t>4 — </a:t>
            </a:r>
            <a:r>
              <a:rPr lang="es" sz="1150" b="1">
                <a:latin typeface="Arial"/>
              </a:rPr>
              <a:t>Producción de </a:t>
            </a:r>
            <a:r>
              <a:rPr lang="en-US" sz="1150" b="1">
                <a:latin typeface="Arial"/>
              </a:rPr>
              <a:t>mesas </a:t>
            </a:r>
            <a:r>
              <a:rPr lang="es" sz="1150" b="1">
                <a:latin typeface="Arial"/>
              </a:rPr>
              <a:t>y sillas Enunciado:</a:t>
            </a:r>
          </a:p>
          <a:p>
            <a:pPr indent="0"/>
            <a:r>
              <a:rPr lang="es" sz="1100">
                <a:latin typeface="Arial"/>
              </a:rPr>
              <a:t>Una carpintería fabrica mesas (x) y sillas (y).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D3A2291-BBE1-E095-D92D-74B03DE4EC65}"/>
              </a:ext>
            </a:extLst>
          </p:cNvPr>
          <p:cNvSpPr txBox="1"/>
          <p:nvPr/>
        </p:nvSpPr>
        <p:spPr>
          <a:xfrm>
            <a:off x="1560094" y="1363579"/>
            <a:ext cx="465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JUSTIFICACIÓN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F6D5E22-17A0-77F6-6833-128103507092}"/>
              </a:ext>
            </a:extLst>
          </p:cNvPr>
          <p:cNvSpPr txBox="1"/>
          <p:nvPr/>
        </p:nvSpPr>
        <p:spPr>
          <a:xfrm>
            <a:off x="1138988" y="2423552"/>
            <a:ext cx="59355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La importancia de este trabajo radica en que la programación lineal es una de las técnicas más utilizadas en la investigación de operaciones debido a su aplicabilidad en la industria, la administración y la economía. A través de los ejercicios realizados, el estudiante adquiere habilidades prácticas para resolver problemas de maximización de ganancias o minimización de costos, lo cual es fundamental para la toma de decisiones eficientes en entornos reales. Además, el uso de software especializado facilita el análisis, la comprobación de resultados y la interpretación de soluciones óptimas.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073317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752" y="3425952"/>
            <a:ext cx="2877312" cy="1182624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298448" y="908304"/>
            <a:ext cx="3008376" cy="17678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spcAft>
                <a:spcPts val="1050"/>
              </a:spcAft>
            </a:pPr>
            <a:r>
              <a:rPr lang="en-US" sz="1100">
                <a:latin typeface="Arial"/>
              </a:rPr>
              <a:t>• </a:t>
            </a:r>
            <a:r>
              <a:rPr lang="es" sz="1100">
                <a:latin typeface="Arial"/>
              </a:rPr>
              <a:t>Ganancias: mesa = 40 $/u, silla = 30 $/u.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298448" y="1243584"/>
            <a:ext cx="2889504" cy="144170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spcBef>
                <a:spcPts val="1050"/>
              </a:spcBef>
              <a:spcAft>
                <a:spcPts val="1050"/>
              </a:spcAft>
            </a:pPr>
            <a:r>
              <a:rPr lang="es" sz="1100">
                <a:latin typeface="Arial"/>
              </a:rPr>
              <a:t>• Restricciones:</a:t>
            </a:r>
          </a:p>
          <a:p>
            <a:pPr marL="426720" indent="0" algn="just">
              <a:lnSpc>
                <a:spcPts val="1632"/>
              </a:lnSpc>
            </a:pPr>
            <a:r>
              <a:rPr lang="es" sz="1050" b="1">
                <a:solidFill>
                  <a:srgbClr val="58565B"/>
                </a:solidFill>
                <a:latin typeface="Times New Roman"/>
              </a:rPr>
              <a:t>•    </a:t>
            </a:r>
            <a:r>
              <a:rPr lang="es" sz="1000" i="1" spc="100">
                <a:solidFill>
                  <a:srgbClr val="201E1F"/>
                </a:solidFill>
                <a:latin typeface="Arial"/>
              </a:rPr>
              <a:t>4x</a:t>
            </a:r>
            <a:r>
              <a:rPr lang="es" sz="1050" b="1">
                <a:solidFill>
                  <a:srgbClr val="201E1F"/>
                </a:solidFill>
                <a:latin typeface="Times New Roman"/>
              </a:rPr>
              <a:t> </a:t>
            </a:r>
            <a:r>
              <a:rPr lang="es" sz="1050" b="1">
                <a:solidFill>
                  <a:srgbClr val="44423E"/>
                </a:solidFill>
                <a:latin typeface="Times New Roman"/>
              </a:rPr>
              <a:t>+ </a:t>
            </a:r>
            <a:r>
              <a:rPr lang="es" sz="1000" i="1" spc="100">
                <a:solidFill>
                  <a:srgbClr val="201E1F"/>
                </a:solidFill>
                <a:latin typeface="Arial"/>
              </a:rPr>
              <a:t>2y &lt;</a:t>
            </a:r>
            <a:r>
              <a:rPr lang="es" sz="1050" b="1">
                <a:solidFill>
                  <a:srgbClr val="201E1F"/>
                </a:solidFill>
                <a:latin typeface="Times New Roman"/>
              </a:rPr>
              <a:t> 40</a:t>
            </a:r>
          </a:p>
          <a:p>
            <a:pPr marL="185420" marR="1572768" indent="241300">
              <a:lnSpc>
                <a:spcPts val="1632"/>
              </a:lnSpc>
              <a:spcAft>
                <a:spcPts val="210"/>
              </a:spcAft>
            </a:pPr>
            <a:r>
              <a:rPr lang="es" sz="1050" b="1">
                <a:solidFill>
                  <a:srgbClr val="58565B"/>
                </a:solidFill>
                <a:latin typeface="Times New Roman"/>
              </a:rPr>
              <a:t>•    </a:t>
            </a:r>
            <a:r>
              <a:rPr lang="es" sz="1000" i="1" spc="100">
                <a:solidFill>
                  <a:srgbClr val="201E1F"/>
                </a:solidFill>
                <a:latin typeface="Arial"/>
              </a:rPr>
              <a:t>2x</a:t>
            </a:r>
            <a:r>
              <a:rPr lang="es" sz="1050" b="1">
                <a:solidFill>
                  <a:srgbClr val="201E1F"/>
                </a:solidFill>
                <a:latin typeface="Times New Roman"/>
              </a:rPr>
              <a:t> + </a:t>
            </a:r>
            <a:r>
              <a:rPr lang="es" sz="1000" i="1" spc="100">
                <a:solidFill>
                  <a:srgbClr val="201E1F"/>
                </a:solidFill>
                <a:latin typeface="Arial"/>
              </a:rPr>
              <a:t>y</a:t>
            </a:r>
            <a:r>
              <a:rPr lang="es" sz="1050" b="1">
                <a:solidFill>
                  <a:srgbClr val="201E1F"/>
                </a:solidFill>
                <a:latin typeface="Times New Roman"/>
              </a:rPr>
              <a:t> </a:t>
            </a:r>
            <a:r>
              <a:rPr lang="es" sz="1050" b="1">
                <a:solidFill>
                  <a:srgbClr val="44423E"/>
                </a:solidFill>
                <a:latin typeface="Times New Roman"/>
              </a:rPr>
              <a:t>&lt; </a:t>
            </a:r>
            <a:r>
              <a:rPr lang="es" sz="1050" b="1">
                <a:solidFill>
                  <a:srgbClr val="201E1F"/>
                </a:solidFill>
                <a:latin typeface="Times New Roman"/>
              </a:rPr>
              <a:t>18 </a:t>
            </a:r>
            <a:r>
              <a:rPr lang="es" sz="1050" b="1">
                <a:solidFill>
                  <a:srgbClr val="58565B"/>
                </a:solidFill>
                <a:latin typeface="Times New Roman"/>
              </a:rPr>
              <a:t>• </a:t>
            </a:r>
            <a:r>
              <a:rPr lang="es" sz="1000" i="1" spc="100">
                <a:solidFill>
                  <a:srgbClr val="201E1F"/>
                </a:solidFill>
                <a:latin typeface="Arial"/>
              </a:rPr>
              <a:t>x,y &gt;</a:t>
            </a:r>
            <a:r>
              <a:rPr lang="es" sz="1050" b="1">
                <a:solidFill>
                  <a:srgbClr val="201E1F"/>
                </a:solidFill>
                <a:latin typeface="Times New Roman"/>
              </a:rPr>
              <a:t> 0</a:t>
            </a:r>
          </a:p>
          <a:p>
            <a:pPr marL="121920" indent="0">
              <a:spcAft>
                <a:spcPts val="1050"/>
              </a:spcAft>
            </a:pPr>
            <a:r>
              <a:rPr lang="es" sz="950">
                <a:solidFill>
                  <a:srgbClr val="201E1F"/>
                </a:solidFill>
                <a:latin typeface="Candara"/>
              </a:rPr>
              <a:t>Función objetivo:</a:t>
            </a:r>
          </a:p>
          <a:p>
            <a:pPr marL="1544320" indent="0"/>
            <a:r>
              <a:rPr lang="es" sz="1000" i="1" spc="100">
                <a:solidFill>
                  <a:srgbClr val="201E1F"/>
                </a:solidFill>
                <a:latin typeface="Arial"/>
              </a:rPr>
              <a:t>Z = 40x</a:t>
            </a:r>
            <a:r>
              <a:rPr lang="es" sz="1050" b="1">
                <a:solidFill>
                  <a:srgbClr val="201E1F"/>
                </a:solidFill>
                <a:latin typeface="Times New Roman"/>
              </a:rPr>
              <a:t> + 30y Max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313688" y="2886456"/>
            <a:ext cx="271272" cy="7010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spcAft>
                <a:spcPts val="210"/>
              </a:spcAft>
            </a:pPr>
            <a:r>
              <a:rPr lang="es" sz="400">
                <a:solidFill>
                  <a:srgbClr val="86B7DD"/>
                </a:solidFill>
                <a:latin typeface="Arial"/>
              </a:rPr>
              <a:t>O </a:t>
            </a:r>
            <a:r>
              <a:rPr lang="es" sz="400">
                <a:solidFill>
                  <a:srgbClr val="76645F"/>
                </a:solidFill>
                <a:latin typeface="Arial"/>
              </a:rPr>
              <a:t>RStudio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338072" y="3002280"/>
            <a:ext cx="1868424" cy="5791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912"/>
              </a:lnSpc>
            </a:pPr>
            <a:r>
              <a:rPr lang="en-US" sz="400">
                <a:solidFill>
                  <a:srgbClr val="65758A"/>
                </a:solidFill>
                <a:latin typeface="Arial"/>
              </a:rPr>
              <a:t>File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Edit </a:t>
            </a:r>
            <a:r>
              <a:rPr lang="en-US" sz="400">
                <a:solidFill>
                  <a:srgbClr val="65758A"/>
                </a:solidFill>
                <a:latin typeface="Arial"/>
              </a:rPr>
              <a:t>Code View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Plots Session </a:t>
            </a:r>
            <a:r>
              <a:rPr lang="en-US" sz="400">
                <a:solidFill>
                  <a:srgbClr val="938A7D"/>
                </a:solidFill>
                <a:latin typeface="Arial"/>
              </a:rPr>
              <a:t>Build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Debug </a:t>
            </a:r>
            <a:r>
              <a:rPr lang="en-US" sz="400">
                <a:solidFill>
                  <a:srgbClr val="44423E"/>
                </a:solidFill>
                <a:latin typeface="Arial"/>
              </a:rPr>
              <a:t>Profile </a:t>
            </a:r>
            <a:r>
              <a:rPr lang="en-US" sz="400">
                <a:solidFill>
                  <a:srgbClr val="5C7FB6"/>
                </a:solidFill>
                <a:latin typeface="Arial"/>
              </a:rPr>
              <a:t>Tools Help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335024" y="3108960"/>
            <a:ext cx="1932432" cy="6705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912"/>
              </a:lnSpc>
            </a:pPr>
            <a:r>
              <a:rPr lang="en-US" sz="400" spc="250">
                <a:solidFill>
                  <a:srgbClr val="1B9F71"/>
                </a:solidFill>
                <a:latin typeface="Arial"/>
              </a:rPr>
              <a:t>o-o»</a:t>
            </a:r>
            <a:r>
              <a:rPr lang="en-US" sz="400">
                <a:solidFill>
                  <a:srgbClr val="1B9F71"/>
                </a:solidFill>
                <a:latin typeface="Arial"/>
              </a:rPr>
              <a:t> </a:t>
            </a:r>
            <a:r>
              <a:rPr lang="en-US" sz="400">
                <a:solidFill>
                  <a:srgbClr val="6F9974"/>
                </a:solidFill>
                <a:latin typeface="Arial"/>
              </a:rPr>
              <a:t>j*. </a:t>
            </a:r>
            <a:r>
              <a:rPr lang="en-US" sz="900" b="1">
                <a:solidFill>
                  <a:srgbClr val="86B7DD"/>
                </a:solidFill>
                <a:latin typeface="Tahoma"/>
              </a:rPr>
              <a:t>u a </a:t>
            </a:r>
            <a:r>
              <a:rPr lang="en-US" sz="900" b="1">
                <a:solidFill>
                  <a:srgbClr val="C2C9D4"/>
                </a:solidFill>
                <a:latin typeface="Tahoma"/>
              </a:rPr>
              <a:t>a </a:t>
            </a:r>
            <a:r>
              <a:rPr lang="en-US" sz="400">
                <a:solidFill>
                  <a:srgbClr val="BEB7B5"/>
                </a:solidFill>
                <a:latin typeface="Arial"/>
              </a:rPr>
              <a:t>Go to file/function    </a:t>
            </a:r>
            <a:r>
              <a:rPr lang="en-US" sz="400">
                <a:solidFill>
                  <a:srgbClr val="44423E"/>
                </a:solidFill>
                <a:latin typeface="Arial"/>
              </a:rPr>
              <a:t>-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Addins </a:t>
            </a:r>
            <a:r>
              <a:rPr lang="en-US" sz="400">
                <a:solidFill>
                  <a:srgbClr val="44423E"/>
                </a:solidFill>
                <a:latin typeface="Arial"/>
              </a:rPr>
              <a:t>*</a:t>
            </a:r>
          </a:p>
        </p:txBody>
      </p:sp>
      <p:sp>
        <p:nvSpPr>
          <p:cNvPr id="8" name="Rectángulo 7"/>
          <p:cNvSpPr/>
          <p:nvPr/>
        </p:nvSpPr>
        <p:spPr>
          <a:xfrm>
            <a:off x="1383792" y="3243072"/>
            <a:ext cx="1856232" cy="17068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-355600">
              <a:lnSpc>
                <a:spcPts val="912"/>
              </a:lnSpc>
            </a:pPr>
            <a:r>
              <a:rPr lang="en-US" sz="400">
                <a:solidFill>
                  <a:srgbClr val="5C7FB6"/>
                </a:solidFill>
                <a:latin typeface="Arial"/>
              </a:rPr>
              <a:t>® </a:t>
            </a:r>
            <a:r>
              <a:rPr lang="es" sz="400">
                <a:solidFill>
                  <a:srgbClr val="76645F"/>
                </a:solidFill>
                <a:latin typeface="Arial"/>
              </a:rPr>
              <a:t>EjS¡m1Maxi.R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x EjSim2Ma&gt;d.R </a:t>
            </a:r>
            <a:r>
              <a:rPr lang="en-US" sz="400">
                <a:solidFill>
                  <a:srgbClr val="5C7FB6"/>
                </a:solidFill>
                <a:latin typeface="Arial"/>
              </a:rPr>
              <a:t>P </a:t>
            </a:r>
            <a:r>
              <a:rPr lang="es" sz="400">
                <a:solidFill>
                  <a:srgbClr val="65758A"/>
                </a:solidFill>
                <a:latin typeface="Arial"/>
              </a:rPr>
              <a:t>EjSimíMaxí.R </a:t>
            </a:r>
            <a:r>
              <a:rPr lang="en-US" sz="400">
                <a:solidFill>
                  <a:srgbClr val="5C7FB6"/>
                </a:solidFill>
                <a:latin typeface="Arial"/>
              </a:rPr>
              <a:t>© _,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EjSim4Maid.R </a:t>
            </a:r>
            <a:r>
              <a:rPr lang="en-US" sz="400">
                <a:solidFill>
                  <a:srgbClr val="86B7DD"/>
                </a:solidFill>
                <a:latin typeface="Arial"/>
              </a:rPr>
              <a:t>9 </a:t>
            </a:r>
            <a:r>
              <a:rPr lang="en-US" sz="400">
                <a:solidFill>
                  <a:srgbClr val="44423E"/>
                </a:solidFill>
                <a:latin typeface="Arial"/>
              </a:rPr>
              <a:t>[✓] </a:t>
            </a:r>
            <a:r>
              <a:rPr lang="en-US" sz="400">
                <a:solidFill>
                  <a:srgbClr val="65758A"/>
                </a:solidFill>
                <a:latin typeface="Arial"/>
              </a:rPr>
              <a:t>Source on Save </a:t>
            </a:r>
            <a:r>
              <a:rPr lang="en-US" sz="400">
                <a:solidFill>
                  <a:srgbClr val="938A7D"/>
                </a:solidFill>
                <a:latin typeface="Arial"/>
              </a:rPr>
              <a:t>d </a:t>
            </a:r>
            <a:r>
              <a:rPr lang="en-US" sz="400">
                <a:solidFill>
                  <a:srgbClr val="65758A"/>
                </a:solidFill>
                <a:latin typeface="Arial"/>
              </a:rPr>
              <a:t>/ •</a:t>
            </a:r>
          </a:p>
        </p:txBody>
      </p:sp>
      <p:sp>
        <p:nvSpPr>
          <p:cNvPr id="9" name="Rectángulo 8"/>
          <p:cNvSpPr/>
          <p:nvPr/>
        </p:nvSpPr>
        <p:spPr>
          <a:xfrm>
            <a:off x="4139184" y="3252216"/>
            <a:ext cx="1402080" cy="5791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 baseline="-25000">
                <a:solidFill>
                  <a:srgbClr val="83858A"/>
                </a:solidFill>
                <a:latin typeface="Arial"/>
              </a:rPr>
              <a:t>B</a:t>
            </a:r>
            <a:r>
              <a:rPr lang="en-US" sz="400">
                <a:solidFill>
                  <a:srgbClr val="83858A"/>
                </a:solidFill>
                <a:latin typeface="Arial"/>
              </a:rPr>
              <a:t> ^ </a:t>
            </a:r>
            <a:r>
              <a:rPr lang="en-US" sz="400">
                <a:solidFill>
                  <a:srgbClr val="201E1F"/>
                </a:solidFill>
                <a:latin typeface="Arial"/>
              </a:rPr>
              <a:t>Environment History Connections </a:t>
            </a:r>
            <a:r>
              <a:rPr lang="en-US" sz="400">
                <a:solidFill>
                  <a:srgbClr val="1A315B"/>
                </a:solidFill>
                <a:latin typeface="Arial"/>
              </a:rPr>
              <a:t>Tutorial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3852672" y="3337560"/>
            <a:ext cx="1716024" cy="7924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720"/>
              </a:lnSpc>
            </a:pPr>
            <a:r>
              <a:rPr lang="en-US" sz="400">
                <a:solidFill>
                  <a:srgbClr val="86B7DD"/>
                </a:solidFill>
                <a:latin typeface="Arial"/>
              </a:rPr>
              <a:t>jj* </a:t>
            </a:r>
            <a:r>
              <a:rPr lang="en-US" sz="400">
                <a:solidFill>
                  <a:srgbClr val="58565B"/>
                </a:solidFill>
                <a:latin typeface="Arial"/>
              </a:rPr>
              <a:t>Source </a:t>
            </a:r>
            <a:r>
              <a:rPr lang="en-US" sz="400">
                <a:solidFill>
                  <a:srgbClr val="201E1F"/>
                </a:solidFill>
                <a:latin typeface="Arial"/>
              </a:rPr>
              <a:t>- ^    </a:t>
            </a:r>
            <a:r>
              <a:rPr lang="en-US" sz="400">
                <a:solidFill>
                  <a:srgbClr val="5EBA7E"/>
                </a:solidFill>
                <a:latin typeface="Arial"/>
              </a:rPr>
              <a:t>1* </a:t>
            </a:r>
            <a:r>
              <a:rPr lang="en-US" sz="500">
                <a:solidFill>
                  <a:srgbClr val="86B7DD"/>
                </a:solidFill>
                <a:latin typeface="Arial"/>
              </a:rPr>
              <a:t>B </a:t>
            </a:r>
            <a:r>
              <a:rPr lang="en-US" sz="400">
                <a:solidFill>
                  <a:srgbClr val="2FB894"/>
                </a:solidFill>
                <a:latin typeface="Arial"/>
              </a:rPr>
              <a:t>-4* </a:t>
            </a:r>
            <a:r>
              <a:rPr lang="en-US" sz="400">
                <a:solidFill>
                  <a:srgbClr val="83858A"/>
                </a:solidFill>
                <a:latin typeface="Arial"/>
              </a:rPr>
              <a:t>Import </a:t>
            </a:r>
            <a:r>
              <a:rPr lang="en-US" sz="400">
                <a:solidFill>
                  <a:srgbClr val="58565B"/>
                </a:solidFill>
                <a:latin typeface="Arial"/>
              </a:rPr>
              <a:t>Dataset </a:t>
            </a:r>
            <a:r>
              <a:rPr lang="en-US" sz="400">
                <a:solidFill>
                  <a:srgbClr val="201E1F"/>
                </a:solidFill>
                <a:latin typeface="Arial"/>
              </a:rPr>
              <a:t>-    </a:t>
            </a:r>
            <a:r>
              <a:rPr lang="en-US" sz="400">
                <a:solidFill>
                  <a:srgbClr val="58565B"/>
                </a:solidFill>
                <a:latin typeface="Arial"/>
              </a:rPr>
              <a:t>85 </a:t>
            </a:r>
            <a:r>
              <a:rPr lang="en-US" sz="400">
                <a:solidFill>
                  <a:srgbClr val="533751"/>
                </a:solidFill>
                <a:latin typeface="Arial"/>
              </a:rPr>
              <a:t>MiB </a:t>
            </a:r>
            <a:r>
              <a:rPr lang="en-US" sz="400">
                <a:solidFill>
                  <a:srgbClr val="201E1F"/>
                </a:solidFill>
                <a:latin typeface="Arial"/>
              </a:rPr>
              <a:t>-    </a:t>
            </a:r>
            <a:r>
              <a:rPr lang="en-US" sz="400">
                <a:solidFill>
                  <a:srgbClr val="B88953"/>
                </a:solidFill>
                <a:latin typeface="Arial"/>
              </a:rPr>
              <a:t>^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4447032" y="3438144"/>
            <a:ext cx="658368" cy="6096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720"/>
              </a:lnSpc>
            </a:pPr>
            <a:r>
              <a:rPr lang="en-US" sz="400">
                <a:solidFill>
                  <a:srgbClr val="201E1F"/>
                </a:solidFill>
                <a:latin typeface="Arial"/>
              </a:rPr>
              <a:t>•    </a:t>
            </a:r>
            <a:r>
              <a:rPr lang="en-US" sz="400">
                <a:solidFill>
                  <a:srgbClr val="938AD0"/>
                </a:solidFill>
                <a:latin typeface="Arial"/>
              </a:rPr>
              <a:t>_1 </a:t>
            </a:r>
            <a:r>
              <a:rPr lang="en-US" sz="400">
                <a:solidFill>
                  <a:srgbClr val="58565B"/>
                </a:solidFill>
                <a:latin typeface="Arial"/>
              </a:rPr>
              <a:t>Global </a:t>
            </a:r>
            <a:r>
              <a:rPr lang="en-US" sz="400">
                <a:solidFill>
                  <a:srgbClr val="83858A"/>
                </a:solidFill>
                <a:latin typeface="Arial"/>
              </a:rPr>
              <a:t>Environment </a:t>
            </a:r>
            <a:r>
              <a:rPr lang="en-US" sz="400">
                <a:solidFill>
                  <a:srgbClr val="533751"/>
                </a:solidFill>
                <a:latin typeface="Arial"/>
              </a:rPr>
              <a:t>■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6400800" y="3108960"/>
            <a:ext cx="481584" cy="213360"/>
          </a:xfrm>
          <a:prstGeom prst="rect">
            <a:avLst/>
          </a:prstGeom>
          <a:solidFill>
            <a:srgbClr val="DDE0E4"/>
          </a:solidFill>
        </p:spPr>
        <p:txBody>
          <a:bodyPr lIns="0" tIns="0" rIns="0" bIns="0">
            <a:noAutofit/>
          </a:bodyPr>
          <a:lstStyle/>
          <a:p>
            <a:pPr indent="0" algn="r">
              <a:lnSpc>
                <a:spcPts val="1128"/>
              </a:lnSpc>
            </a:pPr>
            <a:r>
              <a:rPr lang="en-US" sz="450" i="1">
                <a:solidFill>
                  <a:srgbClr val="5CA4C2"/>
                </a:solidFill>
                <a:latin typeface="Times New Roman"/>
              </a:rPr>
              <a:t>rf.</a:t>
            </a:r>
            <a:r>
              <a:rPr lang="en-US" sz="400">
                <a:solidFill>
                  <a:srgbClr val="5CA4C2"/>
                </a:solidFill>
                <a:latin typeface="Arial"/>
              </a:rPr>
              <a:t> </a:t>
            </a:r>
            <a:r>
              <a:rPr lang="en-US" sz="400">
                <a:solidFill>
                  <a:srgbClr val="A4A19D"/>
                </a:solidFill>
                <a:latin typeface="Arial"/>
              </a:rPr>
              <a:t>Project (None) </a:t>
            </a:r>
            <a:r>
              <a:rPr lang="en-US" sz="400">
                <a:solidFill>
                  <a:srgbClr val="44423E"/>
                </a:solidFill>
                <a:latin typeface="Arial"/>
              </a:rPr>
              <a:t>*</a:t>
            </a:r>
          </a:p>
          <a:p>
            <a:pPr indent="0">
              <a:lnSpc>
                <a:spcPts val="1128"/>
              </a:lnSpc>
            </a:pPr>
            <a:r>
              <a:rPr lang="en-US" sz="400">
                <a:solidFill>
                  <a:srgbClr val="A4A19D"/>
                </a:solidFill>
                <a:latin typeface="Arial"/>
              </a:rPr>
              <a:t>=□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6254496" y="3438144"/>
            <a:ext cx="188976" cy="7924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1100">
                <a:solidFill>
                  <a:srgbClr val="BEB7B5"/>
                </a:solidFill>
                <a:latin typeface="Arial"/>
              </a:rPr>
              <a:t>id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4401312" y="3578352"/>
            <a:ext cx="164592" cy="56083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lnSpc>
                <a:spcPts val="624"/>
              </a:lnSpc>
            </a:pPr>
            <a:r>
              <a:rPr lang="en-US" sz="400" cap="small">
                <a:solidFill>
                  <a:srgbClr val="58565B"/>
                </a:solidFill>
                <a:latin typeface="Arial"/>
              </a:rPr>
              <a:t>pi</a:t>
            </a:r>
          </a:p>
          <a:p>
            <a:pPr indent="0">
              <a:lnSpc>
                <a:spcPts val="624"/>
              </a:lnSpc>
            </a:pPr>
            <a:r>
              <a:rPr lang="en-US" sz="400">
                <a:solidFill>
                  <a:srgbClr val="2B2A2E"/>
                </a:solidFill>
                <a:latin typeface="Arial"/>
              </a:rPr>
              <a:t>P2</a:t>
            </a:r>
          </a:p>
          <a:p>
            <a:pPr indent="0">
              <a:lnSpc>
                <a:spcPts val="624"/>
              </a:lnSpc>
            </a:pPr>
            <a:r>
              <a:rPr lang="en-US" sz="400">
                <a:solidFill>
                  <a:srgbClr val="2B2A2E"/>
                </a:solidFill>
                <a:latin typeface="Arial"/>
              </a:rPr>
              <a:t>p3</a:t>
            </a:r>
          </a:p>
          <a:p>
            <a:pPr indent="0">
              <a:lnSpc>
                <a:spcPts val="624"/>
              </a:lnSpc>
              <a:spcAft>
                <a:spcPts val="210"/>
              </a:spcAft>
            </a:pPr>
            <a:r>
              <a:rPr lang="en-US" sz="400">
                <a:solidFill>
                  <a:srgbClr val="2B2A2E"/>
                </a:solidFill>
                <a:latin typeface="Arial"/>
              </a:rPr>
              <a:t>P4</a:t>
            </a:r>
          </a:p>
          <a:p>
            <a:pPr indent="0"/>
            <a:r>
              <a:rPr lang="en-US" sz="400">
                <a:solidFill>
                  <a:srgbClr val="2B2A2E"/>
                </a:solidFill>
                <a:latin typeface="Arial"/>
              </a:rPr>
              <a:t>yi</a:t>
            </a:r>
          </a:p>
          <a:p>
            <a:pPr indent="0"/>
            <a:r>
              <a:rPr lang="en-US" sz="500" b="1">
                <a:solidFill>
                  <a:srgbClr val="58565B"/>
                </a:solidFill>
                <a:latin typeface="Arial"/>
              </a:rPr>
              <a:t>y2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5047488" y="3572256"/>
            <a:ext cx="1536192" cy="56692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716F74"/>
                </a:solidFill>
                <a:latin typeface="Arial"/>
              </a:rPr>
              <a:t>num </a:t>
            </a:r>
            <a:r>
              <a:rPr lang="en-US" sz="400">
                <a:solidFill>
                  <a:srgbClr val="58565B"/>
                </a:solidFill>
                <a:latin typeface="Arial"/>
              </a:rPr>
              <a:t>[1:2] </a:t>
            </a:r>
            <a:r>
              <a:rPr lang="en-US" sz="550">
                <a:solidFill>
                  <a:srgbClr val="58565B"/>
                </a:solidFill>
                <a:latin typeface="Candara"/>
              </a:rPr>
              <a:t>0</a:t>
            </a:r>
            <a:r>
              <a:rPr lang="en-US" sz="400">
                <a:solidFill>
                  <a:srgbClr val="58565B"/>
                </a:solidFill>
                <a:latin typeface="Arial"/>
              </a:rPr>
              <a:t> </a:t>
            </a:r>
            <a:r>
              <a:rPr lang="en-US" sz="550">
                <a:solidFill>
                  <a:srgbClr val="58565B"/>
                </a:solidFill>
                <a:latin typeface="Candara"/>
              </a:rPr>
              <a:t>0</a:t>
            </a:r>
          </a:p>
          <a:p>
            <a:pPr marR="996696" indent="0" algn="just">
              <a:lnSpc>
                <a:spcPts val="624"/>
              </a:lnSpc>
            </a:pPr>
            <a:r>
              <a:rPr lang="en-US" sz="400">
                <a:solidFill>
                  <a:srgbClr val="716F74"/>
                </a:solidFill>
                <a:latin typeface="Arial"/>
              </a:rPr>
              <a:t>num </a:t>
            </a:r>
            <a:r>
              <a:rPr lang="en-US" sz="400">
                <a:solidFill>
                  <a:srgbClr val="36373D"/>
                </a:solidFill>
                <a:latin typeface="Arial"/>
              </a:rPr>
              <a:t>[1:2] 0 IS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num </a:t>
            </a:r>
            <a:r>
              <a:rPr lang="en-US" sz="400">
                <a:latin typeface="Arial"/>
              </a:rPr>
              <a:t>[1:2] </a:t>
            </a:r>
            <a:r>
              <a:rPr lang="en-US" sz="400">
                <a:solidFill>
                  <a:srgbClr val="36373D"/>
                </a:solidFill>
                <a:latin typeface="Arial"/>
              </a:rPr>
              <a:t>10 0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num </a:t>
            </a:r>
            <a:r>
              <a:rPr lang="en-US" sz="400">
                <a:solidFill>
                  <a:srgbClr val="36373D"/>
                </a:solidFill>
                <a:latin typeface="Arial"/>
              </a:rPr>
              <a:t>[1:2] 7 4</a:t>
            </a:r>
          </a:p>
          <a:p>
            <a:pPr indent="0">
              <a:lnSpc>
                <a:spcPts val="624"/>
              </a:lnSpc>
            </a:pPr>
            <a:r>
              <a:rPr lang="en-US" sz="400">
                <a:solidFill>
                  <a:srgbClr val="36373D"/>
                </a:solidFill>
                <a:latin typeface="Arial"/>
              </a:rPr>
              <a:t>num [1:200] </a:t>
            </a:r>
            <a:r>
              <a:rPr lang="en-US" sz="400">
                <a:solidFill>
                  <a:srgbClr val="58565B"/>
                </a:solidFill>
                <a:latin typeface="Arial"/>
              </a:rPr>
              <a:t>0 </a:t>
            </a:r>
            <a:r>
              <a:rPr lang="en-US" sz="400">
                <a:solidFill>
                  <a:srgbClr val="36373D"/>
                </a:solidFill>
                <a:latin typeface="Arial"/>
              </a:rPr>
              <a:t>0.0754 </a:t>
            </a:r>
            <a:r>
              <a:rPr lang="en-US" sz="400">
                <a:solidFill>
                  <a:srgbClr val="58565B"/>
                </a:solidFill>
                <a:latin typeface="Arial"/>
              </a:rPr>
              <a:t>0.1508 </a:t>
            </a:r>
            <a:r>
              <a:rPr lang="en-US" sz="400">
                <a:solidFill>
                  <a:srgbClr val="36373D"/>
                </a:solidFill>
                <a:latin typeface="Arial"/>
              </a:rPr>
              <a:t>0.2261 </a:t>
            </a:r>
            <a:r>
              <a:rPr lang="en-US" sz="400">
                <a:solidFill>
                  <a:srgbClr val="58565B"/>
                </a:solidFill>
                <a:latin typeface="Arial"/>
              </a:rPr>
              <a:t>0.3015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num </a:t>
            </a:r>
            <a:r>
              <a:rPr lang="en-US" sz="400">
                <a:solidFill>
                  <a:srgbClr val="36373D"/>
                </a:solidFill>
                <a:latin typeface="Arial"/>
              </a:rPr>
              <a:t>[1:200] 16 15.S 15.7 </a:t>
            </a:r>
            <a:r>
              <a:rPr lang="en-US" sz="400">
                <a:solidFill>
                  <a:srgbClr val="58565B"/>
                </a:solidFill>
                <a:latin typeface="Arial"/>
              </a:rPr>
              <a:t>15.5 </a:t>
            </a:r>
            <a:r>
              <a:rPr lang="en-US" sz="400">
                <a:solidFill>
                  <a:srgbClr val="36373D"/>
                </a:solidFill>
                <a:latin typeface="Arial"/>
              </a:rPr>
              <a:t>15.4 </a:t>
            </a:r>
            <a:r>
              <a:rPr lang="en-US" sz="400">
                <a:solidFill>
                  <a:srgbClr val="58565B"/>
                </a:solidFill>
                <a:latin typeface="Arial"/>
              </a:rPr>
              <a:t>...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num </a:t>
            </a:r>
            <a:r>
              <a:rPr lang="en-US" sz="400">
                <a:solidFill>
                  <a:srgbClr val="36373D"/>
                </a:solidFill>
                <a:latin typeface="Arial"/>
              </a:rPr>
              <a:t>[1:200]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12 11.9 </a:t>
            </a:r>
            <a:r>
              <a:rPr lang="en-US" sz="400">
                <a:solidFill>
                  <a:srgbClr val="58565B"/>
                </a:solidFill>
                <a:latin typeface="Arial"/>
              </a:rPr>
              <a:t>11.8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11.8 11.7 ...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4724400" y="4194048"/>
            <a:ext cx="713232" cy="18288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201E1F"/>
                </a:solidFill>
                <a:latin typeface="Arial"/>
              </a:rPr>
              <a:t>Packages Help Viewer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1356360" y="4620768"/>
            <a:ext cx="1746504" cy="5791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AC9377"/>
                </a:solidFill>
                <a:latin typeface="Arial"/>
              </a:rPr>
              <a:t>13:1 (Top Level) ;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1356360" y="4745736"/>
            <a:ext cx="1746504" cy="5181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2B2A2E"/>
                </a:solidFill>
                <a:latin typeface="Arial"/>
              </a:rPr>
              <a:t>Console Terminal Background Jobs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1356360" y="4852416"/>
            <a:ext cx="1746504" cy="36271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r">
              <a:lnSpc>
                <a:spcPts val="552"/>
              </a:lnSpc>
            </a:pPr>
            <a:r>
              <a:rPr lang="es" sz="400">
                <a:solidFill>
                  <a:srgbClr val="4C4B54"/>
                </a:solidFill>
                <a:latin typeface="Arial"/>
              </a:rPr>
              <a:t>» </a:t>
            </a:r>
            <a:r>
              <a:rPr lang="en-US" sz="400">
                <a:solidFill>
                  <a:srgbClr val="406385"/>
                </a:solidFill>
                <a:latin typeface="Arial"/>
              </a:rPr>
              <a:t>R </a:t>
            </a:r>
            <a:r>
              <a:rPr lang="en-US" sz="400">
                <a:solidFill>
                  <a:srgbClr val="4C4B54"/>
                </a:solidFill>
                <a:latin typeface="Arial"/>
              </a:rPr>
              <a:t>4.5.1 ■ </a:t>
            </a:r>
            <a:r>
              <a:rPr lang="en-US" sz="400">
                <a:solidFill>
                  <a:srgbClr val="79798B"/>
                </a:solidFill>
                <a:latin typeface="Arial"/>
              </a:rPr>
              <a:t>-/</a:t>
            </a:r>
          </a:p>
          <a:p>
            <a:pPr indent="0" algn="just">
              <a:lnSpc>
                <a:spcPts val="552"/>
              </a:lnSpc>
            </a:pPr>
            <a:r>
              <a:rPr lang="en-US" sz="400">
                <a:solidFill>
                  <a:srgbClr val="2F1EF6"/>
                </a:solidFill>
                <a:latin typeface="Arial"/>
              </a:rPr>
              <a:t>&gt; source(”C;/Users/i</a:t>
            </a:r>
            <a:r>
              <a:rPr lang="es" sz="400">
                <a:solidFill>
                  <a:srgbClr val="2F1EF6"/>
                </a:solidFill>
                <a:latin typeface="Arial"/>
              </a:rPr>
              <a:t>sai</a:t>
            </a:r>
            <a:r>
              <a:rPr lang="en-US" sz="400">
                <a:solidFill>
                  <a:srgbClr val="2F1EF6"/>
                </a:solidFill>
                <a:latin typeface="Arial"/>
              </a:rPr>
              <a:t>a/Downloads/EjSini4Maxi .R") </a:t>
            </a:r>
            <a:r>
              <a:rPr lang="es" sz="400">
                <a:solidFill>
                  <a:srgbClr val="2B2A2E"/>
                </a:solidFill>
                <a:latin typeface="Arial"/>
              </a:rPr>
              <a:t>Ejercicio </a:t>
            </a:r>
            <a:r>
              <a:rPr lang="en-US" sz="400">
                <a:solidFill>
                  <a:srgbClr val="2B2A2E"/>
                </a:solidFill>
                <a:latin typeface="Arial"/>
              </a:rPr>
              <a:t>4 - </a:t>
            </a:r>
            <a:r>
              <a:rPr lang="es" sz="400">
                <a:solidFill>
                  <a:srgbClr val="2B2A2E"/>
                </a:solidFill>
                <a:latin typeface="Arial"/>
              </a:rPr>
              <a:t>solución </a:t>
            </a:r>
            <a:r>
              <a:rPr lang="en-US" sz="400">
                <a:solidFill>
                  <a:srgbClr val="4C4B54"/>
                </a:solidFill>
                <a:latin typeface="Arial"/>
              </a:rPr>
              <a:t>(x,y): </a:t>
            </a:r>
            <a:r>
              <a:rPr lang="en-US" sz="400">
                <a:solidFill>
                  <a:srgbClr val="2B2A2E"/>
                </a:solidFill>
                <a:latin typeface="Arial"/>
              </a:rPr>
              <a:t>0 18 </a:t>
            </a:r>
            <a:r>
              <a:rPr lang="en-US" sz="400">
                <a:solidFill>
                  <a:srgbClr val="4C4B54"/>
                </a:solidFill>
                <a:latin typeface="Arial"/>
              </a:rPr>
              <a:t>Valor </a:t>
            </a:r>
            <a:r>
              <a:rPr lang="es" sz="400">
                <a:solidFill>
                  <a:srgbClr val="2B2A2E"/>
                </a:solidFill>
                <a:latin typeface="Arial"/>
              </a:rPr>
              <a:t>óptimo </a:t>
            </a:r>
            <a:r>
              <a:rPr lang="en-US" sz="400">
                <a:solidFill>
                  <a:srgbClr val="2B2A2E"/>
                </a:solidFill>
                <a:latin typeface="Arial"/>
              </a:rPr>
              <a:t>2 </a:t>
            </a:r>
            <a:r>
              <a:rPr lang="en-US" sz="400">
                <a:solidFill>
                  <a:srgbClr val="4C4B54"/>
                </a:solidFill>
                <a:latin typeface="Arial"/>
              </a:rPr>
              <a:t>= 540</a:t>
            </a:r>
          </a:p>
          <a:p>
            <a:pPr indent="0"/>
            <a:r>
              <a:rPr lang="en-US" sz="1100">
                <a:solidFill>
                  <a:srgbClr val="5B54F5"/>
                </a:solidFill>
                <a:latin typeface="Arial"/>
              </a:rPr>
              <a:t>&gt;i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4069080" y="4620768"/>
            <a:ext cx="246888" cy="60960"/>
          </a:xfrm>
          <a:prstGeom prst="rect">
            <a:avLst/>
          </a:prstGeom>
          <a:solidFill>
            <a:srgbClr val="F5F5E9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90A5BC"/>
                </a:solidFill>
                <a:latin typeface="Arial"/>
              </a:rPr>
              <a:t>R Script ;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4069080" y="4748784"/>
            <a:ext cx="246888" cy="164592"/>
          </a:xfrm>
          <a:prstGeom prst="rect">
            <a:avLst/>
          </a:prstGeom>
          <a:solidFill>
            <a:srgbClr val="F5F5E9"/>
          </a:solidFill>
        </p:spPr>
        <p:txBody>
          <a:bodyPr lIns="0" tIns="0" rIns="0" bIns="0">
            <a:noAutofit/>
          </a:bodyPr>
          <a:lstStyle/>
          <a:p>
            <a:pPr indent="0"/>
            <a:r>
              <a:rPr lang="en-US" sz="1100">
                <a:solidFill>
                  <a:srgbClr val="83858A"/>
                </a:solidFill>
                <a:latin typeface="Arial"/>
              </a:rPr>
              <a:t>= □</a:t>
            </a:r>
          </a:p>
          <a:p>
            <a:pPr indent="0"/>
            <a:r>
              <a:rPr lang="en-US" sz="550">
                <a:solidFill>
                  <a:srgbClr val="97C998"/>
                </a:solidFill>
                <a:latin typeface="Arial"/>
              </a:rPr>
              <a:t>©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1395984" y="5821680"/>
            <a:ext cx="170688" cy="103632"/>
          </a:xfrm>
          <a:prstGeom prst="rect">
            <a:avLst/>
          </a:prstGeom>
          <a:solidFill>
            <a:srgbClr val="DDE0E4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1100">
                <a:solidFill>
                  <a:srgbClr val="C22C1F"/>
                </a:solidFill>
                <a:latin typeface="Arial"/>
              </a:rPr>
              <a:t>©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2249424" y="5870448"/>
            <a:ext cx="384048" cy="91440"/>
          </a:xfrm>
          <a:prstGeom prst="rect">
            <a:avLst/>
          </a:prstGeom>
          <a:solidFill>
            <a:srgbClr val="F5F5E9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00" b="1">
                <a:solidFill>
                  <a:srgbClr val="44423E"/>
                </a:solidFill>
                <a:latin typeface="Arial"/>
              </a:rPr>
              <a:t>Q </a:t>
            </a:r>
            <a:r>
              <a:rPr lang="es" sz="500" b="1">
                <a:solidFill>
                  <a:srgbClr val="A4A19D"/>
                </a:solidFill>
                <a:latin typeface="Arial"/>
              </a:rPr>
              <a:t>Buscar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2987040" y="5809488"/>
            <a:ext cx="2353056" cy="182880"/>
          </a:xfrm>
          <a:prstGeom prst="rect">
            <a:avLst/>
          </a:prstGeom>
          <a:solidFill>
            <a:srgbClr val="E2DCD6"/>
          </a:solidFill>
        </p:spPr>
        <p:txBody>
          <a:bodyPr wrap="none" lIns="0" tIns="0" rIns="0" bIns="0">
            <a:noAutofit/>
          </a:bodyPr>
          <a:lstStyle/>
          <a:p>
            <a:pPr indent="0" algn="just"/>
            <a:r>
              <a:rPr lang="en-US" sz="1150" b="1" cap="small">
                <a:solidFill>
                  <a:srgbClr val="36373D"/>
                </a:solidFill>
                <a:latin typeface="Arial"/>
              </a:rPr>
              <a:t>l </a:t>
            </a:r>
            <a:r>
              <a:rPr lang="en-US" sz="1150" b="1" cap="small">
                <a:solidFill>
                  <a:srgbClr val="2074B4"/>
                </a:solidFill>
                <a:latin typeface="Arial"/>
              </a:rPr>
              <a:t>- </a:t>
            </a:r>
            <a:r>
              <a:rPr lang="en-US" sz="1150" b="1" cap="small">
                <a:solidFill>
                  <a:srgbClr val="83858A"/>
                </a:solidFill>
                <a:latin typeface="Arial"/>
              </a:rPr>
              <a:t>^ </a:t>
            </a:r>
            <a:r>
              <a:rPr lang="en-US" sz="1150" b="1" cap="small">
                <a:solidFill>
                  <a:srgbClr val="2074B4"/>
                </a:solidFill>
                <a:latin typeface="Arial"/>
              </a:rPr>
              <a:t>C </a:t>
            </a:r>
            <a:r>
              <a:rPr lang="en-US" sz="1150" b="1" cap="small">
                <a:solidFill>
                  <a:srgbClr val="1D538E"/>
                </a:solidFill>
                <a:latin typeface="Arial"/>
              </a:rPr>
              <a:t>D </a:t>
            </a:r>
            <a:r>
              <a:rPr lang="en-US" sz="1150" i="1" spc="-150">
                <a:solidFill>
                  <a:srgbClr val="0B6DDB"/>
                </a:solidFill>
                <a:latin typeface="Arial"/>
              </a:rPr>
              <a:t>tL </a:t>
            </a:r>
            <a:r>
              <a:rPr lang="en-US" sz="1150" i="1" spc="-150">
                <a:solidFill>
                  <a:srgbClr val="2074B4"/>
                </a:solidFill>
                <a:latin typeface="Arial"/>
              </a:rPr>
              <a:t>&amp; </a:t>
            </a:r>
            <a:r>
              <a:rPr lang="en-US" sz="1150" i="1" spc="-150">
                <a:latin typeface="Arial"/>
              </a:rPr>
              <a:t>Q </a:t>
            </a:r>
            <a:r>
              <a:rPr lang="en-US" sz="1150" i="1" spc="-150">
                <a:solidFill>
                  <a:srgbClr val="2074B4"/>
                </a:solidFill>
                <a:latin typeface="Arial"/>
              </a:rPr>
              <a:t>&amp;</a:t>
            </a:r>
          </a:p>
        </p:txBody>
      </p:sp>
      <p:sp>
        <p:nvSpPr>
          <p:cNvPr id="25" name="Rectángulo 24"/>
          <p:cNvSpPr/>
          <p:nvPr/>
        </p:nvSpPr>
        <p:spPr>
          <a:xfrm>
            <a:off x="6406896" y="5919216"/>
            <a:ext cx="438912" cy="67056"/>
          </a:xfrm>
          <a:prstGeom prst="rect">
            <a:avLst/>
          </a:prstGeom>
          <a:solidFill>
            <a:srgbClr val="E2DCD6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58565B"/>
                </a:solidFill>
                <a:latin typeface="Arial"/>
              </a:rPr>
              <a:t>19/09/2025 -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1304544" y="6147816"/>
            <a:ext cx="1539240" cy="15849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s" sz="1100">
                <a:latin typeface="Arial"/>
              </a:rPr>
              <a:t>Resuelto </a:t>
            </a:r>
            <a:r>
              <a:rPr lang="en-US" sz="1100">
                <a:latin typeface="Arial"/>
              </a:rPr>
              <a:t>con PomQm: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/>
        </p:nvGraphicFramePr>
        <p:xfrm>
          <a:off x="1307592" y="899160"/>
          <a:ext cx="5593080" cy="999744"/>
        </p:xfrm>
        <a:graphic>
          <a:graphicData uri="http://schemas.openxmlformats.org/drawingml/2006/table">
            <a:tbl>
              <a:tblPr/>
              <a:tblGrid>
                <a:gridCol w="1002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4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5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3632">
                <a:tc>
                  <a:txBody>
                    <a:bodyPr/>
                    <a:lstStyle/>
                    <a:p>
                      <a:pPr indent="0"/>
                      <a:r>
                        <a:rPr lang="es" sz="400">
                          <a:solidFill>
                            <a:srgbClr val="201E1F"/>
                          </a:solidFill>
                          <a:latin typeface="Arial"/>
                        </a:rPr>
                        <a:t>°tr </a:t>
                      </a:r>
                      <a:r>
                        <a:rPr lang="es" sz="400">
                          <a:solidFill>
                            <a:srgbClr val="58565B"/>
                          </a:solidFill>
                          <a:latin typeface="Arial"/>
                        </a:rPr>
                        <a:t>QM </a:t>
                      </a:r>
                      <a:r>
                        <a:rPr lang="en-US" sz="400">
                          <a:solidFill>
                            <a:srgbClr val="58565B"/>
                          </a:solidFill>
                          <a:latin typeface="Arial"/>
                        </a:rPr>
                        <a:t>for </a:t>
                      </a:r>
                      <a:r>
                        <a:rPr lang="es" sz="400">
                          <a:solidFill>
                            <a:srgbClr val="58565B"/>
                          </a:solidFill>
                          <a:latin typeface="Arial"/>
                        </a:rPr>
                        <a:t>Windows - </a:t>
                      </a:r>
                      <a:r>
                        <a:rPr lang="en-US" sz="400">
                          <a:solidFill>
                            <a:srgbClr val="58565B"/>
                          </a:solidFill>
                          <a:latin typeface="Arial"/>
                        </a:rPr>
                        <a:t>[Iterations]</a:t>
                      </a:r>
                    </a:p>
                  </a:txBody>
                  <a:tcPr marL="0" marR="0" marT="0" marB="0">
                    <a:solidFill>
                      <a:srgbClr val="F5F5E9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F5F5E9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F5F5E9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F5F5E9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F5F5E9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58565B"/>
                          </a:solidFill>
                          <a:latin typeface="Arial"/>
                        </a:rPr>
                        <a:t>-OX</a:t>
                      </a:r>
                    </a:p>
                  </a:txBody>
                  <a:tcPr marL="0" marR="0" marT="0" marB="0">
                    <a:solidFill>
                      <a:srgbClr val="F5F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680">
                <a:tc gridSpan="3">
                  <a:txBody>
                    <a:bodyPr/>
                    <a:lstStyle/>
                    <a:p>
                      <a:pPr indent="0"/>
                      <a:r>
                        <a:rPr lang="es" sz="400">
                          <a:solidFill>
                            <a:srgbClr val="A23934"/>
                          </a:solidFill>
                          <a:latin typeface="Arial"/>
                        </a:rPr>
                        <a:t>«¿J </a:t>
                      </a:r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FILE </a:t>
                      </a:r>
                      <a:r>
                        <a:rPr lang="en-US" sz="400">
                          <a:solidFill>
                            <a:srgbClr val="8E95A2"/>
                          </a:solidFill>
                          <a:latin typeface="Arial"/>
                        </a:rPr>
                        <a:t>EDIT </a:t>
                      </a:r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VIEW TAYLOR MODULE FORMAT TOOLS </a:t>
                      </a:r>
                      <a:r>
                        <a:rPr lang="en-US" sz="400">
                          <a:solidFill>
                            <a:srgbClr val="628DBA"/>
                          </a:solidFill>
                          <a:latin typeface="Arial"/>
                        </a:rPr>
                        <a:t>£ </a:t>
                      </a:r>
                      <a:r>
                        <a:rPr lang="en-US" sz="400">
                          <a:solidFill>
                            <a:srgbClr val="357D46"/>
                          </a:solidFill>
                          <a:latin typeface="Arial"/>
                        </a:rPr>
                        <a:t>SOLUTIONS </a:t>
                      </a:r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HELP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F70404"/>
                          </a:solidFill>
                          <a:latin typeface="Arial"/>
                        </a:rPr>
                        <a:t>| </a:t>
                      </a:r>
                      <a:r>
                        <a:rPr lang="en-US" sz="400">
                          <a:solidFill>
                            <a:srgbClr val="5C6C77"/>
                          </a:solidFill>
                          <a:latin typeface="Arial"/>
                        </a:rPr>
                        <a:t>EDIT DATA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01600" indent="0"/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^ ^ </a:t>
                      </a:r>
                      <a:r>
                        <a:rPr lang="en-US" sz="400">
                          <a:solidFill>
                            <a:srgbClr val="8E95A2"/>
                          </a:solidFill>
                          <a:latin typeface="Arial"/>
                        </a:rPr>
                        <a:t>i</a:t>
                      </a:r>
                      <a:r>
                        <a:rPr lang="en-US" sz="1100">
                          <a:solidFill>
                            <a:srgbClr val="59576C"/>
                          </a:solidFill>
                          <a:latin typeface="Arial"/>
                        </a:rPr>
                        <a:t>IP </a:t>
                      </a:r>
                      <a:r>
                        <a:rPr lang="en-US" sz="1100">
                          <a:solidFill>
                            <a:srgbClr val="2665CF"/>
                          </a:solidFill>
                          <a:latin typeface="Arial"/>
                        </a:rPr>
                        <a:t>#</a:t>
                      </a:r>
                    </a:p>
                    <a:p>
                      <a:pPr indent="0"/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Comment Snip Calendar Help</a:t>
                      </a:r>
                    </a:p>
                  </a:txBody>
                  <a:tcPr marL="0" marR="0" marT="0" marB="0" anchor="ctr">
                    <a:solidFill>
                      <a:srgbClr val="B9D1EB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36373D"/>
                          </a:solidFill>
                          <a:latin typeface="Arial"/>
                        </a:rPr>
                        <a:t>. </a:t>
                      </a:r>
                      <a:r>
                        <a:rPr lang="en-US" sz="450" i="1">
                          <a:solidFill>
                            <a:srgbClr val="201E1F"/>
                          </a:solidFill>
                          <a:latin typeface="Times New Roman"/>
                        </a:rPr>
                        <a:t>B</a:t>
                      </a:r>
                      <a:r>
                        <a:rPr lang="en-US" sz="400">
                          <a:solidFill>
                            <a:srgbClr val="201E1F"/>
                          </a:solidFill>
                          <a:latin typeface="Arial"/>
                        </a:rPr>
                        <a:t> </a:t>
                      </a:r>
                      <a:r>
                        <a:rPr lang="en-US" sz="400">
                          <a:latin typeface="Arial"/>
                        </a:rPr>
                        <a:t>X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656">
                <a:tc>
                  <a:txBody>
                    <a:bodyPr/>
                    <a:lstStyle/>
                    <a:p>
                      <a:pPr indent="0" algn="just">
                        <a:lnSpc>
                          <a:spcPts val="456"/>
                        </a:lnSpc>
                      </a:pPr>
                      <a:r>
                        <a:rPr lang="en-US" sz="400">
                          <a:solidFill>
                            <a:srgbClr val="8E95A2"/>
                          </a:solidFill>
                          <a:latin typeface="Arial"/>
                        </a:rPr>
                        <a:t>^ </a:t>
                      </a:r>
                      <a:r>
                        <a:rPr lang="en-US" sz="450" i="1" cap="small">
                          <a:solidFill>
                            <a:srgbClr val="BD955F"/>
                          </a:solidFill>
                          <a:latin typeface="Times New Roman"/>
                        </a:rPr>
                        <a:t>lJ</a:t>
                      </a:r>
                      <a:r>
                        <a:rPr lang="en-US" sz="400">
                          <a:solidFill>
                            <a:srgbClr val="BD955F"/>
                          </a:solidFill>
                          <a:latin typeface="Arial"/>
                        </a:rPr>
                        <a:t> </a:t>
                      </a:r>
                      <a:r>
                        <a:rPr lang="en-US" sz="400">
                          <a:solidFill>
                            <a:srgbClr val="8E95A2"/>
                          </a:solidFill>
                          <a:latin typeface="Arial"/>
                        </a:rPr>
                        <a:t>@ </a:t>
                      </a:r>
                      <a:r>
                        <a:rPr lang="en-US" sz="450" i="1">
                          <a:solidFill>
                            <a:srgbClr val="8E95A2"/>
                          </a:solidFill>
                          <a:latin typeface="Times New Roman"/>
                        </a:rPr>
                        <a:t>;•</a:t>
                      </a:r>
                      <a:r>
                        <a:rPr lang="en-US" sz="400">
                          <a:solidFill>
                            <a:srgbClr val="8E95A2"/>
                          </a:solidFill>
                          <a:latin typeface="Arial"/>
                        </a:rPr>
                        <a:t> step </a:t>
                      </a:r>
                      <a:r>
                        <a:rPr lang="en-US" sz="400">
                          <a:solidFill>
                            <a:srgbClr val="4C4B54"/>
                          </a:solidFill>
                          <a:latin typeface="Arial"/>
                        </a:rPr>
                        <a:t>New Open Save Print -</a:t>
                      </a:r>
                      <a:r>
                        <a:rPr lang="en-US" sz="400" baseline="30000">
                          <a:solidFill>
                            <a:srgbClr val="4C4B54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F70404"/>
                          </a:solidFill>
                          <a:latin typeface="Arial"/>
                        </a:rPr>
                        <a:t>■ </a:t>
                      </a:r>
                      <a:r>
                        <a:rPr lang="en-US" sz="400">
                          <a:solidFill>
                            <a:srgbClr val="4C4B54"/>
                          </a:solidFill>
                          <a:latin typeface="Arial"/>
                        </a:rPr>
                        <a:t>Edit Data</a:t>
                      </a:r>
                    </a:p>
                  </a:txBody>
                  <a:tcPr marL="0" marR="0" marT="0" marB="0" anchor="ctr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1100" i="1">
                          <a:solidFill>
                            <a:srgbClr val="938A7D"/>
                          </a:solidFill>
                          <a:latin typeface="Arial"/>
                        </a:rPr>
                        <a:t>ms </a:t>
                      </a:r>
                      <a:r>
                        <a:rPr lang="en-US" sz="1100" i="1">
                          <a:solidFill>
                            <a:srgbClr val="5C7FB6"/>
                          </a:solidFill>
                          <a:latin typeface="Arial"/>
                        </a:rPr>
                        <a:t>**</a:t>
                      </a:r>
                      <a:r>
                        <a:rPr lang="en-US" sz="1100">
                          <a:solidFill>
                            <a:srgbClr val="5C7FB6"/>
                          </a:solidFill>
                          <a:latin typeface="Arial"/>
                        </a:rPr>
                        <a:t> £* </a:t>
                      </a:r>
                      <a:r>
                        <a:rPr lang="en-US" sz="1100" i="1">
                          <a:solidFill>
                            <a:srgbClr val="5C7FB6"/>
                          </a:solidFill>
                          <a:latin typeface="Arial"/>
                        </a:rPr>
                        <a:t>w</a:t>
                      </a:r>
                    </a:p>
                    <a:p>
                      <a:pPr indent="0" algn="r">
                        <a:lnSpc>
                          <a:spcPts val="504"/>
                        </a:lnSpc>
                      </a:pPr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Copy Paste Autosize Widen </a:t>
                      </a:r>
                      <a:r>
                        <a:rPr lang="en-US" sz="400">
                          <a:solidFill>
                            <a:srgbClr val="533751"/>
                          </a:solidFill>
                          <a:latin typeface="Arial"/>
                        </a:rPr>
                        <a:t>Full </a:t>
                      </a:r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Columns Columns Screen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marR="88900" indent="0" algn="r">
                        <a:lnSpc>
                          <a:spcPts val="432"/>
                        </a:lnSpc>
                      </a:pPr>
                      <a:r>
                        <a:rPr lang="en-US" sz="1100">
                          <a:solidFill>
                            <a:srgbClr val="8E95A2"/>
                          </a:solidFill>
                          <a:latin typeface="Arial"/>
                        </a:rPr>
                        <a:t>- </a:t>
                      </a:r>
                      <a:r>
                        <a:rPr lang="en-US" sz="1100">
                          <a:solidFill>
                            <a:srgbClr val="628DBA"/>
                          </a:solidFill>
                          <a:latin typeface="Arial"/>
                        </a:rPr>
                        <a:t>a </a:t>
                      </a:r>
                      <a:r>
                        <a:rPr lang="en-US" sz="1100">
                          <a:solidFill>
                            <a:srgbClr val="0504F4"/>
                          </a:solidFill>
                          <a:latin typeface="Arial"/>
                        </a:rPr>
                        <a:t>^</a:t>
                      </a:r>
                    </a:p>
                    <a:p>
                      <a:pPr indent="0">
                        <a:lnSpc>
                          <a:spcPts val="432"/>
                        </a:lnSpc>
                      </a:pPr>
                      <a:r>
                        <a:rPr lang="en-US" sz="400">
                          <a:solidFill>
                            <a:srgbClr val="8E95A2"/>
                          </a:solidFill>
                          <a:latin typeface="Arial"/>
                        </a:rPr>
                        <a:t>Insert Insert Copy Cell </a:t>
                      </a:r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Calculator Normal</a:t>
                      </a:r>
                    </a:p>
                    <a:p>
                      <a:pPr indent="0">
                        <a:lnSpc>
                          <a:spcPts val="432"/>
                        </a:lnSpc>
                      </a:pPr>
                      <a:r>
                        <a:rPr lang="en-US" sz="400">
                          <a:solidFill>
                            <a:srgbClr val="8E95A2"/>
                          </a:solidFill>
                          <a:latin typeface="Arial"/>
                        </a:rPr>
                        <a:t>Row(s) Column(s) Down </a:t>
                      </a:r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Distribution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1400"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14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5448">
                <a:tc>
                  <a:txBody>
                    <a:bodyPr/>
                    <a:lstStyle/>
                    <a:p>
                      <a:pPr indent="0" algn="just"/>
                      <a:r>
                        <a:rPr lang="en-US" sz="400">
                          <a:solidFill>
                            <a:srgbClr val="628DBA"/>
                          </a:solidFill>
                          <a:latin typeface="Arial"/>
                        </a:rPr>
                        <a:t>MyOMLab KtH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>
                          <a:solidFill>
                            <a:srgbClr val="4B6EA5"/>
                          </a:solidFill>
                          <a:latin typeface="Arial"/>
                        </a:rPr>
                        <a:t>tat? </a:t>
                      </a:r>
                      <a:r>
                        <a:rPr lang="en-US" sz="400">
                          <a:solidFill>
                            <a:srgbClr val="59426B"/>
                          </a:solidFill>
                          <a:latin typeface="Arial"/>
                        </a:rPr>
                        <a:t>Decimals </a:t>
                      </a:r>
                      <a:r>
                        <a:rPr lang="en-US" sz="500">
                          <a:solidFill>
                            <a:srgbClr val="B23480"/>
                          </a:solidFill>
                          <a:latin typeface="Arial"/>
                        </a:rPr>
                        <a:t>1 </a:t>
                      </a:r>
                      <a:r>
                        <a:rPr lang="en-US" sz="500">
                          <a:solidFill>
                            <a:srgbClr val="59426B"/>
                          </a:solidFill>
                          <a:latin typeface="Arial"/>
                        </a:rPr>
                        <a:t>2 </a:t>
                      </a:r>
                      <a:r>
                        <a:rPr lang="en-US" sz="500">
                          <a:solidFill>
                            <a:srgbClr val="F54922"/>
                          </a:solidFill>
                          <a:latin typeface="Arial"/>
                        </a:rPr>
                        <a:t>3 </a:t>
                      </a:r>
                      <a:r>
                        <a:rPr lang="en-US" sz="500">
                          <a:solidFill>
                            <a:srgbClr val="9C1E42"/>
                          </a:solidFill>
                          <a:latin typeface="Arial"/>
                        </a:rPr>
                        <a:t>4 </a:t>
                      </a:r>
                      <a:r>
                        <a:rPr lang="en-US" sz="500">
                          <a:solidFill>
                            <a:srgbClr val="666ACC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102CCA"/>
                          </a:solidFill>
                          <a:latin typeface="Arial"/>
                        </a:rPr>
                        <a:t>0 </a:t>
                      </a:r>
                      <a:r>
                        <a:rPr lang="en-US" sz="400">
                          <a:solidFill>
                            <a:srgbClr val="495668"/>
                          </a:solidFill>
                          <a:latin typeface="Arial"/>
                        </a:rPr>
                        <a:t>Open File </a:t>
                      </a:r>
                      <a:r>
                        <a:rPr lang="en-US" sz="400">
                          <a:solidFill>
                            <a:srgbClr val="8E95A2"/>
                          </a:solidFill>
                          <a:latin typeface="Arial"/>
                        </a:rPr>
                        <a:t>Previous </a:t>
                      </a:r>
                      <a:r>
                        <a:rPr lang="en-US" sz="400">
                          <a:latin typeface="Arial"/>
                        </a:rPr>
                        <a:t>^ </a:t>
                      </a:r>
                      <a:r>
                        <a:rPr lang="en-US" sz="400">
                          <a:solidFill>
                            <a:srgbClr val="495668"/>
                          </a:solidFill>
                          <a:latin typeface="Arial"/>
                        </a:rPr>
                        <a:t>Next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344">
                <a:tc gridSpan="2"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8E95A2"/>
                          </a:solidFill>
                          <a:latin typeface="Arial"/>
                        </a:rPr>
                        <a:t>Paste From </a:t>
                      </a:r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Copy Cell Paste/Copy Help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495668"/>
                          </a:solidFill>
                          <a:latin typeface="Arial"/>
                        </a:rPr>
                        <a:t>Web Site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9728"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36373D"/>
                          </a:solidFill>
                          <a:latin typeface="Arial"/>
                        </a:rPr>
                        <a:t>Table formatting </a:t>
                      </a:r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Arial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5C6C77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5C6C77"/>
                          </a:solidFill>
                          <a:latin typeface="Arial"/>
                        </a:rPr>
                        <a:t>TdS </a:t>
                      </a:r>
                      <a:r>
                        <a:rPr lang="es" sz="400">
                          <a:solidFill>
                            <a:srgbClr val="5C6C77"/>
                          </a:solidFill>
                          <a:latin typeface="Arial"/>
                        </a:rPr>
                        <a:t>¿*5 </a:t>
                      </a:r>
                      <a:r>
                        <a:rPr lang="en-US" sz="400">
                          <a:solidFill>
                            <a:srgbClr val="5C6C77"/>
                          </a:solidFill>
                          <a:latin typeface="Arial"/>
                        </a:rPr>
                        <a:t>Fix Dec 0.0 </a:t>
                      </a:r>
                      <a:r>
                        <a:rPr lang="en-US" sz="400">
                          <a:latin typeface="Arial"/>
                        </a:rPr>
                        <a:t>(0) </a:t>
                      </a:r>
                      <a:r>
                        <a:rPr lang="en-US" sz="400">
                          <a:solidFill>
                            <a:srgbClr val="2B2A2E"/>
                          </a:solidFill>
                          <a:latin typeface="Arial"/>
                        </a:rPr>
                        <a:t>Selected cells formatting </a:t>
                      </a:r>
                      <a:r>
                        <a:rPr lang="en-US" sz="400">
                          <a:latin typeface="Arial"/>
                        </a:rPr>
                        <a:t>B </a:t>
                      </a:r>
                      <a:r>
                        <a:rPr lang="en-US" sz="450" i="1">
                          <a:solidFill>
                            <a:srgbClr val="2B2A2E"/>
                          </a:solidFill>
                          <a:latin typeface="Times New Roman"/>
                        </a:rPr>
                        <a:t>I</a:t>
                      </a:r>
                      <a:r>
                        <a:rPr lang="en-US" sz="400">
                          <a:solidFill>
                            <a:srgbClr val="2B2A2E"/>
                          </a:solidFill>
                          <a:latin typeface="Arial"/>
                        </a:rPr>
                        <a:t> U </a:t>
                      </a:r>
                      <a:r>
                        <a:rPr lang="en-US" sz="400">
                          <a:solidFill>
                            <a:srgbClr val="5C6C77"/>
                          </a:solidFill>
                          <a:latin typeface="Arial"/>
                        </a:rPr>
                        <a:t>^ ^ ^ </a:t>
                      </a:r>
                      <a:r>
                        <a:rPr lang="en-US" sz="400">
                          <a:solidFill>
                            <a:srgbClr val="1B1D7D"/>
                          </a:solidFill>
                          <a:latin typeface="Arial"/>
                        </a:rPr>
                        <a:t>A &amp;</a:t>
                      </a:r>
                    </a:p>
                  </a:txBody>
                  <a:tcPr marL="0" marR="0" marT="0" marB="0" anchor="ctr">
                    <a:solidFill>
                      <a:srgbClr val="B9D1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256">
                <a:tc gridSpan="6"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351A1B"/>
                          </a:solidFill>
                          <a:latin typeface="Arial"/>
                        </a:rPr>
                        <a:t>INSTRUCTION: </a:t>
                      </a:r>
                      <a:r>
                        <a:rPr lang="en-US" sz="400">
                          <a:solidFill>
                            <a:srgbClr val="743837"/>
                          </a:solidFill>
                          <a:latin typeface="Arial"/>
                        </a:rPr>
                        <a:t>There are more results available in additional windows. These may be opened by usingthe SOLUTIONS menu in the Main Menu.</a:t>
                      </a:r>
                    </a:p>
                  </a:txBody>
                  <a:tcPr marL="0" marR="0" marT="0" marB="0">
                    <a:solidFill>
                      <a:srgbClr val="F9807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Rectángulo 2"/>
          <p:cNvSpPr/>
          <p:nvPr/>
        </p:nvSpPr>
        <p:spPr>
          <a:xfrm>
            <a:off x="1359408" y="1947672"/>
            <a:ext cx="755904" cy="48768"/>
          </a:xfrm>
          <a:prstGeom prst="rect">
            <a:avLst/>
          </a:prstGeom>
          <a:solidFill>
            <a:srgbClr val="FCDABA"/>
          </a:solidFill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792"/>
              </a:lnSpc>
            </a:pPr>
            <a:r>
              <a:rPr lang="es" sz="400">
                <a:solidFill>
                  <a:srgbClr val="717EA6"/>
                </a:solidFill>
                <a:latin typeface="Arial"/>
              </a:rPr>
              <a:t>Module </a:t>
            </a:r>
            <a:r>
              <a:rPr lang="en-US" sz="400">
                <a:solidFill>
                  <a:srgbClr val="717EA6"/>
                </a:solidFill>
                <a:latin typeface="Arial"/>
              </a:rPr>
              <a:t>tree    hide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Panel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429512" y="2054352"/>
            <a:ext cx="231648" cy="48768"/>
          </a:xfrm>
          <a:prstGeom prst="rect">
            <a:avLst/>
          </a:prstGeom>
          <a:solidFill>
            <a:srgbClr val="FCDABA"/>
          </a:solidFill>
        </p:spPr>
        <p:txBody>
          <a:bodyPr wrap="none" lIns="0" tIns="0" rIns="0" bIns="0">
            <a:noAutofit/>
          </a:bodyPr>
          <a:lstStyle/>
          <a:p>
            <a:pPr indent="0">
              <a:lnSpc>
                <a:spcPts val="792"/>
              </a:lnSpc>
            </a:pPr>
            <a:r>
              <a:rPr lang="en-US" sz="400">
                <a:solidFill>
                  <a:srgbClr val="76645F"/>
                </a:solidFill>
                <a:latin typeface="Arial"/>
              </a:rPr>
              <a:t>Asagnment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362456" y="2124456"/>
            <a:ext cx="819912" cy="469392"/>
          </a:xfrm>
          <a:prstGeom prst="rect">
            <a:avLst/>
          </a:prstGeom>
          <a:solidFill>
            <a:srgbClr val="FCDABA"/>
          </a:solidFill>
        </p:spPr>
        <p:txBody>
          <a:bodyPr lIns="0" tIns="0" rIns="0" bIns="0">
            <a:noAutofit/>
          </a:bodyPr>
          <a:lstStyle/>
          <a:p>
            <a:pPr indent="0">
              <a:lnSpc>
                <a:spcPts val="528"/>
              </a:lnSpc>
            </a:pPr>
            <a:r>
              <a:rPr lang="en-US" sz="400">
                <a:solidFill>
                  <a:srgbClr val="76645F"/>
                </a:solidFill>
                <a:latin typeface="Arial"/>
              </a:rPr>
              <a:t>± Break even/Cost-Volume rfialyaa ± Decision Analysis +i - Forecasbng Game Theory Goal Programming Integer &amp; Mixed Integer Programming - Inventory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511808" y="2612136"/>
            <a:ext cx="691896" cy="399288"/>
          </a:xfrm>
          <a:prstGeom prst="rect">
            <a:avLst/>
          </a:prstGeom>
          <a:solidFill>
            <a:srgbClr val="FCDABA"/>
          </a:solidFill>
        </p:spPr>
        <p:txBody>
          <a:bodyPr lIns="0" tIns="0" rIns="0" bIns="0">
            <a:noAutofit/>
          </a:bodyPr>
          <a:lstStyle/>
          <a:p>
            <a:pPr indent="0">
              <a:lnSpc>
                <a:spcPts val="528"/>
              </a:lnSpc>
            </a:pPr>
            <a:r>
              <a:rPr lang="en-US" sz="400">
                <a:solidFill>
                  <a:srgbClr val="76645F"/>
                </a:solidFill>
                <a:latin typeface="Arial"/>
              </a:rPr>
              <a:t>Economic Order Quantity iEOQ) M Production Order Quantity Model Back Order Inventory Model Production wth Backorders Mode Quantity Discount (EQQ) Model </a:t>
            </a:r>
            <a:r>
              <a:rPr lang="en-US" sz="400">
                <a:solidFill>
                  <a:srgbClr val="5E3137"/>
                </a:solidFill>
                <a:latin typeface="Arial"/>
              </a:rPr>
              <a:t>ABC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Analysis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371600" y="3032760"/>
            <a:ext cx="832104" cy="600456"/>
          </a:xfrm>
          <a:prstGeom prst="rect">
            <a:avLst/>
          </a:prstGeom>
          <a:solidFill>
            <a:srgbClr val="FCDABA"/>
          </a:solidFill>
        </p:spPr>
        <p:txBody>
          <a:bodyPr lIns="0" tIns="0" rIns="0" bIns="0">
            <a:noAutofit/>
          </a:bodyPr>
          <a:lstStyle/>
          <a:p>
            <a:pPr indent="177800">
              <a:lnSpc>
                <a:spcPts val="528"/>
              </a:lnSpc>
            </a:pPr>
            <a:r>
              <a:rPr lang="en-US" sz="400">
                <a:solidFill>
                  <a:srgbClr val="76645F"/>
                </a:solidFill>
                <a:latin typeface="Arial"/>
              </a:rPr>
              <a:t>Reorder Pont/Safety Stock (Norn Reorder Pant/Safety Stock (Due Kanban computation Single Period Inventory (Discrete Single Period kivertory (Normal D </a:t>
            </a:r>
            <a:r>
              <a:rPr lang="en-US" sz="400">
                <a:solidFill>
                  <a:srgbClr val="FC6762"/>
                </a:solidFill>
                <a:latin typeface="Arial"/>
              </a:rPr>
              <a:t>Linear Ptogramtrwig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Markov Analysis Material Requirement! Planning &lt; Networks</a:t>
            </a:r>
          </a:p>
        </p:txBody>
      </p:sp>
      <p:sp>
        <p:nvSpPr>
          <p:cNvPr id="8" name="Rectángulo 7"/>
          <p:cNvSpPr/>
          <p:nvPr/>
        </p:nvSpPr>
        <p:spPr>
          <a:xfrm>
            <a:off x="1414272" y="2834640"/>
            <a:ext cx="109728" cy="85344"/>
          </a:xfrm>
          <a:prstGeom prst="rect">
            <a:avLst/>
          </a:prstGeom>
          <a:solidFill>
            <a:srgbClr val="FCDABA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1100">
                <a:latin typeface="Arial"/>
              </a:rPr>
              <a:t>r</a:t>
            </a:r>
          </a:p>
        </p:txBody>
      </p:sp>
      <p:sp>
        <p:nvSpPr>
          <p:cNvPr id="9" name="Rectángulo 8"/>
          <p:cNvSpPr/>
          <p:nvPr/>
        </p:nvSpPr>
        <p:spPr>
          <a:xfrm>
            <a:off x="2319528" y="1898904"/>
            <a:ext cx="298704" cy="256032"/>
          </a:xfrm>
          <a:prstGeom prst="rect">
            <a:avLst/>
          </a:prstGeom>
          <a:solidFill>
            <a:srgbClr val="F5F5E9"/>
          </a:solidFill>
        </p:spPr>
        <p:txBody>
          <a:bodyPr lIns="0" tIns="0" rIns="0" bIns="0">
            <a:noAutofit/>
          </a:bodyPr>
          <a:lstStyle/>
          <a:p>
            <a:pPr indent="0">
              <a:lnSpc>
                <a:spcPts val="816"/>
              </a:lnSpc>
            </a:pPr>
            <a:r>
              <a:rPr lang="en-US" sz="400">
                <a:solidFill>
                  <a:srgbClr val="867570"/>
                </a:solidFill>
                <a:latin typeface="Arial"/>
              </a:rPr>
              <a:t>Objective </a:t>
            </a:r>
            <a:r>
              <a:rPr lang="en-US" sz="400">
                <a:solidFill>
                  <a:srgbClr val="0864B8"/>
                </a:solidFill>
                <a:latin typeface="Arial"/>
              </a:rPr>
              <a:t>O </a:t>
            </a:r>
            <a:r>
              <a:rPr lang="en-US" sz="400">
                <a:solidFill>
                  <a:srgbClr val="867570"/>
                </a:solidFill>
                <a:latin typeface="Arial"/>
              </a:rPr>
              <a:t>Maximize </a:t>
            </a:r>
            <a:r>
              <a:rPr lang="en-US" sz="400">
                <a:solidFill>
                  <a:srgbClr val="A4A19D"/>
                </a:solidFill>
                <a:latin typeface="Arial"/>
              </a:rPr>
              <a:t>O </a:t>
            </a:r>
            <a:r>
              <a:rPr lang="en-US" sz="400">
                <a:solidFill>
                  <a:srgbClr val="867570"/>
                </a:solidFill>
                <a:latin typeface="Arial"/>
              </a:rPr>
              <a:t>Minimize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3651504" y="1981200"/>
            <a:ext cx="1310640" cy="188976"/>
          </a:xfrm>
          <a:prstGeom prst="rect">
            <a:avLst/>
          </a:prstGeom>
          <a:solidFill>
            <a:srgbClr val="F5F5E9"/>
          </a:solidFill>
        </p:spPr>
        <p:txBody>
          <a:bodyPr lIns="0" tIns="0" rIns="0" bIns="0">
            <a:noAutofit/>
          </a:bodyPr>
          <a:lstStyle/>
          <a:p>
            <a:pPr indent="0">
              <a:lnSpc>
                <a:spcPts val="456"/>
              </a:lnSpc>
            </a:pPr>
            <a:r>
              <a:rPr lang="en-US" sz="400">
                <a:solidFill>
                  <a:srgbClr val="716F74"/>
                </a:solidFill>
                <a:latin typeface="Arial"/>
              </a:rPr>
              <a:t>Mult pie optimal solutions exist The solution is degenerate, </a:t>
            </a:r>
            <a:r>
              <a:rPr lang="en-US" sz="450" i="1">
                <a:solidFill>
                  <a:srgbClr val="716F74"/>
                </a:solidFill>
                <a:latin typeface="Times New Roman"/>
              </a:rPr>
              <a:t>t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basic variable has a value </a:t>
            </a:r>
            <a:r>
              <a:rPr lang="en-US" sz="400">
                <a:solidFill>
                  <a:srgbClr val="36373D"/>
                </a:solidFill>
                <a:latin typeface="Arial"/>
              </a:rPr>
              <a:t>of </a:t>
            </a:r>
            <a:r>
              <a:rPr lang="en-US" sz="400">
                <a:solidFill>
                  <a:srgbClr val="8E95A2"/>
                </a:solidFill>
                <a:latin typeface="Arial"/>
              </a:rPr>
              <a:t>0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Interpret is reduced cost carefully.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2298192" y="2249424"/>
            <a:ext cx="579120" cy="79248"/>
          </a:xfrm>
          <a:prstGeom prst="rect">
            <a:avLst/>
          </a:prstGeom>
          <a:solidFill>
            <a:srgbClr val="F5F5E9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50" b="1" u="sng">
                <a:solidFill>
                  <a:srgbClr val="5BADF3"/>
                </a:solidFill>
                <a:latin typeface="Arial"/>
              </a:rPr>
              <a:t>(untitled] Solution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3108960" y="2340864"/>
            <a:ext cx="137160" cy="4876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00" b="1">
                <a:solidFill>
                  <a:srgbClr val="76645F"/>
                </a:solidFill>
                <a:latin typeface="Arial"/>
              </a:rPr>
              <a:t>Basic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3105912" y="2410968"/>
            <a:ext cx="624840" cy="6096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00" b="1">
                <a:solidFill>
                  <a:srgbClr val="76645F"/>
                </a:solidFill>
                <a:latin typeface="Arial"/>
              </a:rPr>
              <a:t>Variables Quantity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5815584" y="2401824"/>
            <a:ext cx="676656" cy="8534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00" b="1">
                <a:solidFill>
                  <a:srgbClr val="59576C"/>
                </a:solidFill>
                <a:latin typeface="Arial"/>
              </a:rPr>
              <a:t>surplus 3 artfcl 4</a:t>
            </a:r>
          </a:p>
        </p:txBody>
      </p:sp>
      <p:graphicFrame>
        <p:nvGraphicFramePr>
          <p:cNvPr id="15" name="Tabla 14"/>
          <p:cNvGraphicFramePr>
            <a:graphicFrameLocks noGrp="1"/>
          </p:cNvGraphicFramePr>
          <p:nvPr/>
        </p:nvGraphicFramePr>
        <p:xfrm>
          <a:off x="2240280" y="2481072"/>
          <a:ext cx="4626864" cy="1200912"/>
        </p:xfrm>
        <a:graphic>
          <a:graphicData uri="http://schemas.openxmlformats.org/drawingml/2006/table">
            <a:tbl>
              <a:tblPr/>
              <a:tblGrid>
                <a:gridCol w="835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01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01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94488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slack 1 </a:t>
                      </a:r>
                      <a:r>
                        <a:rPr lang="en-US" sz="500" b="1">
                          <a:solidFill>
                            <a:srgbClr val="36373D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36373D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325256"/>
                          </a:solidFill>
                          <a:latin typeface="Arial"/>
                        </a:rPr>
                        <a:t>-2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06385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4423E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17485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88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838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surplus 3 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967473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9798B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17485"/>
                          </a:solidFill>
                          <a:latin typeface="Arial"/>
                        </a:rPr>
                        <a:t>0.5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1481D"/>
                          </a:solidFill>
                          <a:latin typeface="Arial"/>
                        </a:rPr>
                        <a:t>-1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E95A2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67570"/>
                          </a:solidFill>
                          <a:latin typeface="Arial"/>
                        </a:rPr>
                        <a:t>-0.5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392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495668"/>
                          </a:solidFill>
                          <a:latin typeface="Arial"/>
                        </a:rPr>
                        <a:t>40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X 9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95668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17485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06385"/>
                          </a:solidFill>
                          <a:latin typeface="Arial"/>
                        </a:rPr>
                        <a:t>0.5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06385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2B2A2E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-0.5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30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33751"/>
                          </a:solidFill>
                          <a:latin typeface="Arial"/>
                        </a:rPr>
                        <a:t>Y </a:t>
                      </a:r>
                      <a:r>
                        <a:rPr lang="en-US" sz="500" b="1">
                          <a:solidFill>
                            <a:srgbClr val="79798B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967473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28DBA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57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9C7651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343757"/>
                          </a:solidFill>
                          <a:latin typeface="Arial"/>
                        </a:rPr>
                        <a:t>zj </a:t>
                      </a:r>
                      <a:r>
                        <a:rPr lang="en-US" sz="500" b="1">
                          <a:solidFill>
                            <a:srgbClr val="517485"/>
                          </a:solidFill>
                          <a:latin typeface="Arial"/>
                        </a:rPr>
                        <a:t>360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40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95668"/>
                          </a:solidFill>
                          <a:latin typeface="Arial"/>
                        </a:rPr>
                        <a:t>30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17485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36373D"/>
                          </a:solidFill>
                          <a:latin typeface="Arial"/>
                        </a:rPr>
                        <a:t>20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06385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95668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95668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584"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6700" indent="0"/>
                      <a:r>
                        <a:rPr lang="en-US" sz="500" b="1">
                          <a:solidFill>
                            <a:srgbClr val="76645F"/>
                          </a:solidFill>
                          <a:latin typeface="Arial"/>
                        </a:rPr>
                        <a:t>cj-zj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967473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9798B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6645F"/>
                          </a:solidFill>
                          <a:latin typeface="Arial"/>
                        </a:rPr>
                        <a:t>-20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7EA6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-10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392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Iteration 6</a:t>
                      </a:r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D5D6D7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D5D6D7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DDE0E4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F5F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76645F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6645F"/>
                          </a:solidFill>
                          <a:latin typeface="Arial"/>
                        </a:rPr>
                        <a:t>slack </a:t>
                      </a:r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1 </a:t>
                      </a:r>
                      <a:r>
                        <a:rPr lang="en-US" sz="500" b="1">
                          <a:solidFill>
                            <a:srgbClr val="76645F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967473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9576C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2524B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-2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7EA6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6645F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57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95668"/>
                          </a:solidFill>
                          <a:latin typeface="Arial"/>
                        </a:rPr>
                        <a:t>surplus 4 18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95668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17485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57072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57072"/>
                          </a:solidFill>
                          <a:latin typeface="Arial"/>
                        </a:rPr>
                        <a:t>-2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57072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35B46"/>
                          </a:solidFill>
                          <a:latin typeface="Arial"/>
                        </a:rPr>
                        <a:t>-1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40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X 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6757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9798B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1481D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E95A2"/>
                          </a:solidFill>
                          <a:latin typeface="Arial"/>
                        </a:rPr>
                        <a:t>-1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9798B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65758A"/>
                          </a:solidFill>
                          <a:latin typeface="Arial"/>
                        </a:rPr>
                        <a:t>30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343757"/>
                          </a:solidFill>
                          <a:latin typeface="Arial"/>
                        </a:rPr>
                        <a:t>Y </a:t>
                      </a:r>
                      <a:r>
                        <a:rPr lang="en-US" sz="500" b="1">
                          <a:solidFill>
                            <a:srgbClr val="517485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78EC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17485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457072"/>
                          </a:solidFill>
                          <a:latin typeface="Tahoma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17485"/>
                          </a:solidFill>
                          <a:latin typeface="Arial"/>
                        </a:rPr>
                        <a:t>-2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06385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2799D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3294D"/>
                          </a:solidFill>
                          <a:latin typeface="Arial"/>
                        </a:rPr>
                        <a:t>Zj </a:t>
                      </a:r>
                      <a:r>
                        <a:rPr lang="en-US" sz="500" b="1">
                          <a:solidFill>
                            <a:srgbClr val="76645F"/>
                          </a:solidFill>
                          <a:latin typeface="Arial"/>
                        </a:rPr>
                        <a:t>540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67570"/>
                          </a:solidFill>
                          <a:latin typeface="Arial"/>
                        </a:rPr>
                        <a:t>40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30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9798B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9798B"/>
                          </a:solidFill>
                          <a:latin typeface="Arial"/>
                        </a:rPr>
                        <a:t>30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-20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67570"/>
                          </a:solidFill>
                          <a:latin typeface="Arial"/>
                        </a:rPr>
                        <a:t>20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7EA6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94488"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0"/>
                      <a:r>
                        <a:rPr lang="en-US" sz="500" b="1">
                          <a:solidFill>
                            <a:srgbClr val="59576C"/>
                          </a:solidFill>
                          <a:latin typeface="Arial"/>
                        </a:rPr>
                        <a:t>cj-zj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17485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5758A"/>
                          </a:solidFill>
                          <a:latin typeface="Arial"/>
                        </a:rPr>
                        <a:t>-30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17485"/>
                          </a:solidFill>
                          <a:latin typeface="Arial"/>
                        </a:rPr>
                        <a:t>20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-20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17485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16" name="Tabla 15"/>
          <p:cNvGraphicFramePr>
            <a:graphicFrameLocks noGrp="1"/>
          </p:cNvGraphicFramePr>
          <p:nvPr/>
        </p:nvGraphicFramePr>
        <p:xfrm>
          <a:off x="1307592" y="3721608"/>
          <a:ext cx="5611368" cy="323088"/>
        </p:xfrm>
        <a:graphic>
          <a:graphicData uri="http://schemas.openxmlformats.org/drawingml/2006/table">
            <a:tbl>
              <a:tblPr/>
              <a:tblGrid>
                <a:gridCol w="1133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4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9728"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Linear Programming Solution Screen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marL="1092200" indent="0"/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Taylor's Introduction to Management Science Textbook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marR="101600" indent="0" algn="r"/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Developed by Howard J. Weiss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139700" indent="0"/>
                      <a:r>
                        <a:rPr lang="en-US" sz="1050" b="1" spc="-150">
                          <a:solidFill>
                            <a:srgbClr val="C22C1F"/>
                          </a:solidFill>
                          <a:latin typeface="Arial"/>
                        </a:rPr>
                        <a:t>e</a:t>
                      </a:r>
                    </a:p>
                  </a:txBody>
                  <a:tcPr marL="0" marR="0" marT="0" marB="0">
                    <a:solidFill>
                      <a:srgbClr val="DDE0E4"/>
                    </a:solidFill>
                  </a:tcPr>
                </a:tc>
                <a:tc>
                  <a:txBody>
                    <a:bodyPr/>
                    <a:lstStyle/>
                    <a:p>
                      <a:pPr marL="241300" indent="0"/>
                      <a:r>
                        <a:rPr lang="en-US" sz="1050" b="1" spc="-150">
                          <a:solidFill>
                            <a:srgbClr val="0A76C8"/>
                          </a:solidFill>
                          <a:latin typeface="Arial"/>
                        </a:rPr>
                        <a:t>fl </a:t>
                      </a:r>
                      <a:r>
                        <a:rPr lang="en-US" sz="1050" b="1" spc="-150">
                          <a:solidFill>
                            <a:srgbClr val="2B2A2E"/>
                          </a:solidFill>
                          <a:latin typeface="Arial"/>
                        </a:rPr>
                        <a:t>Q </a:t>
                      </a:r>
                      <a:r>
                        <a:rPr lang="en-US" sz="1050" b="1" cap="small" spc="-150">
                          <a:solidFill>
                            <a:srgbClr val="2B2A2E"/>
                          </a:solidFill>
                          <a:latin typeface="Arial"/>
                        </a:rPr>
                        <a:t>l</a:t>
                      </a:r>
                      <a:r>
                        <a:rPr lang="en-US" sz="1050" b="1" spc="-150">
                          <a:solidFill>
                            <a:srgbClr val="2B2A2E"/>
                          </a:solidFill>
                          <a:latin typeface="Arial"/>
                        </a:rPr>
                        <a:t> </a:t>
                      </a:r>
                      <a:r>
                        <a:rPr lang="en-US" sz="1050" b="1" spc="-150">
                          <a:solidFill>
                            <a:srgbClr val="0A76C8"/>
                          </a:solidFill>
                          <a:latin typeface="Arial"/>
                        </a:rPr>
                        <a:t>- </a:t>
                      </a:r>
                      <a:r>
                        <a:rPr lang="en-US" sz="1050" b="1" spc="-150">
                          <a:solidFill>
                            <a:srgbClr val="717EA6"/>
                          </a:solidFill>
                          <a:latin typeface="Arial"/>
                        </a:rPr>
                        <a:t>^ </a:t>
                      </a:r>
                      <a:r>
                        <a:rPr lang="en-US" sz="1050" b="1" spc="-150">
                          <a:solidFill>
                            <a:srgbClr val="0A76C8"/>
                          </a:solidFill>
                          <a:latin typeface="Arial"/>
                        </a:rPr>
                        <a:t>t </a:t>
                      </a:r>
                      <a:r>
                        <a:rPr lang="es" sz="1050" b="1" spc="-150">
                          <a:solidFill>
                            <a:srgbClr val="1D538E"/>
                          </a:solidFill>
                          <a:latin typeface="Arial"/>
                        </a:rPr>
                        <a:t>O </a:t>
                      </a:r>
                      <a:r>
                        <a:rPr lang="en-US" sz="1050" b="1" spc="-150">
                          <a:solidFill>
                            <a:srgbClr val="0A76C8"/>
                          </a:solidFill>
                          <a:latin typeface="Arial"/>
                        </a:rPr>
                        <a:t>L ^ </a:t>
                      </a:r>
                      <a:r>
                        <a:rPr lang="es" sz="1050" b="1" spc="-150">
                          <a:latin typeface="Arial"/>
                        </a:rPr>
                        <a:t>O </a:t>
                      </a:r>
                      <a:r>
                        <a:rPr lang="en-US" sz="1050" b="1" spc="-150">
                          <a:solidFill>
                            <a:srgbClr val="1D538E"/>
                          </a:solidFill>
                          <a:latin typeface="Arial"/>
                        </a:rPr>
                        <a:t>i </a:t>
                      </a:r>
                      <a:r>
                        <a:rPr lang="en-US" sz="1050" b="1" spc="-150">
                          <a:solidFill>
                            <a:srgbClr val="0A76C8"/>
                          </a:solidFill>
                          <a:latin typeface="Arial"/>
                        </a:rPr>
                        <a:t>if </a:t>
                      </a:r>
                      <a:r>
                        <a:rPr lang="es" sz="1050" b="1" spc="-150">
                          <a:solidFill>
                            <a:srgbClr val="709ED1"/>
                          </a:solidFill>
                          <a:latin typeface="Arial"/>
                        </a:rPr>
                        <a:t>O </a:t>
                      </a:r>
                      <a:r>
                        <a:rPr lang="en-US" sz="1050" b="1" spc="-150">
                          <a:latin typeface="Arial"/>
                        </a:rPr>
                        <a:t>S</a:t>
                      </a:r>
                    </a:p>
                  </a:txBody>
                  <a:tcPr marL="0" marR="0" marT="0" marB="0">
                    <a:solidFill>
                      <a:srgbClr val="E2DCD6"/>
                    </a:solidFill>
                  </a:tcPr>
                </a:tc>
                <a:tc>
                  <a:txBody>
                    <a:bodyPr/>
                    <a:lstStyle/>
                    <a:p>
                      <a:pPr marR="101600" indent="0" algn="r"/>
                      <a:r>
                        <a:rPr lang="en-US" sz="1050" b="1">
                          <a:solidFill>
                            <a:srgbClr val="44423E"/>
                          </a:solidFill>
                          <a:latin typeface="Arial"/>
                        </a:rPr>
                        <a:t>- © </a:t>
                      </a:r>
                      <a:r>
                        <a:rPr lang="en-US" sz="1050" i="1">
                          <a:solidFill>
                            <a:srgbClr val="44423E"/>
                          </a:solidFill>
                          <a:latin typeface="Arial"/>
                        </a:rPr>
                        <a:t>™</a:t>
                      </a:r>
                      <a:r>
                        <a:rPr lang="en-US" sz="1050" b="1">
                          <a:solidFill>
                            <a:srgbClr val="44423E"/>
                          </a:solidFill>
                          <a:latin typeface="Arial"/>
                        </a:rPr>
                        <a:t> e&gt;«!o </a:t>
                      </a:r>
                      <a:r>
                        <a:rPr lang="es" sz="1050" b="1">
                          <a:solidFill>
                            <a:srgbClr val="44423E"/>
                          </a:solidFill>
                          <a:latin typeface="Arial"/>
                        </a:rPr>
                        <a:t>£££,£«</a:t>
                      </a:r>
                    </a:p>
                  </a:txBody>
                  <a:tcPr marL="0" marR="0" marT="0" marB="0">
                    <a:solidFill>
                      <a:srgbClr val="E2DC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Rectángulo 16"/>
          <p:cNvSpPr/>
          <p:nvPr/>
        </p:nvSpPr>
        <p:spPr>
          <a:xfrm>
            <a:off x="1298448" y="4541520"/>
            <a:ext cx="3928872" cy="265785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lnSpc>
                <a:spcPts val="2568"/>
              </a:lnSpc>
              <a:spcBef>
                <a:spcPts val="2730"/>
              </a:spcBef>
            </a:pPr>
            <a:r>
              <a:rPr lang="es" sz="1150" b="1">
                <a:latin typeface="Arial"/>
              </a:rPr>
              <a:t>Ejercicio </a:t>
            </a:r>
            <a:r>
              <a:rPr lang="en-US" sz="1150" b="1">
                <a:latin typeface="Arial"/>
              </a:rPr>
              <a:t>5 — </a:t>
            </a:r>
            <a:r>
              <a:rPr lang="es" sz="1150" b="1">
                <a:latin typeface="Arial"/>
              </a:rPr>
              <a:t>Producción de zapatos Enunciado:</a:t>
            </a:r>
          </a:p>
          <a:p>
            <a:pPr indent="0" algn="just">
              <a:lnSpc>
                <a:spcPts val="2568"/>
              </a:lnSpc>
            </a:pPr>
            <a:r>
              <a:rPr lang="es" sz="1100">
                <a:latin typeface="Arial"/>
              </a:rPr>
              <a:t>Una fábrica produce zapatos deportivos (x) y formales (y).</a:t>
            </a:r>
          </a:p>
          <a:p>
            <a:pPr indent="0" algn="just">
              <a:lnSpc>
                <a:spcPts val="2568"/>
              </a:lnSpc>
            </a:pPr>
            <a:r>
              <a:rPr lang="es" sz="1100">
                <a:latin typeface="Arial"/>
              </a:rPr>
              <a:t>•    Ganancias: deportivos = 20 $/u, formales = 10 $/u.</a:t>
            </a:r>
          </a:p>
          <a:p>
            <a:pPr indent="0" algn="just">
              <a:lnSpc>
                <a:spcPts val="2568"/>
              </a:lnSpc>
            </a:pPr>
            <a:r>
              <a:rPr lang="es" sz="1100">
                <a:latin typeface="Arial"/>
              </a:rPr>
              <a:t>•    Restricciones:</a:t>
            </a:r>
          </a:p>
          <a:p>
            <a:pPr marL="431800" indent="0" algn="just">
              <a:lnSpc>
                <a:spcPts val="1680"/>
              </a:lnSpc>
            </a:pPr>
            <a:r>
              <a:rPr lang="es" sz="900" b="1">
                <a:solidFill>
                  <a:srgbClr val="58565B"/>
                </a:solidFill>
                <a:latin typeface="Tahoma"/>
              </a:rPr>
              <a:t>•    </a:t>
            </a:r>
            <a:r>
              <a:rPr lang="es" sz="1050" i="1" spc="100">
                <a:solidFill>
                  <a:srgbClr val="201E1F"/>
                </a:solidFill>
                <a:latin typeface="Times New Roman"/>
              </a:rPr>
              <a:t>2x</a:t>
            </a:r>
            <a:r>
              <a:rPr lang="es" sz="900" b="1">
                <a:solidFill>
                  <a:srgbClr val="201E1F"/>
                </a:solidFill>
                <a:latin typeface="Tahoma"/>
              </a:rPr>
              <a:t> + </a:t>
            </a:r>
            <a:r>
              <a:rPr lang="es" sz="1050" i="1" spc="100">
                <a:solidFill>
                  <a:srgbClr val="201E1F"/>
                </a:solidFill>
                <a:latin typeface="Times New Roman"/>
              </a:rPr>
              <a:t>y</a:t>
            </a:r>
            <a:r>
              <a:rPr lang="es" sz="900" b="1">
                <a:solidFill>
                  <a:srgbClr val="201E1F"/>
                </a:solidFill>
                <a:latin typeface="Tahoma"/>
              </a:rPr>
              <a:t> &lt; 10</a:t>
            </a:r>
          </a:p>
          <a:p>
            <a:pPr marL="190500" marR="2740660" indent="241300">
              <a:lnSpc>
                <a:spcPts val="1680"/>
              </a:lnSpc>
            </a:pPr>
            <a:r>
              <a:rPr lang="es" sz="900" b="1">
                <a:solidFill>
                  <a:srgbClr val="58565B"/>
                </a:solidFill>
                <a:latin typeface="Tahoma"/>
              </a:rPr>
              <a:t>•    </a:t>
            </a:r>
            <a:r>
              <a:rPr lang="es" sz="1050" i="1" spc="100">
                <a:solidFill>
                  <a:srgbClr val="201E1F"/>
                </a:solidFill>
                <a:latin typeface="Times New Roman"/>
              </a:rPr>
              <a:t>x + y &lt;</a:t>
            </a:r>
            <a:r>
              <a:rPr lang="es" sz="900" b="1">
                <a:solidFill>
                  <a:srgbClr val="201E1F"/>
                </a:solidFill>
                <a:latin typeface="Tahoma"/>
              </a:rPr>
              <a:t> 6 </a:t>
            </a:r>
            <a:r>
              <a:rPr lang="es" sz="900" b="1">
                <a:solidFill>
                  <a:srgbClr val="58565B"/>
                </a:solidFill>
                <a:latin typeface="Tahoma"/>
              </a:rPr>
              <a:t>• </a:t>
            </a:r>
            <a:r>
              <a:rPr lang="es" sz="1050" i="1" spc="100">
                <a:solidFill>
                  <a:srgbClr val="201E1F"/>
                </a:solidFill>
                <a:latin typeface="Times New Roman"/>
              </a:rPr>
              <a:t>x, y &gt;</a:t>
            </a:r>
            <a:r>
              <a:rPr lang="es" sz="900" b="1">
                <a:solidFill>
                  <a:srgbClr val="201E1F"/>
                </a:solidFill>
                <a:latin typeface="Tahoma"/>
              </a:rPr>
              <a:t> 0</a:t>
            </a:r>
          </a:p>
          <a:p>
            <a:pPr marL="127000" indent="0">
              <a:spcAft>
                <a:spcPts val="1050"/>
              </a:spcAft>
            </a:pPr>
            <a:r>
              <a:rPr lang="es" sz="950">
                <a:solidFill>
                  <a:srgbClr val="201E1F"/>
                </a:solidFill>
                <a:latin typeface="Candara"/>
              </a:rPr>
              <a:t>Función objetivo:</a:t>
            </a:r>
          </a:p>
          <a:p>
            <a:pPr marL="1600200" indent="0">
              <a:spcAft>
                <a:spcPts val="1050"/>
              </a:spcAft>
            </a:pPr>
            <a:r>
              <a:rPr lang="es" sz="1050" i="1" spc="100">
                <a:solidFill>
                  <a:srgbClr val="201E1F"/>
                </a:solidFill>
                <a:latin typeface="Times New Roman"/>
              </a:rPr>
              <a:t>Z</a:t>
            </a:r>
            <a:r>
              <a:rPr lang="es" sz="900" b="1">
                <a:solidFill>
                  <a:srgbClr val="201E1F"/>
                </a:solidFill>
                <a:latin typeface="Tahoma"/>
              </a:rPr>
              <a:t> </a:t>
            </a:r>
            <a:r>
              <a:rPr lang="es" sz="900" b="1">
                <a:solidFill>
                  <a:srgbClr val="58565B"/>
                </a:solidFill>
                <a:latin typeface="Tahoma"/>
              </a:rPr>
              <a:t>— </a:t>
            </a:r>
            <a:r>
              <a:rPr lang="es" sz="900" b="1">
                <a:solidFill>
                  <a:srgbClr val="201E1F"/>
                </a:solidFill>
                <a:latin typeface="Tahoma"/>
              </a:rPr>
              <a:t>20a; </a:t>
            </a:r>
            <a:r>
              <a:rPr lang="es" sz="900" b="1">
                <a:solidFill>
                  <a:srgbClr val="8E95A2"/>
                </a:solidFill>
                <a:latin typeface="Tahoma"/>
              </a:rPr>
              <a:t>4- </a:t>
            </a:r>
            <a:r>
              <a:rPr lang="es" sz="900" b="1">
                <a:solidFill>
                  <a:srgbClr val="201E1F"/>
                </a:solidFill>
                <a:latin typeface="Tahoma"/>
              </a:rPr>
              <a:t>10t/ Max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1304544" y="7388352"/>
            <a:ext cx="1520952" cy="1524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spcBef>
                <a:spcPts val="1050"/>
              </a:spcBef>
            </a:pPr>
            <a:r>
              <a:rPr lang="es" sz="1100">
                <a:latin typeface="Arial"/>
              </a:rPr>
              <a:t>Resuelto con RStudio: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592" y="899160"/>
            <a:ext cx="5599176" cy="315163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304544" y="4215384"/>
            <a:ext cx="1539240" cy="15849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s" sz="1100">
                <a:latin typeface="Arial"/>
              </a:rPr>
              <a:t>Resuelto con PomQm: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319784" y="4547616"/>
            <a:ext cx="780288" cy="60960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s" sz="400" cap="small">
                <a:solidFill>
                  <a:srgbClr val="201E1F"/>
                </a:solidFill>
                <a:latin typeface="Arial"/>
              </a:rPr>
              <a:t>°h</a:t>
            </a:r>
            <a:r>
              <a:rPr lang="es" sz="400">
                <a:solidFill>
                  <a:srgbClr val="201E1F"/>
                </a:solidFill>
                <a:latin typeface="Arial"/>
              </a:rPr>
              <a:t> </a:t>
            </a:r>
            <a:r>
              <a:rPr lang="es" sz="400">
                <a:solidFill>
                  <a:srgbClr val="36373D"/>
                </a:solidFill>
                <a:latin typeface="Arial"/>
              </a:rPr>
              <a:t>QM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for </a:t>
            </a:r>
            <a:r>
              <a:rPr lang="es" sz="400">
                <a:solidFill>
                  <a:srgbClr val="59576C"/>
                </a:solidFill>
                <a:latin typeface="Arial"/>
              </a:rPr>
              <a:t>Windows -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[Iterations]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347216" y="4648200"/>
            <a:ext cx="2331720" cy="67056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995B4E"/>
                </a:solidFill>
                <a:latin typeface="Arial"/>
              </a:rPr>
              <a:t>■is</a:t>
            </a:r>
            <a:r>
              <a:rPr lang="en-US" sz="400" baseline="30000">
                <a:solidFill>
                  <a:srgbClr val="995B4E"/>
                </a:solidFill>
                <a:latin typeface="Arial"/>
              </a:rPr>
              <a:t>1</a:t>
            </a:r>
            <a:r>
              <a:rPr lang="en-US" sz="400">
                <a:solidFill>
                  <a:srgbClr val="995B4E"/>
                </a:solidFill>
                <a:latin typeface="Arial"/>
              </a:rPr>
              <a:t>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FILE </a:t>
            </a:r>
            <a:r>
              <a:rPr lang="en-US" sz="400">
                <a:solidFill>
                  <a:srgbClr val="8E95A2"/>
                </a:solidFill>
                <a:latin typeface="Arial"/>
              </a:rPr>
              <a:t>EDIT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VIEW TAYLOR MODULE FORMAT TOOLS </a:t>
            </a:r>
            <a:r>
              <a:rPr lang="en-US" sz="400">
                <a:solidFill>
                  <a:srgbClr val="5C7FB6"/>
                </a:solidFill>
                <a:latin typeface="Arial"/>
              </a:rPr>
              <a:t>£ </a:t>
            </a:r>
            <a:r>
              <a:rPr lang="en-US" sz="400">
                <a:solidFill>
                  <a:srgbClr val="357D46"/>
                </a:solidFill>
                <a:latin typeface="Arial"/>
              </a:rPr>
              <a:t>SOLUTIONS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HELP</a:t>
            </a:r>
          </a:p>
        </p:txBody>
      </p:sp>
      <p:sp>
        <p:nvSpPr>
          <p:cNvPr id="6" name="Rectángulo 5"/>
          <p:cNvSpPr/>
          <p:nvPr/>
        </p:nvSpPr>
        <p:spPr>
          <a:xfrm>
            <a:off x="3087624" y="4751832"/>
            <a:ext cx="627888" cy="131064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indent="0" algn="just"/>
            <a:r>
              <a:rPr lang="en-US" sz="1100">
                <a:solidFill>
                  <a:srgbClr val="5C7FB6"/>
                </a:solidFill>
                <a:latin typeface="Arial"/>
              </a:rPr>
              <a:t>r    ”    </a:t>
            </a:r>
            <a:r>
              <a:rPr lang="en-US" sz="1100" i="1">
                <a:solidFill>
                  <a:srgbClr val="5C7FB6"/>
                </a:solidFill>
                <a:latin typeface="Arial"/>
              </a:rPr>
              <a:t>m</a:t>
            </a:r>
          </a:p>
        </p:txBody>
      </p:sp>
      <p:sp>
        <p:nvSpPr>
          <p:cNvPr id="7" name="Rectángulo 6"/>
          <p:cNvSpPr/>
          <p:nvPr/>
        </p:nvSpPr>
        <p:spPr>
          <a:xfrm>
            <a:off x="2682240" y="4901184"/>
            <a:ext cx="996696" cy="67056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504"/>
              </a:lnSpc>
            </a:pPr>
            <a:r>
              <a:rPr lang="en-US" sz="400">
                <a:solidFill>
                  <a:srgbClr val="59576C"/>
                </a:solidFill>
                <a:latin typeface="Arial"/>
              </a:rPr>
              <a:t>Copy Paste    Autosize    Widen    Full</a:t>
            </a:r>
          </a:p>
        </p:txBody>
      </p:sp>
      <p:sp>
        <p:nvSpPr>
          <p:cNvPr id="8" name="Rectángulo 7"/>
          <p:cNvSpPr/>
          <p:nvPr/>
        </p:nvSpPr>
        <p:spPr>
          <a:xfrm>
            <a:off x="3051048" y="4968240"/>
            <a:ext cx="664464" cy="39624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504"/>
              </a:lnSpc>
            </a:pPr>
            <a:r>
              <a:rPr lang="en-US" sz="400">
                <a:solidFill>
                  <a:srgbClr val="59576C"/>
                </a:solidFill>
                <a:latin typeface="Arial"/>
              </a:rPr>
              <a:t>Columns    Columns    Screen</a:t>
            </a:r>
          </a:p>
        </p:txBody>
      </p:sp>
      <p:sp>
        <p:nvSpPr>
          <p:cNvPr id="9" name="Rectángulo 8"/>
          <p:cNvSpPr/>
          <p:nvPr/>
        </p:nvSpPr>
        <p:spPr>
          <a:xfrm>
            <a:off x="1304544" y="4736592"/>
            <a:ext cx="847344" cy="188976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marL="152400" indent="0"/>
            <a:r>
              <a:rPr lang="en-US" sz="1100">
                <a:solidFill>
                  <a:srgbClr val="717EA6"/>
                </a:solidFill>
                <a:latin typeface="Arial"/>
              </a:rPr>
              <a:t>' • IrJ &gt;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1371600" y="4913376"/>
            <a:ext cx="594360" cy="54864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indent="0">
              <a:spcAft>
                <a:spcPts val="840"/>
              </a:spcAft>
            </a:pPr>
            <a:r>
              <a:rPr lang="en-US" sz="400">
                <a:solidFill>
                  <a:srgbClr val="4C4B54"/>
                </a:solidFill>
                <a:latin typeface="Arial"/>
              </a:rPr>
              <a:t>New Open Save Print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1362456" y="5132832"/>
            <a:ext cx="240792" cy="54864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628DBA"/>
                </a:solidFill>
                <a:latin typeface="Candara"/>
              </a:rPr>
              <a:t>MyOMlab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2365248" y="4852416"/>
            <a:ext cx="256032" cy="67056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F70404"/>
                </a:solidFill>
                <a:latin typeface="Arial"/>
              </a:rPr>
              <a:t>I </a:t>
            </a:r>
            <a:r>
              <a:rPr lang="en-US" sz="400">
                <a:solidFill>
                  <a:srgbClr val="495668"/>
                </a:solidFill>
                <a:latin typeface="Arial"/>
              </a:rPr>
              <a:t>Edit Data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4602480" y="4736592"/>
            <a:ext cx="213360" cy="170688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1100">
                <a:solidFill>
                  <a:srgbClr val="709ED1"/>
                </a:solidFill>
                <a:latin typeface="Arial"/>
              </a:rPr>
              <a:t>1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5218176" y="4736592"/>
            <a:ext cx="883920" cy="182880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indent="0" algn="just"/>
            <a:r>
              <a:rPr lang="en-US" sz="1100">
                <a:solidFill>
                  <a:srgbClr val="59576C"/>
                </a:solidFill>
                <a:latin typeface="Arial"/>
              </a:rPr>
              <a:t>^ 4 </a:t>
            </a:r>
            <a:r>
              <a:rPr lang="en-US" sz="1100" i="1">
                <a:solidFill>
                  <a:srgbClr val="59576C"/>
                </a:solidFill>
                <a:latin typeface="Arial"/>
              </a:rPr>
              <a:t>m</a:t>
            </a:r>
            <a:r>
              <a:rPr lang="en-US" sz="1100">
                <a:solidFill>
                  <a:srgbClr val="59576C"/>
                </a:solidFill>
                <a:latin typeface="Arial"/>
              </a:rPr>
              <a:t> </a:t>
            </a:r>
            <a:r>
              <a:rPr lang="en-US" sz="1100">
                <a:solidFill>
                  <a:srgbClr val="2665CF"/>
                </a:solidFill>
                <a:latin typeface="Arial"/>
              </a:rPr>
              <a:t>©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3779520" y="4956048"/>
            <a:ext cx="182880" cy="73152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8E95A2"/>
                </a:solidFill>
                <a:latin typeface="Arial"/>
              </a:rPr>
              <a:t>Row(s)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3438144" y="5108448"/>
            <a:ext cx="725424" cy="91440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00">
                <a:solidFill>
                  <a:srgbClr val="F54922"/>
                </a:solidFill>
                <a:latin typeface="Arial"/>
              </a:rPr>
              <a:t>3 </a:t>
            </a:r>
            <a:r>
              <a:rPr lang="en-US" sz="500">
                <a:solidFill>
                  <a:srgbClr val="9C1E42"/>
                </a:solidFill>
                <a:latin typeface="Arial"/>
              </a:rPr>
              <a:t>4 </a:t>
            </a:r>
            <a:r>
              <a:rPr lang="en-US" sz="500">
                <a:solidFill>
                  <a:srgbClr val="666ACC"/>
                </a:solidFill>
                <a:latin typeface="Arial"/>
              </a:rPr>
              <a:t>5 </a:t>
            </a:r>
            <a:r>
              <a:rPr lang="en-US" sz="500">
                <a:solidFill>
                  <a:srgbClr val="102CCA"/>
                </a:solidFill>
                <a:latin typeface="Arial"/>
              </a:rPr>
              <a:t>6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Open File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4511040" y="5071872"/>
            <a:ext cx="158496" cy="85344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latin typeface="Arial"/>
              </a:rPr>
              <a:t>►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4675632" y="5120640"/>
            <a:ext cx="158496" cy="67056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59576C"/>
                </a:solidFill>
                <a:latin typeface="Arial"/>
              </a:rPr>
              <a:t>Next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1990344" y="5041392"/>
            <a:ext cx="1520952" cy="146304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s" sz="1100">
                <a:solidFill>
                  <a:srgbClr val="628DBA"/>
                </a:solidFill>
                <a:latin typeface="Arial"/>
              </a:rPr>
              <a:t>Ü! </a:t>
            </a:r>
            <a:r>
              <a:rPr lang="en-US" sz="1100" i="1">
                <a:solidFill>
                  <a:srgbClr val="4B6EA5"/>
                </a:solidFill>
                <a:latin typeface="Arial"/>
              </a:rPr>
              <a:t>"W</a:t>
            </a:r>
            <a:r>
              <a:rPr lang="en-US" sz="1100">
                <a:solidFill>
                  <a:srgbClr val="4B6EA5"/>
                </a:solidFill>
                <a:latin typeface="Arial"/>
              </a:rPr>
              <a:t> O </a:t>
            </a:r>
            <a:r>
              <a:rPr lang="en-US" sz="1100">
                <a:solidFill>
                  <a:srgbClr val="59576C"/>
                </a:solidFill>
                <a:latin typeface="Arial"/>
              </a:rPr>
              <a:t>n«kn* 0 </a:t>
            </a:r>
            <a:r>
              <a:rPr lang="en-US" sz="1100">
                <a:solidFill>
                  <a:srgbClr val="BC1D75"/>
                </a:solidFill>
                <a:latin typeface="Arial"/>
              </a:rPr>
              <a:t>1 </a:t>
            </a:r>
            <a:r>
              <a:rPr lang="es" sz="1100">
                <a:solidFill>
                  <a:srgbClr val="641D50"/>
                </a:solidFill>
                <a:latin typeface="Arial"/>
              </a:rPr>
              <a:t>Í</a:t>
            </a:r>
            <a:r>
              <a:rPr lang="es" sz="1200">
                <a:solidFill>
                  <a:srgbClr val="641D50"/>
                </a:solidFill>
                <a:latin typeface="Candara"/>
              </a:rPr>
              <a:t>2</a:t>
            </a:r>
            <a:r>
              <a:rPr lang="es" sz="1100">
                <a:solidFill>
                  <a:srgbClr val="641D50"/>
                </a:solidFill>
                <a:latin typeface="Arial"/>
              </a:rPr>
              <a:t>I</a:t>
            </a:r>
            <a:r>
              <a:rPr lang="en-US" sz="1100">
                <a:solidFill>
                  <a:srgbClr val="641D50"/>
                </a:solidFill>
                <a:latin typeface="Arial"/>
              </a:rPr>
              <a:t>: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1362456" y="5199888"/>
            <a:ext cx="3553968" cy="158496"/>
          </a:xfrm>
          <a:prstGeom prst="rect">
            <a:avLst/>
          </a:prstGeom>
          <a:solidFill>
            <a:srgbClr val="B9D1EB"/>
          </a:solidFill>
        </p:spPr>
        <p:txBody>
          <a:bodyPr lIns="0" tIns="0" rIns="0" bIns="0">
            <a:noAutofit/>
          </a:bodyPr>
          <a:lstStyle/>
          <a:p>
            <a:pPr indent="292100">
              <a:lnSpc>
                <a:spcPts val="768"/>
              </a:lnSpc>
            </a:pPr>
            <a:r>
              <a:rPr lang="en-US" sz="400">
                <a:solidFill>
                  <a:srgbClr val="8E95A2"/>
                </a:solidFill>
                <a:latin typeface="Arial"/>
              </a:rPr>
              <a:t>Paste From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Copy Cell Paste/Copy Help Web Site </a:t>
            </a:r>
            <a:r>
              <a:rPr lang="en-US" sz="400">
                <a:solidFill>
                  <a:srgbClr val="36373D"/>
                </a:solidFill>
                <a:latin typeface="Arial"/>
              </a:rPr>
              <a:t>Table formatting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Arial    </a:t>
            </a:r>
            <a:r>
              <a:rPr lang="en-US" sz="400">
                <a:solidFill>
                  <a:srgbClr val="36373D"/>
                </a:solidFill>
                <a:latin typeface="Arial"/>
              </a:rPr>
              <a:t>'10    ' </a:t>
            </a:r>
            <a:r>
              <a:rPr lang="es" sz="400">
                <a:solidFill>
                  <a:srgbClr val="59576C"/>
                </a:solidFill>
                <a:latin typeface="Arial"/>
              </a:rPr>
              <a:t>tá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Fix Dec 0.0 </a:t>
            </a:r>
            <a:r>
              <a:rPr lang="en-US" sz="400">
                <a:solidFill>
                  <a:srgbClr val="201E1F"/>
                </a:solidFill>
                <a:latin typeface="Arial"/>
              </a:rPr>
              <a:t>(@) </a:t>
            </a:r>
            <a:r>
              <a:rPr lang="en-US" sz="400">
                <a:solidFill>
                  <a:srgbClr val="36373D"/>
                </a:solidFill>
                <a:latin typeface="Arial"/>
              </a:rPr>
              <a:t>Selected cells formatting </a:t>
            </a:r>
            <a:r>
              <a:rPr lang="en-US" sz="400">
                <a:latin typeface="Arial"/>
              </a:rPr>
              <a:t>B </a:t>
            </a:r>
            <a:r>
              <a:rPr lang="en-US" sz="450" i="1">
                <a:solidFill>
                  <a:srgbClr val="36373D"/>
                </a:solidFill>
                <a:latin typeface="Times New Roman"/>
              </a:rPr>
              <a:t>I</a:t>
            </a:r>
            <a:r>
              <a:rPr lang="en-US" sz="400">
                <a:solidFill>
                  <a:srgbClr val="36373D"/>
                </a:solidFill>
                <a:latin typeface="Arial"/>
              </a:rPr>
              <a:t>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U M ^ </a:t>
            </a:r>
            <a:r>
              <a:rPr lang="en-US" sz="400">
                <a:solidFill>
                  <a:srgbClr val="1B1D7D"/>
                </a:solidFill>
                <a:latin typeface="Arial"/>
              </a:rPr>
              <a:t>A 5&gt;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1316736" y="5388864"/>
            <a:ext cx="603504" cy="73152"/>
          </a:xfrm>
          <a:prstGeom prst="rect">
            <a:avLst/>
          </a:prstGeom>
          <a:solidFill>
            <a:srgbClr val="F98071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351A1B"/>
                </a:solidFill>
                <a:latin typeface="Arial"/>
              </a:rPr>
              <a:t>INSTRUCTION </a:t>
            </a:r>
            <a:r>
              <a:rPr lang="en-US" sz="400">
                <a:solidFill>
                  <a:srgbClr val="743837"/>
                </a:solidFill>
                <a:latin typeface="Arial"/>
              </a:rPr>
              <a:t>There </a:t>
            </a:r>
            <a:r>
              <a:rPr lang="en-US" sz="400">
                <a:solidFill>
                  <a:srgbClr val="351A1B"/>
                </a:solidFill>
                <a:latin typeface="Arial"/>
              </a:rPr>
              <a:t>a </a:t>
            </a:r>
            <a:r>
              <a:rPr lang="en-US" sz="550">
                <a:solidFill>
                  <a:srgbClr val="351A1B"/>
                </a:solidFill>
                <a:latin typeface="Candara"/>
              </a:rPr>
              <a:t>1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2066544" y="5394960"/>
            <a:ext cx="2743200" cy="67056"/>
          </a:xfrm>
          <a:prstGeom prst="rect">
            <a:avLst/>
          </a:prstGeom>
          <a:solidFill>
            <a:srgbClr val="F98071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5E3137"/>
                </a:solidFill>
                <a:latin typeface="Arial"/>
              </a:rPr>
              <a:t>e </a:t>
            </a:r>
            <a:r>
              <a:rPr lang="en-US" sz="400">
                <a:solidFill>
                  <a:srgbClr val="743837"/>
                </a:solidFill>
                <a:latin typeface="Arial"/>
              </a:rPr>
              <a:t>results available </a:t>
            </a:r>
            <a:r>
              <a:rPr lang="en-US" sz="400">
                <a:solidFill>
                  <a:srgbClr val="5E3137"/>
                </a:solidFill>
                <a:latin typeface="Arial"/>
              </a:rPr>
              <a:t>in </a:t>
            </a:r>
            <a:r>
              <a:rPr lang="en-US" sz="400">
                <a:solidFill>
                  <a:srgbClr val="743837"/>
                </a:solidFill>
                <a:latin typeface="Arial"/>
              </a:rPr>
              <a:t>additional </a:t>
            </a:r>
            <a:r>
              <a:rPr lang="en-US" sz="400">
                <a:solidFill>
                  <a:srgbClr val="5E3137"/>
                </a:solidFill>
                <a:latin typeface="Arial"/>
              </a:rPr>
              <a:t>windows. </a:t>
            </a:r>
            <a:r>
              <a:rPr lang="en-US" sz="400">
                <a:solidFill>
                  <a:srgbClr val="743837"/>
                </a:solidFill>
                <a:latin typeface="Arial"/>
              </a:rPr>
              <a:t>These </a:t>
            </a:r>
            <a:r>
              <a:rPr lang="en-US" sz="400">
                <a:solidFill>
                  <a:srgbClr val="5E3137"/>
                </a:solidFill>
                <a:latin typeface="Arial"/>
              </a:rPr>
              <a:t>may </a:t>
            </a:r>
            <a:r>
              <a:rPr lang="en-US" sz="400">
                <a:solidFill>
                  <a:srgbClr val="743837"/>
                </a:solidFill>
                <a:latin typeface="Arial"/>
              </a:rPr>
              <a:t>be opened by using the </a:t>
            </a:r>
            <a:r>
              <a:rPr lang="es" sz="400">
                <a:solidFill>
                  <a:srgbClr val="5E3137"/>
                </a:solidFill>
                <a:latin typeface="Arial"/>
              </a:rPr>
              <a:t>SOLUTIONS </a:t>
            </a:r>
            <a:r>
              <a:rPr lang="en-US" sz="400">
                <a:solidFill>
                  <a:srgbClr val="743837"/>
                </a:solidFill>
                <a:latin typeface="Arial"/>
              </a:rPr>
              <a:t>menu in the Main Menu.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1341120" y="5577840"/>
            <a:ext cx="402336" cy="67056"/>
          </a:xfrm>
          <a:prstGeom prst="rect">
            <a:avLst/>
          </a:prstGeom>
          <a:solidFill>
            <a:srgbClr val="FCDABA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628DBA"/>
                </a:solidFill>
                <a:latin typeface="Candara"/>
              </a:rPr>
              <a:t>Module tree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1853184" y="5565648"/>
            <a:ext cx="316992" cy="6705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83858A"/>
                </a:solidFill>
                <a:latin typeface="Arial"/>
              </a:rPr>
              <a:t>hide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Panel</a:t>
            </a:r>
          </a:p>
        </p:txBody>
      </p:sp>
      <p:sp>
        <p:nvSpPr>
          <p:cNvPr id="25" name="Rectángulo 24"/>
          <p:cNvSpPr/>
          <p:nvPr/>
        </p:nvSpPr>
        <p:spPr>
          <a:xfrm>
            <a:off x="1341120" y="5675376"/>
            <a:ext cx="883920" cy="1603248"/>
          </a:xfrm>
          <a:prstGeom prst="rect">
            <a:avLst/>
          </a:prstGeom>
          <a:solidFill>
            <a:srgbClr val="FCDABA"/>
          </a:solidFill>
        </p:spPr>
        <p:txBody>
          <a:bodyPr lIns="0" tIns="0" rIns="0" bIns="0">
            <a:noAutofit/>
          </a:bodyPr>
          <a:lstStyle/>
          <a:p>
            <a:pPr indent="88900">
              <a:lnSpc>
                <a:spcPts val="552"/>
              </a:lnSpc>
            </a:pPr>
            <a:r>
              <a:rPr lang="en-US" sz="400">
                <a:solidFill>
                  <a:srgbClr val="76645F"/>
                </a:solidFill>
                <a:latin typeface="Arial"/>
              </a:rPr>
              <a:t>Assgnment</a:t>
            </a:r>
          </a:p>
          <a:p>
            <a:pPr indent="0">
              <a:lnSpc>
                <a:spcPts val="552"/>
              </a:lnSpc>
            </a:pPr>
            <a:r>
              <a:rPr lang="en-US" sz="550">
                <a:solidFill>
                  <a:srgbClr val="76645F"/>
                </a:solidFill>
                <a:latin typeface="Candara"/>
              </a:rPr>
              <a:t>4</a:t>
            </a:r>
            <a:r>
              <a:rPr lang="en-US" sz="400">
                <a:solidFill>
                  <a:srgbClr val="76645F"/>
                </a:solidFill>
                <a:latin typeface="Arial"/>
              </a:rPr>
              <a:t> Breakeven/Cost-Vakime Analysis ± Decision Analysis </a:t>
            </a:r>
            <a:r>
              <a:rPr lang="es" sz="400">
                <a:solidFill>
                  <a:srgbClr val="76645F"/>
                </a:solidFill>
                <a:latin typeface="Arial"/>
              </a:rPr>
              <a:t>É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Forecasting Game Theory Goal Programming</a:t>
            </a:r>
          </a:p>
          <a:p>
            <a:pPr indent="88900">
              <a:lnSpc>
                <a:spcPts val="552"/>
              </a:lnSpc>
              <a:spcAft>
                <a:spcPts val="210"/>
              </a:spcAft>
            </a:pPr>
            <a:r>
              <a:rPr lang="en-US" sz="400">
                <a:solidFill>
                  <a:srgbClr val="76645F"/>
                </a:solidFill>
                <a:latin typeface="Arial"/>
              </a:rPr>
              <a:t>Integer S Mixed Integer Programming</a:t>
            </a:r>
          </a:p>
          <a:p>
            <a:pPr marL="177800" indent="0">
              <a:lnSpc>
                <a:spcPts val="528"/>
              </a:lnSpc>
            </a:pPr>
            <a:r>
              <a:rPr lang="en-US" sz="400">
                <a:solidFill>
                  <a:srgbClr val="76645F"/>
                </a:solidFill>
                <a:latin typeface="Arial"/>
              </a:rPr>
              <a:t>Economc Order Quantity (EOQ) M Production Order Quantity Model Back Order Inventory Model Production w*h Backorders Mode Quantity Discount (EOQ) Model </a:t>
            </a:r>
            <a:r>
              <a:rPr lang="en-US" sz="400">
                <a:solidFill>
                  <a:srgbClr val="533751"/>
                </a:solidFill>
                <a:latin typeface="Arial"/>
              </a:rPr>
              <a:t>ABC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Analysis</a:t>
            </a:r>
          </a:p>
          <a:p>
            <a:pPr marL="88900" indent="88900">
              <a:lnSpc>
                <a:spcPts val="528"/>
              </a:lnSpc>
            </a:pPr>
            <a:r>
              <a:rPr lang="en-US" sz="400">
                <a:solidFill>
                  <a:srgbClr val="76645F"/>
                </a:solidFill>
                <a:latin typeface="Arial"/>
              </a:rPr>
              <a:t>Reorder Point/Safety Stock (Norn Reorder Point/Safety Stock (Die Kanban computation Single Period Invertoiy (Discrete Single Period Invertory (Normal D </a:t>
            </a:r>
            <a:r>
              <a:rPr lang="en-US" sz="400">
                <a:solidFill>
                  <a:srgbClr val="FC6762"/>
                </a:solidFill>
                <a:latin typeface="Arial"/>
              </a:rPr>
              <a:t>Linear Ptogrammrig</a:t>
            </a:r>
          </a:p>
          <a:p>
            <a:pPr indent="0" algn="just">
              <a:lnSpc>
                <a:spcPts val="528"/>
              </a:lnSpc>
            </a:pPr>
            <a:r>
              <a:rPr lang="en-US" sz="400">
                <a:solidFill>
                  <a:srgbClr val="76645F"/>
                </a:solidFill>
                <a:latin typeface="Arial"/>
              </a:rPr>
              <a:t>.....Maikov Analysis</a:t>
            </a:r>
          </a:p>
          <a:p>
            <a:pPr indent="88900">
              <a:lnSpc>
                <a:spcPts val="528"/>
              </a:lnSpc>
            </a:pPr>
            <a:r>
              <a:rPr lang="en-US" sz="400">
                <a:solidFill>
                  <a:srgbClr val="76645F"/>
                </a:solidFill>
                <a:latin typeface="Arial"/>
              </a:rPr>
              <a:t>Material Requirements Ptamng * Networks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2328672" y="5620512"/>
            <a:ext cx="341376" cy="176784"/>
          </a:xfrm>
          <a:prstGeom prst="rect">
            <a:avLst/>
          </a:prstGeom>
          <a:solidFill>
            <a:srgbClr val="F5F5E9"/>
          </a:solidFill>
        </p:spPr>
        <p:txBody>
          <a:bodyPr lIns="0" tIns="0" rIns="0" bIns="0">
            <a:noAutofit/>
          </a:bodyPr>
          <a:lstStyle/>
          <a:p>
            <a:pPr indent="0" algn="just">
              <a:lnSpc>
                <a:spcPts val="792"/>
              </a:lnSpc>
            </a:pPr>
            <a:r>
              <a:rPr lang="es" sz="400">
                <a:solidFill>
                  <a:srgbClr val="0864B8"/>
                </a:solidFill>
                <a:latin typeface="Arial"/>
              </a:rPr>
              <a:t>O </a:t>
            </a:r>
            <a:r>
              <a:rPr lang="es" sz="400">
                <a:solidFill>
                  <a:srgbClr val="867570"/>
                </a:solidFill>
                <a:latin typeface="Arial"/>
              </a:rPr>
              <a:t>Máxime </a:t>
            </a:r>
            <a:r>
              <a:rPr lang="en-US" sz="400">
                <a:solidFill>
                  <a:srgbClr val="A4A19D"/>
                </a:solidFill>
                <a:latin typeface="Arial"/>
              </a:rPr>
              <a:t>O </a:t>
            </a:r>
            <a:r>
              <a:rPr lang="en-US" sz="400">
                <a:solidFill>
                  <a:srgbClr val="867570"/>
                </a:solidFill>
                <a:latin typeface="Arial"/>
              </a:rPr>
              <a:t>Minsnize</a:t>
            </a:r>
          </a:p>
        </p:txBody>
      </p:sp>
      <p:sp>
        <p:nvSpPr>
          <p:cNvPr id="27" name="Rectángulo 26"/>
          <p:cNvSpPr/>
          <p:nvPr/>
        </p:nvSpPr>
        <p:spPr>
          <a:xfrm>
            <a:off x="3651504" y="5614416"/>
            <a:ext cx="1310640" cy="182880"/>
          </a:xfrm>
          <a:prstGeom prst="rect">
            <a:avLst/>
          </a:prstGeom>
          <a:solidFill>
            <a:srgbClr val="F5F5E9"/>
          </a:solidFill>
        </p:spPr>
        <p:txBody>
          <a:bodyPr lIns="0" tIns="0" rIns="0" bIns="0">
            <a:noAutofit/>
          </a:bodyPr>
          <a:lstStyle/>
          <a:p>
            <a:pPr indent="0">
              <a:lnSpc>
                <a:spcPts val="456"/>
              </a:lnSpc>
            </a:pPr>
            <a:r>
              <a:rPr lang="es" sz="400">
                <a:solidFill>
                  <a:srgbClr val="716F74"/>
                </a:solidFill>
                <a:latin typeface="Arial"/>
              </a:rPr>
              <a:t>Multóle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optimal </a:t>
            </a:r>
            <a:r>
              <a:rPr lang="es" sz="400">
                <a:solidFill>
                  <a:srgbClr val="716F74"/>
                </a:solidFill>
                <a:latin typeface="Arial"/>
              </a:rPr>
              <a:t>soluto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ns exist </a:t>
            </a:r>
            <a:r>
              <a:rPr lang="en-US" sz="400">
                <a:solidFill>
                  <a:srgbClr val="4C4B54"/>
                </a:solidFill>
                <a:latin typeface="Arial"/>
              </a:rPr>
              <a:t>The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solution is degenerate. </a:t>
            </a:r>
            <a:r>
              <a:rPr lang="en-US" sz="450" i="1">
                <a:solidFill>
                  <a:srgbClr val="716F74"/>
                </a:solidFill>
                <a:latin typeface="Times New Roman"/>
              </a:rPr>
              <a:t>&gt; </a:t>
            </a:r>
            <a:r>
              <a:rPr lang="en-US" sz="400">
                <a:solidFill>
                  <a:srgbClr val="4C4B54"/>
                </a:solidFill>
                <a:latin typeface="Arial"/>
              </a:rPr>
              <a:t>basic variable has </a:t>
            </a:r>
            <a:r>
              <a:rPr lang="en-US" sz="400">
                <a:solidFill>
                  <a:srgbClr val="2B2A2E"/>
                </a:solidFill>
                <a:latin typeface="Arial"/>
              </a:rPr>
              <a:t>a </a:t>
            </a:r>
            <a:r>
              <a:rPr lang="en-US" sz="400">
                <a:solidFill>
                  <a:srgbClr val="4C4B54"/>
                </a:solidFill>
                <a:latin typeface="Arial"/>
              </a:rPr>
              <a:t>value </a:t>
            </a:r>
            <a:r>
              <a:rPr lang="en-US" sz="400">
                <a:solidFill>
                  <a:srgbClr val="2B2A2E"/>
                </a:solidFill>
                <a:latin typeface="Arial"/>
              </a:rPr>
              <a:t>of </a:t>
            </a:r>
            <a:r>
              <a:rPr lang="en-US" sz="400">
                <a:solidFill>
                  <a:srgbClr val="717EA6"/>
                </a:solidFill>
                <a:latin typeface="Arial"/>
              </a:rPr>
              <a:t>0.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Interpret </a:t>
            </a:r>
            <a:r>
              <a:rPr lang="en-US" sz="400">
                <a:solidFill>
                  <a:srgbClr val="4C4B54"/>
                </a:solidFill>
                <a:latin typeface="Arial"/>
              </a:rPr>
              <a:t>its reduced cost carefully.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2298192" y="5882640"/>
            <a:ext cx="579120" cy="79248"/>
          </a:xfrm>
          <a:prstGeom prst="rect">
            <a:avLst/>
          </a:prstGeom>
          <a:solidFill>
            <a:srgbClr val="F5F5E9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50" u="sng">
                <a:solidFill>
                  <a:srgbClr val="5BADF3"/>
                </a:solidFill>
                <a:latin typeface="Arial"/>
              </a:rPr>
              <a:t>(untitled) Solution</a:t>
            </a:r>
          </a:p>
        </p:txBody>
      </p:sp>
      <p:sp>
        <p:nvSpPr>
          <p:cNvPr id="29" name="Rectángulo 28"/>
          <p:cNvSpPr/>
          <p:nvPr/>
        </p:nvSpPr>
        <p:spPr>
          <a:xfrm>
            <a:off x="3108960" y="5971032"/>
            <a:ext cx="140208" cy="4876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00" b="1">
                <a:solidFill>
                  <a:srgbClr val="76645F"/>
                </a:solidFill>
                <a:latin typeface="Arial"/>
              </a:rPr>
              <a:t>Basic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3105912" y="6041136"/>
            <a:ext cx="624840" cy="6096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00" b="1">
                <a:solidFill>
                  <a:srgbClr val="76645F"/>
                </a:solidFill>
                <a:latin typeface="Arial"/>
              </a:rPr>
              <a:t>Variables Quantity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4639056" y="5961888"/>
            <a:ext cx="274320" cy="14020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/>
            <a:r>
              <a:rPr lang="en-US" sz="1100">
                <a:solidFill>
                  <a:srgbClr val="79798B"/>
                </a:solidFill>
                <a:latin typeface="Arial"/>
              </a:rPr>
              <a:t>0</a:t>
            </a:r>
          </a:p>
          <a:p>
            <a:pPr indent="0"/>
            <a:r>
              <a:rPr lang="en-US" sz="500" b="1">
                <a:solidFill>
                  <a:srgbClr val="7D6554"/>
                </a:solidFill>
                <a:latin typeface="Arial"/>
              </a:rPr>
              <a:t>slack </a:t>
            </a:r>
            <a:r>
              <a:rPr lang="en-US" sz="600" b="1">
                <a:solidFill>
                  <a:srgbClr val="779CAD"/>
                </a:solidFill>
                <a:latin typeface="Candara"/>
              </a:rPr>
              <a:t>1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5029200" y="5961888"/>
            <a:ext cx="286512" cy="14020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/>
            <a:r>
              <a:rPr lang="en-US" sz="1100">
                <a:solidFill>
                  <a:srgbClr val="65758A"/>
                </a:solidFill>
                <a:latin typeface="Arial"/>
              </a:rPr>
              <a:t>0</a:t>
            </a:r>
          </a:p>
          <a:p>
            <a:pPr indent="0"/>
            <a:r>
              <a:rPr lang="en-US" sz="500" b="1">
                <a:solidFill>
                  <a:srgbClr val="65758A"/>
                </a:solidFill>
                <a:latin typeface="Arial"/>
              </a:rPr>
              <a:t>slack 2</a:t>
            </a:r>
          </a:p>
        </p:txBody>
      </p:sp>
      <p:sp>
        <p:nvSpPr>
          <p:cNvPr id="33" name="Rectángulo 32"/>
          <p:cNvSpPr/>
          <p:nvPr/>
        </p:nvSpPr>
        <p:spPr>
          <a:xfrm>
            <a:off x="5425440" y="5961888"/>
            <a:ext cx="280416" cy="14020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/>
            <a:r>
              <a:rPr lang="en-US" sz="1100">
                <a:solidFill>
                  <a:srgbClr val="716F74"/>
                </a:solidFill>
                <a:latin typeface="Arial"/>
              </a:rPr>
              <a:t>0</a:t>
            </a:r>
          </a:p>
          <a:p>
            <a:pPr indent="0"/>
            <a:r>
              <a:rPr lang="en-US" sz="500" b="1">
                <a:solidFill>
                  <a:srgbClr val="716F74"/>
                </a:solidFill>
                <a:latin typeface="Arial"/>
              </a:rPr>
              <a:t>artfcl </a:t>
            </a:r>
            <a:r>
              <a:rPr lang="en-US" sz="500" b="1">
                <a:solidFill>
                  <a:srgbClr val="83858A"/>
                </a:solidFill>
                <a:latin typeface="Arial"/>
              </a:rPr>
              <a:t>3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5876544" y="5971032"/>
            <a:ext cx="33528" cy="4876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1100">
                <a:solidFill>
                  <a:srgbClr val="83858A"/>
                </a:solidFill>
                <a:latin typeface="Arial"/>
              </a:rPr>
              <a:t>0</a:t>
            </a:r>
          </a:p>
        </p:txBody>
      </p:sp>
      <p:sp>
        <p:nvSpPr>
          <p:cNvPr id="35" name="Rectángulo 34"/>
          <p:cNvSpPr/>
          <p:nvPr/>
        </p:nvSpPr>
        <p:spPr>
          <a:xfrm>
            <a:off x="5861304" y="6041136"/>
            <a:ext cx="249936" cy="5791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00" b="1">
                <a:solidFill>
                  <a:srgbClr val="59576C"/>
                </a:solidFill>
                <a:latin typeface="Arial"/>
              </a:rPr>
              <a:t>surplus </a:t>
            </a:r>
            <a:r>
              <a:rPr lang="en-US" sz="500" b="1">
                <a:solidFill>
                  <a:srgbClr val="83858A"/>
                </a:solidFill>
                <a:latin typeface="Arial"/>
              </a:rPr>
              <a:t>3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6257544" y="5971032"/>
            <a:ext cx="560832" cy="12801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lnSpc>
                <a:spcPts val="528"/>
              </a:lnSpc>
            </a:pPr>
            <a:r>
              <a:rPr lang="en-US" sz="1100">
                <a:solidFill>
                  <a:srgbClr val="76645F"/>
                </a:solidFill>
                <a:latin typeface="Arial"/>
              </a:rPr>
              <a:t>0 </a:t>
            </a:r>
            <a:r>
              <a:rPr lang="en-US" sz="1100">
                <a:solidFill>
                  <a:srgbClr val="79798B"/>
                </a:solidFill>
                <a:latin typeface="Arial"/>
              </a:rPr>
              <a:t>0 </a:t>
            </a:r>
            <a:r>
              <a:rPr lang="en-US" sz="500" b="1">
                <a:solidFill>
                  <a:srgbClr val="76645F"/>
                </a:solidFill>
                <a:latin typeface="Arial"/>
              </a:rPr>
              <a:t>artfcl 4 </a:t>
            </a:r>
            <a:r>
              <a:rPr lang="en-US" sz="500" b="1">
                <a:solidFill>
                  <a:srgbClr val="79798B"/>
                </a:solidFill>
                <a:latin typeface="Arial"/>
              </a:rPr>
              <a:t>surplu</a:t>
            </a:r>
          </a:p>
        </p:txBody>
      </p:sp>
      <p:graphicFrame>
        <p:nvGraphicFramePr>
          <p:cNvPr id="37" name="Tabla 36"/>
          <p:cNvGraphicFramePr>
            <a:graphicFrameLocks noGrp="1"/>
          </p:cNvGraphicFramePr>
          <p:nvPr/>
        </p:nvGraphicFramePr>
        <p:xfrm>
          <a:off x="2240280" y="6111240"/>
          <a:ext cx="4602480" cy="1200912"/>
        </p:xfrm>
        <a:graphic>
          <a:graphicData uri="http://schemas.openxmlformats.org/drawingml/2006/table">
            <a:tbl>
              <a:tblPr/>
              <a:tblGrid>
                <a:gridCol w="832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9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01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2555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97536">
                <a:tc>
                  <a:txBody>
                    <a:bodyPr/>
                    <a:lstStyle/>
                    <a:p>
                      <a:pPr indent="0"/>
                      <a:r>
                        <a:rPr lang="es" sz="500" b="1">
                          <a:solidFill>
                            <a:srgbClr val="86757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67570"/>
                          </a:solidFill>
                          <a:latin typeface="Arial"/>
                        </a:rPr>
                        <a:t>slack </a:t>
                      </a:r>
                      <a:r>
                        <a:rPr lang="es" sz="500" b="1">
                          <a:solidFill>
                            <a:srgbClr val="867570"/>
                          </a:solidFill>
                          <a:latin typeface="Arial"/>
                        </a:rPr>
                        <a:t>1 10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967473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93F2D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2524B"/>
                          </a:solidFill>
                          <a:latin typeface="Arial"/>
                        </a:rPr>
                        <a:t>-2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latin typeface="Arial"/>
                        </a:rPr>
                        <a:t>-1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indent="0"/>
                      <a:r>
                        <a:rPr lang="es" sz="500" b="1">
                          <a:solidFill>
                            <a:srgbClr val="5C6C77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slack </a:t>
                      </a:r>
                      <a:r>
                        <a:rPr lang="es" sz="500" b="1">
                          <a:solidFill>
                            <a:srgbClr val="5C6C77"/>
                          </a:solidFill>
                          <a:latin typeface="Arial"/>
                        </a:rPr>
                        <a:t>2 </a:t>
                      </a:r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17485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17485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24B20"/>
                          </a:solidFill>
                          <a:latin typeface="Arial"/>
                        </a:rPr>
                        <a:t>-1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87A53"/>
                          </a:solidFill>
                          <a:latin typeface="Arial"/>
                        </a:rPr>
                        <a:t>-1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indent="0"/>
                      <a:r>
                        <a:rPr lang="es" sz="500" b="1">
                          <a:solidFill>
                            <a:srgbClr val="59576C"/>
                          </a:solidFill>
                          <a:latin typeface="Arial"/>
                        </a:rPr>
                        <a:t>20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X 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938A7D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9798B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1481D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latin typeface="Arial"/>
                        </a:rPr>
                        <a:t>-1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57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indent="0"/>
                      <a:r>
                        <a:rPr lang="es" sz="500" b="1">
                          <a:solidFill>
                            <a:srgbClr val="59576C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s" sz="500" b="1">
                          <a:solidFill>
                            <a:srgbClr val="343757"/>
                          </a:solidFill>
                          <a:latin typeface="Arial"/>
                        </a:rPr>
                        <a:t>Y </a:t>
                      </a:r>
                      <a:r>
                        <a:rPr lang="en-US" sz="500" b="1">
                          <a:solidFill>
                            <a:srgbClr val="657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A4C2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17485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57072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2524B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33751"/>
                          </a:solidFill>
                          <a:latin typeface="Arial"/>
                        </a:rPr>
                        <a:t>zj </a:t>
                      </a:r>
                      <a:r>
                        <a:rPr lang="en-US" sz="500" b="1">
                          <a:solidFill>
                            <a:srgbClr val="79798B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967473"/>
                          </a:solidFill>
                          <a:latin typeface="Arial"/>
                        </a:rPr>
                        <a:t>20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9576C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9798B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33751"/>
                          </a:solidFill>
                          <a:latin typeface="Arial"/>
                        </a:rPr>
                        <a:t>20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6645F"/>
                          </a:solidFill>
                          <a:latin typeface="Arial"/>
                        </a:rPr>
                        <a:t>-20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9576C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0"/>
                      <a:r>
                        <a:rPr lang="en-US" sz="500" b="1">
                          <a:solidFill>
                            <a:srgbClr val="59576C"/>
                          </a:solidFill>
                          <a:latin typeface="Arial"/>
                        </a:rPr>
                        <a:t>cj-zj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57072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17485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06385"/>
                          </a:solidFill>
                          <a:latin typeface="Arial"/>
                        </a:rPr>
                        <a:t>-20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20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95668"/>
                          </a:solidFill>
                          <a:latin typeface="Arial"/>
                        </a:rPr>
                        <a:t>-10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536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76645F"/>
                          </a:solidFill>
                          <a:latin typeface="Arial"/>
                        </a:rPr>
                        <a:t>Iteration </a:t>
                      </a:r>
                      <a:r>
                        <a:rPr lang="es" sz="500" b="1">
                          <a:solidFill>
                            <a:srgbClr val="76645F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F5F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8392">
                <a:tc>
                  <a:txBody>
                    <a:bodyPr/>
                    <a:lstStyle/>
                    <a:p>
                      <a:pPr indent="0"/>
                      <a:r>
                        <a:rPr lang="es" sz="500" b="1">
                          <a:solidFill>
                            <a:srgbClr val="657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95668"/>
                          </a:solidFill>
                          <a:latin typeface="Arial"/>
                        </a:rPr>
                        <a:t>surplus 3 5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05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24B20"/>
                          </a:solidFill>
                          <a:latin typeface="Arial"/>
                        </a:rPr>
                        <a:t>-1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-05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indent="0"/>
                      <a:r>
                        <a:rPr lang="es" sz="500" b="1">
                          <a:solidFill>
                            <a:srgbClr val="838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6645F"/>
                          </a:solidFill>
                          <a:latin typeface="Arial"/>
                        </a:rPr>
                        <a:t>slack 2 </a:t>
                      </a:r>
                      <a:r>
                        <a:rPr lang="en-US" sz="500" b="1">
                          <a:solidFill>
                            <a:srgbClr val="62524B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967473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9798B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-05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7EA6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57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67570"/>
                          </a:solidFill>
                          <a:latin typeface="Arial"/>
                        </a:rPr>
                        <a:t>-05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indent="0"/>
                      <a:r>
                        <a:rPr lang="es" sz="500" b="1">
                          <a:solidFill>
                            <a:srgbClr val="5C6C77"/>
                          </a:solidFill>
                          <a:latin typeface="Arial"/>
                        </a:rPr>
                        <a:t>20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X 5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57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5758A"/>
                          </a:solidFill>
                          <a:latin typeface="Arial"/>
                        </a:rPr>
                        <a:t>05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95668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17485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17485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-05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indent="0"/>
                      <a:r>
                        <a:rPr lang="es" sz="500" b="1">
                          <a:solidFill>
                            <a:srgbClr val="867570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33751"/>
                          </a:solidFill>
                          <a:latin typeface="Arial"/>
                        </a:rPr>
                        <a:t>Y </a:t>
                      </a:r>
                      <a:r>
                        <a:rPr lang="en-US" sz="500" b="1">
                          <a:solidFill>
                            <a:srgbClr val="79798B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967473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09ED1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57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9798B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9798B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36373D"/>
                          </a:solidFill>
                          <a:latin typeface="Arial"/>
                        </a:rPr>
                        <a:t>Zj </a:t>
                      </a:r>
                      <a:r>
                        <a:rPr lang="en-US" sz="500" b="1">
                          <a:solidFill>
                            <a:srgbClr val="65758A"/>
                          </a:solidFill>
                          <a:latin typeface="Arial"/>
                        </a:rPr>
                        <a:t>100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20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95668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06385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17485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F7FA1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94488"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6700" indent="0"/>
                      <a:r>
                        <a:rPr lang="en-US" sz="500" b="1">
                          <a:solidFill>
                            <a:srgbClr val="76645F"/>
                          </a:solidFill>
                          <a:latin typeface="Arial"/>
                        </a:rPr>
                        <a:t>cj-zj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967473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38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-10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9798B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57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6757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2799D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8" name="Rectángulo 37"/>
          <p:cNvSpPr/>
          <p:nvPr/>
        </p:nvSpPr>
        <p:spPr>
          <a:xfrm>
            <a:off x="1292352" y="7363968"/>
            <a:ext cx="1011936" cy="219456"/>
          </a:xfrm>
          <a:prstGeom prst="rect">
            <a:avLst/>
          </a:prstGeom>
          <a:solidFill>
            <a:srgbClr val="DDE0E4"/>
          </a:solidFill>
        </p:spPr>
        <p:txBody>
          <a:bodyPr lIns="0" tIns="0" rIns="0" bIns="0">
            <a:noAutofit/>
          </a:bodyPr>
          <a:lstStyle/>
          <a:p>
            <a:pPr indent="0">
              <a:lnSpc>
                <a:spcPts val="1008"/>
              </a:lnSpc>
            </a:pPr>
            <a:r>
              <a:rPr lang="en-US" sz="400">
                <a:solidFill>
                  <a:srgbClr val="59576C"/>
                </a:solidFill>
                <a:latin typeface="Arial"/>
              </a:rPr>
              <a:t>Linear Programming Solution Screen</a:t>
            </a:r>
          </a:p>
          <a:p>
            <a:pPr marL="152400" indent="0">
              <a:lnSpc>
                <a:spcPts val="1008"/>
              </a:lnSpc>
            </a:pPr>
            <a:r>
              <a:rPr lang="en-US" sz="1100">
                <a:solidFill>
                  <a:srgbClr val="C22C1F"/>
                </a:solidFill>
                <a:latin typeface="Arial"/>
              </a:rPr>
              <a:t>©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2834640" y="7388352"/>
            <a:ext cx="2310384" cy="249936"/>
          </a:xfrm>
          <a:prstGeom prst="rect">
            <a:avLst/>
          </a:prstGeom>
          <a:solidFill>
            <a:srgbClr val="B9D1EB"/>
          </a:solidFill>
        </p:spPr>
        <p:txBody>
          <a:bodyPr lIns="0" tIns="0" rIns="0" bIns="0">
            <a:noAutofit/>
          </a:bodyPr>
          <a:lstStyle/>
          <a:p>
            <a:pPr marL="698500" indent="0">
              <a:spcAft>
                <a:spcPts val="210"/>
              </a:spcAft>
            </a:pPr>
            <a:r>
              <a:rPr lang="en-US" sz="400">
                <a:solidFill>
                  <a:srgbClr val="59576C"/>
                </a:solidFill>
                <a:latin typeface="Arial"/>
              </a:rPr>
              <a:t>Taylor’s Introduction to Management Science Textbook</a:t>
            </a:r>
          </a:p>
          <a:p>
            <a:pPr indent="0"/>
            <a:r>
              <a:rPr lang="en-US" sz="1100">
                <a:solidFill>
                  <a:srgbClr val="2B2A2E"/>
                </a:solidFill>
                <a:latin typeface="Arial"/>
              </a:rPr>
              <a:t>Qi_ </a:t>
            </a:r>
            <a:r>
              <a:rPr lang="en-US" sz="1100">
                <a:solidFill>
                  <a:srgbClr val="296A9D"/>
                </a:solidFill>
                <a:latin typeface="Arial"/>
              </a:rPr>
              <a:t>:</a:t>
            </a:r>
          </a:p>
        </p:txBody>
      </p:sp>
      <p:sp>
        <p:nvSpPr>
          <p:cNvPr id="40" name="Rectángulo 39"/>
          <p:cNvSpPr/>
          <p:nvPr/>
        </p:nvSpPr>
        <p:spPr>
          <a:xfrm>
            <a:off x="6047232" y="7363968"/>
            <a:ext cx="829056" cy="256032"/>
          </a:xfrm>
          <a:prstGeom prst="rect">
            <a:avLst/>
          </a:prstGeom>
          <a:solidFill>
            <a:srgbClr val="E2DCD6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59576C"/>
                </a:solidFill>
                <a:latin typeface="Arial"/>
              </a:rPr>
              <a:t>Developed by Howard J. Weiss</a:t>
            </a:r>
          </a:p>
        </p:txBody>
      </p:sp>
      <p:sp>
        <p:nvSpPr>
          <p:cNvPr id="41" name="Rectángulo 40"/>
          <p:cNvSpPr/>
          <p:nvPr/>
        </p:nvSpPr>
        <p:spPr>
          <a:xfrm>
            <a:off x="1304544" y="8168640"/>
            <a:ext cx="2627376" cy="50901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lnSpc>
                <a:spcPts val="2592"/>
              </a:lnSpc>
            </a:pPr>
            <a:r>
              <a:rPr lang="en-US" sz="1150" b="1">
                <a:latin typeface="Arial"/>
              </a:rPr>
              <a:t>POMQM </a:t>
            </a:r>
            <a:r>
              <a:rPr lang="es" sz="1150" b="1">
                <a:latin typeface="Arial"/>
              </a:rPr>
              <a:t>Y </a:t>
            </a:r>
            <a:r>
              <a:rPr lang="en-US" sz="1150" b="1">
                <a:latin typeface="Arial"/>
              </a:rPr>
              <a:t>RSTUDIO - </a:t>
            </a:r>
            <a:r>
              <a:rPr lang="es" sz="1150" b="1">
                <a:latin typeface="Arial"/>
              </a:rPr>
              <a:t>MINIMIZAR Ejercicio </a:t>
            </a:r>
            <a:r>
              <a:rPr lang="en-US" sz="1150" b="1">
                <a:latin typeface="Arial"/>
              </a:rPr>
              <a:t>1 — </a:t>
            </a:r>
            <a:r>
              <a:rPr lang="es" sz="1150" b="1">
                <a:latin typeface="Arial"/>
              </a:rPr>
              <a:t>Mezcla de fertilizantes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92" y="3803904"/>
            <a:ext cx="5602224" cy="315163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298448" y="914400"/>
            <a:ext cx="5407152" cy="216712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lnSpc>
                <a:spcPts val="1584"/>
              </a:lnSpc>
            </a:pPr>
            <a:r>
              <a:rPr lang="es" sz="1150" b="1">
                <a:latin typeface="Arial"/>
              </a:rPr>
              <a:t>Enunciado:</a:t>
            </a:r>
          </a:p>
          <a:p>
            <a:pPr indent="0" algn="just">
              <a:lnSpc>
                <a:spcPts val="1584"/>
              </a:lnSpc>
            </a:pPr>
            <a:r>
              <a:rPr lang="es" sz="1100">
                <a:latin typeface="Arial"/>
              </a:rPr>
              <a:t>Un agricultor mezcla dos fertilizantes: A (x) y B (y). Costos: A = 4 $/kg, B = 6 $/kg.</a:t>
            </a:r>
          </a:p>
          <a:p>
            <a:pPr marL="3692144" indent="0">
              <a:lnSpc>
                <a:spcPts val="1584"/>
              </a:lnSpc>
            </a:pPr>
            <a:r>
              <a:rPr lang="es" sz="1100">
                <a:latin typeface="Arial"/>
              </a:rPr>
              <a:t>Requerimientos:</a:t>
            </a:r>
          </a:p>
          <a:p>
            <a:pPr marL="110744" indent="0" algn="just">
              <a:lnSpc>
                <a:spcPts val="2016"/>
              </a:lnSpc>
            </a:pPr>
            <a:r>
              <a:rPr lang="es" sz="1100">
                <a:solidFill>
                  <a:srgbClr val="58565B"/>
                </a:solidFill>
                <a:latin typeface="Arial"/>
              </a:rPr>
              <a:t>•    </a:t>
            </a:r>
            <a:r>
              <a:rPr lang="es" sz="1100">
                <a:solidFill>
                  <a:srgbClr val="2B2A2E"/>
                </a:solidFill>
                <a:latin typeface="Arial"/>
              </a:rPr>
              <a:t>Proteína: </a:t>
            </a:r>
            <a:r>
              <a:rPr lang="es" sz="1100" i="1">
                <a:solidFill>
                  <a:srgbClr val="2B2A2E"/>
                </a:solidFill>
                <a:latin typeface="Arial"/>
              </a:rPr>
              <a:t>2x + y</a:t>
            </a:r>
            <a:r>
              <a:rPr lang="es" sz="1100">
                <a:solidFill>
                  <a:srgbClr val="2B2A2E"/>
                </a:solidFill>
                <a:latin typeface="Arial"/>
              </a:rPr>
              <a:t> &gt; 8</a:t>
            </a:r>
          </a:p>
          <a:p>
            <a:pPr marL="110744" indent="0" algn="just">
              <a:lnSpc>
                <a:spcPts val="2016"/>
              </a:lnSpc>
            </a:pPr>
            <a:r>
              <a:rPr lang="es" sz="1100">
                <a:solidFill>
                  <a:srgbClr val="58565B"/>
                </a:solidFill>
                <a:latin typeface="Arial"/>
              </a:rPr>
              <a:t>•    </a:t>
            </a:r>
            <a:r>
              <a:rPr lang="es" sz="1100">
                <a:solidFill>
                  <a:srgbClr val="2B2A2E"/>
                </a:solidFill>
                <a:latin typeface="Arial"/>
              </a:rPr>
              <a:t>Energía: </a:t>
            </a:r>
            <a:r>
              <a:rPr lang="es" sz="1100" i="1">
                <a:solidFill>
                  <a:srgbClr val="2B2A2E"/>
                </a:solidFill>
                <a:latin typeface="Arial"/>
              </a:rPr>
              <a:t>x</a:t>
            </a:r>
            <a:r>
              <a:rPr lang="es" sz="1100">
                <a:solidFill>
                  <a:srgbClr val="2B2A2E"/>
                </a:solidFill>
                <a:latin typeface="Arial"/>
              </a:rPr>
              <a:t> + </a:t>
            </a:r>
            <a:r>
              <a:rPr lang="es" sz="1100" i="1">
                <a:solidFill>
                  <a:srgbClr val="2B2A2E"/>
                </a:solidFill>
                <a:latin typeface="Arial"/>
              </a:rPr>
              <a:t>y</a:t>
            </a:r>
            <a:r>
              <a:rPr lang="es" sz="1100">
                <a:solidFill>
                  <a:srgbClr val="2B2A2E"/>
                </a:solidFill>
                <a:latin typeface="Arial"/>
              </a:rPr>
              <a:t> &gt; 5</a:t>
            </a:r>
          </a:p>
          <a:p>
            <a:pPr marL="110744" indent="0" algn="just">
              <a:lnSpc>
                <a:spcPts val="2016"/>
              </a:lnSpc>
              <a:spcAft>
                <a:spcPts val="210"/>
              </a:spcAft>
            </a:pPr>
            <a:r>
              <a:rPr lang="es" sz="1100">
                <a:solidFill>
                  <a:srgbClr val="58565B"/>
                </a:solidFill>
                <a:latin typeface="Arial"/>
              </a:rPr>
              <a:t>•    </a:t>
            </a:r>
            <a:r>
              <a:rPr lang="es" sz="1100">
                <a:solidFill>
                  <a:srgbClr val="2B2A2E"/>
                </a:solidFill>
                <a:latin typeface="Arial"/>
              </a:rPr>
              <a:t>x, </a:t>
            </a:r>
            <a:r>
              <a:rPr lang="es" sz="1100" i="1">
                <a:solidFill>
                  <a:srgbClr val="2B2A2E"/>
                </a:solidFill>
                <a:latin typeface="Arial"/>
              </a:rPr>
              <a:t>y &gt;</a:t>
            </a:r>
            <a:r>
              <a:rPr lang="es" sz="1100">
                <a:solidFill>
                  <a:srgbClr val="2B2A2E"/>
                </a:solidFill>
                <a:latin typeface="Arial"/>
              </a:rPr>
              <a:t> 0</a:t>
            </a:r>
          </a:p>
          <a:p>
            <a:pPr indent="0" algn="just">
              <a:spcAft>
                <a:spcPts val="1260"/>
              </a:spcAft>
            </a:pPr>
            <a:r>
              <a:rPr lang="es" sz="1050" b="1">
                <a:solidFill>
                  <a:srgbClr val="2B2A2E"/>
                </a:solidFill>
                <a:latin typeface="Arial"/>
              </a:rPr>
              <a:t>Función </a:t>
            </a:r>
            <a:r>
              <a:rPr lang="es" sz="1050" b="1">
                <a:latin typeface="Arial"/>
              </a:rPr>
              <a:t>objetivo:</a:t>
            </a:r>
          </a:p>
          <a:p>
            <a:pPr indent="0" algn="ctr">
              <a:spcAft>
                <a:spcPts val="2310"/>
              </a:spcAft>
            </a:pPr>
            <a:r>
              <a:rPr lang="es" sz="1100" i="1">
                <a:solidFill>
                  <a:srgbClr val="2B2A2E"/>
                </a:solidFill>
                <a:latin typeface="Arial"/>
              </a:rPr>
              <a:t>Z</a:t>
            </a:r>
            <a:r>
              <a:rPr lang="es" sz="1100">
                <a:solidFill>
                  <a:srgbClr val="2B2A2E"/>
                </a:solidFill>
                <a:latin typeface="Arial"/>
              </a:rPr>
              <a:t> </a:t>
            </a:r>
            <a:r>
              <a:rPr lang="es" sz="1100">
                <a:solidFill>
                  <a:srgbClr val="58565B"/>
                </a:solidFill>
                <a:latin typeface="Arial"/>
              </a:rPr>
              <a:t>= </a:t>
            </a:r>
            <a:r>
              <a:rPr lang="es" sz="1100">
                <a:solidFill>
                  <a:srgbClr val="2B2A2E"/>
                </a:solidFill>
                <a:latin typeface="Arial"/>
              </a:rPr>
              <a:t>4x + </a:t>
            </a:r>
            <a:r>
              <a:rPr lang="es" sz="1100" i="1">
                <a:solidFill>
                  <a:srgbClr val="2B2A2E"/>
                </a:solidFill>
                <a:latin typeface="Arial"/>
              </a:rPr>
              <a:t>6y</a:t>
            </a:r>
            <a:r>
              <a:rPr lang="es" sz="1100">
                <a:solidFill>
                  <a:srgbClr val="2B2A2E"/>
                </a:solidFill>
                <a:latin typeface="Arial"/>
              </a:rPr>
              <a:t> Min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075944" y="3489960"/>
            <a:ext cx="1520952" cy="1524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s" sz="1100">
                <a:latin typeface="Arial"/>
              </a:rPr>
              <a:t>Resuelto con RStudio: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075944" y="7120128"/>
            <a:ext cx="1539240" cy="15849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s" sz="1100">
                <a:latin typeface="Arial"/>
              </a:rPr>
              <a:t>Resuelto con PomQm: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92" y="899160"/>
            <a:ext cx="5593080" cy="3145536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072896" y="4209288"/>
            <a:ext cx="3020568" cy="242620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lnSpc>
                <a:spcPts val="2568"/>
              </a:lnSpc>
            </a:pPr>
            <a:r>
              <a:rPr lang="es" sz="1150" b="1">
                <a:latin typeface="Arial"/>
              </a:rPr>
              <a:t>Ejercicio 2 — Contratación de personal Enunciado:</a:t>
            </a:r>
          </a:p>
          <a:p>
            <a:pPr indent="0">
              <a:lnSpc>
                <a:spcPts val="1584"/>
              </a:lnSpc>
            </a:pPr>
            <a:r>
              <a:rPr lang="es" sz="1100">
                <a:latin typeface="Arial"/>
              </a:rPr>
              <a:t>Se contratan horas de personal A (x) y B (y). Costos: A = 7 $/h, B = 2 $/h.</a:t>
            </a:r>
          </a:p>
          <a:p>
            <a:pPr indent="0">
              <a:lnSpc>
                <a:spcPts val="1584"/>
              </a:lnSpc>
              <a:spcAft>
                <a:spcPts val="210"/>
              </a:spcAft>
            </a:pPr>
            <a:r>
              <a:rPr lang="es" sz="1100">
                <a:latin typeface="Arial"/>
              </a:rPr>
              <a:t>Requisitos:</a:t>
            </a:r>
          </a:p>
          <a:p>
            <a:pPr marL="148844" indent="0" algn="just">
              <a:lnSpc>
                <a:spcPts val="1704"/>
              </a:lnSpc>
            </a:pPr>
            <a:r>
              <a:rPr lang="es" sz="1100">
                <a:solidFill>
                  <a:srgbClr val="58565B"/>
                </a:solidFill>
                <a:latin typeface="Arial"/>
              </a:rPr>
              <a:t>•    </a:t>
            </a:r>
            <a:r>
              <a:rPr lang="es" sz="1100" i="1">
                <a:solidFill>
                  <a:srgbClr val="201E1F"/>
                </a:solidFill>
                <a:latin typeface="Arial"/>
              </a:rPr>
              <a:t>x</a:t>
            </a:r>
            <a:r>
              <a:rPr lang="es" sz="1100">
                <a:solidFill>
                  <a:srgbClr val="201E1F"/>
                </a:solidFill>
                <a:latin typeface="Arial"/>
              </a:rPr>
              <a:t> + </a:t>
            </a:r>
            <a:r>
              <a:rPr lang="es" sz="1100" i="1">
                <a:solidFill>
                  <a:srgbClr val="201E1F"/>
                </a:solidFill>
                <a:latin typeface="Arial"/>
              </a:rPr>
              <a:t>y</a:t>
            </a:r>
            <a:r>
              <a:rPr lang="es" sz="1100">
                <a:solidFill>
                  <a:srgbClr val="201E1F"/>
                </a:solidFill>
                <a:latin typeface="Arial"/>
              </a:rPr>
              <a:t> &gt; 10</a:t>
            </a:r>
          </a:p>
          <a:p>
            <a:pPr marL="148844" indent="0" algn="just">
              <a:lnSpc>
                <a:spcPts val="1704"/>
              </a:lnSpc>
            </a:pPr>
            <a:r>
              <a:rPr lang="es" sz="1100">
                <a:solidFill>
                  <a:srgbClr val="58565B"/>
                </a:solidFill>
                <a:latin typeface="Arial"/>
              </a:rPr>
              <a:t>•    </a:t>
            </a:r>
            <a:r>
              <a:rPr lang="es" sz="1100" i="1">
                <a:solidFill>
                  <a:srgbClr val="201E1F"/>
                </a:solidFill>
                <a:latin typeface="Arial"/>
              </a:rPr>
              <a:t>2x</a:t>
            </a:r>
            <a:r>
              <a:rPr lang="es" sz="1100">
                <a:solidFill>
                  <a:srgbClr val="201E1F"/>
                </a:solidFill>
                <a:latin typeface="Arial"/>
              </a:rPr>
              <a:t> </a:t>
            </a:r>
            <a:r>
              <a:rPr lang="es" sz="1100">
                <a:solidFill>
                  <a:srgbClr val="58565B"/>
                </a:solidFill>
                <a:latin typeface="Arial"/>
              </a:rPr>
              <a:t>+ </a:t>
            </a:r>
            <a:r>
              <a:rPr lang="es" sz="1100" i="1">
                <a:solidFill>
                  <a:srgbClr val="201E1F"/>
                </a:solidFill>
                <a:latin typeface="Arial"/>
              </a:rPr>
              <a:t>3y</a:t>
            </a:r>
            <a:r>
              <a:rPr lang="es" sz="1100">
                <a:solidFill>
                  <a:srgbClr val="201E1F"/>
                </a:solidFill>
                <a:latin typeface="Arial"/>
              </a:rPr>
              <a:t> &gt; 18</a:t>
            </a:r>
          </a:p>
          <a:p>
            <a:pPr marL="148844" indent="0" algn="just">
              <a:lnSpc>
                <a:spcPts val="1704"/>
              </a:lnSpc>
              <a:spcAft>
                <a:spcPts val="210"/>
              </a:spcAft>
            </a:pPr>
            <a:r>
              <a:rPr lang="es" sz="1100">
                <a:solidFill>
                  <a:srgbClr val="58565B"/>
                </a:solidFill>
                <a:latin typeface="Arial"/>
              </a:rPr>
              <a:t>•    </a:t>
            </a:r>
            <a:r>
              <a:rPr lang="es" sz="1100" i="1">
                <a:solidFill>
                  <a:srgbClr val="201E1F"/>
                </a:solidFill>
                <a:latin typeface="Arial"/>
              </a:rPr>
              <a:t>x, y </a:t>
            </a:r>
            <a:r>
              <a:rPr lang="es" sz="1100" i="1">
                <a:solidFill>
                  <a:srgbClr val="58565B"/>
                </a:solidFill>
                <a:latin typeface="Arial"/>
              </a:rPr>
              <a:t>&gt;</a:t>
            </a:r>
            <a:r>
              <a:rPr lang="es" sz="1100">
                <a:solidFill>
                  <a:srgbClr val="58565B"/>
                </a:solidFill>
                <a:latin typeface="Arial"/>
              </a:rPr>
              <a:t> </a:t>
            </a:r>
            <a:r>
              <a:rPr lang="es" sz="1100">
                <a:solidFill>
                  <a:srgbClr val="201E1F"/>
                </a:solidFill>
                <a:latin typeface="Arial"/>
              </a:rPr>
              <a:t>0</a:t>
            </a:r>
          </a:p>
          <a:p>
            <a:pPr marL="85344" indent="0">
              <a:spcAft>
                <a:spcPts val="1050"/>
              </a:spcAft>
            </a:pPr>
            <a:r>
              <a:rPr lang="es" sz="950">
                <a:solidFill>
                  <a:srgbClr val="201E1F"/>
                </a:solidFill>
                <a:latin typeface="Candara"/>
              </a:rPr>
              <a:t>Función objetivo:</a:t>
            </a:r>
          </a:p>
          <a:p>
            <a:pPr marL="1672844" indent="0">
              <a:spcAft>
                <a:spcPts val="1470"/>
              </a:spcAft>
            </a:pPr>
            <a:r>
              <a:rPr lang="es" sz="1100" i="1">
                <a:solidFill>
                  <a:srgbClr val="201E1F"/>
                </a:solidFill>
                <a:latin typeface="Arial"/>
              </a:rPr>
              <a:t>Z </a:t>
            </a:r>
            <a:r>
              <a:rPr lang="es" sz="1100" i="1">
                <a:latin typeface="Arial"/>
              </a:rPr>
              <a:t>= </a:t>
            </a:r>
            <a:r>
              <a:rPr lang="es" sz="1100" i="1">
                <a:solidFill>
                  <a:srgbClr val="201E1F"/>
                </a:solidFill>
                <a:latin typeface="Arial"/>
              </a:rPr>
              <a:t>Ix + 2y</a:t>
            </a:r>
            <a:r>
              <a:rPr lang="es" sz="1100">
                <a:solidFill>
                  <a:srgbClr val="201E1F"/>
                </a:solidFill>
                <a:latin typeface="Arial"/>
              </a:rPr>
              <a:t> Min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075944" y="6864096"/>
            <a:ext cx="1520952" cy="1524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spcBef>
                <a:spcPts val="1470"/>
              </a:spcBef>
            </a:pPr>
            <a:r>
              <a:rPr lang="es" sz="1100">
                <a:latin typeface="Arial"/>
              </a:rPr>
              <a:t>Resuelto </a:t>
            </a:r>
            <a:r>
              <a:rPr lang="en-US" sz="1100">
                <a:latin typeface="Arial"/>
              </a:rPr>
              <a:t>con </a:t>
            </a:r>
            <a:r>
              <a:rPr lang="es" sz="1100">
                <a:latin typeface="Arial"/>
              </a:rPr>
              <a:t>RStudio: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085088" y="914400"/>
            <a:ext cx="271272" cy="6400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spcAft>
                <a:spcPts val="210"/>
              </a:spcAft>
            </a:pPr>
            <a:r>
              <a:rPr lang="es" sz="400">
                <a:solidFill>
                  <a:srgbClr val="86B7DD"/>
                </a:solidFill>
                <a:latin typeface="Arial"/>
              </a:rPr>
              <a:t>O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RStudio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109472" y="1030224"/>
            <a:ext cx="1871472" cy="5791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lnSpc>
                <a:spcPts val="960"/>
              </a:lnSpc>
            </a:pPr>
            <a:r>
              <a:rPr lang="en-US" sz="400">
                <a:solidFill>
                  <a:srgbClr val="716F74"/>
                </a:solidFill>
                <a:latin typeface="Arial"/>
              </a:rPr>
              <a:t>File Edit </a:t>
            </a:r>
            <a:r>
              <a:rPr lang="en-US" sz="400">
                <a:solidFill>
                  <a:srgbClr val="628DBA"/>
                </a:solidFill>
                <a:latin typeface="Arial"/>
              </a:rPr>
              <a:t>Code </a:t>
            </a:r>
            <a:r>
              <a:rPr lang="en-US" sz="400">
                <a:solidFill>
                  <a:srgbClr val="83858A"/>
                </a:solidFill>
                <a:latin typeface="Arial"/>
              </a:rPr>
              <a:t>View </a:t>
            </a:r>
            <a:r>
              <a:rPr lang="en-US" sz="400">
                <a:solidFill>
                  <a:srgbClr val="995B4E"/>
                </a:solidFill>
                <a:latin typeface="Arial"/>
              </a:rPr>
              <a:t>Plots </a:t>
            </a:r>
            <a:r>
              <a:rPr lang="en-US" sz="400">
                <a:solidFill>
                  <a:srgbClr val="83858A"/>
                </a:solidFill>
                <a:latin typeface="Arial"/>
              </a:rPr>
              <a:t>Session </a:t>
            </a:r>
            <a:r>
              <a:rPr lang="en-US" sz="400">
                <a:solidFill>
                  <a:srgbClr val="628DBA"/>
                </a:solidFill>
                <a:latin typeface="Arial"/>
              </a:rPr>
              <a:t>Build </a:t>
            </a:r>
            <a:r>
              <a:rPr lang="en-US" sz="400">
                <a:solidFill>
                  <a:srgbClr val="B88953"/>
                </a:solidFill>
                <a:latin typeface="Arial"/>
              </a:rPr>
              <a:t>Debug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Profile Tools </a:t>
            </a:r>
            <a:r>
              <a:rPr lang="en-US" sz="400">
                <a:solidFill>
                  <a:srgbClr val="83858A"/>
                </a:solidFill>
                <a:latin typeface="Arial"/>
              </a:rPr>
              <a:t>Help</a:t>
            </a:r>
          </a:p>
        </p:txBody>
      </p:sp>
      <p:sp>
        <p:nvSpPr>
          <p:cNvPr id="4" name="Rectángulo 3"/>
          <p:cNvSpPr/>
          <p:nvPr/>
        </p:nvSpPr>
        <p:spPr>
          <a:xfrm>
            <a:off x="2002536" y="1146048"/>
            <a:ext cx="1036320" cy="5486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960"/>
              </a:lnSpc>
            </a:pPr>
            <a:r>
              <a:rPr lang="en-US" sz="450" i="1">
                <a:solidFill>
                  <a:srgbClr val="B6B0AE"/>
                </a:solidFill>
                <a:latin typeface="Times New Roman"/>
              </a:rPr>
              <a:t>A</a:t>
            </a:r>
            <a:r>
              <a:rPr lang="en-US" sz="400">
                <a:solidFill>
                  <a:srgbClr val="B6B0AE"/>
                </a:solidFill>
                <a:latin typeface="Arial"/>
              </a:rPr>
              <a:t> Go to flle/tunctlon    _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- Addins ’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155192" y="1274064"/>
            <a:ext cx="847344" cy="5791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lnSpc>
                <a:spcPts val="960"/>
              </a:lnSpc>
            </a:pPr>
            <a:r>
              <a:rPr lang="en-US" sz="400">
                <a:solidFill>
                  <a:srgbClr val="628DBA"/>
                </a:solidFill>
                <a:latin typeface="Arial"/>
              </a:rPr>
              <a:t>O </a:t>
            </a:r>
            <a:r>
              <a:rPr lang="en-US" sz="400">
                <a:solidFill>
                  <a:srgbClr val="83858A"/>
                </a:solidFill>
                <a:latin typeface="Arial"/>
              </a:rPr>
              <a:t>EjSimlMini.R </a:t>
            </a:r>
            <a:r>
              <a:rPr lang="en-US" sz="450" i="1">
                <a:solidFill>
                  <a:srgbClr val="628DBA"/>
                </a:solidFill>
                <a:latin typeface="Times New Roman"/>
              </a:rPr>
              <a:t>O</a:t>
            </a:r>
            <a:r>
              <a:rPr lang="en-US" sz="400">
                <a:solidFill>
                  <a:srgbClr val="628DBA"/>
                </a:solidFill>
                <a:latin typeface="Arial"/>
              </a:rPr>
              <a:t> </a:t>
            </a:r>
            <a:r>
              <a:rPr lang="en-US" sz="400">
                <a:solidFill>
                  <a:srgbClr val="995B4E"/>
                </a:solidFill>
                <a:latin typeface="Arial"/>
              </a:rPr>
              <a:t>EjSim2Minl.R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508760" y="1377696"/>
            <a:ext cx="792480" cy="6096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86B7DD"/>
                </a:solidFill>
                <a:latin typeface="Arial"/>
              </a:rPr>
              <a:t>tJ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(7| </a:t>
            </a:r>
            <a:r>
              <a:rPr lang="en-US" sz="400">
                <a:solidFill>
                  <a:srgbClr val="628DBA"/>
                </a:solidFill>
                <a:latin typeface="Arial"/>
              </a:rPr>
              <a:t>Source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on </a:t>
            </a:r>
            <a:r>
              <a:rPr lang="en-US" sz="400">
                <a:solidFill>
                  <a:srgbClr val="343757"/>
                </a:solidFill>
                <a:latin typeface="Arial"/>
              </a:rPr>
              <a:t>Save </a:t>
            </a:r>
            <a:r>
              <a:rPr lang="en-US" sz="400">
                <a:solidFill>
                  <a:srgbClr val="83858A"/>
                </a:solidFill>
                <a:latin typeface="Arial"/>
              </a:rPr>
              <a:t>/ </a:t>
            </a:r>
            <a:r>
              <a:rPr lang="en-US" sz="400">
                <a:solidFill>
                  <a:srgbClr val="201E1F"/>
                </a:solidFill>
                <a:latin typeface="Arial"/>
              </a:rPr>
              <a:t>■</a:t>
            </a:r>
          </a:p>
        </p:txBody>
      </p:sp>
      <p:sp>
        <p:nvSpPr>
          <p:cNvPr id="7" name="Rectángulo 6"/>
          <p:cNvSpPr/>
          <p:nvPr/>
        </p:nvSpPr>
        <p:spPr>
          <a:xfrm>
            <a:off x="3462528" y="1365504"/>
            <a:ext cx="627888" cy="7924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r"/>
            <a:r>
              <a:rPr lang="en-US" sz="400">
                <a:solidFill>
                  <a:srgbClr val="86B7DD"/>
                </a:solidFill>
                <a:latin typeface="Arial"/>
              </a:rPr>
              <a:t>J*</a:t>
            </a:r>
            <a:r>
              <a:rPr lang="en-US" sz="400">
                <a:solidFill>
                  <a:srgbClr val="4F7FA1"/>
                </a:solidFill>
                <a:latin typeface="Arial"/>
              </a:rPr>
              <a:t>Source </a:t>
            </a:r>
            <a:r>
              <a:rPr lang="en-US" sz="400">
                <a:solidFill>
                  <a:srgbClr val="201E1F"/>
                </a:solidFill>
                <a:latin typeface="Arial"/>
              </a:rPr>
              <a:t>-I </a:t>
            </a:r>
            <a:r>
              <a:rPr lang="en-US" sz="400">
                <a:solidFill>
                  <a:srgbClr val="C2C9D4"/>
                </a:solidFill>
                <a:latin typeface="Arial"/>
              </a:rPr>
              <a:t>■=</a:t>
            </a:r>
          </a:p>
        </p:txBody>
      </p:sp>
      <p:graphicFrame>
        <p:nvGraphicFramePr>
          <p:cNvPr id="8" name="Tabla 7"/>
          <p:cNvGraphicFramePr>
            <a:graphicFrameLocks noGrp="1"/>
          </p:cNvGraphicFramePr>
          <p:nvPr/>
        </p:nvGraphicFramePr>
        <p:xfrm>
          <a:off x="1112520" y="1438656"/>
          <a:ext cx="2987040" cy="1226820"/>
        </p:xfrm>
        <a:graphic>
          <a:graphicData uri="http://schemas.openxmlformats.org/drawingml/2006/table">
            <a:tbl>
              <a:tblPr/>
              <a:tblGrid>
                <a:gridCol w="225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1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248">
                <a:tc>
                  <a:txBody>
                    <a:bodyPr/>
                    <a:lstStyle/>
                    <a:p>
                      <a:pPr indent="0" algn="r"/>
                      <a:r>
                        <a:rPr lang="es" sz="400">
                          <a:solidFill>
                            <a:srgbClr val="4C4B54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0" marR="0" marT="0" marB="0" anchor="b">
                    <a:solidFill>
                      <a:srgbClr val="F5F5E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s" sz="400">
                          <a:solidFill>
                            <a:srgbClr val="4C4B54"/>
                          </a:solidFill>
                          <a:latin typeface="Arial"/>
                        </a:rPr>
                        <a:t>*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">
                <a:tc>
                  <a:txBody>
                    <a:bodyPr/>
                    <a:lstStyle/>
                    <a:p>
                      <a:pPr indent="0" algn="r"/>
                      <a:r>
                        <a:rPr lang="es" sz="400">
                          <a:solidFill>
                            <a:srgbClr val="5C6C77"/>
                          </a:solidFill>
                          <a:latin typeface="Arial"/>
                        </a:rPr>
                        <a:t>7</a:t>
                      </a:r>
                    </a:p>
                  </a:txBody>
                  <a:tcPr marL="0" marR="0" marT="0" marB="0">
                    <a:solidFill>
                      <a:srgbClr val="F5F5E9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s" sz="400">
                          <a:solidFill>
                            <a:srgbClr val="343757"/>
                          </a:solidFill>
                          <a:latin typeface="Arial"/>
                        </a:rPr>
                        <a:t>sol2 </a:t>
                      </a:r>
                      <a:r>
                        <a:rPr lang="es" sz="400">
                          <a:solidFill>
                            <a:srgbClr val="A4BCD4"/>
                          </a:solidFill>
                          <a:latin typeface="Arial"/>
                        </a:rPr>
                        <a:t>&lt;- </a:t>
                      </a:r>
                      <a:r>
                        <a:rPr lang="es" sz="400">
                          <a:solidFill>
                            <a:srgbClr val="62524B"/>
                          </a:solidFill>
                          <a:latin typeface="Arial"/>
                        </a:rPr>
                        <a:t>IpO'min", </a:t>
                      </a:r>
                      <a:r>
                        <a:rPr lang="es" sz="400">
                          <a:solidFill>
                            <a:srgbClr val="343757"/>
                          </a:solidFill>
                          <a:latin typeface="Arial"/>
                        </a:rPr>
                        <a:t>f.obj, f.con, </a:t>
                      </a:r>
                      <a:r>
                        <a:rPr lang="es" sz="400">
                          <a:solidFill>
                            <a:srgbClr val="62524B"/>
                          </a:solidFill>
                          <a:latin typeface="Arial"/>
                        </a:rPr>
                        <a:t>f.dir, </a:t>
                      </a:r>
                      <a:r>
                        <a:rPr lang="es" sz="400">
                          <a:solidFill>
                            <a:srgbClr val="5C6C77"/>
                          </a:solidFill>
                          <a:latin typeface="Arial"/>
                        </a:rPr>
                        <a:t>f.rhs)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056">
                <a:tc>
                  <a:txBody>
                    <a:bodyPr/>
                    <a:lstStyle/>
                    <a:p>
                      <a:pPr indent="0" algn="r"/>
                      <a:r>
                        <a:rPr lang="es" sz="400">
                          <a:solidFill>
                            <a:srgbClr val="58565B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0" marR="0" marT="0" marB="0" anchor="b">
                    <a:solidFill>
                      <a:srgbClr val="F5F5E9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s" sz="400">
                          <a:solidFill>
                            <a:srgbClr val="6F9974"/>
                          </a:solidFill>
                          <a:latin typeface="Arial"/>
                        </a:rPr>
                        <a:t>catC'Ejercicio </a:t>
                      </a:r>
                      <a:r>
                        <a:rPr lang="es" sz="400">
                          <a:solidFill>
                            <a:srgbClr val="76BFA6"/>
                          </a:solidFill>
                          <a:latin typeface="Arial"/>
                        </a:rPr>
                        <a:t>2 </a:t>
                      </a:r>
                      <a:r>
                        <a:rPr lang="es" sz="400">
                          <a:solidFill>
                            <a:srgbClr val="6F9974"/>
                          </a:solidFill>
                          <a:latin typeface="Arial"/>
                        </a:rPr>
                        <a:t>- </a:t>
                      </a:r>
                      <a:r>
                        <a:rPr lang="es" sz="400">
                          <a:solidFill>
                            <a:srgbClr val="5B8B50"/>
                          </a:solidFill>
                          <a:latin typeface="Arial"/>
                        </a:rPr>
                        <a:t>Solución (x,y):", </a:t>
                      </a:r>
                      <a:r>
                        <a:rPr lang="es" sz="400">
                          <a:solidFill>
                            <a:srgbClr val="5C6C77"/>
                          </a:solidFill>
                          <a:latin typeface="Arial"/>
                        </a:rPr>
                        <a:t>sol2$so1ution, </a:t>
                      </a:r>
                      <a:r>
                        <a:rPr lang="es" sz="400">
                          <a:solidFill>
                            <a:srgbClr val="6F9974"/>
                          </a:solidFill>
                          <a:latin typeface="Arial"/>
                        </a:rPr>
                        <a:t>"\n")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4">
                <a:tc>
                  <a:txBody>
                    <a:bodyPr/>
                    <a:lstStyle/>
                    <a:p>
                      <a:pPr indent="0" algn="r"/>
                      <a:r>
                        <a:rPr lang="es" sz="400">
                          <a:solidFill>
                            <a:srgbClr val="4C4B54"/>
                          </a:solidFill>
                          <a:latin typeface="Arial"/>
                        </a:rPr>
                        <a:t>9</a:t>
                      </a:r>
                    </a:p>
                  </a:txBody>
                  <a:tcPr marL="0" marR="0" marT="0" marB="0">
                    <a:solidFill>
                      <a:srgbClr val="F5F5E9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cat</a:t>
                      </a:r>
                      <a:r>
                        <a:rPr lang="es" sz="400">
                          <a:solidFill>
                            <a:srgbClr val="357D46"/>
                          </a:solidFill>
                          <a:latin typeface="Arial"/>
                        </a:rPr>
                        <a:t>("Val</a:t>
                      </a:r>
                      <a:r>
                        <a:rPr lang="en-US" sz="400">
                          <a:solidFill>
                            <a:srgbClr val="357D46"/>
                          </a:solidFill>
                          <a:latin typeface="Arial"/>
                        </a:rPr>
                        <a:t>or </a:t>
                      </a:r>
                      <a:r>
                        <a:rPr lang="es" sz="400">
                          <a:solidFill>
                            <a:srgbClr val="357D46"/>
                          </a:solidFill>
                          <a:latin typeface="Arial"/>
                        </a:rPr>
                        <a:t>óptimo </a:t>
                      </a:r>
                      <a:r>
                        <a:rPr lang="es" sz="400">
                          <a:solidFill>
                            <a:srgbClr val="0F6921"/>
                          </a:solidFill>
                          <a:latin typeface="Arial"/>
                        </a:rPr>
                        <a:t>Z </a:t>
                      </a:r>
                      <a:r>
                        <a:rPr lang="es" sz="400">
                          <a:solidFill>
                            <a:srgbClr val="357D46"/>
                          </a:solidFill>
                          <a:latin typeface="Arial"/>
                        </a:rPr>
                        <a:t>=", </a:t>
                      </a:r>
                      <a:r>
                        <a:rPr lang="es" sz="400">
                          <a:solidFill>
                            <a:srgbClr val="59576C"/>
                          </a:solidFill>
                          <a:latin typeface="Arial"/>
                        </a:rPr>
                        <a:t>sol2Sobjval, </a:t>
                      </a:r>
                      <a:r>
                        <a:rPr lang="es" sz="400">
                          <a:solidFill>
                            <a:srgbClr val="6F9974"/>
                          </a:solidFill>
                          <a:latin typeface="Arial"/>
                        </a:rPr>
                        <a:t>"\n")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056">
                <a:tc>
                  <a:txBody>
                    <a:bodyPr/>
                    <a:lstStyle/>
                    <a:p>
                      <a:pPr indent="0" algn="r"/>
                      <a:r>
                        <a:rPr lang="es" sz="400">
                          <a:solidFill>
                            <a:srgbClr val="4C4B54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0" marR="0" marT="0" marB="0" anchor="b">
                    <a:solidFill>
                      <a:srgbClr val="F5F5E9"/>
                    </a:solidFill>
                  </a:tcPr>
                </a:tc>
                <a:tc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104">
                <a:tc>
                  <a:txBody>
                    <a:bodyPr/>
                    <a:lstStyle/>
                    <a:p>
                      <a:pPr indent="0" algn="r"/>
                      <a:r>
                        <a:rPr lang="es" sz="400">
                          <a:solidFill>
                            <a:srgbClr val="495668"/>
                          </a:solidFill>
                          <a:latin typeface="Arial"/>
                        </a:rPr>
                        <a:t>11</a:t>
                      </a:r>
                    </a:p>
                  </a:txBody>
                  <a:tcPr marL="0" marR="0" marT="0" marB="0" anchor="b">
                    <a:solidFill>
                      <a:srgbClr val="F5F5E9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s" sz="400">
                          <a:solidFill>
                            <a:srgbClr val="76A398"/>
                          </a:solidFill>
                          <a:latin typeface="Arial"/>
                        </a:rPr>
                        <a:t># Graficar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152">
                <a:tc>
                  <a:txBody>
                    <a:bodyPr/>
                    <a:lstStyle/>
                    <a:p>
                      <a:pPr indent="0" algn="r"/>
                      <a:r>
                        <a:rPr lang="es" sz="400">
                          <a:solidFill>
                            <a:srgbClr val="4C4B54"/>
                          </a:solidFill>
                          <a:latin typeface="Arial"/>
                        </a:rPr>
                        <a:t>12</a:t>
                      </a:r>
                    </a:p>
                  </a:txBody>
                  <a:tcPr marL="0" marR="0" marT="0" marB="0" anchor="b">
                    <a:solidFill>
                      <a:srgbClr val="F5F5E9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s" sz="400">
                          <a:solidFill>
                            <a:srgbClr val="2B2A2E"/>
                          </a:solidFill>
                          <a:latin typeface="Arial"/>
                        </a:rPr>
                        <a:t>x </a:t>
                      </a:r>
                      <a:r>
                        <a:rPr lang="es" sz="400">
                          <a:solidFill>
                            <a:srgbClr val="717EA6"/>
                          </a:solidFill>
                          <a:latin typeface="Arial"/>
                        </a:rPr>
                        <a:t>&lt;- </a:t>
                      </a:r>
                      <a:r>
                        <a:rPr lang="es" sz="400">
                          <a:solidFill>
                            <a:srgbClr val="2B2A2E"/>
                          </a:solidFill>
                          <a:latin typeface="Arial"/>
                        </a:rPr>
                        <a:t>seq</a:t>
                      </a:r>
                      <a:r>
                        <a:rPr lang="es" sz="400">
                          <a:solidFill>
                            <a:srgbClr val="2C3ECB"/>
                          </a:solidFill>
                          <a:latin typeface="Arial"/>
                        </a:rPr>
                        <a:t>(0,15,0.1)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104">
                <a:tc>
                  <a:txBody>
                    <a:bodyPr/>
                    <a:lstStyle/>
                    <a:p>
                      <a:pPr indent="0" algn="r"/>
                      <a:r>
                        <a:rPr lang="es" sz="400">
                          <a:solidFill>
                            <a:srgbClr val="36373D"/>
                          </a:solidFill>
                          <a:latin typeface="Arial"/>
                        </a:rPr>
                        <a:t>13</a:t>
                      </a:r>
                    </a:p>
                  </a:txBody>
                  <a:tcPr marL="0" marR="0" marT="0" marB="0">
                    <a:solidFill>
                      <a:srgbClr val="F5F5E9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s" sz="400">
                          <a:solidFill>
                            <a:srgbClr val="43294D"/>
                          </a:solidFill>
                          <a:latin typeface="Arial"/>
                        </a:rPr>
                        <a:t>yl </a:t>
                      </a:r>
                      <a:r>
                        <a:rPr lang="es" sz="400">
                          <a:solidFill>
                            <a:srgbClr val="79798B"/>
                          </a:solidFill>
                          <a:latin typeface="Arial"/>
                        </a:rPr>
                        <a:t>&lt;- </a:t>
                      </a:r>
                      <a:r>
                        <a:rPr lang="es" sz="550">
                          <a:solidFill>
                            <a:srgbClr val="2C3ECB"/>
                          </a:solidFill>
                          <a:latin typeface="Candara"/>
                        </a:rPr>
                        <a:t>(10</a:t>
                      </a:r>
                      <a:r>
                        <a:rPr lang="es" sz="400">
                          <a:solidFill>
                            <a:srgbClr val="2C3ECB"/>
                          </a:solidFill>
                          <a:latin typeface="Arial"/>
                        </a:rPr>
                        <a:t> </a:t>
                      </a:r>
                      <a:r>
                        <a:rPr lang="es" sz="400">
                          <a:solidFill>
                            <a:srgbClr val="79798B"/>
                          </a:solidFill>
                          <a:latin typeface="Arial"/>
                        </a:rPr>
                        <a:t>- </a:t>
                      </a:r>
                      <a:r>
                        <a:rPr lang="es" sz="400">
                          <a:solidFill>
                            <a:srgbClr val="4C4B54"/>
                          </a:solidFill>
                          <a:latin typeface="Arial"/>
                        </a:rPr>
                        <a:t>x)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7056">
                <a:tc>
                  <a:txBody>
                    <a:bodyPr/>
                    <a:lstStyle/>
                    <a:p>
                      <a:pPr indent="0" algn="r"/>
                      <a:r>
                        <a:rPr lang="es" sz="450">
                          <a:solidFill>
                            <a:srgbClr val="36373D"/>
                          </a:solidFill>
                          <a:latin typeface="Tahoma"/>
                        </a:rPr>
                        <a:t>14</a:t>
                      </a:r>
                    </a:p>
                  </a:txBody>
                  <a:tcPr marL="0" marR="0" marT="0" marB="0">
                    <a:solidFill>
                      <a:srgbClr val="F5F5E9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s" sz="400">
                          <a:solidFill>
                            <a:srgbClr val="36373D"/>
                          </a:solidFill>
                          <a:latin typeface="Arial"/>
                        </a:rPr>
                        <a:t>y2 </a:t>
                      </a:r>
                      <a:r>
                        <a:rPr lang="es" sz="400">
                          <a:solidFill>
                            <a:srgbClr val="79798B"/>
                          </a:solidFill>
                          <a:latin typeface="Arial"/>
                        </a:rPr>
                        <a:t>&lt;- </a:t>
                      </a:r>
                      <a:r>
                        <a:rPr lang="es" sz="400">
                          <a:solidFill>
                            <a:srgbClr val="666ACC"/>
                          </a:solidFill>
                          <a:latin typeface="Arial"/>
                        </a:rPr>
                        <a:t>(18 - 2-x)/3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3152">
                <a:tc>
                  <a:txBody>
                    <a:bodyPr/>
                    <a:lstStyle/>
                    <a:p>
                      <a:pPr indent="0" algn="r"/>
                      <a:r>
                        <a:rPr lang="es" sz="450">
                          <a:solidFill>
                            <a:srgbClr val="58565B"/>
                          </a:solidFill>
                          <a:latin typeface="Tahoma"/>
                        </a:rPr>
                        <a:t>15</a:t>
                      </a:r>
                    </a:p>
                  </a:txBody>
                  <a:tcPr marL="0" marR="0" marT="0" marB="0">
                    <a:solidFill>
                      <a:srgbClr val="F5F5E9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s" sz="400">
                          <a:solidFill>
                            <a:srgbClr val="44423E"/>
                          </a:solidFill>
                          <a:latin typeface="Arial"/>
                        </a:rPr>
                        <a:t>df </a:t>
                      </a:r>
                      <a:r>
                        <a:rPr lang="es" sz="400">
                          <a:solidFill>
                            <a:srgbClr val="83858A"/>
                          </a:solidFill>
                          <a:latin typeface="Arial"/>
                        </a:rPr>
                        <a:t>&lt;- </a:t>
                      </a:r>
                      <a:r>
                        <a:rPr lang="es" sz="400">
                          <a:solidFill>
                            <a:srgbClr val="44423E"/>
                          </a:solidFill>
                          <a:latin typeface="Arial"/>
                        </a:rPr>
                        <a:t>data.frame(x,yl,y2)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4008">
                <a:tc>
                  <a:txBody>
                    <a:bodyPr/>
                    <a:lstStyle/>
                    <a:p>
                      <a:pPr indent="0" algn="r"/>
                      <a:r>
                        <a:rPr lang="es" sz="450">
                          <a:solidFill>
                            <a:srgbClr val="4C4B54"/>
                          </a:solidFill>
                          <a:latin typeface="Tahoma"/>
                        </a:rPr>
                        <a:t>16</a:t>
                      </a:r>
                    </a:p>
                  </a:txBody>
                  <a:tcPr marL="0" marR="0" marT="0" marB="0" anchor="b">
                    <a:solidFill>
                      <a:srgbClr val="F5F5E9"/>
                    </a:solidFill>
                  </a:tcPr>
                </a:tc>
                <a:tc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6200">
                <a:tc>
                  <a:txBody>
                    <a:bodyPr/>
                    <a:lstStyle/>
                    <a:p>
                      <a:pPr indent="0" algn="r"/>
                      <a:r>
                        <a:rPr lang="es" sz="400">
                          <a:solidFill>
                            <a:srgbClr val="8E95A2"/>
                          </a:solidFill>
                          <a:latin typeface="Arial"/>
                        </a:rPr>
                        <a:t>17</a:t>
                      </a:r>
                    </a:p>
                  </a:txBody>
                  <a:tcPr marL="0" marR="0" marT="0" marB="0" anchor="b">
                    <a:solidFill>
                      <a:srgbClr val="F5F5E9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s" sz="400">
                          <a:solidFill>
                            <a:srgbClr val="4C4B54"/>
                          </a:solidFill>
                          <a:latin typeface="Arial"/>
                        </a:rPr>
                        <a:t>ggplotO +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67056">
                <a:tc>
                  <a:txBody>
                    <a:bodyPr/>
                    <a:lstStyle/>
                    <a:p>
                      <a:pPr indent="0" algn="r"/>
                      <a:r>
                        <a:rPr lang="es" sz="400">
                          <a:solidFill>
                            <a:srgbClr val="716F74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0" marR="0" marT="0" marB="0" anchor="b">
                    <a:solidFill>
                      <a:srgbClr val="F5F5E9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s" sz="400">
                          <a:solidFill>
                            <a:srgbClr val="62524B"/>
                          </a:solidFill>
                          <a:latin typeface="Arial"/>
                        </a:rPr>
                        <a:t>geom_l </a:t>
                      </a:r>
                      <a:r>
                        <a:rPr lang="es" sz="400">
                          <a:solidFill>
                            <a:srgbClr val="716F74"/>
                          </a:solidFill>
                          <a:latin typeface="Arial"/>
                        </a:rPr>
                        <a:t>ine(data=df,aes(x=x,y=yl)</a:t>
                      </a:r>
                      <a:r>
                        <a:rPr lang="es" sz="400">
                          <a:solidFill>
                            <a:srgbClr val="62524B"/>
                          </a:solidFill>
                          <a:latin typeface="Arial"/>
                        </a:rPr>
                        <a:t>.color- </a:t>
                      </a:r>
                      <a:r>
                        <a:rPr lang="es" sz="400">
                          <a:solidFill>
                            <a:srgbClr val="0504F4"/>
                          </a:solidFill>
                          <a:latin typeface="Arial"/>
                        </a:rPr>
                        <a:t>tama </a:t>
                      </a:r>
                      <a:r>
                        <a:rPr lang="es" sz="400">
                          <a:solidFill>
                            <a:srgbClr val="A4BCD4"/>
                          </a:solidFill>
                          <a:latin typeface="Arial"/>
                        </a:rPr>
                        <a:t>+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73152">
                <a:tc>
                  <a:txBody>
                    <a:bodyPr/>
                    <a:lstStyle/>
                    <a:p>
                      <a:pPr indent="0" algn="r"/>
                      <a:r>
                        <a:rPr lang="es" sz="400">
                          <a:solidFill>
                            <a:srgbClr val="59576C"/>
                          </a:solidFill>
                          <a:latin typeface="Arial"/>
                        </a:rPr>
                        <a:t>19</a:t>
                      </a:r>
                    </a:p>
                  </a:txBody>
                  <a:tcPr marL="0" marR="0" marT="0" marB="0">
                    <a:solidFill>
                      <a:srgbClr val="F5F5E9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s" sz="400">
                          <a:solidFill>
                            <a:srgbClr val="76645F"/>
                          </a:solidFill>
                          <a:latin typeface="Arial"/>
                        </a:rPr>
                        <a:t>geom_line(data=df </a:t>
                      </a:r>
                      <a:r>
                        <a:rPr lang="es" sz="400">
                          <a:solidFill>
                            <a:srgbClr val="4C4B54"/>
                          </a:solidFill>
                          <a:latin typeface="Arial"/>
                        </a:rPr>
                        <a:t>,aes(x=x,y=y2) </a:t>
                      </a:r>
                      <a:r>
                        <a:rPr lang="es" sz="400">
                          <a:solidFill>
                            <a:srgbClr val="5E3137"/>
                          </a:solidFill>
                          <a:latin typeface="Arial"/>
                        </a:rPr>
                        <a:t>.color </a:t>
                      </a:r>
                      <a:r>
                        <a:rPr lang="es" sz="450">
                          <a:solidFill>
                            <a:srgbClr val="5E3137"/>
                          </a:solidFill>
                          <a:latin typeface="Tahoma"/>
                        </a:rPr>
                        <a:t>= </a:t>
                      </a:r>
                      <a:r>
                        <a:rPr lang="es" sz="400">
                          <a:solidFill>
                            <a:srgbClr val="F70404"/>
                          </a:solidFill>
                          <a:latin typeface="Arial"/>
                        </a:rPr>
                        <a:t>"HTl") +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67056">
                <a:tc>
                  <a:txBody>
                    <a:bodyPr/>
                    <a:lstStyle/>
                    <a:p>
                      <a:pPr indent="0" algn="r"/>
                      <a:r>
                        <a:rPr lang="es" sz="400">
                          <a:solidFill>
                            <a:srgbClr val="4C4B54"/>
                          </a:solidFill>
                          <a:latin typeface="Arial"/>
                        </a:rPr>
                        <a:t>20</a:t>
                      </a:r>
                    </a:p>
                  </a:txBody>
                  <a:tcPr marL="0" marR="0" marT="0" marB="0" anchor="b">
                    <a:solidFill>
                      <a:srgbClr val="F5F5E9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s" sz="400">
                          <a:solidFill>
                            <a:srgbClr val="495668"/>
                          </a:solidFill>
                          <a:latin typeface="Arial"/>
                        </a:rPr>
                        <a:t>coord_cartesian(xlim=c(0</a:t>
                      </a:r>
                      <a:r>
                        <a:rPr lang="es" sz="400" baseline="-25000">
                          <a:solidFill>
                            <a:srgbClr val="495668"/>
                          </a:solidFill>
                          <a:latin typeface="Arial"/>
                        </a:rPr>
                        <a:t>P</a:t>
                      </a:r>
                      <a:r>
                        <a:rPr lang="es" sz="400">
                          <a:solidFill>
                            <a:srgbClr val="495668"/>
                          </a:solidFill>
                          <a:latin typeface="Arial"/>
                        </a:rPr>
                        <a:t>15)</a:t>
                      </a:r>
                      <a:r>
                        <a:rPr lang="es" sz="400">
                          <a:latin typeface="Arial"/>
                        </a:rPr>
                        <a:t>, </a:t>
                      </a:r>
                      <a:r>
                        <a:rPr lang="es" sz="400">
                          <a:solidFill>
                            <a:srgbClr val="44423E"/>
                          </a:solidFill>
                          <a:latin typeface="Arial"/>
                        </a:rPr>
                        <a:t>yli iti-c</a:t>
                      </a:r>
                      <a:r>
                        <a:rPr lang="es" sz="400">
                          <a:solidFill>
                            <a:srgbClr val="554CC8"/>
                          </a:solidFill>
                          <a:latin typeface="Arial"/>
                        </a:rPr>
                        <a:t>(0,15)) </a:t>
                      </a:r>
                      <a:r>
                        <a:rPr lang="es" sz="400">
                          <a:solidFill>
                            <a:srgbClr val="8E95A2"/>
                          </a:solidFill>
                          <a:latin typeface="Arial"/>
                        </a:rPr>
                        <a:t>+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73152">
                <a:tc>
                  <a:txBody>
                    <a:bodyPr/>
                    <a:lstStyle/>
                    <a:p>
                      <a:pPr indent="0" algn="r"/>
                      <a:r>
                        <a:rPr lang="es" sz="400">
                          <a:solidFill>
                            <a:srgbClr val="517485"/>
                          </a:solidFill>
                          <a:latin typeface="Arial"/>
                        </a:rPr>
                        <a:t>21</a:t>
                      </a:r>
                    </a:p>
                  </a:txBody>
                  <a:tcPr marL="0" marR="0" marT="0" marB="0" anchor="b">
                    <a:solidFill>
                      <a:srgbClr val="F5F5E9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s" sz="400">
                          <a:solidFill>
                            <a:srgbClr val="58565B"/>
                          </a:solidFill>
                          <a:latin typeface="Arial"/>
                        </a:rPr>
                        <a:t>labs(title="Ejercicio </a:t>
                      </a:r>
                      <a:r>
                        <a:rPr lang="es" sz="400">
                          <a:solidFill>
                            <a:srgbClr val="357D46"/>
                          </a:solidFill>
                          <a:latin typeface="Arial"/>
                        </a:rPr>
                        <a:t>2 </a:t>
                      </a:r>
                      <a:r>
                        <a:rPr lang="es" sz="400">
                          <a:solidFill>
                            <a:srgbClr val="83B57C"/>
                          </a:solidFill>
                          <a:latin typeface="Arial"/>
                        </a:rPr>
                        <a:t>- </a:t>
                      </a:r>
                      <a:r>
                        <a:rPr lang="es" sz="400">
                          <a:solidFill>
                            <a:srgbClr val="357D46"/>
                          </a:solidFill>
                          <a:latin typeface="Arial"/>
                        </a:rPr>
                        <a:t>Región factible Cminimización)”, </a:t>
                      </a:r>
                      <a:r>
                        <a:rPr lang="es" sz="400">
                          <a:solidFill>
                            <a:srgbClr val="214336"/>
                          </a:solidFill>
                          <a:latin typeface="Arial"/>
                        </a:rPr>
                        <a:t>x="x", </a:t>
                      </a:r>
                      <a:r>
                        <a:rPr lang="es" sz="450">
                          <a:solidFill>
                            <a:srgbClr val="58565B"/>
                          </a:solidFill>
                          <a:latin typeface="Tahoma"/>
                        </a:rPr>
                        <a:t>y="y")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73152">
                <a:tc>
                  <a:txBody>
                    <a:bodyPr/>
                    <a:lstStyle/>
                    <a:p>
                      <a:pPr indent="0" algn="r"/>
                      <a:r>
                        <a:rPr lang="es" sz="400">
                          <a:solidFill>
                            <a:srgbClr val="716F74"/>
                          </a:solidFill>
                          <a:latin typeface="Arial"/>
                        </a:rPr>
                        <a:t>22</a:t>
                      </a:r>
                    </a:p>
                  </a:txBody>
                  <a:tcPr marL="0" marR="0" marT="0" marB="0" anchor="b">
                    <a:solidFill>
                      <a:srgbClr val="F5F5E9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s" sz="400">
                          <a:solidFill>
                            <a:srgbClr val="A4A19D"/>
                          </a:solidFill>
                          <a:latin typeface="Arial"/>
                        </a:rPr>
                        <a:t>-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9" name="Rectángulo 8"/>
          <p:cNvSpPr/>
          <p:nvPr/>
        </p:nvSpPr>
        <p:spPr>
          <a:xfrm>
            <a:off x="4126992" y="1274064"/>
            <a:ext cx="1164336" cy="25603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/>
            <a:r>
              <a:rPr lang="en-US" sz="400">
                <a:solidFill>
                  <a:srgbClr val="2B2A2E"/>
                </a:solidFill>
                <a:latin typeface="Arial"/>
              </a:rPr>
              <a:t>Environment History Connections </a:t>
            </a:r>
            <a:r>
              <a:rPr lang="es" sz="400">
                <a:solidFill>
                  <a:srgbClr val="2B2A2E"/>
                </a:solidFill>
                <a:latin typeface="Arial"/>
              </a:rPr>
              <a:t>Tutorü</a:t>
            </a:r>
          </a:p>
          <a:p>
            <a:pPr indent="0"/>
            <a:r>
              <a:rPr lang="en-US" sz="450" i="1">
                <a:solidFill>
                  <a:srgbClr val="1DB08D"/>
                </a:solidFill>
                <a:latin typeface="Times New Roman"/>
              </a:rPr>
              <a:t>-*■</a:t>
            </a:r>
            <a:r>
              <a:rPr lang="en-US" sz="400">
                <a:solidFill>
                  <a:srgbClr val="1DB08D"/>
                </a:solidFill>
                <a:latin typeface="Arial"/>
              </a:rPr>
              <a:t> </a:t>
            </a:r>
            <a:r>
              <a:rPr lang="en-US" sz="400">
                <a:solidFill>
                  <a:srgbClr val="86B7DD"/>
                </a:solidFill>
                <a:latin typeface="Arial"/>
              </a:rPr>
              <a:t>y </a:t>
            </a:r>
            <a:r>
              <a:rPr lang="en-US" sz="400">
                <a:solidFill>
                  <a:srgbClr val="5C6C77"/>
                </a:solidFill>
                <a:latin typeface="Arial"/>
              </a:rPr>
              <a:t>Import Dataset </a:t>
            </a:r>
            <a:r>
              <a:rPr lang="en-US" sz="400">
                <a:solidFill>
                  <a:srgbClr val="2B2A2E"/>
                </a:solidFill>
                <a:latin typeface="Arial"/>
              </a:rPr>
              <a:t>- </a:t>
            </a:r>
            <a:r>
              <a:rPr lang="en-US" sz="400">
                <a:solidFill>
                  <a:srgbClr val="E4863A"/>
                </a:solidFill>
                <a:latin typeface="Arial"/>
              </a:rPr>
              <a:t>O 131 </a:t>
            </a:r>
            <a:r>
              <a:rPr lang="en-US" sz="400">
                <a:solidFill>
                  <a:srgbClr val="5C6C77"/>
                </a:solidFill>
                <a:latin typeface="Arial"/>
              </a:rPr>
              <a:t>MiB </a:t>
            </a:r>
            <a:r>
              <a:rPr lang="en-US" sz="400">
                <a:solidFill>
                  <a:srgbClr val="2B2A2E"/>
                </a:solidFill>
                <a:latin typeface="Arial"/>
              </a:rPr>
              <a:t>*</a:t>
            </a:r>
          </a:p>
          <a:p>
            <a:pPr indent="0" algn="just"/>
            <a:r>
              <a:rPr lang="en-US" sz="400">
                <a:solidFill>
                  <a:srgbClr val="2B2A2E"/>
                </a:solidFill>
                <a:latin typeface="Arial"/>
              </a:rPr>
              <a:t>R *    4 Global Environment ~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1097280" y="2645664"/>
            <a:ext cx="1810512" cy="5791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marL="88900" indent="0"/>
            <a:r>
              <a:rPr lang="en-US" sz="400" u="sng">
                <a:solidFill>
                  <a:srgbClr val="967473"/>
                </a:solidFill>
                <a:latin typeface="Arial"/>
              </a:rPr>
              <a:t>22:1</a:t>
            </a:r>
            <a:r>
              <a:rPr lang="en-US" sz="400">
                <a:solidFill>
                  <a:srgbClr val="967473"/>
                </a:solidFill>
                <a:latin typeface="Arial"/>
              </a:rPr>
              <a:t> </a:t>
            </a:r>
            <a:r>
              <a:rPr lang="en-US" sz="400">
                <a:solidFill>
                  <a:srgbClr val="8E95A2"/>
                </a:solidFill>
                <a:latin typeface="Arial"/>
              </a:rPr>
              <a:t>(Top Level) ;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1097280" y="2770632"/>
            <a:ext cx="1810512" cy="46024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spcAft>
                <a:spcPts val="210"/>
              </a:spcAft>
            </a:pPr>
            <a:r>
              <a:rPr lang="en-US" sz="400">
                <a:solidFill>
                  <a:srgbClr val="201E1F"/>
                </a:solidFill>
                <a:latin typeface="Arial"/>
              </a:rPr>
              <a:t>Console Terminal Background Jobs</a:t>
            </a:r>
          </a:p>
          <a:p>
            <a:pPr marL="152400" indent="0">
              <a:lnSpc>
                <a:spcPts val="552"/>
              </a:lnSpc>
            </a:pPr>
            <a:r>
              <a:rPr lang="en-US" sz="450">
                <a:solidFill>
                  <a:srgbClr val="7D6554"/>
                </a:solidFill>
                <a:latin typeface="Arial"/>
              </a:rPr>
              <a:t>• R 4.5,1 -/</a:t>
            </a:r>
          </a:p>
          <a:p>
            <a:pPr indent="0" algn="just">
              <a:lnSpc>
                <a:spcPts val="552"/>
              </a:lnSpc>
            </a:pPr>
            <a:r>
              <a:rPr lang="en-US" sz="400">
                <a:solidFill>
                  <a:srgbClr val="3E3CF1"/>
                </a:solidFill>
                <a:latin typeface="Arial"/>
              </a:rPr>
              <a:t>&gt;    source("c:/users/i</a:t>
            </a:r>
            <a:r>
              <a:rPr lang="es" sz="400">
                <a:solidFill>
                  <a:srgbClr val="3E3CF1"/>
                </a:solidFill>
                <a:latin typeface="Arial"/>
              </a:rPr>
              <a:t>sai</a:t>
            </a:r>
            <a:r>
              <a:rPr lang="en-US" sz="400">
                <a:solidFill>
                  <a:srgbClr val="3E3CF1"/>
                </a:solidFill>
                <a:latin typeface="Arial"/>
              </a:rPr>
              <a:t>a/Downloads/Ejsim2Mini .R") </a:t>
            </a:r>
            <a:r>
              <a:rPr lang="es" sz="400">
                <a:solidFill>
                  <a:srgbClr val="7D6554"/>
                </a:solidFill>
                <a:latin typeface="Arial"/>
              </a:rPr>
              <a:t>Ejercicio </a:t>
            </a:r>
            <a:r>
              <a:rPr lang="en-US" sz="400">
                <a:solidFill>
                  <a:srgbClr val="7D6554"/>
                </a:solidFill>
                <a:latin typeface="Arial"/>
              </a:rPr>
              <a:t>2 - </a:t>
            </a:r>
            <a:r>
              <a:rPr lang="es" sz="400">
                <a:solidFill>
                  <a:srgbClr val="44423E"/>
                </a:solidFill>
                <a:latin typeface="Arial"/>
              </a:rPr>
              <a:t>Solución </a:t>
            </a:r>
            <a:r>
              <a:rPr lang="en-US" sz="400">
                <a:solidFill>
                  <a:srgbClr val="44423E"/>
                </a:solidFill>
                <a:latin typeface="Arial"/>
              </a:rPr>
              <a:t>(x,y); 0 10</a:t>
            </a:r>
          </a:p>
          <a:p>
            <a:pPr indent="0" algn="just">
              <a:lnSpc>
                <a:spcPts val="552"/>
              </a:lnSpc>
            </a:pPr>
            <a:r>
              <a:rPr lang="en-US" sz="400">
                <a:solidFill>
                  <a:srgbClr val="7D6554"/>
                </a:solidFill>
                <a:latin typeface="Arial"/>
              </a:rPr>
              <a:t>Valor </a:t>
            </a:r>
            <a:r>
              <a:rPr lang="es" sz="400">
                <a:solidFill>
                  <a:srgbClr val="7D6554"/>
                </a:solidFill>
                <a:latin typeface="Arial"/>
              </a:rPr>
              <a:t>óptimo </a:t>
            </a:r>
            <a:r>
              <a:rPr lang="en-US" sz="400">
                <a:solidFill>
                  <a:srgbClr val="44423E"/>
                </a:solidFill>
                <a:latin typeface="Arial"/>
              </a:rPr>
              <a:t>Z </a:t>
            </a:r>
            <a:r>
              <a:rPr lang="en-US" sz="400">
                <a:solidFill>
                  <a:srgbClr val="7D6554"/>
                </a:solidFill>
                <a:latin typeface="Arial"/>
              </a:rPr>
              <a:t>= 20</a:t>
            </a:r>
          </a:p>
          <a:p>
            <a:pPr indent="0" algn="just">
              <a:lnSpc>
                <a:spcPts val="552"/>
              </a:lnSpc>
            </a:pPr>
            <a:r>
              <a:rPr lang="en-US" sz="400">
                <a:solidFill>
                  <a:srgbClr val="5B54F5"/>
                </a:solidFill>
                <a:latin typeface="Arial"/>
              </a:rPr>
              <a:t>&gt;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3810000" y="2645664"/>
            <a:ext cx="310896" cy="19507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r">
              <a:lnSpc>
                <a:spcPts val="1056"/>
              </a:lnSpc>
            </a:pPr>
            <a:r>
              <a:rPr lang="en-US" sz="400">
                <a:solidFill>
                  <a:srgbClr val="716F74"/>
                </a:solidFill>
                <a:latin typeface="Arial"/>
              </a:rPr>
              <a:t>R </a:t>
            </a:r>
            <a:r>
              <a:rPr lang="en-US" sz="400">
                <a:solidFill>
                  <a:srgbClr val="8E95A2"/>
                </a:solidFill>
                <a:latin typeface="Arial"/>
              </a:rPr>
              <a:t>Script $ = □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4175760" y="1603248"/>
            <a:ext cx="164592" cy="56692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lnSpc>
                <a:spcPts val="624"/>
              </a:lnSpc>
            </a:pPr>
            <a:r>
              <a:rPr lang="en-US" sz="400">
                <a:solidFill>
                  <a:srgbClr val="36373D"/>
                </a:solidFill>
                <a:latin typeface="Arial"/>
              </a:rPr>
              <a:t>Pi</a:t>
            </a:r>
          </a:p>
          <a:p>
            <a:pPr indent="0" algn="just">
              <a:lnSpc>
                <a:spcPts val="624"/>
              </a:lnSpc>
            </a:pPr>
            <a:r>
              <a:rPr lang="en-US" sz="400">
                <a:solidFill>
                  <a:srgbClr val="58565B"/>
                </a:solidFill>
                <a:latin typeface="Arial"/>
              </a:rPr>
              <a:t>P 2 </a:t>
            </a:r>
            <a:r>
              <a:rPr lang="en-US" sz="400" baseline="-25000">
                <a:solidFill>
                  <a:srgbClr val="36373D"/>
                </a:solidFill>
                <a:latin typeface="Arial"/>
              </a:rPr>
              <a:t>P</a:t>
            </a:r>
            <a:r>
              <a:rPr lang="en-US" sz="400">
                <a:solidFill>
                  <a:srgbClr val="36373D"/>
                </a:solidFill>
                <a:latin typeface="Arial"/>
              </a:rPr>
              <a:t>3 </a:t>
            </a:r>
            <a:r>
              <a:rPr lang="en-US" sz="400">
                <a:solidFill>
                  <a:srgbClr val="58565B"/>
                </a:solidFill>
                <a:latin typeface="Arial"/>
              </a:rPr>
              <a:t>p4</a:t>
            </a:r>
          </a:p>
          <a:p>
            <a:pPr indent="0" algn="just">
              <a:lnSpc>
                <a:spcPts val="624"/>
              </a:lnSpc>
            </a:pPr>
            <a:r>
              <a:rPr lang="en-US" sz="400">
                <a:solidFill>
                  <a:srgbClr val="36373D"/>
                </a:solidFill>
                <a:latin typeface="Arial"/>
              </a:rPr>
              <a:t>X</a:t>
            </a:r>
          </a:p>
          <a:p>
            <a:pPr indent="0" algn="just"/>
            <a:r>
              <a:rPr lang="en-US" sz="450">
                <a:solidFill>
                  <a:srgbClr val="36373D"/>
                </a:solidFill>
                <a:latin typeface="Tahoma"/>
              </a:rPr>
              <a:t>yi</a:t>
            </a:r>
          </a:p>
          <a:p>
            <a:pPr indent="0" algn="just"/>
            <a:r>
              <a:rPr lang="en-US" sz="400">
                <a:solidFill>
                  <a:srgbClr val="58565B"/>
                </a:solidFill>
                <a:latin typeface="Arial"/>
              </a:rPr>
              <a:t>y2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4867656" y="1606296"/>
            <a:ext cx="487680" cy="137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lnSpc>
                <a:spcPts val="648"/>
              </a:lnSpc>
            </a:pPr>
            <a:r>
              <a:rPr lang="en-US" sz="400">
                <a:solidFill>
                  <a:srgbClr val="58565B"/>
                </a:solidFill>
                <a:latin typeface="Arial"/>
              </a:rPr>
              <a:t>num </a:t>
            </a:r>
            <a:r>
              <a:rPr lang="en-US" sz="400">
                <a:solidFill>
                  <a:srgbClr val="36373D"/>
                </a:solidFill>
                <a:latin typeface="Arial"/>
              </a:rPr>
              <a:t>[</a:t>
            </a:r>
            <a:r>
              <a:rPr lang="en-US" sz="550">
                <a:solidFill>
                  <a:srgbClr val="36373D"/>
                </a:solidFill>
                <a:latin typeface="Candara"/>
              </a:rPr>
              <a:t>1</a:t>
            </a:r>
            <a:r>
              <a:rPr lang="en-US" sz="400">
                <a:solidFill>
                  <a:srgbClr val="36373D"/>
                </a:solidFill>
                <a:latin typeface="Arial"/>
              </a:rPr>
              <a:t>:</a:t>
            </a:r>
            <a:r>
              <a:rPr lang="en-US" sz="550">
                <a:solidFill>
                  <a:srgbClr val="36373D"/>
                </a:solidFill>
                <a:latin typeface="Candara"/>
              </a:rPr>
              <a:t>2</a:t>
            </a:r>
            <a:r>
              <a:rPr lang="en-US" sz="400">
                <a:solidFill>
                  <a:srgbClr val="36373D"/>
                </a:solidFill>
                <a:latin typeface="Arial"/>
              </a:rPr>
              <a:t>] </a:t>
            </a:r>
            <a:r>
              <a:rPr lang="en-US" sz="550">
                <a:solidFill>
                  <a:srgbClr val="58565B"/>
                </a:solidFill>
                <a:latin typeface="Candara"/>
              </a:rPr>
              <a:t>0</a:t>
            </a:r>
            <a:r>
              <a:rPr lang="en-US" sz="400">
                <a:solidFill>
                  <a:srgbClr val="58565B"/>
                </a:solidFill>
                <a:latin typeface="Arial"/>
              </a:rPr>
              <a:t> </a:t>
            </a:r>
            <a:r>
              <a:rPr lang="en-US" sz="550">
                <a:solidFill>
                  <a:srgbClr val="58565B"/>
                </a:solidFill>
                <a:latin typeface="Candara"/>
              </a:rPr>
              <a:t>0 </a:t>
            </a:r>
            <a:r>
              <a:rPr lang="en-US" sz="400">
                <a:solidFill>
                  <a:srgbClr val="58565B"/>
                </a:solidFill>
                <a:latin typeface="Arial"/>
              </a:rPr>
              <a:t>num </a:t>
            </a:r>
            <a:r>
              <a:rPr lang="en-US" sz="400">
                <a:solidFill>
                  <a:srgbClr val="83858A"/>
                </a:solidFill>
                <a:latin typeface="Arial"/>
              </a:rPr>
              <a:t>[</a:t>
            </a:r>
            <a:r>
              <a:rPr lang="en-US" sz="550">
                <a:solidFill>
                  <a:srgbClr val="83858A"/>
                </a:solidFill>
                <a:latin typeface="Candara"/>
              </a:rPr>
              <a:t>1</a:t>
            </a:r>
            <a:r>
              <a:rPr lang="en-US" sz="400">
                <a:solidFill>
                  <a:srgbClr val="83858A"/>
                </a:solidFill>
                <a:latin typeface="Arial"/>
              </a:rPr>
              <a:t>:</a:t>
            </a:r>
            <a:r>
              <a:rPr lang="en-US" sz="550">
                <a:solidFill>
                  <a:srgbClr val="83858A"/>
                </a:solidFill>
                <a:latin typeface="Candara"/>
              </a:rPr>
              <a:t>2</a:t>
            </a:r>
            <a:r>
              <a:rPr lang="en-US" sz="400">
                <a:solidFill>
                  <a:srgbClr val="83858A"/>
                </a:solidFill>
                <a:latin typeface="Arial"/>
              </a:rPr>
              <a:t>] </a:t>
            </a:r>
            <a:r>
              <a:rPr lang="en-US" sz="550">
                <a:solidFill>
                  <a:srgbClr val="58565B"/>
                </a:solidFill>
                <a:latin typeface="Candara"/>
              </a:rPr>
              <a:t>0</a:t>
            </a:r>
            <a:r>
              <a:rPr lang="en-US" sz="400">
                <a:solidFill>
                  <a:srgbClr val="58565B"/>
                </a:solidFill>
                <a:latin typeface="Arial"/>
              </a:rPr>
              <a:t> </a:t>
            </a:r>
            <a:r>
              <a:rPr lang="en-US" sz="550">
                <a:solidFill>
                  <a:srgbClr val="36373D"/>
                </a:solidFill>
                <a:latin typeface="Candara"/>
              </a:rPr>
              <a:t>18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4867656" y="1767840"/>
            <a:ext cx="487680" cy="137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lnSpc>
                <a:spcPts val="624"/>
              </a:lnSpc>
            </a:pPr>
            <a:r>
              <a:rPr lang="en-US" sz="400">
                <a:solidFill>
                  <a:srgbClr val="58565B"/>
                </a:solidFill>
                <a:latin typeface="Arial"/>
              </a:rPr>
              <a:t>num </a:t>
            </a:r>
            <a:r>
              <a:rPr lang="en-US" sz="400">
                <a:solidFill>
                  <a:srgbClr val="36373D"/>
                </a:solidFill>
                <a:latin typeface="Arial"/>
              </a:rPr>
              <a:t>[1:2] </a:t>
            </a:r>
            <a:r>
              <a:rPr lang="en-US" sz="400">
                <a:solidFill>
                  <a:srgbClr val="58565B"/>
                </a:solidFill>
                <a:latin typeface="Arial"/>
              </a:rPr>
              <a:t>10 </a:t>
            </a:r>
            <a:r>
              <a:rPr lang="en-US" sz="400">
                <a:solidFill>
                  <a:srgbClr val="36373D"/>
                </a:solidFill>
                <a:latin typeface="Arial"/>
              </a:rPr>
              <a:t>0 </a:t>
            </a:r>
            <a:r>
              <a:rPr lang="en-US" sz="400">
                <a:solidFill>
                  <a:srgbClr val="83858A"/>
                </a:solidFill>
                <a:latin typeface="Arial"/>
              </a:rPr>
              <a:t>num [1:2] 7 </a:t>
            </a:r>
            <a:r>
              <a:rPr lang="en-US" sz="400">
                <a:solidFill>
                  <a:srgbClr val="58565B"/>
                </a:solidFill>
                <a:latin typeface="Arial"/>
              </a:rPr>
              <a:t>4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4867656" y="1932432"/>
            <a:ext cx="1118616" cy="21945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lnSpc>
                <a:spcPts val="624"/>
              </a:lnSpc>
            </a:pPr>
            <a:r>
              <a:rPr lang="en-US" sz="400">
                <a:solidFill>
                  <a:srgbClr val="58565B"/>
                </a:solidFill>
                <a:latin typeface="Arial"/>
              </a:rPr>
              <a:t>num </a:t>
            </a:r>
            <a:r>
              <a:rPr lang="en-US" sz="400">
                <a:solidFill>
                  <a:srgbClr val="36373D"/>
                </a:solidFill>
                <a:latin typeface="Arial"/>
              </a:rPr>
              <a:t>[1:151] </a:t>
            </a:r>
            <a:r>
              <a:rPr lang="en-US" sz="400">
                <a:solidFill>
                  <a:srgbClr val="58565B"/>
                </a:solidFill>
                <a:latin typeface="Arial"/>
              </a:rPr>
              <a:t>0 </a:t>
            </a:r>
            <a:r>
              <a:rPr lang="en-US" sz="400">
                <a:solidFill>
                  <a:srgbClr val="36373D"/>
                </a:solidFill>
                <a:latin typeface="Arial"/>
              </a:rPr>
              <a:t>0.1 0.2 </a:t>
            </a:r>
            <a:r>
              <a:rPr lang="en-US" sz="400">
                <a:solidFill>
                  <a:srgbClr val="58565B"/>
                </a:solidFill>
                <a:latin typeface="Arial"/>
              </a:rPr>
              <a:t>0.3 </a:t>
            </a:r>
            <a:r>
              <a:rPr lang="en-US" sz="400">
                <a:solidFill>
                  <a:srgbClr val="36373D"/>
                </a:solidFill>
                <a:latin typeface="Arial"/>
              </a:rPr>
              <a:t>0.4 0 </a:t>
            </a:r>
            <a:r>
              <a:rPr lang="en-US" sz="400">
                <a:solidFill>
                  <a:srgbClr val="58565B"/>
                </a:solidFill>
                <a:latin typeface="Arial"/>
              </a:rPr>
              <a:t>num </a:t>
            </a:r>
            <a:r>
              <a:rPr lang="en-US" sz="400">
                <a:solidFill>
                  <a:srgbClr val="36373D"/>
                </a:solidFill>
                <a:latin typeface="Arial"/>
              </a:rPr>
              <a:t>[1:151] </a:t>
            </a:r>
            <a:r>
              <a:rPr lang="en-US" sz="400">
                <a:latin typeface="Arial"/>
              </a:rPr>
              <a:t>10 9.0 </a:t>
            </a:r>
            <a:r>
              <a:rPr lang="en-US" sz="400">
                <a:solidFill>
                  <a:srgbClr val="36373D"/>
                </a:solidFill>
                <a:latin typeface="Arial"/>
              </a:rPr>
              <a:t>9.S 9.7 9.6 9 </a:t>
            </a:r>
            <a:r>
              <a:rPr lang="en-US" sz="400">
                <a:solidFill>
                  <a:srgbClr val="83858A"/>
                </a:solidFill>
                <a:latin typeface="Arial"/>
              </a:rPr>
              <a:t>num </a:t>
            </a:r>
            <a:r>
              <a:rPr lang="en-US" sz="400">
                <a:solidFill>
                  <a:srgbClr val="58565B"/>
                </a:solidFill>
                <a:latin typeface="Arial"/>
              </a:rPr>
              <a:t>[1:151] 6 </a:t>
            </a:r>
            <a:r>
              <a:rPr lang="en-US" sz="400">
                <a:solidFill>
                  <a:srgbClr val="36373D"/>
                </a:solidFill>
                <a:latin typeface="Arial"/>
              </a:rPr>
              <a:t>5.93 </a:t>
            </a:r>
            <a:r>
              <a:rPr lang="en-US" sz="400">
                <a:solidFill>
                  <a:srgbClr val="58565B"/>
                </a:solidFill>
                <a:latin typeface="Arial"/>
              </a:rPr>
              <a:t>5.87 5.8 5.73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6169152" y="1127760"/>
            <a:ext cx="481584" cy="219456"/>
          </a:xfrm>
          <a:prstGeom prst="rect">
            <a:avLst/>
          </a:prstGeom>
          <a:solidFill>
            <a:srgbClr val="DDE0E4"/>
          </a:solidFill>
        </p:spPr>
        <p:txBody>
          <a:bodyPr lIns="0" tIns="0" rIns="0" bIns="0">
            <a:noAutofit/>
          </a:bodyPr>
          <a:lstStyle/>
          <a:p>
            <a:pPr indent="0">
              <a:lnSpc>
                <a:spcPts val="1104"/>
              </a:lnSpc>
            </a:pPr>
            <a:r>
              <a:rPr lang="en-US" sz="400">
                <a:solidFill>
                  <a:srgbClr val="5CA4C2"/>
                </a:solidFill>
                <a:latin typeface="Arial"/>
              </a:rPr>
              <a:t>? </a:t>
            </a:r>
            <a:r>
              <a:rPr lang="en-US" sz="400">
                <a:solidFill>
                  <a:srgbClr val="8E95A2"/>
                </a:solidFill>
                <a:latin typeface="Arial"/>
              </a:rPr>
              <a:t>Project: (None)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*</a:t>
            </a:r>
          </a:p>
          <a:p>
            <a:pPr indent="0" algn="r">
              <a:lnSpc>
                <a:spcPts val="1104"/>
              </a:lnSpc>
            </a:pPr>
            <a:r>
              <a:rPr lang="en-US" sz="400">
                <a:solidFill>
                  <a:srgbClr val="8E95A2"/>
                </a:solidFill>
                <a:latin typeface="Arial"/>
              </a:rPr>
              <a:t>=□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5992368" y="1926336"/>
            <a:ext cx="573024" cy="152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lnSpc>
                <a:spcPts val="648"/>
              </a:lnSpc>
            </a:pPr>
            <a:r>
              <a:rPr lang="en-US" sz="400">
                <a:solidFill>
                  <a:srgbClr val="4C4B54"/>
                </a:solidFill>
                <a:latin typeface="Arial"/>
              </a:rPr>
              <a:t>5 0.6 0.7 0.8 ... </a:t>
            </a:r>
            <a:r>
              <a:rPr lang="en-US" sz="400">
                <a:solidFill>
                  <a:srgbClr val="201E1F"/>
                </a:solidFill>
                <a:latin typeface="Arial"/>
              </a:rPr>
              <a:t>.5 9.4 9.3 9.2...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4498848" y="2225040"/>
            <a:ext cx="475488" cy="1828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spcAft>
                <a:spcPts val="210"/>
              </a:spcAft>
            </a:pPr>
            <a:r>
              <a:rPr lang="en-US" sz="400">
                <a:solidFill>
                  <a:srgbClr val="201E1F"/>
                </a:solidFill>
                <a:latin typeface="Arial"/>
              </a:rPr>
              <a:t>Packages </a:t>
            </a:r>
            <a:r>
              <a:rPr lang="en-US" sz="400">
                <a:latin typeface="Arial"/>
              </a:rPr>
              <a:t>Help</a:t>
            </a:r>
          </a:p>
          <a:p>
            <a:pPr indent="0" algn="r"/>
            <a:r>
              <a:rPr lang="en-US" sz="400">
                <a:solidFill>
                  <a:srgbClr val="787A53"/>
                </a:solidFill>
                <a:latin typeface="Arial"/>
              </a:rPr>
              <a:t>-X3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Export </a:t>
            </a:r>
            <a:r>
              <a:rPr lang="en-US" sz="400">
                <a:solidFill>
                  <a:srgbClr val="201E1F"/>
                </a:solidFill>
                <a:latin typeface="Arial"/>
              </a:rPr>
              <a:t>-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4998720" y="2225040"/>
            <a:ext cx="585216" cy="60960"/>
          </a:xfrm>
          <a:prstGeom prst="rect">
            <a:avLst/>
          </a:prstGeom>
          <a:solidFill>
            <a:srgbClr val="F5F5E9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2B2A2E"/>
                </a:solidFill>
                <a:latin typeface="Arial"/>
              </a:rPr>
              <a:t>Viewer Presentation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2584704" y="3828288"/>
            <a:ext cx="2548128" cy="213360"/>
          </a:xfrm>
          <a:prstGeom prst="rect">
            <a:avLst/>
          </a:prstGeom>
          <a:solidFill>
            <a:srgbClr val="E2DCD6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900" b="1">
                <a:solidFill>
                  <a:srgbClr val="2B2A2E"/>
                </a:solidFill>
                <a:latin typeface="Tahoma"/>
              </a:rPr>
              <a:t>Qi_ </a:t>
            </a:r>
            <a:r>
              <a:rPr lang="en-US" sz="900" b="1" spc="500">
                <a:solidFill>
                  <a:srgbClr val="296A9D"/>
                </a:solidFill>
                <a:latin typeface="Tahoma"/>
              </a:rPr>
              <a:t>.Q6BE»Oilf </a:t>
            </a:r>
            <a:r>
              <a:rPr lang="en-US" sz="900" b="1" spc="500">
                <a:solidFill>
                  <a:srgbClr val="517485"/>
                </a:solidFill>
                <a:latin typeface="Tahoma"/>
              </a:rPr>
              <a:t>S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5474208" y="3883152"/>
            <a:ext cx="146304" cy="109728"/>
          </a:xfrm>
          <a:prstGeom prst="rect">
            <a:avLst/>
          </a:prstGeom>
          <a:solidFill>
            <a:srgbClr val="E2DCD6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s" sz="400">
                <a:solidFill>
                  <a:srgbClr val="716F74"/>
                </a:solidFill>
                <a:latin typeface="Arial"/>
              </a:rPr>
              <a:t>«}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5644896" y="3864864"/>
            <a:ext cx="188976" cy="152400"/>
          </a:xfrm>
          <a:prstGeom prst="rect">
            <a:avLst/>
          </a:prstGeom>
          <a:solidFill>
            <a:srgbClr val="E2DCD6"/>
          </a:solidFill>
        </p:spPr>
        <p:txBody>
          <a:bodyPr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716F74"/>
                </a:solidFill>
                <a:latin typeface="Arial"/>
              </a:rPr>
              <a:t>ESP</a:t>
            </a:r>
          </a:p>
          <a:p>
            <a:pPr indent="0"/>
            <a:r>
              <a:rPr lang="en-US" sz="400">
                <a:solidFill>
                  <a:srgbClr val="201E1F"/>
                </a:solidFill>
                <a:latin typeface="Arial"/>
              </a:rPr>
              <a:t>LAA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6016752" y="3852672"/>
            <a:ext cx="621792" cy="195072"/>
          </a:xfrm>
          <a:prstGeom prst="rect">
            <a:avLst/>
          </a:prstGeom>
          <a:solidFill>
            <a:srgbClr val="E2DCD6"/>
          </a:solidFill>
        </p:spPr>
        <p:txBody>
          <a:bodyPr lIns="0" tIns="0" rIns="0" bIns="0">
            <a:noAutofit/>
          </a:bodyPr>
          <a:lstStyle/>
          <a:p>
            <a:pPr indent="0" algn="just">
              <a:lnSpc>
                <a:spcPts val="312"/>
              </a:lnSpc>
            </a:pPr>
            <a:r>
              <a:rPr lang="en-US" sz="400">
                <a:solidFill>
                  <a:srgbClr val="58565B"/>
                </a:solidFill>
                <a:latin typeface="Arial"/>
              </a:rPr>
              <a:t>ft </a:t>
            </a:r>
            <a:r>
              <a:rPr lang="en-US" sz="400">
                <a:solidFill>
                  <a:srgbClr val="201E1F"/>
                </a:solidFill>
                <a:latin typeface="Arial"/>
              </a:rPr>
              <a:t>£&gt;    </a:t>
            </a:r>
            <a:r>
              <a:rPr lang="en-US" sz="400" baseline="30000">
                <a:solidFill>
                  <a:srgbClr val="201E1F"/>
                </a:solidFill>
                <a:latin typeface="Arial"/>
              </a:rPr>
              <a:t>11 </a:t>
            </a:r>
            <a:r>
              <a:rPr lang="en-US" sz="400" baseline="30000">
                <a:solidFill>
                  <a:srgbClr val="83858A"/>
                </a:solidFill>
                <a:latin typeface="Arial"/>
              </a:rPr>
              <a:t>29 </a:t>
            </a:r>
            <a:r>
              <a:rPr lang="en-US" sz="400" baseline="30000">
                <a:solidFill>
                  <a:srgbClr val="58565B"/>
                </a:solidFill>
                <a:latin typeface="Arial"/>
              </a:rPr>
              <a:t>P</a:t>
            </a:r>
            <a:r>
              <a:rPr lang="en-US" sz="400">
                <a:solidFill>
                  <a:srgbClr val="58565B"/>
                </a:solidFill>
                <a:latin typeface="Arial"/>
              </a:rPr>
              <a:t>‘ </a:t>
            </a:r>
            <a:r>
              <a:rPr lang="en-US" sz="400" baseline="30000">
                <a:solidFill>
                  <a:srgbClr val="201E1F"/>
                </a:solidFill>
                <a:latin typeface="Arial"/>
              </a:rPr>
              <a:t>m</a:t>
            </a:r>
          </a:p>
          <a:p>
            <a:pPr indent="0" algn="just">
              <a:lnSpc>
                <a:spcPts val="312"/>
              </a:lnSpc>
            </a:pPr>
            <a:r>
              <a:rPr lang="en-US" sz="450" i="1">
                <a:solidFill>
                  <a:srgbClr val="58565B"/>
                </a:solidFill>
                <a:latin typeface="Times New Roman"/>
              </a:rPr>
              <a:t>’</a:t>
            </a:r>
            <a:r>
              <a:rPr lang="en-US" sz="400">
                <a:solidFill>
                  <a:srgbClr val="58565B"/>
                </a:solidFill>
                <a:latin typeface="Arial"/>
              </a:rPr>
              <a:t>    19/09/2025 -</a:t>
            </a:r>
          </a:p>
        </p:txBody>
      </p:sp>
      <p:sp>
        <p:nvSpPr>
          <p:cNvPr id="25" name="Rectángulo 24"/>
          <p:cNvSpPr/>
          <p:nvPr/>
        </p:nvSpPr>
        <p:spPr>
          <a:xfrm>
            <a:off x="1075944" y="4200144"/>
            <a:ext cx="1539240" cy="15849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s" sz="1100">
                <a:latin typeface="Arial"/>
              </a:rPr>
              <a:t>Resuelto con </a:t>
            </a:r>
            <a:r>
              <a:rPr lang="en-US" sz="1100">
                <a:latin typeface="Arial"/>
              </a:rPr>
              <a:t>PomQm: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1091184" y="4535424"/>
            <a:ext cx="780288" cy="57912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201E1F"/>
                </a:solidFill>
                <a:latin typeface="Arial"/>
              </a:rPr>
              <a:t>“it </a:t>
            </a:r>
            <a:r>
              <a:rPr lang="en-US" sz="400">
                <a:solidFill>
                  <a:srgbClr val="533751"/>
                </a:solidFill>
                <a:latin typeface="Arial"/>
              </a:rPr>
              <a:t>QM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for Windows - [Iterations]</a:t>
            </a:r>
          </a:p>
        </p:txBody>
      </p:sp>
      <p:sp>
        <p:nvSpPr>
          <p:cNvPr id="27" name="Rectángulo 26"/>
          <p:cNvSpPr/>
          <p:nvPr/>
        </p:nvSpPr>
        <p:spPr>
          <a:xfrm>
            <a:off x="1408176" y="4632960"/>
            <a:ext cx="2042160" cy="67056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indent="0" algn="r"/>
            <a:r>
              <a:rPr lang="en-US" sz="400">
                <a:solidFill>
                  <a:srgbClr val="8E95A2"/>
                </a:solidFill>
                <a:latin typeface="Arial"/>
              </a:rPr>
              <a:t>EDIT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VIEW TAYLOR MODULE FORMAT TOOLS </a:t>
            </a:r>
            <a:r>
              <a:rPr lang="en-US" sz="400">
                <a:solidFill>
                  <a:srgbClr val="628DBA"/>
                </a:solidFill>
                <a:latin typeface="Arial"/>
              </a:rPr>
              <a:t>£ </a:t>
            </a:r>
            <a:r>
              <a:rPr lang="en-US" sz="400">
                <a:solidFill>
                  <a:srgbClr val="357D46"/>
                </a:solidFill>
                <a:latin typeface="Arial"/>
              </a:rPr>
              <a:t>SOLUTIONS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HELP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1353312" y="4748784"/>
            <a:ext cx="2133600" cy="137160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indent="0" algn="just"/>
            <a:r>
              <a:rPr lang="en-US" sz="1100">
                <a:solidFill>
                  <a:srgbClr val="8E95A2"/>
                </a:solidFill>
                <a:latin typeface="Arial"/>
              </a:rPr>
              <a:t>3 </a:t>
            </a:r>
            <a:r>
              <a:rPr lang="es" sz="1100">
                <a:solidFill>
                  <a:srgbClr val="628DBA"/>
                </a:solidFill>
                <a:latin typeface="Arial"/>
              </a:rPr>
              <a:t>y </a:t>
            </a:r>
            <a:r>
              <a:rPr lang="en-US" sz="1100">
                <a:solidFill>
                  <a:srgbClr val="8E95A2"/>
                </a:solidFill>
                <a:latin typeface="Arial"/>
              </a:rPr>
              <a:t>iQi </a:t>
            </a:r>
            <a:r>
              <a:rPr lang="es" sz="1100">
                <a:solidFill>
                  <a:srgbClr val="8E95A2"/>
                </a:solidFill>
                <a:latin typeface="Arial"/>
              </a:rPr>
              <a:t>•»    </a:t>
            </a:r>
            <a:r>
              <a:rPr lang="en-US" sz="1100">
                <a:solidFill>
                  <a:srgbClr val="8E95A2"/>
                </a:solidFill>
                <a:latin typeface="Arial"/>
              </a:rPr>
              <a:t>--</a:t>
            </a:r>
            <a:r>
              <a:rPr lang="en-US" sz="1100" baseline="30000">
                <a:solidFill>
                  <a:srgbClr val="8E95A2"/>
                </a:solidFill>
                <a:latin typeface="Arial"/>
              </a:rPr>
              <a:t>;</a:t>
            </a:r>
            <a:r>
              <a:rPr lang="en-US" sz="1100">
                <a:solidFill>
                  <a:srgbClr val="8E95A2"/>
                </a:solidFill>
                <a:latin typeface="Arial"/>
              </a:rPr>
              <a:t>i i    </a:t>
            </a:r>
            <a:r>
              <a:rPr lang="en-US" sz="1100">
                <a:solidFill>
                  <a:srgbClr val="628DBA"/>
                </a:solidFill>
                <a:latin typeface="Arial"/>
              </a:rPr>
              <a:t>J3</a:t>
            </a:r>
          </a:p>
        </p:txBody>
      </p:sp>
      <p:sp>
        <p:nvSpPr>
          <p:cNvPr id="29" name="Rectángulo 28"/>
          <p:cNvSpPr/>
          <p:nvPr/>
        </p:nvSpPr>
        <p:spPr>
          <a:xfrm>
            <a:off x="1143000" y="4898136"/>
            <a:ext cx="594360" cy="54864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533751"/>
                </a:solidFill>
                <a:latin typeface="Arial"/>
              </a:rPr>
              <a:t>New Open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Save </a:t>
            </a:r>
            <a:r>
              <a:rPr lang="en-US" sz="400">
                <a:solidFill>
                  <a:srgbClr val="533751"/>
                </a:solidFill>
                <a:latin typeface="Arial"/>
              </a:rPr>
              <a:t>Print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1078992" y="4693920"/>
            <a:ext cx="243840" cy="207264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1100">
                <a:solidFill>
                  <a:srgbClr val="A4A19D"/>
                </a:solidFill>
                <a:latin typeface="Arial"/>
              </a:rPr>
              <a:t>J*</a:t>
            </a:r>
          </a:p>
        </p:txBody>
      </p:sp>
      <p:graphicFrame>
        <p:nvGraphicFramePr>
          <p:cNvPr id="31" name="Tabla 30"/>
          <p:cNvGraphicFramePr>
            <a:graphicFrameLocks noGrp="1"/>
          </p:cNvGraphicFramePr>
          <p:nvPr/>
        </p:nvGraphicFramePr>
        <p:xfrm>
          <a:off x="1764792" y="4721352"/>
          <a:ext cx="1054608" cy="295656"/>
        </p:xfrm>
        <a:graphic>
          <a:graphicData uri="http://schemas.openxmlformats.org/drawingml/2006/table">
            <a:tbl>
              <a:tblPr/>
              <a:tblGrid>
                <a:gridCol w="32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0688">
                <a:tc>
                  <a:txBody>
                    <a:bodyPr/>
                    <a:lstStyle/>
                    <a:p>
                      <a:endParaRPr sz="9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endParaRPr sz="9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s" sz="1100">
                          <a:solidFill>
                            <a:srgbClr val="8E95A2"/>
                          </a:solidFill>
                          <a:latin typeface="Arial"/>
                        </a:rPr>
                        <a:t>-fj </a:t>
                      </a:r>
                      <a:r>
                        <a:rPr lang="es" sz="1100">
                          <a:solidFill>
                            <a:srgbClr val="938A7D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968"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5C6C77"/>
                          </a:solidFill>
                          <a:latin typeface="Arial"/>
                        </a:rPr>
                        <a:t>Copy </a:t>
                      </a:r>
                      <a:r>
                        <a:rPr lang="es" sz="400">
                          <a:solidFill>
                            <a:srgbClr val="5C6C77"/>
                          </a:solidFill>
                          <a:latin typeface="Arial"/>
                        </a:rPr>
                        <a:t>Paste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" name="Rectángulo 31"/>
          <p:cNvSpPr/>
          <p:nvPr/>
        </p:nvSpPr>
        <p:spPr>
          <a:xfrm>
            <a:off x="1085088" y="5108448"/>
            <a:ext cx="341376" cy="79248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628DBA"/>
                </a:solidFill>
                <a:latin typeface="Arial"/>
              </a:rPr>
              <a:t>MyOMLab</a:t>
            </a:r>
          </a:p>
        </p:txBody>
      </p:sp>
      <p:sp>
        <p:nvSpPr>
          <p:cNvPr id="33" name="Rectángulo 32"/>
          <p:cNvSpPr/>
          <p:nvPr/>
        </p:nvSpPr>
        <p:spPr>
          <a:xfrm>
            <a:off x="1831848" y="5059680"/>
            <a:ext cx="771144" cy="112776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1100">
                <a:solidFill>
                  <a:srgbClr val="2665CF"/>
                </a:solidFill>
                <a:latin typeface="Arial"/>
              </a:rPr>
              <a:t>- </a:t>
            </a:r>
            <a:r>
              <a:rPr lang="en-US" sz="1100" i="1">
                <a:solidFill>
                  <a:srgbClr val="2665CF"/>
                </a:solidFill>
                <a:latin typeface="Arial"/>
              </a:rPr>
              <a:t>ki&gt;</a:t>
            </a:r>
            <a:r>
              <a:rPr lang="en-US" sz="1100">
                <a:solidFill>
                  <a:srgbClr val="2665CF"/>
                </a:solidFill>
                <a:latin typeface="Arial"/>
              </a:rPr>
              <a:t> </a:t>
            </a:r>
            <a:r>
              <a:rPr lang="en-US" sz="1100">
                <a:solidFill>
                  <a:srgbClr val="4B6EA5"/>
                </a:solidFill>
                <a:latin typeface="Arial"/>
              </a:rPr>
              <a:t>u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1417320" y="5184648"/>
            <a:ext cx="1213104" cy="57912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indent="330200">
              <a:lnSpc>
                <a:spcPts val="768"/>
              </a:lnSpc>
            </a:pPr>
            <a:r>
              <a:rPr lang="en-US" sz="400">
                <a:solidFill>
                  <a:srgbClr val="8E95A2"/>
                </a:solidFill>
                <a:latin typeface="Arial"/>
              </a:rPr>
              <a:t>Paste From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Copy Cell Paste/Copy Help Web Site </a:t>
            </a:r>
          </a:p>
        </p:txBody>
      </p:sp>
      <p:sp>
        <p:nvSpPr>
          <p:cNvPr id="35" name="Rectángulo 34"/>
          <p:cNvSpPr/>
          <p:nvPr/>
        </p:nvSpPr>
        <p:spPr>
          <a:xfrm>
            <a:off x="1133856" y="5279136"/>
            <a:ext cx="1731264" cy="64008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indent="330200">
              <a:lnSpc>
                <a:spcPts val="768"/>
              </a:lnSpc>
            </a:pPr>
            <a:r>
              <a:rPr lang="en-US" sz="400">
                <a:solidFill>
                  <a:srgbClr val="2B2A2E"/>
                </a:solidFill>
                <a:latin typeface="Arial"/>
              </a:rPr>
              <a:t>Table formatting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Arial    </a:t>
            </a:r>
            <a:r>
              <a:rPr lang="es" sz="400">
                <a:latin typeface="Arial"/>
              </a:rPr>
              <a:t>»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10    </a:t>
            </a:r>
            <a:r>
              <a:rPr lang="es" sz="400">
                <a:solidFill>
                  <a:srgbClr val="2B2A2E"/>
                </a:solidFill>
                <a:latin typeface="Arial"/>
              </a:rPr>
              <a:t>»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?&lt;$ Fix Dec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2688336" y="5096256"/>
            <a:ext cx="408432" cy="85344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59576C"/>
                </a:solidFill>
                <a:latin typeface="Arial"/>
              </a:rPr>
              <a:t>Decimals </a:t>
            </a:r>
            <a:r>
              <a:rPr lang="en-US" sz="400">
                <a:solidFill>
                  <a:srgbClr val="B23480"/>
                </a:solidFill>
                <a:latin typeface="Arial"/>
              </a:rPr>
              <a:t>1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3108960" y="4998720"/>
            <a:ext cx="134112" cy="268224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2400">
                <a:solidFill>
                  <a:srgbClr val="628DBA"/>
                </a:solidFill>
                <a:latin typeface="Arial"/>
              </a:rPr>
              <a:t>0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3553968" y="4937760"/>
            <a:ext cx="115824" cy="67056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8E95A2"/>
                </a:solidFill>
                <a:latin typeface="Arial"/>
              </a:rPr>
              <a:t>Row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3724656" y="4937760"/>
            <a:ext cx="170688" cy="67056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8E95A2"/>
                </a:solidFill>
                <a:latin typeface="Arial"/>
              </a:rPr>
              <a:t>Colur</a:t>
            </a:r>
          </a:p>
        </p:txBody>
      </p:sp>
      <p:sp>
        <p:nvSpPr>
          <p:cNvPr id="40" name="Rectángulo 39"/>
          <p:cNvSpPr/>
          <p:nvPr/>
        </p:nvSpPr>
        <p:spPr>
          <a:xfrm>
            <a:off x="3255264" y="5102352"/>
            <a:ext cx="630936" cy="70104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indent="0">
              <a:spcAft>
                <a:spcPts val="420"/>
              </a:spcAft>
            </a:pPr>
            <a:r>
              <a:rPr lang="en-US" sz="500">
                <a:solidFill>
                  <a:srgbClr val="F54922"/>
                </a:solidFill>
                <a:latin typeface="Arial"/>
              </a:rPr>
              <a:t>3 </a:t>
            </a:r>
            <a:r>
              <a:rPr lang="en-US" sz="500">
                <a:solidFill>
                  <a:srgbClr val="9C1E42"/>
                </a:solidFill>
                <a:latin typeface="Arial"/>
              </a:rPr>
              <a:t>4 </a:t>
            </a:r>
            <a:r>
              <a:rPr lang="en-US" sz="500">
                <a:solidFill>
                  <a:srgbClr val="666ACC"/>
                </a:solidFill>
                <a:latin typeface="Arial"/>
              </a:rPr>
              <a:t>5 </a:t>
            </a:r>
            <a:r>
              <a:rPr lang="en-US" sz="500">
                <a:solidFill>
                  <a:srgbClr val="102CCA"/>
                </a:solidFill>
                <a:latin typeface="Arial"/>
              </a:rPr>
              <a:t>6 </a:t>
            </a:r>
            <a:r>
              <a:rPr lang="en-US" sz="500">
                <a:solidFill>
                  <a:srgbClr val="495668"/>
                </a:solidFill>
                <a:latin typeface="Arial"/>
              </a:rPr>
              <a:t>°P</a:t>
            </a:r>
            <a:r>
              <a:rPr lang="en-US" sz="500" baseline="30000">
                <a:solidFill>
                  <a:srgbClr val="495668"/>
                </a:solidFill>
                <a:latin typeface="Arial"/>
              </a:rPr>
              <a:t>4r| </a:t>
            </a:r>
            <a:r>
              <a:rPr lang="es" sz="500" baseline="30000">
                <a:solidFill>
                  <a:srgbClr val="495668"/>
                </a:solidFill>
                <a:latin typeface="Arial"/>
              </a:rPr>
              <a:t>F</a:t>
            </a:r>
            <a:r>
              <a:rPr lang="es" sz="500">
                <a:solidFill>
                  <a:srgbClr val="495668"/>
                </a:solidFill>
                <a:latin typeface="Arial"/>
              </a:rPr>
              <a:t>¡</a:t>
            </a:r>
            <a:r>
              <a:rPr lang="es" sz="500" baseline="30000">
                <a:solidFill>
                  <a:srgbClr val="495668"/>
                </a:solidFill>
                <a:latin typeface="Arial"/>
              </a:rPr>
              <a:t>|e</a:t>
            </a:r>
          </a:p>
        </p:txBody>
      </p:sp>
      <p:sp>
        <p:nvSpPr>
          <p:cNvPr id="41" name="Rectángulo 40"/>
          <p:cNvSpPr/>
          <p:nvPr/>
        </p:nvSpPr>
        <p:spPr>
          <a:xfrm>
            <a:off x="3249168" y="5288280"/>
            <a:ext cx="694944" cy="54864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2B2A2E"/>
                </a:solidFill>
                <a:latin typeface="Arial"/>
              </a:rPr>
              <a:t>Selected cells formatting </a:t>
            </a:r>
            <a:r>
              <a:rPr lang="en-US" sz="400">
                <a:latin typeface="Arial"/>
              </a:rPr>
              <a:t>B</a:t>
            </a:r>
          </a:p>
        </p:txBody>
      </p:sp>
      <p:graphicFrame>
        <p:nvGraphicFramePr>
          <p:cNvPr id="42" name="Tabla 41"/>
          <p:cNvGraphicFramePr>
            <a:graphicFrameLocks noGrp="1"/>
          </p:cNvGraphicFramePr>
          <p:nvPr/>
        </p:nvGraphicFramePr>
        <p:xfrm>
          <a:off x="4047744" y="4733544"/>
          <a:ext cx="883920" cy="891540"/>
        </p:xfrm>
        <a:graphic>
          <a:graphicData uri="http://schemas.openxmlformats.org/drawingml/2006/table">
            <a:tbl>
              <a:tblPr/>
              <a:tblGrid>
                <a:gridCol w="240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1064">
                <a:tc>
                  <a:txBody>
                    <a:bodyPr/>
                    <a:lstStyle/>
                    <a:p>
                      <a:pPr marL="101600" indent="0"/>
                      <a:r>
                        <a:rPr lang="es" sz="400">
                          <a:solidFill>
                            <a:srgbClr val="83858A"/>
                          </a:solidFill>
                          <a:latin typeface="Arial"/>
                        </a:rPr>
                        <a:t>"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marL="139700" indent="0"/>
                      <a:r>
                        <a:rPr lang="en-US" sz="950">
                          <a:solidFill>
                            <a:srgbClr val="709ED1"/>
                          </a:solidFill>
                          <a:latin typeface="Candara"/>
                        </a:rPr>
                        <a:t>a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48"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90A5BC"/>
                          </a:solidFill>
                          <a:latin typeface="Arial"/>
                        </a:rPr>
                        <a:t>Copy Cell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Calculator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343757"/>
                          </a:solidFill>
                          <a:latin typeface="Arial"/>
                        </a:rPr>
                        <a:t>Normal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"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8E95A2"/>
                          </a:solidFill>
                          <a:latin typeface="Arial"/>
                        </a:rPr>
                        <a:t>Down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Distribution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792"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8E95A2"/>
                          </a:solidFill>
                          <a:latin typeface="Arial"/>
                        </a:rPr>
                        <a:t>Previous</a:t>
                      </a:r>
                    </a:p>
                  </a:txBody>
                  <a:tcPr marL="0" marR="0" marT="0" marB="0" anchor="ctr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latin typeface="Arial"/>
                        </a:rPr>
                        <a:t>^ </a:t>
                      </a:r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Next</a:t>
                      </a:r>
                    </a:p>
                  </a:txBody>
                  <a:tcPr marL="0" marR="0" marT="0" marB="0" anchor="ctr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endParaRPr sz="12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392">
                <a:tc>
                  <a:txBody>
                    <a:bodyPr/>
                    <a:lstStyle/>
                    <a:p>
                      <a:pPr indent="0"/>
                      <a:r>
                        <a:rPr lang="en-US" sz="950">
                          <a:solidFill>
                            <a:srgbClr val="2B2A2E"/>
                          </a:solidFill>
                          <a:latin typeface="Candara"/>
                        </a:rPr>
                        <a:t>u </a:t>
                      </a:r>
                      <a:r>
                        <a:rPr lang="en-US" sz="850" i="1">
                          <a:solidFill>
                            <a:srgbClr val="5C6C77"/>
                          </a:solidFill>
                          <a:latin typeface="Arial"/>
                        </a:rPr>
                        <a:t>m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1B1D7D"/>
                          </a:solidFill>
                          <a:latin typeface="Arial"/>
                        </a:rPr>
                        <a:t>&lt;</a:t>
                      </a:r>
                    </a:p>
                    <a:p>
                      <a:pPr indent="0"/>
                      <a:r>
                        <a:rPr lang="en-US" sz="950">
                          <a:solidFill>
                            <a:srgbClr val="5C6C77"/>
                          </a:solidFill>
                          <a:latin typeface="Candara"/>
                        </a:rPr>
                        <a:t>i</a:t>
                      </a:r>
                    </a:p>
                    <a:p>
                      <a:pPr indent="0"/>
                      <a:r>
                        <a:rPr lang="en-US" sz="950">
                          <a:solidFill>
                            <a:srgbClr val="5C6C77"/>
                          </a:solidFill>
                          <a:latin typeface="Candara"/>
                        </a:rPr>
                        <a:t>HI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3B3E79"/>
                          </a:solidFill>
                          <a:latin typeface="Arial"/>
                        </a:rPr>
                        <a:t>&lt;3&gt;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3" name="Rectángulo 42"/>
          <p:cNvSpPr/>
          <p:nvPr/>
        </p:nvSpPr>
        <p:spPr>
          <a:xfrm>
            <a:off x="5199888" y="4736592"/>
            <a:ext cx="231648" cy="231648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5C6C77"/>
                </a:solidFill>
                <a:latin typeface="Arial"/>
              </a:rPr>
              <a:t>Snip I</a:t>
            </a:r>
          </a:p>
        </p:txBody>
      </p:sp>
      <p:sp>
        <p:nvSpPr>
          <p:cNvPr id="44" name="Rectángulo 43"/>
          <p:cNvSpPr/>
          <p:nvPr/>
        </p:nvSpPr>
        <p:spPr>
          <a:xfrm>
            <a:off x="5663184" y="4767072"/>
            <a:ext cx="213360" cy="201168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59426B"/>
                </a:solidFill>
                <a:latin typeface="Arial"/>
              </a:rPr>
              <a:t>Help</a:t>
            </a:r>
          </a:p>
        </p:txBody>
      </p:sp>
      <p:sp>
        <p:nvSpPr>
          <p:cNvPr id="45" name="Rectángulo 44"/>
          <p:cNvSpPr/>
          <p:nvPr/>
        </p:nvSpPr>
        <p:spPr>
          <a:xfrm>
            <a:off x="1091184" y="5370576"/>
            <a:ext cx="3486912" cy="79248"/>
          </a:xfrm>
          <a:prstGeom prst="rect">
            <a:avLst/>
          </a:prstGeom>
          <a:solidFill>
            <a:srgbClr val="F98071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351A1B"/>
                </a:solidFill>
                <a:latin typeface="Arial"/>
              </a:rPr>
              <a:t>INSTRUCTION </a:t>
            </a:r>
            <a:r>
              <a:rPr lang="en-US" sz="400">
                <a:solidFill>
                  <a:srgbClr val="743837"/>
                </a:solidFill>
                <a:latin typeface="Arial"/>
              </a:rPr>
              <a:t>There are more results available in additional windows. These may be opened by usingthe SOLUTIONS menu in the Main Menu.</a:t>
            </a:r>
          </a:p>
        </p:txBody>
      </p:sp>
      <p:sp>
        <p:nvSpPr>
          <p:cNvPr id="46" name="Rectángulo 45"/>
          <p:cNvSpPr/>
          <p:nvPr/>
        </p:nvSpPr>
        <p:spPr>
          <a:xfrm>
            <a:off x="1109472" y="5553456"/>
            <a:ext cx="859536" cy="1645920"/>
          </a:xfrm>
          <a:prstGeom prst="rect">
            <a:avLst/>
          </a:prstGeom>
          <a:solidFill>
            <a:srgbClr val="FCDABA"/>
          </a:solidFill>
        </p:spPr>
        <p:txBody>
          <a:bodyPr lIns="0" tIns="0" rIns="0" bIns="0">
            <a:noAutofit/>
          </a:bodyPr>
          <a:lstStyle/>
          <a:p>
            <a:pPr indent="0" algn="just">
              <a:lnSpc>
                <a:spcPts val="792"/>
              </a:lnSpc>
            </a:pPr>
            <a:r>
              <a:rPr lang="en-US" sz="400">
                <a:solidFill>
                  <a:srgbClr val="628DBA"/>
                </a:solidFill>
                <a:latin typeface="Arial"/>
              </a:rPr>
              <a:t>Module tree    </a:t>
            </a:r>
            <a:r>
              <a:rPr lang="en-US" sz="400">
                <a:solidFill>
                  <a:srgbClr val="83858A"/>
                </a:solidFill>
                <a:latin typeface="Arial"/>
              </a:rPr>
              <a:t>Fide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Panel</a:t>
            </a:r>
          </a:p>
          <a:p>
            <a:pPr indent="0" algn="just">
              <a:lnSpc>
                <a:spcPts val="792"/>
              </a:lnSpc>
            </a:pPr>
            <a:r>
              <a:rPr lang="en-US" sz="400">
                <a:solidFill>
                  <a:srgbClr val="76645F"/>
                </a:solidFill>
                <a:latin typeface="Arial"/>
              </a:rPr>
              <a:t>.....Asstgnment</a:t>
            </a:r>
          </a:p>
          <a:p>
            <a:pPr indent="0">
              <a:lnSpc>
                <a:spcPts val="528"/>
              </a:lnSpc>
            </a:pPr>
            <a:r>
              <a:rPr lang="en-US" sz="400">
                <a:solidFill>
                  <a:srgbClr val="76645F"/>
                </a:solidFill>
                <a:latin typeface="Arial"/>
              </a:rPr>
              <a:t>± Break even/Cost-Volume Analysis ± Decision Analysis +i - Forecasting Game Theory Goal Programming Integer </a:t>
            </a:r>
            <a:r>
              <a:rPr lang="en-US" sz="400">
                <a:solidFill>
                  <a:srgbClr val="62524B"/>
                </a:solidFill>
                <a:latin typeface="Arial"/>
              </a:rPr>
              <a:t>&amp; Mixed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Integer </a:t>
            </a:r>
            <a:r>
              <a:rPr lang="en-US" sz="400">
                <a:solidFill>
                  <a:srgbClr val="62524B"/>
                </a:solidFill>
                <a:latin typeface="Arial"/>
              </a:rPr>
              <a:t>Programming </a:t>
            </a:r>
            <a:r>
              <a:rPr lang="en-US" sz="400">
                <a:solidFill>
                  <a:srgbClr val="628DBA"/>
                </a:solidFill>
                <a:latin typeface="Arial"/>
              </a:rPr>
              <a:t>3-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Inventory </a:t>
            </a:r>
            <a:r>
              <a:rPr lang="en-US" sz="400">
                <a:solidFill>
                  <a:srgbClr val="FC6762"/>
                </a:solidFill>
                <a:latin typeface="Arial"/>
              </a:rPr>
              <a:t>j— Linear Pragramrmig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Markov Analysis Material Requirements Ptanrung +i Networks</a:t>
            </a:r>
          </a:p>
          <a:p>
            <a:pPr indent="0">
              <a:lnSpc>
                <a:spcPts val="528"/>
              </a:lnSpc>
            </a:pPr>
            <a:r>
              <a:rPr lang="en-US" sz="400">
                <a:solidFill>
                  <a:srgbClr val="76645F"/>
                </a:solidFill>
                <a:latin typeface="Arial"/>
              </a:rPr>
              <a:t>3 Project Management (PERT^PM) </a:t>
            </a:r>
            <a:r>
              <a:rPr lang="en-US" sz="400" cap="small">
                <a:solidFill>
                  <a:srgbClr val="76645F"/>
                </a:solidFill>
                <a:latin typeface="Arial"/>
              </a:rPr>
              <a:t>h</a:t>
            </a:r>
            <a:r>
              <a:rPr lang="en-US" sz="400">
                <a:solidFill>
                  <a:srgbClr val="76645F"/>
                </a:solidFill>
                <a:latin typeface="Arial"/>
              </a:rPr>
              <a:t> Quality Control - Scoring Model Simulation</a:t>
            </a:r>
          </a:p>
          <a:p>
            <a:pPr indent="0">
              <a:lnSpc>
                <a:spcPts val="528"/>
              </a:lnSpc>
            </a:pPr>
            <a:r>
              <a:rPr lang="en-US" sz="550">
                <a:solidFill>
                  <a:srgbClr val="76645F"/>
                </a:solidFill>
                <a:latin typeface="Candara"/>
              </a:rPr>
              <a:t>1</a:t>
            </a:r>
            <a:r>
              <a:rPr lang="en-US" sz="400">
                <a:solidFill>
                  <a:srgbClr val="76645F"/>
                </a:solidFill>
                <a:latin typeface="Arial"/>
              </a:rPr>
              <a:t> Statistics (mean. var. ad; normal dot) Transportation </a:t>
            </a:r>
            <a:r>
              <a:rPr lang="en-US" sz="400" cap="small">
                <a:solidFill>
                  <a:srgbClr val="76645F"/>
                </a:solidFill>
                <a:latin typeface="Arial"/>
              </a:rPr>
              <a:t>t</a:t>
            </a:r>
            <a:r>
              <a:rPr lang="en-US" sz="400">
                <a:solidFill>
                  <a:srgbClr val="76645F"/>
                </a:solidFill>
                <a:latin typeface="Arial"/>
              </a:rPr>
              <a:t> Waiting </a:t>
            </a:r>
            <a:r>
              <a:rPr lang="es" sz="400">
                <a:solidFill>
                  <a:srgbClr val="76645F"/>
                </a:solidFill>
                <a:latin typeface="Arial"/>
              </a:rPr>
              <a:t>Linee</a:t>
            </a:r>
          </a:p>
          <a:p>
            <a:pPr marL="88900" marR="254000" indent="0" algn="just">
              <a:lnSpc>
                <a:spcPts val="528"/>
              </a:lnSpc>
            </a:pPr>
            <a:r>
              <a:rPr lang="en-US" sz="400">
                <a:solidFill>
                  <a:srgbClr val="76645F"/>
                </a:solidFill>
                <a:latin typeface="Arial"/>
              </a:rPr>
              <a:t>Display OM Modules only Display QM Modules </a:t>
            </a:r>
            <a:r>
              <a:rPr lang="en-US" sz="400">
                <a:solidFill>
                  <a:srgbClr val="62524B"/>
                </a:solidFill>
                <a:latin typeface="Arial"/>
              </a:rPr>
              <a:t>only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Display ALL Modules</a:t>
            </a:r>
          </a:p>
        </p:txBody>
      </p:sp>
      <p:sp>
        <p:nvSpPr>
          <p:cNvPr id="47" name="Rectángulo 46"/>
          <p:cNvSpPr/>
          <p:nvPr/>
        </p:nvSpPr>
        <p:spPr>
          <a:xfrm>
            <a:off x="2084832" y="5504688"/>
            <a:ext cx="359664" cy="280416"/>
          </a:xfrm>
          <a:prstGeom prst="rect">
            <a:avLst/>
          </a:prstGeom>
          <a:solidFill>
            <a:srgbClr val="F5F5E9"/>
          </a:solidFill>
        </p:spPr>
        <p:txBody>
          <a:bodyPr lIns="0" tIns="0" rIns="0" bIns="0">
            <a:noAutofit/>
          </a:bodyPr>
          <a:lstStyle/>
          <a:p>
            <a:pPr indent="0">
              <a:lnSpc>
                <a:spcPts val="816"/>
              </a:lnSpc>
            </a:pPr>
            <a:r>
              <a:rPr lang="en-US" sz="400">
                <a:solidFill>
                  <a:srgbClr val="716F74"/>
                </a:solidFill>
                <a:latin typeface="Arial"/>
              </a:rPr>
              <a:t>Objective </a:t>
            </a:r>
            <a:r>
              <a:rPr lang="en-US" sz="400">
                <a:solidFill>
                  <a:srgbClr val="8E95A2"/>
                </a:solidFill>
                <a:latin typeface="Arial"/>
              </a:rPr>
              <a:t>O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Madmlae </a:t>
            </a:r>
            <a:r>
              <a:rPr lang="en-US" sz="400">
                <a:solidFill>
                  <a:srgbClr val="0864B8"/>
                </a:solidFill>
                <a:latin typeface="Arial"/>
              </a:rPr>
              <a:t>O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Minimize</a:t>
            </a:r>
          </a:p>
        </p:txBody>
      </p:sp>
      <p:sp>
        <p:nvSpPr>
          <p:cNvPr id="48" name="Rectángulo 47"/>
          <p:cNvSpPr/>
          <p:nvPr/>
        </p:nvSpPr>
        <p:spPr>
          <a:xfrm>
            <a:off x="3389376" y="5504688"/>
            <a:ext cx="1341120" cy="280416"/>
          </a:xfrm>
          <a:prstGeom prst="rect">
            <a:avLst/>
          </a:prstGeom>
          <a:solidFill>
            <a:srgbClr val="F5F5E9"/>
          </a:solidFill>
        </p:spPr>
        <p:txBody>
          <a:bodyPr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FC6762"/>
                </a:solidFill>
                <a:latin typeface="Arial"/>
              </a:rPr>
              <a:t>Note</a:t>
            </a:r>
          </a:p>
          <a:p>
            <a:pPr indent="0">
              <a:lnSpc>
                <a:spcPts val="456"/>
              </a:lnSpc>
            </a:pPr>
            <a:r>
              <a:rPr lang="en-US" sz="400">
                <a:solidFill>
                  <a:srgbClr val="716F74"/>
                </a:solidFill>
                <a:latin typeface="Arial"/>
              </a:rPr>
              <a:t>Mult ole optimal solutions exist The solution is degenerate, </a:t>
            </a:r>
            <a:r>
              <a:rPr lang="en-US" sz="450" i="1">
                <a:solidFill>
                  <a:srgbClr val="938A7D"/>
                </a:solidFill>
                <a:latin typeface="Times New Roman"/>
              </a:rPr>
              <a:t>t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base </a:t>
            </a:r>
            <a:r>
              <a:rPr lang="es" sz="400">
                <a:solidFill>
                  <a:srgbClr val="716F74"/>
                </a:solidFill>
                <a:latin typeface="Arial"/>
              </a:rPr>
              <a:t>venable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has a value </a:t>
            </a:r>
            <a:r>
              <a:rPr lang="en-US" sz="400">
                <a:solidFill>
                  <a:srgbClr val="44423E"/>
                </a:solidFill>
                <a:latin typeface="Arial"/>
              </a:rPr>
              <a:t>of </a:t>
            </a:r>
            <a:r>
              <a:rPr lang="en-US" sz="400">
                <a:solidFill>
                  <a:srgbClr val="938A7D"/>
                </a:solidFill>
                <a:latin typeface="Arial"/>
              </a:rPr>
              <a:t>0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Interpret </a:t>
            </a:r>
            <a:r>
              <a:rPr lang="en-US" sz="400">
                <a:solidFill>
                  <a:srgbClr val="44423E"/>
                </a:solidFill>
                <a:latin typeface="Arial"/>
              </a:rPr>
              <a:t>is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reduced cost carefully.</a:t>
            </a:r>
          </a:p>
        </p:txBody>
      </p:sp>
      <p:sp>
        <p:nvSpPr>
          <p:cNvPr id="49" name="Rectángulo 48"/>
          <p:cNvSpPr/>
          <p:nvPr/>
        </p:nvSpPr>
        <p:spPr>
          <a:xfrm>
            <a:off x="2066544" y="5864352"/>
            <a:ext cx="579120" cy="79248"/>
          </a:xfrm>
          <a:prstGeom prst="rect">
            <a:avLst/>
          </a:prstGeom>
          <a:solidFill>
            <a:srgbClr val="F5F5E9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50" b="1" u="sng">
                <a:solidFill>
                  <a:srgbClr val="5BADF3"/>
                </a:solidFill>
                <a:latin typeface="Arial"/>
              </a:rPr>
              <a:t>[untitled) Solution</a:t>
            </a:r>
          </a:p>
        </p:txBody>
      </p:sp>
      <p:sp>
        <p:nvSpPr>
          <p:cNvPr id="50" name="Rectángulo 49"/>
          <p:cNvSpPr/>
          <p:nvPr/>
        </p:nvSpPr>
        <p:spPr>
          <a:xfrm>
            <a:off x="2828544" y="5949696"/>
            <a:ext cx="353568" cy="14020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/>
            <a:r>
              <a:rPr lang="en-US" sz="500" b="1">
                <a:solidFill>
                  <a:srgbClr val="76645F"/>
                </a:solidFill>
                <a:latin typeface="Arial"/>
              </a:rPr>
              <a:t>Basic</a:t>
            </a:r>
          </a:p>
          <a:p>
            <a:pPr indent="0"/>
            <a:r>
              <a:rPr lang="en-US" sz="500" b="1">
                <a:solidFill>
                  <a:srgbClr val="76645F"/>
                </a:solidFill>
                <a:latin typeface="Arial"/>
              </a:rPr>
              <a:t>Variables</a:t>
            </a:r>
          </a:p>
        </p:txBody>
      </p:sp>
      <p:sp>
        <p:nvSpPr>
          <p:cNvPr id="51" name="Rectángulo 50"/>
          <p:cNvSpPr/>
          <p:nvPr/>
        </p:nvSpPr>
        <p:spPr>
          <a:xfrm>
            <a:off x="3230880" y="6016752"/>
            <a:ext cx="323088" cy="8534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50">
                <a:solidFill>
                  <a:srgbClr val="58565B"/>
                </a:solidFill>
                <a:latin typeface="Arial"/>
              </a:rPr>
              <a:t>Quantity</a:t>
            </a:r>
          </a:p>
        </p:txBody>
      </p:sp>
      <p:sp>
        <p:nvSpPr>
          <p:cNvPr id="52" name="Rectángulo 51"/>
          <p:cNvSpPr/>
          <p:nvPr/>
        </p:nvSpPr>
        <p:spPr>
          <a:xfrm>
            <a:off x="4797552" y="6016752"/>
            <a:ext cx="341376" cy="8534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50">
                <a:solidFill>
                  <a:srgbClr val="59576C"/>
                </a:solidFill>
                <a:latin typeface="Arial"/>
              </a:rPr>
              <a:t>surplus </a:t>
            </a:r>
            <a:r>
              <a:rPr lang="en-US" sz="600">
                <a:solidFill>
                  <a:srgbClr val="59576C"/>
                </a:solidFill>
                <a:latin typeface="Candara"/>
              </a:rPr>
              <a:t>1</a:t>
            </a:r>
          </a:p>
        </p:txBody>
      </p:sp>
      <p:sp>
        <p:nvSpPr>
          <p:cNvPr id="53" name="Rectángulo 52"/>
          <p:cNvSpPr/>
          <p:nvPr/>
        </p:nvSpPr>
        <p:spPr>
          <a:xfrm>
            <a:off x="5590032" y="6016752"/>
            <a:ext cx="676656" cy="8534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50">
                <a:solidFill>
                  <a:srgbClr val="59576C"/>
                </a:solidFill>
                <a:latin typeface="Arial"/>
              </a:rPr>
              <a:t>surplus 2 artfcl 3</a:t>
            </a:r>
          </a:p>
        </p:txBody>
      </p:sp>
      <p:graphicFrame>
        <p:nvGraphicFramePr>
          <p:cNvPr id="54" name="Tabla 53"/>
          <p:cNvGraphicFramePr>
            <a:graphicFrameLocks noGrp="1"/>
          </p:cNvGraphicFramePr>
          <p:nvPr/>
        </p:nvGraphicFramePr>
        <p:xfrm>
          <a:off x="2045208" y="6096000"/>
          <a:ext cx="4568952" cy="1200912"/>
        </p:xfrm>
        <a:graphic>
          <a:graphicData uri="http://schemas.openxmlformats.org/drawingml/2006/table">
            <a:tbl>
              <a:tblPr/>
              <a:tblGrid>
                <a:gridCol w="801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01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01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3164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94488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517485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95668"/>
                          </a:solidFill>
                          <a:latin typeface="Arial"/>
                        </a:rPr>
                        <a:t>surplus </a:t>
                      </a:r>
                      <a:r>
                        <a:rPr lang="en-US" sz="500" b="1">
                          <a:solidFill>
                            <a:srgbClr val="2B2A2E"/>
                          </a:solidFill>
                          <a:latin typeface="Arial"/>
                        </a:rPr>
                        <a:t>2 </a:t>
                      </a:r>
                      <a:r>
                        <a:rPr lang="en-US" sz="500" b="1">
                          <a:solidFill>
                            <a:srgbClr val="495668"/>
                          </a:solidFill>
                          <a:latin typeface="Arial"/>
                        </a:rPr>
                        <a:t>2.0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57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4423E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325256"/>
                          </a:solidFill>
                          <a:latin typeface="Arial"/>
                        </a:rPr>
                        <a:t>-2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4423E"/>
                          </a:solidFill>
                          <a:latin typeface="Arial"/>
                        </a:rPr>
                        <a:t>-1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28DBA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88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79798B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surplus 3 10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9798B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9798B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4423E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C4B54"/>
                          </a:solidFill>
                          <a:latin typeface="Arial"/>
                        </a:rPr>
                        <a:t>-1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9798B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67570"/>
                          </a:solidFill>
                          <a:latin typeface="Arial"/>
                        </a:rPr>
                        <a:t>-1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392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787A53"/>
                          </a:solidFill>
                          <a:latin typeface="Arial"/>
                        </a:rPr>
                        <a:t>7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C4B54"/>
                          </a:solidFill>
                          <a:latin typeface="Arial"/>
                        </a:rPr>
                        <a:t>X </a:t>
                      </a:r>
                      <a:r>
                        <a:rPr lang="en-US" sz="500" b="1">
                          <a:solidFill>
                            <a:srgbClr val="517485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87A53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325256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36373D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325256"/>
                          </a:solidFill>
                          <a:latin typeface="Arial"/>
                        </a:rPr>
                        <a:t>-1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95668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59576C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2799D"/>
                          </a:solidFill>
                          <a:latin typeface="Arial"/>
                        </a:rPr>
                        <a:t>Y 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9798B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3858A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9576C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9576C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2B2A2E"/>
                          </a:solidFill>
                          <a:latin typeface="Arial"/>
                        </a:rPr>
                        <a:t>zj </a:t>
                      </a:r>
                      <a:r>
                        <a:rPr lang="en-US" sz="500" b="1">
                          <a:solidFill>
                            <a:srgbClr val="4F7FA1"/>
                          </a:solidFill>
                          <a:latin typeface="Arial"/>
                        </a:rPr>
                        <a:t>70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17485"/>
                          </a:solidFill>
                          <a:latin typeface="Arial"/>
                        </a:rPr>
                        <a:t>7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201E1F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17485"/>
                          </a:solidFill>
                          <a:latin typeface="Arial"/>
                        </a:rPr>
                        <a:t>-7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7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06385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584"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6700" indent="0"/>
                      <a:r>
                        <a:rPr lang="en-US" sz="500" b="1">
                          <a:solidFill>
                            <a:srgbClr val="6E5B89"/>
                          </a:solidFill>
                          <a:latin typeface="Arial"/>
                        </a:rPr>
                        <a:t>cj-zj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6757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9576C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2524B"/>
                          </a:solidFill>
                          <a:latin typeface="Arial"/>
                        </a:rPr>
                        <a:t>-7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38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57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392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59576C"/>
                          </a:solidFill>
                          <a:latin typeface="Arial"/>
                        </a:rPr>
                        <a:t>Iteration 8</a:t>
                      </a:r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D5D6D7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D5D6D7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DDE0E4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F5F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6645F"/>
                          </a:solidFill>
                          <a:latin typeface="Arial"/>
                        </a:rPr>
                        <a:t>surplus 2 12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9798B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9576C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F7FA1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-3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2524B"/>
                          </a:solidFill>
                          <a:latin typeface="Arial"/>
                        </a:rPr>
                        <a:t>-1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79CAD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67570"/>
                          </a:solidFill>
                          <a:latin typeface="Arial"/>
                        </a:rPr>
                        <a:t>-1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457072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95668"/>
                          </a:solidFill>
                          <a:latin typeface="Arial"/>
                        </a:rPr>
                        <a:t>surplus 4 10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57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95668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35B46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-1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35B46"/>
                          </a:solidFill>
                          <a:latin typeface="Arial"/>
                        </a:rPr>
                        <a:t>-1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938A7D"/>
                          </a:solidFill>
                          <a:latin typeface="Arial"/>
                        </a:rPr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X 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9C7651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6757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38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967473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65758A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325256"/>
                          </a:solidFill>
                          <a:latin typeface="Arial"/>
                        </a:rPr>
                        <a:t>Y </a:t>
                      </a:r>
                      <a:r>
                        <a:rPr lang="en-US" sz="500" b="1">
                          <a:solidFill>
                            <a:srgbClr val="517485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57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5758A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-1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57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57072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-1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2B2A2E"/>
                          </a:solidFill>
                          <a:latin typeface="Arial"/>
                        </a:rPr>
                        <a:t>Zj </a:t>
                      </a:r>
                      <a:r>
                        <a:rPr lang="en-US" sz="500" b="1">
                          <a:solidFill>
                            <a:srgbClr val="65758A"/>
                          </a:solidFill>
                          <a:latin typeface="Arial"/>
                        </a:rPr>
                        <a:t>20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9798B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3858A"/>
                          </a:solidFill>
                          <a:latin typeface="Arial"/>
                        </a:rPr>
                        <a:t>-2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3858A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38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67570"/>
                          </a:solidFill>
                          <a:latin typeface="Arial"/>
                        </a:rPr>
                        <a:t>-5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94488"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0"/>
                      <a:r>
                        <a:rPr lang="en-US" sz="500" b="1">
                          <a:solidFill>
                            <a:srgbClr val="59576C"/>
                          </a:solidFill>
                          <a:latin typeface="Arial"/>
                        </a:rPr>
                        <a:t>cj-zj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57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17485"/>
                          </a:solidFill>
                          <a:latin typeface="Arial"/>
                        </a:rPr>
                        <a:t>-2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17485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55" name="Tabla 54"/>
          <p:cNvGraphicFramePr>
            <a:graphicFrameLocks noGrp="1"/>
          </p:cNvGraphicFramePr>
          <p:nvPr/>
        </p:nvGraphicFramePr>
        <p:xfrm>
          <a:off x="1078992" y="7342632"/>
          <a:ext cx="5611368" cy="316992"/>
        </p:xfrm>
        <a:graphic>
          <a:graphicData uri="http://schemas.openxmlformats.org/drawingml/2006/table">
            <a:tbl>
              <a:tblPr/>
              <a:tblGrid>
                <a:gridCol w="1133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4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3632"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Linear Programming Solution Screen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marL="1092200" indent="0"/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Taylor's Introduction to Management Science Textbook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marR="101600" indent="0" algn="r"/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Developed by Howard J. Weiss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139700" indent="0"/>
                      <a:r>
                        <a:rPr lang="en-US" sz="1100">
                          <a:solidFill>
                            <a:srgbClr val="C22C1F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rgbClr val="DDE0E4"/>
                    </a:solidFill>
                  </a:tcPr>
                </a:tc>
                <a:tc>
                  <a:txBody>
                    <a:bodyPr/>
                    <a:lstStyle/>
                    <a:p>
                      <a:pPr marL="241300" indent="0"/>
                      <a:r>
                        <a:rPr lang="en-US" sz="1100">
                          <a:solidFill>
                            <a:srgbClr val="0A76C8"/>
                          </a:solidFill>
                          <a:latin typeface="Arial"/>
                        </a:rPr>
                        <a:t>fl </a:t>
                      </a:r>
                      <a:r>
                        <a:rPr lang="en-US" sz="1100">
                          <a:solidFill>
                            <a:srgbClr val="2B2A2E"/>
                          </a:solidFill>
                          <a:latin typeface="Arial"/>
                        </a:rPr>
                        <a:t>Q </a:t>
                      </a:r>
                      <a:r>
                        <a:rPr lang="en-US" sz="1100" cap="small">
                          <a:solidFill>
                            <a:srgbClr val="2B2A2E"/>
                          </a:solidFill>
                          <a:latin typeface="Arial"/>
                        </a:rPr>
                        <a:t>l</a:t>
                      </a:r>
                      <a:r>
                        <a:rPr lang="en-US" sz="1100">
                          <a:solidFill>
                            <a:srgbClr val="2B2A2E"/>
                          </a:solidFill>
                          <a:latin typeface="Arial"/>
                        </a:rPr>
                        <a:t> </a:t>
                      </a:r>
                      <a:r>
                        <a:rPr lang="en-US" sz="1100">
                          <a:solidFill>
                            <a:srgbClr val="0A76C8"/>
                          </a:solidFill>
                          <a:latin typeface="Arial"/>
                        </a:rPr>
                        <a:t>- </a:t>
                      </a:r>
                      <a:r>
                        <a:rPr lang="en-US" sz="1100">
                          <a:solidFill>
                            <a:srgbClr val="717EA6"/>
                          </a:solidFill>
                          <a:latin typeface="Arial"/>
                        </a:rPr>
                        <a:t>9 </a:t>
                      </a:r>
                      <a:r>
                        <a:rPr lang="en-US" sz="1100">
                          <a:solidFill>
                            <a:srgbClr val="0A76C8"/>
                          </a:solidFill>
                          <a:latin typeface="Arial"/>
                        </a:rPr>
                        <a:t>t </a:t>
                      </a:r>
                      <a:r>
                        <a:rPr lang="en-US" sz="1100">
                          <a:solidFill>
                            <a:srgbClr val="1D538E"/>
                          </a:solidFill>
                          <a:latin typeface="Arial"/>
                        </a:rPr>
                        <a:t>□ </a:t>
                      </a:r>
                      <a:r>
                        <a:rPr lang="en-US" sz="1100">
                          <a:solidFill>
                            <a:srgbClr val="0A76C8"/>
                          </a:solidFill>
                          <a:latin typeface="Arial"/>
                        </a:rPr>
                        <a:t>L ? </a:t>
                      </a:r>
                      <a:r>
                        <a:rPr lang="es" sz="1100">
                          <a:latin typeface="Arial"/>
                        </a:rPr>
                        <a:t>O </a:t>
                      </a:r>
                      <a:r>
                        <a:rPr lang="en-US" sz="1100">
                          <a:solidFill>
                            <a:srgbClr val="1D538E"/>
                          </a:solidFill>
                          <a:latin typeface="Arial"/>
                        </a:rPr>
                        <a:t>i </a:t>
                      </a:r>
                      <a:r>
                        <a:rPr lang="en-US" sz="1100">
                          <a:solidFill>
                            <a:srgbClr val="0A76C8"/>
                          </a:solidFill>
                          <a:latin typeface="Arial"/>
                        </a:rPr>
                        <a:t>if </a:t>
                      </a:r>
                      <a:r>
                        <a:rPr lang="es" sz="1100">
                          <a:solidFill>
                            <a:srgbClr val="709ED1"/>
                          </a:solidFill>
                          <a:latin typeface="Arial"/>
                        </a:rPr>
                        <a:t>O </a:t>
                      </a:r>
                      <a:r>
                        <a:rPr lang="en-US" sz="1100">
                          <a:latin typeface="Arial"/>
                        </a:rPr>
                        <a:t>S</a:t>
                      </a:r>
                    </a:p>
                  </a:txBody>
                  <a:tcPr marL="0" marR="0" marT="0" marB="0" anchor="ctr">
                    <a:solidFill>
                      <a:srgbClr val="E2DCD6"/>
                    </a:solidFill>
                  </a:tcPr>
                </a:tc>
                <a:tc>
                  <a:txBody>
                    <a:bodyPr/>
                    <a:lstStyle/>
                    <a:p>
                      <a:pPr marR="101600" indent="0" algn="r"/>
                      <a:r>
                        <a:rPr lang="en-US" sz="400">
                          <a:solidFill>
                            <a:srgbClr val="44423E"/>
                          </a:solidFill>
                          <a:latin typeface="Arial"/>
                        </a:rPr>
                        <a:t>^ </a:t>
                      </a:r>
                      <a:r>
                        <a:rPr lang="en-US" sz="1100">
                          <a:solidFill>
                            <a:srgbClr val="44423E"/>
                          </a:solidFill>
                          <a:latin typeface="Arial"/>
                        </a:rPr>
                        <a:t>® </a:t>
                      </a:r>
                      <a:r>
                        <a:rPr lang="en-US" sz="400">
                          <a:solidFill>
                            <a:srgbClr val="44423E"/>
                          </a:solidFill>
                          <a:latin typeface="Arial"/>
                        </a:rPr>
                        <a:t>LAA </a:t>
                      </a:r>
                      <a:r>
                        <a:rPr lang="en-US" sz="1100">
                          <a:solidFill>
                            <a:srgbClr val="44423E"/>
                          </a:solidFill>
                          <a:latin typeface="Arial"/>
                        </a:rPr>
                        <a:t>^ </a:t>
                      </a:r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20/09/2025 </a:t>
                      </a:r>
                      <a:r>
                        <a:rPr lang="en-US" sz="400">
                          <a:solidFill>
                            <a:srgbClr val="201E1F"/>
                          </a:solidFill>
                          <a:latin typeface="Arial"/>
                        </a:rPr>
                        <a:t>^</a:t>
                      </a:r>
                    </a:p>
                  </a:txBody>
                  <a:tcPr marL="0" marR="0" marT="0" marB="0" anchor="ctr">
                    <a:solidFill>
                      <a:srgbClr val="E2DC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Rectángulo 55"/>
          <p:cNvSpPr/>
          <p:nvPr/>
        </p:nvSpPr>
        <p:spPr>
          <a:xfrm>
            <a:off x="1075944" y="8156448"/>
            <a:ext cx="4730496" cy="70408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lnSpc>
                <a:spcPts val="2568"/>
              </a:lnSpc>
              <a:spcBef>
                <a:spcPts val="2730"/>
              </a:spcBef>
            </a:pPr>
            <a:r>
              <a:rPr lang="es" sz="1150" b="1">
                <a:latin typeface="Arial"/>
              </a:rPr>
              <a:t>Ejercicio </a:t>
            </a:r>
            <a:r>
              <a:rPr lang="en-US" sz="1150" b="1">
                <a:latin typeface="Arial"/>
              </a:rPr>
              <a:t>3 — </a:t>
            </a:r>
            <a:r>
              <a:rPr lang="es" sz="1150" b="1">
                <a:latin typeface="Arial"/>
              </a:rPr>
              <a:t>Transporte de mercancías Enunciado:</a:t>
            </a:r>
          </a:p>
          <a:p>
            <a:pPr indent="0"/>
            <a:r>
              <a:rPr lang="es" sz="1100">
                <a:latin typeface="Arial"/>
              </a:rPr>
              <a:t>Una empresa transporta productos en camiones tipo A (x) y tipo B (y).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816" y="3419856"/>
            <a:ext cx="3200400" cy="150571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072896" y="908304"/>
            <a:ext cx="2865120" cy="167030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R="508000" indent="0">
              <a:lnSpc>
                <a:spcPts val="1608"/>
              </a:lnSpc>
              <a:spcAft>
                <a:spcPts val="210"/>
              </a:spcAft>
            </a:pPr>
            <a:r>
              <a:rPr lang="es" sz="1100">
                <a:latin typeface="Arial"/>
              </a:rPr>
              <a:t>Costos: </a:t>
            </a:r>
            <a:r>
              <a:rPr lang="en-US" sz="1100">
                <a:latin typeface="Arial"/>
              </a:rPr>
              <a:t>A </a:t>
            </a:r>
            <a:r>
              <a:rPr lang="es" sz="1100">
                <a:latin typeface="Arial"/>
              </a:rPr>
              <a:t>= 5 $/viaje, B = 8 $/viaje. Requerimientos:</a:t>
            </a:r>
          </a:p>
          <a:p>
            <a:pPr marL="184404" indent="0" algn="just">
              <a:lnSpc>
                <a:spcPts val="1656"/>
              </a:lnSpc>
            </a:pPr>
            <a:r>
              <a:rPr lang="es" sz="900">
                <a:solidFill>
                  <a:srgbClr val="58565B"/>
                </a:solidFill>
                <a:latin typeface="Arial"/>
              </a:rPr>
              <a:t>•    </a:t>
            </a:r>
            <a:r>
              <a:rPr lang="es" sz="900">
                <a:solidFill>
                  <a:srgbClr val="201E1F"/>
                </a:solidFill>
                <a:latin typeface="Arial"/>
              </a:rPr>
              <a:t>Capacidad mínima: </a:t>
            </a:r>
            <a:r>
              <a:rPr lang="es" sz="1000" i="1" spc="100">
                <a:solidFill>
                  <a:srgbClr val="201E1F"/>
                </a:solidFill>
                <a:latin typeface="Arial"/>
              </a:rPr>
              <a:t>2x</a:t>
            </a:r>
            <a:r>
              <a:rPr lang="es" sz="1050" b="1">
                <a:solidFill>
                  <a:srgbClr val="201E1F"/>
                </a:solidFill>
                <a:latin typeface="Times New Roman"/>
              </a:rPr>
              <a:t> + </a:t>
            </a:r>
            <a:r>
              <a:rPr lang="es" sz="1000" i="1" spc="100">
                <a:solidFill>
                  <a:srgbClr val="201E1F"/>
                </a:solidFill>
                <a:latin typeface="Arial"/>
              </a:rPr>
              <a:t>y</a:t>
            </a:r>
            <a:r>
              <a:rPr lang="es" sz="1050" b="1">
                <a:solidFill>
                  <a:srgbClr val="201E1F"/>
                </a:solidFill>
                <a:latin typeface="Times New Roman"/>
              </a:rPr>
              <a:t> </a:t>
            </a:r>
            <a:r>
              <a:rPr lang="es" sz="900">
                <a:solidFill>
                  <a:srgbClr val="201E1F"/>
                </a:solidFill>
                <a:latin typeface="Arial"/>
              </a:rPr>
              <a:t>&gt; </a:t>
            </a:r>
            <a:r>
              <a:rPr lang="es" sz="900">
                <a:latin typeface="Arial"/>
              </a:rPr>
              <a:t>12</a:t>
            </a:r>
          </a:p>
          <a:p>
            <a:pPr marL="184404" indent="0" algn="just">
              <a:lnSpc>
                <a:spcPts val="1656"/>
              </a:lnSpc>
            </a:pPr>
            <a:r>
              <a:rPr lang="es" sz="900">
                <a:solidFill>
                  <a:srgbClr val="58565B"/>
                </a:solidFill>
                <a:latin typeface="Arial"/>
              </a:rPr>
              <a:t>•    </a:t>
            </a:r>
            <a:r>
              <a:rPr lang="es" sz="900">
                <a:solidFill>
                  <a:srgbClr val="201E1F"/>
                </a:solidFill>
                <a:latin typeface="Arial"/>
              </a:rPr>
              <a:t>Distancia mínima: </a:t>
            </a:r>
            <a:r>
              <a:rPr lang="es" sz="1000" i="1" spc="100">
                <a:solidFill>
                  <a:srgbClr val="201E1F"/>
                </a:solidFill>
                <a:latin typeface="Arial"/>
              </a:rPr>
              <a:t>x</a:t>
            </a:r>
            <a:r>
              <a:rPr lang="es" sz="1050" b="1">
                <a:solidFill>
                  <a:srgbClr val="201E1F"/>
                </a:solidFill>
                <a:latin typeface="Times New Roman"/>
              </a:rPr>
              <a:t> </a:t>
            </a:r>
            <a:r>
              <a:rPr lang="es" sz="1050" b="1">
                <a:solidFill>
                  <a:srgbClr val="58565B"/>
                </a:solidFill>
                <a:latin typeface="Times New Roman"/>
              </a:rPr>
              <a:t>+ </a:t>
            </a:r>
            <a:r>
              <a:rPr lang="es" sz="900">
                <a:solidFill>
                  <a:srgbClr val="201E1F"/>
                </a:solidFill>
                <a:latin typeface="Arial"/>
              </a:rPr>
              <a:t>3y </a:t>
            </a:r>
            <a:r>
              <a:rPr lang="es" sz="900">
                <a:solidFill>
                  <a:srgbClr val="58565B"/>
                </a:solidFill>
                <a:latin typeface="Arial"/>
              </a:rPr>
              <a:t>&gt; </a:t>
            </a:r>
            <a:r>
              <a:rPr lang="es" sz="900">
                <a:latin typeface="Arial"/>
              </a:rPr>
              <a:t>12</a:t>
            </a:r>
          </a:p>
          <a:p>
            <a:pPr marL="184404" indent="0" algn="just">
              <a:lnSpc>
                <a:spcPts val="1656"/>
              </a:lnSpc>
              <a:spcAft>
                <a:spcPts val="210"/>
              </a:spcAft>
            </a:pPr>
            <a:r>
              <a:rPr lang="es" sz="1050" b="1">
                <a:solidFill>
                  <a:srgbClr val="58565B"/>
                </a:solidFill>
                <a:latin typeface="Times New Roman"/>
              </a:rPr>
              <a:t>•    </a:t>
            </a:r>
            <a:r>
              <a:rPr lang="es" sz="1000" i="1" spc="100">
                <a:solidFill>
                  <a:srgbClr val="201E1F"/>
                </a:solidFill>
                <a:latin typeface="Arial"/>
              </a:rPr>
              <a:t>x, y &gt;</a:t>
            </a:r>
            <a:r>
              <a:rPr lang="es" sz="1050" b="1">
                <a:solidFill>
                  <a:srgbClr val="201E1F"/>
                </a:solidFill>
                <a:latin typeface="Times New Roman"/>
              </a:rPr>
              <a:t> </a:t>
            </a:r>
            <a:r>
              <a:rPr lang="es" sz="1050" b="1">
                <a:latin typeface="Times New Roman"/>
              </a:rPr>
              <a:t>0</a:t>
            </a:r>
          </a:p>
          <a:p>
            <a:pPr marL="133604" indent="0" algn="just">
              <a:spcAft>
                <a:spcPts val="840"/>
              </a:spcAft>
            </a:pPr>
            <a:r>
              <a:rPr lang="es" sz="950">
                <a:solidFill>
                  <a:srgbClr val="201E1F"/>
                </a:solidFill>
                <a:latin typeface="Candara"/>
              </a:rPr>
              <a:t>Función </a:t>
            </a:r>
            <a:r>
              <a:rPr lang="es" sz="950">
                <a:latin typeface="Candara"/>
              </a:rPr>
              <a:t>objetivo:</a:t>
            </a:r>
          </a:p>
          <a:p>
            <a:pPr marL="1670304" indent="0">
              <a:spcAft>
                <a:spcPts val="1260"/>
              </a:spcAft>
            </a:pPr>
            <a:r>
              <a:rPr lang="es" sz="1000" i="1" spc="100">
                <a:solidFill>
                  <a:srgbClr val="201E1F"/>
                </a:solidFill>
                <a:latin typeface="Arial"/>
              </a:rPr>
              <a:t>Z </a:t>
            </a:r>
            <a:r>
              <a:rPr lang="es" sz="1000" i="1" spc="100">
                <a:solidFill>
                  <a:srgbClr val="58565B"/>
                </a:solidFill>
                <a:latin typeface="Arial"/>
              </a:rPr>
              <a:t>= </a:t>
            </a:r>
            <a:r>
              <a:rPr lang="es" sz="1000" i="1" spc="100">
                <a:solidFill>
                  <a:srgbClr val="201E1F"/>
                </a:solidFill>
                <a:latin typeface="Arial"/>
              </a:rPr>
              <a:t>5x </a:t>
            </a:r>
            <a:r>
              <a:rPr lang="es" sz="1000" i="1" spc="100">
                <a:solidFill>
                  <a:srgbClr val="58565B"/>
                </a:solidFill>
                <a:latin typeface="Arial"/>
              </a:rPr>
              <a:t>+ </a:t>
            </a:r>
            <a:r>
              <a:rPr lang="es" sz="1000" i="1" spc="100">
                <a:solidFill>
                  <a:srgbClr val="201E1F"/>
                </a:solidFill>
                <a:latin typeface="Arial"/>
              </a:rPr>
              <a:t>8y</a:t>
            </a:r>
            <a:r>
              <a:rPr lang="es" sz="1050" b="1">
                <a:solidFill>
                  <a:srgbClr val="201E1F"/>
                </a:solidFill>
                <a:latin typeface="Times New Roman"/>
              </a:rPr>
              <a:t> Min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075944" y="2776728"/>
            <a:ext cx="1520952" cy="1524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spcBef>
                <a:spcPts val="1260"/>
              </a:spcBef>
              <a:spcAft>
                <a:spcPts val="840"/>
              </a:spcAft>
            </a:pPr>
            <a:r>
              <a:rPr lang="es" sz="1100">
                <a:latin typeface="Arial"/>
              </a:rPr>
              <a:t>Resuelto con RStudio: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066800" y="3090672"/>
            <a:ext cx="1993392" cy="32308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spcBef>
                <a:spcPts val="840"/>
              </a:spcBef>
              <a:spcAft>
                <a:spcPts val="210"/>
              </a:spcAft>
            </a:pPr>
            <a:r>
              <a:rPr lang="es" sz="400">
                <a:solidFill>
                  <a:srgbClr val="86B7DD"/>
                </a:solidFill>
                <a:latin typeface="Arial"/>
              </a:rPr>
              <a:t>O </a:t>
            </a:r>
            <a:r>
              <a:rPr lang="es" sz="400">
                <a:solidFill>
                  <a:srgbClr val="36373D"/>
                </a:solidFill>
                <a:latin typeface="Arial"/>
              </a:rPr>
              <a:t>KStudio</a:t>
            </a:r>
          </a:p>
          <a:p>
            <a:pPr indent="0" algn="just">
              <a:spcAft>
                <a:spcPts val="210"/>
              </a:spcAft>
            </a:pPr>
            <a:r>
              <a:rPr lang="en-US" sz="400">
                <a:solidFill>
                  <a:srgbClr val="76645F"/>
                </a:solidFill>
                <a:latin typeface="Arial"/>
              </a:rPr>
              <a:t>File </a:t>
            </a:r>
            <a:r>
              <a:rPr lang="en-US" sz="400">
                <a:solidFill>
                  <a:srgbClr val="517485"/>
                </a:solidFill>
                <a:latin typeface="Arial"/>
              </a:rPr>
              <a:t>Edit </a:t>
            </a:r>
            <a:r>
              <a:rPr lang="en-US" sz="400">
                <a:solidFill>
                  <a:srgbClr val="478EC0"/>
                </a:solidFill>
                <a:latin typeface="Arial"/>
              </a:rPr>
              <a:t>Code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View Plots </a:t>
            </a:r>
            <a:r>
              <a:rPr lang="en-US" sz="400">
                <a:solidFill>
                  <a:srgbClr val="A4A19D"/>
                </a:solidFill>
                <a:latin typeface="Arial"/>
              </a:rPr>
              <a:t>Session </a:t>
            </a:r>
            <a:r>
              <a:rPr lang="en-US" sz="400">
                <a:solidFill>
                  <a:srgbClr val="779CAD"/>
                </a:solidFill>
                <a:latin typeface="Arial"/>
              </a:rPr>
              <a:t>Build </a:t>
            </a:r>
            <a:r>
              <a:rPr lang="en-US" sz="400">
                <a:solidFill>
                  <a:srgbClr val="B88953"/>
                </a:solidFill>
                <a:latin typeface="Arial"/>
              </a:rPr>
              <a:t>Debug </a:t>
            </a:r>
            <a:r>
              <a:rPr lang="en-US" sz="400">
                <a:solidFill>
                  <a:srgbClr val="779CAD"/>
                </a:solidFill>
                <a:latin typeface="Arial"/>
              </a:rPr>
              <a:t>Profile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Tools Help</a:t>
            </a:r>
          </a:p>
          <a:p>
            <a:pPr indent="0" algn="just">
              <a:spcAft>
                <a:spcPts val="210"/>
              </a:spcAft>
            </a:pPr>
            <a:r>
              <a:rPr lang="en-US" sz="400" spc="150">
                <a:solidFill>
                  <a:srgbClr val="1B9F71"/>
                </a:solidFill>
                <a:latin typeface="Arial"/>
              </a:rPr>
              <a:t>O </a:t>
            </a:r>
            <a:r>
              <a:rPr lang="en-US" sz="400" spc="150">
                <a:latin typeface="Arial"/>
              </a:rPr>
              <a:t>-    </a:t>
            </a:r>
            <a:r>
              <a:rPr lang="en-US" sz="400" spc="150">
                <a:solidFill>
                  <a:srgbClr val="A1BD71"/>
                </a:solidFill>
                <a:latin typeface="Arial"/>
              </a:rPr>
              <a:t>^3*</a:t>
            </a:r>
            <a:r>
              <a:rPr lang="en-US" sz="400" spc="150">
                <a:solidFill>
                  <a:srgbClr val="36373D"/>
                </a:solidFill>
                <a:latin typeface="Arial"/>
              </a:rPr>
              <a:t>' </a:t>
            </a:r>
            <a:r>
              <a:rPr lang="en-US" sz="400" spc="150">
                <a:solidFill>
                  <a:srgbClr val="C2C9D4"/>
                </a:solidFill>
                <a:latin typeface="Arial"/>
              </a:rPr>
              <a:t>I </a:t>
            </a:r>
            <a:r>
              <a:rPr lang="en-US" sz="400" spc="150">
                <a:solidFill>
                  <a:srgbClr val="86B7DD"/>
                </a:solidFill>
                <a:latin typeface="Arial"/>
              </a:rPr>
              <a:t>H S </a:t>
            </a:r>
            <a:r>
              <a:rPr lang="en-US" sz="400" spc="150" baseline="30000">
                <a:solidFill>
                  <a:srgbClr val="86B7DD"/>
                </a:solidFill>
                <a:latin typeface="Arial"/>
              </a:rPr>
              <a:t>1</a:t>
            </a:r>
            <a:r>
              <a:rPr lang="en-US" sz="400" spc="150">
                <a:solidFill>
                  <a:srgbClr val="86B7DD"/>
                </a:solidFill>
                <a:latin typeface="Arial"/>
              </a:rPr>
              <a:t> </a:t>
            </a:r>
            <a:r>
              <a:rPr lang="en-US" sz="400" spc="150">
                <a:solidFill>
                  <a:srgbClr val="C2C9D4"/>
                </a:solidFill>
                <a:latin typeface="Arial"/>
              </a:rPr>
              <a:t>O </a:t>
            </a:r>
            <a:r>
              <a:rPr lang="en-US" sz="400" spc="150">
                <a:solidFill>
                  <a:srgbClr val="A4A19D"/>
                </a:solidFill>
                <a:latin typeface="Arial"/>
              </a:rPr>
              <a:t>^ Go </a:t>
            </a:r>
            <a:r>
              <a:rPr lang="en-US" sz="400">
                <a:solidFill>
                  <a:srgbClr val="BEB7B5"/>
                </a:solidFill>
                <a:latin typeface="Arial"/>
              </a:rPr>
              <a:t>to </a:t>
            </a:r>
            <a:r>
              <a:rPr lang="en-US" sz="400" spc="150">
                <a:solidFill>
                  <a:srgbClr val="BEB7B5"/>
                </a:solidFill>
                <a:latin typeface="Arial"/>
              </a:rPr>
              <a:t>file/functlon    LL </a:t>
            </a:r>
            <a:r>
              <a:rPr lang="en-US" sz="400" spc="150">
                <a:solidFill>
                  <a:srgbClr val="36373D"/>
                </a:solidFill>
                <a:latin typeface="Arial"/>
              </a:rPr>
              <a:t>- </a:t>
            </a:r>
            <a:r>
              <a:rPr lang="en-US" sz="400">
                <a:solidFill>
                  <a:srgbClr val="517485"/>
                </a:solidFill>
                <a:latin typeface="Arial"/>
              </a:rPr>
              <a:t>Addins </a:t>
            </a:r>
            <a:r>
              <a:rPr lang="en-US" sz="400" spc="150">
                <a:latin typeface="Arial"/>
              </a:rPr>
              <a:t>•</a:t>
            </a:r>
          </a:p>
        </p:txBody>
      </p:sp>
      <p:sp>
        <p:nvSpPr>
          <p:cNvPr id="6" name="Rectángulo 5"/>
          <p:cNvSpPr/>
          <p:nvPr/>
        </p:nvSpPr>
        <p:spPr>
          <a:xfrm>
            <a:off x="6123432" y="3099816"/>
            <a:ext cx="539496" cy="6400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 spc="150">
                <a:solidFill>
                  <a:srgbClr val="4C4B54"/>
                </a:solidFill>
                <a:latin typeface="Arial"/>
              </a:rPr>
              <a:t>-OX</a:t>
            </a:r>
          </a:p>
        </p:txBody>
      </p:sp>
      <p:sp>
        <p:nvSpPr>
          <p:cNvPr id="7" name="Rectángulo 6"/>
          <p:cNvSpPr/>
          <p:nvPr/>
        </p:nvSpPr>
        <p:spPr>
          <a:xfrm>
            <a:off x="6123432" y="3331464"/>
            <a:ext cx="539496" cy="8839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s" sz="400" spc="150">
                <a:solidFill>
                  <a:srgbClr val="5CA4C2"/>
                </a:solidFill>
                <a:latin typeface="Arial"/>
              </a:rPr>
              <a:t>ÍÍ </a:t>
            </a:r>
            <a:r>
              <a:rPr lang="en-US" sz="400">
                <a:solidFill>
                  <a:srgbClr val="8E95A2"/>
                </a:solidFill>
                <a:latin typeface="Arial"/>
              </a:rPr>
              <a:t>Project (None) </a:t>
            </a:r>
            <a:r>
              <a:rPr lang="en-US" sz="400">
                <a:solidFill>
                  <a:srgbClr val="201E1F"/>
                </a:solidFill>
                <a:latin typeface="Arial"/>
              </a:rPr>
              <a:t>■</a:t>
            </a:r>
          </a:p>
        </p:txBody>
      </p:sp>
      <p:sp>
        <p:nvSpPr>
          <p:cNvPr id="8" name="Rectángulo 7"/>
          <p:cNvSpPr/>
          <p:nvPr/>
        </p:nvSpPr>
        <p:spPr>
          <a:xfrm>
            <a:off x="1127760" y="3441192"/>
            <a:ext cx="2340864" cy="199339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spcBef>
                <a:spcPts val="210"/>
              </a:spcBef>
              <a:spcAft>
                <a:spcPts val="210"/>
              </a:spcAft>
            </a:pPr>
            <a:r>
              <a:rPr lang="en-US" sz="450" i="1" spc="-50">
                <a:solidFill>
                  <a:srgbClr val="4F7FA1"/>
                </a:solidFill>
                <a:latin typeface="Tahoma"/>
              </a:rPr>
              <a:t>O</a:t>
            </a:r>
            <a:r>
              <a:rPr lang="en-US" sz="500" b="1">
                <a:solidFill>
                  <a:srgbClr val="4F7FA1"/>
                </a:solidFill>
                <a:latin typeface="Arial"/>
              </a:rPr>
              <a:t> </a:t>
            </a:r>
            <a:r>
              <a:rPr lang="en-US" sz="500" b="1">
                <a:solidFill>
                  <a:srgbClr val="716F74"/>
                </a:solidFill>
                <a:latin typeface="Arial"/>
              </a:rPr>
              <a:t>EjSimlMini.fi </a:t>
            </a:r>
            <a:r>
              <a:rPr lang="en-US" sz="500" b="1">
                <a:solidFill>
                  <a:srgbClr val="4F7FA1"/>
                </a:solidFill>
                <a:latin typeface="Arial"/>
              </a:rPr>
              <a:t>® </a:t>
            </a:r>
            <a:r>
              <a:rPr lang="en-US" sz="500" b="1">
                <a:solidFill>
                  <a:srgbClr val="7D6554"/>
                </a:solidFill>
                <a:latin typeface="Arial"/>
              </a:rPr>
              <a:t>EjSim2MinLR </a:t>
            </a:r>
            <a:r>
              <a:rPr lang="en-US" sz="450" i="1" spc="-50">
                <a:solidFill>
                  <a:srgbClr val="4F7FA1"/>
                </a:solidFill>
                <a:latin typeface="Tahoma"/>
              </a:rPr>
              <a:t>®_</a:t>
            </a:r>
            <a:r>
              <a:rPr lang="en-US" sz="500" b="1">
                <a:solidFill>
                  <a:srgbClr val="4F7FA1"/>
                </a:solidFill>
                <a:latin typeface="Arial"/>
              </a:rPr>
              <a:t> </a:t>
            </a:r>
            <a:r>
              <a:rPr lang="en-US" sz="500" b="1">
                <a:solidFill>
                  <a:srgbClr val="716F74"/>
                </a:solidFill>
                <a:latin typeface="Arial"/>
              </a:rPr>
              <a:t>EjSSimMini.R</a:t>
            </a:r>
          </a:p>
          <a:p>
            <a:pPr marL="256540" indent="0" algn="just">
              <a:spcAft>
                <a:spcPts val="210"/>
              </a:spcAft>
            </a:pPr>
            <a:r>
              <a:rPr lang="en-US" sz="500" b="1">
                <a:solidFill>
                  <a:srgbClr val="86B7DD"/>
                </a:solidFill>
                <a:latin typeface="Arial"/>
              </a:rPr>
              <a:t>;    9 (7) Source on Save / -    ■♦Run</a:t>
            </a:r>
          </a:p>
          <a:p>
            <a:pPr marL="129540" indent="0" algn="just">
              <a:lnSpc>
                <a:spcPts val="528"/>
              </a:lnSpc>
            </a:pPr>
            <a:r>
              <a:rPr lang="en-US" sz="450">
                <a:solidFill>
                  <a:srgbClr val="44423E"/>
                </a:solidFill>
                <a:latin typeface="Arial"/>
              </a:rPr>
              <a:t>6</a:t>
            </a:r>
          </a:p>
          <a:p>
            <a:pPr marL="129540" indent="0" algn="just">
              <a:lnSpc>
                <a:spcPts val="528"/>
              </a:lnSpc>
            </a:pPr>
            <a:r>
              <a:rPr lang="en-US" sz="450" b="1">
                <a:solidFill>
                  <a:srgbClr val="4F7FA1"/>
                </a:solidFill>
                <a:latin typeface="Tahoma"/>
              </a:rPr>
              <a:t>7    </a:t>
            </a:r>
            <a:r>
              <a:rPr lang="en-US" sz="450" b="1">
                <a:solidFill>
                  <a:srgbClr val="44423E"/>
                </a:solidFill>
                <a:latin typeface="Tahoma"/>
              </a:rPr>
              <a:t>sol</a:t>
            </a:r>
            <a:r>
              <a:rPr lang="en-US" sz="450" b="1">
                <a:solidFill>
                  <a:srgbClr val="2B2A2E"/>
                </a:solidFill>
                <a:latin typeface="Tahoma"/>
              </a:rPr>
              <a:t>3 </a:t>
            </a:r>
            <a:r>
              <a:rPr lang="en-US" sz="450" b="1">
                <a:solidFill>
                  <a:srgbClr val="4F7FA1"/>
                </a:solidFill>
                <a:latin typeface="Tahoma"/>
              </a:rPr>
              <a:t>&lt;- </a:t>
            </a:r>
            <a:r>
              <a:rPr lang="en-US" sz="450" b="1">
                <a:solidFill>
                  <a:srgbClr val="44423E"/>
                </a:solidFill>
                <a:latin typeface="Tahoma"/>
              </a:rPr>
              <a:t>lpC'min", </a:t>
            </a:r>
            <a:r>
              <a:rPr lang="en-US" sz="450" b="1">
                <a:solidFill>
                  <a:srgbClr val="294174"/>
                </a:solidFill>
                <a:latin typeface="Tahoma"/>
              </a:rPr>
              <a:t>f.obj, </a:t>
            </a:r>
            <a:r>
              <a:rPr lang="en-US" sz="450" b="1">
                <a:solidFill>
                  <a:srgbClr val="2B2A2E"/>
                </a:solidFill>
                <a:latin typeface="Tahoma"/>
              </a:rPr>
              <a:t>f.con, </a:t>
            </a:r>
            <a:r>
              <a:rPr lang="en-US" sz="450" b="1">
                <a:solidFill>
                  <a:srgbClr val="44423E"/>
                </a:solidFill>
                <a:latin typeface="Tahoma"/>
              </a:rPr>
              <a:t>f.dir, </a:t>
            </a:r>
            <a:r>
              <a:rPr lang="en-US" sz="450" b="1">
                <a:solidFill>
                  <a:srgbClr val="59576C"/>
                </a:solidFill>
                <a:latin typeface="Tahoma"/>
              </a:rPr>
              <a:t>f.rhs)</a:t>
            </a:r>
          </a:p>
          <a:p>
            <a:pPr marL="129540" indent="0" algn="just">
              <a:lnSpc>
                <a:spcPts val="528"/>
              </a:lnSpc>
            </a:pPr>
            <a:r>
              <a:rPr lang="en-US" sz="450" b="1">
                <a:solidFill>
                  <a:srgbClr val="59576C"/>
                </a:solidFill>
                <a:latin typeface="Tahoma"/>
              </a:rPr>
              <a:t>8    </a:t>
            </a:r>
            <a:r>
              <a:rPr lang="en-US" sz="450" b="1">
                <a:solidFill>
                  <a:srgbClr val="44423E"/>
                </a:solidFill>
                <a:latin typeface="Tahoma"/>
              </a:rPr>
              <a:t>cat(''Ejercicio </a:t>
            </a:r>
            <a:r>
              <a:rPr lang="en-US" sz="450" b="1">
                <a:solidFill>
                  <a:srgbClr val="5B8B50"/>
                </a:solidFill>
                <a:latin typeface="Tahoma"/>
              </a:rPr>
              <a:t>3 </a:t>
            </a:r>
            <a:r>
              <a:rPr lang="en-US" sz="450" b="1">
                <a:solidFill>
                  <a:srgbClr val="357D46"/>
                </a:solidFill>
                <a:latin typeface="Tahoma"/>
              </a:rPr>
              <a:t>- </a:t>
            </a:r>
            <a:r>
              <a:rPr lang="es" sz="450" b="1">
                <a:solidFill>
                  <a:srgbClr val="5B8B50"/>
                </a:solidFill>
                <a:latin typeface="Tahoma"/>
              </a:rPr>
              <a:t>Solución </a:t>
            </a:r>
            <a:r>
              <a:rPr lang="en-US" sz="450" b="1">
                <a:solidFill>
                  <a:srgbClr val="5B8B50"/>
                </a:solidFill>
                <a:latin typeface="Tahoma"/>
              </a:rPr>
              <a:t>(x,y):'</a:t>
            </a:r>
            <a:r>
              <a:rPr lang="en-US" sz="450" b="1" baseline="30000">
                <a:solidFill>
                  <a:srgbClr val="5B8B50"/>
                </a:solidFill>
                <a:latin typeface="Tahoma"/>
              </a:rPr>
              <a:t>r</a:t>
            </a:r>
            <a:r>
              <a:rPr lang="en-US" sz="450" b="1">
                <a:solidFill>
                  <a:srgbClr val="5B8B50"/>
                </a:solidFill>
                <a:latin typeface="Tahoma"/>
              </a:rPr>
              <a:t>, </a:t>
            </a:r>
            <a:r>
              <a:rPr lang="en-US" sz="450" b="1">
                <a:solidFill>
                  <a:srgbClr val="44423E"/>
                </a:solidFill>
                <a:latin typeface="Tahoma"/>
              </a:rPr>
              <a:t>so!3Sso1ution, </a:t>
            </a:r>
            <a:r>
              <a:rPr lang="en-US" sz="450" b="1">
                <a:solidFill>
                  <a:srgbClr val="5B8B50"/>
                </a:solidFill>
                <a:latin typeface="Tahoma"/>
              </a:rPr>
              <a:t>”\n")</a:t>
            </a:r>
          </a:p>
          <a:p>
            <a:pPr marL="129540" indent="0" algn="just">
              <a:lnSpc>
                <a:spcPts val="528"/>
              </a:lnSpc>
            </a:pPr>
            <a:r>
              <a:rPr lang="en-US" sz="450" b="1">
                <a:solidFill>
                  <a:srgbClr val="59576C"/>
                </a:solidFill>
                <a:latin typeface="Tahoma"/>
              </a:rPr>
              <a:t>9    </a:t>
            </a:r>
            <a:r>
              <a:rPr lang="en-US" sz="450" b="1">
                <a:solidFill>
                  <a:srgbClr val="44423E"/>
                </a:solidFill>
                <a:latin typeface="Tahoma"/>
              </a:rPr>
              <a:t>catC'valor </a:t>
            </a:r>
            <a:r>
              <a:rPr lang="es" sz="450" b="1">
                <a:solidFill>
                  <a:srgbClr val="357D46"/>
                </a:solidFill>
                <a:latin typeface="Tahoma"/>
              </a:rPr>
              <a:t>óptimo </a:t>
            </a:r>
            <a:r>
              <a:rPr lang="en-US" sz="450" b="1">
                <a:solidFill>
                  <a:srgbClr val="357D46"/>
                </a:solidFill>
                <a:latin typeface="Tahoma"/>
              </a:rPr>
              <a:t>z </a:t>
            </a:r>
            <a:r>
              <a:rPr lang="en-US" sz="450" b="1">
                <a:solidFill>
                  <a:srgbClr val="44423E"/>
                </a:solidFill>
                <a:latin typeface="Tahoma"/>
              </a:rPr>
              <a:t>sol3Sobjval, </a:t>
            </a:r>
            <a:r>
              <a:rPr lang="en-US" sz="450" b="1">
                <a:solidFill>
                  <a:srgbClr val="716F74"/>
                </a:solidFill>
                <a:latin typeface="Tahoma"/>
              </a:rPr>
              <a:t>”\n")</a:t>
            </a:r>
          </a:p>
          <a:p>
            <a:pPr marL="78740" indent="0" algn="just">
              <a:lnSpc>
                <a:spcPts val="528"/>
              </a:lnSpc>
            </a:pPr>
            <a:r>
              <a:rPr lang="en-US" sz="450">
                <a:solidFill>
                  <a:srgbClr val="59576C"/>
                </a:solidFill>
                <a:latin typeface="Consolas"/>
              </a:rPr>
              <a:t>10</a:t>
            </a:r>
          </a:p>
          <a:p>
            <a:pPr marL="78740" indent="0" algn="just">
              <a:lnSpc>
                <a:spcPts val="528"/>
              </a:lnSpc>
            </a:pPr>
            <a:r>
              <a:rPr lang="en-US" sz="450" b="1">
                <a:solidFill>
                  <a:srgbClr val="4F7FA1"/>
                </a:solidFill>
                <a:latin typeface="Tahoma"/>
              </a:rPr>
              <a:t>11    </a:t>
            </a:r>
            <a:r>
              <a:rPr lang="en-US" sz="450" b="1">
                <a:solidFill>
                  <a:srgbClr val="8E95A2"/>
                </a:solidFill>
                <a:latin typeface="Tahoma"/>
              </a:rPr>
              <a:t># </a:t>
            </a:r>
            <a:r>
              <a:rPr lang="en-US" sz="450" b="1">
                <a:solidFill>
                  <a:srgbClr val="716F74"/>
                </a:solidFill>
                <a:latin typeface="Tahoma"/>
              </a:rPr>
              <a:t>Grafi</a:t>
            </a:r>
            <a:r>
              <a:rPr lang="en-US" sz="450" b="1">
                <a:solidFill>
                  <a:srgbClr val="8E95A2"/>
                </a:solidFill>
                <a:latin typeface="Tahoma"/>
              </a:rPr>
              <a:t>car</a:t>
            </a:r>
          </a:p>
          <a:p>
            <a:pPr marL="78740" indent="0" algn="just">
              <a:lnSpc>
                <a:spcPts val="528"/>
              </a:lnSpc>
            </a:pPr>
            <a:r>
              <a:rPr lang="en-US" sz="450" b="1">
                <a:solidFill>
                  <a:srgbClr val="59576C"/>
                </a:solidFill>
                <a:latin typeface="Tahoma"/>
              </a:rPr>
              <a:t>12    </a:t>
            </a:r>
            <a:r>
              <a:rPr lang="en-US" sz="450" b="1">
                <a:solidFill>
                  <a:srgbClr val="44423E"/>
                </a:solidFill>
                <a:latin typeface="Tahoma"/>
              </a:rPr>
              <a:t>x </a:t>
            </a:r>
            <a:r>
              <a:rPr lang="en-US" sz="450" b="1">
                <a:solidFill>
                  <a:srgbClr val="8E95A2"/>
                </a:solidFill>
                <a:latin typeface="Tahoma"/>
              </a:rPr>
              <a:t>&lt;- </a:t>
            </a:r>
            <a:r>
              <a:rPr lang="en-US" sz="450" b="1">
                <a:solidFill>
                  <a:srgbClr val="44423E"/>
                </a:solidFill>
                <a:latin typeface="Tahoma"/>
              </a:rPr>
              <a:t>seq</a:t>
            </a:r>
            <a:r>
              <a:rPr lang="en-US" sz="450" b="1">
                <a:solidFill>
                  <a:srgbClr val="3E3CF1"/>
                </a:solidFill>
                <a:latin typeface="Tahoma"/>
              </a:rPr>
              <a:t>(0,15,0.1)</a:t>
            </a:r>
          </a:p>
          <a:p>
            <a:pPr marL="78740" indent="0" algn="just">
              <a:lnSpc>
                <a:spcPts val="528"/>
              </a:lnSpc>
            </a:pPr>
            <a:r>
              <a:rPr lang="en-US" sz="450" b="1">
                <a:solidFill>
                  <a:srgbClr val="716F74"/>
                </a:solidFill>
                <a:latin typeface="Tahoma"/>
              </a:rPr>
              <a:t>13    </a:t>
            </a:r>
            <a:r>
              <a:rPr lang="en-US" sz="450" b="1">
                <a:solidFill>
                  <a:srgbClr val="59576C"/>
                </a:solidFill>
                <a:latin typeface="Tahoma"/>
              </a:rPr>
              <a:t>yl    &lt;-    </a:t>
            </a:r>
            <a:r>
              <a:rPr lang="en-US" sz="450" b="1">
                <a:solidFill>
                  <a:srgbClr val="6771E7"/>
                </a:solidFill>
                <a:latin typeface="Tahoma"/>
              </a:rPr>
              <a:t>(12    -    </a:t>
            </a:r>
            <a:r>
              <a:rPr lang="en-US" sz="450" b="1">
                <a:solidFill>
                  <a:srgbClr val="3A3CAC"/>
                </a:solidFill>
                <a:latin typeface="Tahoma"/>
              </a:rPr>
              <a:t>2*x)</a:t>
            </a:r>
          </a:p>
          <a:p>
            <a:pPr marL="78740" indent="0" algn="just">
              <a:lnSpc>
                <a:spcPts val="528"/>
              </a:lnSpc>
            </a:pPr>
            <a:r>
              <a:rPr lang="en-US" sz="450" b="1">
                <a:solidFill>
                  <a:srgbClr val="59576C"/>
                </a:solidFill>
                <a:latin typeface="Tahoma"/>
              </a:rPr>
              <a:t>14    </a:t>
            </a:r>
            <a:r>
              <a:rPr lang="en-US" sz="450" b="1">
                <a:solidFill>
                  <a:srgbClr val="2B2A2E"/>
                </a:solidFill>
                <a:latin typeface="Tahoma"/>
              </a:rPr>
              <a:t>y2    </a:t>
            </a:r>
            <a:r>
              <a:rPr lang="en-US" sz="450" b="1">
                <a:solidFill>
                  <a:srgbClr val="8E95A2"/>
                </a:solidFill>
                <a:latin typeface="Tahoma"/>
              </a:rPr>
              <a:t>&lt;-    </a:t>
            </a:r>
            <a:r>
              <a:rPr lang="en-US" sz="450" b="1">
                <a:solidFill>
                  <a:srgbClr val="3E3CF1"/>
                </a:solidFill>
                <a:latin typeface="Tahoma"/>
              </a:rPr>
              <a:t>(12    -    </a:t>
            </a:r>
            <a:r>
              <a:rPr lang="en-US" sz="450" b="1">
                <a:solidFill>
                  <a:srgbClr val="3A3CAC"/>
                </a:solidFill>
                <a:latin typeface="Tahoma"/>
              </a:rPr>
              <a:t>x)/3</a:t>
            </a:r>
          </a:p>
          <a:p>
            <a:pPr marL="78740" indent="0" algn="just">
              <a:lnSpc>
                <a:spcPts val="528"/>
              </a:lnSpc>
            </a:pPr>
            <a:r>
              <a:rPr lang="en-US" sz="450" b="1">
                <a:solidFill>
                  <a:srgbClr val="44423E"/>
                </a:solidFill>
                <a:latin typeface="Tahoma"/>
              </a:rPr>
              <a:t>15    </a:t>
            </a:r>
            <a:r>
              <a:rPr lang="en-US" sz="450" b="1">
                <a:solidFill>
                  <a:srgbClr val="2B2A2E"/>
                </a:solidFill>
                <a:latin typeface="Tahoma"/>
              </a:rPr>
              <a:t>df    &lt;-    data.frame(x,yl,y2)</a:t>
            </a:r>
          </a:p>
          <a:p>
            <a:pPr marL="78740" indent="0" algn="just">
              <a:lnSpc>
                <a:spcPts val="528"/>
              </a:lnSpc>
            </a:pPr>
            <a:r>
              <a:rPr lang="en-US" sz="450" b="1">
                <a:solidFill>
                  <a:srgbClr val="44423E"/>
                </a:solidFill>
                <a:latin typeface="Tahoma"/>
              </a:rPr>
              <a:t>16</a:t>
            </a:r>
          </a:p>
          <a:p>
            <a:pPr marL="78740" indent="0" algn="just">
              <a:lnSpc>
                <a:spcPts val="528"/>
              </a:lnSpc>
            </a:pPr>
            <a:r>
              <a:rPr lang="en-US" sz="450" b="1">
                <a:solidFill>
                  <a:srgbClr val="59576C"/>
                </a:solidFill>
                <a:latin typeface="Tahoma"/>
              </a:rPr>
              <a:t>17    </a:t>
            </a:r>
            <a:r>
              <a:rPr lang="en-US" sz="450" b="1">
                <a:solidFill>
                  <a:srgbClr val="44423E"/>
                </a:solidFill>
                <a:latin typeface="Tahoma"/>
              </a:rPr>
              <a:t>ggplotO +</a:t>
            </a:r>
          </a:p>
          <a:p>
            <a:pPr marL="78740" indent="0" algn="just">
              <a:lnSpc>
                <a:spcPts val="528"/>
              </a:lnSpc>
            </a:pPr>
            <a:r>
              <a:rPr lang="en-US" sz="550">
                <a:solidFill>
                  <a:srgbClr val="59576C"/>
                </a:solidFill>
                <a:latin typeface="Georgia"/>
              </a:rPr>
              <a:t>18</a:t>
            </a:r>
            <a:r>
              <a:rPr lang="en-US" sz="450" b="1">
                <a:solidFill>
                  <a:srgbClr val="59576C"/>
                </a:solidFill>
                <a:latin typeface="Tahoma"/>
              </a:rPr>
              <a:t>    </a:t>
            </a:r>
            <a:r>
              <a:rPr lang="en-US" sz="450" b="1">
                <a:solidFill>
                  <a:srgbClr val="2B2A2E"/>
                </a:solidFill>
                <a:latin typeface="Tahoma"/>
              </a:rPr>
              <a:t>geom_l </a:t>
            </a:r>
            <a:r>
              <a:rPr lang="en-US" sz="450" b="1">
                <a:solidFill>
                  <a:srgbClr val="59576C"/>
                </a:solidFill>
                <a:latin typeface="Tahoma"/>
              </a:rPr>
              <a:t>ine(data=df,aes(x=x,y=yl)</a:t>
            </a:r>
            <a:r>
              <a:rPr lang="en-US" sz="450" b="1">
                <a:solidFill>
                  <a:srgbClr val="2B2A2E"/>
                </a:solidFill>
                <a:latin typeface="Tahoma"/>
              </a:rPr>
              <a:t>,color = </a:t>
            </a:r>
            <a:r>
              <a:rPr lang="en-US" sz="450" b="1">
                <a:solidFill>
                  <a:srgbClr val="3E3CF1"/>
                </a:solidFill>
                <a:latin typeface="Tahoma"/>
              </a:rPr>
              <a:t>"</a:t>
            </a:r>
            <a:r>
              <a:rPr lang="en-US" sz="450" b="1" u="sng">
                <a:solidFill>
                  <a:srgbClr val="3E3CF1"/>
                </a:solidFill>
                <a:latin typeface="Tahoma"/>
              </a:rPr>
              <a:t>ninEi</a:t>
            </a:r>
            <a:r>
              <a:rPr lang="en-US" sz="450" b="1">
                <a:solidFill>
                  <a:srgbClr val="3E3CF1"/>
                </a:solidFill>
                <a:latin typeface="Tahoma"/>
              </a:rPr>
              <a:t>'"&gt; </a:t>
            </a:r>
            <a:r>
              <a:rPr lang="en-US" sz="450" b="1">
                <a:solidFill>
                  <a:srgbClr val="716F74"/>
                </a:solidFill>
                <a:latin typeface="Tahoma"/>
              </a:rPr>
              <a:t>+</a:t>
            </a:r>
          </a:p>
          <a:p>
            <a:pPr marL="78740" indent="0" algn="just">
              <a:lnSpc>
                <a:spcPts val="528"/>
              </a:lnSpc>
            </a:pPr>
            <a:r>
              <a:rPr lang="en-US" sz="450" b="1">
                <a:solidFill>
                  <a:srgbClr val="716F74"/>
                </a:solidFill>
                <a:latin typeface="Tahoma"/>
              </a:rPr>
              <a:t>19    </a:t>
            </a:r>
            <a:r>
              <a:rPr lang="en-US" sz="450" b="1">
                <a:solidFill>
                  <a:srgbClr val="2B2A2E"/>
                </a:solidFill>
                <a:latin typeface="Tahoma"/>
              </a:rPr>
              <a:t>geom_l </a:t>
            </a:r>
            <a:r>
              <a:rPr lang="en-US" sz="450" b="1">
                <a:solidFill>
                  <a:srgbClr val="716F74"/>
                </a:solidFill>
                <a:latin typeface="Tahoma"/>
              </a:rPr>
              <a:t>ine(data=df </a:t>
            </a:r>
            <a:r>
              <a:rPr lang="en-US" sz="450" b="1">
                <a:solidFill>
                  <a:srgbClr val="59576C"/>
                </a:solidFill>
                <a:latin typeface="Tahoma"/>
              </a:rPr>
              <a:t>,aes(x=x,y=y2) </a:t>
            </a:r>
            <a:r>
              <a:rPr lang="en-US" sz="450" b="1">
                <a:solidFill>
                  <a:srgbClr val="2B2A2E"/>
                </a:solidFill>
                <a:latin typeface="Tahoma"/>
              </a:rPr>
              <a:t>,color = '</a:t>
            </a:r>
            <a:r>
              <a:rPr lang="en-US" sz="450" b="1">
                <a:solidFill>
                  <a:srgbClr val="DF0C10"/>
                </a:solidFill>
                <a:latin typeface="Tahoma"/>
              </a:rPr>
              <a:t>HJ|") +</a:t>
            </a:r>
          </a:p>
          <a:p>
            <a:pPr marL="78740" indent="0" algn="just">
              <a:lnSpc>
                <a:spcPts val="528"/>
              </a:lnSpc>
            </a:pPr>
            <a:r>
              <a:rPr lang="en-US" sz="450" b="1">
                <a:solidFill>
                  <a:srgbClr val="716F74"/>
                </a:solidFill>
                <a:latin typeface="Tahoma"/>
              </a:rPr>
              <a:t>20    </a:t>
            </a:r>
            <a:r>
              <a:rPr lang="en-US" sz="450" b="1">
                <a:solidFill>
                  <a:srgbClr val="59576C"/>
                </a:solidFill>
                <a:latin typeface="Tahoma"/>
              </a:rPr>
              <a:t>coord_cartesian(xlim=e(0,l5)</a:t>
            </a:r>
            <a:r>
              <a:rPr lang="en-US" sz="450" b="1">
                <a:solidFill>
                  <a:srgbClr val="2B2A2E"/>
                </a:solidFill>
                <a:latin typeface="Tahoma"/>
              </a:rPr>
              <a:t>, </a:t>
            </a:r>
            <a:r>
              <a:rPr lang="en-US" sz="450" b="1">
                <a:solidFill>
                  <a:srgbClr val="716F74"/>
                </a:solidFill>
                <a:latin typeface="Tahoma"/>
              </a:rPr>
              <a:t>ylim=c(C,15)) </a:t>
            </a:r>
            <a:r>
              <a:rPr lang="en-US" sz="450" b="1">
                <a:solidFill>
                  <a:srgbClr val="8E95A2"/>
                </a:solidFill>
                <a:latin typeface="Tahoma"/>
              </a:rPr>
              <a:t>+</a:t>
            </a:r>
          </a:p>
          <a:p>
            <a:pPr marL="78740" indent="0" algn="just">
              <a:lnSpc>
                <a:spcPts val="528"/>
              </a:lnSpc>
            </a:pPr>
            <a:r>
              <a:rPr lang="en-US" sz="450" b="1">
                <a:solidFill>
                  <a:srgbClr val="4F7FA1"/>
                </a:solidFill>
                <a:latin typeface="Tahoma"/>
              </a:rPr>
              <a:t>21    </a:t>
            </a:r>
            <a:r>
              <a:rPr lang="en-US" sz="450" b="1">
                <a:solidFill>
                  <a:srgbClr val="716F74"/>
                </a:solidFill>
                <a:latin typeface="Tahoma"/>
              </a:rPr>
              <a:t>1abs(title=</a:t>
            </a:r>
            <a:r>
              <a:rPr lang="en-US" sz="450" b="1" baseline="30000">
                <a:solidFill>
                  <a:srgbClr val="716F74"/>
                </a:solidFill>
                <a:latin typeface="Tahoma"/>
              </a:rPr>
              <a:t>,l</a:t>
            </a:r>
            <a:r>
              <a:rPr lang="en-US" sz="450" b="1">
                <a:solidFill>
                  <a:srgbClr val="716F74"/>
                </a:solidFill>
                <a:latin typeface="Tahoma"/>
              </a:rPr>
              <a:t>Ejercicio </a:t>
            </a:r>
            <a:r>
              <a:rPr lang="en-US" sz="450" b="1">
                <a:solidFill>
                  <a:srgbClr val="357D46"/>
                </a:solidFill>
                <a:latin typeface="Tahoma"/>
              </a:rPr>
              <a:t>3 - </a:t>
            </a:r>
            <a:r>
              <a:rPr lang="es" sz="450" b="1">
                <a:solidFill>
                  <a:srgbClr val="357D46"/>
                </a:solidFill>
                <a:latin typeface="Tahoma"/>
              </a:rPr>
              <a:t>Región </a:t>
            </a:r>
            <a:r>
              <a:rPr lang="es" sz="450" b="1">
                <a:solidFill>
                  <a:srgbClr val="5B8B50"/>
                </a:solidFill>
                <a:latin typeface="Tahoma"/>
              </a:rPr>
              <a:t>factible (minimización)"</a:t>
            </a:r>
            <a:r>
              <a:rPr lang="en-US" sz="450" b="1">
                <a:solidFill>
                  <a:srgbClr val="5B8B50"/>
                </a:solidFill>
                <a:latin typeface="Tahoma"/>
              </a:rPr>
              <a:t>,</a:t>
            </a:r>
          </a:p>
          <a:p>
            <a:pPr marL="78740" indent="0" algn="just">
              <a:lnSpc>
                <a:spcPts val="528"/>
              </a:lnSpc>
            </a:pPr>
            <a:r>
              <a:rPr lang="en-US" sz="400">
                <a:solidFill>
                  <a:srgbClr val="59576C"/>
                </a:solidFill>
                <a:latin typeface="Arial"/>
              </a:rPr>
              <a:t>22    </a:t>
            </a:r>
            <a:r>
              <a:rPr lang="en-US" sz="400">
                <a:solidFill>
                  <a:srgbClr val="C2C9D4"/>
                </a:solidFill>
                <a:latin typeface="Arial"/>
              </a:rPr>
              <a:t>|</a:t>
            </a:r>
          </a:p>
          <a:p>
            <a:pPr marL="78740" indent="0" algn="just">
              <a:lnSpc>
                <a:spcPts val="528"/>
              </a:lnSpc>
              <a:spcAft>
                <a:spcPts val="210"/>
              </a:spcAft>
            </a:pPr>
            <a:r>
              <a:rPr lang="en-US" sz="500" b="1">
                <a:solidFill>
                  <a:srgbClr val="716F74"/>
                </a:solidFill>
                <a:latin typeface="Arial"/>
              </a:rPr>
              <a:t>22:l </a:t>
            </a:r>
            <a:r>
              <a:rPr lang="en-US" sz="500" b="1">
                <a:solidFill>
                  <a:srgbClr val="8E95A2"/>
                </a:solidFill>
                <a:latin typeface="Arial"/>
              </a:rPr>
              <a:t>(Top </a:t>
            </a:r>
            <a:r>
              <a:rPr lang="en-US" sz="500" b="1">
                <a:solidFill>
                  <a:srgbClr val="59576C"/>
                </a:solidFill>
                <a:latin typeface="Arial"/>
              </a:rPr>
              <a:t>Level) </a:t>
            </a:r>
            <a:r>
              <a:rPr lang="en-US" sz="500" b="1">
                <a:solidFill>
                  <a:srgbClr val="716F74"/>
                </a:solidFill>
                <a:latin typeface="Arial"/>
              </a:rPr>
              <a:t>:</a:t>
            </a:r>
          </a:p>
          <a:p>
            <a:pPr indent="0" algn="just">
              <a:spcAft>
                <a:spcPts val="210"/>
              </a:spcAft>
            </a:pPr>
            <a:r>
              <a:rPr lang="en-US" sz="400">
                <a:solidFill>
                  <a:srgbClr val="2B2A2E"/>
                </a:solidFill>
                <a:latin typeface="Arial"/>
              </a:rPr>
              <a:t>Console Terminal Background Jobs</a:t>
            </a:r>
          </a:p>
          <a:p>
            <a:pPr marL="129540" indent="0" algn="just">
              <a:lnSpc>
                <a:spcPts val="576"/>
              </a:lnSpc>
            </a:pPr>
            <a:r>
              <a:rPr lang="en-US" sz="450" b="1">
                <a:solidFill>
                  <a:srgbClr val="44423E"/>
                </a:solidFill>
                <a:latin typeface="Tahoma"/>
              </a:rPr>
              <a:t>- R 4.5.1 • </a:t>
            </a:r>
            <a:r>
              <a:rPr lang="en-US" sz="500" i="1" spc="-50">
                <a:solidFill>
                  <a:srgbClr val="44423E"/>
                </a:solidFill>
                <a:latin typeface="Candara"/>
              </a:rPr>
              <a:t>-/</a:t>
            </a:r>
          </a:p>
          <a:p>
            <a:pPr indent="0" algn="just">
              <a:lnSpc>
                <a:spcPts val="576"/>
              </a:lnSpc>
            </a:pPr>
            <a:r>
              <a:rPr lang="en-US" sz="500" i="1" spc="-50">
                <a:solidFill>
                  <a:srgbClr val="803FFD"/>
                </a:solidFill>
                <a:latin typeface="Candara"/>
              </a:rPr>
              <a:t>&gt;</a:t>
            </a:r>
            <a:r>
              <a:rPr lang="en-US" sz="450" b="1">
                <a:solidFill>
                  <a:srgbClr val="803FFD"/>
                </a:solidFill>
                <a:latin typeface="Tahoma"/>
              </a:rPr>
              <a:t>    </a:t>
            </a:r>
            <a:r>
              <a:rPr lang="en-US" sz="450" b="1">
                <a:solidFill>
                  <a:srgbClr val="3E3CF1"/>
                </a:solidFill>
                <a:latin typeface="Tahoma"/>
              </a:rPr>
              <a:t>sou rce("c:/user s/i </a:t>
            </a:r>
            <a:r>
              <a:rPr lang="es" sz="450" b="1">
                <a:solidFill>
                  <a:srgbClr val="3E3CF1"/>
                </a:solidFill>
                <a:latin typeface="Tahoma"/>
              </a:rPr>
              <a:t>sai </a:t>
            </a:r>
            <a:r>
              <a:rPr lang="en-US" sz="450" b="1">
                <a:solidFill>
                  <a:srgbClr val="3E3CF1"/>
                </a:solidFill>
                <a:latin typeface="Tahoma"/>
              </a:rPr>
              <a:t>a/Downloads/Ej3siniMini.R")</a:t>
            </a:r>
          </a:p>
          <a:p>
            <a:pPr indent="0" algn="just">
              <a:lnSpc>
                <a:spcPts val="576"/>
              </a:lnSpc>
            </a:pPr>
            <a:r>
              <a:rPr lang="es" sz="450" b="1">
                <a:solidFill>
                  <a:srgbClr val="44423E"/>
                </a:solidFill>
                <a:latin typeface="Tahoma"/>
              </a:rPr>
              <a:t>Ejercicio </a:t>
            </a:r>
            <a:r>
              <a:rPr lang="en-US" sz="450" b="1">
                <a:solidFill>
                  <a:srgbClr val="44423E"/>
                </a:solidFill>
                <a:latin typeface="Tahoma"/>
              </a:rPr>
              <a:t>3 </a:t>
            </a:r>
            <a:r>
              <a:rPr lang="en-US" sz="450" b="1">
                <a:latin typeface="Tahoma"/>
              </a:rPr>
              <a:t>- </a:t>
            </a:r>
            <a:r>
              <a:rPr lang="es" sz="450" b="1">
                <a:solidFill>
                  <a:srgbClr val="44423E"/>
                </a:solidFill>
                <a:latin typeface="Tahoma"/>
              </a:rPr>
              <a:t>solución </a:t>
            </a:r>
            <a:r>
              <a:rPr lang="en-US" sz="450" b="1">
                <a:solidFill>
                  <a:srgbClr val="59576C"/>
                </a:solidFill>
                <a:latin typeface="Tahoma"/>
              </a:rPr>
              <a:t>(x,y): </a:t>
            </a:r>
            <a:r>
              <a:rPr lang="en-US" sz="450" b="1">
                <a:solidFill>
                  <a:srgbClr val="44423E"/>
                </a:solidFill>
                <a:latin typeface="Tahoma"/>
              </a:rPr>
              <a:t>4.8 </a:t>
            </a:r>
            <a:r>
              <a:rPr lang="en-US" sz="450" b="1">
                <a:solidFill>
                  <a:srgbClr val="294174"/>
                </a:solidFill>
                <a:latin typeface="Tahoma"/>
              </a:rPr>
              <a:t>2.4</a:t>
            </a:r>
          </a:p>
          <a:p>
            <a:pPr indent="0" algn="just">
              <a:lnSpc>
                <a:spcPts val="576"/>
              </a:lnSpc>
            </a:pPr>
            <a:r>
              <a:rPr lang="es" sz="450" b="1">
                <a:solidFill>
                  <a:srgbClr val="59576C"/>
                </a:solidFill>
                <a:latin typeface="Tahoma"/>
              </a:rPr>
              <a:t>valor </a:t>
            </a:r>
            <a:r>
              <a:rPr lang="es" sz="450" b="1">
                <a:solidFill>
                  <a:srgbClr val="44423E"/>
                </a:solidFill>
                <a:latin typeface="Tahoma"/>
              </a:rPr>
              <a:t>óptimo </a:t>
            </a:r>
            <a:r>
              <a:rPr lang="en-US" sz="450" b="1">
                <a:solidFill>
                  <a:srgbClr val="2B2A2E"/>
                </a:solidFill>
                <a:latin typeface="Tahoma"/>
              </a:rPr>
              <a:t>z </a:t>
            </a:r>
            <a:r>
              <a:rPr lang="en-US" sz="450" b="1">
                <a:solidFill>
                  <a:srgbClr val="44423E"/>
                </a:solidFill>
                <a:latin typeface="Tahoma"/>
              </a:rPr>
              <a:t>= 43.2</a:t>
            </a:r>
          </a:p>
          <a:p>
            <a:pPr indent="0" algn="just">
              <a:lnSpc>
                <a:spcPts val="576"/>
              </a:lnSpc>
            </a:pPr>
            <a:r>
              <a:rPr lang="en-US" sz="400">
                <a:solidFill>
                  <a:srgbClr val="6771E7"/>
                </a:solidFill>
                <a:latin typeface="Arial"/>
              </a:rPr>
              <a:t>&gt;    i</a:t>
            </a:r>
          </a:p>
        </p:txBody>
      </p:sp>
      <p:sp>
        <p:nvSpPr>
          <p:cNvPr id="9" name="Rectángulo 8"/>
          <p:cNvSpPr/>
          <p:nvPr/>
        </p:nvSpPr>
        <p:spPr>
          <a:xfrm>
            <a:off x="3895344" y="4953000"/>
            <a:ext cx="173736" cy="182880"/>
          </a:xfrm>
          <a:prstGeom prst="rect">
            <a:avLst/>
          </a:prstGeom>
          <a:solidFill>
            <a:srgbClr val="F5F5E9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8E95A2"/>
                </a:solidFill>
                <a:latin typeface="Arial"/>
              </a:rPr>
              <a:t>=□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2602992" y="6059424"/>
            <a:ext cx="1932432" cy="140208"/>
          </a:xfrm>
          <a:prstGeom prst="rect">
            <a:avLst/>
          </a:prstGeom>
          <a:solidFill>
            <a:srgbClr val="D5D6D7"/>
          </a:solidFill>
        </p:spPr>
        <p:txBody>
          <a:bodyPr wrap="none" lIns="0" tIns="0" rIns="0" bIns="0">
            <a:noAutofit/>
          </a:bodyPr>
          <a:lstStyle/>
          <a:p>
            <a:pPr indent="0" algn="just"/>
            <a:r>
              <a:rPr lang="en-US" sz="500" b="1" cap="small">
                <a:solidFill>
                  <a:srgbClr val="2B2A2E"/>
                </a:solidFill>
                <a:latin typeface="Arial"/>
              </a:rPr>
              <a:t>Q l. </a:t>
            </a:r>
            <a:r>
              <a:rPr lang="en-US" sz="500" b="1" cap="small" spc="650">
                <a:solidFill>
                  <a:srgbClr val="1D538E"/>
                </a:solidFill>
                <a:latin typeface="Arial"/>
              </a:rPr>
              <a:t>.960^^04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4718304" y="6059424"/>
            <a:ext cx="201168" cy="140208"/>
          </a:xfrm>
          <a:prstGeom prst="rect">
            <a:avLst/>
          </a:prstGeom>
          <a:solidFill>
            <a:srgbClr val="DBDBDB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1100">
                <a:solidFill>
                  <a:srgbClr val="75ACD8"/>
                </a:solidFill>
                <a:latin typeface="Arial"/>
              </a:rPr>
              <a:t>O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1075944" y="6382512"/>
            <a:ext cx="1539240" cy="15849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s" sz="1100">
                <a:latin typeface="Arial"/>
              </a:rPr>
              <a:t>Resuelto </a:t>
            </a:r>
            <a:r>
              <a:rPr lang="en-US" sz="1100">
                <a:latin typeface="Arial"/>
              </a:rPr>
              <a:t>con PomQm: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92" y="899160"/>
            <a:ext cx="5593080" cy="3145536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072896" y="4541520"/>
            <a:ext cx="2944368" cy="2423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lnSpc>
                <a:spcPts val="2568"/>
              </a:lnSpc>
            </a:pPr>
            <a:r>
              <a:rPr lang="es" sz="1150" b="1">
                <a:latin typeface="Arial"/>
              </a:rPr>
              <a:t>Ejercicio 4 — Mezcla de alimentos Enunciado:</a:t>
            </a:r>
          </a:p>
          <a:p>
            <a:pPr indent="0">
              <a:lnSpc>
                <a:spcPts val="1584"/>
              </a:lnSpc>
            </a:pPr>
            <a:r>
              <a:rPr lang="es" sz="1100">
                <a:latin typeface="Arial"/>
              </a:rPr>
              <a:t>Se combinan 2 ingredientes: A (x) y B (y). Costos: A = 3 $/kg, B = 5 $/kg.</a:t>
            </a:r>
          </a:p>
          <a:p>
            <a:pPr indent="0">
              <a:lnSpc>
                <a:spcPts val="1584"/>
              </a:lnSpc>
              <a:spcAft>
                <a:spcPts val="210"/>
              </a:spcAft>
            </a:pPr>
            <a:r>
              <a:rPr lang="es" sz="1100">
                <a:latin typeface="Arial"/>
              </a:rPr>
              <a:t>Requisitos:</a:t>
            </a:r>
          </a:p>
          <a:p>
            <a:pPr marL="177800" indent="0" algn="just">
              <a:lnSpc>
                <a:spcPts val="1728"/>
              </a:lnSpc>
            </a:pPr>
            <a:r>
              <a:rPr lang="es" sz="950">
                <a:solidFill>
                  <a:srgbClr val="58565B"/>
                </a:solidFill>
                <a:latin typeface="Candara"/>
              </a:rPr>
              <a:t>•    </a:t>
            </a:r>
            <a:r>
              <a:rPr lang="es" sz="950">
                <a:solidFill>
                  <a:srgbClr val="201E1F"/>
                </a:solidFill>
                <a:latin typeface="Candara"/>
              </a:rPr>
              <a:t>Nutriente 1: </a:t>
            </a:r>
            <a:r>
              <a:rPr lang="es" sz="850" i="1" spc="100">
                <a:solidFill>
                  <a:srgbClr val="201E1F"/>
                </a:solidFill>
                <a:latin typeface="Arial"/>
              </a:rPr>
              <a:t>x</a:t>
            </a:r>
            <a:r>
              <a:rPr lang="es" sz="950">
                <a:solidFill>
                  <a:srgbClr val="201E1F"/>
                </a:solidFill>
                <a:latin typeface="Candara"/>
              </a:rPr>
              <a:t> </a:t>
            </a:r>
            <a:r>
              <a:rPr lang="es" sz="950">
                <a:solidFill>
                  <a:srgbClr val="83858A"/>
                </a:solidFill>
                <a:latin typeface="Candara"/>
              </a:rPr>
              <a:t>+ </a:t>
            </a:r>
            <a:r>
              <a:rPr lang="es" sz="850" i="1" spc="100">
                <a:solidFill>
                  <a:srgbClr val="201E1F"/>
                </a:solidFill>
                <a:latin typeface="Arial"/>
              </a:rPr>
              <a:t>2y &gt;</a:t>
            </a:r>
            <a:r>
              <a:rPr lang="es" sz="950">
                <a:solidFill>
                  <a:srgbClr val="201E1F"/>
                </a:solidFill>
                <a:latin typeface="Candara"/>
              </a:rPr>
              <a:t> 8</a:t>
            </a:r>
          </a:p>
          <a:p>
            <a:pPr marL="177800" indent="0" algn="just">
              <a:lnSpc>
                <a:spcPts val="1728"/>
              </a:lnSpc>
            </a:pPr>
            <a:r>
              <a:rPr lang="es" sz="950">
                <a:solidFill>
                  <a:srgbClr val="58565B"/>
                </a:solidFill>
                <a:latin typeface="Candara"/>
              </a:rPr>
              <a:t>•    </a:t>
            </a:r>
            <a:r>
              <a:rPr lang="es" sz="950">
                <a:solidFill>
                  <a:srgbClr val="201E1F"/>
                </a:solidFill>
                <a:latin typeface="Candara"/>
              </a:rPr>
              <a:t>Nutriente 2: </a:t>
            </a:r>
            <a:r>
              <a:rPr lang="es" sz="850" i="1" spc="100">
                <a:solidFill>
                  <a:srgbClr val="201E1F"/>
                </a:solidFill>
                <a:latin typeface="Arial"/>
              </a:rPr>
              <a:t>2x</a:t>
            </a:r>
            <a:r>
              <a:rPr lang="es" sz="950">
                <a:solidFill>
                  <a:srgbClr val="201E1F"/>
                </a:solidFill>
                <a:latin typeface="Candara"/>
              </a:rPr>
              <a:t> </a:t>
            </a:r>
            <a:r>
              <a:rPr lang="es" sz="950">
                <a:solidFill>
                  <a:srgbClr val="44423E"/>
                </a:solidFill>
                <a:latin typeface="Candara"/>
              </a:rPr>
              <a:t>+ </a:t>
            </a:r>
            <a:r>
              <a:rPr lang="es" sz="850" i="1" spc="100">
                <a:solidFill>
                  <a:srgbClr val="201E1F"/>
                </a:solidFill>
                <a:latin typeface="Arial"/>
              </a:rPr>
              <a:t>y &gt;</a:t>
            </a:r>
            <a:r>
              <a:rPr lang="es" sz="950">
                <a:solidFill>
                  <a:srgbClr val="201E1F"/>
                </a:solidFill>
                <a:latin typeface="Candara"/>
              </a:rPr>
              <a:t> 6</a:t>
            </a:r>
          </a:p>
          <a:p>
            <a:pPr marL="177800" indent="0" algn="just">
              <a:lnSpc>
                <a:spcPts val="1728"/>
              </a:lnSpc>
              <a:spcAft>
                <a:spcPts val="210"/>
              </a:spcAft>
            </a:pPr>
            <a:r>
              <a:rPr lang="es" sz="1050" b="1">
                <a:solidFill>
                  <a:srgbClr val="58565B"/>
                </a:solidFill>
                <a:latin typeface="Times New Roman"/>
              </a:rPr>
              <a:t>•    </a:t>
            </a:r>
            <a:r>
              <a:rPr lang="es" sz="1000" i="1" spc="100">
                <a:solidFill>
                  <a:srgbClr val="201E1F"/>
                </a:solidFill>
                <a:latin typeface="Arial"/>
              </a:rPr>
              <a:t>x, y </a:t>
            </a:r>
            <a:r>
              <a:rPr lang="es" sz="1000" i="1" spc="100">
                <a:solidFill>
                  <a:srgbClr val="44423E"/>
                </a:solidFill>
                <a:latin typeface="Arial"/>
              </a:rPr>
              <a:t>&gt;</a:t>
            </a:r>
            <a:r>
              <a:rPr lang="es" sz="1050" b="1">
                <a:solidFill>
                  <a:srgbClr val="44423E"/>
                </a:solidFill>
                <a:latin typeface="Times New Roman"/>
              </a:rPr>
              <a:t> </a:t>
            </a:r>
            <a:r>
              <a:rPr lang="es" sz="1050" b="1">
                <a:solidFill>
                  <a:srgbClr val="201E1F"/>
                </a:solidFill>
                <a:latin typeface="Times New Roman"/>
              </a:rPr>
              <a:t>0</a:t>
            </a:r>
          </a:p>
          <a:p>
            <a:pPr marL="114300" indent="0">
              <a:spcAft>
                <a:spcPts val="1050"/>
              </a:spcAft>
            </a:pPr>
            <a:r>
              <a:rPr lang="es" sz="950">
                <a:solidFill>
                  <a:srgbClr val="201E1F"/>
                </a:solidFill>
                <a:latin typeface="Candara"/>
              </a:rPr>
              <a:t>Función objetivo:</a:t>
            </a:r>
          </a:p>
          <a:p>
            <a:pPr indent="0" algn="r">
              <a:spcAft>
                <a:spcPts val="1050"/>
              </a:spcAft>
            </a:pPr>
            <a:r>
              <a:rPr lang="es" sz="1000" i="1" spc="100">
                <a:solidFill>
                  <a:srgbClr val="201E1F"/>
                </a:solidFill>
                <a:latin typeface="Arial"/>
              </a:rPr>
              <a:t>Z </a:t>
            </a:r>
            <a:r>
              <a:rPr lang="es" sz="1000" i="1" spc="100">
                <a:latin typeface="Arial"/>
              </a:rPr>
              <a:t>= </a:t>
            </a:r>
            <a:r>
              <a:rPr lang="es" sz="1000" i="1" spc="100">
                <a:solidFill>
                  <a:srgbClr val="201E1F"/>
                </a:solidFill>
                <a:latin typeface="Arial"/>
              </a:rPr>
              <a:t>3x + 5p</a:t>
            </a:r>
            <a:r>
              <a:rPr lang="es" sz="1050" b="1">
                <a:solidFill>
                  <a:srgbClr val="201E1F"/>
                </a:solidFill>
                <a:latin typeface="Times New Roman"/>
              </a:rPr>
              <a:t> Min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075944" y="7123176"/>
            <a:ext cx="1520952" cy="1524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spcBef>
                <a:spcPts val="1050"/>
              </a:spcBef>
            </a:pPr>
            <a:r>
              <a:rPr lang="en-US" sz="1100">
                <a:latin typeface="Arial"/>
              </a:rPr>
              <a:t>Resuelto con RStudio: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92" y="902208"/>
            <a:ext cx="5602224" cy="315163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075944" y="4215384"/>
            <a:ext cx="1539240" cy="15849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s" sz="1100">
                <a:latin typeface="Arial"/>
              </a:rPr>
              <a:t>Resuelto con PomQm: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072896" y="4529328"/>
            <a:ext cx="5553456" cy="97536"/>
          </a:xfrm>
          <a:prstGeom prst="rect">
            <a:avLst/>
          </a:prstGeom>
          <a:solidFill>
            <a:srgbClr val="F5F5E9"/>
          </a:solidFill>
        </p:spPr>
        <p:txBody>
          <a:bodyPr wrap="none" lIns="0" tIns="0" rIns="0" bIns="0">
            <a:noAutofit/>
          </a:bodyPr>
          <a:lstStyle/>
          <a:p>
            <a:pPr marL="101600" indent="0" algn="just"/>
            <a:r>
              <a:rPr lang="es" sz="400">
                <a:solidFill>
                  <a:srgbClr val="4C4B54"/>
                </a:solidFill>
                <a:latin typeface="Arial"/>
              </a:rPr>
              <a:t>QM </a:t>
            </a:r>
            <a:r>
              <a:rPr lang="en-US" sz="400">
                <a:solidFill>
                  <a:srgbClr val="4C4B54"/>
                </a:solidFill>
                <a:latin typeface="Arial"/>
              </a:rPr>
              <a:t>for </a:t>
            </a:r>
            <a:r>
              <a:rPr lang="es" sz="400">
                <a:solidFill>
                  <a:srgbClr val="4C4B54"/>
                </a:solidFill>
                <a:latin typeface="Arial"/>
              </a:rPr>
              <a:t>Windows -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[Iterations]    —OX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/>
        </p:nvGraphicFramePr>
        <p:xfrm>
          <a:off x="1078992" y="4626864"/>
          <a:ext cx="5709920" cy="908304"/>
        </p:xfrm>
        <a:graphic>
          <a:graphicData uri="http://schemas.openxmlformats.org/drawingml/2006/table">
            <a:tbl>
              <a:tblPr/>
              <a:tblGrid>
                <a:gridCol w="90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4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76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00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34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58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07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2120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18872">
                <a:tc gridSpan="4">
                  <a:txBody>
                    <a:bodyPr/>
                    <a:lstStyle/>
                    <a:p>
                      <a:pPr indent="0"/>
                      <a:r>
                        <a:rPr lang="es" sz="400">
                          <a:solidFill>
                            <a:srgbClr val="B14C40"/>
                          </a:solidFill>
                          <a:latin typeface="Arial"/>
                        </a:rPr>
                        <a:t>■¡J </a:t>
                      </a:r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FILE </a:t>
                      </a:r>
                      <a:r>
                        <a:rPr lang="en-US" sz="400">
                          <a:solidFill>
                            <a:srgbClr val="90A5BC"/>
                          </a:solidFill>
                          <a:latin typeface="Arial"/>
                        </a:rPr>
                        <a:t>EDIT </a:t>
                      </a:r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VIEW TAYLOR MODULE FORMAT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TOOLS </a:t>
                      </a:r>
                      <a:r>
                        <a:rPr lang="es" sz="400">
                          <a:solidFill>
                            <a:srgbClr val="4C6FB8"/>
                          </a:solidFill>
                          <a:latin typeface="Arial"/>
                        </a:rPr>
                        <a:t>Ü </a:t>
                      </a:r>
                      <a:r>
                        <a:rPr lang="en-US" sz="400">
                          <a:solidFill>
                            <a:srgbClr val="357D46"/>
                          </a:solidFill>
                          <a:latin typeface="Arial"/>
                        </a:rPr>
                        <a:t>SOLUTIONS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4C4B54"/>
                          </a:solidFill>
                          <a:latin typeface="Arial"/>
                        </a:rPr>
                        <a:t>HELP </a:t>
                      </a:r>
                      <a:r>
                        <a:rPr lang="en-US" sz="400">
                          <a:solidFill>
                            <a:srgbClr val="F70404"/>
                          </a:solidFill>
                          <a:latin typeface="Arial"/>
                        </a:rPr>
                        <a:t>■ </a:t>
                      </a:r>
                      <a:r>
                        <a:rPr lang="en-US" sz="400">
                          <a:solidFill>
                            <a:srgbClr val="4C4B54"/>
                          </a:solidFill>
                          <a:latin typeface="Arial"/>
                        </a:rPr>
                        <a:t>EDIT DATA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50" i="1" spc="200">
                          <a:latin typeface="Times New Roman"/>
                        </a:rPr>
                        <a:t>.ex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448">
                <a:tc>
                  <a:txBody>
                    <a:bodyPr/>
                    <a:lstStyle/>
                    <a:p>
                      <a:pPr indent="0"/>
                      <a:r>
                        <a:rPr lang="en-US" sz="1150" cap="small">
                          <a:solidFill>
                            <a:srgbClr val="5C6C77"/>
                          </a:solidFill>
                          <a:latin typeface="Arial"/>
                        </a:rPr>
                        <a:t>□ </a:t>
                      </a:r>
                      <a:r>
                        <a:rPr lang="en-US" sz="1150" cap="small">
                          <a:solidFill>
                            <a:srgbClr val="717EA6"/>
                          </a:solidFill>
                          <a:latin typeface="Arial"/>
                        </a:rPr>
                        <a:t>l5U©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F70404"/>
                          </a:solidFill>
                          <a:latin typeface="Arial"/>
                        </a:rPr>
                        <a:t>■ </a:t>
                      </a:r>
                      <a:r>
                        <a:rPr lang="en-US" sz="400">
                          <a:solidFill>
                            <a:srgbClr val="4C4B54"/>
                          </a:solidFill>
                          <a:latin typeface="Arial"/>
                        </a:rPr>
                        <a:t>Edit </a:t>
                      </a:r>
                      <a:r>
                        <a:rPr lang="en-US" sz="400">
                          <a:solidFill>
                            <a:srgbClr val="5C6C77"/>
                          </a:solidFill>
                          <a:latin typeface="Arial"/>
                        </a:rPr>
                        <a:t>Data</a:t>
                      </a:r>
                    </a:p>
                  </a:txBody>
                  <a:tcPr marL="0" marR="0" marT="0" marB="0" anchor="ctr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83858A"/>
                          </a:solidFill>
                          <a:latin typeface="Arial"/>
                        </a:rPr>
                        <a:t>-H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1150">
                          <a:solidFill>
                            <a:srgbClr val="938A7D"/>
                          </a:solidFill>
                          <a:latin typeface="Arial"/>
                        </a:rPr>
                        <a:t>3 </a:t>
                      </a:r>
                      <a:r>
                        <a:rPr lang="es" sz="400">
                          <a:solidFill>
                            <a:srgbClr val="628DBA"/>
                          </a:solidFill>
                          <a:latin typeface="Arial"/>
                        </a:rPr>
                        <a:t>Ü3 </a:t>
                      </a:r>
                      <a:r>
                        <a:rPr lang="en-US" sz="400">
                          <a:solidFill>
                            <a:srgbClr val="628DBA"/>
                          </a:solidFill>
                          <a:latin typeface="Arial"/>
                        </a:rPr>
                        <a:t>“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1150" i="1" spc="-200">
                          <a:solidFill>
                            <a:srgbClr val="628DBA"/>
                          </a:solidFill>
                          <a:latin typeface="Arial"/>
                        </a:rPr>
                        <a:t>\M</a:t>
                      </a:r>
                      <a:r>
                        <a:rPr lang="en-US" sz="1150">
                          <a:solidFill>
                            <a:srgbClr val="628DBA"/>
                          </a:solidFill>
                          <a:latin typeface="Arial"/>
                        </a:rPr>
                        <a:t> </a:t>
                      </a:r>
                      <a:r>
                        <a:rPr lang="en-US" sz="400">
                          <a:solidFill>
                            <a:srgbClr val="A4A19D"/>
                          </a:solidFill>
                          <a:latin typeface="Arial"/>
                        </a:rPr>
                        <a:t>u*d _a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marR="114300" indent="0" algn="r"/>
                      <a:r>
                        <a:rPr lang="en-US" sz="1150">
                          <a:solidFill>
                            <a:srgbClr val="628DBA"/>
                          </a:solidFill>
                          <a:latin typeface="Arial"/>
                        </a:rPr>
                        <a:t>0 </a:t>
                      </a:r>
                      <a:r>
                        <a:rPr lang="en-US" sz="400">
                          <a:solidFill>
                            <a:srgbClr val="0504F4"/>
                          </a:solidFill>
                          <a:latin typeface="Arial"/>
                        </a:rPr>
                        <a:t>^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1150" i="1" spc="-200">
                          <a:solidFill>
                            <a:srgbClr val="59576C"/>
                          </a:solidFill>
                          <a:latin typeface="Arial"/>
                        </a:rPr>
                        <a:t>&lt;%</a:t>
                      </a:r>
                      <a:r>
                        <a:rPr lang="en-US" sz="1150">
                          <a:solidFill>
                            <a:srgbClr val="59576C"/>
                          </a:solidFill>
                          <a:latin typeface="Arial"/>
                        </a:rPr>
                        <a:t> S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50" i="1" spc="200">
                          <a:solidFill>
                            <a:srgbClr val="2665CF"/>
                          </a:solidFill>
                          <a:latin typeface="Times New Roman"/>
                        </a:rPr>
                        <a:t>m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">
                <a:tc rowSpan="2"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4C4B54"/>
                          </a:solidFill>
                          <a:latin typeface="Arial"/>
                        </a:rPr>
                        <a:t>New Open Save Print </a:t>
                      </a:r>
                      <a:r>
                        <a:rPr lang="en-US" sz="400">
                          <a:solidFill>
                            <a:srgbClr val="8E95A2"/>
                          </a:solidFill>
                          <a:latin typeface="Arial"/>
                        </a:rPr>
                        <a:t>©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Copy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4C4B54"/>
                          </a:solidFill>
                          <a:latin typeface="Arial"/>
                        </a:rPr>
                        <a:t>Paste Autosize Widen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Full </a:t>
                      </a:r>
                      <a:r>
                        <a:rPr lang="en-US" sz="400">
                          <a:solidFill>
                            <a:srgbClr val="8E95A2"/>
                          </a:solidFill>
                          <a:latin typeface="Arial"/>
                        </a:rPr>
                        <a:t>Insert Insert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8E95A2"/>
                          </a:solidFill>
                          <a:latin typeface="Arial"/>
                        </a:rPr>
                        <a:t>Copy Cell </a:t>
                      </a:r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Calculator Normal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Comment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Snip Calendar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43294D"/>
                          </a:solidFill>
                          <a:latin typeface="Arial"/>
                        </a:rPr>
                        <a:t>Help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48">
                <a:tc v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Columns Columns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Screen </a:t>
                      </a:r>
                      <a:r>
                        <a:rPr lang="en-US" sz="400">
                          <a:solidFill>
                            <a:srgbClr val="8E95A2"/>
                          </a:solidFill>
                          <a:latin typeface="Arial"/>
                        </a:rPr>
                        <a:t>Row(s) Column (s)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Distribution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352"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628DBA"/>
                          </a:solidFill>
                          <a:latin typeface="Arial"/>
                        </a:rPr>
                        <a:t>MyOMLdb </a:t>
                      </a:r>
                      <a:r>
                        <a:rPr lang="en-US" sz="400">
                          <a:solidFill>
                            <a:srgbClr val="2665CF"/>
                          </a:solidFill>
                          <a:latin typeface="Arial"/>
                        </a:rPr>
                        <a:t>_tt}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1150">
                          <a:solidFill>
                            <a:srgbClr val="2074B4"/>
                          </a:solidFill>
                          <a:latin typeface="Arial"/>
                        </a:rPr>
                        <a:t>$f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4B6EA5"/>
                          </a:solidFill>
                          <a:latin typeface="Arial"/>
                        </a:rPr>
                        <a:t>u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9426B"/>
                          </a:solidFill>
                          <a:latin typeface="Arial"/>
                        </a:rPr>
                        <a:t>Decimals </a:t>
                      </a:r>
                      <a:r>
                        <a:rPr lang="en-US" sz="400">
                          <a:solidFill>
                            <a:srgbClr val="9A0F5E"/>
                          </a:solidFill>
                          <a:latin typeface="Arial"/>
                        </a:rPr>
                        <a:t>12 </a:t>
                      </a:r>
                      <a:r>
                        <a:rPr lang="en-US" sz="400">
                          <a:solidFill>
                            <a:srgbClr val="FB3909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500">
                          <a:solidFill>
                            <a:srgbClr val="8E0E32"/>
                          </a:solidFill>
                          <a:latin typeface="Arial"/>
                        </a:rPr>
                        <a:t>4 </a:t>
                      </a:r>
                      <a:r>
                        <a:rPr lang="en-US" sz="500">
                          <a:solidFill>
                            <a:srgbClr val="666ACC"/>
                          </a:solidFill>
                          <a:latin typeface="Arial"/>
                        </a:rPr>
                        <a:t>5 </a:t>
                      </a:r>
                      <a:r>
                        <a:rPr lang="en-US" sz="500">
                          <a:solidFill>
                            <a:srgbClr val="102CCA"/>
                          </a:solidFill>
                          <a:latin typeface="Arial"/>
                        </a:rPr>
                        <a:t>6 </a:t>
                      </a:r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°P</a:t>
                      </a:r>
                      <a:r>
                        <a:rPr lang="en-US" sz="400" baseline="30000">
                          <a:solidFill>
                            <a:srgbClr val="59576C"/>
                          </a:solidFill>
                          <a:latin typeface="Arial"/>
                        </a:rPr>
                        <a:t>en </a:t>
                      </a:r>
                      <a:r>
                        <a:rPr lang="en-US" sz="500" baseline="30000">
                          <a:solidFill>
                            <a:srgbClr val="59576C"/>
                          </a:solidFill>
                          <a:latin typeface="Arial"/>
                        </a:rPr>
                        <a:t>Fi|e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marL="279400" indent="0"/>
                      <a:r>
                        <a:rPr lang="en-US" sz="400">
                          <a:latin typeface="Arial"/>
                        </a:rPr>
                        <a:t>^ -&gt;</a:t>
                      </a:r>
                    </a:p>
                    <a:p>
                      <a:pPr indent="0"/>
                      <a:r>
                        <a:rPr lang="en-US" sz="400">
                          <a:solidFill>
                            <a:srgbClr val="8E95A2"/>
                          </a:solidFill>
                          <a:latin typeface="Arial"/>
                        </a:rPr>
                        <a:t>Previous </a:t>
                      </a:r>
                      <a:r>
                        <a:rPr lang="en-US" sz="450" i="1" spc="200" baseline="30000">
                          <a:latin typeface="Times New Roman"/>
                        </a:rPr>
                        <a:t>r</a:t>
                      </a:r>
                      <a:r>
                        <a:rPr lang="en-US" sz="400">
                          <a:latin typeface="Arial"/>
                        </a:rPr>
                        <a:t> </a:t>
                      </a:r>
                      <a:r>
                        <a:rPr lang="en-US" sz="400">
                          <a:solidFill>
                            <a:srgbClr val="58565B"/>
                          </a:solidFill>
                          <a:latin typeface="Arial"/>
                        </a:rPr>
                        <a:t>Next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344"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8E95A2"/>
                          </a:solidFill>
                          <a:latin typeface="Arial"/>
                        </a:rPr>
                        <a:t>Paste From </a:t>
                      </a:r>
                      <a:r>
                        <a:rPr lang="en-US" sz="400">
                          <a:solidFill>
                            <a:srgbClr val="5C6C77"/>
                          </a:solidFill>
                          <a:latin typeface="Arial"/>
                        </a:rPr>
                        <a:t>Copy Cell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Paste/Copy Help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4C4B54"/>
                          </a:solidFill>
                          <a:latin typeface="Arial"/>
                        </a:rPr>
                        <a:t>Web Site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2776"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282C38"/>
                          </a:solidFill>
                          <a:latin typeface="Arial"/>
                        </a:rPr>
                        <a:t>Table formatting </a:t>
                      </a:r>
                      <a:r>
                        <a:rPr lang="en-US" sz="400">
                          <a:solidFill>
                            <a:srgbClr val="867570"/>
                          </a:solidFill>
                          <a:latin typeface="Arial"/>
                        </a:rPr>
                        <a:t>Anal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967473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latin typeface="Arial"/>
                        </a:rPr>
                        <a:t>' </a:t>
                      </a:r>
                      <a:r>
                        <a:rPr lang="en-US" sz="400">
                          <a:solidFill>
                            <a:srgbClr val="62799D"/>
                          </a:solidFill>
                          <a:latin typeface="Arial"/>
                        </a:rPr>
                        <a:t>tiio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Fix Dec 0.0 </a:t>
                      </a:r>
                      <a:r>
                        <a:rPr lang="en-US" sz="400">
                          <a:solidFill>
                            <a:srgbClr val="351A1B"/>
                          </a:solidFill>
                          <a:latin typeface="Arial"/>
                        </a:rPr>
                        <a:t>'0 </a:t>
                      </a:r>
                      <a:r>
                        <a:rPr lang="en-US" sz="400">
                          <a:latin typeface="Arial"/>
                        </a:rPr>
                        <a:t>, </a:t>
                      </a:r>
                      <a:r>
                        <a:rPr lang="en-US" sz="400">
                          <a:solidFill>
                            <a:srgbClr val="36373D"/>
                          </a:solidFill>
                          <a:latin typeface="Arial"/>
                        </a:rPr>
                        <a:t>Selected cells formatting </a:t>
                      </a:r>
                      <a:r>
                        <a:rPr lang="en-US" sz="400">
                          <a:solidFill>
                            <a:srgbClr val="13042A"/>
                          </a:solidFill>
                          <a:latin typeface="Arial"/>
                        </a:rPr>
                        <a:t>B </a:t>
                      </a:r>
                      <a:r>
                        <a:rPr lang="en-US" sz="400">
                          <a:solidFill>
                            <a:srgbClr val="36373D"/>
                          </a:solidFill>
                          <a:latin typeface="Arial"/>
                        </a:rPr>
                        <a:t>/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14300" indent="0" algn="r"/>
                      <a:r>
                        <a:rPr lang="en-US" sz="450">
                          <a:solidFill>
                            <a:srgbClr val="0B0D4D"/>
                          </a:solidFill>
                          <a:latin typeface="Arial"/>
                        </a:rPr>
                        <a:t>U </a:t>
                      </a:r>
                      <a:r>
                        <a:rPr lang="en-US" sz="400">
                          <a:solidFill>
                            <a:srgbClr val="4C4B54"/>
                          </a:solidFill>
                          <a:latin typeface="Arial"/>
                        </a:rPr>
                        <a:t>i I I </a:t>
                      </a:r>
                      <a:r>
                        <a:rPr lang="es" sz="450">
                          <a:solidFill>
                            <a:srgbClr val="1B1D7D"/>
                          </a:solidFill>
                          <a:latin typeface="Arial"/>
                        </a:rPr>
                        <a:t>A </a:t>
                      </a:r>
                      <a:r>
                        <a:rPr lang="es" sz="400">
                          <a:solidFill>
                            <a:srgbClr val="1B1D7D"/>
                          </a:solidFill>
                          <a:latin typeface="Arial"/>
                        </a:rPr>
                        <a:t>Í* </a:t>
                      </a:r>
                      <a:r>
                        <a:rPr lang="en-US" sz="400">
                          <a:solidFill>
                            <a:srgbClr val="B9D1EB"/>
                          </a:solidFill>
                          <a:latin typeface="Arial"/>
                        </a:rPr>
                        <a:t>H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3256"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351A1B"/>
                          </a:solidFill>
                          <a:latin typeface="Arial"/>
                        </a:rPr>
                        <a:t>INSTRUCTION </a:t>
                      </a:r>
                      <a:r>
                        <a:rPr lang="en-US" sz="400">
                          <a:solidFill>
                            <a:srgbClr val="743837"/>
                          </a:solidFill>
                          <a:latin typeface="Arial"/>
                        </a:rPr>
                        <a:t>There are more resu</a:t>
                      </a:r>
                    </a:p>
                  </a:txBody>
                  <a:tcPr marL="0" marR="0" marT="0" marB="0">
                    <a:solidFill>
                      <a:srgbClr val="F98071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743837"/>
                          </a:solidFill>
                          <a:latin typeface="Arial"/>
                        </a:rPr>
                        <a:t>Its</a:t>
                      </a:r>
                    </a:p>
                  </a:txBody>
                  <a:tcPr marL="0" marR="0" marT="0" marB="0">
                    <a:solidFill>
                      <a:srgbClr val="F98071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743837"/>
                          </a:solidFill>
                          <a:latin typeface="Arial"/>
                        </a:rPr>
                        <a:t>variable in additional</a:t>
                      </a:r>
                    </a:p>
                  </a:txBody>
                  <a:tcPr marL="0" marR="0" marT="0" marB="0">
                    <a:solidFill>
                      <a:srgbClr val="F9807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743837"/>
                          </a:solidFill>
                          <a:latin typeface="Arial"/>
                        </a:rPr>
                        <a:t>windows. These may be opened by using tbe SOLUTIONS menu in the Main Menu.</a:t>
                      </a:r>
                    </a:p>
                  </a:txBody>
                  <a:tcPr marL="0" marR="0" marT="0" marB="0">
                    <a:solidFill>
                      <a:srgbClr val="F9807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>
                    <a:solidFill>
                      <a:srgbClr val="F98071"/>
                    </a:solidFill>
                  </a:tcPr>
                </a:tc>
                <a:tc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>
                    <a:solidFill>
                      <a:srgbClr val="F98071"/>
                    </a:solidFill>
                  </a:tcPr>
                </a:tc>
                <a:tc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>
                    <a:solidFill>
                      <a:srgbClr val="F98071"/>
                    </a:solidFill>
                  </a:tcPr>
                </a:tc>
                <a:tc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>
                    <a:solidFill>
                      <a:srgbClr val="F980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1078992" y="5522976"/>
          <a:ext cx="5682488" cy="2167128"/>
        </p:xfrm>
        <a:graphic>
          <a:graphicData uri="http://schemas.openxmlformats.org/drawingml/2006/table">
            <a:tbl>
              <a:tblPr/>
              <a:tblGrid>
                <a:gridCol w="978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82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736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56616">
                <a:tc rowSpan="17">
                  <a:txBody>
                    <a:bodyPr/>
                    <a:lstStyle/>
                    <a:p>
                      <a:pPr marR="165100" indent="0">
                        <a:lnSpc>
                          <a:spcPts val="792"/>
                        </a:lnSpc>
                      </a:pPr>
                      <a:r>
                        <a:rPr lang="en-US" sz="400">
                          <a:solidFill>
                            <a:srgbClr val="628DBA"/>
                          </a:solidFill>
                          <a:latin typeface="Arial"/>
                        </a:rPr>
                        <a:t>Module tree </a:t>
                      </a:r>
                      <a:r>
                        <a:rPr lang="en-US" sz="400">
                          <a:solidFill>
                            <a:srgbClr val="76645F"/>
                          </a:solidFill>
                          <a:latin typeface="Arial"/>
                        </a:rPr>
                        <a:t>Ude Panel r* Assignment</a:t>
                      </a:r>
                    </a:p>
                    <a:p>
                      <a:pPr indent="0">
                        <a:lnSpc>
                          <a:spcPts val="552"/>
                        </a:lnSpc>
                      </a:pPr>
                      <a:r>
                        <a:rPr lang="en-US" sz="400">
                          <a:solidFill>
                            <a:srgbClr val="A5ACB5"/>
                          </a:solidFill>
                          <a:latin typeface="Arial"/>
                        </a:rPr>
                        <a:t>SI </a:t>
                      </a:r>
                      <a:r>
                        <a:rPr lang="en-US" sz="400">
                          <a:solidFill>
                            <a:srgbClr val="76645F"/>
                          </a:solidFill>
                          <a:latin typeface="Arial"/>
                        </a:rPr>
                        <a:t>Breakeven/Cost-Volume Analysis </a:t>
                      </a:r>
                      <a:r>
                        <a:rPr lang="en-US" sz="400">
                          <a:solidFill>
                            <a:srgbClr val="A5ACB5"/>
                          </a:solidFill>
                          <a:latin typeface="Arial"/>
                        </a:rPr>
                        <a:t>El </a:t>
                      </a:r>
                      <a:r>
                        <a:rPr lang="en-US" sz="400">
                          <a:solidFill>
                            <a:srgbClr val="76645F"/>
                          </a:solidFill>
                          <a:latin typeface="Arial"/>
                        </a:rPr>
                        <a:t>Deo son Analysis </a:t>
                      </a:r>
                      <a:r>
                        <a:rPr lang="en-US" sz="400">
                          <a:solidFill>
                            <a:srgbClr val="A5ACB5"/>
                          </a:solidFill>
                          <a:latin typeface="Arial"/>
                        </a:rPr>
                        <a:t>0 </a:t>
                      </a:r>
                      <a:r>
                        <a:rPr lang="en-US" sz="400">
                          <a:solidFill>
                            <a:srgbClr val="76645F"/>
                          </a:solidFill>
                          <a:latin typeface="Arial"/>
                        </a:rPr>
                        <a:t>Forecasting Game Theory Goal Programming </a:t>
                      </a:r>
                      <a:r>
                        <a:rPr lang="en-US" sz="400">
                          <a:solidFill>
                            <a:srgbClr val="62524B"/>
                          </a:solidFill>
                          <a:latin typeface="Arial"/>
                        </a:rPr>
                        <a:t>Integer </a:t>
                      </a:r>
                      <a:r>
                        <a:rPr lang="en-US" sz="400">
                          <a:solidFill>
                            <a:srgbClr val="76645F"/>
                          </a:solidFill>
                          <a:latin typeface="Arial"/>
                        </a:rPr>
                        <a:t>1 Mxed </a:t>
                      </a:r>
                      <a:r>
                        <a:rPr lang="en-US" sz="400">
                          <a:solidFill>
                            <a:srgbClr val="62524B"/>
                          </a:solidFill>
                          <a:latin typeface="Arial"/>
                        </a:rPr>
                        <a:t>Integer </a:t>
                      </a:r>
                      <a:r>
                        <a:rPr lang="en-US" sz="400">
                          <a:solidFill>
                            <a:srgbClr val="76645F"/>
                          </a:solidFill>
                          <a:latin typeface="Arial"/>
                        </a:rPr>
                        <a:t>Programming </a:t>
                      </a:r>
                      <a:r>
                        <a:rPr lang="es" sz="400">
                          <a:solidFill>
                            <a:srgbClr val="A5ACB5"/>
                          </a:solidFill>
                          <a:latin typeface="Arial"/>
                        </a:rPr>
                        <a:t>ÉF </a:t>
                      </a:r>
                      <a:r>
                        <a:rPr lang="en-US" sz="400">
                          <a:solidFill>
                            <a:srgbClr val="76645F"/>
                          </a:solidFill>
                          <a:latin typeface="Arial"/>
                        </a:rPr>
                        <a:t>Inventory</a:t>
                      </a:r>
                    </a:p>
                    <a:p>
                      <a:pPr marR="203200" indent="127000">
                        <a:lnSpc>
                          <a:spcPts val="552"/>
                        </a:lnSpc>
                      </a:pPr>
                      <a:r>
                        <a:rPr lang="en-US" sz="400">
                          <a:solidFill>
                            <a:srgbClr val="FC6762"/>
                          </a:solidFill>
                          <a:latin typeface="Arial"/>
                        </a:rPr>
                        <a:t>Linear Programming </a:t>
                      </a:r>
                      <a:r>
                        <a:rPr lang="en-US" sz="400">
                          <a:solidFill>
                            <a:srgbClr val="76645F"/>
                          </a:solidFill>
                          <a:latin typeface="Arial"/>
                        </a:rPr>
                        <a:t>Markov Analysis Material Requirements Planning </a:t>
                      </a:r>
                      <a:r>
                        <a:rPr lang="en-US" sz="400">
                          <a:solidFill>
                            <a:srgbClr val="A5ACB5"/>
                          </a:solidFill>
                          <a:latin typeface="Arial"/>
                        </a:rPr>
                        <a:t>ill </a:t>
                      </a:r>
                      <a:r>
                        <a:rPr lang="en-US" sz="400">
                          <a:solidFill>
                            <a:srgbClr val="76645F"/>
                          </a:solidFill>
                          <a:latin typeface="Arial"/>
                        </a:rPr>
                        <a:t>Networks</a:t>
                      </a:r>
                    </a:p>
                    <a:p>
                      <a:pPr marR="139700" indent="127000">
                        <a:lnSpc>
                          <a:spcPts val="552"/>
                        </a:lnSpc>
                      </a:pPr>
                      <a:r>
                        <a:rPr lang="en-US" sz="400">
                          <a:solidFill>
                            <a:srgbClr val="76645F"/>
                          </a:solidFill>
                          <a:latin typeface="Arial"/>
                        </a:rPr>
                        <a:t>Reject Management (PERT/CPM) </a:t>
                      </a:r>
                      <a:r>
                        <a:rPr lang="en-US" sz="400">
                          <a:solidFill>
                            <a:srgbClr val="A5ACB5"/>
                          </a:solidFill>
                          <a:latin typeface="Arial"/>
                        </a:rPr>
                        <a:t>l^f </a:t>
                      </a:r>
                      <a:r>
                        <a:rPr lang="en-US" sz="400">
                          <a:solidFill>
                            <a:srgbClr val="76645F"/>
                          </a:solidFill>
                          <a:latin typeface="Arial"/>
                        </a:rPr>
                        <a:t>Quality Control Scoring Model Simulation</a:t>
                      </a:r>
                    </a:p>
                    <a:p>
                      <a:pPr marR="101600" indent="0">
                        <a:lnSpc>
                          <a:spcPts val="552"/>
                        </a:lnSpc>
                      </a:pPr>
                      <a:r>
                        <a:rPr lang="en-US" sz="400">
                          <a:solidFill>
                            <a:srgbClr val="D7C0AC"/>
                          </a:solidFill>
                          <a:latin typeface="Arial"/>
                        </a:rPr>
                        <a:t>G) </a:t>
                      </a:r>
                      <a:r>
                        <a:rPr lang="en-US" sz="400">
                          <a:solidFill>
                            <a:srgbClr val="76645F"/>
                          </a:solidFill>
                          <a:latin typeface="Arial"/>
                        </a:rPr>
                        <a:t>Statistics ^nean. var. sd normal dist) Transportation + Wafting Lines</a:t>
                      </a:r>
                    </a:p>
                    <a:p>
                      <a:pPr marL="127000" marR="330200" indent="0" algn="just">
                        <a:lnSpc>
                          <a:spcPts val="552"/>
                        </a:lnSpc>
                      </a:pPr>
                      <a:r>
                        <a:rPr lang="en-US" sz="400">
                          <a:solidFill>
                            <a:srgbClr val="76645F"/>
                          </a:solidFill>
                          <a:latin typeface="Arial"/>
                        </a:rPr>
                        <a:t>Display OM Modules only Display QM Modules only Display </a:t>
                      </a:r>
                      <a:r>
                        <a:rPr lang="en-US" sz="400">
                          <a:solidFill>
                            <a:srgbClr val="62524B"/>
                          </a:solidFill>
                          <a:latin typeface="Arial"/>
                        </a:rPr>
                        <a:t>ALL Modules</a:t>
                      </a:r>
                    </a:p>
                  </a:txBody>
                  <a:tcPr marL="0" marR="0" marT="0" marB="0">
                    <a:solidFill>
                      <a:srgbClr val="FCDAB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R="990600" indent="0">
                        <a:lnSpc>
                          <a:spcPts val="816"/>
                        </a:lnSpc>
                      </a:pPr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Objective </a:t>
                      </a:r>
                      <a:r>
                        <a:rPr lang="en-US" sz="400">
                          <a:solidFill>
                            <a:srgbClr val="938A7D"/>
                          </a:solidFill>
                          <a:latin typeface="Arial"/>
                        </a:rPr>
                        <a:t>O </a:t>
                      </a:r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Maximize </a:t>
                      </a:r>
                      <a:r>
                        <a:rPr lang="en-US" sz="400">
                          <a:solidFill>
                            <a:srgbClr val="0864B8"/>
                          </a:solidFill>
                          <a:latin typeface="Arial"/>
                        </a:rPr>
                        <a:t>O </a:t>
                      </a:r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Minimize</a:t>
                      </a:r>
                    </a:p>
                  </a:txBody>
                  <a:tcPr marL="0" marR="0" marT="0" marB="0">
                    <a:solidFill>
                      <a:srgbClr val="F5F5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17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700"/>
                    </a:p>
                  </a:txBody>
                  <a:tcPr marL="0" marR="0" marT="0" marB="0"/>
                </a:tc>
                <a:tc gridSpan="9">
                  <a:txBody>
                    <a:bodyPr/>
                    <a:lstStyle/>
                    <a:p>
                      <a:endParaRPr sz="1700"/>
                    </a:p>
                  </a:txBody>
                  <a:tcPr marL="0" marR="0" marT="0" marB="0">
                    <a:solidFill>
                      <a:srgbClr val="F5F5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17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7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7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7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7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7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7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7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00">
                <a:tc v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 gridSpan="12"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5BADF3"/>
                          </a:solidFill>
                          <a:latin typeface="Arial"/>
                        </a:rPr>
                        <a:t>(untitled) Solution</a:t>
                      </a:r>
                    </a:p>
                  </a:txBody>
                  <a:tcPr marL="0" marR="0" marT="0" marB="0" anchor="b">
                    <a:solidFill>
                      <a:srgbClr val="F5F5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640">
                <a:tc vMerge="1"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 marR="317500" indent="0" algn="r">
                        <a:lnSpc>
                          <a:spcPts val="552"/>
                        </a:lnSpc>
                      </a:pPr>
                      <a:r>
                        <a:rPr lang="en-US" sz="500" b="1" baseline="-25000">
                          <a:solidFill>
                            <a:srgbClr val="867570"/>
                          </a:solidFill>
                          <a:latin typeface="Arial"/>
                        </a:rPr>
                        <a:t>Cj</a:t>
                      </a:r>
                      <a:r>
                        <a:rPr lang="en-US" sz="500" b="1">
                          <a:solidFill>
                            <a:srgbClr val="867570"/>
                          </a:solidFill>
                          <a:latin typeface="Arial"/>
                        </a:rPr>
                        <a:t> </a:t>
                      </a:r>
                      <a:r>
                        <a:rPr lang="en-US" sz="500" b="1">
                          <a:solidFill>
                            <a:srgbClr val="59576C"/>
                          </a:solidFill>
                          <a:latin typeface="Arial"/>
                        </a:rPr>
                        <a:t>Basic </a:t>
                      </a:r>
                      <a:r>
                        <a:rPr lang="en-US" sz="500" b="1">
                          <a:solidFill>
                            <a:srgbClr val="867570"/>
                          </a:solidFill>
                          <a:latin typeface="Arial"/>
                        </a:rPr>
                        <a:t>3 </a:t>
                      </a:r>
                      <a:r>
                        <a:rPr lang="en-US" sz="450" i="1" spc="-50">
                          <a:solidFill>
                            <a:srgbClr val="867570"/>
                          </a:solidFill>
                          <a:latin typeface="Tahoma"/>
                        </a:rPr>
                        <a:t>‘</a:t>
                      </a:r>
                      <a:r>
                        <a:rPr lang="en-US" sz="500" b="1">
                          <a:solidFill>
                            <a:srgbClr val="867570"/>
                          </a:solidFill>
                          <a:latin typeface="Arial"/>
                        </a:rPr>
                        <a:t> </a:t>
                      </a:r>
                      <a:r>
                        <a:rPr lang="en-US" sz="500" b="1">
                          <a:solidFill>
                            <a:srgbClr val="59576C"/>
                          </a:solidFill>
                          <a:latin typeface="Arial"/>
                        </a:rPr>
                        <a:t>Variables Quantity </a:t>
                      </a:r>
                      <a:r>
                        <a:rPr lang="en-US" sz="500" b="1">
                          <a:solidFill>
                            <a:srgbClr val="867570"/>
                          </a:solidFill>
                          <a:latin typeface="Arial"/>
                        </a:rPr>
                        <a:t>X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R="114300" indent="0">
                        <a:lnSpc>
                          <a:spcPts val="552"/>
                        </a:lnSpc>
                      </a:pPr>
                      <a:r>
                        <a:rPr lang="en-US" sz="500" b="1">
                          <a:solidFill>
                            <a:srgbClr val="867570"/>
                          </a:solidFill>
                          <a:latin typeface="Arial"/>
                        </a:rPr>
                        <a:t>5 0 </a:t>
                      </a:r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 Y artfcl 1 surplus 1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R="177800" indent="0">
                        <a:lnSpc>
                          <a:spcPts val="552"/>
                        </a:lnSpc>
                      </a:pPr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0 </a:t>
                      </a:r>
                      <a:r>
                        <a:rPr lang="en-US" sz="500" b="1">
                          <a:solidFill>
                            <a:srgbClr val="967473"/>
                          </a:solidFill>
                          <a:latin typeface="Arial"/>
                        </a:rPr>
                        <a:t>0 </a:t>
                      </a:r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0 </a:t>
                      </a:r>
                      <a:r>
                        <a:rPr lang="en-US" sz="500" b="1">
                          <a:solidFill>
                            <a:srgbClr val="495668"/>
                          </a:solidFill>
                          <a:latin typeface="Arial"/>
                        </a:rPr>
                        <a:t>artfcl </a:t>
                      </a:r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2 surplus </a:t>
                      </a:r>
                      <a:r>
                        <a:rPr lang="en-US" sz="500" b="1">
                          <a:solidFill>
                            <a:srgbClr val="495668"/>
                          </a:solidFill>
                          <a:latin typeface="Arial"/>
                        </a:rPr>
                        <a:t>2 </a:t>
                      </a:r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artfcl 3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59576C"/>
                          </a:solidFill>
                          <a:latin typeface="Arial"/>
                        </a:rPr>
                        <a:t>0</a:t>
                      </a:r>
                    </a:p>
                    <a:p>
                      <a:pPr indent="0"/>
                      <a:r>
                        <a:rPr lang="en-US" sz="500" b="1">
                          <a:solidFill>
                            <a:srgbClr val="59576C"/>
                          </a:solidFill>
                          <a:latin typeface="Arial"/>
                        </a:rPr>
                        <a:t>surplu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488">
                <a:tc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657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2799D"/>
                          </a:solidFill>
                          <a:latin typeface="Arial"/>
                        </a:rPr>
                        <a:t>surplus </a:t>
                      </a:r>
                      <a:r>
                        <a:rPr lang="en-US" sz="500" b="1">
                          <a:solidFill>
                            <a:srgbClr val="325256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3.3333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5758A"/>
                          </a:solidFill>
                          <a:latin typeface="Arial"/>
                        </a:rPr>
                        <a:t>0.6667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-0 6667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17485"/>
                          </a:solidFill>
                          <a:latin typeface="Arial"/>
                        </a:rPr>
                        <a:t>-0 3333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17485"/>
                          </a:solidFill>
                          <a:latin typeface="Arial"/>
                        </a:rPr>
                        <a:t>0.3333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06385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">
                <a:tc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79798B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5758A"/>
                          </a:solidFill>
                          <a:latin typeface="Arial"/>
                        </a:rPr>
                        <a:t>surplus 3</a:t>
                      </a: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67570"/>
                          </a:solidFill>
                          <a:latin typeface="Arial"/>
                        </a:rPr>
                        <a:t>1.3333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967473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9798B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-0.3333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03333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0 6667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-0.6667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6645F"/>
                          </a:solidFill>
                          <a:latin typeface="Arial"/>
                        </a:rPr>
                        <a:t>-1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517485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C4B54"/>
                          </a:solidFill>
                          <a:latin typeface="Arial"/>
                        </a:rPr>
                        <a:t>X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1.3333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435B46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-0.3333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95668"/>
                          </a:solidFill>
                          <a:latin typeface="Arial"/>
                        </a:rPr>
                        <a:t>0.3333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57072"/>
                          </a:solidFill>
                          <a:latin typeface="Arial"/>
                        </a:rPr>
                        <a:t>0 6667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-0.6667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343757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8392">
                <a:tc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657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5758A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67570"/>
                          </a:solidFill>
                          <a:latin typeface="Arial"/>
                        </a:rPr>
                        <a:t>3.3333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967473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6645F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67570"/>
                          </a:solidFill>
                          <a:latin typeface="Arial"/>
                        </a:rPr>
                        <a:t>0.6667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6645F"/>
                          </a:solidFill>
                          <a:latin typeface="Arial"/>
                        </a:rPr>
                        <a:t>-0 6667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-0 3333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0.3333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9426B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7536">
                <a:tc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50" i="1" spc="-50">
                          <a:solidFill>
                            <a:srgbClr val="495668"/>
                          </a:solidFill>
                          <a:latin typeface="Tahoma"/>
                        </a:rPr>
                        <a:t>A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57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C6C77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325256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95668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325256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D7557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325256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8392">
                <a:tc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5758A"/>
                          </a:solidFill>
                          <a:latin typeface="Arial"/>
                        </a:rPr>
                        <a:t>cj-zj</a:t>
                      </a: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967473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9798B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5758A"/>
                          </a:solidFill>
                          <a:latin typeface="Arial"/>
                        </a:rPr>
                        <a:t>-1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81481D"/>
                          </a:solidFill>
                          <a:latin typeface="Arial"/>
                        </a:rPr>
                        <a:t>-1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6757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8565B"/>
                          </a:solidFill>
                          <a:latin typeface="Arial"/>
                        </a:rPr>
                        <a:t>-1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4488">
                <a:tc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495668"/>
                          </a:solidFill>
                          <a:latin typeface="Arial"/>
                        </a:rPr>
                        <a:t>Phase </a:t>
                      </a:r>
                      <a:r>
                        <a:rPr lang="en-US" sz="500" b="1">
                          <a:solidFill>
                            <a:srgbClr val="343757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ACACA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ACA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D5D6D7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DDE0E4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DDE0E4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D5D6D7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F5F5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91440">
                <a:tc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79798B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5758A"/>
                          </a:solidFill>
                          <a:latin typeface="Arial"/>
                        </a:rPr>
                        <a:t>surplus </a:t>
                      </a:r>
                      <a:r>
                        <a:rPr lang="en-US" sz="500" b="1">
                          <a:solidFill>
                            <a:srgbClr val="76645F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3 3333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967473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9798B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06667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-0 6667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9798B"/>
                          </a:solidFill>
                          <a:latin typeface="Arial"/>
                        </a:rPr>
                        <a:t>-0 3333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0 3333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9576C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91440">
                <a:tc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517485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17485"/>
                          </a:solidFill>
                          <a:latin typeface="Arial"/>
                        </a:rPr>
                        <a:t>surplus </a:t>
                      </a:r>
                      <a:r>
                        <a:rPr lang="en-US" sz="500" b="1">
                          <a:solidFill>
                            <a:srgbClr val="495668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87A53"/>
                          </a:solidFill>
                          <a:latin typeface="Arial"/>
                        </a:rPr>
                        <a:t>1.3333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57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-0.3333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17485"/>
                          </a:solidFill>
                          <a:latin typeface="Arial"/>
                        </a:rPr>
                        <a:t>0 3333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7FB6"/>
                          </a:solidFill>
                          <a:latin typeface="Arial"/>
                        </a:rPr>
                        <a:t>0 </a:t>
                      </a:r>
                      <a:r>
                        <a:rPr lang="en-US" sz="500" b="1">
                          <a:solidFill>
                            <a:srgbClr val="457072"/>
                          </a:solidFill>
                          <a:latin typeface="Arial"/>
                        </a:rPr>
                        <a:t>6667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D7557"/>
                          </a:solidFill>
                          <a:latin typeface="Arial"/>
                        </a:rPr>
                        <a:t>-0.6667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495668"/>
                          </a:solidFill>
                          <a:latin typeface="Arial"/>
                        </a:rPr>
                        <a:t>-1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94488">
                <a:tc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83858A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X</a:t>
                      </a: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B88953"/>
                          </a:solidFill>
                          <a:latin typeface="Arial"/>
                        </a:rPr>
                        <a:t>1 </a:t>
                      </a:r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3333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9798B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67570"/>
                          </a:solidFill>
                          <a:latin typeface="Arial"/>
                        </a:rPr>
                        <a:t>-0.3333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03333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9798B"/>
                          </a:solidFill>
                          <a:latin typeface="Arial"/>
                        </a:rPr>
                        <a:t>0 6667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6645F"/>
                          </a:solidFill>
                          <a:latin typeface="Arial"/>
                        </a:rPr>
                        <a:t>-0.6667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9576C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 rowSpan="4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91440">
                <a:tc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457072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4B6EA5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17485"/>
                          </a:solidFill>
                          <a:latin typeface="Arial"/>
                        </a:rPr>
                        <a:t>3 </a:t>
                      </a:r>
                      <a:r>
                        <a:rPr lang="en-US" sz="500" b="1">
                          <a:solidFill>
                            <a:srgbClr val="5D7557"/>
                          </a:solidFill>
                          <a:latin typeface="Arial"/>
                        </a:rPr>
                        <a:t>3333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325256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06667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17485"/>
                          </a:solidFill>
                          <a:latin typeface="Arial"/>
                        </a:rPr>
                        <a:t>-0 </a:t>
                      </a:r>
                      <a:r>
                        <a:rPr lang="en-US" sz="500" b="1">
                          <a:solidFill>
                            <a:srgbClr val="495668"/>
                          </a:solidFill>
                          <a:latin typeface="Arial"/>
                        </a:rPr>
                        <a:t>6667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5758A"/>
                          </a:solidFill>
                          <a:latin typeface="Arial"/>
                        </a:rPr>
                        <a:t>-0 3333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57072"/>
                          </a:solidFill>
                          <a:latin typeface="Arial"/>
                        </a:rPr>
                        <a:t>0 3333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495668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94488">
                <a:tc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50" i="1" spc="-50">
                          <a:solidFill>
                            <a:srgbClr val="5C6C77"/>
                          </a:solidFill>
                          <a:latin typeface="Tahoma"/>
                        </a:rPr>
                        <a:t>A</a:t>
                      </a: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20 6667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67570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-2 33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233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9798B"/>
                          </a:solidFill>
                          <a:latin typeface="Arial"/>
                        </a:rPr>
                        <a:t>-33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33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C6C77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88392">
                <a:tc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06385"/>
                          </a:solidFill>
                          <a:latin typeface="Arial"/>
                        </a:rPr>
                        <a:t>cj-zj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C6C77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2.3333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95668"/>
                          </a:solidFill>
                          <a:latin typeface="Arial"/>
                        </a:rPr>
                        <a:t>-2 3333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17485"/>
                          </a:solidFill>
                          <a:latin typeface="Arial"/>
                        </a:rPr>
                        <a:t>0 3333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57072"/>
                          </a:solidFill>
                          <a:latin typeface="Arial"/>
                        </a:rPr>
                        <a:t>-0.3333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495668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67056">
                <a:tc v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 gridSpan="12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>
                    <a:solidFill>
                      <a:srgbClr val="F5F5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88392">
                <a:tc gridSpan="13"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Linear Programming Solution Screen Taylor's Introduction to Management Science Textbook Developed by Howard </a:t>
                      </a:r>
                      <a:r>
                        <a:rPr lang="en-US" sz="400">
                          <a:solidFill>
                            <a:srgbClr val="641D50"/>
                          </a:solidFill>
                          <a:latin typeface="Arial"/>
                        </a:rPr>
                        <a:t>J. </a:t>
                      </a:r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Weiss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3360">
                <a:tc gridSpan="13">
                  <a:txBody>
                    <a:bodyPr/>
                    <a:lstStyle/>
                    <a:p>
                      <a:pPr marL="139700" indent="0"/>
                      <a:r>
                        <a:rPr lang="en-US" sz="1100">
                          <a:solidFill>
                            <a:srgbClr val="C22C1F"/>
                          </a:solidFill>
                          <a:latin typeface="Arial"/>
                        </a:rPr>
                        <a:t>° </a:t>
                      </a:r>
                      <a:r>
                        <a:rPr lang="en-US" sz="1100" spc="300">
                          <a:solidFill>
                            <a:srgbClr val="296A9D"/>
                          </a:solidFill>
                          <a:latin typeface="Arial"/>
                        </a:rPr>
                        <a:t>■SQi-V^C'0El&lt;iP'O&gt;aif©</a:t>
                      </a:r>
                      <a:r>
                        <a:rPr lang="en-US" sz="1100" spc="300" baseline="30000">
                          <a:solidFill>
                            <a:srgbClr val="296A9D"/>
                          </a:solidFill>
                          <a:latin typeface="Arial"/>
                        </a:rPr>
                        <a:t>p</a:t>
                      </a:r>
                      <a:r>
                        <a:rPr lang="en-US" sz="1100" spc="300">
                          <a:solidFill>
                            <a:srgbClr val="296A9D"/>
                          </a:solidFill>
                          <a:latin typeface="Arial"/>
                        </a:rPr>
                        <a:t>r </a:t>
                      </a:r>
                      <a:r>
                        <a:rPr lang="en-US" sz="400">
                          <a:solidFill>
                            <a:srgbClr val="2B2A2E"/>
                          </a:solidFill>
                          <a:latin typeface="Arial"/>
                        </a:rPr>
                        <a:t>- </a:t>
                      </a:r>
                      <a:r>
                        <a:rPr lang="en-US" sz="500" b="1">
                          <a:solidFill>
                            <a:srgbClr val="2B2A2E"/>
                          </a:solidFill>
                          <a:latin typeface="Arial"/>
                        </a:rPr>
                        <a:t>* </a:t>
                      </a:r>
                      <a:r>
                        <a:rPr lang="es" sz="500" b="1">
                          <a:solidFill>
                            <a:srgbClr val="2B2A2E"/>
                          </a:solidFill>
                          <a:latin typeface="Arial"/>
                        </a:rPr>
                        <a:t>*■»»</a:t>
                      </a:r>
                    </a:p>
                  </a:txBody>
                  <a:tcPr marL="0" marR="0" marT="0" marB="0" anchor="b">
                    <a:solidFill>
                      <a:srgbClr val="E2DC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11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1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1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1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1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1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1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1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1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1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1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1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7" name="Rectángulo 6"/>
          <p:cNvSpPr/>
          <p:nvPr/>
        </p:nvSpPr>
        <p:spPr>
          <a:xfrm>
            <a:off x="1075944" y="8189976"/>
            <a:ext cx="4764024" cy="70713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lnSpc>
                <a:spcPts val="2592"/>
              </a:lnSpc>
              <a:spcBef>
                <a:spcPts val="2730"/>
              </a:spcBef>
            </a:pPr>
            <a:r>
              <a:rPr lang="es" sz="1150" b="1">
                <a:latin typeface="Arial"/>
              </a:rPr>
              <a:t>Ejercicio 5 — Producción de paquetes Enunciado:</a:t>
            </a:r>
          </a:p>
          <a:p>
            <a:pPr indent="0"/>
            <a:r>
              <a:rPr lang="es" sz="1100">
                <a:latin typeface="Arial"/>
              </a:rPr>
              <a:t>Una empresa arma paquetes con dos tipos de materiales A (x) y B (y).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92" y="3206496"/>
            <a:ext cx="5602224" cy="316992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072896" y="908304"/>
            <a:ext cx="1923288" cy="38709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lnSpc>
                <a:spcPts val="1608"/>
              </a:lnSpc>
              <a:spcAft>
                <a:spcPts val="210"/>
              </a:spcAft>
            </a:pPr>
            <a:r>
              <a:rPr lang="es" sz="1100">
                <a:latin typeface="Arial"/>
              </a:rPr>
              <a:t>Costos: </a:t>
            </a:r>
            <a:r>
              <a:rPr lang="en-US" sz="1100">
                <a:latin typeface="Arial"/>
              </a:rPr>
              <a:t>A </a:t>
            </a:r>
            <a:r>
              <a:rPr lang="es" sz="1100">
                <a:latin typeface="Arial"/>
              </a:rPr>
              <a:t>= 2 $/u, B = 4 $/u. Requerimientos: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197864" y="1438656"/>
            <a:ext cx="2883408" cy="121310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90932" indent="0" algn="just">
              <a:lnSpc>
                <a:spcPts val="1728"/>
              </a:lnSpc>
              <a:spcBef>
                <a:spcPts val="210"/>
              </a:spcBef>
            </a:pPr>
            <a:r>
              <a:rPr lang="es" sz="1200" b="1">
                <a:solidFill>
                  <a:srgbClr val="58565B"/>
                </a:solidFill>
                <a:latin typeface="Times New Roman"/>
              </a:rPr>
              <a:t>•    </a:t>
            </a:r>
            <a:r>
              <a:rPr lang="es" sz="1050" i="1" spc="150">
                <a:solidFill>
                  <a:srgbClr val="201E1F"/>
                </a:solidFill>
                <a:latin typeface="Arial"/>
              </a:rPr>
              <a:t>x</a:t>
            </a:r>
            <a:r>
              <a:rPr lang="es" sz="1200" b="1">
                <a:solidFill>
                  <a:srgbClr val="201E1F"/>
                </a:solidFill>
                <a:latin typeface="Times New Roman"/>
              </a:rPr>
              <a:t> </a:t>
            </a:r>
            <a:r>
              <a:rPr lang="es" sz="1200" b="1">
                <a:solidFill>
                  <a:srgbClr val="58565B"/>
                </a:solidFill>
                <a:latin typeface="Times New Roman"/>
              </a:rPr>
              <a:t>+ </a:t>
            </a:r>
            <a:r>
              <a:rPr lang="es" sz="1050" i="1" spc="150">
                <a:solidFill>
                  <a:srgbClr val="201E1F"/>
                </a:solidFill>
                <a:latin typeface="Arial"/>
              </a:rPr>
              <a:t>y &gt;</a:t>
            </a:r>
            <a:r>
              <a:rPr lang="es" sz="1200" b="1">
                <a:solidFill>
                  <a:srgbClr val="201E1F"/>
                </a:solidFill>
                <a:latin typeface="Times New Roman"/>
              </a:rPr>
              <a:t> 6</a:t>
            </a:r>
          </a:p>
          <a:p>
            <a:pPr marL="90932" indent="0" algn="just">
              <a:lnSpc>
                <a:spcPts val="1728"/>
              </a:lnSpc>
            </a:pPr>
            <a:r>
              <a:rPr lang="es" sz="1200" b="1">
                <a:solidFill>
                  <a:srgbClr val="58565B"/>
                </a:solidFill>
                <a:latin typeface="Times New Roman"/>
              </a:rPr>
              <a:t>•    </a:t>
            </a:r>
            <a:r>
              <a:rPr lang="es" sz="1050" i="1" spc="150">
                <a:solidFill>
                  <a:srgbClr val="201E1F"/>
                </a:solidFill>
                <a:latin typeface="Arial"/>
              </a:rPr>
              <a:t>x + 2y </a:t>
            </a:r>
            <a:r>
              <a:rPr lang="es" sz="1050" i="1" spc="150">
                <a:solidFill>
                  <a:srgbClr val="58565B"/>
                </a:solidFill>
                <a:latin typeface="Arial"/>
              </a:rPr>
              <a:t>&gt; </a:t>
            </a:r>
            <a:r>
              <a:rPr lang="es" sz="1050" i="1" spc="150">
                <a:solidFill>
                  <a:srgbClr val="201E1F"/>
                </a:solidFill>
                <a:latin typeface="Arial"/>
              </a:rPr>
              <a:t>8</a:t>
            </a:r>
          </a:p>
          <a:p>
            <a:pPr marL="90932" indent="0" algn="just">
              <a:lnSpc>
                <a:spcPts val="1728"/>
              </a:lnSpc>
              <a:spcAft>
                <a:spcPts val="210"/>
              </a:spcAft>
            </a:pPr>
            <a:r>
              <a:rPr lang="es" sz="1050" i="1" spc="150">
                <a:solidFill>
                  <a:srgbClr val="58565B"/>
                </a:solidFill>
                <a:latin typeface="Arial"/>
              </a:rPr>
              <a:t>•    </a:t>
            </a:r>
            <a:r>
              <a:rPr lang="es" sz="1050" i="1" spc="150">
                <a:solidFill>
                  <a:srgbClr val="201E1F"/>
                </a:solidFill>
                <a:latin typeface="Arial"/>
              </a:rPr>
              <a:t>x,y&gt;0</a:t>
            </a:r>
          </a:p>
          <a:p>
            <a:pPr indent="0">
              <a:spcAft>
                <a:spcPts val="1050"/>
              </a:spcAft>
            </a:pPr>
            <a:r>
              <a:rPr lang="es" sz="950">
                <a:solidFill>
                  <a:srgbClr val="201E1F"/>
                </a:solidFill>
                <a:latin typeface="Candara"/>
              </a:rPr>
              <a:t>Función objetivo:</a:t>
            </a:r>
          </a:p>
          <a:p>
            <a:pPr marL="1627632" indent="0"/>
            <a:r>
              <a:rPr lang="es" sz="1050" i="1" spc="150">
                <a:solidFill>
                  <a:srgbClr val="201E1F"/>
                </a:solidFill>
                <a:latin typeface="Arial"/>
              </a:rPr>
              <a:t>Z — 2x </a:t>
            </a:r>
            <a:r>
              <a:rPr lang="es" sz="1050" i="1" spc="150">
                <a:solidFill>
                  <a:srgbClr val="A4A19D"/>
                </a:solidFill>
                <a:latin typeface="Arial"/>
              </a:rPr>
              <a:t>+ </a:t>
            </a:r>
            <a:r>
              <a:rPr lang="es" sz="1050" i="1" spc="150">
                <a:solidFill>
                  <a:srgbClr val="201E1F"/>
                </a:solidFill>
                <a:latin typeface="Arial"/>
              </a:rPr>
              <a:t>Ay</a:t>
            </a:r>
            <a:r>
              <a:rPr lang="es" sz="1200" b="1">
                <a:solidFill>
                  <a:srgbClr val="201E1F"/>
                </a:solidFill>
                <a:latin typeface="Times New Roman"/>
              </a:rPr>
              <a:t> Min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075944" y="2892552"/>
            <a:ext cx="1520952" cy="1524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s" sz="1100">
                <a:latin typeface="Arial"/>
              </a:rPr>
              <a:t>Resuelto con RStudio: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075944" y="6522720"/>
            <a:ext cx="1539240" cy="15849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s" sz="1100">
                <a:latin typeface="Arial"/>
              </a:rPr>
              <a:t>Resuelto con PomQm: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6254C42-DDDB-8F37-F83B-E162A1A49CB4}"/>
              </a:ext>
            </a:extLst>
          </p:cNvPr>
          <p:cNvSpPr txBox="1"/>
          <p:nvPr/>
        </p:nvSpPr>
        <p:spPr>
          <a:xfrm>
            <a:off x="521369" y="1812758"/>
            <a:ext cx="672966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En el documento se resolvieron distintos problemas de programación  lineal: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/>
              <a:t>Método gráfico</a:t>
            </a:r>
            <a:r>
              <a:rPr lang="es-ES" dirty="0"/>
              <a:t>: Se plantearon funciones objetivo y restricciones, representándolas en gráficas para identificar la región factible y encontrar el punto óptimo.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/>
              <a:t>Método simplex</a:t>
            </a:r>
            <a:r>
              <a:rPr lang="es-ES" dirty="0"/>
              <a:t>: Se aplicó en problemas más complejos, donde el método gráfico no resulta práctico, obteniendo soluciones óptimas mediante iteraciones matemáticas.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/>
              <a:t>Método dual</a:t>
            </a:r>
            <a:r>
              <a:rPr lang="es-ES" dirty="0"/>
              <a:t>: Se analizaron problemas de maximización y minimización considerando sus formulaciones duales, mostrando la relación entre ambos enfoques.</a:t>
            </a:r>
          </a:p>
          <a:p>
            <a:pPr algn="just"/>
            <a:r>
              <a:rPr lang="es-ES" dirty="0"/>
              <a:t>Cada ejercicio se resolvió con diferentes herramientas: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/>
              <a:t>GeoGebra</a:t>
            </a:r>
            <a:r>
              <a:rPr lang="es-ES" dirty="0"/>
              <a:t>, para la representación gráfica.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 err="1"/>
              <a:t>PomQM</a:t>
            </a:r>
            <a:r>
              <a:rPr lang="es-ES" dirty="0"/>
              <a:t>, para cálculos sistemáticos de programación lineal.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b="1" dirty="0" err="1"/>
              <a:t>RStudio</a:t>
            </a:r>
            <a:r>
              <a:rPr lang="es-ES" dirty="0"/>
              <a:t>, para implementar código y obtener soluciones computacionales.</a:t>
            </a:r>
          </a:p>
          <a:p>
            <a:pPr algn="just"/>
            <a:r>
              <a:rPr lang="es-ES" dirty="0"/>
              <a:t>Entre los ejemplos trabajados se encuentran problemas de producción (mesas y sillas, camisetas, galletas), de transporte, de mezcla de recursos y de costos de mano de obra. En cada caso se determinó la solución óptima que maximiza utilidades o minimiza costos, demostrando la utilidad de estos métodos en la resolución de problemas reales), A continuación, los problemas </a:t>
            </a:r>
            <a:r>
              <a:rPr lang="es-ES" dirty="0" err="1"/>
              <a:t>resuletos</a:t>
            </a:r>
            <a:r>
              <a:rPr lang="es-ES" dirty="0"/>
              <a:t>:</a:t>
            </a:r>
          </a:p>
          <a:p>
            <a:pPr algn="just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855453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92" y="899160"/>
            <a:ext cx="5593080" cy="3145536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075944" y="4870704"/>
            <a:ext cx="3483864" cy="3535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2159000">
              <a:lnSpc>
                <a:spcPts val="2616"/>
              </a:lnSpc>
            </a:pPr>
            <a:r>
              <a:rPr lang="es" sz="1400" b="1">
                <a:latin typeface="Arial"/>
              </a:rPr>
              <a:t>METODO </a:t>
            </a:r>
            <a:r>
              <a:rPr lang="en-US" sz="1400" b="1">
                <a:latin typeface="Arial"/>
              </a:rPr>
              <a:t>DUAL </a:t>
            </a:r>
            <a:r>
              <a:rPr lang="es" sz="1150" b="1">
                <a:latin typeface="Arial"/>
              </a:rPr>
              <a:t>RSTUDIO Y POMQM - MAXIMIZAR Ejercicio 1 — Producción de galletas Enunciado:</a:t>
            </a:r>
          </a:p>
          <a:p>
            <a:pPr indent="0">
              <a:lnSpc>
                <a:spcPts val="2568"/>
              </a:lnSpc>
            </a:pPr>
            <a:r>
              <a:rPr lang="es" sz="1100">
                <a:latin typeface="Arial"/>
              </a:rPr>
              <a:t>Una fábrica produce galletas (x) y </a:t>
            </a:r>
            <a:r>
              <a:rPr lang="en-US" sz="1100">
                <a:latin typeface="Arial"/>
              </a:rPr>
              <a:t>muffins </a:t>
            </a:r>
            <a:r>
              <a:rPr lang="es" sz="1100">
                <a:latin typeface="Arial"/>
              </a:rPr>
              <a:t>(y).</a:t>
            </a:r>
          </a:p>
          <a:p>
            <a:pPr marL="238252" indent="0" algn="just">
              <a:lnSpc>
                <a:spcPts val="2568"/>
              </a:lnSpc>
            </a:pPr>
            <a:r>
              <a:rPr lang="es" sz="1100">
                <a:latin typeface="Arial"/>
              </a:rPr>
              <a:t>•    Ganancias: galletas = 3 $/u, </a:t>
            </a:r>
            <a:r>
              <a:rPr lang="en-US" sz="1100">
                <a:latin typeface="Arial"/>
              </a:rPr>
              <a:t>muffins </a:t>
            </a:r>
            <a:r>
              <a:rPr lang="es" sz="1100">
                <a:latin typeface="Arial"/>
              </a:rPr>
              <a:t>= 5 $/u</a:t>
            </a:r>
          </a:p>
          <a:p>
            <a:pPr marL="238252" indent="0" algn="just">
              <a:lnSpc>
                <a:spcPts val="2568"/>
              </a:lnSpc>
            </a:pPr>
            <a:r>
              <a:rPr lang="es" sz="1100">
                <a:latin typeface="Arial"/>
              </a:rPr>
              <a:t>•    Restricciones:</a:t>
            </a:r>
          </a:p>
          <a:p>
            <a:pPr marL="657352" indent="0" algn="just">
              <a:lnSpc>
                <a:spcPts val="2568"/>
              </a:lnSpc>
            </a:pPr>
            <a:r>
              <a:rPr lang="es" sz="1100">
                <a:solidFill>
                  <a:srgbClr val="58565B"/>
                </a:solidFill>
                <a:latin typeface="Arial"/>
              </a:rPr>
              <a:t>•    </a:t>
            </a:r>
            <a:r>
              <a:rPr lang="es" sz="1100" i="1">
                <a:solidFill>
                  <a:srgbClr val="201E1F"/>
                </a:solidFill>
                <a:latin typeface="Arial"/>
              </a:rPr>
              <a:t>x</a:t>
            </a:r>
            <a:r>
              <a:rPr lang="es" sz="1100">
                <a:solidFill>
                  <a:srgbClr val="201E1F"/>
                </a:solidFill>
                <a:latin typeface="Arial"/>
              </a:rPr>
              <a:t> + </a:t>
            </a:r>
            <a:r>
              <a:rPr lang="es" sz="1100" i="1">
                <a:solidFill>
                  <a:srgbClr val="201E1F"/>
                </a:solidFill>
                <a:latin typeface="Arial"/>
              </a:rPr>
              <a:t>y</a:t>
            </a:r>
            <a:r>
              <a:rPr lang="es" sz="1100">
                <a:solidFill>
                  <a:srgbClr val="201E1F"/>
                </a:solidFill>
                <a:latin typeface="Arial"/>
              </a:rPr>
              <a:t> &lt; 4</a:t>
            </a:r>
          </a:p>
          <a:p>
            <a:pPr marL="657352" indent="0" algn="just">
              <a:spcAft>
                <a:spcPts val="630"/>
              </a:spcAft>
            </a:pPr>
            <a:r>
              <a:rPr lang="es" sz="1100">
                <a:solidFill>
                  <a:srgbClr val="58565B"/>
                </a:solidFill>
                <a:latin typeface="Arial"/>
              </a:rPr>
              <a:t>•    </a:t>
            </a:r>
            <a:r>
              <a:rPr lang="es" sz="1100" i="1">
                <a:solidFill>
                  <a:srgbClr val="201E1F"/>
                </a:solidFill>
                <a:latin typeface="Arial"/>
              </a:rPr>
              <a:t>x</a:t>
            </a:r>
            <a:r>
              <a:rPr lang="es" sz="1100">
                <a:solidFill>
                  <a:srgbClr val="201E1F"/>
                </a:solidFill>
                <a:latin typeface="Arial"/>
              </a:rPr>
              <a:t> + </a:t>
            </a:r>
            <a:r>
              <a:rPr lang="es" sz="1100" i="1">
                <a:solidFill>
                  <a:srgbClr val="201E1F"/>
                </a:solidFill>
                <a:latin typeface="Arial"/>
              </a:rPr>
              <a:t>2y</a:t>
            </a:r>
            <a:r>
              <a:rPr lang="es" sz="1100">
                <a:solidFill>
                  <a:srgbClr val="201E1F"/>
                </a:solidFill>
                <a:latin typeface="Arial"/>
              </a:rPr>
              <a:t> &lt; 5</a:t>
            </a:r>
          </a:p>
          <a:p>
            <a:pPr marL="657352" indent="0" algn="just">
              <a:spcAft>
                <a:spcPts val="1050"/>
              </a:spcAft>
            </a:pPr>
            <a:r>
              <a:rPr lang="es" sz="1100">
                <a:solidFill>
                  <a:srgbClr val="58565B"/>
                </a:solidFill>
                <a:latin typeface="Arial"/>
              </a:rPr>
              <a:t>•    </a:t>
            </a:r>
            <a:r>
              <a:rPr lang="es" sz="1100" i="1">
                <a:solidFill>
                  <a:srgbClr val="201E1F"/>
                </a:solidFill>
                <a:latin typeface="Arial"/>
              </a:rPr>
              <a:t>y</a:t>
            </a:r>
            <a:r>
              <a:rPr lang="es" sz="1100">
                <a:solidFill>
                  <a:srgbClr val="201E1F"/>
                </a:solidFill>
                <a:latin typeface="Arial"/>
              </a:rPr>
              <a:t> &gt; 0</a:t>
            </a:r>
          </a:p>
          <a:p>
            <a:pPr marL="301752" indent="0">
              <a:spcAft>
                <a:spcPts val="1050"/>
              </a:spcAft>
            </a:pPr>
            <a:r>
              <a:rPr lang="es" sz="1050" b="1">
                <a:solidFill>
                  <a:srgbClr val="201E1F"/>
                </a:solidFill>
                <a:latin typeface="Arial"/>
              </a:rPr>
              <a:t>Primal (Max Z):</a:t>
            </a:r>
          </a:p>
          <a:p>
            <a:pPr indent="0" algn="ctr"/>
            <a:r>
              <a:rPr lang="es" sz="1100">
                <a:solidFill>
                  <a:srgbClr val="201E1F"/>
                </a:solidFill>
                <a:latin typeface="Arial"/>
              </a:rPr>
              <a:t>Z — 3x + 5y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640" y="2048256"/>
            <a:ext cx="3139440" cy="19507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335024" y="886968"/>
            <a:ext cx="2679192" cy="67665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spcAft>
                <a:spcPts val="420"/>
              </a:spcAft>
            </a:pPr>
            <a:r>
              <a:rPr lang="en-US" sz="950">
                <a:latin typeface="Candara"/>
              </a:rPr>
              <a:t>Dual </a:t>
            </a:r>
            <a:r>
              <a:rPr lang="en-US" sz="950">
                <a:solidFill>
                  <a:srgbClr val="201E1F"/>
                </a:solidFill>
                <a:latin typeface="Candara"/>
              </a:rPr>
              <a:t>{Min </a:t>
            </a:r>
            <a:r>
              <a:rPr lang="en-US" sz="950">
                <a:latin typeface="Candara"/>
              </a:rPr>
              <a:t>W):</a:t>
            </a:r>
          </a:p>
          <a:p>
            <a:pPr indent="0">
              <a:spcAft>
                <a:spcPts val="1050"/>
              </a:spcAft>
            </a:pPr>
            <a:r>
              <a:rPr lang="en-US" sz="950">
                <a:solidFill>
                  <a:srgbClr val="201E1F"/>
                </a:solidFill>
                <a:latin typeface="Candara"/>
              </a:rPr>
              <a:t>Variables </a:t>
            </a:r>
            <a:r>
              <a:rPr lang="es" sz="950">
                <a:solidFill>
                  <a:srgbClr val="201E1F"/>
                </a:solidFill>
                <a:latin typeface="Candara"/>
              </a:rPr>
              <a:t>duales </a:t>
            </a:r>
            <a:r>
              <a:rPr lang="en-US" sz="850" i="1" spc="100">
                <a:solidFill>
                  <a:srgbClr val="201E1F"/>
                </a:solidFill>
                <a:latin typeface="Arial"/>
              </a:rPr>
              <a:t>Ui,u</a:t>
            </a:r>
            <a:r>
              <a:rPr lang="en-US" sz="850" i="1" spc="100" baseline="-25000">
                <a:solidFill>
                  <a:srgbClr val="201E1F"/>
                </a:solidFill>
                <a:latin typeface="Arial"/>
              </a:rPr>
              <a:t>2</a:t>
            </a:r>
            <a:r>
              <a:rPr lang="en-US" sz="950">
                <a:solidFill>
                  <a:srgbClr val="201E1F"/>
                </a:solidFill>
                <a:latin typeface="Candara"/>
              </a:rPr>
              <a:t> &gt;0</a:t>
            </a:r>
          </a:p>
          <a:p>
            <a:pPr marL="1709420" indent="0"/>
            <a:r>
              <a:rPr lang="en-US" sz="1050" i="1" spc="150">
                <a:solidFill>
                  <a:srgbClr val="201E1F"/>
                </a:solidFill>
                <a:latin typeface="Arial"/>
              </a:rPr>
              <a:t>W</a:t>
            </a:r>
            <a:r>
              <a:rPr lang="en-US" sz="1200" b="1">
                <a:solidFill>
                  <a:srgbClr val="201E1F"/>
                </a:solidFill>
                <a:latin typeface="Times New Roman"/>
              </a:rPr>
              <a:t> </a:t>
            </a:r>
            <a:r>
              <a:rPr lang="en-US" sz="1200" b="1">
                <a:solidFill>
                  <a:srgbClr val="716F74"/>
                </a:solidFill>
                <a:latin typeface="Times New Roman"/>
              </a:rPr>
              <a:t>— </a:t>
            </a:r>
            <a:r>
              <a:rPr lang="en-US" sz="1200" b="1">
                <a:solidFill>
                  <a:srgbClr val="201E1F"/>
                </a:solidFill>
                <a:latin typeface="Times New Roman"/>
              </a:rPr>
              <a:t>4 </a:t>
            </a:r>
            <a:r>
              <a:rPr lang="en-US" sz="1050" i="1" spc="150">
                <a:solidFill>
                  <a:srgbClr val="201E1F"/>
                </a:solidFill>
                <a:latin typeface="Arial"/>
              </a:rPr>
              <a:t>u</a:t>
            </a:r>
            <a:r>
              <a:rPr lang="en-US" sz="1050" i="1" spc="150" baseline="-25000">
                <a:solidFill>
                  <a:srgbClr val="201E1F"/>
                </a:solidFill>
                <a:latin typeface="Arial"/>
              </a:rPr>
              <a:t>x</a:t>
            </a:r>
            <a:r>
              <a:rPr lang="en-US" sz="1050" i="1" spc="150">
                <a:solidFill>
                  <a:srgbClr val="201E1F"/>
                </a:solidFill>
                <a:latin typeface="Arial"/>
              </a:rPr>
              <a:t> </a:t>
            </a:r>
            <a:r>
              <a:rPr lang="en-US" sz="1050" i="1" spc="150">
                <a:solidFill>
                  <a:srgbClr val="A4A19D"/>
                </a:solidFill>
                <a:latin typeface="Arial"/>
              </a:rPr>
              <a:t>+ </a:t>
            </a:r>
            <a:r>
              <a:rPr lang="en-US" sz="1050" i="1" spc="150">
                <a:solidFill>
                  <a:srgbClr val="201E1F"/>
                </a:solidFill>
                <a:latin typeface="Arial"/>
              </a:rPr>
              <a:t>§u</a:t>
            </a:r>
            <a:r>
              <a:rPr lang="en-US" sz="1050" i="1" spc="150" baseline="-25000">
                <a:solidFill>
                  <a:srgbClr val="201E1F"/>
                </a:solidFill>
                <a:latin typeface="Arial"/>
              </a:rPr>
              <a:t>2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304544" y="2404872"/>
            <a:ext cx="1520952" cy="1524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s" sz="1100">
                <a:latin typeface="Arial"/>
              </a:rPr>
              <a:t>Resuelto </a:t>
            </a:r>
            <a:r>
              <a:rPr lang="en-US" sz="1100">
                <a:latin typeface="Arial"/>
              </a:rPr>
              <a:t>con RStudio: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313688" y="2734056"/>
            <a:ext cx="271272" cy="6705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spcAft>
                <a:spcPts val="210"/>
              </a:spcAft>
            </a:pPr>
            <a:r>
              <a:rPr lang="en-US" sz="400">
                <a:solidFill>
                  <a:srgbClr val="86B7DD"/>
                </a:solidFill>
                <a:latin typeface="Arial"/>
              </a:rPr>
              <a:t>O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RStudio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338072" y="2849880"/>
            <a:ext cx="1868424" cy="5791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960"/>
              </a:lnSpc>
            </a:pPr>
            <a:r>
              <a:rPr lang="en-US" sz="400">
                <a:solidFill>
                  <a:srgbClr val="62799D"/>
                </a:solidFill>
                <a:latin typeface="Arial"/>
              </a:rPr>
              <a:t>File </a:t>
            </a:r>
            <a:r>
              <a:rPr lang="en-US" sz="400">
                <a:solidFill>
                  <a:srgbClr val="B88953"/>
                </a:solidFill>
                <a:latin typeface="Arial"/>
              </a:rPr>
              <a:t>Edit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Code View </a:t>
            </a:r>
            <a:r>
              <a:rPr lang="en-US" sz="400">
                <a:solidFill>
                  <a:srgbClr val="938A7D"/>
                </a:solidFill>
                <a:latin typeface="Arial"/>
              </a:rPr>
              <a:t>Plots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Session Build Debug </a:t>
            </a:r>
            <a:r>
              <a:rPr lang="en-US" sz="400">
                <a:solidFill>
                  <a:srgbClr val="62799D"/>
                </a:solidFill>
                <a:latin typeface="Arial"/>
              </a:rPr>
              <a:t>Profile Tools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Help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335024" y="2959608"/>
            <a:ext cx="1932432" cy="7010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960"/>
              </a:lnSpc>
            </a:pPr>
            <a:r>
              <a:rPr lang="en-US" sz="400">
                <a:solidFill>
                  <a:srgbClr val="1B9F71"/>
                </a:solidFill>
                <a:latin typeface="Arial"/>
              </a:rPr>
              <a:t>Q </a:t>
            </a:r>
            <a:r>
              <a:rPr lang="en-US" sz="400">
                <a:solidFill>
                  <a:srgbClr val="201E1F"/>
                </a:solidFill>
                <a:latin typeface="Arial"/>
              </a:rPr>
              <a:t>- </a:t>
            </a:r>
            <a:r>
              <a:rPr lang="en-US" sz="400">
                <a:solidFill>
                  <a:srgbClr val="2FB894"/>
                </a:solidFill>
                <a:latin typeface="Arial"/>
              </a:rPr>
              <a:t>Qjb    </a:t>
            </a:r>
            <a:r>
              <a:rPr lang="en-US" sz="400">
                <a:solidFill>
                  <a:srgbClr val="86B7DD"/>
                </a:solidFill>
                <a:latin typeface="Arial"/>
              </a:rPr>
              <a:t>bJ 0    ■    </a:t>
            </a:r>
            <a:r>
              <a:rPr lang="en-US" sz="400">
                <a:solidFill>
                  <a:srgbClr val="A4A19D"/>
                </a:solidFill>
                <a:latin typeface="Arial"/>
              </a:rPr>
              <a:t>Go to </a:t>
            </a:r>
            <a:r>
              <a:rPr lang="en-US" sz="400">
                <a:solidFill>
                  <a:srgbClr val="86B7DD"/>
                </a:solidFill>
                <a:latin typeface="Arial"/>
              </a:rPr>
              <a:t>file/function    rb </a:t>
            </a:r>
            <a:r>
              <a:rPr lang="en-US" sz="400">
                <a:solidFill>
                  <a:srgbClr val="201E1F"/>
                </a:solidFill>
                <a:latin typeface="Arial"/>
              </a:rPr>
              <a:t>-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Addins </a:t>
            </a:r>
            <a:r>
              <a:rPr lang="en-US" sz="400">
                <a:solidFill>
                  <a:srgbClr val="201E1F"/>
                </a:solidFill>
                <a:latin typeface="Arial"/>
              </a:rPr>
              <a:t>*</a:t>
            </a:r>
          </a:p>
        </p:txBody>
      </p:sp>
      <p:sp>
        <p:nvSpPr>
          <p:cNvPr id="8" name="Rectángulo 7"/>
          <p:cNvSpPr/>
          <p:nvPr/>
        </p:nvSpPr>
        <p:spPr>
          <a:xfrm>
            <a:off x="1383792" y="3093720"/>
            <a:ext cx="362712" cy="5791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lnSpc>
                <a:spcPts val="960"/>
              </a:lnSpc>
            </a:pPr>
            <a:r>
              <a:rPr lang="en-US" sz="400" i="1">
                <a:solidFill>
                  <a:srgbClr val="62799D"/>
                </a:solidFill>
                <a:latin typeface="Consolas"/>
              </a:rPr>
              <a:t>®</a:t>
            </a:r>
            <a:r>
              <a:rPr lang="en-US" sz="400">
                <a:solidFill>
                  <a:srgbClr val="62799D"/>
                </a:solidFill>
                <a:latin typeface="Arial"/>
              </a:rPr>
              <a:t>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EjDIMaxi.R '</a:t>
            </a:r>
          </a:p>
        </p:txBody>
      </p:sp>
      <p:sp>
        <p:nvSpPr>
          <p:cNvPr id="9" name="Rectángulo 8"/>
          <p:cNvSpPr/>
          <p:nvPr/>
        </p:nvSpPr>
        <p:spPr>
          <a:xfrm>
            <a:off x="1734312" y="3197352"/>
            <a:ext cx="326136" cy="6400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86B7DD"/>
                </a:solidFill>
                <a:latin typeface="Arial"/>
              </a:rPr>
              <a:t>S </a:t>
            </a:r>
            <a:r>
              <a:rPr lang="en-US" sz="400">
                <a:solidFill>
                  <a:srgbClr val="44423E"/>
                </a:solidFill>
                <a:latin typeface="Arial"/>
              </a:rPr>
              <a:t>0</a:t>
            </a:r>
            <a:r>
              <a:rPr lang="en-US" sz="400">
                <a:solidFill>
                  <a:srgbClr val="938A7D"/>
                </a:solidFill>
                <a:latin typeface="Arial"/>
              </a:rPr>
              <a:t>Source.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2124456" y="3191256"/>
            <a:ext cx="1487424" cy="6400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552"/>
              </a:lnSpc>
            </a:pPr>
            <a:r>
              <a:rPr lang="en-US" sz="450" b="1">
                <a:solidFill>
                  <a:srgbClr val="867570"/>
                </a:solidFill>
                <a:latin typeface="Tahoma"/>
              </a:rPr>
              <a:t>Save </a:t>
            </a:r>
            <a:r>
              <a:rPr lang="en-US" sz="450" b="1">
                <a:solidFill>
                  <a:srgbClr val="BEB7B5"/>
                </a:solidFill>
                <a:latin typeface="Tahoma"/>
              </a:rPr>
              <a:t>C</a:t>
            </a:r>
            <a:r>
              <a:rPr lang="en-US" sz="500" i="1" spc="-50">
                <a:solidFill>
                  <a:srgbClr val="867570"/>
                </a:solidFill>
                <a:latin typeface="Candara"/>
              </a:rPr>
              <a:t>\</a:t>
            </a:r>
            <a:r>
              <a:rPr lang="en-US" sz="450" b="1">
                <a:solidFill>
                  <a:srgbClr val="867570"/>
                </a:solidFill>
                <a:latin typeface="Tahoma"/>
              </a:rPr>
              <a:t>    ,    </a:t>
            </a:r>
            <a:r>
              <a:rPr lang="en-US" sz="450" b="1">
                <a:solidFill>
                  <a:srgbClr val="18A05F"/>
                </a:solidFill>
                <a:latin typeface="Tahoma"/>
              </a:rPr>
              <a:t>-■♦Ru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1438656" y="3273552"/>
            <a:ext cx="1956816" cy="5791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552"/>
              </a:lnSpc>
            </a:pPr>
            <a:r>
              <a:rPr lang="en-US" sz="450" b="1">
                <a:solidFill>
                  <a:srgbClr val="36373D"/>
                </a:solidFill>
                <a:latin typeface="Tahoma"/>
              </a:rPr>
              <a:t>14    f.con.</a:t>
            </a:r>
            <a:r>
              <a:rPr lang="en-US" sz="450" b="1">
                <a:solidFill>
                  <a:srgbClr val="58565B"/>
                </a:solidFill>
                <a:latin typeface="Tahoma"/>
              </a:rPr>
              <a:t>dual &lt;- matrix(c(l,l,l,2)</a:t>
            </a:r>
            <a:r>
              <a:rPr lang="en-US" sz="450" b="1" baseline="-25000">
                <a:solidFill>
                  <a:srgbClr val="58565B"/>
                </a:solidFill>
                <a:latin typeface="Tahoma"/>
              </a:rPr>
              <a:t>T</a:t>
            </a:r>
            <a:r>
              <a:rPr lang="en-US" sz="450" b="1">
                <a:solidFill>
                  <a:srgbClr val="58565B"/>
                </a:solidFill>
                <a:latin typeface="Tahoma"/>
              </a:rPr>
              <a:t> nrow=2, </a:t>
            </a:r>
            <a:r>
              <a:rPr lang="en-US" sz="450" b="1">
                <a:solidFill>
                  <a:srgbClr val="79798B"/>
                </a:solidFill>
                <a:latin typeface="Tahoma"/>
              </a:rPr>
              <a:t>byrow=TRUE)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1438656" y="3343656"/>
            <a:ext cx="832104" cy="5486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552"/>
              </a:lnSpc>
            </a:pPr>
            <a:r>
              <a:rPr lang="en-US" sz="450" b="1">
                <a:solidFill>
                  <a:srgbClr val="58565B"/>
                </a:solidFill>
                <a:latin typeface="Tahoma"/>
              </a:rPr>
              <a:t>15    </a:t>
            </a:r>
            <a:r>
              <a:rPr lang="en-US" sz="450" b="1">
                <a:solidFill>
                  <a:srgbClr val="36373D"/>
                </a:solidFill>
                <a:latin typeface="Tahoma"/>
              </a:rPr>
              <a:t>f.</a:t>
            </a:r>
            <a:r>
              <a:rPr lang="en-US" sz="450" b="1">
                <a:solidFill>
                  <a:srgbClr val="986A18"/>
                </a:solidFill>
                <a:latin typeface="Tahoma"/>
              </a:rPr>
              <a:t>rhs.</a:t>
            </a:r>
            <a:r>
              <a:rPr lang="en-US" sz="450" b="1">
                <a:solidFill>
                  <a:srgbClr val="58565B"/>
                </a:solidFill>
                <a:latin typeface="Tahoma"/>
              </a:rPr>
              <a:t>dual </a:t>
            </a:r>
            <a:r>
              <a:rPr lang="en-US" sz="450" b="1">
                <a:solidFill>
                  <a:srgbClr val="717EA6"/>
                </a:solidFill>
                <a:latin typeface="Tahoma"/>
              </a:rPr>
              <a:t>&lt;- </a:t>
            </a:r>
            <a:r>
              <a:rPr lang="en-US" sz="450" b="1">
                <a:solidFill>
                  <a:srgbClr val="867570"/>
                </a:solidFill>
                <a:latin typeface="Tahoma"/>
              </a:rPr>
              <a:t>e(</a:t>
            </a:r>
            <a:r>
              <a:rPr lang="en-US" sz="450" b="1">
                <a:solidFill>
                  <a:srgbClr val="554CC8"/>
                </a:solidFill>
                <a:latin typeface="Tahoma"/>
              </a:rPr>
              <a:t>3,5)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1438656" y="3410712"/>
            <a:ext cx="1042416" cy="5791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552"/>
              </a:lnSpc>
            </a:pPr>
            <a:r>
              <a:rPr lang="en-US" sz="550">
                <a:solidFill>
                  <a:srgbClr val="36373D"/>
                </a:solidFill>
                <a:latin typeface="Georgia"/>
              </a:rPr>
              <a:t>16</a:t>
            </a:r>
            <a:r>
              <a:rPr lang="en-US" sz="450" b="1">
                <a:solidFill>
                  <a:srgbClr val="36373D"/>
                </a:solidFill>
                <a:latin typeface="Tahoma"/>
              </a:rPr>
              <a:t>    f.dir.</a:t>
            </a:r>
            <a:r>
              <a:rPr lang="en-US" sz="450" b="1">
                <a:solidFill>
                  <a:srgbClr val="58565B"/>
                </a:solidFill>
                <a:latin typeface="Tahoma"/>
              </a:rPr>
              <a:t>dual </a:t>
            </a:r>
            <a:r>
              <a:rPr lang="en-US" sz="450" b="1">
                <a:solidFill>
                  <a:srgbClr val="79798B"/>
                </a:solidFill>
                <a:latin typeface="Tahoma"/>
              </a:rPr>
              <a:t>&lt;- </a:t>
            </a:r>
            <a:r>
              <a:rPr lang="en-US" sz="450" b="1">
                <a:solidFill>
                  <a:srgbClr val="488D42"/>
                </a:solidFill>
                <a:latin typeface="Tahoma"/>
              </a:rPr>
              <a:t>c("&gt;=","&gt;=")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1438656" y="3483864"/>
            <a:ext cx="2377440" cy="6096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552"/>
              </a:lnSpc>
            </a:pPr>
            <a:r>
              <a:rPr lang="en-US" sz="450" b="1">
                <a:solidFill>
                  <a:srgbClr val="58565B"/>
                </a:solidFill>
                <a:latin typeface="Tahoma"/>
              </a:rPr>
              <a:t>17    </a:t>
            </a:r>
            <a:r>
              <a:rPr lang="en-US" sz="450" b="1">
                <a:solidFill>
                  <a:srgbClr val="36373D"/>
                </a:solidFill>
                <a:latin typeface="Tahoma"/>
              </a:rPr>
              <a:t>duall </a:t>
            </a:r>
            <a:r>
              <a:rPr lang="en-US" sz="450" b="1">
                <a:solidFill>
                  <a:srgbClr val="717EA6"/>
                </a:solidFill>
                <a:latin typeface="Tahoma"/>
              </a:rPr>
              <a:t>&lt;- </a:t>
            </a:r>
            <a:r>
              <a:rPr lang="en-US" sz="450" b="1">
                <a:solidFill>
                  <a:srgbClr val="58565B"/>
                </a:solidFill>
                <a:latin typeface="Tahoma"/>
              </a:rPr>
              <a:t>lpC’min", f.obj.dual, </a:t>
            </a:r>
            <a:r>
              <a:rPr lang="en-US" sz="450" b="1">
                <a:solidFill>
                  <a:srgbClr val="36373D"/>
                </a:solidFill>
                <a:latin typeface="Tahoma"/>
              </a:rPr>
              <a:t>f.con.dual, </a:t>
            </a:r>
            <a:r>
              <a:rPr lang="en-US" sz="450" b="1">
                <a:solidFill>
                  <a:srgbClr val="58565B"/>
                </a:solidFill>
                <a:latin typeface="Tahoma"/>
              </a:rPr>
              <a:t>f.</a:t>
            </a:r>
            <a:r>
              <a:rPr lang="en-US" sz="450" b="1">
                <a:solidFill>
                  <a:srgbClr val="36373D"/>
                </a:solidFill>
                <a:latin typeface="Tahoma"/>
              </a:rPr>
              <a:t>dir.</a:t>
            </a:r>
            <a:r>
              <a:rPr lang="en-US" sz="450" b="1">
                <a:solidFill>
                  <a:srgbClr val="406385"/>
                </a:solidFill>
                <a:latin typeface="Tahoma"/>
              </a:rPr>
              <a:t>dual, </a:t>
            </a:r>
            <a:r>
              <a:rPr lang="en-US" sz="450" b="1">
                <a:solidFill>
                  <a:srgbClr val="79798B"/>
                </a:solidFill>
                <a:latin typeface="Tahoma"/>
              </a:rPr>
              <a:t>rep(0,2))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1438656" y="3547872"/>
            <a:ext cx="2447544" cy="6400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552"/>
              </a:lnSpc>
            </a:pPr>
            <a:r>
              <a:rPr lang="en-US" sz="450" b="1">
                <a:solidFill>
                  <a:srgbClr val="867570"/>
                </a:solidFill>
                <a:latin typeface="Tahoma"/>
              </a:rPr>
              <a:t>18    </a:t>
            </a:r>
            <a:r>
              <a:rPr lang="en-US" sz="450" b="1">
                <a:solidFill>
                  <a:srgbClr val="58565B"/>
                </a:solidFill>
                <a:latin typeface="Tahoma"/>
              </a:rPr>
              <a:t>cat </a:t>
            </a:r>
            <a:r>
              <a:rPr lang="en-US" sz="450" b="1">
                <a:solidFill>
                  <a:srgbClr val="488D42"/>
                </a:solidFill>
                <a:latin typeface="Tahoma"/>
              </a:rPr>
              <a:t>("Dual </a:t>
            </a:r>
            <a:r>
              <a:rPr lang="en-US" sz="450" b="1">
                <a:solidFill>
                  <a:srgbClr val="5C9E84"/>
                </a:solidFill>
                <a:latin typeface="Tahoma"/>
              </a:rPr>
              <a:t>1 </a:t>
            </a:r>
            <a:r>
              <a:rPr lang="en-US" sz="450" b="1">
                <a:solidFill>
                  <a:srgbClr val="488D42"/>
                </a:solidFill>
                <a:latin typeface="Tahoma"/>
              </a:rPr>
              <a:t>(ul,u2):", </a:t>
            </a:r>
            <a:r>
              <a:rPr lang="en-US" sz="450" b="1">
                <a:solidFill>
                  <a:srgbClr val="406385"/>
                </a:solidFill>
                <a:latin typeface="Tahoma"/>
              </a:rPr>
              <a:t>duallSsolution, </a:t>
            </a:r>
            <a:r>
              <a:rPr lang="en-US" sz="450" baseline="30000">
                <a:solidFill>
                  <a:srgbClr val="829537"/>
                </a:solidFill>
                <a:latin typeface="Arial"/>
              </a:rPr>
              <a:t>,r</a:t>
            </a:r>
            <a:r>
              <a:rPr lang="en-US" sz="450">
                <a:solidFill>
                  <a:srgbClr val="829537"/>
                </a:solidFill>
                <a:latin typeface="Arial"/>
              </a:rPr>
              <a:t>\nW </a:t>
            </a:r>
            <a:r>
              <a:rPr lang="es" sz="450" b="1">
                <a:solidFill>
                  <a:srgbClr val="5C9E84"/>
                </a:solidFill>
                <a:latin typeface="Tahoma"/>
              </a:rPr>
              <a:t>óptimo:</a:t>
            </a:r>
            <a:r>
              <a:rPr lang="en-US" sz="450" b="1">
                <a:solidFill>
                  <a:srgbClr val="5C9E84"/>
                </a:solidFill>
                <a:latin typeface="Tahoma"/>
              </a:rPr>
              <a:t>"</a:t>
            </a:r>
            <a:r>
              <a:rPr lang="en-US" sz="450" b="1">
                <a:solidFill>
                  <a:srgbClr val="36373D"/>
                </a:solidFill>
                <a:latin typeface="Tahoma"/>
              </a:rPr>
              <a:t>, </a:t>
            </a:r>
            <a:r>
              <a:rPr lang="en-US" sz="450" b="1">
                <a:solidFill>
                  <a:srgbClr val="58565B"/>
                </a:solidFill>
                <a:latin typeface="Tahoma"/>
              </a:rPr>
              <a:t>duallSobjval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1438656" y="3627120"/>
            <a:ext cx="64008" cy="4267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552"/>
              </a:lnSpc>
            </a:pPr>
            <a:r>
              <a:rPr lang="en-US" sz="450" b="1">
                <a:solidFill>
                  <a:srgbClr val="58565B"/>
                </a:solidFill>
                <a:latin typeface="Tahoma"/>
              </a:rPr>
              <a:t>19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1441704" y="3691128"/>
            <a:ext cx="975360" cy="4876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552"/>
              </a:lnSpc>
            </a:pPr>
            <a:r>
              <a:rPr lang="en-US" sz="450" b="1">
                <a:solidFill>
                  <a:srgbClr val="36373D"/>
                </a:solidFill>
                <a:latin typeface="Tahoma"/>
              </a:rPr>
              <a:t>20    </a:t>
            </a:r>
            <a:r>
              <a:rPr lang="en-US" sz="450" b="1">
                <a:solidFill>
                  <a:srgbClr val="90A5BC"/>
                </a:solidFill>
                <a:latin typeface="Tahoma"/>
              </a:rPr>
              <a:t># </a:t>
            </a:r>
            <a:r>
              <a:rPr lang="en-US" sz="450" b="1">
                <a:solidFill>
                  <a:srgbClr val="5C9E84"/>
                </a:solidFill>
                <a:latin typeface="Tahoma"/>
              </a:rPr>
              <a:t>— </a:t>
            </a:r>
            <a:r>
              <a:rPr lang="es" sz="450" b="1">
                <a:solidFill>
                  <a:srgbClr val="5C9E84"/>
                </a:solidFill>
                <a:latin typeface="Tahoma"/>
              </a:rPr>
              <a:t>Gráfica </a:t>
            </a:r>
            <a:r>
              <a:rPr lang="en-US" sz="450" b="1">
                <a:solidFill>
                  <a:srgbClr val="5C9E84"/>
                </a:solidFill>
                <a:latin typeface="Tahoma"/>
              </a:rPr>
              <a:t>Primal ---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1441704" y="3764280"/>
            <a:ext cx="725424" cy="5791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552"/>
              </a:lnSpc>
            </a:pPr>
            <a:r>
              <a:rPr lang="en-US" sz="550">
                <a:solidFill>
                  <a:srgbClr val="58565B"/>
                </a:solidFill>
                <a:latin typeface="Georgia"/>
              </a:rPr>
              <a:t>21</a:t>
            </a:r>
            <a:r>
              <a:rPr lang="en-US" sz="450" b="1">
                <a:solidFill>
                  <a:srgbClr val="58565B"/>
                </a:solidFill>
                <a:latin typeface="Tahoma"/>
              </a:rPr>
              <a:t>    </a:t>
            </a:r>
            <a:r>
              <a:rPr lang="en-US" sz="450" b="1">
                <a:latin typeface="Tahoma"/>
              </a:rPr>
              <a:t>x </a:t>
            </a:r>
            <a:r>
              <a:rPr lang="en-US" sz="450" b="1">
                <a:solidFill>
                  <a:srgbClr val="90A5BC"/>
                </a:solidFill>
                <a:latin typeface="Tahoma"/>
              </a:rPr>
              <a:t>&lt;- </a:t>
            </a:r>
            <a:r>
              <a:rPr lang="en-US" sz="450" b="1">
                <a:solidFill>
                  <a:srgbClr val="58565B"/>
                </a:solidFill>
                <a:latin typeface="Tahoma"/>
              </a:rPr>
              <a:t>seq(0,</a:t>
            </a:r>
            <a:r>
              <a:rPr lang="en-US" sz="450" b="1">
                <a:solidFill>
                  <a:srgbClr val="554CC8"/>
                </a:solidFill>
                <a:latin typeface="Tahoma"/>
              </a:rPr>
              <a:t>5,0.1)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1441704" y="3834384"/>
            <a:ext cx="521208" cy="5791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552"/>
              </a:lnSpc>
            </a:pPr>
            <a:r>
              <a:rPr lang="en-US" sz="450" b="1">
                <a:solidFill>
                  <a:srgbClr val="79798B"/>
                </a:solidFill>
                <a:latin typeface="Tahoma"/>
              </a:rPr>
              <a:t>22    </a:t>
            </a:r>
            <a:r>
              <a:rPr lang="en-US" sz="450" b="1">
                <a:solidFill>
                  <a:srgbClr val="36373D"/>
                </a:solidFill>
                <a:latin typeface="Tahoma"/>
              </a:rPr>
              <a:t>yl </a:t>
            </a:r>
            <a:r>
              <a:rPr lang="en-US" sz="450" b="1">
                <a:solidFill>
                  <a:srgbClr val="79798B"/>
                </a:solidFill>
                <a:latin typeface="Tahoma"/>
              </a:rPr>
              <a:t>&lt;- </a:t>
            </a:r>
            <a:r>
              <a:rPr lang="en-US" sz="450" b="1">
                <a:solidFill>
                  <a:srgbClr val="0504F4"/>
                </a:solidFill>
                <a:latin typeface="Tahoma"/>
              </a:rPr>
              <a:t>4 - </a:t>
            </a:r>
            <a:r>
              <a:rPr lang="en-US" sz="450" b="1">
                <a:solidFill>
                  <a:srgbClr val="36373D"/>
                </a:solidFill>
                <a:latin typeface="Tahoma"/>
              </a:rPr>
              <a:t>x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1438656" y="3901440"/>
            <a:ext cx="664464" cy="5791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552"/>
              </a:lnSpc>
            </a:pPr>
            <a:r>
              <a:rPr lang="en-US" sz="450" b="1">
                <a:solidFill>
                  <a:srgbClr val="58565B"/>
                </a:solidFill>
                <a:latin typeface="Tahoma"/>
              </a:rPr>
              <a:t>23</a:t>
            </a:r>
            <a:r>
              <a:rPr lang="en-US" sz="450">
                <a:solidFill>
                  <a:srgbClr val="58565B"/>
                </a:solidFill>
                <a:latin typeface="Arial"/>
              </a:rPr>
              <a:t>    </a:t>
            </a:r>
            <a:r>
              <a:rPr lang="en-US" sz="450" b="1">
                <a:solidFill>
                  <a:srgbClr val="58565B"/>
                </a:solidFill>
                <a:latin typeface="Tahoma"/>
              </a:rPr>
              <a:t>y2 </a:t>
            </a:r>
            <a:r>
              <a:rPr lang="en-US" sz="450">
                <a:solidFill>
                  <a:srgbClr val="717EA6"/>
                </a:solidFill>
                <a:latin typeface="Arial"/>
              </a:rPr>
              <a:t>&lt;- (S </a:t>
            </a:r>
            <a:r>
              <a:rPr lang="en-US" sz="450" b="1">
                <a:solidFill>
                  <a:srgbClr val="717EA6"/>
                </a:solidFill>
                <a:latin typeface="Tahoma"/>
              </a:rPr>
              <a:t>- </a:t>
            </a:r>
            <a:r>
              <a:rPr lang="en-US" sz="450" b="1">
                <a:solidFill>
                  <a:srgbClr val="36373D"/>
                </a:solidFill>
                <a:latin typeface="Tahoma"/>
              </a:rPr>
              <a:t>x)/2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1441704" y="3971544"/>
            <a:ext cx="487680" cy="5791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552"/>
              </a:lnSpc>
            </a:pPr>
            <a:r>
              <a:rPr lang="en-US" sz="450" b="1">
                <a:solidFill>
                  <a:srgbClr val="79798B"/>
                </a:solidFill>
                <a:latin typeface="Tahoma"/>
              </a:rPr>
              <a:t>24    </a:t>
            </a:r>
            <a:r>
              <a:rPr lang="en-US" sz="450" b="1">
                <a:solidFill>
                  <a:srgbClr val="58565B"/>
                </a:solidFill>
                <a:latin typeface="Tahoma"/>
              </a:rPr>
              <a:t>ggplotO </a:t>
            </a:r>
            <a:r>
              <a:rPr lang="en-US" sz="450" b="1">
                <a:solidFill>
                  <a:srgbClr val="79798B"/>
                </a:solidFill>
                <a:latin typeface="Tahoma"/>
              </a:rPr>
              <a:t>+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1438656" y="4038600"/>
            <a:ext cx="1575816" cy="6400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552"/>
              </a:lnSpc>
            </a:pPr>
            <a:r>
              <a:rPr lang="en-US" sz="450" b="1">
                <a:solidFill>
                  <a:srgbClr val="867570"/>
                </a:solidFill>
                <a:latin typeface="Tahoma"/>
              </a:rPr>
              <a:t>25    </a:t>
            </a:r>
            <a:r>
              <a:rPr lang="en-US" sz="450" b="1">
                <a:solidFill>
                  <a:srgbClr val="36373D"/>
                </a:solidFill>
                <a:latin typeface="Tahoma"/>
              </a:rPr>
              <a:t>geom_l</a:t>
            </a:r>
            <a:r>
              <a:rPr lang="es" sz="450" b="1">
                <a:solidFill>
                  <a:srgbClr val="270159"/>
                </a:solidFill>
                <a:latin typeface="Tahoma"/>
              </a:rPr>
              <a:t>i</a:t>
            </a:r>
            <a:r>
              <a:rPr lang="en-US" sz="450" b="1">
                <a:solidFill>
                  <a:srgbClr val="58565B"/>
                </a:solidFill>
                <a:latin typeface="Tahoma"/>
              </a:rPr>
              <a:t>ne(aes(x=x, </a:t>
            </a:r>
            <a:r>
              <a:rPr lang="en-US" sz="450" b="1">
                <a:solidFill>
                  <a:srgbClr val="79798B"/>
                </a:solidFill>
                <a:latin typeface="Tahoma"/>
              </a:rPr>
              <a:t>y=yl) </a:t>
            </a:r>
            <a:r>
              <a:rPr lang="en-US" sz="450" b="1">
                <a:solidFill>
                  <a:srgbClr val="36373D"/>
                </a:solidFill>
                <a:latin typeface="Tahoma"/>
              </a:rPr>
              <a:t>,</a:t>
            </a:r>
            <a:r>
              <a:rPr lang="en-US" sz="450" b="1">
                <a:solidFill>
                  <a:srgbClr val="58565B"/>
                </a:solidFill>
                <a:latin typeface="Tahoma"/>
              </a:rPr>
              <a:t>col </a:t>
            </a:r>
            <a:r>
              <a:rPr lang="en-US" sz="450" b="1">
                <a:solidFill>
                  <a:srgbClr val="36373D"/>
                </a:solidFill>
                <a:latin typeface="Tahoma"/>
              </a:rPr>
              <a:t>or=</a:t>
            </a:r>
            <a:r>
              <a:rPr lang="es" sz="450" b="1">
                <a:solidFill>
                  <a:srgbClr val="0504F4"/>
                </a:solidFill>
                <a:latin typeface="Tahoma"/>
              </a:rPr>
              <a:t>"U|¡2’ </a:t>
            </a:r>
            <a:r>
              <a:rPr lang="en-US" sz="450" b="1">
                <a:solidFill>
                  <a:srgbClr val="0504F4"/>
                </a:solidFill>
                <a:latin typeface="Tahoma"/>
              </a:rPr>
              <a:t>+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1441704" y="4108704"/>
            <a:ext cx="1536192" cy="5181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552"/>
              </a:lnSpc>
            </a:pPr>
            <a:r>
              <a:rPr lang="en-US" sz="450" b="1">
                <a:solidFill>
                  <a:srgbClr val="58565B"/>
                </a:solidFill>
                <a:latin typeface="Tahoma"/>
              </a:rPr>
              <a:t>26    aeom </a:t>
            </a:r>
            <a:r>
              <a:rPr lang="en-US" sz="450" b="1">
                <a:solidFill>
                  <a:srgbClr val="36373D"/>
                </a:solidFill>
                <a:latin typeface="Tahoma"/>
              </a:rPr>
              <a:t>1inefaesfx=x. </a:t>
            </a:r>
            <a:r>
              <a:rPr lang="en-US" sz="450" b="1">
                <a:solidFill>
                  <a:srgbClr val="58565B"/>
                </a:solidFill>
                <a:latin typeface="Tahoma"/>
              </a:rPr>
              <a:t>v=v21 </a:t>
            </a:r>
            <a:r>
              <a:rPr lang="en-US" sz="450" b="1">
                <a:solidFill>
                  <a:srgbClr val="DF0C10"/>
                </a:solidFill>
                <a:latin typeface="Tahoma"/>
              </a:rPr>
              <a:t>.color="</a:t>
            </a:r>
            <a:r>
              <a:rPr lang="en-US" sz="450" b="1" u="sng">
                <a:solidFill>
                  <a:srgbClr val="DF0C10"/>
                </a:solidFill>
                <a:latin typeface="Tahoma"/>
              </a:rPr>
              <a:t>im</a:t>
            </a:r>
            <a:r>
              <a:rPr lang="en-US" sz="450" b="1">
                <a:solidFill>
                  <a:srgbClr val="DF0C10"/>
                </a:solidFill>
                <a:latin typeface="Tahoma"/>
              </a:rPr>
              <a:t>" </a:t>
            </a:r>
            <a:r>
              <a:rPr lang="en-US" sz="500" i="1" spc="-50">
                <a:solidFill>
                  <a:srgbClr val="DF0C10"/>
                </a:solidFill>
                <a:latin typeface="Candara"/>
              </a:rPr>
              <a:t>'&gt;</a:t>
            </a:r>
            <a:r>
              <a:rPr lang="en-US" sz="450" b="1">
                <a:solidFill>
                  <a:srgbClr val="DF0C10"/>
                </a:solidFill>
                <a:latin typeface="Tahoma"/>
              </a:rPr>
              <a:t> </a:t>
            </a:r>
            <a:r>
              <a:rPr lang="en-US" sz="450" b="1">
                <a:solidFill>
                  <a:srgbClr val="717EA6"/>
                </a:solidFill>
                <a:latin typeface="Tahoma"/>
              </a:rPr>
              <a:t>+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1438656" y="4181856"/>
            <a:ext cx="1682496" cy="6096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552"/>
              </a:lnSpc>
            </a:pPr>
            <a:r>
              <a:rPr lang="en-US" sz="450" b="1">
                <a:solidFill>
                  <a:srgbClr val="58565B"/>
                </a:solidFill>
                <a:latin typeface="Tahoma"/>
              </a:rPr>
              <a:t>27    coord_cartesian(xlim=c(0,</a:t>
            </a:r>
            <a:r>
              <a:rPr lang="en-US" sz="450" b="1">
                <a:solidFill>
                  <a:srgbClr val="554CC8"/>
                </a:solidFill>
                <a:latin typeface="Tahoma"/>
              </a:rPr>
              <a:t>5)</a:t>
            </a:r>
            <a:r>
              <a:rPr lang="en-US" sz="450" b="1">
                <a:solidFill>
                  <a:srgbClr val="406385"/>
                </a:solidFill>
                <a:latin typeface="Tahoma"/>
              </a:rPr>
              <a:t>,y1im=c(0,</a:t>
            </a:r>
            <a:r>
              <a:rPr lang="en-US" sz="450" b="1">
                <a:solidFill>
                  <a:srgbClr val="554CC8"/>
                </a:solidFill>
                <a:latin typeface="Tahoma"/>
              </a:rPr>
              <a:t>5)) </a:t>
            </a:r>
            <a:r>
              <a:rPr lang="en-US" sz="450" b="1">
                <a:solidFill>
                  <a:srgbClr val="BEB7B5"/>
                </a:solidFill>
                <a:latin typeface="Tahoma"/>
              </a:rPr>
              <a:t>+</a:t>
            </a:r>
          </a:p>
        </p:txBody>
      </p:sp>
      <p:sp>
        <p:nvSpPr>
          <p:cNvPr id="25" name="Rectángulo 24"/>
          <p:cNvSpPr/>
          <p:nvPr/>
        </p:nvSpPr>
        <p:spPr>
          <a:xfrm>
            <a:off x="1441704" y="4251960"/>
            <a:ext cx="2410968" cy="5791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552"/>
              </a:lnSpc>
            </a:pPr>
            <a:r>
              <a:rPr lang="en-US" sz="450" b="1">
                <a:solidFill>
                  <a:srgbClr val="58565B"/>
                </a:solidFill>
                <a:latin typeface="Tahoma"/>
              </a:rPr>
              <a:t>28    labs(tiTle="Ejercicio </a:t>
            </a:r>
            <a:r>
              <a:rPr lang="en-US" sz="450" b="1">
                <a:solidFill>
                  <a:srgbClr val="488D42"/>
                </a:solidFill>
                <a:latin typeface="Tahoma"/>
              </a:rPr>
              <a:t>1: </a:t>
            </a:r>
            <a:r>
              <a:rPr lang="es" sz="450" b="1">
                <a:solidFill>
                  <a:srgbClr val="488D42"/>
                </a:solidFill>
                <a:latin typeface="Tahoma"/>
              </a:rPr>
              <a:t>Región factible </a:t>
            </a:r>
            <a:r>
              <a:rPr lang="en-US" sz="450" b="1">
                <a:solidFill>
                  <a:srgbClr val="488D42"/>
                </a:solidFill>
                <a:latin typeface="Tahoma"/>
              </a:rPr>
              <a:t>primal", </a:t>
            </a:r>
            <a:r>
              <a:rPr lang="en-US" sz="450" b="1">
                <a:solidFill>
                  <a:srgbClr val="58565B"/>
                </a:solidFill>
                <a:latin typeface="Tahoma"/>
              </a:rPr>
              <a:t>x="x", </a:t>
            </a:r>
            <a:r>
              <a:rPr lang="en-US" sz="450" b="1">
                <a:solidFill>
                  <a:srgbClr val="867570"/>
                </a:solidFill>
                <a:latin typeface="Tahoma"/>
              </a:rPr>
              <a:t>y="y")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1441704" y="4315968"/>
            <a:ext cx="2459736" cy="8534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552"/>
              </a:lnSpc>
            </a:pPr>
            <a:r>
              <a:rPr lang="en-US" sz="400">
                <a:solidFill>
                  <a:srgbClr val="36373D"/>
                </a:solidFill>
                <a:latin typeface="Arial"/>
              </a:rPr>
              <a:t>29    I _</a:t>
            </a:r>
          </a:p>
        </p:txBody>
      </p:sp>
      <p:sp>
        <p:nvSpPr>
          <p:cNvPr id="27" name="Rectángulo 26"/>
          <p:cNvSpPr/>
          <p:nvPr/>
        </p:nvSpPr>
        <p:spPr>
          <a:xfrm>
            <a:off x="3846576" y="3090672"/>
            <a:ext cx="463296" cy="176784"/>
          </a:xfrm>
          <a:prstGeom prst="rect">
            <a:avLst/>
          </a:prstGeom>
          <a:solidFill>
            <a:srgbClr val="DDE0E4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00" i="1">
                <a:solidFill>
                  <a:srgbClr val="86B7DD"/>
                </a:solidFill>
                <a:latin typeface="Georgia"/>
              </a:rPr>
              <a:t>1</a:t>
            </a:r>
            <a:r>
              <a:rPr lang="en-US" sz="400" i="1">
                <a:solidFill>
                  <a:srgbClr val="86B7DD"/>
                </a:solidFill>
                <a:latin typeface="Arial"/>
              </a:rPr>
              <a:t>*</a:t>
            </a:r>
            <a:r>
              <a:rPr lang="en-US" sz="400">
                <a:solidFill>
                  <a:srgbClr val="86B7DD"/>
                </a:solidFill>
                <a:latin typeface="Arial"/>
              </a:rPr>
              <a:t> </a:t>
            </a:r>
            <a:r>
              <a:rPr lang="en-US" sz="400">
                <a:solidFill>
                  <a:srgbClr val="495668"/>
                </a:solidFill>
                <a:latin typeface="Arial"/>
              </a:rPr>
              <a:t>Source *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4352544" y="3090672"/>
            <a:ext cx="1237488" cy="73152"/>
          </a:xfrm>
          <a:prstGeom prst="rect">
            <a:avLst/>
          </a:prstGeom>
          <a:solidFill>
            <a:srgbClr val="F5F5E9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latin typeface="Arial"/>
              </a:rPr>
              <a:t>Environment </a:t>
            </a:r>
            <a:r>
              <a:rPr lang="en-US" sz="400">
                <a:solidFill>
                  <a:srgbClr val="282C38"/>
                </a:solidFill>
                <a:latin typeface="Arial"/>
              </a:rPr>
              <a:t>History Connections Tutorial</a:t>
            </a:r>
          </a:p>
        </p:txBody>
      </p:sp>
      <p:sp>
        <p:nvSpPr>
          <p:cNvPr id="29" name="Rectángulo 28"/>
          <p:cNvSpPr/>
          <p:nvPr/>
        </p:nvSpPr>
        <p:spPr>
          <a:xfrm>
            <a:off x="6370320" y="2944368"/>
            <a:ext cx="505968" cy="225552"/>
          </a:xfrm>
          <a:prstGeom prst="rect">
            <a:avLst/>
          </a:prstGeom>
          <a:solidFill>
            <a:srgbClr val="DDE0E4"/>
          </a:solidFill>
        </p:spPr>
        <p:txBody>
          <a:bodyPr lIns="0" tIns="0" rIns="0" bIns="0">
            <a:noAutofit/>
          </a:bodyPr>
          <a:lstStyle/>
          <a:p>
            <a:pPr marL="304800" indent="-304800">
              <a:lnSpc>
                <a:spcPts val="1128"/>
              </a:lnSpc>
            </a:pPr>
            <a:r>
              <a:rPr lang="en-US" sz="400">
                <a:solidFill>
                  <a:srgbClr val="75ACD8"/>
                </a:solidFill>
                <a:latin typeface="Arial"/>
              </a:rPr>
              <a:t>£ </a:t>
            </a:r>
            <a:r>
              <a:rPr lang="en-US" sz="400">
                <a:solidFill>
                  <a:srgbClr val="A4A19D"/>
                </a:solidFill>
                <a:latin typeface="Arial"/>
              </a:rPr>
              <a:t>Project {None) </a:t>
            </a:r>
            <a:r>
              <a:rPr lang="en-US" sz="400">
                <a:latin typeface="Arial"/>
              </a:rPr>
              <a:t>• </a:t>
            </a:r>
            <a:r>
              <a:rPr lang="en-US" sz="400">
                <a:solidFill>
                  <a:srgbClr val="A4A19D"/>
                </a:solidFill>
                <a:latin typeface="Arial"/>
              </a:rPr>
              <a:t>= □</a:t>
            </a:r>
          </a:p>
        </p:txBody>
      </p:sp>
      <p:graphicFrame>
        <p:nvGraphicFramePr>
          <p:cNvPr id="30" name="Tabla 29"/>
          <p:cNvGraphicFramePr>
            <a:graphicFrameLocks noGrp="1"/>
          </p:cNvGraphicFramePr>
          <p:nvPr/>
        </p:nvGraphicFramePr>
        <p:xfrm>
          <a:off x="4328160" y="3172968"/>
          <a:ext cx="2496312" cy="853440"/>
        </p:xfrm>
        <a:graphic>
          <a:graphicData uri="http://schemas.openxmlformats.org/drawingml/2006/table">
            <a:tbl>
              <a:tblPr/>
              <a:tblGrid>
                <a:gridCol w="740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5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7536">
                <a:tc>
                  <a:txBody>
                    <a:bodyPr/>
                    <a:lstStyle/>
                    <a:p>
                      <a:pPr marL="88900" indent="0"/>
                      <a:r>
                        <a:rPr lang="es" sz="400" i="1">
                          <a:solidFill>
                            <a:srgbClr val="1DB08D"/>
                          </a:solidFill>
                          <a:latin typeface="Arial"/>
                        </a:rPr>
                        <a:t>T</a:t>
                      </a:r>
                      <a:r>
                        <a:rPr lang="es" sz="400">
                          <a:solidFill>
                            <a:srgbClr val="1DB08D"/>
                          </a:solidFill>
                          <a:latin typeface="Arial"/>
                        </a:rPr>
                        <a:t> </a:t>
                      </a:r>
                      <a:r>
                        <a:rPr lang="es" sz="400">
                          <a:solidFill>
                            <a:srgbClr val="86B7DD"/>
                          </a:solidFill>
                          <a:latin typeface="Arial"/>
                        </a:rPr>
                        <a:t>fcj </a:t>
                      </a:r>
                      <a:r>
                        <a:rPr lang="es" sz="400">
                          <a:solidFill>
                            <a:srgbClr val="1DB08D"/>
                          </a:solidFill>
                          <a:latin typeface="Arial"/>
                        </a:rPr>
                        <a:t>"* </a:t>
                      </a:r>
                      <a:r>
                        <a:rPr lang="en-US" sz="400">
                          <a:solidFill>
                            <a:srgbClr val="58565B"/>
                          </a:solidFill>
                          <a:latin typeface="Arial"/>
                        </a:rPr>
                        <a:t>Import Dataset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s" sz="400">
                          <a:solidFill>
                            <a:srgbClr val="79798B"/>
                          </a:solidFill>
                          <a:latin typeface="Arial"/>
                        </a:rPr>
                        <a:t>■ </a:t>
                      </a:r>
                      <a:r>
                        <a:rPr lang="es" sz="400">
                          <a:solidFill>
                            <a:srgbClr val="E4863A"/>
                          </a:solidFill>
                          <a:latin typeface="Arial"/>
                        </a:rPr>
                        <a:t>4) </a:t>
                      </a:r>
                      <a:r>
                        <a:rPr lang="es" sz="400">
                          <a:solidFill>
                            <a:srgbClr val="79798B"/>
                          </a:solidFill>
                          <a:latin typeface="Arial"/>
                        </a:rPr>
                        <a:t>88 </a:t>
                      </a:r>
                      <a:r>
                        <a:rPr lang="es" sz="400">
                          <a:solidFill>
                            <a:srgbClr val="58565B"/>
                          </a:solidFill>
                          <a:latin typeface="Arial"/>
                        </a:rPr>
                        <a:t>MiB </a:t>
                      </a:r>
                      <a:r>
                        <a:rPr lang="es" sz="400">
                          <a:solidFill>
                            <a:srgbClr val="79798B"/>
                          </a:solidFill>
                          <a:latin typeface="Arial"/>
                        </a:rPr>
                        <a:t>~ </a:t>
                      </a:r>
                      <a:r>
                        <a:rPr lang="es" sz="400" i="1">
                          <a:solidFill>
                            <a:srgbClr val="B88953"/>
                          </a:solidFill>
                          <a:latin typeface="Arial"/>
                        </a:rPr>
                        <a:t>¿ _</a:t>
                      </a:r>
                      <a:r>
                        <a:rPr lang="es" sz="400">
                          <a:solidFill>
                            <a:srgbClr val="B88953"/>
                          </a:solidFill>
                          <a:latin typeface="Arial"/>
                        </a:rPr>
                        <a:t> </a:t>
                      </a:r>
                      <a:r>
                        <a:rPr lang="es" sz="400">
                          <a:solidFill>
                            <a:srgbClr val="58565B"/>
                          </a:solidFill>
                          <a:latin typeface="Arial"/>
                        </a:rPr>
                        <a:t>List - . </a:t>
                      </a:r>
                      <a:r>
                        <a:rPr lang="es" sz="400" i="1">
                          <a:solidFill>
                            <a:srgbClr val="58565B"/>
                          </a:solidFill>
                          <a:latin typeface="Arial"/>
                        </a:rPr>
                        <a:t>'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536">
                <a:tc>
                  <a:txBody>
                    <a:bodyPr/>
                    <a:lstStyle/>
                    <a:p>
                      <a:pPr indent="0"/>
                      <a:r>
                        <a:rPr lang="es" sz="400">
                          <a:solidFill>
                            <a:srgbClr val="2B2A2E"/>
                          </a:solidFill>
                          <a:latin typeface="Arial"/>
                        </a:rPr>
                        <a:t>R - 1 </a:t>
                      </a:r>
                      <a:r>
                        <a:rPr lang="en-US" sz="400">
                          <a:solidFill>
                            <a:srgbClr val="2B2A2E"/>
                          </a:solidFill>
                          <a:latin typeface="Arial"/>
                        </a:rPr>
                        <a:t>Global Environment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s" sz="400">
                          <a:solidFill>
                            <a:srgbClr val="58565B"/>
                          </a:solidFill>
                          <a:latin typeface="Arial"/>
                        </a:rPr>
                        <a:t>- </a:t>
                      </a:r>
                      <a:r>
                        <a:rPr lang="es" sz="400">
                          <a:solidFill>
                            <a:srgbClr val="BEB7B5"/>
                          </a:solidFill>
                          <a:latin typeface="Arial"/>
                        </a:rPr>
                        <a:t>Q,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8">
                <a:tc>
                  <a:txBody>
                    <a:bodyPr/>
                    <a:lstStyle/>
                    <a:p>
                      <a:endParaRPr sz="3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6">
                <a:tc>
                  <a:txBody>
                    <a:bodyPr/>
                    <a:lstStyle/>
                    <a:p>
                      <a:pPr marL="114300" indent="0"/>
                      <a:r>
                        <a:rPr lang="es" sz="400">
                          <a:solidFill>
                            <a:srgbClr val="58565B"/>
                          </a:solidFill>
                          <a:latin typeface="Arial"/>
                        </a:rPr>
                        <a:t>f ,ob]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s" sz="400">
                          <a:solidFill>
                            <a:srgbClr val="716F74"/>
                          </a:solidFill>
                          <a:latin typeface="Arial"/>
                        </a:rPr>
                        <a:t>num [1:2] </a:t>
                      </a:r>
                      <a:r>
                        <a:rPr lang="es" sz="400">
                          <a:solidFill>
                            <a:srgbClr val="4C4B54"/>
                          </a:solidFill>
                          <a:latin typeface="Arial"/>
                        </a:rPr>
                        <a:t>3 </a:t>
                      </a:r>
                      <a:r>
                        <a:rPr lang="es" sz="400">
                          <a:solidFill>
                            <a:srgbClr val="716F74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48">
                <a:tc>
                  <a:txBody>
                    <a:bodyPr/>
                    <a:lstStyle/>
                    <a:p>
                      <a:pPr marL="114300" indent="0"/>
                      <a:r>
                        <a:rPr lang="es" sz="400">
                          <a:solidFill>
                            <a:srgbClr val="2B2A2E"/>
                          </a:solidFill>
                          <a:latin typeface="Arial"/>
                        </a:rPr>
                        <a:t>f</a:t>
                      </a:r>
                      <a:r>
                        <a:rPr lang="es" sz="400">
                          <a:latin typeface="Arial"/>
                        </a:rPr>
                        <a:t>.obj.</a:t>
                      </a:r>
                      <a:r>
                        <a:rPr lang="es" sz="400">
                          <a:solidFill>
                            <a:srgbClr val="2B2A2E"/>
                          </a:solidFill>
                          <a:latin typeface="Arial"/>
                        </a:rPr>
                        <a:t>dual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s" sz="400">
                          <a:solidFill>
                            <a:srgbClr val="716F74"/>
                          </a:solidFill>
                          <a:latin typeface="Arial"/>
                        </a:rPr>
                        <a:t>num </a:t>
                      </a:r>
                      <a:r>
                        <a:rPr lang="es" sz="400">
                          <a:solidFill>
                            <a:srgbClr val="2B2A2E"/>
                          </a:solidFill>
                          <a:latin typeface="Arial"/>
                        </a:rPr>
                        <a:t>[1:2] 4 5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296">
                <a:tc>
                  <a:txBody>
                    <a:bodyPr/>
                    <a:lstStyle/>
                    <a:p>
                      <a:pPr marL="114300" indent="0"/>
                      <a:r>
                        <a:rPr lang="es" sz="400">
                          <a:solidFill>
                            <a:srgbClr val="4C4B54"/>
                          </a:solidFill>
                          <a:latin typeface="Arial"/>
                        </a:rPr>
                        <a:t>f. rhs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s" sz="400">
                          <a:solidFill>
                            <a:srgbClr val="58565B"/>
                          </a:solidFill>
                          <a:latin typeface="Arial"/>
                        </a:rPr>
                        <a:t>num </a:t>
                      </a:r>
                      <a:r>
                        <a:rPr lang="es" sz="400">
                          <a:solidFill>
                            <a:srgbClr val="36373D"/>
                          </a:solidFill>
                          <a:latin typeface="Arial"/>
                        </a:rPr>
                        <a:t>[1:2] 4 E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248">
                <a:tc>
                  <a:txBody>
                    <a:bodyPr/>
                    <a:lstStyle/>
                    <a:p>
                      <a:pPr marL="114300" indent="0"/>
                      <a:r>
                        <a:rPr lang="es" sz="400">
                          <a:solidFill>
                            <a:srgbClr val="44423E"/>
                          </a:solidFill>
                          <a:latin typeface="Arial"/>
                        </a:rPr>
                        <a:t>f.</a:t>
                      </a:r>
                      <a:r>
                        <a:rPr lang="es" sz="400">
                          <a:solidFill>
                            <a:srgbClr val="201E1F"/>
                          </a:solidFill>
                          <a:latin typeface="Arial"/>
                        </a:rPr>
                        <a:t>rhs.</a:t>
                      </a:r>
                      <a:r>
                        <a:rPr lang="es" sz="400">
                          <a:solidFill>
                            <a:srgbClr val="44423E"/>
                          </a:solidFill>
                          <a:latin typeface="Arial"/>
                        </a:rPr>
                        <a:t>dual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s" sz="400">
                          <a:solidFill>
                            <a:srgbClr val="716F74"/>
                          </a:solidFill>
                          <a:latin typeface="Arial"/>
                        </a:rPr>
                        <a:t>num </a:t>
                      </a:r>
                      <a:r>
                        <a:rPr lang="es" sz="400">
                          <a:solidFill>
                            <a:srgbClr val="201E1F"/>
                          </a:solidFill>
                          <a:latin typeface="Arial"/>
                        </a:rPr>
                        <a:t>[1:2] </a:t>
                      </a:r>
                      <a:r>
                        <a:rPr lang="es" sz="400">
                          <a:solidFill>
                            <a:srgbClr val="716F74"/>
                          </a:solidFill>
                          <a:latin typeface="Arial"/>
                        </a:rPr>
                        <a:t>3 5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296">
                <a:tc>
                  <a:txBody>
                    <a:bodyPr/>
                    <a:lstStyle/>
                    <a:p>
                      <a:pPr marL="114300" indent="0"/>
                      <a:r>
                        <a:rPr lang="es" sz="400">
                          <a:solidFill>
                            <a:srgbClr val="201E1F"/>
                          </a:solidFill>
                          <a:latin typeface="Arial"/>
                        </a:rPr>
                        <a:t>X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s" sz="400">
                          <a:solidFill>
                            <a:srgbClr val="58565B"/>
                          </a:solidFill>
                          <a:latin typeface="Arial"/>
                        </a:rPr>
                        <a:t>num [1:51] 0 0.1 0.2 0.3 </a:t>
                      </a:r>
                      <a:r>
                        <a:rPr lang="es" sz="400">
                          <a:solidFill>
                            <a:srgbClr val="36373D"/>
                          </a:solidFill>
                          <a:latin typeface="Arial"/>
                        </a:rPr>
                        <a:t>0.4 </a:t>
                      </a:r>
                      <a:r>
                        <a:rPr lang="es" sz="400">
                          <a:solidFill>
                            <a:srgbClr val="58565B"/>
                          </a:solidFill>
                          <a:latin typeface="Arial"/>
                        </a:rPr>
                        <a:t>0.5 0.6 0.7 0.8 0...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5344">
                <a:tc>
                  <a:txBody>
                    <a:bodyPr/>
                    <a:lstStyle/>
                    <a:p>
                      <a:pPr marL="114300" indent="0"/>
                      <a:r>
                        <a:rPr lang="es" sz="400">
                          <a:solidFill>
                            <a:srgbClr val="36373D"/>
                          </a:solidFill>
                          <a:latin typeface="Arial"/>
                        </a:rPr>
                        <a:t>yi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s" sz="400">
                          <a:solidFill>
                            <a:srgbClr val="716F74"/>
                          </a:solidFill>
                          <a:latin typeface="Arial"/>
                        </a:rPr>
                        <a:t>num </a:t>
                      </a:r>
                      <a:r>
                        <a:rPr lang="es" sz="400">
                          <a:solidFill>
                            <a:srgbClr val="44423E"/>
                          </a:solidFill>
                          <a:latin typeface="Arial"/>
                        </a:rPr>
                        <a:t>[1:51] 4 3.9 3.8 3.7 3.6 3.5 3.4 3.3 3.2 3...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 marL="114300" indent="0"/>
                      <a:r>
                        <a:rPr lang="es" sz="400">
                          <a:solidFill>
                            <a:srgbClr val="58565B"/>
                          </a:solidFill>
                          <a:latin typeface="Arial"/>
                        </a:rPr>
                        <a:t>y2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s" sz="400">
                          <a:solidFill>
                            <a:srgbClr val="716F74"/>
                          </a:solidFill>
                          <a:latin typeface="Arial"/>
                        </a:rPr>
                        <a:t>num </a:t>
                      </a:r>
                      <a:r>
                        <a:rPr lang="es" sz="400">
                          <a:solidFill>
                            <a:srgbClr val="58565B"/>
                          </a:solidFill>
                          <a:latin typeface="Arial"/>
                        </a:rPr>
                        <a:t>[1:51] 2.5 2.45 </a:t>
                      </a:r>
                      <a:r>
                        <a:rPr lang="es" sz="400">
                          <a:solidFill>
                            <a:srgbClr val="201E1F"/>
                          </a:solidFill>
                          <a:latin typeface="Arial"/>
                        </a:rPr>
                        <a:t>2.4 </a:t>
                      </a:r>
                      <a:r>
                        <a:rPr lang="es" sz="400">
                          <a:solidFill>
                            <a:srgbClr val="58565B"/>
                          </a:solidFill>
                          <a:latin typeface="Arial"/>
                        </a:rPr>
                        <a:t>2.35 2.3 2.25 2.2 </a:t>
                      </a:r>
                      <a:r>
                        <a:rPr lang="es" sz="400">
                          <a:solidFill>
                            <a:srgbClr val="716F74"/>
                          </a:solidFill>
                          <a:latin typeface="Arial"/>
                        </a:rPr>
                        <a:t>2.15...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1" name="Rectángulo 30"/>
          <p:cNvSpPr/>
          <p:nvPr/>
        </p:nvSpPr>
        <p:spPr>
          <a:xfrm>
            <a:off x="1328928" y="4462272"/>
            <a:ext cx="1737360" cy="7315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89916" indent="0"/>
            <a:r>
              <a:rPr lang="en-US" sz="400">
                <a:solidFill>
                  <a:srgbClr val="79798B"/>
                </a:solidFill>
                <a:latin typeface="Arial"/>
              </a:rPr>
              <a:t>29:1 [Top Level) ;</a:t>
            </a:r>
          </a:p>
          <a:p>
            <a:pPr indent="0"/>
            <a:r>
              <a:rPr lang="en-US" sz="400">
                <a:solidFill>
                  <a:srgbClr val="201E1F"/>
                </a:solidFill>
                <a:latin typeface="Arial"/>
              </a:rPr>
              <a:t>Console Terminal Background </a:t>
            </a:r>
            <a:r>
              <a:rPr lang="en-US" sz="400">
                <a:solidFill>
                  <a:srgbClr val="44423E"/>
                </a:solidFill>
                <a:latin typeface="Arial"/>
              </a:rPr>
              <a:t>Jobs</a:t>
            </a:r>
          </a:p>
          <a:p>
            <a:pPr indent="0">
              <a:lnSpc>
                <a:spcPts val="552"/>
              </a:lnSpc>
            </a:pPr>
            <a:r>
              <a:rPr lang="en-US" sz="400">
                <a:solidFill>
                  <a:srgbClr val="2074B4"/>
                </a:solidFill>
                <a:latin typeface="Arial"/>
              </a:rPr>
              <a:t>&lt;8 - </a:t>
            </a:r>
            <a:r>
              <a:rPr lang="en-US" sz="400">
                <a:solidFill>
                  <a:srgbClr val="79798B"/>
                </a:solidFill>
                <a:latin typeface="Arial"/>
              </a:rPr>
              <a:t>R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4,5.1 • </a:t>
            </a:r>
            <a:r>
              <a:rPr lang="en-US" sz="400">
                <a:solidFill>
                  <a:srgbClr val="8E95A2"/>
                </a:solidFill>
                <a:latin typeface="Arial"/>
              </a:rPr>
              <a:t>-/</a:t>
            </a:r>
          </a:p>
          <a:p>
            <a:pPr indent="0">
              <a:lnSpc>
                <a:spcPts val="552"/>
              </a:lnSpc>
            </a:pPr>
            <a:r>
              <a:rPr lang="en-US" sz="450" b="1">
                <a:solidFill>
                  <a:srgbClr val="3E3CF1"/>
                </a:solidFill>
                <a:latin typeface="Tahoma"/>
              </a:rPr>
              <a:t>&gt;    source("c:/users/isaia/Downloads/EjDlMaxi.R") </a:t>
            </a:r>
            <a:r>
              <a:rPr lang="en-US" sz="450" b="1">
                <a:solidFill>
                  <a:srgbClr val="44423E"/>
                </a:solidFill>
                <a:latin typeface="Tahoma"/>
              </a:rPr>
              <a:t>primal </a:t>
            </a:r>
            <a:r>
              <a:rPr lang="en-US" sz="450" b="1">
                <a:solidFill>
                  <a:srgbClr val="59576C"/>
                </a:solidFill>
                <a:latin typeface="Tahoma"/>
              </a:rPr>
              <a:t>1 </a:t>
            </a:r>
            <a:r>
              <a:rPr lang="en-US" sz="450" b="1">
                <a:solidFill>
                  <a:srgbClr val="44423E"/>
                </a:solidFill>
                <a:latin typeface="Tahoma"/>
              </a:rPr>
              <a:t>(x,y): 3 1</a:t>
            </a:r>
          </a:p>
          <a:p>
            <a:pPr indent="0">
              <a:lnSpc>
                <a:spcPts val="552"/>
              </a:lnSpc>
            </a:pPr>
            <a:r>
              <a:rPr lang="en-US" sz="450" i="1" spc="-50">
                <a:solidFill>
                  <a:srgbClr val="201E1F"/>
                </a:solidFill>
                <a:latin typeface="Tahoma"/>
              </a:rPr>
              <a:t>Z</a:t>
            </a:r>
            <a:r>
              <a:rPr lang="en-US" sz="500" b="1">
                <a:solidFill>
                  <a:srgbClr val="201E1F"/>
                </a:solidFill>
                <a:latin typeface="Arial"/>
              </a:rPr>
              <a:t> </a:t>
            </a:r>
            <a:r>
              <a:rPr lang="es" sz="500" b="1">
                <a:solidFill>
                  <a:srgbClr val="44423E"/>
                </a:solidFill>
                <a:latin typeface="Arial"/>
              </a:rPr>
              <a:t>ópti </a:t>
            </a:r>
            <a:r>
              <a:rPr lang="en-US" sz="500" b="1">
                <a:solidFill>
                  <a:srgbClr val="59576C"/>
                </a:solidFill>
                <a:latin typeface="Arial"/>
              </a:rPr>
              <a:t>mo: </a:t>
            </a:r>
            <a:r>
              <a:rPr lang="en-US" sz="500" b="1">
                <a:solidFill>
                  <a:srgbClr val="44423E"/>
                </a:solidFill>
                <a:latin typeface="Arial"/>
              </a:rPr>
              <a:t>14 Dual 1 </a:t>
            </a:r>
            <a:r>
              <a:rPr lang="en-US" sz="500" b="1">
                <a:solidFill>
                  <a:srgbClr val="79798B"/>
                </a:solidFill>
                <a:latin typeface="Arial"/>
              </a:rPr>
              <a:t>(ul,u2): </a:t>
            </a:r>
            <a:r>
              <a:rPr lang="en-US" sz="500" b="1">
                <a:solidFill>
                  <a:srgbClr val="59576C"/>
                </a:solidFill>
                <a:latin typeface="Arial"/>
              </a:rPr>
              <a:t>0 0 </a:t>
            </a:r>
            <a:r>
              <a:rPr lang="en-US" sz="500" b="1">
                <a:solidFill>
                  <a:srgbClr val="201E1F"/>
                </a:solidFill>
                <a:latin typeface="Arial"/>
              </a:rPr>
              <a:t>W </a:t>
            </a:r>
            <a:r>
              <a:rPr lang="es" sz="500" b="1">
                <a:solidFill>
                  <a:srgbClr val="44423E"/>
                </a:solidFill>
                <a:latin typeface="Arial"/>
              </a:rPr>
              <a:t>óptimo: </a:t>
            </a:r>
            <a:r>
              <a:rPr lang="en-US" sz="500" b="1">
                <a:solidFill>
                  <a:srgbClr val="44423E"/>
                </a:solidFill>
                <a:latin typeface="Arial"/>
              </a:rPr>
              <a:t>0</a:t>
            </a:r>
          </a:p>
          <a:p>
            <a:pPr indent="0" algn="just">
              <a:spcAft>
                <a:spcPts val="2730"/>
              </a:spcAft>
            </a:pPr>
            <a:r>
              <a:rPr lang="en-US" sz="400">
                <a:latin typeface="Arial"/>
              </a:rPr>
              <a:t>&gt;    i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4718304" y="4041648"/>
            <a:ext cx="524256" cy="1828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spcAft>
                <a:spcPts val="210"/>
              </a:spcAft>
            </a:pPr>
            <a:r>
              <a:rPr lang="en-US" sz="400">
                <a:solidFill>
                  <a:srgbClr val="351A1B"/>
                </a:solidFill>
                <a:latin typeface="Arial"/>
              </a:rPr>
              <a:t>Packages </a:t>
            </a:r>
            <a:r>
              <a:rPr lang="en-US" sz="400">
                <a:solidFill>
                  <a:srgbClr val="214336"/>
                </a:solidFill>
                <a:latin typeface="Arial"/>
              </a:rPr>
              <a:t>Help</a:t>
            </a:r>
          </a:p>
          <a:p>
            <a:pPr indent="0" algn="r"/>
            <a:r>
              <a:rPr lang="en-US" sz="400">
                <a:solidFill>
                  <a:srgbClr val="5C6C77"/>
                </a:solidFill>
                <a:latin typeface="Arial"/>
              </a:rPr>
              <a:t>^ Export </a:t>
            </a:r>
            <a:r>
              <a:rPr lang="en-US" sz="400">
                <a:solidFill>
                  <a:srgbClr val="351A1B"/>
                </a:solidFill>
                <a:latin typeface="Arial"/>
              </a:rPr>
              <a:t>*</a:t>
            </a:r>
          </a:p>
        </p:txBody>
      </p:sp>
      <p:sp>
        <p:nvSpPr>
          <p:cNvPr id="33" name="Rectángulo 32"/>
          <p:cNvSpPr/>
          <p:nvPr/>
        </p:nvSpPr>
        <p:spPr>
          <a:xfrm>
            <a:off x="4041648" y="4462272"/>
            <a:ext cx="304800" cy="20116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r">
              <a:lnSpc>
                <a:spcPts val="1056"/>
              </a:lnSpc>
            </a:pPr>
            <a:r>
              <a:rPr lang="en-US" sz="400">
                <a:solidFill>
                  <a:srgbClr val="83858A"/>
                </a:solidFill>
                <a:latin typeface="Arial"/>
              </a:rPr>
              <a:t>R Script i = □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2834640" y="5681472"/>
            <a:ext cx="2310384" cy="146304"/>
          </a:xfrm>
          <a:prstGeom prst="rect">
            <a:avLst/>
          </a:prstGeom>
          <a:solidFill>
            <a:srgbClr val="D5D6D7"/>
          </a:solidFill>
        </p:spPr>
        <p:txBody>
          <a:bodyPr wrap="none" lIns="0" tIns="0" rIns="0" bIns="0">
            <a:noAutofit/>
          </a:bodyPr>
          <a:lstStyle/>
          <a:p>
            <a:pPr indent="0">
              <a:spcBef>
                <a:spcPts val="2730"/>
              </a:spcBef>
              <a:spcAft>
                <a:spcPts val="1050"/>
              </a:spcAft>
            </a:pPr>
            <a:r>
              <a:rPr lang="en-US" sz="400" cap="small">
                <a:solidFill>
                  <a:srgbClr val="2B2A2E"/>
                </a:solidFill>
                <a:latin typeface="Arial"/>
              </a:rPr>
              <a:t>Q l.</a:t>
            </a:r>
          </a:p>
        </p:txBody>
      </p:sp>
      <p:sp>
        <p:nvSpPr>
          <p:cNvPr id="35" name="Rectángulo 34"/>
          <p:cNvSpPr/>
          <p:nvPr/>
        </p:nvSpPr>
        <p:spPr>
          <a:xfrm>
            <a:off x="6144768" y="5718048"/>
            <a:ext cx="280416" cy="91440"/>
          </a:xfrm>
          <a:prstGeom prst="rect">
            <a:avLst/>
          </a:prstGeom>
          <a:solidFill>
            <a:srgbClr val="E2DCD6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4C4B54"/>
                </a:solidFill>
                <a:latin typeface="Arial"/>
              </a:rPr>
              <a:t>' </a:t>
            </a:r>
            <a:r>
              <a:rPr lang="es" sz="400">
                <a:solidFill>
                  <a:srgbClr val="867570"/>
                </a:solidFill>
                <a:latin typeface="Arial"/>
              </a:rPr>
              <a:t>Oí) </a:t>
            </a:r>
            <a:r>
              <a:rPr lang="es" sz="400">
                <a:solidFill>
                  <a:srgbClr val="2B2A2E"/>
                </a:solidFill>
                <a:latin typeface="Arial"/>
              </a:rPr>
              <a:t>O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1304544" y="6028944"/>
            <a:ext cx="1539240" cy="15849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spcBef>
                <a:spcPts val="1050"/>
              </a:spcBef>
            </a:pPr>
            <a:r>
              <a:rPr lang="es" sz="1100">
                <a:latin typeface="Arial"/>
              </a:rPr>
              <a:t>Resuelto con PomQm: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/>
        </p:nvGraphicFramePr>
        <p:xfrm>
          <a:off x="1307592" y="899160"/>
          <a:ext cx="5593080" cy="1009714"/>
        </p:xfrm>
        <a:graphic>
          <a:graphicData uri="http://schemas.openxmlformats.org/drawingml/2006/table">
            <a:tbl>
              <a:tblPr/>
              <a:tblGrid>
                <a:gridCol w="1002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4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5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3632">
                <a:tc>
                  <a:txBody>
                    <a:bodyPr/>
                    <a:lstStyle/>
                    <a:p>
                      <a:pPr indent="0"/>
                      <a:r>
                        <a:rPr lang="es" sz="400">
                          <a:solidFill>
                            <a:srgbClr val="351A1B"/>
                          </a:solidFill>
                          <a:latin typeface="Arial"/>
                        </a:rPr>
                        <a:t>°if </a:t>
                      </a:r>
                      <a:r>
                        <a:rPr lang="es" sz="400">
                          <a:solidFill>
                            <a:srgbClr val="58565B"/>
                          </a:solidFill>
                          <a:latin typeface="Arial"/>
                        </a:rPr>
                        <a:t>QM </a:t>
                      </a:r>
                      <a:r>
                        <a:rPr lang="en-US" sz="400">
                          <a:solidFill>
                            <a:srgbClr val="58565B"/>
                          </a:solidFill>
                          <a:latin typeface="Arial"/>
                        </a:rPr>
                        <a:t>for </a:t>
                      </a:r>
                      <a:r>
                        <a:rPr lang="es" sz="400">
                          <a:solidFill>
                            <a:srgbClr val="58565B"/>
                          </a:solidFill>
                          <a:latin typeface="Arial"/>
                        </a:rPr>
                        <a:t>Windows - [Dual]</a:t>
                      </a:r>
                    </a:p>
                  </a:txBody>
                  <a:tcPr marL="0" marR="0" marT="0" marB="0">
                    <a:solidFill>
                      <a:srgbClr val="F5F5E9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F5F5E9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F5F5E9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F5F5E9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F5F5E9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58565B"/>
                          </a:solidFill>
                          <a:latin typeface="Arial"/>
                        </a:rPr>
                        <a:t>-OX</a:t>
                      </a:r>
                    </a:p>
                  </a:txBody>
                  <a:tcPr marL="0" marR="0" marT="0" marB="0">
                    <a:solidFill>
                      <a:srgbClr val="F5F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680">
                <a:tc gridSpan="3"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FILE </a:t>
                      </a:r>
                      <a:r>
                        <a:rPr lang="en-US" sz="400">
                          <a:solidFill>
                            <a:srgbClr val="8E95A2"/>
                          </a:solidFill>
                          <a:latin typeface="Arial"/>
                        </a:rPr>
                        <a:t>EDIT </a:t>
                      </a:r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VIEW TAYLOR MODULE FORMAT TOOLS </a:t>
                      </a:r>
                      <a:r>
                        <a:rPr lang="en-US" sz="400">
                          <a:solidFill>
                            <a:srgbClr val="628DBA"/>
                          </a:solidFill>
                          <a:latin typeface="Arial"/>
                        </a:rPr>
                        <a:t>£ </a:t>
                      </a:r>
                      <a:r>
                        <a:rPr lang="en-US" sz="400">
                          <a:solidFill>
                            <a:srgbClr val="357D46"/>
                          </a:solidFill>
                          <a:latin typeface="Arial"/>
                        </a:rPr>
                        <a:t>SOLUTIONS </a:t>
                      </a:r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HELP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F70404"/>
                          </a:solidFill>
                          <a:latin typeface="Arial"/>
                        </a:rPr>
                        <a:t>| </a:t>
                      </a:r>
                      <a:r>
                        <a:rPr lang="en-US" sz="400">
                          <a:solidFill>
                            <a:srgbClr val="5C6C77"/>
                          </a:solidFill>
                          <a:latin typeface="Arial"/>
                        </a:rPr>
                        <a:t>EDIT DATA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01600" indent="0"/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^ ^ </a:t>
                      </a:r>
                      <a:r>
                        <a:rPr lang="en-US" sz="400">
                          <a:solidFill>
                            <a:srgbClr val="8E95A2"/>
                          </a:solidFill>
                          <a:latin typeface="Arial"/>
                        </a:rPr>
                        <a:t>i</a:t>
                      </a:r>
                      <a:r>
                        <a:rPr lang="en-US" sz="1100">
                          <a:solidFill>
                            <a:srgbClr val="59576C"/>
                          </a:solidFill>
                          <a:latin typeface="Arial"/>
                        </a:rPr>
                        <a:t>IP </a:t>
                      </a:r>
                      <a:r>
                        <a:rPr lang="en-US" sz="1100">
                          <a:solidFill>
                            <a:srgbClr val="2665CF"/>
                          </a:solidFill>
                          <a:latin typeface="Arial"/>
                        </a:rPr>
                        <a:t>#</a:t>
                      </a:r>
                    </a:p>
                    <a:p>
                      <a:pPr indent="0"/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Comment Snip Calendar Help</a:t>
                      </a:r>
                    </a:p>
                  </a:txBody>
                  <a:tcPr marL="0" marR="0" marT="0" marB="0" anchor="ctr">
                    <a:solidFill>
                      <a:srgbClr val="B9D1EB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36373D"/>
                          </a:solidFill>
                          <a:latin typeface="Arial"/>
                        </a:rPr>
                        <a:t>_ </a:t>
                      </a:r>
                      <a:r>
                        <a:rPr lang="en-US" sz="450" i="1" spc="200">
                          <a:solidFill>
                            <a:srgbClr val="201E1F"/>
                          </a:solidFill>
                          <a:latin typeface="Times New Roman"/>
                        </a:rPr>
                        <a:t>B</a:t>
                      </a:r>
                      <a:r>
                        <a:rPr lang="en-US" sz="400">
                          <a:solidFill>
                            <a:srgbClr val="201E1F"/>
                          </a:solidFill>
                          <a:latin typeface="Arial"/>
                        </a:rPr>
                        <a:t> </a:t>
                      </a:r>
                      <a:r>
                        <a:rPr lang="en-US" sz="400">
                          <a:latin typeface="Arial"/>
                        </a:rPr>
                        <a:t>X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656">
                <a:tc>
                  <a:txBody>
                    <a:bodyPr/>
                    <a:lstStyle/>
                    <a:p>
                      <a:pPr indent="0" algn="just">
                        <a:lnSpc>
                          <a:spcPts val="480"/>
                        </a:lnSpc>
                      </a:pPr>
                      <a:r>
                        <a:rPr lang="en-US" sz="400">
                          <a:solidFill>
                            <a:srgbClr val="8E95A2"/>
                          </a:solidFill>
                          <a:latin typeface="Arial"/>
                        </a:rPr>
                        <a:t>J - '' liJ ■Qi </a:t>
                      </a:r>
                      <a:r>
                        <a:rPr lang="en-US" sz="450" i="1" spc="200">
                          <a:solidFill>
                            <a:srgbClr val="8E95A2"/>
                          </a:solidFill>
                          <a:latin typeface="Times New Roman"/>
                        </a:rPr>
                        <a:t>;•</a:t>
                      </a:r>
                      <a:r>
                        <a:rPr lang="en-US" sz="400">
                          <a:solidFill>
                            <a:srgbClr val="8E95A2"/>
                          </a:solidFill>
                          <a:latin typeface="Arial"/>
                        </a:rPr>
                        <a:t> step </a:t>
                      </a:r>
                      <a:r>
                        <a:rPr lang="en-US" sz="400">
                          <a:solidFill>
                            <a:srgbClr val="4C4B54"/>
                          </a:solidFill>
                          <a:latin typeface="Arial"/>
                        </a:rPr>
                        <a:t>New Open Save Print -</a:t>
                      </a:r>
                      <a:r>
                        <a:rPr lang="en-US" sz="400" baseline="30000">
                          <a:solidFill>
                            <a:srgbClr val="4C4B54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F70404"/>
                          </a:solidFill>
                          <a:latin typeface="Arial"/>
                        </a:rPr>
                        <a:t>■ </a:t>
                      </a:r>
                      <a:r>
                        <a:rPr lang="en-US" sz="400">
                          <a:solidFill>
                            <a:srgbClr val="4C4B54"/>
                          </a:solidFill>
                          <a:latin typeface="Arial"/>
                        </a:rPr>
                        <a:t>Edit Data</a:t>
                      </a:r>
                    </a:p>
                  </a:txBody>
                  <a:tcPr marL="0" marR="0" marT="0" marB="0" anchor="ctr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1100" i="1">
                          <a:solidFill>
                            <a:srgbClr val="938A7D"/>
                          </a:solidFill>
                          <a:latin typeface="Arial"/>
                        </a:rPr>
                        <a:t>ms </a:t>
                      </a:r>
                      <a:r>
                        <a:rPr lang="en-US" sz="1100" i="1">
                          <a:solidFill>
                            <a:srgbClr val="5C7FB6"/>
                          </a:solidFill>
                          <a:latin typeface="Arial"/>
                        </a:rPr>
                        <a:t>**</a:t>
                      </a:r>
                      <a:r>
                        <a:rPr lang="en-US" sz="1100">
                          <a:solidFill>
                            <a:srgbClr val="5C7FB6"/>
                          </a:solidFill>
                          <a:latin typeface="Arial"/>
                        </a:rPr>
                        <a:t> </a:t>
                      </a:r>
                      <a:r>
                        <a:rPr lang="en-US" sz="1200">
                          <a:solidFill>
                            <a:srgbClr val="5C7FB6"/>
                          </a:solidFill>
                          <a:latin typeface="Candara"/>
                        </a:rPr>
                        <a:t>3</a:t>
                      </a:r>
                      <a:r>
                        <a:rPr lang="en-US" sz="1100">
                          <a:solidFill>
                            <a:srgbClr val="5C7FB6"/>
                          </a:solidFill>
                          <a:latin typeface="Arial"/>
                        </a:rPr>
                        <a:t>" </a:t>
                      </a:r>
                      <a:r>
                        <a:rPr lang="en-US" sz="1100" i="1">
                          <a:solidFill>
                            <a:srgbClr val="5C7FB6"/>
                          </a:solidFill>
                          <a:latin typeface="Arial"/>
                        </a:rPr>
                        <a:t>w</a:t>
                      </a:r>
                    </a:p>
                    <a:p>
                      <a:pPr indent="0" algn="r">
                        <a:lnSpc>
                          <a:spcPts val="504"/>
                        </a:lnSpc>
                      </a:pPr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Copy Paste Autosize Widen </a:t>
                      </a:r>
                      <a:r>
                        <a:rPr lang="en-US" sz="400">
                          <a:solidFill>
                            <a:srgbClr val="533751"/>
                          </a:solidFill>
                          <a:latin typeface="Arial"/>
                        </a:rPr>
                        <a:t>Full </a:t>
                      </a:r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Columns Columns Screen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marR="88900" indent="0" algn="r">
                        <a:lnSpc>
                          <a:spcPts val="432"/>
                        </a:lnSpc>
                      </a:pPr>
                      <a:r>
                        <a:rPr lang="en-US" sz="1100">
                          <a:solidFill>
                            <a:srgbClr val="8E95A2"/>
                          </a:solidFill>
                          <a:latin typeface="Arial"/>
                        </a:rPr>
                        <a:t>- </a:t>
                      </a:r>
                      <a:r>
                        <a:rPr lang="en-US" sz="1100">
                          <a:solidFill>
                            <a:srgbClr val="628DBA"/>
                          </a:solidFill>
                          <a:latin typeface="Arial"/>
                        </a:rPr>
                        <a:t>a </a:t>
                      </a:r>
                      <a:r>
                        <a:rPr lang="en-US" sz="1100">
                          <a:solidFill>
                            <a:srgbClr val="0504F4"/>
                          </a:solidFill>
                          <a:latin typeface="Arial"/>
                        </a:rPr>
                        <a:t>^</a:t>
                      </a:r>
                    </a:p>
                    <a:p>
                      <a:pPr indent="0">
                        <a:lnSpc>
                          <a:spcPts val="432"/>
                        </a:lnSpc>
                      </a:pPr>
                      <a:r>
                        <a:rPr lang="en-US" sz="400">
                          <a:solidFill>
                            <a:srgbClr val="8E95A2"/>
                          </a:solidFill>
                          <a:latin typeface="Arial"/>
                        </a:rPr>
                        <a:t>Insert Insert Copy CHI </a:t>
                      </a:r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Calculator Normal</a:t>
                      </a:r>
                    </a:p>
                    <a:p>
                      <a:pPr indent="0">
                        <a:lnSpc>
                          <a:spcPts val="432"/>
                        </a:lnSpc>
                      </a:pPr>
                      <a:r>
                        <a:rPr lang="en-US" sz="400">
                          <a:solidFill>
                            <a:srgbClr val="8E95A2"/>
                          </a:solidFill>
                          <a:latin typeface="Arial"/>
                        </a:rPr>
                        <a:t>Row(s) Column(s) Down </a:t>
                      </a:r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Distribution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1400"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14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5448">
                <a:tc>
                  <a:txBody>
                    <a:bodyPr/>
                    <a:lstStyle/>
                    <a:p>
                      <a:pPr indent="0" algn="just"/>
                      <a:r>
                        <a:rPr lang="en-US" sz="400">
                          <a:solidFill>
                            <a:srgbClr val="628DBA"/>
                          </a:solidFill>
                          <a:latin typeface="Arial"/>
                        </a:rPr>
                        <a:t>MyOMLab </a:t>
                      </a:r>
                      <a:r>
                        <a:rPr lang="en-US" sz="400" cap="small">
                          <a:solidFill>
                            <a:srgbClr val="628DBA"/>
                          </a:solidFill>
                          <a:latin typeface="Arial"/>
                        </a:rPr>
                        <a:t>KfH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 cap="small">
                          <a:solidFill>
                            <a:srgbClr val="4B6EA5"/>
                          </a:solidFill>
                          <a:latin typeface="Arial"/>
                        </a:rPr>
                        <a:t>Va?</a:t>
                      </a:r>
                      <a:r>
                        <a:rPr lang="en-US" sz="400">
                          <a:solidFill>
                            <a:srgbClr val="4B6EA5"/>
                          </a:solidFill>
                          <a:latin typeface="Arial"/>
                        </a:rPr>
                        <a:t> </a:t>
                      </a:r>
                      <a:r>
                        <a:rPr lang="en-US" sz="400">
                          <a:solidFill>
                            <a:srgbClr val="59426B"/>
                          </a:solidFill>
                          <a:latin typeface="Arial"/>
                        </a:rPr>
                        <a:t>Decimals </a:t>
                      </a:r>
                      <a:r>
                        <a:rPr lang="en-US" sz="400">
                          <a:solidFill>
                            <a:srgbClr val="B23480"/>
                          </a:solidFill>
                          <a:latin typeface="Arial"/>
                        </a:rPr>
                        <a:t>1 </a:t>
                      </a:r>
                      <a:r>
                        <a:rPr lang="en-US" sz="400">
                          <a:solidFill>
                            <a:srgbClr val="59426B"/>
                          </a:solidFill>
                          <a:latin typeface="Arial"/>
                        </a:rPr>
                        <a:t>2 </a:t>
                      </a:r>
                      <a:r>
                        <a:rPr lang="en-US" sz="400">
                          <a:solidFill>
                            <a:srgbClr val="F54922"/>
                          </a:solidFill>
                          <a:latin typeface="Arial"/>
                        </a:rPr>
                        <a:t>3 </a:t>
                      </a:r>
                      <a:r>
                        <a:rPr lang="en-US" sz="400">
                          <a:solidFill>
                            <a:srgbClr val="9C1E42"/>
                          </a:solidFill>
                          <a:latin typeface="Arial"/>
                        </a:rPr>
                        <a:t>4 </a:t>
                      </a:r>
                      <a:r>
                        <a:rPr lang="en-US" sz="400">
                          <a:solidFill>
                            <a:srgbClr val="666ACC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102CCA"/>
                          </a:solidFill>
                          <a:latin typeface="Arial"/>
                        </a:rPr>
                        <a:t>0 </a:t>
                      </a:r>
                      <a:r>
                        <a:rPr lang="en-US" sz="400">
                          <a:solidFill>
                            <a:srgbClr val="495668"/>
                          </a:solidFill>
                          <a:latin typeface="Arial"/>
                        </a:rPr>
                        <a:t>Open File </a:t>
                      </a:r>
                      <a:r>
                        <a:rPr lang="en-US" sz="400">
                          <a:solidFill>
                            <a:srgbClr val="8E95A2"/>
                          </a:solidFill>
                          <a:latin typeface="Arial"/>
                        </a:rPr>
                        <a:t>Previous </a:t>
                      </a:r>
                      <a:r>
                        <a:rPr lang="en-US" sz="400">
                          <a:latin typeface="Arial"/>
                        </a:rPr>
                        <a:t>^ </a:t>
                      </a:r>
                      <a:r>
                        <a:rPr lang="en-US" sz="400">
                          <a:solidFill>
                            <a:srgbClr val="495668"/>
                          </a:solidFill>
                          <a:latin typeface="Arial"/>
                        </a:rPr>
                        <a:t>Next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344">
                <a:tc gridSpan="2"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8E95A2"/>
                          </a:solidFill>
                          <a:latin typeface="Arial"/>
                        </a:rPr>
                        <a:t>Paste From </a:t>
                      </a:r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Copy Cell Paste/Copy Help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495668"/>
                          </a:solidFill>
                          <a:latin typeface="Arial"/>
                        </a:rPr>
                        <a:t>Web Site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9728"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282C38"/>
                          </a:solidFill>
                          <a:latin typeface="Arial"/>
                        </a:rPr>
                        <a:t>Table formatting </a:t>
                      </a:r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Arial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5C6C77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5C6C77"/>
                          </a:solidFill>
                          <a:latin typeface="Arial"/>
                        </a:rPr>
                        <a:t>TdS </a:t>
                      </a:r>
                      <a:r>
                        <a:rPr lang="en-US" sz="400">
                          <a:solidFill>
                            <a:srgbClr val="495668"/>
                          </a:solidFill>
                          <a:latin typeface="Arial"/>
                        </a:rPr>
                        <a:t>Fix Dec </a:t>
                      </a:r>
                      <a:r>
                        <a:rPr lang="en-US" sz="400">
                          <a:solidFill>
                            <a:srgbClr val="5C6C77"/>
                          </a:solidFill>
                          <a:latin typeface="Arial"/>
                        </a:rPr>
                        <a:t>0.0 </a:t>
                      </a:r>
                      <a:r>
                        <a:rPr lang="en-US" sz="400">
                          <a:latin typeface="Arial"/>
                        </a:rPr>
                        <a:t>(0) </a:t>
                      </a:r>
                      <a:r>
                        <a:rPr lang="en-US" sz="400">
                          <a:solidFill>
                            <a:srgbClr val="282C38"/>
                          </a:solidFill>
                          <a:latin typeface="Arial"/>
                        </a:rPr>
                        <a:t>Selected cells formatting </a:t>
                      </a:r>
                      <a:r>
                        <a:rPr lang="en-US" sz="400">
                          <a:latin typeface="Arial"/>
                        </a:rPr>
                        <a:t>B </a:t>
                      </a:r>
                      <a:r>
                        <a:rPr lang="en-US" sz="450" i="1" spc="200">
                          <a:solidFill>
                            <a:srgbClr val="282C38"/>
                          </a:solidFill>
                          <a:latin typeface="Times New Roman"/>
                        </a:rPr>
                        <a:t>I</a:t>
                      </a:r>
                      <a:r>
                        <a:rPr lang="en-US" sz="400">
                          <a:solidFill>
                            <a:srgbClr val="282C38"/>
                          </a:solidFill>
                          <a:latin typeface="Arial"/>
                        </a:rPr>
                        <a:t> U </a:t>
                      </a:r>
                      <a:r>
                        <a:rPr lang="en-US" sz="400">
                          <a:solidFill>
                            <a:srgbClr val="5C6C77"/>
                          </a:solidFill>
                          <a:latin typeface="Arial"/>
                        </a:rPr>
                        <a:t>^ </a:t>
                      </a:r>
                      <a:r>
                        <a:rPr lang="en-US" sz="400">
                          <a:solidFill>
                            <a:srgbClr val="495668"/>
                          </a:solidFill>
                          <a:latin typeface="Arial"/>
                        </a:rPr>
                        <a:t>^ </a:t>
                      </a:r>
                      <a:r>
                        <a:rPr lang="en-US" sz="400">
                          <a:solidFill>
                            <a:srgbClr val="5C6C77"/>
                          </a:solidFill>
                          <a:latin typeface="Arial"/>
                        </a:rPr>
                        <a:t>^ </a:t>
                      </a:r>
                      <a:r>
                        <a:rPr lang="en-US" sz="400">
                          <a:solidFill>
                            <a:srgbClr val="1B1D7D"/>
                          </a:solidFill>
                          <a:latin typeface="Arial"/>
                        </a:rPr>
                        <a:t>A&amp;</a:t>
                      </a:r>
                    </a:p>
                  </a:txBody>
                  <a:tcPr marL="0" marR="0" marT="0" marB="0" anchor="ctr">
                    <a:solidFill>
                      <a:srgbClr val="B9D1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256">
                <a:tc gridSpan="6"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351A1B"/>
                          </a:solidFill>
                          <a:latin typeface="Arial"/>
                        </a:rPr>
                        <a:t>INSTRUCTION: </a:t>
                      </a:r>
                      <a:r>
                        <a:rPr lang="en-US" sz="400">
                          <a:solidFill>
                            <a:srgbClr val="743837"/>
                          </a:solidFill>
                          <a:latin typeface="Arial"/>
                        </a:rPr>
                        <a:t>There are more results available in additional windows. These may be opened by using the SOLUTIONS menu in the Main Menu.</a:t>
                      </a:r>
                    </a:p>
                  </a:txBody>
                  <a:tcPr marL="0" marR="0" marT="0" marB="0">
                    <a:solidFill>
                      <a:srgbClr val="F9807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Rectángulo 2"/>
          <p:cNvSpPr/>
          <p:nvPr/>
        </p:nvSpPr>
        <p:spPr>
          <a:xfrm>
            <a:off x="1341120" y="1938528"/>
            <a:ext cx="883920" cy="57912"/>
          </a:xfrm>
          <a:prstGeom prst="rect">
            <a:avLst/>
          </a:prstGeom>
          <a:solidFill>
            <a:srgbClr val="FCDABA"/>
          </a:solidFill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792"/>
              </a:lnSpc>
            </a:pPr>
            <a:r>
              <a:rPr lang="es" sz="400">
                <a:solidFill>
                  <a:srgbClr val="717EA6"/>
                </a:solidFill>
                <a:latin typeface="Candara"/>
              </a:rPr>
              <a:t>Module </a:t>
            </a:r>
            <a:r>
              <a:rPr lang="en-US" sz="400">
                <a:solidFill>
                  <a:srgbClr val="717EA6"/>
                </a:solidFill>
                <a:latin typeface="Candara"/>
              </a:rPr>
              <a:t>tree    Fide </a:t>
            </a:r>
            <a:r>
              <a:rPr lang="en-US" sz="400">
                <a:solidFill>
                  <a:srgbClr val="76645F"/>
                </a:solidFill>
                <a:latin typeface="Candara"/>
              </a:rPr>
              <a:t>Panel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341120" y="2054352"/>
            <a:ext cx="883920" cy="1603248"/>
          </a:xfrm>
          <a:prstGeom prst="rect">
            <a:avLst/>
          </a:prstGeom>
          <a:solidFill>
            <a:srgbClr val="FCDABA"/>
          </a:solidFill>
        </p:spPr>
        <p:txBody>
          <a:bodyPr lIns="0" tIns="0" rIns="0" bIns="0">
            <a:noAutofit/>
          </a:bodyPr>
          <a:lstStyle/>
          <a:p>
            <a:pPr marL="84328" indent="0">
              <a:lnSpc>
                <a:spcPts val="792"/>
              </a:lnSpc>
            </a:pPr>
            <a:r>
              <a:rPr lang="en-US" sz="400">
                <a:solidFill>
                  <a:srgbClr val="76645F"/>
                </a:solidFill>
                <a:latin typeface="Arial"/>
              </a:rPr>
              <a:t>Asagnment</a:t>
            </a:r>
          </a:p>
          <a:p>
            <a:pPr indent="0">
              <a:lnSpc>
                <a:spcPts val="528"/>
              </a:lnSpc>
            </a:pPr>
            <a:r>
              <a:rPr lang="en-US" sz="550" spc="-50">
                <a:solidFill>
                  <a:srgbClr val="76645F"/>
                </a:solidFill>
                <a:latin typeface="Candara"/>
              </a:rPr>
              <a:t>4</a:t>
            </a:r>
            <a:r>
              <a:rPr lang="en-US" sz="400">
                <a:solidFill>
                  <a:srgbClr val="76645F"/>
                </a:solidFill>
                <a:latin typeface="Arial"/>
              </a:rPr>
              <a:t> Break even/Cost-Volume Analysis 3 Decision Analysis : Decision Tables Decision Trees (Graphical)</a:t>
            </a:r>
          </a:p>
          <a:p>
            <a:pPr indent="215900">
              <a:lnSpc>
                <a:spcPts val="528"/>
              </a:lnSpc>
            </a:pPr>
            <a:r>
              <a:rPr lang="en-US" sz="400">
                <a:solidFill>
                  <a:srgbClr val="76645F"/>
                </a:solidFill>
                <a:latin typeface="Arial"/>
              </a:rPr>
              <a:t>One Period hventoiy (Supply/Dei Factor Rating 3</a:t>
            </a:r>
            <a:r>
              <a:rPr lang="en-US" sz="1000">
                <a:solidFill>
                  <a:srgbClr val="76645F"/>
                </a:solidFill>
                <a:latin typeface="Arial"/>
              </a:rPr>
              <a:t>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• Forecasting</a:t>
            </a:r>
          </a:p>
          <a:p>
            <a:pPr indent="215900">
              <a:lnSpc>
                <a:spcPts val="528"/>
              </a:lnSpc>
            </a:pPr>
            <a:r>
              <a:rPr lang="en-US" sz="400">
                <a:solidFill>
                  <a:srgbClr val="76645F"/>
                </a:solidFill>
                <a:latin typeface="Arial"/>
              </a:rPr>
              <a:t>Time Senes Analysis Least Squares - Simple and Mulfap Regresaon </a:t>
            </a:r>
            <a:r>
              <a:rPr lang="es" sz="400">
                <a:solidFill>
                  <a:srgbClr val="76645F"/>
                </a:solidFill>
                <a:latin typeface="Arial"/>
              </a:rPr>
              <a:t>Proiedor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Error Analysis Game Theory Goal Programming</a:t>
            </a:r>
          </a:p>
          <a:p>
            <a:pPr indent="127000">
              <a:lnSpc>
                <a:spcPts val="528"/>
              </a:lnSpc>
            </a:pPr>
            <a:r>
              <a:rPr lang="en-US" sz="400">
                <a:solidFill>
                  <a:srgbClr val="76645F"/>
                </a:solidFill>
                <a:latin typeface="Arial"/>
              </a:rPr>
              <a:t>Integer S Mixed Integer Programming </a:t>
            </a:r>
            <a:r>
              <a:rPr lang="en-US" sz="450" i="1" spc="200">
                <a:solidFill>
                  <a:srgbClr val="76645F"/>
                </a:solidFill>
                <a:latin typeface="Times New Roman"/>
              </a:rPr>
              <a:t>i</a:t>
            </a:r>
            <a:r>
              <a:rPr lang="en-US" sz="400">
                <a:solidFill>
                  <a:srgbClr val="76645F"/>
                </a:solidFill>
                <a:latin typeface="Arial"/>
              </a:rPr>
              <a:t> Invertory</a:t>
            </a:r>
          </a:p>
          <a:p>
            <a:pPr indent="127000">
              <a:lnSpc>
                <a:spcPts val="528"/>
              </a:lnSpc>
            </a:pPr>
            <a:r>
              <a:rPr lang="en-US" sz="400">
                <a:solidFill>
                  <a:srgbClr val="FC6762"/>
                </a:solidFill>
                <a:latin typeface="Arial"/>
              </a:rPr>
              <a:t>Linear Programming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Markov Analysis Material Requirements Planning 3 Networks</a:t>
            </a:r>
          </a:p>
          <a:p>
            <a:pPr indent="0">
              <a:lnSpc>
                <a:spcPts val="528"/>
              </a:lnSpc>
            </a:pPr>
            <a:r>
              <a:rPr lang="en-US" sz="400">
                <a:solidFill>
                  <a:srgbClr val="76645F"/>
                </a:solidFill>
                <a:latin typeface="Arial"/>
              </a:rPr>
              <a:t>+ Protect Management (PEFT/CPM) (j- Quality Control Scoring Model</a:t>
            </a:r>
          </a:p>
        </p:txBody>
      </p:sp>
      <p:sp>
        <p:nvSpPr>
          <p:cNvPr id="5" name="Rectángulo 4"/>
          <p:cNvSpPr/>
          <p:nvPr/>
        </p:nvSpPr>
        <p:spPr>
          <a:xfrm>
            <a:off x="2322576" y="1987296"/>
            <a:ext cx="347472" cy="182880"/>
          </a:xfrm>
          <a:prstGeom prst="rect">
            <a:avLst/>
          </a:prstGeom>
          <a:solidFill>
            <a:srgbClr val="F5F5E9"/>
          </a:solidFill>
        </p:spPr>
        <p:txBody>
          <a:bodyPr lIns="0" tIns="0" rIns="0" bIns="0">
            <a:noAutofit/>
          </a:bodyPr>
          <a:lstStyle/>
          <a:p>
            <a:pPr indent="0" algn="just">
              <a:lnSpc>
                <a:spcPts val="792"/>
              </a:lnSpc>
            </a:pPr>
            <a:r>
              <a:rPr lang="en-US" sz="400">
                <a:solidFill>
                  <a:srgbClr val="0864B8"/>
                </a:solidFill>
                <a:latin typeface="Arial"/>
              </a:rPr>
              <a:t>O </a:t>
            </a:r>
            <a:r>
              <a:rPr lang="en-US" sz="400">
                <a:solidFill>
                  <a:srgbClr val="867570"/>
                </a:solidFill>
                <a:latin typeface="Arial"/>
              </a:rPr>
              <a:t>Maximize </a:t>
            </a:r>
            <a:r>
              <a:rPr lang="en-US" sz="400" spc="-50">
                <a:solidFill>
                  <a:srgbClr val="A4A19D"/>
                </a:solidFill>
                <a:latin typeface="Arial"/>
              </a:rPr>
              <a:t>O </a:t>
            </a:r>
            <a:r>
              <a:rPr lang="en-US" sz="400" spc="-50">
                <a:solidFill>
                  <a:srgbClr val="867570"/>
                </a:solidFill>
                <a:latin typeface="Arial"/>
              </a:rPr>
              <a:t>Minimize</a:t>
            </a:r>
          </a:p>
        </p:txBody>
      </p:sp>
      <p:sp>
        <p:nvSpPr>
          <p:cNvPr id="6" name="Rectángulo 5"/>
          <p:cNvSpPr/>
          <p:nvPr/>
        </p:nvSpPr>
        <p:spPr>
          <a:xfrm>
            <a:off x="2298192" y="2249424"/>
            <a:ext cx="579120" cy="79248"/>
          </a:xfrm>
          <a:prstGeom prst="rect">
            <a:avLst/>
          </a:prstGeom>
          <a:solidFill>
            <a:srgbClr val="F5F5E9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50" b="1" u="sng">
                <a:solidFill>
                  <a:srgbClr val="5BADF3"/>
                </a:solidFill>
                <a:latin typeface="Arial"/>
              </a:rPr>
              <a:t>(untiled) Solution</a:t>
            </a:r>
          </a:p>
        </p:txBody>
      </p:sp>
      <p:graphicFrame>
        <p:nvGraphicFramePr>
          <p:cNvPr id="7" name="Tabla 6"/>
          <p:cNvGraphicFramePr>
            <a:graphicFrameLocks noGrp="1"/>
          </p:cNvGraphicFramePr>
          <p:nvPr/>
        </p:nvGraphicFramePr>
        <p:xfrm>
          <a:off x="2270760" y="2316480"/>
          <a:ext cx="3166872" cy="1322832"/>
        </p:xfrm>
        <a:graphic>
          <a:graphicData uri="http://schemas.openxmlformats.org/drawingml/2006/table">
            <a:tbl>
              <a:tblPr/>
              <a:tblGrid>
                <a:gridCol w="79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867570"/>
                          </a:solidFill>
                          <a:latin typeface="Arial"/>
                        </a:rPr>
                        <a:t>Original Problem</a:t>
                      </a: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88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495668"/>
                          </a:solidFill>
                          <a:latin typeface="Arial"/>
                        </a:rPr>
                        <a:t>Maximize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C4B54"/>
                          </a:solidFill>
                          <a:latin typeface="Arial"/>
                        </a:rPr>
                        <a:t>X </a:t>
                      </a:r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488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Constraint 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6645F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93F2D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&lt;=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3294D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Constraint 2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C4B54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95668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5758A"/>
                          </a:solidFill>
                          <a:latin typeface="Arial"/>
                        </a:rPr>
                        <a:t>&lt;=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57072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Constraint 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9798B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3858A"/>
                          </a:solidFill>
                          <a:latin typeface="Arial"/>
                        </a:rPr>
                        <a:t>&gt;=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Constraint 4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57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36373D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5758A"/>
                          </a:solidFill>
                          <a:latin typeface="Arial"/>
                        </a:rPr>
                        <a:t>&gt;=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57072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76645F"/>
                          </a:solidFill>
                          <a:latin typeface="Arial"/>
                        </a:rPr>
                        <a:t>Dual Problem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9576C"/>
                          </a:solidFill>
                          <a:latin typeface="Arial"/>
                        </a:rPr>
                        <a:t>Constraint 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95668"/>
                          </a:solidFill>
                          <a:latin typeface="Arial"/>
                        </a:rPr>
                        <a:t>Constraint 2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95668"/>
                          </a:solidFill>
                          <a:latin typeface="Arial"/>
                        </a:rPr>
                        <a:t>Constraint 3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95668"/>
                          </a:solidFill>
                          <a:latin typeface="Arial"/>
                        </a:rPr>
                        <a:t>Constraint </a:t>
                      </a:r>
                      <a:r>
                        <a:rPr lang="en-US" sz="500" b="1">
                          <a:solidFill>
                            <a:srgbClr val="282C38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94488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6E5B89"/>
                          </a:solidFill>
                          <a:latin typeface="Arial"/>
                        </a:rPr>
                        <a:t>Minimize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7EA6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6757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9576C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88392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343757"/>
                          </a:solidFill>
                          <a:latin typeface="Arial"/>
                        </a:rPr>
                        <a:t>X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95668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4423E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-1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95668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latin typeface="Arial"/>
                        </a:rPr>
                        <a:t>&gt;=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95668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94488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59426B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9576C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6645F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6757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93F2D"/>
                          </a:solidFill>
                          <a:latin typeface="Arial"/>
                        </a:rPr>
                        <a:t>-1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3858A"/>
                          </a:solidFill>
                          <a:latin typeface="Arial"/>
                        </a:rPr>
                        <a:t>&gt;=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6645F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94488"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/>
        </p:nvGraphicFramePr>
        <p:xfrm>
          <a:off x="1307592" y="3721608"/>
          <a:ext cx="5611368" cy="323088"/>
        </p:xfrm>
        <a:graphic>
          <a:graphicData uri="http://schemas.openxmlformats.org/drawingml/2006/table">
            <a:tbl>
              <a:tblPr/>
              <a:tblGrid>
                <a:gridCol w="1133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4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9728"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Linear Programming Solution Screen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marL="1092200" indent="0"/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Taylor's Introduction to Management Science Textbook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marR="101600" indent="0" algn="r"/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Developed by Howard J. Weiss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139700" indent="0"/>
                      <a:r>
                        <a:rPr lang="en-US" sz="400">
                          <a:solidFill>
                            <a:srgbClr val="C22C1F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rgbClr val="DDE0E4"/>
                    </a:solidFill>
                  </a:tcPr>
                </a:tc>
                <a:tc>
                  <a:txBody>
                    <a:bodyPr/>
                    <a:lstStyle/>
                    <a:p>
                      <a:pPr marR="177800" indent="0" algn="r"/>
                      <a:r>
                        <a:rPr lang="en-US" sz="400">
                          <a:solidFill>
                            <a:srgbClr val="0A76C8"/>
                          </a:solidFill>
                          <a:latin typeface="Arial"/>
                        </a:rPr>
                        <a:t>fl </a:t>
                      </a:r>
                      <a:r>
                        <a:rPr lang="en-US" sz="400">
                          <a:solidFill>
                            <a:srgbClr val="2B2A2E"/>
                          </a:solidFill>
                          <a:latin typeface="Arial"/>
                        </a:rPr>
                        <a:t>Q k </a:t>
                      </a:r>
                      <a:r>
                        <a:rPr lang="en-US" sz="400">
                          <a:solidFill>
                            <a:srgbClr val="0A76C8"/>
                          </a:solidFill>
                          <a:latin typeface="Arial"/>
                        </a:rPr>
                        <a:t>- t </a:t>
                      </a:r>
                      <a:r>
                        <a:rPr lang="en-US" sz="400">
                          <a:solidFill>
                            <a:srgbClr val="1D538E"/>
                          </a:solidFill>
                          <a:latin typeface="Arial"/>
                        </a:rPr>
                        <a:t>□ </a:t>
                      </a:r>
                      <a:r>
                        <a:rPr lang="en-US" sz="400">
                          <a:solidFill>
                            <a:srgbClr val="0A76C8"/>
                          </a:solidFill>
                          <a:latin typeface="Arial"/>
                        </a:rPr>
                        <a:t>L ^ </a:t>
                      </a:r>
                      <a:r>
                        <a:rPr lang="es" sz="400">
                          <a:latin typeface="Arial"/>
                        </a:rPr>
                        <a:t>O </a:t>
                      </a:r>
                      <a:r>
                        <a:rPr lang="en-US" sz="400">
                          <a:solidFill>
                            <a:srgbClr val="1D538E"/>
                          </a:solidFill>
                          <a:latin typeface="Arial"/>
                        </a:rPr>
                        <a:t>i </a:t>
                      </a:r>
                      <a:r>
                        <a:rPr lang="en-US" sz="400">
                          <a:solidFill>
                            <a:srgbClr val="0A76C8"/>
                          </a:solidFill>
                          <a:latin typeface="Arial"/>
                        </a:rPr>
                        <a:t>if </a:t>
                      </a:r>
                      <a:r>
                        <a:rPr lang="en-US" sz="400">
                          <a:solidFill>
                            <a:srgbClr val="75ACD8"/>
                          </a:solidFill>
                          <a:latin typeface="Arial"/>
                        </a:rPr>
                        <a:t>O </a:t>
                      </a:r>
                      <a:r>
                        <a:rPr lang="en-US" sz="400">
                          <a:latin typeface="Arial"/>
                        </a:rPr>
                        <a:t>™</a:t>
                      </a:r>
                    </a:p>
                  </a:txBody>
                  <a:tcPr marL="0" marR="0" marT="0" marB="0" anchor="ctr">
                    <a:solidFill>
                      <a:srgbClr val="E2DCD6"/>
                    </a:solidFill>
                  </a:tcPr>
                </a:tc>
                <a:tc>
                  <a:txBody>
                    <a:bodyPr/>
                    <a:lstStyle/>
                    <a:p>
                      <a:pPr marR="101600" indent="0" algn="r"/>
                      <a:r>
                        <a:rPr lang="en-US" sz="400">
                          <a:solidFill>
                            <a:srgbClr val="44423E"/>
                          </a:solidFill>
                          <a:latin typeface="Arial"/>
                        </a:rPr>
                        <a:t>^ ® </a:t>
                      </a:r>
                      <a:r>
                        <a:rPr lang="en-US" sz="400" baseline="30000">
                          <a:solidFill>
                            <a:srgbClr val="44423E"/>
                          </a:solidFill>
                          <a:latin typeface="Arial"/>
                        </a:rPr>
                        <a:t>ESP</a:t>
                      </a:r>
                      <a:r>
                        <a:rPr lang="en-US" sz="400">
                          <a:solidFill>
                            <a:srgbClr val="44423E"/>
                          </a:solidFill>
                          <a:latin typeface="Arial"/>
                        </a:rPr>
                        <a:t> «s? </a:t>
                      </a:r>
                      <a:r>
                        <a:rPr lang="en-US" sz="450" i="1">
                          <a:solidFill>
                            <a:srgbClr val="44423E"/>
                          </a:solidFill>
                          <a:latin typeface="Times New Roman"/>
                        </a:rPr>
                        <a:t>m</a:t>
                      </a:r>
                      <a:r>
                        <a:rPr lang="en-US" sz="400" cap="small">
                          <a:solidFill>
                            <a:srgbClr val="44423E"/>
                          </a:solidFill>
                          <a:latin typeface="Arial"/>
                        </a:rPr>
                        <a:t> </a:t>
                      </a:r>
                      <a:r>
                        <a:rPr lang="en-US" sz="400" cap="small">
                          <a:solidFill>
                            <a:srgbClr val="201E1F"/>
                          </a:solidFill>
                          <a:latin typeface="Arial"/>
                        </a:rPr>
                        <a:t>4q</a:t>
                      </a:r>
                      <a:r>
                        <a:rPr lang="en-US" sz="400">
                          <a:solidFill>
                            <a:srgbClr val="201E1F"/>
                          </a:solidFill>
                          <a:latin typeface="Arial"/>
                        </a:rPr>
                        <a:t> </a:t>
                      </a:r>
                      <a:r>
                        <a:rPr lang="en-US" sz="400" baseline="30000">
                          <a:solidFill>
                            <a:srgbClr val="83858A"/>
                          </a:solidFill>
                          <a:latin typeface="Arial"/>
                        </a:rPr>
                        <a:t>0100 a </a:t>
                      </a:r>
                      <a:r>
                        <a:rPr lang="en-US" sz="400" baseline="30000">
                          <a:solidFill>
                            <a:srgbClr val="44423E"/>
                          </a:solidFill>
                          <a:latin typeface="Arial"/>
                        </a:rPr>
                        <a:t>m</a:t>
                      </a:r>
                      <a:r>
                        <a:rPr lang="en-US" sz="400">
                          <a:solidFill>
                            <a:srgbClr val="44423E"/>
                          </a:solidFill>
                          <a:latin typeface="Arial"/>
                        </a:rPr>
                        <a:t> </a:t>
                      </a:r>
                      <a:r>
                        <a:rPr lang="en-US" sz="450" i="1">
                          <a:solidFill>
                            <a:srgbClr val="201E1F"/>
                          </a:solidFill>
                          <a:latin typeface="Times New Roman"/>
                        </a:rPr>
                        <a:t>&amp;</a:t>
                      </a:r>
                    </a:p>
                    <a:p>
                      <a:pPr marL="304800" indent="0"/>
                      <a:r>
                        <a:rPr lang="en-US" sz="450" i="1">
                          <a:solidFill>
                            <a:srgbClr val="44423E"/>
                          </a:solidFill>
                          <a:latin typeface="Times New Roman"/>
                        </a:rPr>
                        <a:t>^</a:t>
                      </a:r>
                      <a:r>
                        <a:rPr lang="en-US" sz="400">
                          <a:solidFill>
                            <a:srgbClr val="44423E"/>
                          </a:solidFill>
                          <a:latin typeface="Arial"/>
                        </a:rPr>
                        <a:t> LAA </a:t>
                      </a:r>
                      <a:r>
                        <a:rPr lang="es" sz="450" i="1">
                          <a:solidFill>
                            <a:srgbClr val="44423E"/>
                          </a:solidFill>
                          <a:latin typeface="Times New Roman"/>
                        </a:rPr>
                        <a:t>•**»*-*</a:t>
                      </a:r>
                      <a:r>
                        <a:rPr lang="es" sz="400">
                          <a:solidFill>
                            <a:srgbClr val="44423E"/>
                          </a:solidFill>
                          <a:latin typeface="Arial"/>
                        </a:rPr>
                        <a:t> </a:t>
                      </a:r>
                      <a:r>
                        <a:rPr lang="en-US" sz="400">
                          <a:solidFill>
                            <a:srgbClr val="44423E"/>
                          </a:solidFill>
                          <a:latin typeface="Arial"/>
                        </a:rPr>
                        <a:t>20/09/202S -</a:t>
                      </a:r>
                    </a:p>
                  </a:txBody>
                  <a:tcPr marL="0" marR="0" marT="0" marB="0" anchor="ctr">
                    <a:solidFill>
                      <a:srgbClr val="E2DC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Rectángulo 8"/>
          <p:cNvSpPr/>
          <p:nvPr/>
        </p:nvSpPr>
        <p:spPr>
          <a:xfrm>
            <a:off x="1298448" y="4209288"/>
            <a:ext cx="3617976" cy="270662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lnSpc>
                <a:spcPts val="2568"/>
              </a:lnSpc>
              <a:spcBef>
                <a:spcPts val="840"/>
              </a:spcBef>
            </a:pPr>
            <a:r>
              <a:rPr lang="es" sz="1150" b="1">
                <a:latin typeface="Arial"/>
              </a:rPr>
              <a:t>Ejercicio </a:t>
            </a:r>
            <a:r>
              <a:rPr lang="en-US" sz="1150" b="1">
                <a:latin typeface="Arial"/>
              </a:rPr>
              <a:t>2 — </a:t>
            </a:r>
            <a:r>
              <a:rPr lang="es" sz="1150" b="1">
                <a:latin typeface="Arial"/>
              </a:rPr>
              <a:t>Camisetas Enunciado:</a:t>
            </a:r>
          </a:p>
          <a:p>
            <a:pPr indent="0" algn="just">
              <a:lnSpc>
                <a:spcPts val="2568"/>
              </a:lnSpc>
            </a:pPr>
            <a:r>
              <a:rPr lang="es" sz="1100">
                <a:latin typeface="Arial"/>
              </a:rPr>
              <a:t>Producción de camisetas normales (x) y </a:t>
            </a:r>
            <a:r>
              <a:rPr lang="en-US" sz="1100">
                <a:latin typeface="Arial"/>
              </a:rPr>
              <a:t>premium </a:t>
            </a:r>
            <a:r>
              <a:rPr lang="es" sz="1100">
                <a:latin typeface="Arial"/>
              </a:rPr>
              <a:t>(y):</a:t>
            </a:r>
          </a:p>
          <a:p>
            <a:pPr indent="0" algn="just">
              <a:lnSpc>
                <a:spcPts val="2568"/>
              </a:lnSpc>
            </a:pPr>
            <a:r>
              <a:rPr lang="es" sz="1100">
                <a:latin typeface="Arial"/>
              </a:rPr>
              <a:t>•    Ganancia: normal = 5 $/u, </a:t>
            </a:r>
            <a:r>
              <a:rPr lang="en-US" sz="1100">
                <a:latin typeface="Arial"/>
              </a:rPr>
              <a:t>premium </a:t>
            </a:r>
            <a:r>
              <a:rPr lang="es" sz="1100">
                <a:latin typeface="Arial"/>
              </a:rPr>
              <a:t>= 4 $/u</a:t>
            </a:r>
          </a:p>
          <a:p>
            <a:pPr indent="0" algn="just">
              <a:lnSpc>
                <a:spcPts val="2568"/>
              </a:lnSpc>
            </a:pPr>
            <a:r>
              <a:rPr lang="es" sz="1100">
                <a:latin typeface="Arial"/>
              </a:rPr>
              <a:t>•    Restricciones:</a:t>
            </a:r>
          </a:p>
          <a:p>
            <a:pPr marL="393700" indent="0" algn="just">
              <a:lnSpc>
                <a:spcPts val="2568"/>
              </a:lnSpc>
            </a:pPr>
            <a:r>
              <a:rPr lang="es" sz="900" b="1">
                <a:solidFill>
                  <a:srgbClr val="58565B"/>
                </a:solidFill>
                <a:latin typeface="Tahoma"/>
              </a:rPr>
              <a:t>•    </a:t>
            </a:r>
            <a:r>
              <a:rPr lang="es" sz="900" b="1">
                <a:solidFill>
                  <a:srgbClr val="201E1F"/>
                </a:solidFill>
                <a:latin typeface="Tahoma"/>
              </a:rPr>
              <a:t>3a: + 2</a:t>
            </a:r>
            <a:r>
              <a:rPr lang="es" sz="1050" i="1">
                <a:solidFill>
                  <a:srgbClr val="201E1F"/>
                </a:solidFill>
                <a:latin typeface="Times New Roman"/>
              </a:rPr>
              <a:t>y &lt;</a:t>
            </a:r>
            <a:r>
              <a:rPr lang="es" sz="900" b="1">
                <a:solidFill>
                  <a:srgbClr val="201E1F"/>
                </a:solidFill>
                <a:latin typeface="Tahoma"/>
              </a:rPr>
              <a:t> 18</a:t>
            </a:r>
          </a:p>
          <a:p>
            <a:pPr marL="393700" indent="0" algn="just">
              <a:spcAft>
                <a:spcPts val="420"/>
              </a:spcAft>
            </a:pPr>
            <a:r>
              <a:rPr lang="es" sz="950">
                <a:solidFill>
                  <a:srgbClr val="58565B"/>
                </a:solidFill>
                <a:latin typeface="Candara"/>
              </a:rPr>
              <a:t>•    </a:t>
            </a:r>
            <a:r>
              <a:rPr lang="es" sz="850" i="1" spc="100">
                <a:solidFill>
                  <a:srgbClr val="2B2A2E"/>
                </a:solidFill>
                <a:latin typeface="Arial"/>
              </a:rPr>
              <a:t>x </a:t>
            </a:r>
            <a:r>
              <a:rPr lang="es" sz="850" i="1" spc="100">
                <a:solidFill>
                  <a:srgbClr val="58565B"/>
                </a:solidFill>
                <a:latin typeface="Arial"/>
              </a:rPr>
              <a:t>+ </a:t>
            </a:r>
            <a:r>
              <a:rPr lang="es" sz="850" i="1" spc="100">
                <a:solidFill>
                  <a:srgbClr val="201E1F"/>
                </a:solidFill>
                <a:latin typeface="Arial"/>
              </a:rPr>
              <a:t>2y </a:t>
            </a:r>
            <a:r>
              <a:rPr lang="es" sz="850" i="1" spc="100">
                <a:solidFill>
                  <a:srgbClr val="2B2A2E"/>
                </a:solidFill>
                <a:latin typeface="Arial"/>
              </a:rPr>
              <a:t>&lt;</a:t>
            </a:r>
            <a:r>
              <a:rPr lang="es" sz="950">
                <a:solidFill>
                  <a:srgbClr val="2B2A2E"/>
                </a:solidFill>
                <a:latin typeface="Candara"/>
              </a:rPr>
              <a:t> </a:t>
            </a:r>
            <a:r>
              <a:rPr lang="es" sz="950">
                <a:solidFill>
                  <a:srgbClr val="201E1F"/>
                </a:solidFill>
                <a:latin typeface="Candara"/>
              </a:rPr>
              <a:t>8</a:t>
            </a:r>
          </a:p>
          <a:p>
            <a:pPr marL="393700" indent="0" algn="just">
              <a:spcAft>
                <a:spcPts val="840"/>
              </a:spcAft>
            </a:pPr>
            <a:r>
              <a:rPr lang="es" sz="1050" b="1">
                <a:solidFill>
                  <a:srgbClr val="58565B"/>
                </a:solidFill>
                <a:latin typeface="Times New Roman"/>
              </a:rPr>
              <a:t>•    </a:t>
            </a:r>
            <a:r>
              <a:rPr lang="es" sz="1000" i="1" spc="100">
                <a:solidFill>
                  <a:srgbClr val="201E1F"/>
                </a:solidFill>
                <a:latin typeface="Arial"/>
              </a:rPr>
              <a:t>x, y </a:t>
            </a:r>
            <a:r>
              <a:rPr lang="es" sz="1000" i="1" spc="100">
                <a:solidFill>
                  <a:srgbClr val="2B2A2E"/>
                </a:solidFill>
                <a:latin typeface="Arial"/>
              </a:rPr>
              <a:t>&gt;</a:t>
            </a:r>
            <a:r>
              <a:rPr lang="es" sz="1050" b="1">
                <a:solidFill>
                  <a:srgbClr val="2B2A2E"/>
                </a:solidFill>
                <a:latin typeface="Times New Roman"/>
              </a:rPr>
              <a:t> </a:t>
            </a:r>
            <a:r>
              <a:rPr lang="es" sz="1050" b="1">
                <a:solidFill>
                  <a:srgbClr val="201E1F"/>
                </a:solidFill>
                <a:latin typeface="Times New Roman"/>
              </a:rPr>
              <a:t>0</a:t>
            </a:r>
          </a:p>
          <a:p>
            <a:pPr marL="127000" indent="0">
              <a:lnSpc>
                <a:spcPts val="1536"/>
              </a:lnSpc>
              <a:spcAft>
                <a:spcPts val="840"/>
              </a:spcAft>
            </a:pPr>
            <a:r>
              <a:rPr lang="es" sz="950">
                <a:solidFill>
                  <a:srgbClr val="201E1F"/>
                </a:solidFill>
                <a:latin typeface="Candara"/>
              </a:rPr>
              <a:t>Primal: MaxZ = </a:t>
            </a:r>
            <a:r>
              <a:rPr lang="es" sz="950">
                <a:solidFill>
                  <a:srgbClr val="2B2A2E"/>
                </a:solidFill>
                <a:latin typeface="Candara"/>
              </a:rPr>
              <a:t>5x + </a:t>
            </a:r>
            <a:r>
              <a:rPr lang="es" sz="950">
                <a:solidFill>
                  <a:srgbClr val="201E1F"/>
                </a:solidFill>
                <a:latin typeface="Candara"/>
              </a:rPr>
              <a:t>4y </a:t>
            </a:r>
            <a:r>
              <a:rPr lang="en-US" sz="950">
                <a:solidFill>
                  <a:srgbClr val="201E1F"/>
                </a:solidFill>
                <a:latin typeface="Candara"/>
              </a:rPr>
              <a:t>Dual: Min </a:t>
            </a:r>
            <a:r>
              <a:rPr lang="es" sz="950">
                <a:solidFill>
                  <a:srgbClr val="201E1F"/>
                </a:solidFill>
                <a:latin typeface="Candara"/>
              </a:rPr>
              <a:t>W = </a:t>
            </a:r>
            <a:r>
              <a:rPr lang="es" sz="950">
                <a:solidFill>
                  <a:srgbClr val="2B2A2E"/>
                </a:solidFill>
                <a:latin typeface="Candara"/>
              </a:rPr>
              <a:t>18u1 </a:t>
            </a:r>
            <a:r>
              <a:rPr lang="es" sz="950">
                <a:solidFill>
                  <a:srgbClr val="201E1F"/>
                </a:solidFill>
                <a:latin typeface="Candara"/>
              </a:rPr>
              <a:t>+ </a:t>
            </a:r>
            <a:r>
              <a:rPr lang="es" sz="950">
                <a:solidFill>
                  <a:srgbClr val="2B2A2E"/>
                </a:solidFill>
                <a:latin typeface="Candara"/>
              </a:rPr>
              <a:t>8u2 s.a. 3u1 </a:t>
            </a:r>
            <a:r>
              <a:rPr lang="es" sz="950">
                <a:solidFill>
                  <a:srgbClr val="58565B"/>
                </a:solidFill>
                <a:latin typeface="Candara"/>
              </a:rPr>
              <a:t>+ </a:t>
            </a:r>
            <a:r>
              <a:rPr lang="es" sz="950">
                <a:solidFill>
                  <a:srgbClr val="2B2A2E"/>
                </a:solidFill>
                <a:latin typeface="Candara"/>
              </a:rPr>
              <a:t>u2 </a:t>
            </a:r>
            <a:r>
              <a:rPr lang="es" sz="850" i="1" spc="100">
                <a:solidFill>
                  <a:srgbClr val="2B2A2E"/>
                </a:solidFill>
                <a:latin typeface="Arial"/>
              </a:rPr>
              <a:t>&gt;5;</a:t>
            </a:r>
            <a:r>
              <a:rPr lang="es" sz="950">
                <a:solidFill>
                  <a:srgbClr val="2B2A2E"/>
                </a:solidFill>
                <a:latin typeface="Candara"/>
              </a:rPr>
              <a:t> 2u1 + 2u2 </a:t>
            </a:r>
            <a:r>
              <a:rPr lang="es" sz="950">
                <a:solidFill>
                  <a:srgbClr val="201E1F"/>
                </a:solidFill>
                <a:latin typeface="Candara"/>
              </a:rPr>
              <a:t>&gt;4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1304544" y="7101840"/>
            <a:ext cx="1520952" cy="1524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spcBef>
                <a:spcPts val="840"/>
              </a:spcBef>
            </a:pPr>
            <a:r>
              <a:rPr lang="es" sz="1100">
                <a:latin typeface="Arial"/>
              </a:rPr>
              <a:t>Resuelto con RStudio: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640" y="902208"/>
            <a:ext cx="5590032" cy="3139440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304544" y="4209288"/>
            <a:ext cx="1539240" cy="15849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s" sz="1100">
                <a:latin typeface="Arial"/>
              </a:rPr>
              <a:t>Resuelto con PomQm: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304544" y="4541520"/>
            <a:ext cx="2426208" cy="182880"/>
          </a:xfrm>
          <a:prstGeom prst="rect">
            <a:avLst/>
          </a:prstGeom>
          <a:solidFill>
            <a:srgbClr val="B9D1EB"/>
          </a:solidFill>
        </p:spPr>
        <p:txBody>
          <a:bodyPr lIns="0" tIns="0" rIns="0" bIns="0">
            <a:noAutofit/>
          </a:bodyPr>
          <a:lstStyle/>
          <a:p>
            <a:pPr indent="0"/>
            <a:r>
              <a:rPr lang="es" sz="400" cap="small">
                <a:solidFill>
                  <a:srgbClr val="201E1F"/>
                </a:solidFill>
                <a:latin typeface="Arial"/>
              </a:rPr>
              <a:t>“h</a:t>
            </a:r>
            <a:r>
              <a:rPr lang="es" sz="400">
                <a:solidFill>
                  <a:srgbClr val="201E1F"/>
                </a:solidFill>
                <a:latin typeface="Arial"/>
              </a:rPr>
              <a:t> </a:t>
            </a:r>
            <a:r>
              <a:rPr lang="es" sz="400">
                <a:solidFill>
                  <a:srgbClr val="36373D"/>
                </a:solidFill>
                <a:latin typeface="Arial"/>
              </a:rPr>
              <a:t>QM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for </a:t>
            </a:r>
            <a:r>
              <a:rPr lang="es" sz="400">
                <a:solidFill>
                  <a:srgbClr val="59576C"/>
                </a:solidFill>
                <a:latin typeface="Arial"/>
              </a:rPr>
              <a:t>Windows - [Dual]</a:t>
            </a:r>
          </a:p>
          <a:p>
            <a:pPr indent="0"/>
            <a:r>
              <a:rPr lang="es" sz="400">
                <a:solidFill>
                  <a:srgbClr val="B14C40"/>
                </a:solidFill>
                <a:latin typeface="Arial"/>
              </a:rPr>
              <a:t>■¡J </a:t>
            </a:r>
            <a:r>
              <a:rPr lang="es" sz="400">
                <a:solidFill>
                  <a:srgbClr val="59576C"/>
                </a:solidFill>
                <a:latin typeface="Arial"/>
              </a:rPr>
              <a:t>FUE </a:t>
            </a:r>
            <a:r>
              <a:rPr lang="en-US" sz="400">
                <a:solidFill>
                  <a:srgbClr val="8E95A2"/>
                </a:solidFill>
                <a:latin typeface="Arial"/>
              </a:rPr>
              <a:t>EDIT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VIEW TAYLOR </a:t>
            </a:r>
            <a:r>
              <a:rPr lang="es" sz="400">
                <a:solidFill>
                  <a:srgbClr val="59576C"/>
                </a:solidFill>
                <a:latin typeface="Arial"/>
              </a:rPr>
              <a:t>MODULE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FORMAT TOOLS </a:t>
            </a:r>
            <a:r>
              <a:rPr lang="en-US" sz="400">
                <a:solidFill>
                  <a:srgbClr val="5C7FB6"/>
                </a:solidFill>
                <a:latin typeface="Arial"/>
              </a:rPr>
              <a:t>J] </a:t>
            </a:r>
            <a:r>
              <a:rPr lang="en-US" sz="400">
                <a:solidFill>
                  <a:srgbClr val="357D46"/>
                </a:solidFill>
                <a:latin typeface="Arial"/>
              </a:rPr>
              <a:t>SOLUTIONS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HELP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322832" y="4901184"/>
            <a:ext cx="694944" cy="79248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533751"/>
                </a:solidFill>
                <a:latin typeface="Arial"/>
              </a:rPr>
              <a:t>New Open Save Print</a:t>
            </a:r>
          </a:p>
        </p:txBody>
      </p:sp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1993392" y="4733544"/>
          <a:ext cx="1054608" cy="295656"/>
        </p:xfrm>
        <a:graphic>
          <a:graphicData uri="http://schemas.openxmlformats.org/drawingml/2006/table">
            <a:tbl>
              <a:tblPr/>
              <a:tblGrid>
                <a:gridCol w="316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0688">
                <a:tc>
                  <a:txBody>
                    <a:bodyPr/>
                    <a:lstStyle/>
                    <a:p>
                      <a:pPr indent="0"/>
                      <a:r>
                        <a:rPr lang="es" sz="400">
                          <a:solidFill>
                            <a:srgbClr val="8E95A2"/>
                          </a:solidFill>
                          <a:latin typeface="Arial"/>
                        </a:rPr>
                        <a:t>&gt; </a:t>
                      </a:r>
                      <a:r>
                        <a:rPr lang="en-US" sz="400">
                          <a:solidFill>
                            <a:srgbClr val="8E95A2"/>
                          </a:solidFill>
                          <a:latin typeface="Arial"/>
                        </a:rPr>
                        <a:t>Step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s" sz="400">
                          <a:solidFill>
                            <a:srgbClr val="F70404"/>
                          </a:solidFill>
                          <a:latin typeface="Arial"/>
                        </a:rPr>
                        <a:t>■ </a:t>
                      </a:r>
                      <a:r>
                        <a:rPr lang="en-US" sz="400">
                          <a:solidFill>
                            <a:srgbClr val="495668"/>
                          </a:solidFill>
                          <a:latin typeface="Arial"/>
                        </a:rPr>
                        <a:t>Edit Data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marL="241300" indent="0"/>
                      <a:r>
                        <a:rPr lang="es" sz="1100">
                          <a:solidFill>
                            <a:srgbClr val="867570"/>
                          </a:solidFill>
                          <a:latin typeface="Arial"/>
                        </a:rPr>
                        <a:t>‘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968"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Copy </a:t>
                      </a:r>
                      <a:r>
                        <a:rPr lang="es" sz="400">
                          <a:solidFill>
                            <a:srgbClr val="59576C"/>
                          </a:solidFill>
                          <a:latin typeface="Arial"/>
                        </a:rPr>
                        <a:t>Parte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Rectángulo 6"/>
          <p:cNvSpPr/>
          <p:nvPr/>
        </p:nvSpPr>
        <p:spPr>
          <a:xfrm>
            <a:off x="2855976" y="4739640"/>
            <a:ext cx="859536" cy="155448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1100">
                <a:solidFill>
                  <a:srgbClr val="A4A19D"/>
                </a:solidFill>
                <a:latin typeface="Arial"/>
              </a:rPr>
              <a:t>G </a:t>
            </a:r>
            <a:r>
              <a:rPr lang="en-US" sz="1100" i="1">
                <a:solidFill>
                  <a:srgbClr val="709ED1"/>
                </a:solidFill>
                <a:latin typeface="Arial"/>
              </a:rPr>
              <a:t>m</a:t>
            </a:r>
            <a:r>
              <a:rPr lang="en-US" sz="1100">
                <a:solidFill>
                  <a:srgbClr val="709ED1"/>
                </a:solidFill>
                <a:latin typeface="Arial"/>
              </a:rPr>
              <a:t> II </a:t>
            </a:r>
            <a:r>
              <a:rPr lang="en-US" sz="1100" i="1">
                <a:solidFill>
                  <a:srgbClr val="709ED1"/>
                </a:solidFill>
                <a:latin typeface="Arial"/>
              </a:rPr>
              <a:t>m</a:t>
            </a:r>
          </a:p>
        </p:txBody>
      </p:sp>
      <p:sp>
        <p:nvSpPr>
          <p:cNvPr id="8" name="Rectángulo 7"/>
          <p:cNvSpPr/>
          <p:nvPr/>
        </p:nvSpPr>
        <p:spPr>
          <a:xfrm>
            <a:off x="2852928" y="4895088"/>
            <a:ext cx="826008" cy="42672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504"/>
              </a:lnSpc>
            </a:pPr>
            <a:r>
              <a:rPr lang="en-US" sz="450" i="1">
                <a:solidFill>
                  <a:srgbClr val="4C4B54"/>
                </a:solidFill>
                <a:latin typeface="Times New Roman"/>
              </a:rPr>
              <a:t>-</a:t>
            </a:r>
            <a:r>
              <a:rPr lang="en-US" sz="400">
                <a:solidFill>
                  <a:srgbClr val="4C4B54"/>
                </a:solidFill>
                <a:latin typeface="Arial"/>
              </a:rPr>
              <a:t>    *    Wider </a:t>
            </a:r>
            <a:r>
              <a:rPr lang="en-US" sz="400" baseline="30000">
                <a:solidFill>
                  <a:srgbClr val="4C4B54"/>
                </a:solidFill>
                <a:latin typeface="Arial"/>
              </a:rPr>
              <a:t>r</a:t>
            </a:r>
            <a:r>
              <a:rPr lang="en-US" sz="400">
                <a:solidFill>
                  <a:srgbClr val="4C4B54"/>
                </a:solidFill>
                <a:latin typeface="Arial"/>
              </a:rPr>
              <a:t> "</a:t>
            </a:r>
          </a:p>
        </p:txBody>
      </p:sp>
      <p:sp>
        <p:nvSpPr>
          <p:cNvPr id="9" name="Rectángulo 8"/>
          <p:cNvSpPr/>
          <p:nvPr/>
        </p:nvSpPr>
        <p:spPr>
          <a:xfrm>
            <a:off x="3307080" y="4959096"/>
            <a:ext cx="167640" cy="304800"/>
          </a:xfrm>
          <a:prstGeom prst="rect">
            <a:avLst/>
          </a:prstGeom>
          <a:solidFill>
            <a:srgbClr val="B9D1EB"/>
          </a:solidFill>
        </p:spPr>
        <p:txBody>
          <a:bodyPr lIns="0" tIns="0" rIns="0" bIns="0">
            <a:noAutofit/>
          </a:bodyPr>
          <a:lstStyle/>
          <a:p>
            <a:pPr indent="0">
              <a:lnSpc>
                <a:spcPts val="504"/>
              </a:lnSpc>
              <a:spcAft>
                <a:spcPts val="840"/>
              </a:spcAft>
            </a:pPr>
            <a:r>
              <a:rPr lang="en-US" sz="400">
                <a:solidFill>
                  <a:srgbClr val="6E5B89"/>
                </a:solidFill>
                <a:latin typeface="Arial"/>
              </a:rPr>
              <a:t>Column</a:t>
            </a:r>
          </a:p>
          <a:p>
            <a:pPr indent="0" algn="r"/>
            <a:r>
              <a:rPr lang="en-US" sz="1150" b="1">
                <a:solidFill>
                  <a:srgbClr val="641D50"/>
                </a:solidFill>
                <a:latin typeface="Arial"/>
              </a:rPr>
              <a:t>'0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4602480" y="4730496"/>
            <a:ext cx="213360" cy="176784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2000">
                <a:solidFill>
                  <a:srgbClr val="709ED1"/>
                </a:solidFill>
                <a:latin typeface="Arial"/>
              </a:rPr>
              <a:t>a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5218176" y="4730496"/>
            <a:ext cx="883920" cy="182880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indent="0" algn="just"/>
            <a:r>
              <a:rPr lang="en-US" sz="1100">
                <a:solidFill>
                  <a:srgbClr val="59576C"/>
                </a:solidFill>
                <a:latin typeface="Arial"/>
              </a:rPr>
              <a:t>^ </a:t>
            </a:r>
            <a:r>
              <a:rPr lang="en-US" sz="1100" i="1">
                <a:solidFill>
                  <a:srgbClr val="59576C"/>
                </a:solidFill>
                <a:latin typeface="Arial"/>
              </a:rPr>
              <a:t>Q</a:t>
            </a:r>
            <a:r>
              <a:rPr lang="en-US" sz="1100">
                <a:solidFill>
                  <a:srgbClr val="59576C"/>
                </a:solidFill>
                <a:latin typeface="Arial"/>
              </a:rPr>
              <a:t> HP </a:t>
            </a:r>
            <a:r>
              <a:rPr lang="en-US" sz="1100">
                <a:solidFill>
                  <a:srgbClr val="2665CF"/>
                </a:solidFill>
                <a:latin typeface="Arial"/>
              </a:rPr>
              <a:t>#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3474720" y="5102352"/>
            <a:ext cx="1011936" cy="91440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F54922"/>
                </a:solidFill>
                <a:latin typeface="Arial"/>
              </a:rPr>
              <a:t>3 </a:t>
            </a:r>
            <a:r>
              <a:rPr lang="en-US" sz="400">
                <a:solidFill>
                  <a:srgbClr val="9C1E42"/>
                </a:solidFill>
                <a:latin typeface="Arial"/>
              </a:rPr>
              <a:t>4 </a:t>
            </a:r>
            <a:r>
              <a:rPr lang="en-US" sz="400">
                <a:solidFill>
                  <a:srgbClr val="666ACC"/>
                </a:solidFill>
                <a:latin typeface="Arial"/>
              </a:rPr>
              <a:t>5 </a:t>
            </a:r>
            <a:r>
              <a:rPr lang="en-US" sz="400">
                <a:solidFill>
                  <a:srgbClr val="102CCA"/>
                </a:solidFill>
                <a:latin typeface="Arial"/>
              </a:rPr>
              <a:t>6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°P</a:t>
            </a:r>
            <a:r>
              <a:rPr lang="en-US" sz="400" baseline="30000">
                <a:solidFill>
                  <a:srgbClr val="59576C"/>
                </a:solidFill>
                <a:latin typeface="Arial"/>
              </a:rPr>
              <a:t>eri F</a:t>
            </a:r>
            <a:r>
              <a:rPr lang="en-US" sz="400">
                <a:solidFill>
                  <a:srgbClr val="59576C"/>
                </a:solidFill>
                <a:latin typeface="Arial"/>
              </a:rPr>
              <a:t>'</a:t>
            </a:r>
            <a:r>
              <a:rPr lang="en-US" sz="400" baseline="30000">
                <a:solidFill>
                  <a:srgbClr val="59576C"/>
                </a:solidFill>
                <a:latin typeface="Arial"/>
              </a:rPr>
              <a:t>le</a:t>
            </a:r>
            <a:r>
              <a:rPr lang="en-US" sz="400">
                <a:solidFill>
                  <a:srgbClr val="59576C"/>
                </a:solidFill>
                <a:latin typeface="Arial"/>
              </a:rPr>
              <a:t> </a:t>
            </a:r>
            <a:r>
              <a:rPr lang="en-US" sz="400">
                <a:solidFill>
                  <a:srgbClr val="8E95A2"/>
                </a:solidFill>
                <a:latin typeface="Arial"/>
              </a:rPr>
              <a:t>Previous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4639056" y="5114544"/>
            <a:ext cx="195072" cy="67056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5C6C77"/>
                </a:solidFill>
                <a:latin typeface="Arial"/>
              </a:rPr>
              <a:t>Next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3051048" y="4962144"/>
            <a:ext cx="664464" cy="3962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59576C"/>
                </a:solidFill>
                <a:latin typeface="Arial"/>
              </a:rPr>
              <a:t>Columns Columns Screen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1362456" y="5053584"/>
            <a:ext cx="1996440" cy="13716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/>
            <a:r>
              <a:rPr lang="en-US" sz="400">
                <a:solidFill>
                  <a:srgbClr val="628DBA"/>
                </a:solidFill>
                <a:latin typeface="Arial"/>
              </a:rPr>
              <a:t>MyOMLab </a:t>
            </a:r>
            <a:r>
              <a:rPr lang="en-US" sz="400">
                <a:solidFill>
                  <a:srgbClr val="C2C9D4"/>
                </a:solidFill>
                <a:latin typeface="Arial"/>
              </a:rPr>
              <a:t>Hi </a:t>
            </a:r>
            <a:r>
              <a:rPr lang="en-US" sz="400" u="sng">
                <a:solidFill>
                  <a:srgbClr val="628DBA"/>
                </a:solidFill>
                <a:latin typeface="Arial"/>
              </a:rPr>
              <a:t>0^</a:t>
            </a:r>
            <a:r>
              <a:rPr lang="en-US" sz="400">
                <a:solidFill>
                  <a:srgbClr val="628DBA"/>
                </a:solidFill>
                <a:latin typeface="Arial"/>
              </a:rPr>
              <a:t>   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Deeimals </a:t>
            </a:r>
            <a:r>
              <a:rPr lang="en-US" sz="400">
                <a:solidFill>
                  <a:srgbClr val="EF8472"/>
                </a:solidFill>
                <a:latin typeface="Arial"/>
              </a:rPr>
              <a:t>0 </a:t>
            </a:r>
            <a:r>
              <a:rPr lang="en-US" sz="400">
                <a:solidFill>
                  <a:srgbClr val="BC1D75"/>
                </a:solidFill>
                <a:latin typeface="Arial"/>
              </a:rPr>
              <a:t>1 |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1645920" y="5196840"/>
            <a:ext cx="1213104" cy="5486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330200">
              <a:lnSpc>
                <a:spcPts val="768"/>
              </a:lnSpc>
            </a:pPr>
            <a:r>
              <a:rPr lang="en-US" sz="400">
                <a:solidFill>
                  <a:srgbClr val="8E95A2"/>
                </a:solidFill>
                <a:latin typeface="Arial"/>
              </a:rPr>
              <a:t>Paste From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Copy Cell Paste/Copy Help Web Site 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1325880" y="5285232"/>
            <a:ext cx="3590544" cy="15849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330200">
              <a:lnSpc>
                <a:spcPts val="768"/>
              </a:lnSpc>
            </a:pPr>
            <a:r>
              <a:rPr lang="en-US" sz="400">
                <a:solidFill>
                  <a:srgbClr val="36373D"/>
                </a:solidFill>
                <a:latin typeface="Arial"/>
              </a:rPr>
              <a:t>Table formatting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Anal    </a:t>
            </a:r>
            <a:r>
              <a:rPr lang="en-US" sz="400">
                <a:solidFill>
                  <a:srgbClr val="36373D"/>
                </a:solidFill>
                <a:latin typeface="Arial"/>
              </a:rPr>
              <a:t>'10    '    </a:t>
            </a:r>
            <a:r>
              <a:rPr lang="es" sz="400">
                <a:solidFill>
                  <a:srgbClr val="59576C"/>
                </a:solidFill>
                <a:latin typeface="Arial"/>
              </a:rPr>
              <a:t>¿18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Fix Dec 0.0 </a:t>
            </a:r>
            <a:r>
              <a:rPr lang="en-US" sz="400">
                <a:solidFill>
                  <a:srgbClr val="351A1B"/>
                </a:solidFill>
                <a:latin typeface="Arial"/>
              </a:rPr>
              <a:t>(@) </a:t>
            </a:r>
            <a:r>
              <a:rPr lang="en-US" sz="400">
                <a:solidFill>
                  <a:srgbClr val="36373D"/>
                </a:solidFill>
                <a:latin typeface="Arial"/>
              </a:rPr>
              <a:t>Selected cells formatting </a:t>
            </a:r>
            <a:r>
              <a:rPr lang="en-US" sz="400">
                <a:latin typeface="Arial"/>
              </a:rPr>
              <a:t>B </a:t>
            </a:r>
            <a:r>
              <a:rPr lang="en-US" sz="450" i="1">
                <a:solidFill>
                  <a:srgbClr val="36373D"/>
                </a:solidFill>
                <a:latin typeface="Times New Roman"/>
              </a:rPr>
              <a:t>I</a:t>
            </a:r>
            <a:r>
              <a:rPr lang="en-US" sz="400">
                <a:solidFill>
                  <a:srgbClr val="36373D"/>
                </a:solidFill>
                <a:latin typeface="Arial"/>
              </a:rPr>
              <a:t> IJ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^    ^ </a:t>
            </a:r>
            <a:r>
              <a:rPr lang="en-US" sz="400">
                <a:solidFill>
                  <a:srgbClr val="1B1D7D"/>
                </a:solidFill>
                <a:latin typeface="Arial"/>
              </a:rPr>
              <a:t>A 5"</a:t>
            </a:r>
          </a:p>
          <a:p>
            <a:pPr indent="0">
              <a:lnSpc>
                <a:spcPts val="768"/>
              </a:lnSpc>
            </a:pPr>
            <a:r>
              <a:rPr lang="en-US" sz="400">
                <a:solidFill>
                  <a:srgbClr val="351A1B"/>
                </a:solidFill>
                <a:latin typeface="Arial"/>
              </a:rPr>
              <a:t>INSTRUCTION </a:t>
            </a:r>
            <a:r>
              <a:rPr lang="en-US" sz="400">
                <a:solidFill>
                  <a:srgbClr val="743837"/>
                </a:solidFill>
                <a:latin typeface="Arial"/>
              </a:rPr>
              <a:t>There are more results available in additional windows. These may be opened </a:t>
            </a:r>
            <a:r>
              <a:rPr lang="en-US" sz="400">
                <a:solidFill>
                  <a:srgbClr val="9C453F"/>
                </a:solidFill>
                <a:latin typeface="Arial"/>
              </a:rPr>
              <a:t>by </a:t>
            </a:r>
            <a:r>
              <a:rPr lang="en-US" sz="400">
                <a:solidFill>
                  <a:srgbClr val="743837"/>
                </a:solidFill>
                <a:latin typeface="Arial"/>
              </a:rPr>
              <a:t>usingthe SOLUTIONS menu </a:t>
            </a:r>
            <a:r>
              <a:rPr lang="en-US" sz="400">
                <a:solidFill>
                  <a:srgbClr val="9C453F"/>
                </a:solidFill>
                <a:latin typeface="Arial"/>
              </a:rPr>
              <a:t>in </a:t>
            </a:r>
            <a:r>
              <a:rPr lang="en-US" sz="400">
                <a:solidFill>
                  <a:srgbClr val="743837"/>
                </a:solidFill>
                <a:latin typeface="Arial"/>
              </a:rPr>
              <a:t>the Main Menu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1853184" y="5559552"/>
            <a:ext cx="316992" cy="6705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83858A"/>
                </a:solidFill>
                <a:latin typeface="Arial"/>
              </a:rPr>
              <a:t>Hide </a:t>
            </a:r>
            <a:r>
              <a:rPr lang="en-US" sz="400">
                <a:solidFill>
                  <a:srgbClr val="867570"/>
                </a:solidFill>
                <a:latin typeface="Arial"/>
              </a:rPr>
              <a:t>Panel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1341120" y="5669280"/>
            <a:ext cx="883920" cy="1615440"/>
          </a:xfrm>
          <a:prstGeom prst="rect">
            <a:avLst/>
          </a:prstGeom>
          <a:solidFill>
            <a:srgbClr val="FCDABA"/>
          </a:solidFill>
        </p:spPr>
        <p:txBody>
          <a:bodyPr lIns="0" tIns="0" rIns="0" bIns="0">
            <a:noAutofit/>
          </a:bodyPr>
          <a:lstStyle/>
          <a:p>
            <a:pPr indent="88900">
              <a:lnSpc>
                <a:spcPts val="528"/>
              </a:lnSpc>
            </a:pPr>
            <a:r>
              <a:rPr lang="en-US" sz="400">
                <a:solidFill>
                  <a:srgbClr val="76645F"/>
                </a:solidFill>
                <a:latin typeface="Arial"/>
              </a:rPr>
              <a:t>Assignment</a:t>
            </a:r>
          </a:p>
          <a:p>
            <a:pPr indent="0">
              <a:lnSpc>
                <a:spcPts val="528"/>
              </a:lnSpc>
            </a:pPr>
            <a:r>
              <a:rPr lang="en-US" sz="400">
                <a:solidFill>
                  <a:srgbClr val="76645F"/>
                </a:solidFill>
                <a:latin typeface="Arial"/>
              </a:rPr>
              <a:t>± Brecfc even/Cost-Volume Analysis Decision Analysis Decision Tables Decision Trees {Graphical)</a:t>
            </a:r>
          </a:p>
          <a:p>
            <a:pPr indent="177800">
              <a:lnSpc>
                <a:spcPts val="528"/>
              </a:lnSpc>
            </a:pPr>
            <a:r>
              <a:rPr lang="en-US" sz="400">
                <a:solidFill>
                  <a:srgbClr val="76645F"/>
                </a:solidFill>
                <a:latin typeface="Arial"/>
              </a:rPr>
              <a:t>One Period Inventory (Supply/Dei -Factor Rating - Forecasting</a:t>
            </a:r>
          </a:p>
          <a:p>
            <a:pPr indent="177800">
              <a:lnSpc>
                <a:spcPts val="528"/>
              </a:lnSpc>
            </a:pPr>
            <a:r>
              <a:rPr lang="en-US" sz="400">
                <a:solidFill>
                  <a:srgbClr val="76645F"/>
                </a:solidFill>
                <a:latin typeface="Arial"/>
              </a:rPr>
              <a:t>Time Senes Analysis Least Squares - Simple and Multip </a:t>
            </a:r>
            <a:r>
              <a:rPr lang="es" sz="400">
                <a:solidFill>
                  <a:srgbClr val="76645F"/>
                </a:solidFill>
                <a:latin typeface="Arial"/>
              </a:rPr>
              <a:t>Regresan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Protector Error Analysts Game Theory Goal Programming Integer &amp; Mixed integer Programming j Inventory</a:t>
            </a:r>
          </a:p>
          <a:p>
            <a:pPr marR="152400" indent="88900">
              <a:lnSpc>
                <a:spcPts val="528"/>
              </a:lnSpc>
            </a:pPr>
            <a:r>
              <a:rPr lang="en-US" sz="400">
                <a:solidFill>
                  <a:srgbClr val="FC6762"/>
                </a:solidFill>
                <a:latin typeface="Arial"/>
              </a:rPr>
              <a:t>Linear Programming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Markov Analysis Material Requirements Planning 3- Networks</a:t>
            </a:r>
          </a:p>
          <a:p>
            <a:pPr indent="0">
              <a:lnSpc>
                <a:spcPts val="528"/>
              </a:lnSpc>
            </a:pPr>
            <a:r>
              <a:rPr lang="en-US" sz="400">
                <a:solidFill>
                  <a:srgbClr val="5C7FB6"/>
                </a:solidFill>
                <a:latin typeface="Arial"/>
              </a:rPr>
              <a:t>3</a:t>
            </a:r>
            <a:r>
              <a:rPr lang="en-US" sz="400">
                <a:solidFill>
                  <a:srgbClr val="76645F"/>
                </a:solidFill>
                <a:latin typeface="Arial"/>
              </a:rPr>
              <a:t>-Project Management (PEFT/CPM) </a:t>
            </a:r>
            <a:r>
              <a:rPr lang="es" sz="400">
                <a:solidFill>
                  <a:srgbClr val="76645F"/>
                </a:solidFill>
                <a:latin typeface="Arial"/>
              </a:rPr>
              <a:t>É-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Quaky Control Scoring Model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2310384" y="5516880"/>
            <a:ext cx="256032" cy="73152"/>
          </a:xfrm>
          <a:prstGeom prst="rect">
            <a:avLst/>
          </a:prstGeom>
          <a:solidFill>
            <a:srgbClr val="F5F5E9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716F74"/>
                </a:solidFill>
                <a:latin typeface="Arial"/>
              </a:rPr>
              <a:t>Objective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2322576" y="5614416"/>
            <a:ext cx="335280" cy="182880"/>
          </a:xfrm>
          <a:prstGeom prst="rect">
            <a:avLst/>
          </a:prstGeom>
          <a:solidFill>
            <a:srgbClr val="F5F5E9"/>
          </a:solidFill>
        </p:spPr>
        <p:txBody>
          <a:bodyPr lIns="0" tIns="0" rIns="0" bIns="0">
            <a:noAutofit/>
          </a:bodyPr>
          <a:lstStyle/>
          <a:p>
            <a:pPr indent="0" algn="just">
              <a:lnSpc>
                <a:spcPts val="816"/>
              </a:lnSpc>
            </a:pPr>
            <a:r>
              <a:rPr lang="en-US" sz="400">
                <a:solidFill>
                  <a:srgbClr val="0864B8"/>
                </a:solidFill>
                <a:latin typeface="Tahoma"/>
              </a:rPr>
              <a:t>O </a:t>
            </a:r>
            <a:r>
              <a:rPr lang="en-US" sz="400">
                <a:solidFill>
                  <a:srgbClr val="867570"/>
                </a:solidFill>
                <a:latin typeface="Tahoma"/>
              </a:rPr>
              <a:t>Maximize </a:t>
            </a:r>
            <a:r>
              <a:rPr lang="en-US" sz="400">
                <a:solidFill>
                  <a:srgbClr val="B6B0AE"/>
                </a:solidFill>
                <a:latin typeface="Tahoma"/>
              </a:rPr>
              <a:t>O </a:t>
            </a:r>
            <a:r>
              <a:rPr lang="en-US" sz="400">
                <a:solidFill>
                  <a:srgbClr val="867570"/>
                </a:solidFill>
                <a:latin typeface="Tahoma"/>
              </a:rPr>
              <a:t>Minsnize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2298192" y="5876544"/>
            <a:ext cx="579120" cy="79248"/>
          </a:xfrm>
          <a:prstGeom prst="rect">
            <a:avLst/>
          </a:prstGeom>
          <a:solidFill>
            <a:srgbClr val="F5F5E9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50" u="sng">
                <a:solidFill>
                  <a:srgbClr val="5BADF3"/>
                </a:solidFill>
                <a:latin typeface="Arial"/>
              </a:rPr>
              <a:t>(untitled) Solution</a:t>
            </a:r>
          </a:p>
        </p:txBody>
      </p:sp>
      <p:graphicFrame>
        <p:nvGraphicFramePr>
          <p:cNvPr id="23" name="Tabla 22"/>
          <p:cNvGraphicFramePr>
            <a:graphicFrameLocks noGrp="1"/>
          </p:cNvGraphicFramePr>
          <p:nvPr/>
        </p:nvGraphicFramePr>
        <p:xfrm>
          <a:off x="2270760" y="5943600"/>
          <a:ext cx="3166872" cy="1322832"/>
        </p:xfrm>
        <a:graphic>
          <a:graphicData uri="http://schemas.openxmlformats.org/drawingml/2006/table">
            <a:tbl>
              <a:tblPr/>
              <a:tblGrid>
                <a:gridCol w="801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92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18872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Original Problem</a:t>
                      </a: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88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495668"/>
                          </a:solidFill>
                          <a:latin typeface="Arial"/>
                        </a:rPr>
                        <a:t>Maximize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95668"/>
                          </a:solidFill>
                          <a:latin typeface="Arial"/>
                        </a:rPr>
                        <a:t>X Y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488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Constraint </a:t>
                      </a:r>
                      <a:r>
                        <a:rPr lang="es" sz="500" b="1">
                          <a:solidFill>
                            <a:srgbClr val="5C6C77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9576C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&lt;=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5758A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Constraint 2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57072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95668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95668"/>
                          </a:solidFill>
                          <a:latin typeface="Arial"/>
                        </a:rPr>
                        <a:t>&lt;=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392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Constraint 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57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9798B"/>
                          </a:solidFill>
                          <a:latin typeface="Arial"/>
                        </a:rPr>
                        <a:t>&gt;=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Constraint 4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06385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4423E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&gt;=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57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536"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5344"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7536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79798B"/>
                          </a:solidFill>
                          <a:latin typeface="Arial"/>
                        </a:rPr>
                        <a:t>Dual </a:t>
                      </a:r>
                      <a:r>
                        <a:rPr lang="en-US" sz="500" b="1">
                          <a:solidFill>
                            <a:srgbClr val="59576C"/>
                          </a:solidFill>
                          <a:latin typeface="Arial"/>
                        </a:rPr>
                        <a:t>Problem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8392"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95668"/>
                          </a:solidFill>
                          <a:latin typeface="Arial"/>
                        </a:rPr>
                        <a:t>Constraint </a:t>
                      </a:r>
                      <a:r>
                        <a:rPr lang="en-US" sz="500" b="1">
                          <a:solidFill>
                            <a:srgbClr val="517485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95668"/>
                          </a:solidFill>
                          <a:latin typeface="Arial"/>
                        </a:rPr>
                        <a:t>Constraint </a:t>
                      </a:r>
                      <a:r>
                        <a:rPr lang="en-US" sz="500" b="1">
                          <a:solidFill>
                            <a:srgbClr val="517485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9576C"/>
                          </a:solidFill>
                          <a:latin typeface="Arial"/>
                        </a:rPr>
                        <a:t>Constraint 3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95668"/>
                          </a:solidFill>
                          <a:latin typeface="Arial"/>
                        </a:rPr>
                        <a:t>Constraint </a:t>
                      </a:r>
                      <a:r>
                        <a:rPr lang="en-US" sz="500" b="1">
                          <a:solidFill>
                            <a:srgbClr val="36373D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6E5B89"/>
                          </a:solidFill>
                          <a:latin typeface="Arial"/>
                        </a:rPr>
                        <a:t>Minimize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9798B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6757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9798B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495668"/>
                          </a:solidFill>
                          <a:latin typeface="Arial"/>
                        </a:rPr>
                        <a:t>X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5758A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2B2A2E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D7557"/>
                          </a:solidFill>
                          <a:latin typeface="Arial"/>
                        </a:rPr>
                        <a:t>-1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5758A"/>
                          </a:solidFill>
                          <a:latin typeface="Arial"/>
                        </a:rPr>
                        <a:t>&gt;=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6A398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94488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4C4B54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E95A2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s" sz="500" b="1">
                          <a:solidFill>
                            <a:srgbClr val="867570"/>
                          </a:solidFill>
                          <a:latin typeface="Arial"/>
                        </a:rPr>
                        <a:t>Ú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28DBA"/>
                          </a:solidFill>
                          <a:latin typeface="Arial"/>
                        </a:rPr>
                        <a:t>-1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3858A"/>
                          </a:solidFill>
                          <a:latin typeface="Arial"/>
                        </a:rPr>
                        <a:t>&gt;=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2524B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97536"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4" name="Rectángulo 23"/>
          <p:cNvSpPr/>
          <p:nvPr/>
        </p:nvSpPr>
        <p:spPr>
          <a:xfrm>
            <a:off x="1292352" y="7382256"/>
            <a:ext cx="975360" cy="195072"/>
          </a:xfrm>
          <a:prstGeom prst="rect">
            <a:avLst/>
          </a:prstGeom>
          <a:solidFill>
            <a:srgbClr val="DDE0E4"/>
          </a:solidFill>
        </p:spPr>
        <p:txBody>
          <a:bodyPr lIns="0" tIns="0" rIns="0" bIns="0">
            <a:noAutofit/>
          </a:bodyPr>
          <a:lstStyle/>
          <a:p>
            <a:pPr indent="0">
              <a:spcAft>
                <a:spcPts val="210"/>
              </a:spcAft>
            </a:pPr>
            <a:r>
              <a:rPr lang="en-US" sz="400">
                <a:solidFill>
                  <a:srgbClr val="59576C"/>
                </a:solidFill>
                <a:latin typeface="Arial"/>
              </a:rPr>
              <a:t>Linear Programming Solution Screen</a:t>
            </a:r>
          </a:p>
          <a:p>
            <a:pPr marL="152400" indent="0"/>
            <a:r>
              <a:rPr lang="en-US" sz="400">
                <a:solidFill>
                  <a:srgbClr val="C22C1F"/>
                </a:solidFill>
                <a:latin typeface="Arial"/>
              </a:rPr>
              <a:t>O</a:t>
            </a:r>
          </a:p>
        </p:txBody>
      </p:sp>
      <p:sp>
        <p:nvSpPr>
          <p:cNvPr id="25" name="Rectángulo 24"/>
          <p:cNvSpPr/>
          <p:nvPr/>
        </p:nvSpPr>
        <p:spPr>
          <a:xfrm>
            <a:off x="2834640" y="7382256"/>
            <a:ext cx="2310384" cy="249936"/>
          </a:xfrm>
          <a:prstGeom prst="rect">
            <a:avLst/>
          </a:prstGeom>
          <a:solidFill>
            <a:srgbClr val="B9D1EB"/>
          </a:solidFill>
        </p:spPr>
        <p:txBody>
          <a:bodyPr lIns="0" tIns="0" rIns="0" bIns="0">
            <a:noAutofit/>
          </a:bodyPr>
          <a:lstStyle/>
          <a:p>
            <a:pPr marL="698500" indent="0">
              <a:spcAft>
                <a:spcPts val="210"/>
              </a:spcAft>
            </a:pPr>
            <a:r>
              <a:rPr lang="en-US" sz="400">
                <a:solidFill>
                  <a:srgbClr val="59576C"/>
                </a:solidFill>
                <a:latin typeface="Arial"/>
              </a:rPr>
              <a:t>Taylor's Introduction to Management Science Textbook</a:t>
            </a:r>
          </a:p>
          <a:p>
            <a:pPr indent="0"/>
            <a:r>
              <a:rPr lang="en-US" sz="1100">
                <a:solidFill>
                  <a:srgbClr val="2B2A2E"/>
                </a:solidFill>
                <a:latin typeface="Arial"/>
              </a:rPr>
              <a:t>Q </a:t>
            </a:r>
            <a:r>
              <a:rPr lang="en-US" sz="400" cap="small">
                <a:solidFill>
                  <a:srgbClr val="2B2A2E"/>
                </a:solidFill>
                <a:latin typeface="Arial"/>
              </a:rPr>
              <a:t>l. </a:t>
            </a:r>
            <a:r>
              <a:rPr lang="en-US" sz="400" cap="small">
                <a:solidFill>
                  <a:srgbClr val="2074B4"/>
                </a:solidFill>
                <a:latin typeface="Arial"/>
              </a:rPr>
              <a:t>.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5699760" y="7278624"/>
            <a:ext cx="1139952" cy="408432"/>
          </a:xfrm>
          <a:prstGeom prst="rect">
            <a:avLst/>
          </a:prstGeom>
          <a:solidFill>
            <a:srgbClr val="E2DCD6"/>
          </a:solidFill>
        </p:spPr>
        <p:txBody>
          <a:bodyPr wrap="none" lIns="0" tIns="0" rIns="0" bIns="0">
            <a:noAutofit/>
          </a:bodyPr>
          <a:lstStyle/>
          <a:p>
            <a:pPr indent="0" algn="r"/>
            <a:r>
              <a:rPr lang="en-US" sz="400">
                <a:solidFill>
                  <a:srgbClr val="59576C"/>
                </a:solidFill>
                <a:latin typeface="Arial"/>
              </a:rPr>
              <a:t>Developed by Howard J. Weiss</a:t>
            </a:r>
          </a:p>
        </p:txBody>
      </p:sp>
      <p:sp>
        <p:nvSpPr>
          <p:cNvPr id="27" name="Rectángulo 26"/>
          <p:cNvSpPr/>
          <p:nvPr/>
        </p:nvSpPr>
        <p:spPr>
          <a:xfrm>
            <a:off x="1304544" y="8165592"/>
            <a:ext cx="2365248" cy="70713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lnSpc>
                <a:spcPts val="2592"/>
              </a:lnSpc>
            </a:pPr>
            <a:r>
              <a:rPr lang="es" sz="1150" b="1">
                <a:latin typeface="Arial"/>
              </a:rPr>
              <a:t>Ejercicio </a:t>
            </a:r>
            <a:r>
              <a:rPr lang="en-US" sz="1150" b="1">
                <a:latin typeface="Arial"/>
              </a:rPr>
              <a:t>3 — </a:t>
            </a:r>
            <a:r>
              <a:rPr lang="es" sz="1150" b="1">
                <a:latin typeface="Arial"/>
              </a:rPr>
              <a:t>Bebidas Enunciado:</a:t>
            </a:r>
          </a:p>
          <a:p>
            <a:pPr indent="0"/>
            <a:r>
              <a:rPr lang="es" sz="1100">
                <a:latin typeface="Arial"/>
              </a:rPr>
              <a:t>Producción de bebida A (x) y B (y):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298448" y="908304"/>
            <a:ext cx="2374392" cy="18745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spcAft>
                <a:spcPts val="840"/>
              </a:spcAft>
            </a:pPr>
            <a:r>
              <a:rPr lang="en-US" sz="1100">
                <a:latin typeface="Arial"/>
              </a:rPr>
              <a:t>•    </a:t>
            </a:r>
            <a:r>
              <a:rPr lang="es" sz="1100">
                <a:latin typeface="Arial"/>
              </a:rPr>
              <a:t>Ganancias: </a:t>
            </a:r>
            <a:r>
              <a:rPr lang="en-US" sz="1100">
                <a:latin typeface="Arial"/>
              </a:rPr>
              <a:t>A </a:t>
            </a:r>
            <a:r>
              <a:rPr lang="es" sz="1100">
                <a:latin typeface="Arial"/>
              </a:rPr>
              <a:t>= 2 $/u, B = 3 $/u</a:t>
            </a:r>
          </a:p>
          <a:p>
            <a:pPr indent="0" algn="just">
              <a:spcAft>
                <a:spcPts val="840"/>
              </a:spcAft>
            </a:pPr>
            <a:r>
              <a:rPr lang="es" sz="1100">
                <a:latin typeface="Arial"/>
              </a:rPr>
              <a:t>•    Restricciones:</a:t>
            </a:r>
          </a:p>
          <a:p>
            <a:pPr marL="622300" indent="0" algn="just">
              <a:lnSpc>
                <a:spcPts val="1632"/>
              </a:lnSpc>
            </a:pPr>
            <a:r>
              <a:rPr lang="es" sz="1050" b="1">
                <a:solidFill>
                  <a:srgbClr val="58565B"/>
                </a:solidFill>
                <a:latin typeface="Times New Roman"/>
              </a:rPr>
              <a:t>•    </a:t>
            </a:r>
            <a:r>
              <a:rPr lang="es" sz="1050" b="1">
                <a:solidFill>
                  <a:srgbClr val="201E1F"/>
                </a:solidFill>
                <a:latin typeface="Times New Roman"/>
              </a:rPr>
              <a:t>a; </a:t>
            </a:r>
            <a:r>
              <a:rPr lang="es" sz="1050" b="1">
                <a:solidFill>
                  <a:srgbClr val="58565B"/>
                </a:solidFill>
                <a:latin typeface="Times New Roman"/>
              </a:rPr>
              <a:t>4- </a:t>
            </a:r>
            <a:r>
              <a:rPr lang="es" sz="1050" b="1">
                <a:solidFill>
                  <a:srgbClr val="201E1F"/>
                </a:solidFill>
                <a:latin typeface="Times New Roman"/>
              </a:rPr>
              <a:t>3y </a:t>
            </a:r>
            <a:r>
              <a:rPr lang="es" sz="1050" b="1">
                <a:solidFill>
                  <a:srgbClr val="36373D"/>
                </a:solidFill>
                <a:latin typeface="Times New Roman"/>
              </a:rPr>
              <a:t>&lt; </a:t>
            </a:r>
            <a:r>
              <a:rPr lang="es" sz="1050" b="1">
                <a:solidFill>
                  <a:srgbClr val="201E1F"/>
                </a:solidFill>
                <a:latin typeface="Times New Roman"/>
              </a:rPr>
              <a:t>9</a:t>
            </a:r>
          </a:p>
          <a:p>
            <a:pPr marL="622300" indent="0" algn="just">
              <a:lnSpc>
                <a:spcPts val="1632"/>
              </a:lnSpc>
            </a:pPr>
            <a:r>
              <a:rPr lang="es" sz="1050" b="1">
                <a:solidFill>
                  <a:srgbClr val="58565B"/>
                </a:solidFill>
                <a:latin typeface="Times New Roman"/>
              </a:rPr>
              <a:t>•    </a:t>
            </a:r>
            <a:r>
              <a:rPr lang="es" sz="1000" i="1" spc="100">
                <a:solidFill>
                  <a:srgbClr val="201E1F"/>
                </a:solidFill>
                <a:latin typeface="Arial"/>
              </a:rPr>
              <a:t>2x </a:t>
            </a:r>
            <a:r>
              <a:rPr lang="es" sz="1000" i="1" spc="100">
                <a:solidFill>
                  <a:srgbClr val="8E95A2"/>
                </a:solidFill>
                <a:latin typeface="Arial"/>
              </a:rPr>
              <a:t>+ </a:t>
            </a:r>
            <a:r>
              <a:rPr lang="es" sz="1000" i="1" spc="100">
                <a:solidFill>
                  <a:srgbClr val="201E1F"/>
                </a:solidFill>
                <a:latin typeface="Arial"/>
              </a:rPr>
              <a:t>y</a:t>
            </a:r>
            <a:r>
              <a:rPr lang="es" sz="1050" b="1">
                <a:solidFill>
                  <a:srgbClr val="201E1F"/>
                </a:solidFill>
                <a:latin typeface="Times New Roman"/>
              </a:rPr>
              <a:t> </a:t>
            </a:r>
            <a:r>
              <a:rPr lang="es" sz="1050" b="1">
                <a:solidFill>
                  <a:srgbClr val="36373D"/>
                </a:solidFill>
                <a:latin typeface="Times New Roman"/>
              </a:rPr>
              <a:t>&lt; </a:t>
            </a:r>
            <a:r>
              <a:rPr lang="es" sz="1050" b="1">
                <a:solidFill>
                  <a:srgbClr val="201E1F"/>
                </a:solidFill>
                <a:latin typeface="Times New Roman"/>
              </a:rPr>
              <a:t>8</a:t>
            </a:r>
          </a:p>
          <a:p>
            <a:pPr marL="622300" indent="0" algn="just">
              <a:lnSpc>
                <a:spcPts val="1632"/>
              </a:lnSpc>
              <a:spcAft>
                <a:spcPts val="210"/>
              </a:spcAft>
            </a:pPr>
            <a:r>
              <a:rPr lang="es" sz="1050" b="1">
                <a:solidFill>
                  <a:srgbClr val="58565B"/>
                </a:solidFill>
                <a:latin typeface="Times New Roman"/>
              </a:rPr>
              <a:t>•    </a:t>
            </a:r>
            <a:r>
              <a:rPr lang="es" sz="1000" i="1" spc="100">
                <a:solidFill>
                  <a:srgbClr val="201E1F"/>
                </a:solidFill>
                <a:latin typeface="Arial"/>
              </a:rPr>
              <a:t>x, y </a:t>
            </a:r>
            <a:r>
              <a:rPr lang="es" sz="1000" i="1" spc="100">
                <a:solidFill>
                  <a:srgbClr val="36373D"/>
                </a:solidFill>
                <a:latin typeface="Arial"/>
              </a:rPr>
              <a:t>&gt;</a:t>
            </a:r>
            <a:r>
              <a:rPr lang="es" sz="1050" b="1">
                <a:solidFill>
                  <a:srgbClr val="36373D"/>
                </a:solidFill>
                <a:latin typeface="Times New Roman"/>
              </a:rPr>
              <a:t> </a:t>
            </a:r>
            <a:r>
              <a:rPr lang="es" sz="1050" b="1">
                <a:solidFill>
                  <a:srgbClr val="201E1F"/>
                </a:solidFill>
                <a:latin typeface="Times New Roman"/>
              </a:rPr>
              <a:t>0</a:t>
            </a:r>
          </a:p>
          <a:p>
            <a:pPr marL="317500" marR="520700" indent="0">
              <a:lnSpc>
                <a:spcPts val="1632"/>
              </a:lnSpc>
              <a:spcAft>
                <a:spcPts val="840"/>
              </a:spcAft>
            </a:pPr>
            <a:r>
              <a:rPr lang="es" sz="950">
                <a:solidFill>
                  <a:srgbClr val="201E1F"/>
                </a:solidFill>
                <a:latin typeface="Candara"/>
              </a:rPr>
              <a:t>Primal: Max Z = 2x + 3y </a:t>
            </a:r>
            <a:r>
              <a:rPr lang="en-US" sz="950">
                <a:solidFill>
                  <a:srgbClr val="201E1F"/>
                </a:solidFill>
                <a:latin typeface="Candara"/>
              </a:rPr>
              <a:t>Dual: Min </a:t>
            </a:r>
            <a:r>
              <a:rPr lang="es" sz="950">
                <a:solidFill>
                  <a:srgbClr val="201E1F"/>
                </a:solidFill>
                <a:latin typeface="Candara"/>
              </a:rPr>
              <a:t>W = </a:t>
            </a:r>
            <a:r>
              <a:rPr lang="es" sz="950">
                <a:solidFill>
                  <a:srgbClr val="36373D"/>
                </a:solidFill>
                <a:latin typeface="Candara"/>
              </a:rPr>
              <a:t>9u1 </a:t>
            </a:r>
            <a:r>
              <a:rPr lang="es" sz="950">
                <a:solidFill>
                  <a:srgbClr val="201E1F"/>
                </a:solidFill>
                <a:latin typeface="Candara"/>
              </a:rPr>
              <a:t>+ </a:t>
            </a:r>
            <a:r>
              <a:rPr lang="es" sz="950">
                <a:solidFill>
                  <a:srgbClr val="36373D"/>
                </a:solidFill>
                <a:latin typeface="Candara"/>
              </a:rPr>
              <a:t>8u2 </a:t>
            </a:r>
            <a:r>
              <a:rPr lang="es" sz="950">
                <a:solidFill>
                  <a:srgbClr val="201E1F"/>
                </a:solidFill>
                <a:latin typeface="Candara"/>
              </a:rPr>
              <a:t>s.a. </a:t>
            </a:r>
            <a:r>
              <a:rPr lang="es" sz="950">
                <a:solidFill>
                  <a:srgbClr val="36373D"/>
                </a:solidFill>
                <a:latin typeface="Candara"/>
              </a:rPr>
              <a:t>ul </a:t>
            </a:r>
            <a:r>
              <a:rPr lang="es" sz="950">
                <a:solidFill>
                  <a:srgbClr val="58565B"/>
                </a:solidFill>
                <a:latin typeface="Candara"/>
              </a:rPr>
              <a:t>+ </a:t>
            </a:r>
            <a:r>
              <a:rPr lang="es" sz="950">
                <a:solidFill>
                  <a:srgbClr val="201E1F"/>
                </a:solidFill>
                <a:latin typeface="Candara"/>
              </a:rPr>
              <a:t>2u2 &gt;2; 3u1 + </a:t>
            </a:r>
            <a:r>
              <a:rPr lang="es" sz="950">
                <a:solidFill>
                  <a:srgbClr val="36373D"/>
                </a:solidFill>
                <a:latin typeface="Candara"/>
              </a:rPr>
              <a:t>u2 </a:t>
            </a:r>
            <a:r>
              <a:rPr lang="es" sz="950">
                <a:solidFill>
                  <a:srgbClr val="201E1F"/>
                </a:solidFill>
                <a:latin typeface="Candara"/>
              </a:rPr>
              <a:t>&gt;3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304544" y="2980944"/>
            <a:ext cx="1520952" cy="1524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spcBef>
                <a:spcPts val="840"/>
              </a:spcBef>
            </a:pPr>
            <a:r>
              <a:rPr lang="es" sz="1100">
                <a:latin typeface="Arial"/>
              </a:rPr>
              <a:t>Resuelto con RStudio: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542288" y="3310128"/>
            <a:ext cx="268224" cy="6705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/>
            <a:r>
              <a:rPr lang="es" sz="400">
                <a:solidFill>
                  <a:srgbClr val="86B7DD"/>
                </a:solidFill>
                <a:latin typeface="Arial"/>
              </a:rPr>
              <a:t>O </a:t>
            </a:r>
            <a:r>
              <a:rPr lang="es" sz="400">
                <a:solidFill>
                  <a:srgbClr val="76645F"/>
                </a:solidFill>
                <a:latin typeface="Arial"/>
              </a:rPr>
              <a:t>RStudio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560576" y="3425952"/>
            <a:ext cx="1923288" cy="17373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lnSpc>
                <a:spcPts val="912"/>
              </a:lnSpc>
            </a:pPr>
            <a:r>
              <a:rPr lang="en-US" sz="400">
                <a:solidFill>
                  <a:srgbClr val="76645F"/>
                </a:solidFill>
                <a:latin typeface="Arial"/>
              </a:rPr>
              <a:t>File Edit </a:t>
            </a:r>
            <a:r>
              <a:rPr lang="en-US" sz="400">
                <a:solidFill>
                  <a:srgbClr val="9C7651"/>
                </a:solidFill>
                <a:latin typeface="Arial"/>
              </a:rPr>
              <a:t>Code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View </a:t>
            </a:r>
            <a:r>
              <a:rPr lang="en-US" sz="400">
                <a:solidFill>
                  <a:srgbClr val="9C7651"/>
                </a:solidFill>
                <a:latin typeface="Arial"/>
              </a:rPr>
              <a:t>Plots </a:t>
            </a:r>
            <a:r>
              <a:rPr lang="en-US" sz="400">
                <a:solidFill>
                  <a:srgbClr val="4F7FA1"/>
                </a:solidFill>
                <a:latin typeface="Arial"/>
              </a:rPr>
              <a:t>Session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Build Debug </a:t>
            </a:r>
            <a:r>
              <a:rPr lang="en-US" sz="400">
                <a:solidFill>
                  <a:srgbClr val="4F7FA1"/>
                </a:solidFill>
                <a:latin typeface="Arial"/>
              </a:rPr>
              <a:t>Profile </a:t>
            </a:r>
            <a:r>
              <a:rPr lang="en-US" sz="400">
                <a:solidFill>
                  <a:srgbClr val="83858A"/>
                </a:solidFill>
                <a:latin typeface="Arial"/>
              </a:rPr>
              <a:t>Tools Help </a:t>
            </a:r>
            <a:r>
              <a:rPr lang="en-US" sz="400">
                <a:solidFill>
                  <a:srgbClr val="1B9F71"/>
                </a:solidFill>
                <a:latin typeface="Arial"/>
              </a:rPr>
              <a:t>© </a:t>
            </a:r>
            <a:r>
              <a:rPr lang="en-US" sz="400">
                <a:solidFill>
                  <a:srgbClr val="201E1F"/>
                </a:solidFill>
                <a:latin typeface="Arial"/>
              </a:rPr>
              <a:t>'    </a:t>
            </a:r>
            <a:r>
              <a:rPr lang="en-US" sz="400">
                <a:solidFill>
                  <a:srgbClr val="83B57C"/>
                </a:solidFill>
                <a:latin typeface="Arial"/>
              </a:rPr>
              <a:t>tS*</a:t>
            </a:r>
            <a:r>
              <a:rPr lang="en-US" sz="400" baseline="30000">
                <a:solidFill>
                  <a:srgbClr val="83B57C"/>
                </a:solidFill>
                <a:latin typeface="Arial"/>
              </a:rPr>
              <a:t>1</a:t>
            </a:r>
            <a:r>
              <a:rPr lang="en-US" sz="400">
                <a:solidFill>
                  <a:srgbClr val="76645F"/>
                </a:solidFill>
                <a:latin typeface="Arial"/>
              </a:rPr>
              <a:t>" </a:t>
            </a:r>
            <a:r>
              <a:rPr lang="en-US" sz="400">
                <a:solidFill>
                  <a:srgbClr val="86B7DD"/>
                </a:solidFill>
                <a:latin typeface="Arial"/>
              </a:rPr>
              <a:t>tJ 0    </a:t>
            </a:r>
            <a:r>
              <a:rPr lang="en-US" sz="400">
                <a:solidFill>
                  <a:srgbClr val="C2C9D4"/>
                </a:solidFill>
                <a:latin typeface="Arial"/>
              </a:rPr>
              <a:t>3 I </a:t>
            </a:r>
            <a:r>
              <a:rPr lang="en-US" sz="450" i="1">
                <a:solidFill>
                  <a:srgbClr val="A5ACB5"/>
                </a:solidFill>
                <a:latin typeface="Times New Roman"/>
              </a:rPr>
              <a:t>A</a:t>
            </a:r>
            <a:r>
              <a:rPr lang="en-US" sz="400">
                <a:solidFill>
                  <a:srgbClr val="A5ACB5"/>
                </a:solidFill>
                <a:latin typeface="Arial"/>
              </a:rPr>
              <a:t> </a:t>
            </a:r>
            <a:r>
              <a:rPr lang="en-US" sz="400">
                <a:solidFill>
                  <a:srgbClr val="C2C9D4"/>
                </a:solidFill>
                <a:latin typeface="Arial"/>
              </a:rPr>
              <a:t>Go to </a:t>
            </a:r>
            <a:r>
              <a:rPr lang="en-US" sz="400">
                <a:solidFill>
                  <a:srgbClr val="A5ACB5"/>
                </a:solidFill>
                <a:latin typeface="Arial"/>
              </a:rPr>
              <a:t>file/function    </a:t>
            </a:r>
            <a:r>
              <a:rPr lang="en-US" sz="400">
                <a:solidFill>
                  <a:srgbClr val="201E1F"/>
                </a:solidFill>
                <a:latin typeface="Arial"/>
              </a:rPr>
              <a:t>■ </a:t>
            </a:r>
            <a:r>
              <a:rPr lang="en-US" sz="400">
                <a:solidFill>
                  <a:srgbClr val="4F7FA1"/>
                </a:solidFill>
                <a:latin typeface="Arial"/>
              </a:rPr>
              <a:t>Addins ■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612392" y="3666744"/>
            <a:ext cx="1222248" cy="17373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-228600">
              <a:lnSpc>
                <a:spcPts val="912"/>
              </a:lnSpc>
            </a:pPr>
            <a:r>
              <a:rPr lang="es" sz="400" i="1">
                <a:solidFill>
                  <a:srgbClr val="4F7FA1"/>
                </a:solidFill>
                <a:latin typeface="Arial"/>
              </a:rPr>
              <a:t>O</a:t>
            </a:r>
            <a:r>
              <a:rPr lang="es" sz="400">
                <a:solidFill>
                  <a:srgbClr val="4F7FA1"/>
                </a:solidFill>
                <a:latin typeface="Arial"/>
              </a:rPr>
              <a:t>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EjDIMaxi.R X </a:t>
            </a:r>
            <a:r>
              <a:rPr lang="en-US" sz="400">
                <a:solidFill>
                  <a:srgbClr val="4F7FA1"/>
                </a:solidFill>
                <a:latin typeface="Arial"/>
              </a:rPr>
              <a:t>f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EjD2Maxi.R </a:t>
            </a:r>
            <a:r>
              <a:rPr lang="en-US" sz="400">
                <a:solidFill>
                  <a:srgbClr val="4F7FA1"/>
                </a:solidFill>
                <a:latin typeface="Arial"/>
              </a:rPr>
              <a:t>®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EjD3Maxi.R </a:t>
            </a:r>
            <a:r>
              <a:rPr lang="en-US" sz="400">
                <a:solidFill>
                  <a:srgbClr val="86B7DD"/>
                </a:solidFill>
                <a:latin typeface="Arial"/>
              </a:rPr>
              <a:t>:    ¿j g| Source on Save    ■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807464" y="3855720"/>
            <a:ext cx="691896" cy="5791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00" b="1">
                <a:solidFill>
                  <a:srgbClr val="7F6233"/>
                </a:solidFill>
                <a:latin typeface="Arial"/>
              </a:rPr>
              <a:t>f.obj.dual </a:t>
            </a:r>
            <a:r>
              <a:rPr lang="en-US" sz="500" b="1">
                <a:solidFill>
                  <a:srgbClr val="83858A"/>
                </a:solidFill>
                <a:latin typeface="Arial"/>
              </a:rPr>
              <a:t>&lt;- </a:t>
            </a:r>
            <a:r>
              <a:rPr lang="en-US" sz="500" b="1">
                <a:solidFill>
                  <a:srgbClr val="41408E"/>
                </a:solidFill>
                <a:latin typeface="Arial"/>
              </a:rPr>
              <a:t>c(9,8)</a:t>
            </a:r>
          </a:p>
        </p:txBody>
      </p:sp>
      <p:sp>
        <p:nvSpPr>
          <p:cNvPr id="8" name="Rectángulo 7"/>
          <p:cNvSpPr/>
          <p:nvPr/>
        </p:nvSpPr>
        <p:spPr>
          <a:xfrm>
            <a:off x="3742944" y="3761232"/>
            <a:ext cx="627888" cy="7924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1B9F71"/>
                </a:solidFill>
                <a:latin typeface="Arial"/>
              </a:rPr>
              <a:t>■♦■Run "*■* I i </a:t>
            </a:r>
            <a:r>
              <a:rPr lang="en-US" sz="400">
                <a:solidFill>
                  <a:srgbClr val="86B7DD"/>
                </a:solidFill>
                <a:latin typeface="Arial"/>
              </a:rPr>
              <a:t>j* </a:t>
            </a:r>
            <a:r>
              <a:rPr lang="en-US" sz="400">
                <a:solidFill>
                  <a:srgbClr val="5D7557"/>
                </a:solidFill>
                <a:latin typeface="Arial"/>
              </a:rPr>
              <a:t>Source </a:t>
            </a:r>
            <a:r>
              <a:rPr lang="en-US" sz="400" baseline="30000">
                <a:solidFill>
                  <a:srgbClr val="5D7557"/>
                </a:solidFill>
                <a:latin typeface="Arial"/>
              </a:rPr>
              <a:t>1</a:t>
            </a:r>
          </a:p>
        </p:txBody>
      </p:sp>
      <p:sp>
        <p:nvSpPr>
          <p:cNvPr id="9" name="Rectángulo 8"/>
          <p:cNvSpPr/>
          <p:nvPr/>
        </p:nvSpPr>
        <p:spPr>
          <a:xfrm>
            <a:off x="1667256" y="3925824"/>
            <a:ext cx="1956816" cy="5791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528"/>
              </a:lnSpc>
            </a:pPr>
            <a:r>
              <a:rPr lang="en-US" sz="500" b="1">
                <a:solidFill>
                  <a:srgbClr val="79798B"/>
                </a:solidFill>
                <a:latin typeface="Arial"/>
              </a:rPr>
              <a:t>11    f.</a:t>
            </a:r>
            <a:r>
              <a:rPr lang="en-US" sz="500" b="1">
                <a:solidFill>
                  <a:srgbClr val="435B46"/>
                </a:solidFill>
                <a:latin typeface="Arial"/>
              </a:rPr>
              <a:t>con.</a:t>
            </a:r>
            <a:r>
              <a:rPr lang="en-US" sz="500" b="1">
                <a:solidFill>
                  <a:srgbClr val="775820"/>
                </a:solidFill>
                <a:latin typeface="Arial"/>
              </a:rPr>
              <a:t>dual &lt;- </a:t>
            </a:r>
            <a:r>
              <a:rPr lang="en-US" sz="500" b="1">
                <a:solidFill>
                  <a:srgbClr val="59576C"/>
                </a:solidFill>
                <a:latin typeface="Arial"/>
              </a:rPr>
              <a:t>matrix{cCl,2,</a:t>
            </a:r>
            <a:r>
              <a:rPr lang="en-US" sz="500" b="1">
                <a:solidFill>
                  <a:srgbClr val="445199"/>
                </a:solidFill>
                <a:latin typeface="Arial"/>
              </a:rPr>
              <a:t>3,1), </a:t>
            </a:r>
            <a:r>
              <a:rPr lang="en-US" sz="500" b="1">
                <a:solidFill>
                  <a:srgbClr val="59576C"/>
                </a:solidFill>
                <a:latin typeface="Arial"/>
              </a:rPr>
              <a:t>nrow=2, </a:t>
            </a:r>
            <a:r>
              <a:rPr lang="en-US" sz="500" b="1">
                <a:solidFill>
                  <a:srgbClr val="79798B"/>
                </a:solidFill>
                <a:latin typeface="Arial"/>
              </a:rPr>
              <a:t>byrow=TRUE)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1667256" y="3995928"/>
            <a:ext cx="835152" cy="5486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528"/>
              </a:lnSpc>
            </a:pPr>
            <a:r>
              <a:rPr lang="en-US" sz="500" b="1">
                <a:solidFill>
                  <a:srgbClr val="44423E"/>
                </a:solidFill>
                <a:latin typeface="Arial"/>
              </a:rPr>
              <a:t>12    </a:t>
            </a:r>
            <a:r>
              <a:rPr lang="en-US" sz="500" b="1">
                <a:solidFill>
                  <a:srgbClr val="79798B"/>
                </a:solidFill>
                <a:latin typeface="Arial"/>
              </a:rPr>
              <a:t>f.</a:t>
            </a:r>
            <a:r>
              <a:rPr lang="en-US" sz="500" b="1">
                <a:solidFill>
                  <a:srgbClr val="435B46"/>
                </a:solidFill>
                <a:latin typeface="Arial"/>
              </a:rPr>
              <a:t>rhs.</a:t>
            </a:r>
            <a:r>
              <a:rPr lang="en-US" sz="500" b="1">
                <a:solidFill>
                  <a:srgbClr val="775820"/>
                </a:solidFill>
                <a:latin typeface="Arial"/>
              </a:rPr>
              <a:t>dual </a:t>
            </a:r>
            <a:r>
              <a:rPr lang="en-US" sz="500" b="1">
                <a:solidFill>
                  <a:srgbClr val="79798B"/>
                </a:solidFill>
                <a:latin typeface="Arial"/>
              </a:rPr>
              <a:t>&lt;- </a:t>
            </a:r>
            <a:r>
              <a:rPr lang="en-US" sz="500" b="1">
                <a:solidFill>
                  <a:srgbClr val="41408E"/>
                </a:solidFill>
                <a:latin typeface="Arial"/>
              </a:rPr>
              <a:t>c(2,3)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1667256" y="4066032"/>
            <a:ext cx="1045464" cy="5486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528"/>
              </a:lnSpc>
            </a:pPr>
            <a:r>
              <a:rPr lang="en-US" sz="500" b="1">
                <a:solidFill>
                  <a:srgbClr val="716F74"/>
                </a:solidFill>
                <a:latin typeface="Arial"/>
              </a:rPr>
              <a:t>13    </a:t>
            </a:r>
            <a:r>
              <a:rPr lang="en-US" sz="500" b="1">
                <a:latin typeface="Arial"/>
              </a:rPr>
              <a:t>f.</a:t>
            </a:r>
            <a:r>
              <a:rPr lang="en-US" sz="500" b="1">
                <a:solidFill>
                  <a:srgbClr val="2B2A2E"/>
                </a:solidFill>
                <a:latin typeface="Arial"/>
              </a:rPr>
              <a:t>dir.</a:t>
            </a:r>
            <a:r>
              <a:rPr lang="en-US" sz="500" b="1">
                <a:solidFill>
                  <a:srgbClr val="775820"/>
                </a:solidFill>
                <a:latin typeface="Arial"/>
              </a:rPr>
              <a:t>dual </a:t>
            </a:r>
            <a:r>
              <a:rPr lang="en-US" sz="500" b="1">
                <a:solidFill>
                  <a:srgbClr val="8E95A2"/>
                </a:solidFill>
                <a:latin typeface="Arial"/>
              </a:rPr>
              <a:t>&lt;- </a:t>
            </a:r>
            <a:r>
              <a:rPr lang="en-US" sz="500" b="1">
                <a:solidFill>
                  <a:srgbClr val="59576C"/>
                </a:solidFill>
                <a:latin typeface="Arial"/>
              </a:rPr>
              <a:t>cC"&gt;=”,"&gt;=")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1667256" y="4133088"/>
            <a:ext cx="2377440" cy="6096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528"/>
              </a:lnSpc>
            </a:pPr>
            <a:r>
              <a:rPr lang="en-US" sz="500" b="1">
                <a:solidFill>
                  <a:srgbClr val="716F74"/>
                </a:solidFill>
                <a:latin typeface="Arial"/>
              </a:rPr>
              <a:t>14    </a:t>
            </a:r>
            <a:r>
              <a:rPr lang="en-US" sz="500" b="1">
                <a:solidFill>
                  <a:srgbClr val="44423E"/>
                </a:solidFill>
                <a:latin typeface="Arial"/>
              </a:rPr>
              <a:t>dua!3 </a:t>
            </a:r>
            <a:r>
              <a:rPr lang="en-US" sz="500" b="1">
                <a:solidFill>
                  <a:srgbClr val="79798B"/>
                </a:solidFill>
                <a:latin typeface="Arial"/>
              </a:rPr>
              <a:t>&lt;- </a:t>
            </a:r>
            <a:r>
              <a:rPr lang="en-US" sz="500" b="1">
                <a:solidFill>
                  <a:srgbClr val="435B46"/>
                </a:solidFill>
                <a:latin typeface="Arial"/>
              </a:rPr>
              <a:t>lpC’min", </a:t>
            </a:r>
            <a:r>
              <a:rPr lang="en-US" sz="500" b="1">
                <a:solidFill>
                  <a:srgbClr val="44423E"/>
                </a:solidFill>
                <a:latin typeface="Arial"/>
              </a:rPr>
              <a:t>f.obj.dual, </a:t>
            </a:r>
            <a:r>
              <a:rPr lang="en-US" sz="500" b="1">
                <a:solidFill>
                  <a:srgbClr val="2B2A2E"/>
                </a:solidFill>
                <a:latin typeface="Arial"/>
              </a:rPr>
              <a:t>f.con.dual, f.dir,</a:t>
            </a:r>
            <a:r>
              <a:rPr lang="en-US" sz="500" b="1">
                <a:solidFill>
                  <a:srgbClr val="44423E"/>
                </a:solidFill>
                <a:latin typeface="Arial"/>
              </a:rPr>
              <a:t>dual, </a:t>
            </a:r>
            <a:r>
              <a:rPr lang="en-US" sz="500" b="1">
                <a:solidFill>
                  <a:srgbClr val="59576C"/>
                </a:solidFill>
                <a:latin typeface="Arial"/>
              </a:rPr>
              <a:t>rep(Q,2))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1667256" y="4203192"/>
            <a:ext cx="2694432" cy="6096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528"/>
              </a:lnSpc>
            </a:pPr>
            <a:r>
              <a:rPr lang="en-US" sz="500" b="1">
                <a:solidFill>
                  <a:srgbClr val="716F74"/>
                </a:solidFill>
                <a:latin typeface="Arial"/>
              </a:rPr>
              <a:t>15    </a:t>
            </a:r>
            <a:r>
              <a:rPr lang="en-US" sz="500" b="1">
                <a:solidFill>
                  <a:srgbClr val="435B46"/>
                </a:solidFill>
                <a:latin typeface="Arial"/>
              </a:rPr>
              <a:t>cat("Dual </a:t>
            </a:r>
            <a:r>
              <a:rPr lang="en-US" sz="500" b="1">
                <a:solidFill>
                  <a:srgbClr val="488758"/>
                </a:solidFill>
                <a:latin typeface="Arial"/>
              </a:rPr>
              <a:t>3 (ul,u2):", </a:t>
            </a:r>
            <a:r>
              <a:rPr lang="en-US" sz="500" b="1">
                <a:solidFill>
                  <a:srgbClr val="44423E"/>
                </a:solidFill>
                <a:latin typeface="Arial"/>
              </a:rPr>
              <a:t>dual3Ssolution, </a:t>
            </a:r>
            <a:r>
              <a:rPr lang="en-US" sz="500" b="1">
                <a:solidFill>
                  <a:srgbClr val="829537"/>
                </a:solidFill>
                <a:latin typeface="Arial"/>
              </a:rPr>
              <a:t>''\nw </a:t>
            </a:r>
            <a:r>
              <a:rPr lang="es" sz="500" b="1">
                <a:solidFill>
                  <a:srgbClr val="488758"/>
                </a:solidFill>
                <a:latin typeface="Arial"/>
              </a:rPr>
              <a:t>óptimo:", </a:t>
            </a:r>
            <a:r>
              <a:rPr lang="en-US" sz="500" b="1">
                <a:solidFill>
                  <a:srgbClr val="44423E"/>
                </a:solidFill>
                <a:latin typeface="Arial"/>
              </a:rPr>
              <a:t>dual3Sobjval, </a:t>
            </a:r>
            <a:r>
              <a:rPr lang="en-US" sz="500" b="1">
                <a:solidFill>
                  <a:srgbClr val="716F74"/>
                </a:solidFill>
                <a:latin typeface="Arial"/>
              </a:rPr>
              <a:t>"\n")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1667256" y="4279392"/>
            <a:ext cx="64008" cy="4267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528"/>
              </a:lnSpc>
            </a:pPr>
            <a:r>
              <a:rPr lang="en-US" sz="500" spc="-50">
                <a:solidFill>
                  <a:srgbClr val="59576C"/>
                </a:solidFill>
                <a:latin typeface="Consolas"/>
              </a:rPr>
              <a:t>16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1667256" y="4340352"/>
            <a:ext cx="981456" cy="5181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528"/>
              </a:lnSpc>
            </a:pPr>
            <a:r>
              <a:rPr lang="en-US" sz="500" b="1">
                <a:solidFill>
                  <a:srgbClr val="8E95A2"/>
                </a:solidFill>
                <a:latin typeface="Arial"/>
              </a:rPr>
              <a:t>17    </a:t>
            </a:r>
            <a:r>
              <a:rPr lang="en-US" sz="450" i="1" spc="-50">
                <a:solidFill>
                  <a:srgbClr val="8E95A2"/>
                </a:solidFill>
                <a:latin typeface="Tahoma"/>
              </a:rPr>
              <a:t>#</a:t>
            </a:r>
            <a:r>
              <a:rPr lang="en-US" sz="500" b="1">
                <a:solidFill>
                  <a:srgbClr val="8E95A2"/>
                </a:solidFill>
                <a:latin typeface="Arial"/>
              </a:rPr>
              <a:t> </a:t>
            </a:r>
            <a:r>
              <a:rPr lang="en-US" sz="500" b="1">
                <a:solidFill>
                  <a:srgbClr val="AED1B1"/>
                </a:solidFill>
                <a:latin typeface="Arial"/>
              </a:rPr>
              <a:t>— </a:t>
            </a:r>
            <a:r>
              <a:rPr lang="es" sz="500" b="1">
                <a:solidFill>
                  <a:srgbClr val="8E95A2"/>
                </a:solidFill>
                <a:latin typeface="Arial"/>
              </a:rPr>
              <a:t>Gráfica </a:t>
            </a:r>
            <a:r>
              <a:rPr lang="en-US" sz="500" b="1">
                <a:solidFill>
                  <a:srgbClr val="8E95A2"/>
                </a:solidFill>
                <a:latin typeface="Arial"/>
              </a:rPr>
              <a:t>Primal </a:t>
            </a:r>
            <a:r>
              <a:rPr lang="en-US" sz="500" b="1">
                <a:solidFill>
                  <a:srgbClr val="AED1B1"/>
                </a:solidFill>
                <a:latin typeface="Arial"/>
              </a:rPr>
              <a:t>—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1667256" y="4416552"/>
            <a:ext cx="731520" cy="5486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528"/>
              </a:lnSpc>
            </a:pPr>
            <a:r>
              <a:rPr lang="en-US" sz="600" b="1">
                <a:solidFill>
                  <a:srgbClr val="59576C"/>
                </a:solidFill>
                <a:latin typeface="Candara"/>
              </a:rPr>
              <a:t>18</a:t>
            </a:r>
            <a:r>
              <a:rPr lang="en-US" sz="500" b="1">
                <a:solidFill>
                  <a:srgbClr val="59576C"/>
                </a:solidFill>
                <a:latin typeface="Arial"/>
              </a:rPr>
              <a:t>    </a:t>
            </a:r>
            <a:r>
              <a:rPr lang="en-US" sz="500" b="1">
                <a:solidFill>
                  <a:srgbClr val="2B2A2E"/>
                </a:solidFill>
                <a:latin typeface="Arial"/>
              </a:rPr>
              <a:t>x &lt;- </a:t>
            </a:r>
            <a:r>
              <a:rPr lang="en-US" sz="500" b="1">
                <a:solidFill>
                  <a:srgbClr val="445199"/>
                </a:solidFill>
                <a:latin typeface="Arial"/>
              </a:rPr>
              <a:t>seq(</a:t>
            </a:r>
            <a:r>
              <a:rPr lang="en-US" sz="600" b="1">
                <a:solidFill>
                  <a:srgbClr val="445199"/>
                </a:solidFill>
                <a:latin typeface="Candara"/>
              </a:rPr>
              <a:t>0</a:t>
            </a:r>
            <a:r>
              <a:rPr lang="en-US" sz="500" b="1">
                <a:solidFill>
                  <a:srgbClr val="445199"/>
                </a:solidFill>
                <a:latin typeface="Arial"/>
              </a:rPr>
              <a:t>,</a:t>
            </a:r>
            <a:r>
              <a:rPr lang="en-US" sz="500" b="1">
                <a:solidFill>
                  <a:srgbClr val="9071C2"/>
                </a:solidFill>
                <a:latin typeface="Arial"/>
              </a:rPr>
              <a:t>5,0.1)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1667256" y="4486656"/>
            <a:ext cx="664464" cy="5791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528"/>
              </a:lnSpc>
            </a:pPr>
            <a:r>
              <a:rPr lang="en-US" sz="500" b="1">
                <a:solidFill>
                  <a:srgbClr val="59576C"/>
                </a:solidFill>
                <a:latin typeface="Arial"/>
              </a:rPr>
              <a:t>19    </a:t>
            </a:r>
            <a:r>
              <a:rPr lang="en-US" sz="500" b="1">
                <a:solidFill>
                  <a:srgbClr val="2B2A2E"/>
                </a:solidFill>
                <a:latin typeface="Arial"/>
              </a:rPr>
              <a:t>yl </a:t>
            </a:r>
            <a:r>
              <a:rPr lang="en-US" sz="500" b="1">
                <a:solidFill>
                  <a:srgbClr val="8E95A2"/>
                </a:solidFill>
                <a:latin typeface="Arial"/>
              </a:rPr>
              <a:t>&lt;- </a:t>
            </a:r>
            <a:r>
              <a:rPr lang="en-US" sz="500" b="1">
                <a:solidFill>
                  <a:srgbClr val="2C3ECB"/>
                </a:solidFill>
                <a:latin typeface="Arial"/>
              </a:rPr>
              <a:t>(9 </a:t>
            </a:r>
            <a:r>
              <a:rPr lang="en-US" sz="500" b="1">
                <a:solidFill>
                  <a:srgbClr val="79798B"/>
                </a:solidFill>
                <a:latin typeface="Arial"/>
              </a:rPr>
              <a:t>- </a:t>
            </a:r>
            <a:r>
              <a:rPr lang="en-US" sz="500" b="1">
                <a:solidFill>
                  <a:srgbClr val="445199"/>
                </a:solidFill>
                <a:latin typeface="Arial"/>
              </a:rPr>
              <a:t>x)/3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1670304" y="4553712"/>
            <a:ext cx="658368" cy="6096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528"/>
              </a:lnSpc>
            </a:pPr>
            <a:r>
              <a:rPr lang="en-US" sz="500" b="1">
                <a:solidFill>
                  <a:srgbClr val="44423E"/>
                </a:solidFill>
                <a:latin typeface="Arial"/>
              </a:rPr>
              <a:t>20    </a:t>
            </a:r>
            <a:r>
              <a:rPr lang="en-US" sz="500" b="1">
                <a:solidFill>
                  <a:srgbClr val="2B2A2E"/>
                </a:solidFill>
                <a:latin typeface="Arial"/>
              </a:rPr>
              <a:t>y2 </a:t>
            </a:r>
            <a:r>
              <a:rPr lang="en-US" sz="500" b="1">
                <a:solidFill>
                  <a:srgbClr val="8E95A2"/>
                </a:solidFill>
                <a:latin typeface="Arial"/>
              </a:rPr>
              <a:t>&lt;- </a:t>
            </a:r>
            <a:r>
              <a:rPr lang="en-US" sz="500" b="1">
                <a:solidFill>
                  <a:srgbClr val="2C3ECB"/>
                </a:solidFill>
                <a:latin typeface="Arial"/>
              </a:rPr>
              <a:t>&lt;8 - </a:t>
            </a:r>
            <a:r>
              <a:rPr lang="en-US" sz="500" b="1">
                <a:solidFill>
                  <a:srgbClr val="41408E"/>
                </a:solidFill>
                <a:latin typeface="Arial"/>
              </a:rPr>
              <a:t>2*x)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1670304" y="4623816"/>
            <a:ext cx="487680" cy="5791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528"/>
              </a:lnSpc>
            </a:pPr>
            <a:r>
              <a:rPr lang="en-US" sz="400">
                <a:solidFill>
                  <a:srgbClr val="435B46"/>
                </a:solidFill>
                <a:latin typeface="Arial"/>
              </a:rPr>
              <a:t>21    </a:t>
            </a:r>
            <a:r>
              <a:rPr lang="en-US" sz="400">
                <a:solidFill>
                  <a:srgbClr val="44423E"/>
                </a:solidFill>
                <a:latin typeface="Arial"/>
              </a:rPr>
              <a:t>ggplotO </a:t>
            </a:r>
            <a:r>
              <a:rPr lang="en-US" sz="400">
                <a:solidFill>
                  <a:srgbClr val="79798B"/>
                </a:solidFill>
                <a:latin typeface="Arial"/>
              </a:rPr>
              <a:t>+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1667256" y="4684776"/>
            <a:ext cx="1575816" cy="6705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528"/>
              </a:lnSpc>
            </a:pPr>
            <a:r>
              <a:rPr lang="en-US" sz="600" b="1">
                <a:solidFill>
                  <a:srgbClr val="44423E"/>
                </a:solidFill>
                <a:latin typeface="Candara"/>
              </a:rPr>
              <a:t>22</a:t>
            </a:r>
            <a:r>
              <a:rPr lang="en-US" sz="500" b="1">
                <a:solidFill>
                  <a:srgbClr val="44423E"/>
                </a:solidFill>
                <a:latin typeface="Arial"/>
              </a:rPr>
              <a:t>    </a:t>
            </a:r>
            <a:r>
              <a:rPr lang="en-US" sz="500" b="1">
                <a:solidFill>
                  <a:srgbClr val="2B2A2E"/>
                </a:solidFill>
                <a:latin typeface="Arial"/>
              </a:rPr>
              <a:t>aeom </a:t>
            </a:r>
            <a:r>
              <a:rPr lang="en-US" sz="500" b="1">
                <a:solidFill>
                  <a:srgbClr val="44423E"/>
                </a:solidFill>
                <a:latin typeface="Arial"/>
              </a:rPr>
              <a:t>linefaesfx^x. </a:t>
            </a:r>
            <a:r>
              <a:rPr lang="en-US" sz="500" b="1">
                <a:solidFill>
                  <a:srgbClr val="59576C"/>
                </a:solidFill>
                <a:latin typeface="Arial"/>
              </a:rPr>
              <a:t>v=vl) </a:t>
            </a:r>
            <a:r>
              <a:rPr lang="en-US" sz="500" b="1">
                <a:solidFill>
                  <a:srgbClr val="2C3ECB"/>
                </a:solidFill>
                <a:latin typeface="Arial"/>
              </a:rPr>
              <a:t>.color="</a:t>
            </a:r>
            <a:r>
              <a:rPr lang="en-US" sz="500" b="1" u="sng">
                <a:solidFill>
                  <a:srgbClr val="2C3ECB"/>
                </a:solidFill>
                <a:latin typeface="Arial"/>
              </a:rPr>
              <a:t>Bn»[i</a:t>
            </a:r>
            <a:r>
              <a:rPr lang="en-US" sz="500" b="1">
                <a:solidFill>
                  <a:srgbClr val="2C3ECB"/>
                </a:solidFill>
                <a:latin typeface="Arial"/>
              </a:rPr>
              <a:t>') </a:t>
            </a:r>
            <a:r>
              <a:rPr lang="en-US" sz="500" b="1">
                <a:solidFill>
                  <a:srgbClr val="79798B"/>
                </a:solidFill>
                <a:latin typeface="Arial"/>
              </a:rPr>
              <a:t>+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1670304" y="4760976"/>
            <a:ext cx="1539240" cy="6096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528"/>
              </a:lnSpc>
            </a:pPr>
            <a:r>
              <a:rPr lang="en-US" sz="500" b="1">
                <a:solidFill>
                  <a:srgbClr val="79798B"/>
                </a:solidFill>
                <a:latin typeface="Arial"/>
              </a:rPr>
              <a:t>23    </a:t>
            </a:r>
            <a:r>
              <a:rPr lang="en-US" sz="500" b="1">
                <a:solidFill>
                  <a:srgbClr val="44423E"/>
                </a:solidFill>
                <a:latin typeface="Arial"/>
              </a:rPr>
              <a:t>geom_lineCaes(x=x,y=y2)</a:t>
            </a:r>
            <a:r>
              <a:rPr lang="en-US" sz="500" b="1">
                <a:solidFill>
                  <a:srgbClr val="DF0C10"/>
                </a:solidFill>
                <a:latin typeface="Arial"/>
              </a:rPr>
              <a:t>,color="U33") </a:t>
            </a:r>
            <a:r>
              <a:rPr lang="en-US" sz="500" b="1">
                <a:solidFill>
                  <a:srgbClr val="79798B"/>
                </a:solidFill>
                <a:latin typeface="Arial"/>
              </a:rPr>
              <a:t>+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1670304" y="4834128"/>
            <a:ext cx="1679448" cy="5791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528"/>
              </a:lnSpc>
            </a:pPr>
            <a:r>
              <a:rPr lang="en-US" sz="500" b="1">
                <a:solidFill>
                  <a:srgbClr val="716F74"/>
                </a:solidFill>
                <a:latin typeface="Arial"/>
              </a:rPr>
              <a:t>24    </a:t>
            </a:r>
            <a:r>
              <a:rPr lang="en-US" sz="500" b="1">
                <a:solidFill>
                  <a:srgbClr val="59576C"/>
                </a:solidFill>
                <a:latin typeface="Arial"/>
              </a:rPr>
              <a:t>coord_cartesian(xlim=e(0,</a:t>
            </a:r>
            <a:r>
              <a:rPr lang="en-US" sz="500" b="1">
                <a:solidFill>
                  <a:srgbClr val="2C3ECB"/>
                </a:solidFill>
                <a:latin typeface="Arial"/>
              </a:rPr>
              <a:t>5)</a:t>
            </a:r>
            <a:r>
              <a:rPr lang="en-US" sz="500" b="1">
                <a:solidFill>
                  <a:srgbClr val="59576C"/>
                </a:solidFill>
                <a:latin typeface="Arial"/>
              </a:rPr>
              <a:t>,ylim=e(0,</a:t>
            </a:r>
            <a:r>
              <a:rPr lang="en-US" sz="500" b="1">
                <a:solidFill>
                  <a:srgbClr val="445199"/>
                </a:solidFill>
                <a:latin typeface="Arial"/>
              </a:rPr>
              <a:t>5&gt;)    </a:t>
            </a:r>
            <a:r>
              <a:rPr lang="en-US" sz="500" b="1">
                <a:solidFill>
                  <a:srgbClr val="79798B"/>
                </a:solidFill>
                <a:latin typeface="Arial"/>
              </a:rPr>
              <a:t>+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1880616" y="4901184"/>
            <a:ext cx="2200656" cy="6096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528"/>
              </a:lnSpc>
            </a:pPr>
            <a:r>
              <a:rPr lang="en-US" sz="500" b="1">
                <a:solidFill>
                  <a:srgbClr val="435B46"/>
                </a:solidFill>
                <a:latin typeface="Arial"/>
              </a:rPr>
              <a:t>labs(title=</a:t>
            </a:r>
            <a:r>
              <a:rPr lang="en-US" sz="500" b="1" baseline="30000">
                <a:solidFill>
                  <a:srgbClr val="435B46"/>
                </a:solidFill>
                <a:latin typeface="Arial"/>
              </a:rPr>
              <a:t>M</a:t>
            </a:r>
            <a:r>
              <a:rPr lang="en-US" sz="500" b="1">
                <a:solidFill>
                  <a:srgbClr val="435B46"/>
                </a:solidFill>
                <a:latin typeface="Arial"/>
              </a:rPr>
              <a:t>Ejercicio </a:t>
            </a:r>
            <a:r>
              <a:rPr lang="en-US" sz="500" b="1">
                <a:solidFill>
                  <a:srgbClr val="22732C"/>
                </a:solidFill>
                <a:latin typeface="Arial"/>
              </a:rPr>
              <a:t>3: </a:t>
            </a:r>
            <a:r>
              <a:rPr lang="es" sz="500" b="1">
                <a:solidFill>
                  <a:srgbClr val="488758"/>
                </a:solidFill>
                <a:latin typeface="Arial"/>
              </a:rPr>
              <a:t>Región factible    </a:t>
            </a:r>
            <a:r>
              <a:rPr lang="en-US" sz="500" b="1">
                <a:solidFill>
                  <a:srgbClr val="488758"/>
                </a:solidFill>
                <a:latin typeface="Arial"/>
              </a:rPr>
              <a:t>primal", x="x", </a:t>
            </a:r>
            <a:r>
              <a:rPr lang="en-US" sz="500" b="1" u="sng">
                <a:solidFill>
                  <a:srgbClr val="716F74"/>
                </a:solidFill>
                <a:latin typeface="Arial"/>
              </a:rPr>
              <a:t>y=''y“)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1621536" y="4901184"/>
            <a:ext cx="158496" cy="134112"/>
          </a:xfrm>
          <a:prstGeom prst="rect">
            <a:avLst/>
          </a:prstGeom>
          <a:solidFill>
            <a:srgbClr val="F5F5E9"/>
          </a:solidFill>
        </p:spPr>
        <p:txBody>
          <a:bodyPr lIns="0" tIns="0" rIns="0" bIns="0">
            <a:noAutofit/>
          </a:bodyPr>
          <a:lstStyle/>
          <a:p>
            <a:pPr indent="0"/>
            <a:r>
              <a:rPr lang="en-US" sz="500" b="1">
                <a:solidFill>
                  <a:srgbClr val="5C6C77"/>
                </a:solidFill>
                <a:latin typeface="Arial"/>
              </a:rPr>
              <a:t>25</a:t>
            </a:r>
          </a:p>
          <a:p>
            <a:pPr indent="0"/>
            <a:r>
              <a:rPr lang="en-US" sz="500" b="1">
                <a:solidFill>
                  <a:srgbClr val="4C4B54"/>
                </a:solidFill>
                <a:latin typeface="Arial"/>
              </a:rPr>
              <a:t>26</a:t>
            </a:r>
          </a:p>
        </p:txBody>
      </p:sp>
      <p:sp>
        <p:nvSpPr>
          <p:cNvPr id="25" name="Rectángulo 24"/>
          <p:cNvSpPr/>
          <p:nvPr/>
        </p:nvSpPr>
        <p:spPr>
          <a:xfrm>
            <a:off x="1554480" y="5041392"/>
            <a:ext cx="1737360" cy="7315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01600" indent="0"/>
            <a:r>
              <a:rPr lang="en-US" sz="400">
                <a:solidFill>
                  <a:srgbClr val="B6B0AE"/>
                </a:solidFill>
                <a:latin typeface="Arial"/>
              </a:rPr>
              <a:t>26:1 </a:t>
            </a:r>
            <a:r>
              <a:rPr lang="en-US" sz="400">
                <a:solidFill>
                  <a:srgbClr val="717EA6"/>
                </a:solidFill>
                <a:latin typeface="Arial"/>
              </a:rPr>
              <a:t>[Fop Level) </a:t>
            </a:r>
            <a:r>
              <a:rPr lang="en-US" sz="400">
                <a:solidFill>
                  <a:srgbClr val="65758A"/>
                </a:solidFill>
                <a:latin typeface="Arial"/>
              </a:rPr>
              <a:t>;</a:t>
            </a:r>
          </a:p>
          <a:p>
            <a:pPr indent="0" algn="just"/>
            <a:r>
              <a:rPr lang="en-US" sz="400">
                <a:solidFill>
                  <a:srgbClr val="282C38"/>
                </a:solidFill>
                <a:latin typeface="Arial"/>
              </a:rPr>
              <a:t>Console Terminal Background </a:t>
            </a:r>
            <a:r>
              <a:rPr lang="en-US" sz="400">
                <a:solidFill>
                  <a:srgbClr val="44423E"/>
                </a:solidFill>
                <a:latin typeface="Arial"/>
              </a:rPr>
              <a:t>Jobs</a:t>
            </a:r>
          </a:p>
          <a:p>
            <a:pPr indent="0" algn="just">
              <a:lnSpc>
                <a:spcPts val="552"/>
              </a:lnSpc>
            </a:pPr>
            <a:r>
              <a:rPr lang="en-US" sz="400">
                <a:solidFill>
                  <a:srgbClr val="2074B4"/>
                </a:solidFill>
                <a:latin typeface="Arial"/>
              </a:rPr>
              <a:t>&lt;8 </a:t>
            </a:r>
            <a:r>
              <a:rPr lang="en-US" sz="400">
                <a:solidFill>
                  <a:srgbClr val="44423E"/>
                </a:solidFill>
                <a:latin typeface="Arial"/>
              </a:rPr>
              <a:t>* </a:t>
            </a:r>
            <a:r>
              <a:rPr lang="en-US" sz="400">
                <a:solidFill>
                  <a:srgbClr val="65758A"/>
                </a:solidFill>
                <a:latin typeface="Arial"/>
              </a:rPr>
              <a:t>R 4.5.1    </a:t>
            </a:r>
            <a:r>
              <a:rPr lang="en-US" sz="400">
                <a:solidFill>
                  <a:srgbClr val="B6B0AE"/>
                </a:solidFill>
                <a:latin typeface="Arial"/>
              </a:rPr>
              <a:t>“/</a:t>
            </a:r>
          </a:p>
          <a:p>
            <a:pPr indent="0" algn="just">
              <a:lnSpc>
                <a:spcPts val="552"/>
              </a:lnSpc>
            </a:pPr>
            <a:r>
              <a:rPr lang="en-US" sz="500" b="1">
                <a:solidFill>
                  <a:srgbClr val="5B54F5"/>
                </a:solidFill>
                <a:latin typeface="Arial"/>
              </a:rPr>
              <a:t>&gt;    sourceC'c:/users/isaia/Downloads/EjD3Maxi.R") </a:t>
            </a:r>
            <a:r>
              <a:rPr lang="en-US" sz="500" b="1">
                <a:solidFill>
                  <a:srgbClr val="44423E"/>
                </a:solidFill>
                <a:latin typeface="Arial"/>
              </a:rPr>
              <a:t>primal </a:t>
            </a:r>
            <a:r>
              <a:rPr lang="en-US" sz="500" b="1">
                <a:latin typeface="Arial"/>
              </a:rPr>
              <a:t>3 </a:t>
            </a:r>
            <a:r>
              <a:rPr lang="en-US" sz="500" b="1">
                <a:solidFill>
                  <a:srgbClr val="282C38"/>
                </a:solidFill>
                <a:latin typeface="Arial"/>
              </a:rPr>
              <a:t>(x,y): 3 </a:t>
            </a:r>
            <a:r>
              <a:rPr lang="en-US" sz="500" b="1">
                <a:latin typeface="Arial"/>
              </a:rPr>
              <a:t>2</a:t>
            </a:r>
          </a:p>
          <a:p>
            <a:pPr marR="1028700" indent="0">
              <a:lnSpc>
                <a:spcPts val="552"/>
              </a:lnSpc>
            </a:pPr>
            <a:r>
              <a:rPr lang="en-US" sz="500" b="1">
                <a:solidFill>
                  <a:srgbClr val="35547B"/>
                </a:solidFill>
                <a:latin typeface="Arial"/>
              </a:rPr>
              <a:t>Z </a:t>
            </a:r>
            <a:r>
              <a:rPr lang="es" sz="500" b="1">
                <a:solidFill>
                  <a:srgbClr val="44423E"/>
                </a:solidFill>
                <a:latin typeface="Arial"/>
              </a:rPr>
              <a:t>óptimo: </a:t>
            </a:r>
            <a:r>
              <a:rPr lang="en-US" sz="500" b="1">
                <a:solidFill>
                  <a:srgbClr val="35547B"/>
                </a:solidFill>
                <a:latin typeface="Arial"/>
              </a:rPr>
              <a:t>12 </a:t>
            </a:r>
            <a:r>
              <a:rPr lang="en-US" sz="500" b="1">
                <a:solidFill>
                  <a:srgbClr val="44423E"/>
                </a:solidFill>
                <a:latin typeface="Arial"/>
              </a:rPr>
              <a:t>Dual </a:t>
            </a:r>
            <a:r>
              <a:rPr lang="en-US" sz="500" b="1">
                <a:solidFill>
                  <a:srgbClr val="7F6233"/>
                </a:solidFill>
                <a:latin typeface="Arial"/>
              </a:rPr>
              <a:t>3 </a:t>
            </a:r>
            <a:r>
              <a:rPr lang="en-US" sz="500" b="1">
                <a:solidFill>
                  <a:srgbClr val="65758A"/>
                </a:solidFill>
                <a:latin typeface="Arial"/>
              </a:rPr>
              <a:t>(ul,u2): </a:t>
            </a:r>
            <a:r>
              <a:rPr lang="en-US" sz="500" b="1">
                <a:solidFill>
                  <a:srgbClr val="7F6233"/>
                </a:solidFill>
                <a:latin typeface="Arial"/>
              </a:rPr>
              <a:t>0 </a:t>
            </a:r>
            <a:r>
              <a:rPr lang="en-US" sz="500" b="1">
                <a:solidFill>
                  <a:srgbClr val="44423E"/>
                </a:solidFill>
                <a:latin typeface="Arial"/>
              </a:rPr>
              <a:t>0 W </a:t>
            </a:r>
            <a:r>
              <a:rPr lang="es" sz="500" b="1">
                <a:solidFill>
                  <a:srgbClr val="44423E"/>
                </a:solidFill>
                <a:latin typeface="Arial"/>
              </a:rPr>
              <a:t>óptimo: </a:t>
            </a:r>
            <a:r>
              <a:rPr lang="en-US" sz="500" b="1">
                <a:solidFill>
                  <a:srgbClr val="44423E"/>
                </a:solidFill>
                <a:latin typeface="Arial"/>
              </a:rPr>
              <a:t>0</a:t>
            </a:r>
          </a:p>
          <a:p>
            <a:pPr indent="0" algn="just"/>
            <a:r>
              <a:rPr lang="en-US" sz="400">
                <a:solidFill>
                  <a:srgbClr val="5B54F5"/>
                </a:solidFill>
                <a:latin typeface="Arial"/>
              </a:rPr>
              <a:t>&gt;    i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4559808" y="3669792"/>
            <a:ext cx="1310640" cy="26212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/>
            <a:r>
              <a:rPr lang="en-US" sz="400">
                <a:latin typeface="Arial"/>
              </a:rPr>
              <a:t>Environment </a:t>
            </a:r>
            <a:r>
              <a:rPr lang="en-US" sz="400">
                <a:solidFill>
                  <a:srgbClr val="2B2A2E"/>
                </a:solidFill>
                <a:latin typeface="Arial"/>
              </a:rPr>
              <a:t>History Connections Tutorial</a:t>
            </a:r>
          </a:p>
          <a:p>
            <a:pPr indent="0" algn="just">
              <a:lnSpc>
                <a:spcPts val="720"/>
              </a:lnSpc>
            </a:pPr>
            <a:r>
              <a:rPr lang="en-US" sz="450" i="1">
                <a:solidFill>
                  <a:srgbClr val="2FB894"/>
                </a:solidFill>
                <a:latin typeface="Times New Roman"/>
              </a:rPr>
              <a:t>jf</a:t>
            </a:r>
            <a:r>
              <a:rPr lang="en-US" sz="400">
                <a:solidFill>
                  <a:srgbClr val="2FB894"/>
                </a:solidFill>
                <a:latin typeface="Arial"/>
              </a:rPr>
              <a:t> </a:t>
            </a:r>
            <a:r>
              <a:rPr lang="en-US" sz="400">
                <a:solidFill>
                  <a:srgbClr val="86B7DD"/>
                </a:solidFill>
                <a:latin typeface="Arial"/>
              </a:rPr>
              <a:t>id </a:t>
            </a:r>
            <a:r>
              <a:rPr lang="en-US" sz="400">
                <a:solidFill>
                  <a:srgbClr val="2FB894"/>
                </a:solidFill>
                <a:latin typeface="Arial"/>
              </a:rPr>
              <a:t>^ </a:t>
            </a:r>
            <a:r>
              <a:rPr lang="en-US" sz="400">
                <a:solidFill>
                  <a:srgbClr val="4C4B54"/>
                </a:solidFill>
                <a:latin typeface="Arial"/>
              </a:rPr>
              <a:t>Import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Dataset </a:t>
            </a:r>
            <a:r>
              <a:rPr lang="en-US" sz="400">
                <a:latin typeface="Arial"/>
              </a:rPr>
              <a:t>- </a:t>
            </a:r>
            <a:r>
              <a:rPr lang="en-US" sz="400">
                <a:solidFill>
                  <a:srgbClr val="E4863A"/>
                </a:solidFill>
                <a:latin typeface="Arial"/>
              </a:rPr>
              <a:t>O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157 </a:t>
            </a:r>
            <a:r>
              <a:rPr lang="en-US" sz="400">
                <a:solidFill>
                  <a:srgbClr val="4C4B54"/>
                </a:solidFill>
                <a:latin typeface="Arial"/>
              </a:rPr>
              <a:t>MiB </a:t>
            </a:r>
            <a:r>
              <a:rPr lang="en-US" sz="400">
                <a:latin typeface="Arial"/>
              </a:rPr>
              <a:t>• </a:t>
            </a:r>
            <a:r>
              <a:rPr lang="en-US" sz="450" i="1">
                <a:solidFill>
                  <a:srgbClr val="B88953"/>
                </a:solidFill>
                <a:latin typeface="Times New Roman"/>
              </a:rPr>
              <a:t>¡f </a:t>
            </a:r>
            <a:r>
              <a:rPr lang="en-US" sz="400">
                <a:solidFill>
                  <a:srgbClr val="1E156D"/>
                </a:solidFill>
                <a:latin typeface="Arial"/>
              </a:rPr>
              <a:t>R </a:t>
            </a:r>
            <a:r>
              <a:rPr lang="en-US" sz="400">
                <a:latin typeface="Arial"/>
              </a:rPr>
              <a:t>*    </a:t>
            </a:r>
            <a:r>
              <a:rPr lang="en-US" sz="400">
                <a:solidFill>
                  <a:srgbClr val="938AD0"/>
                </a:solidFill>
                <a:latin typeface="Arial"/>
              </a:rPr>
              <a:t>4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Global Environment </a:t>
            </a:r>
            <a:r>
              <a:rPr lang="en-US" sz="400">
                <a:solidFill>
                  <a:srgbClr val="4C4B54"/>
                </a:solidFill>
                <a:latin typeface="Arial"/>
              </a:rPr>
              <a:t>’</a:t>
            </a:r>
          </a:p>
        </p:txBody>
      </p:sp>
      <p:sp>
        <p:nvSpPr>
          <p:cNvPr id="27" name="Rectángulo 26"/>
          <p:cNvSpPr/>
          <p:nvPr/>
        </p:nvSpPr>
        <p:spPr>
          <a:xfrm>
            <a:off x="6687312" y="3541776"/>
            <a:ext cx="414528" cy="207264"/>
          </a:xfrm>
          <a:prstGeom prst="rect">
            <a:avLst/>
          </a:prstGeom>
          <a:solidFill>
            <a:srgbClr val="DDE0E4"/>
          </a:solidFill>
        </p:spPr>
        <p:txBody>
          <a:bodyPr lIns="0" tIns="0" rIns="0" bIns="0">
            <a:noAutofit/>
          </a:bodyPr>
          <a:lstStyle/>
          <a:p>
            <a:pPr indent="0">
              <a:lnSpc>
                <a:spcPts val="1128"/>
              </a:lnSpc>
            </a:pPr>
            <a:r>
              <a:rPr lang="en-US" sz="400">
                <a:solidFill>
                  <a:srgbClr val="A5ACB5"/>
                </a:solidFill>
                <a:latin typeface="Arial"/>
              </a:rPr>
              <a:t>s Project (None) *</a:t>
            </a:r>
          </a:p>
          <a:p>
            <a:pPr indent="0" algn="r">
              <a:lnSpc>
                <a:spcPts val="1128"/>
              </a:lnSpc>
            </a:pPr>
            <a:r>
              <a:rPr lang="en-US" sz="400">
                <a:solidFill>
                  <a:srgbClr val="A5ACB5"/>
                </a:solidFill>
                <a:latin typeface="Arial"/>
              </a:rPr>
              <a:t>=&gt;□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4267200" y="5047488"/>
            <a:ext cx="304800" cy="18897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A4A19D"/>
                </a:solidFill>
                <a:latin typeface="Arial"/>
              </a:rPr>
              <a:t>R Script i</a:t>
            </a:r>
          </a:p>
        </p:txBody>
      </p:sp>
      <p:graphicFrame>
        <p:nvGraphicFramePr>
          <p:cNvPr id="29" name="Tabla 28"/>
          <p:cNvGraphicFramePr>
            <a:graphicFrameLocks noGrp="1"/>
          </p:cNvGraphicFramePr>
          <p:nvPr/>
        </p:nvGraphicFramePr>
        <p:xfrm>
          <a:off x="4568952" y="3941064"/>
          <a:ext cx="2542032" cy="643128"/>
        </p:xfrm>
        <a:graphic>
          <a:graphicData uri="http://schemas.openxmlformats.org/drawingml/2006/table">
            <a:tbl>
              <a:tblPr/>
              <a:tblGrid>
                <a:gridCol w="728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3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6">
                <a:tc>
                  <a:txBody>
                    <a:bodyPr/>
                    <a:lstStyle/>
                    <a:p>
                      <a:endParaRPr sz="3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48">
                <a:tc>
                  <a:txBody>
                    <a:bodyPr/>
                    <a:lstStyle/>
                    <a:p>
                      <a:pPr marL="101600" indent="0"/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f .obj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76645F"/>
                          </a:solidFill>
                          <a:latin typeface="Arial"/>
                        </a:rPr>
                        <a:t>num [1:2] 2 </a:t>
                      </a:r>
                      <a:r>
                        <a:rPr lang="en-US" sz="500" b="1">
                          <a:solidFill>
                            <a:srgbClr val="44423E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6">
                <a:tc>
                  <a:txBody>
                    <a:bodyPr/>
                    <a:lstStyle/>
                    <a:p>
                      <a:pPr marL="101600" indent="0"/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f</a:t>
                      </a:r>
                      <a:r>
                        <a:rPr lang="en-US" sz="500" b="1">
                          <a:solidFill>
                            <a:srgbClr val="36373D"/>
                          </a:solidFill>
                          <a:latin typeface="Arial"/>
                        </a:rPr>
                        <a:t>.obj.dual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num </a:t>
                      </a:r>
                      <a:r>
                        <a:rPr lang="en-US" sz="500" b="1">
                          <a:solidFill>
                            <a:srgbClr val="2B2A2E"/>
                          </a:solidFill>
                          <a:latin typeface="Arial"/>
                        </a:rPr>
                        <a:t>[1:2] </a:t>
                      </a:r>
                      <a:r>
                        <a:rPr lang="en-US" sz="500" b="1">
                          <a:solidFill>
                            <a:srgbClr val="44423E"/>
                          </a:solidFill>
                          <a:latin typeface="Arial"/>
                        </a:rPr>
                        <a:t>9 </a:t>
                      </a:r>
                      <a:r>
                        <a:rPr lang="en-US" sz="500" b="1">
                          <a:solidFill>
                            <a:srgbClr val="2B2A2E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6">
                <a:tc>
                  <a:txBody>
                    <a:bodyPr/>
                    <a:lstStyle/>
                    <a:p>
                      <a:pPr marL="101600" indent="0"/>
                      <a:r>
                        <a:rPr lang="en-US" sz="500" b="1">
                          <a:solidFill>
                            <a:srgbClr val="4C4B54"/>
                          </a:solidFill>
                          <a:latin typeface="Arial"/>
                        </a:rPr>
                        <a:t>f. rhs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num </a:t>
                      </a:r>
                      <a:r>
                        <a:rPr lang="en-US" sz="500" b="1">
                          <a:solidFill>
                            <a:srgbClr val="36373D"/>
                          </a:solidFill>
                          <a:latin typeface="Arial"/>
                        </a:rPr>
                        <a:t>[1:2] 9 8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200">
                <a:tc>
                  <a:txBody>
                    <a:bodyPr/>
                    <a:lstStyle/>
                    <a:p>
                      <a:pPr marL="101600" indent="0"/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f.</a:t>
                      </a:r>
                      <a:r>
                        <a:rPr lang="en-US" sz="500" b="1">
                          <a:solidFill>
                            <a:srgbClr val="36373D"/>
                          </a:solidFill>
                          <a:latin typeface="Arial"/>
                        </a:rPr>
                        <a:t>rhs.dual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num </a:t>
                      </a:r>
                      <a:r>
                        <a:rPr lang="en-US" sz="500" b="1">
                          <a:solidFill>
                            <a:srgbClr val="201E1F"/>
                          </a:solidFill>
                          <a:latin typeface="Arial"/>
                        </a:rPr>
                        <a:t>[1:2] </a:t>
                      </a:r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2 3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344">
                <a:tc>
                  <a:txBody>
                    <a:bodyPr/>
                    <a:lstStyle/>
                    <a:p>
                      <a:pPr marL="101600" indent="0"/>
                      <a:r>
                        <a:rPr lang="en-US" sz="500" b="1">
                          <a:latin typeface="Arial"/>
                        </a:rPr>
                        <a:t>X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num </a:t>
                      </a:r>
                      <a:r>
                        <a:rPr lang="en-US" sz="500" b="1">
                          <a:solidFill>
                            <a:srgbClr val="36373D"/>
                          </a:solidFill>
                          <a:latin typeface="Arial"/>
                        </a:rPr>
                        <a:t>[1:51] </a:t>
                      </a:r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0 0.1 0.2 </a:t>
                      </a:r>
                      <a:r>
                        <a:rPr lang="en-US" sz="500" b="1">
                          <a:solidFill>
                            <a:srgbClr val="36373D"/>
                          </a:solidFill>
                          <a:latin typeface="Arial"/>
                        </a:rPr>
                        <a:t>0.3 0.4 0.5 0.6 0.7 0.8 </a:t>
                      </a:r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0„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5344">
                <a:tc>
                  <a:txBody>
                    <a:bodyPr/>
                    <a:lstStyle/>
                    <a:p>
                      <a:pPr marL="101600" indent="0"/>
                      <a:r>
                        <a:rPr lang="en-US" sz="450">
                          <a:solidFill>
                            <a:srgbClr val="36373D"/>
                          </a:solidFill>
                          <a:latin typeface="Tahoma"/>
                        </a:rPr>
                        <a:t>yi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num </a:t>
                      </a:r>
                      <a:r>
                        <a:rPr lang="en-US" sz="500" b="1">
                          <a:solidFill>
                            <a:srgbClr val="2B2A2E"/>
                          </a:solidFill>
                          <a:latin typeface="Arial"/>
                        </a:rPr>
                        <a:t>[1:51] </a:t>
                      </a:r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3 2.97 2.93 </a:t>
                      </a:r>
                      <a:r>
                        <a:rPr lang="en-US" sz="500" b="1">
                          <a:solidFill>
                            <a:srgbClr val="2B2A2E"/>
                          </a:solidFill>
                          <a:latin typeface="Arial"/>
                        </a:rPr>
                        <a:t>2.9 </a:t>
                      </a:r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2.87 ...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0584">
                <a:tc>
                  <a:txBody>
                    <a:bodyPr/>
                    <a:lstStyle/>
                    <a:p>
                      <a:pPr marL="101600" indent="0"/>
                      <a:r>
                        <a:rPr lang="en-US" sz="450">
                          <a:solidFill>
                            <a:srgbClr val="4C4B54"/>
                          </a:solidFill>
                          <a:latin typeface="Tahoma"/>
                        </a:rPr>
                        <a:t>y2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nurn </a:t>
                      </a:r>
                      <a:r>
                        <a:rPr lang="en-US" sz="500" b="1">
                          <a:solidFill>
                            <a:srgbClr val="4C4B54"/>
                          </a:solidFill>
                          <a:latin typeface="Arial"/>
                        </a:rPr>
                        <a:t>[1:51] 8 7.8^776 7.4 </a:t>
                      </a:r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7.2 </a:t>
                      </a:r>
                      <a:r>
                        <a:rPr lang="en-US" sz="500" b="1">
                          <a:solidFill>
                            <a:srgbClr val="36373D"/>
                          </a:solidFill>
                          <a:latin typeface="Arial"/>
                        </a:rPr>
                        <a:t>7 6.8 6.6 </a:t>
                      </a:r>
                      <a:r>
                        <a:rPr lang="en-US" sz="500" b="1">
                          <a:solidFill>
                            <a:srgbClr val="4C4B54"/>
                          </a:solidFill>
                          <a:latin typeface="Arial"/>
                        </a:rPr>
                        <a:t>6.4 6.2...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0" name="Rectángulo 29"/>
          <p:cNvSpPr/>
          <p:nvPr/>
        </p:nvSpPr>
        <p:spPr>
          <a:xfrm>
            <a:off x="4754880" y="4620768"/>
            <a:ext cx="201168" cy="4876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201E1F"/>
                </a:solidFill>
                <a:latin typeface="Arial"/>
              </a:rPr>
              <a:t>Plots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4754880" y="4706112"/>
            <a:ext cx="201168" cy="7924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FFFFFF"/>
                </a:solidFill>
                <a:latin typeface="Arial"/>
              </a:rPr>
              <a:t>11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4980432" y="4620768"/>
            <a:ext cx="487680" cy="1828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spcAft>
                <a:spcPts val="210"/>
              </a:spcAft>
            </a:pPr>
            <a:r>
              <a:rPr lang="en-US" sz="400">
                <a:solidFill>
                  <a:srgbClr val="282C38"/>
                </a:solidFill>
                <a:latin typeface="Arial"/>
              </a:rPr>
              <a:t>Packages Help</a:t>
            </a:r>
          </a:p>
          <a:p>
            <a:pPr indent="0" algn="r"/>
            <a:r>
              <a:rPr lang="en-US" sz="400">
                <a:solidFill>
                  <a:srgbClr val="35547B"/>
                </a:solidFill>
                <a:latin typeface="Arial"/>
              </a:rPr>
              <a:t>Export *</a:t>
            </a:r>
          </a:p>
        </p:txBody>
      </p:sp>
      <p:sp>
        <p:nvSpPr>
          <p:cNvPr id="33" name="Rectángulo 32"/>
          <p:cNvSpPr/>
          <p:nvPr/>
        </p:nvSpPr>
        <p:spPr>
          <a:xfrm>
            <a:off x="5657088" y="4626864"/>
            <a:ext cx="377952" cy="54864"/>
          </a:xfrm>
          <a:prstGeom prst="rect">
            <a:avLst/>
          </a:prstGeom>
          <a:solidFill>
            <a:srgbClr val="F5F5E9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131936"/>
                </a:solidFill>
                <a:latin typeface="Arial"/>
              </a:rPr>
              <a:t>Presentation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3060192" y="6260592"/>
            <a:ext cx="1926336" cy="140208"/>
          </a:xfrm>
          <a:prstGeom prst="rect">
            <a:avLst/>
          </a:prstGeom>
          <a:solidFill>
            <a:srgbClr val="D5D6D7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2B2A2E"/>
                </a:solidFill>
                <a:latin typeface="Arial"/>
              </a:rPr>
              <a:t>Qi_ </a:t>
            </a:r>
            <a:r>
              <a:rPr lang="en-US" sz="400">
                <a:solidFill>
                  <a:srgbClr val="2074B4"/>
                </a:solidFill>
                <a:latin typeface="Arial"/>
              </a:rPr>
              <a:t>.</a:t>
            </a:r>
          </a:p>
        </p:txBody>
      </p:sp>
      <p:sp>
        <p:nvSpPr>
          <p:cNvPr id="35" name="Rectángulo 34"/>
          <p:cNvSpPr/>
          <p:nvPr/>
        </p:nvSpPr>
        <p:spPr>
          <a:xfrm>
            <a:off x="5169408" y="6260592"/>
            <a:ext cx="201168" cy="140208"/>
          </a:xfrm>
          <a:prstGeom prst="rect">
            <a:avLst/>
          </a:prstGeom>
          <a:solidFill>
            <a:srgbClr val="F5F5E9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1100">
                <a:solidFill>
                  <a:srgbClr val="75ACD8"/>
                </a:solidFill>
                <a:latin typeface="Arial"/>
              </a:rPr>
              <a:t>O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6376416" y="6297168"/>
            <a:ext cx="243840" cy="85344"/>
          </a:xfrm>
          <a:prstGeom prst="rect">
            <a:avLst/>
          </a:prstGeom>
          <a:solidFill>
            <a:srgbClr val="E2DCD6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 baseline="30000">
                <a:solidFill>
                  <a:srgbClr val="716F74"/>
                </a:solidFill>
                <a:latin typeface="Arial"/>
              </a:rPr>
              <a:t>s</a:t>
            </a:r>
            <a:r>
              <a:rPr lang="en-US" sz="400">
                <a:solidFill>
                  <a:srgbClr val="716F74"/>
                </a:solidFill>
                <a:latin typeface="Arial"/>
              </a:rPr>
              <a:t> Ofl) o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6638544" y="6272784"/>
            <a:ext cx="432816" cy="134112"/>
          </a:xfrm>
          <a:prstGeom prst="rect">
            <a:avLst/>
          </a:prstGeom>
          <a:solidFill>
            <a:srgbClr val="E2DCD6"/>
          </a:solidFill>
        </p:spPr>
        <p:txBody>
          <a:bodyPr lIns="0" tIns="0" rIns="0" bIns="0">
            <a:noAutofit/>
          </a:bodyPr>
          <a:lstStyle/>
          <a:p>
            <a:pPr indent="0">
              <a:lnSpc>
                <a:spcPts val="552"/>
              </a:lnSpc>
            </a:pPr>
            <a:r>
              <a:rPr lang="en-US" sz="400">
                <a:solidFill>
                  <a:srgbClr val="76645F"/>
                </a:solidFill>
                <a:latin typeface="Arial"/>
              </a:rPr>
              <a:t>12:29 a.m. </a:t>
            </a:r>
            <a:r>
              <a:rPr lang="es" sz="400">
                <a:solidFill>
                  <a:srgbClr val="2B2A2E"/>
                </a:solidFill>
                <a:latin typeface="Arial"/>
              </a:rPr>
              <a:t>«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20/09/2025 </a:t>
            </a:r>
            <a:r>
              <a:rPr lang="en-US" sz="400">
                <a:latin typeface="Arial"/>
              </a:rPr>
              <a:t>-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1304544" y="6605016"/>
            <a:ext cx="1539240" cy="15849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s" sz="1100">
                <a:latin typeface="Arial"/>
              </a:rPr>
              <a:t>Resuelto </a:t>
            </a:r>
            <a:r>
              <a:rPr lang="en-US" sz="1100">
                <a:latin typeface="Arial"/>
              </a:rPr>
              <a:t>con PomQm: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1"/>
          <p:cNvGraphicFramePr>
            <a:graphicFrameLocks noGrp="1"/>
          </p:cNvGraphicFramePr>
          <p:nvPr/>
        </p:nvGraphicFramePr>
        <p:xfrm>
          <a:off x="1536192" y="899160"/>
          <a:ext cx="5593080" cy="1040194"/>
        </p:xfrm>
        <a:graphic>
          <a:graphicData uri="http://schemas.openxmlformats.org/drawingml/2006/table">
            <a:tbl>
              <a:tblPr/>
              <a:tblGrid>
                <a:gridCol w="1002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16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8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82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3632">
                <a:tc>
                  <a:txBody>
                    <a:bodyPr/>
                    <a:lstStyle/>
                    <a:p>
                      <a:pPr indent="0"/>
                      <a:r>
                        <a:rPr lang="es" sz="400">
                          <a:solidFill>
                            <a:srgbClr val="2B2A2E"/>
                          </a:solidFill>
                          <a:latin typeface="Arial"/>
                        </a:rPr>
                        <a:t>°if </a:t>
                      </a:r>
                      <a:r>
                        <a:rPr lang="es" sz="400">
                          <a:solidFill>
                            <a:srgbClr val="58565B"/>
                          </a:solidFill>
                          <a:latin typeface="Arial"/>
                        </a:rPr>
                        <a:t>QM </a:t>
                      </a:r>
                      <a:r>
                        <a:rPr lang="en-US" sz="400">
                          <a:solidFill>
                            <a:srgbClr val="58565B"/>
                          </a:solidFill>
                          <a:latin typeface="Arial"/>
                        </a:rPr>
                        <a:t>for </a:t>
                      </a:r>
                      <a:r>
                        <a:rPr lang="es" sz="400">
                          <a:solidFill>
                            <a:srgbClr val="58565B"/>
                          </a:solidFill>
                          <a:latin typeface="Arial"/>
                        </a:rPr>
                        <a:t>Windows - [Dual]</a:t>
                      </a:r>
                    </a:p>
                  </a:txBody>
                  <a:tcPr marL="0" marR="0" marT="0" marB="0">
                    <a:solidFill>
                      <a:srgbClr val="F5F5E9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F5F5E9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F5F5E9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F5F5E9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F5F5E9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58565B"/>
                          </a:solidFill>
                          <a:latin typeface="Arial"/>
                        </a:rPr>
                        <a:t>-OX</a:t>
                      </a:r>
                    </a:p>
                  </a:txBody>
                  <a:tcPr marL="0" marR="0" marT="0" marB="0">
                    <a:solidFill>
                      <a:srgbClr val="F5F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680">
                <a:tc gridSpan="3"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FILE </a:t>
                      </a:r>
                      <a:r>
                        <a:rPr lang="en-US" sz="400">
                          <a:solidFill>
                            <a:srgbClr val="8E95A2"/>
                          </a:solidFill>
                          <a:latin typeface="Arial"/>
                        </a:rPr>
                        <a:t>EDIT </a:t>
                      </a:r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VIEW TAYLOR MODULE FORMAT TOOLS </a:t>
                      </a:r>
                      <a:r>
                        <a:rPr lang="en-US" sz="400">
                          <a:solidFill>
                            <a:srgbClr val="628DBA"/>
                          </a:solidFill>
                          <a:latin typeface="Arial"/>
                        </a:rPr>
                        <a:t>£ </a:t>
                      </a:r>
                      <a:r>
                        <a:rPr lang="en-US" sz="400">
                          <a:solidFill>
                            <a:srgbClr val="357D46"/>
                          </a:solidFill>
                          <a:latin typeface="Arial"/>
                        </a:rPr>
                        <a:t>SOLUTIONS </a:t>
                      </a:r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HELP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F70404"/>
                          </a:solidFill>
                          <a:latin typeface="Arial"/>
                        </a:rPr>
                        <a:t>■ </a:t>
                      </a:r>
                      <a:r>
                        <a:rPr lang="en-US" sz="400">
                          <a:solidFill>
                            <a:srgbClr val="5C6C77"/>
                          </a:solidFill>
                          <a:latin typeface="Arial"/>
                        </a:rPr>
                        <a:t>EDIT DATA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01600" indent="0"/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^ ^ </a:t>
                      </a:r>
                      <a:r>
                        <a:rPr lang="en-US" sz="400">
                          <a:solidFill>
                            <a:srgbClr val="8E95A2"/>
                          </a:solidFill>
                          <a:latin typeface="Arial"/>
                        </a:rPr>
                        <a:t>i</a:t>
                      </a:r>
                      <a:r>
                        <a:rPr lang="en-US" sz="1400" b="1" spc="-50">
                          <a:solidFill>
                            <a:srgbClr val="59576C"/>
                          </a:solidFill>
                          <a:latin typeface="Arial"/>
                        </a:rPr>
                        <a:t>IP </a:t>
                      </a:r>
                      <a:r>
                        <a:rPr lang="en-US" sz="1400" b="1" spc="-50">
                          <a:solidFill>
                            <a:srgbClr val="2665CF"/>
                          </a:solidFill>
                          <a:latin typeface="Arial"/>
                        </a:rPr>
                        <a:t>#</a:t>
                      </a:r>
                    </a:p>
                    <a:p>
                      <a:pPr indent="0"/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Comment Snip Calendar Help</a:t>
                      </a:r>
                    </a:p>
                  </a:txBody>
                  <a:tcPr marL="0" marR="0" marT="0" marB="0" anchor="ctr">
                    <a:solidFill>
                      <a:srgbClr val="B9D1EB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44423E"/>
                          </a:solidFill>
                          <a:latin typeface="Arial"/>
                        </a:rPr>
                        <a:t>_ </a:t>
                      </a:r>
                      <a:r>
                        <a:rPr lang="en-US" sz="450" i="1">
                          <a:latin typeface="Times New Roman"/>
                        </a:rPr>
                        <a:t>B</a:t>
                      </a:r>
                      <a:r>
                        <a:rPr lang="en-US" sz="400">
                          <a:latin typeface="Arial"/>
                        </a:rPr>
                        <a:t> X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656">
                <a:tc>
                  <a:txBody>
                    <a:bodyPr/>
                    <a:lstStyle/>
                    <a:p>
                      <a:pPr indent="0" algn="just">
                        <a:lnSpc>
                          <a:spcPts val="480"/>
                        </a:lnSpc>
                      </a:pPr>
                      <a:r>
                        <a:rPr lang="en-US" sz="400">
                          <a:solidFill>
                            <a:srgbClr val="8E95A2"/>
                          </a:solidFill>
                          <a:latin typeface="Arial"/>
                        </a:rPr>
                        <a:t>J - '' liJ ■Qi </a:t>
                      </a:r>
                      <a:r>
                        <a:rPr lang="en-US" sz="450" i="1">
                          <a:solidFill>
                            <a:srgbClr val="8E95A2"/>
                          </a:solidFill>
                          <a:latin typeface="Times New Roman"/>
                        </a:rPr>
                        <a:t>;•</a:t>
                      </a:r>
                      <a:r>
                        <a:rPr lang="en-US" sz="400">
                          <a:solidFill>
                            <a:srgbClr val="8E95A2"/>
                          </a:solidFill>
                          <a:latin typeface="Arial"/>
                        </a:rPr>
                        <a:t> step </a:t>
                      </a:r>
                      <a:r>
                        <a:rPr lang="en-US" sz="400">
                          <a:solidFill>
                            <a:srgbClr val="533751"/>
                          </a:solidFill>
                          <a:latin typeface="Arial"/>
                        </a:rPr>
                        <a:t>New Open Save Print </a:t>
                      </a:r>
                      <a:r>
                        <a:rPr lang="en-US" sz="400" baseline="30000">
                          <a:solidFill>
                            <a:srgbClr val="533751"/>
                          </a:solidFill>
                          <a:latin typeface="Arial"/>
                        </a:rPr>
                        <a:t>J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F70404"/>
                          </a:solidFill>
                          <a:latin typeface="Arial"/>
                        </a:rPr>
                        <a:t>■ </a:t>
                      </a:r>
                      <a:r>
                        <a:rPr lang="en-US" sz="400">
                          <a:solidFill>
                            <a:srgbClr val="4C4B54"/>
                          </a:solidFill>
                          <a:latin typeface="Arial"/>
                        </a:rPr>
                        <a:t>Edit Data</a:t>
                      </a:r>
                    </a:p>
                  </a:txBody>
                  <a:tcPr marL="0" marR="0" marT="0" marB="0" anchor="ctr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marL="406400" indent="-406400"/>
                      <a:r>
                        <a:rPr lang="en-US" sz="1400" b="1" spc="-50">
                          <a:solidFill>
                            <a:srgbClr val="A4A19D"/>
                          </a:solidFill>
                          <a:latin typeface="Arial"/>
                        </a:rPr>
                        <a:t>510 </a:t>
                      </a:r>
                      <a:r>
                        <a:rPr lang="en-US" sz="400">
                          <a:solidFill>
                            <a:srgbClr val="709ED1"/>
                          </a:solidFill>
                          <a:latin typeface="Arial"/>
                        </a:rPr>
                        <a:t>i| </a:t>
                      </a:r>
                      <a:r>
                        <a:rPr lang="es" sz="400">
                          <a:solidFill>
                            <a:srgbClr val="709ED1"/>
                          </a:solidFill>
                          <a:latin typeface="Arial"/>
                        </a:rPr>
                        <a:t>ü </a:t>
                      </a:r>
                      <a:r>
                        <a:rPr lang="en-US" sz="1400" i="1">
                          <a:solidFill>
                            <a:srgbClr val="709ED1"/>
                          </a:solidFill>
                          <a:latin typeface="Tahoma"/>
                        </a:rPr>
                        <a:t>m</a:t>
                      </a:r>
                    </a:p>
                    <a:p>
                      <a:pPr marL="406400" indent="-406400">
                        <a:lnSpc>
                          <a:spcPts val="480"/>
                        </a:lnSpc>
                      </a:pPr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Copy Paste Autosize Widen Full Columns Columns Screen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marR="88900" indent="0" algn="r">
                        <a:lnSpc>
                          <a:spcPts val="432"/>
                        </a:lnSpc>
                      </a:pPr>
                      <a:r>
                        <a:rPr lang="en-US" sz="1400" b="1" spc="-50">
                          <a:solidFill>
                            <a:srgbClr val="628DBA"/>
                          </a:solidFill>
                          <a:latin typeface="Arial"/>
                        </a:rPr>
                        <a:t>a </a:t>
                      </a:r>
                      <a:r>
                        <a:rPr lang="en-US" sz="1400" b="1" spc="-50">
                          <a:solidFill>
                            <a:srgbClr val="0504F4"/>
                          </a:solidFill>
                          <a:latin typeface="Arial"/>
                        </a:rPr>
                        <a:t>^</a:t>
                      </a:r>
                    </a:p>
                    <a:p>
                      <a:pPr indent="0">
                        <a:lnSpc>
                          <a:spcPts val="432"/>
                        </a:lnSpc>
                      </a:pPr>
                      <a:r>
                        <a:rPr lang="en-US" sz="400">
                          <a:solidFill>
                            <a:srgbClr val="8E95A2"/>
                          </a:solidFill>
                          <a:latin typeface="Arial"/>
                        </a:rPr>
                        <a:t>Insert Insert Copy CHI </a:t>
                      </a:r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Calculator Normal</a:t>
                      </a:r>
                    </a:p>
                    <a:p>
                      <a:pPr indent="0">
                        <a:lnSpc>
                          <a:spcPts val="432"/>
                        </a:lnSpc>
                      </a:pPr>
                      <a:r>
                        <a:rPr lang="en-US" sz="400">
                          <a:solidFill>
                            <a:srgbClr val="8E95A2"/>
                          </a:solidFill>
                          <a:latin typeface="Arial"/>
                        </a:rPr>
                        <a:t>Row(s) Column(s) Down </a:t>
                      </a:r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Distribution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1400"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14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5448">
                <a:tc>
                  <a:txBody>
                    <a:bodyPr/>
                    <a:lstStyle/>
                    <a:p>
                      <a:pPr indent="0" algn="just"/>
                      <a:r>
                        <a:rPr lang="en-US" sz="400">
                          <a:solidFill>
                            <a:srgbClr val="628DBA"/>
                          </a:solidFill>
                          <a:latin typeface="Arial"/>
                        </a:rPr>
                        <a:t>MyOMLab </a:t>
                      </a:r>
                      <a:r>
                        <a:rPr lang="en-US" sz="400" cap="small">
                          <a:solidFill>
                            <a:srgbClr val="628DBA"/>
                          </a:solidFill>
                          <a:latin typeface="Arial"/>
                        </a:rPr>
                        <a:t>KfH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marL="406400" indent="-406400"/>
                      <a:r>
                        <a:rPr lang="en-US" sz="400" cap="small">
                          <a:solidFill>
                            <a:srgbClr val="4B6EA5"/>
                          </a:solidFill>
                          <a:latin typeface="Arial"/>
                        </a:rPr>
                        <a:t>Va?</a:t>
                      </a:r>
                      <a:r>
                        <a:rPr lang="en-US" sz="400">
                          <a:solidFill>
                            <a:srgbClr val="4B6EA5"/>
                          </a:solidFill>
                          <a:latin typeface="Arial"/>
                        </a:rPr>
                        <a:t> </a:t>
                      </a:r>
                      <a:r>
                        <a:rPr lang="en-US" sz="400">
                          <a:solidFill>
                            <a:srgbClr val="59426B"/>
                          </a:solidFill>
                          <a:latin typeface="Arial"/>
                        </a:rPr>
                        <a:t>Decimals </a:t>
                      </a:r>
                      <a:r>
                        <a:rPr lang="en-US" sz="400">
                          <a:solidFill>
                            <a:srgbClr val="B23480"/>
                          </a:solidFill>
                          <a:latin typeface="Arial"/>
                        </a:rPr>
                        <a:t>1 </a:t>
                      </a:r>
                      <a:r>
                        <a:rPr lang="en-US" sz="400">
                          <a:solidFill>
                            <a:srgbClr val="59426B"/>
                          </a:solidFill>
                          <a:latin typeface="Arial"/>
                        </a:rPr>
                        <a:t>2 </a:t>
                      </a:r>
                      <a:r>
                        <a:rPr lang="en-US" sz="600">
                          <a:solidFill>
                            <a:srgbClr val="F54922"/>
                          </a:solidFill>
                          <a:latin typeface="Arial"/>
                        </a:rPr>
                        <a:t>3 </a:t>
                      </a:r>
                      <a:r>
                        <a:rPr lang="en-US" sz="400">
                          <a:solidFill>
                            <a:srgbClr val="9C1E42"/>
                          </a:solidFill>
                          <a:latin typeface="Arial"/>
                        </a:rPr>
                        <a:t>4 </a:t>
                      </a:r>
                      <a:r>
                        <a:rPr lang="en-US" sz="400">
                          <a:solidFill>
                            <a:srgbClr val="666ACC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102CCA"/>
                          </a:solidFill>
                          <a:latin typeface="Arial"/>
                        </a:rPr>
                        <a:t>0 </a:t>
                      </a:r>
                      <a:r>
                        <a:rPr lang="en-US" sz="400">
                          <a:solidFill>
                            <a:srgbClr val="495668"/>
                          </a:solidFill>
                          <a:latin typeface="Arial"/>
                        </a:rPr>
                        <a:t>Open File </a:t>
                      </a:r>
                      <a:r>
                        <a:rPr lang="en-US" sz="400">
                          <a:solidFill>
                            <a:srgbClr val="8E95A2"/>
                          </a:solidFill>
                          <a:latin typeface="Arial"/>
                        </a:rPr>
                        <a:t>Previous </a:t>
                      </a:r>
                      <a:r>
                        <a:rPr lang="en-US" sz="400">
                          <a:latin typeface="Arial"/>
                        </a:rPr>
                        <a:t>^ </a:t>
                      </a:r>
                      <a:r>
                        <a:rPr lang="en-US" sz="400">
                          <a:solidFill>
                            <a:srgbClr val="495668"/>
                          </a:solidFill>
                          <a:latin typeface="Arial"/>
                        </a:rPr>
                        <a:t>Next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344">
                <a:tc gridSpan="2"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8E95A2"/>
                          </a:solidFill>
                          <a:latin typeface="Arial"/>
                        </a:rPr>
                        <a:t>Paste From </a:t>
                      </a:r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Copy Cell Paste/Copy Help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0" indent="-406400"/>
                      <a:r>
                        <a:rPr lang="en-US" sz="400">
                          <a:solidFill>
                            <a:srgbClr val="495668"/>
                          </a:solidFill>
                          <a:latin typeface="Arial"/>
                        </a:rPr>
                        <a:t>Web Site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9728">
                <a:tc gridSpan="2"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282C38"/>
                          </a:solidFill>
                          <a:latin typeface="Arial"/>
                        </a:rPr>
                        <a:t>Table formatting </a:t>
                      </a:r>
                      <a:r>
                        <a:rPr lang="en-US" sz="400">
                          <a:solidFill>
                            <a:srgbClr val="76645F"/>
                          </a:solidFill>
                          <a:latin typeface="Arial"/>
                        </a:rPr>
                        <a:t>Arial </a:t>
                      </a:r>
                      <a:r>
                        <a:rPr lang="en-US" sz="400">
                          <a:solidFill>
                            <a:srgbClr val="406385"/>
                          </a:solidFill>
                          <a:latin typeface="Arial"/>
                        </a:rPr>
                        <a:t>pi </a:t>
                      </a:r>
                      <a:r>
                        <a:rPr lang="en-US" sz="400">
                          <a:solidFill>
                            <a:srgbClr val="76645F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5C6C77"/>
                          </a:solidFill>
                          <a:latin typeface="Arial"/>
                        </a:rPr>
                        <a:t>TdS Fix Dec 0.0 </a:t>
                      </a:r>
                      <a:r>
                        <a:rPr lang="en-US" sz="400">
                          <a:latin typeface="Arial"/>
                        </a:rPr>
                        <a:t>(0) </a:t>
                      </a:r>
                      <a:r>
                        <a:rPr lang="en-US" sz="400">
                          <a:solidFill>
                            <a:srgbClr val="282C38"/>
                          </a:solidFill>
                          <a:latin typeface="Arial"/>
                        </a:rPr>
                        <a:t>Selected cells formatting </a:t>
                      </a:r>
                      <a:r>
                        <a:rPr lang="en-US" sz="400">
                          <a:latin typeface="Arial"/>
                        </a:rPr>
                        <a:t>B </a:t>
                      </a:r>
                      <a:r>
                        <a:rPr lang="en-US" sz="450" i="1">
                          <a:solidFill>
                            <a:srgbClr val="282C38"/>
                          </a:solidFill>
                          <a:latin typeface="Times New Roman"/>
                        </a:rPr>
                        <a:t>I</a:t>
                      </a:r>
                      <a:r>
                        <a:rPr lang="en-US" sz="400">
                          <a:solidFill>
                            <a:srgbClr val="282C38"/>
                          </a:solidFill>
                          <a:latin typeface="Arial"/>
                        </a:rPr>
                        <a:t> U </a:t>
                      </a:r>
                      <a:r>
                        <a:rPr lang="en-US" sz="400">
                          <a:solidFill>
                            <a:srgbClr val="5C6C77"/>
                          </a:solidFill>
                          <a:latin typeface="Arial"/>
                        </a:rPr>
                        <a:t>^ ^ ^ </a:t>
                      </a:r>
                      <a:r>
                        <a:rPr lang="en-US" sz="400">
                          <a:solidFill>
                            <a:srgbClr val="1B1D7D"/>
                          </a:solidFill>
                          <a:latin typeface="Arial"/>
                        </a:rPr>
                        <a:t>A &amp;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256">
                <a:tc gridSpan="6"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351A1B"/>
                          </a:solidFill>
                          <a:latin typeface="Arial"/>
                        </a:rPr>
                        <a:t>INSTRUCTION: </a:t>
                      </a:r>
                      <a:r>
                        <a:rPr lang="en-US" sz="400">
                          <a:solidFill>
                            <a:srgbClr val="743837"/>
                          </a:solidFill>
                          <a:latin typeface="Arial"/>
                        </a:rPr>
                        <a:t>There are more results available in additional windows. These may be opened by using the SOLUTIONS menu in the Main Menu.</a:t>
                      </a:r>
                    </a:p>
                  </a:txBody>
                  <a:tcPr marL="0" marR="0" marT="0" marB="0">
                    <a:solidFill>
                      <a:srgbClr val="F9807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Rectángulo 2"/>
          <p:cNvSpPr/>
          <p:nvPr/>
        </p:nvSpPr>
        <p:spPr>
          <a:xfrm>
            <a:off x="1572768" y="1938528"/>
            <a:ext cx="877824" cy="1719072"/>
          </a:xfrm>
          <a:prstGeom prst="rect">
            <a:avLst/>
          </a:prstGeom>
          <a:solidFill>
            <a:srgbClr val="FCDABA"/>
          </a:solidFill>
        </p:spPr>
        <p:txBody>
          <a:bodyPr lIns="0" tIns="0" rIns="0" bIns="0">
            <a:noAutofit/>
          </a:bodyPr>
          <a:lstStyle/>
          <a:p>
            <a:pPr indent="0" algn="just">
              <a:lnSpc>
                <a:spcPts val="792"/>
              </a:lnSpc>
            </a:pPr>
            <a:r>
              <a:rPr lang="es" sz="400">
                <a:solidFill>
                  <a:srgbClr val="628DBA"/>
                </a:solidFill>
                <a:latin typeface="Arial"/>
              </a:rPr>
              <a:t>Module </a:t>
            </a:r>
            <a:r>
              <a:rPr lang="en-US" sz="400">
                <a:solidFill>
                  <a:srgbClr val="628DBA"/>
                </a:solidFill>
                <a:latin typeface="Arial"/>
              </a:rPr>
              <a:t>tree    </a:t>
            </a:r>
            <a:r>
              <a:rPr lang="en-US" sz="400">
                <a:solidFill>
                  <a:srgbClr val="83858A"/>
                </a:solidFill>
                <a:latin typeface="Arial"/>
              </a:rPr>
              <a:t>Fide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Panel</a:t>
            </a:r>
          </a:p>
          <a:p>
            <a:pPr indent="63500">
              <a:lnSpc>
                <a:spcPts val="792"/>
              </a:lnSpc>
            </a:pPr>
            <a:r>
              <a:rPr lang="en-US" sz="400">
                <a:solidFill>
                  <a:srgbClr val="76645F"/>
                </a:solidFill>
                <a:latin typeface="Arial"/>
              </a:rPr>
              <a:t>Asagnment</a:t>
            </a:r>
          </a:p>
          <a:p>
            <a:pPr indent="0">
              <a:lnSpc>
                <a:spcPts val="528"/>
              </a:lnSpc>
            </a:pPr>
            <a:r>
              <a:rPr lang="en-US" sz="550" spc="-50">
                <a:solidFill>
                  <a:srgbClr val="76645F"/>
                </a:solidFill>
                <a:latin typeface="Candara"/>
              </a:rPr>
              <a:t>4</a:t>
            </a:r>
            <a:r>
              <a:rPr lang="en-US" sz="400">
                <a:solidFill>
                  <a:srgbClr val="76645F"/>
                </a:solidFill>
                <a:latin typeface="Arial"/>
              </a:rPr>
              <a:t> Break even/Cost-Volume Analysis 3 Decision Analysis : Decision Tables Decision Trees (Graphical)</a:t>
            </a:r>
          </a:p>
          <a:p>
            <a:pPr indent="152400">
              <a:lnSpc>
                <a:spcPts val="528"/>
              </a:lnSpc>
            </a:pPr>
            <a:r>
              <a:rPr lang="en-US" sz="400">
                <a:solidFill>
                  <a:srgbClr val="76645F"/>
                </a:solidFill>
                <a:latin typeface="Arial"/>
              </a:rPr>
              <a:t>One Period hventoiy (Supply/Dei Factor Rating </a:t>
            </a:r>
            <a:r>
              <a:rPr lang="en-US" sz="400">
                <a:solidFill>
                  <a:srgbClr val="76645F"/>
                </a:solidFill>
                <a:latin typeface="Tahoma"/>
              </a:rPr>
              <a:t>B-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Forecasting</a:t>
            </a:r>
          </a:p>
          <a:p>
            <a:pPr indent="152400">
              <a:lnSpc>
                <a:spcPts val="528"/>
              </a:lnSpc>
            </a:pPr>
            <a:r>
              <a:rPr lang="en-US" sz="400">
                <a:solidFill>
                  <a:srgbClr val="76645F"/>
                </a:solidFill>
                <a:latin typeface="Arial"/>
              </a:rPr>
              <a:t>Time Senes Analysis Least Squares - Simple and Mulfap Regresaon </a:t>
            </a:r>
            <a:r>
              <a:rPr lang="es" sz="400">
                <a:solidFill>
                  <a:srgbClr val="76645F"/>
                </a:solidFill>
                <a:latin typeface="Arial"/>
              </a:rPr>
              <a:t>Proiedor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Error Analysis Game Theory Goal Programming</a:t>
            </a:r>
          </a:p>
          <a:p>
            <a:pPr indent="63500">
              <a:lnSpc>
                <a:spcPts val="528"/>
              </a:lnSpc>
            </a:pPr>
            <a:r>
              <a:rPr lang="en-US" sz="400">
                <a:solidFill>
                  <a:srgbClr val="76645F"/>
                </a:solidFill>
                <a:latin typeface="Arial"/>
              </a:rPr>
              <a:t>Integer S Mixed Integer Programing </a:t>
            </a:r>
            <a:r>
              <a:rPr lang="en-US" sz="450" i="1">
                <a:solidFill>
                  <a:srgbClr val="76645F"/>
                </a:solidFill>
                <a:latin typeface="Times New Roman"/>
              </a:rPr>
              <a:t>i</a:t>
            </a:r>
            <a:r>
              <a:rPr lang="en-US" sz="400">
                <a:solidFill>
                  <a:srgbClr val="76645F"/>
                </a:solidFill>
                <a:latin typeface="Arial"/>
              </a:rPr>
              <a:t> Inventory</a:t>
            </a:r>
          </a:p>
          <a:p>
            <a:pPr indent="63500">
              <a:lnSpc>
                <a:spcPts val="528"/>
              </a:lnSpc>
            </a:pPr>
            <a:r>
              <a:rPr lang="en-US" sz="400">
                <a:solidFill>
                  <a:srgbClr val="FC6762"/>
                </a:solidFill>
                <a:latin typeface="Arial"/>
              </a:rPr>
              <a:t>Linear Programing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Markov Analysis Material Requirements Planning EE- Networks</a:t>
            </a:r>
          </a:p>
          <a:p>
            <a:pPr indent="0" algn="just">
              <a:lnSpc>
                <a:spcPts val="528"/>
              </a:lnSpc>
            </a:pPr>
            <a:r>
              <a:rPr lang="en-US" sz="400">
                <a:solidFill>
                  <a:srgbClr val="76645F"/>
                </a:solidFill>
                <a:latin typeface="Arial"/>
              </a:rPr>
              <a:t>+ Protect Management (PEFT/CPM)</a:t>
            </a:r>
          </a:p>
          <a:p>
            <a:pPr indent="0" algn="r">
              <a:lnSpc>
                <a:spcPts val="528"/>
              </a:lnSpc>
            </a:pPr>
            <a:r>
              <a:rPr lang="es" sz="400">
                <a:solidFill>
                  <a:srgbClr val="76645F"/>
                </a:solidFill>
                <a:latin typeface="Arial"/>
              </a:rPr>
              <a:t>É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Quality Control Scoring Model</a:t>
            </a:r>
          </a:p>
        </p:txBody>
      </p:sp>
      <p:sp>
        <p:nvSpPr>
          <p:cNvPr id="4" name="Rectángulo 3"/>
          <p:cNvSpPr/>
          <p:nvPr/>
        </p:nvSpPr>
        <p:spPr>
          <a:xfrm>
            <a:off x="2554224" y="1987296"/>
            <a:ext cx="347472" cy="182880"/>
          </a:xfrm>
          <a:prstGeom prst="rect">
            <a:avLst/>
          </a:prstGeom>
          <a:solidFill>
            <a:srgbClr val="F5F5E9"/>
          </a:solidFill>
        </p:spPr>
        <p:txBody>
          <a:bodyPr lIns="0" tIns="0" rIns="0" bIns="0">
            <a:noAutofit/>
          </a:bodyPr>
          <a:lstStyle/>
          <a:p>
            <a:pPr indent="0" algn="just">
              <a:lnSpc>
                <a:spcPts val="792"/>
              </a:lnSpc>
            </a:pPr>
            <a:r>
              <a:rPr lang="en-US" sz="400">
                <a:solidFill>
                  <a:srgbClr val="2074B4"/>
                </a:solidFill>
                <a:latin typeface="Arial"/>
              </a:rPr>
              <a:t>O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Maximize </a:t>
            </a:r>
            <a:r>
              <a:rPr lang="en-US" sz="400">
                <a:solidFill>
                  <a:srgbClr val="A4A19D"/>
                </a:solidFill>
                <a:latin typeface="Arial"/>
              </a:rPr>
              <a:t>O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Minimize</a:t>
            </a:r>
          </a:p>
        </p:txBody>
      </p:sp>
      <p:sp>
        <p:nvSpPr>
          <p:cNvPr id="5" name="Rectángulo 4"/>
          <p:cNvSpPr/>
          <p:nvPr/>
        </p:nvSpPr>
        <p:spPr>
          <a:xfrm>
            <a:off x="2523744" y="2249424"/>
            <a:ext cx="579120" cy="79248"/>
          </a:xfrm>
          <a:prstGeom prst="rect">
            <a:avLst/>
          </a:prstGeom>
          <a:solidFill>
            <a:srgbClr val="F5F5E9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50" b="1" u="sng">
                <a:solidFill>
                  <a:srgbClr val="5BADF3"/>
                </a:solidFill>
                <a:latin typeface="Arial"/>
              </a:rPr>
              <a:t>(untitled) Solution</a:t>
            </a:r>
          </a:p>
        </p:txBody>
      </p:sp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2499360" y="2316480"/>
          <a:ext cx="3166872" cy="1322832"/>
        </p:xfrm>
        <a:graphic>
          <a:graphicData uri="http://schemas.openxmlformats.org/drawingml/2006/table">
            <a:tbl>
              <a:tblPr/>
              <a:tblGrid>
                <a:gridCol w="79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867570"/>
                          </a:solidFill>
                          <a:latin typeface="Arial"/>
                        </a:rPr>
                        <a:t>Original </a:t>
                      </a:r>
                      <a:r>
                        <a:rPr lang="en-US" sz="500" b="1">
                          <a:solidFill>
                            <a:srgbClr val="62799D"/>
                          </a:solidFill>
                          <a:latin typeface="Arial"/>
                        </a:rPr>
                        <a:t>Problem</a:t>
                      </a: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88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495668"/>
                          </a:solidFill>
                          <a:latin typeface="Arial"/>
                        </a:rPr>
                        <a:t>Maximize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C4B54"/>
                          </a:solidFill>
                          <a:latin typeface="Arial"/>
                        </a:rPr>
                        <a:t>X </a:t>
                      </a:r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488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76645F"/>
                          </a:solidFill>
                          <a:latin typeface="Arial"/>
                        </a:rPr>
                        <a:t>Constraint </a:t>
                      </a:r>
                      <a:r>
                        <a:rPr lang="en-US" sz="500" b="1">
                          <a:solidFill>
                            <a:srgbClr val="44423E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93F2D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9576C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&lt;=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Constraint 2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57072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36373D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5758A"/>
                          </a:solidFill>
                          <a:latin typeface="Arial"/>
                        </a:rPr>
                        <a:t>&lt;=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Constraint 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2524B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2799D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3858A"/>
                          </a:solidFill>
                          <a:latin typeface="Arial"/>
                        </a:rPr>
                        <a:t>&gt;=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59576C"/>
                          </a:solidFill>
                          <a:latin typeface="Arial"/>
                        </a:rPr>
                        <a:t>Constraint 4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9798B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4423E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5758A"/>
                          </a:solidFill>
                          <a:latin typeface="Arial"/>
                        </a:rPr>
                        <a:t>&gt;=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57072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76645F"/>
                          </a:solidFill>
                          <a:latin typeface="Arial"/>
                        </a:rPr>
                        <a:t>Dual Problem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95668"/>
                          </a:solidFill>
                          <a:latin typeface="Arial"/>
                        </a:rPr>
                        <a:t>Constraint 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C4B54"/>
                          </a:solidFill>
                          <a:latin typeface="Arial"/>
                        </a:rPr>
                        <a:t>Constraint 2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95668"/>
                          </a:solidFill>
                          <a:latin typeface="Arial"/>
                        </a:rPr>
                        <a:t>Constraint 3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Constraint </a:t>
                      </a:r>
                      <a:r>
                        <a:rPr lang="en-US" sz="500" b="1">
                          <a:solidFill>
                            <a:srgbClr val="282C38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94488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Minimize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6757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6645F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88392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4C4B54"/>
                          </a:solidFill>
                          <a:latin typeface="Arial"/>
                        </a:rPr>
                        <a:t>X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35B46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95668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87A53"/>
                          </a:solidFill>
                          <a:latin typeface="Arial"/>
                        </a:rPr>
                        <a:t>-1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C4B5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latin typeface="Arial"/>
                        </a:rPr>
                        <a:t>&gt;=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C4B54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94488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6645F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2524B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6757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latin typeface="Arial"/>
                        </a:rPr>
                        <a:t>-1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latin typeface="Arial"/>
                        </a:rPr>
                        <a:t>&gt;=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94488"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/>
        </p:nvGraphicFramePr>
        <p:xfrm>
          <a:off x="1536192" y="3721608"/>
          <a:ext cx="5611368" cy="323088"/>
        </p:xfrm>
        <a:graphic>
          <a:graphicData uri="http://schemas.openxmlformats.org/drawingml/2006/table">
            <a:tbl>
              <a:tblPr/>
              <a:tblGrid>
                <a:gridCol w="1133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4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9728"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Linear Programming Solution Screen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marL="1092200" indent="0"/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Taylor's Introduction to Management Science Textbook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marR="101600" indent="0" algn="r"/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Developed by Howard J. Weiss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139700" indent="0"/>
                      <a:r>
                        <a:rPr lang="en-US" sz="400">
                          <a:solidFill>
                            <a:srgbClr val="C22C1F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rgbClr val="DDE0E4"/>
                    </a:solidFill>
                  </a:tcPr>
                </a:tc>
                <a:tc>
                  <a:txBody>
                    <a:bodyPr/>
                    <a:lstStyle/>
                    <a:p>
                      <a:pPr marR="177800" indent="0" algn="r"/>
                      <a:r>
                        <a:rPr lang="en-US" sz="400">
                          <a:solidFill>
                            <a:srgbClr val="0A76C8"/>
                          </a:solidFill>
                          <a:latin typeface="Arial"/>
                        </a:rPr>
                        <a:t>fl </a:t>
                      </a:r>
                      <a:r>
                        <a:rPr lang="en-US" sz="400">
                          <a:solidFill>
                            <a:srgbClr val="2B2A2E"/>
                          </a:solidFill>
                          <a:latin typeface="Arial"/>
                        </a:rPr>
                        <a:t>Q k </a:t>
                      </a:r>
                      <a:r>
                        <a:rPr lang="en-US" sz="400">
                          <a:solidFill>
                            <a:srgbClr val="0A76C8"/>
                          </a:solidFill>
                          <a:latin typeface="Arial"/>
                        </a:rPr>
                        <a:t>- t </a:t>
                      </a:r>
                      <a:r>
                        <a:rPr lang="en-US" sz="400">
                          <a:solidFill>
                            <a:srgbClr val="1D538E"/>
                          </a:solidFill>
                          <a:latin typeface="Arial"/>
                        </a:rPr>
                        <a:t>□ </a:t>
                      </a:r>
                      <a:r>
                        <a:rPr lang="en-US" sz="400">
                          <a:solidFill>
                            <a:srgbClr val="0A76C8"/>
                          </a:solidFill>
                          <a:latin typeface="Arial"/>
                        </a:rPr>
                        <a:t>L ^ </a:t>
                      </a:r>
                      <a:r>
                        <a:rPr lang="es" sz="400">
                          <a:latin typeface="Arial"/>
                        </a:rPr>
                        <a:t>O </a:t>
                      </a:r>
                      <a:r>
                        <a:rPr lang="en-US" sz="400">
                          <a:solidFill>
                            <a:srgbClr val="1D538E"/>
                          </a:solidFill>
                          <a:latin typeface="Arial"/>
                        </a:rPr>
                        <a:t>i </a:t>
                      </a:r>
                      <a:r>
                        <a:rPr lang="en-US" sz="400">
                          <a:solidFill>
                            <a:srgbClr val="0A76C8"/>
                          </a:solidFill>
                          <a:latin typeface="Arial"/>
                        </a:rPr>
                        <a:t>if </a:t>
                      </a:r>
                      <a:r>
                        <a:rPr lang="en-US" sz="400">
                          <a:solidFill>
                            <a:srgbClr val="75ACD8"/>
                          </a:solidFill>
                          <a:latin typeface="Arial"/>
                        </a:rPr>
                        <a:t>O </a:t>
                      </a:r>
                      <a:r>
                        <a:rPr lang="en-US" sz="400">
                          <a:latin typeface="Arial"/>
                        </a:rPr>
                        <a:t>™</a:t>
                      </a:r>
                    </a:p>
                  </a:txBody>
                  <a:tcPr marL="0" marR="0" marT="0" marB="0" anchor="ctr">
                    <a:solidFill>
                      <a:srgbClr val="E2DCD6"/>
                    </a:solidFill>
                  </a:tcPr>
                </a:tc>
                <a:tc>
                  <a:txBody>
                    <a:bodyPr/>
                    <a:lstStyle/>
                    <a:p>
                      <a:pPr marR="101600" indent="0" algn="r"/>
                      <a:r>
                        <a:rPr lang="en-US" sz="400">
                          <a:solidFill>
                            <a:srgbClr val="44423E"/>
                          </a:solidFill>
                          <a:latin typeface="Arial"/>
                        </a:rPr>
                        <a:t>^ ® LAA ^ </a:t>
                      </a:r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^ 20/09/2025 </a:t>
                      </a:r>
                      <a:r>
                        <a:rPr lang="en-US" sz="400">
                          <a:solidFill>
                            <a:srgbClr val="201E1F"/>
                          </a:solidFill>
                          <a:latin typeface="Arial"/>
                        </a:rPr>
                        <a:t>^</a:t>
                      </a:r>
                    </a:p>
                  </a:txBody>
                  <a:tcPr marL="0" marR="0" marT="0" marB="0" anchor="ctr">
                    <a:solidFill>
                      <a:srgbClr val="E2DC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ángulo 7"/>
          <p:cNvSpPr/>
          <p:nvPr/>
        </p:nvSpPr>
        <p:spPr>
          <a:xfrm>
            <a:off x="1298448" y="4212336"/>
            <a:ext cx="2898648" cy="133502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54000" marR="237236" indent="0">
              <a:lnSpc>
                <a:spcPts val="2568"/>
              </a:lnSpc>
              <a:spcBef>
                <a:spcPts val="840"/>
              </a:spcBef>
            </a:pPr>
            <a:r>
              <a:rPr lang="es" sz="1150" b="1">
                <a:latin typeface="Arial"/>
              </a:rPr>
              <a:t>Ejercicio </a:t>
            </a:r>
            <a:r>
              <a:rPr lang="en-US" sz="1150" b="1">
                <a:latin typeface="Arial"/>
              </a:rPr>
              <a:t>4 — Mesas </a:t>
            </a:r>
            <a:r>
              <a:rPr lang="es" sz="1150" b="1">
                <a:latin typeface="Arial"/>
              </a:rPr>
              <a:t>y sillas Enunciado:</a:t>
            </a:r>
          </a:p>
          <a:p>
            <a:pPr marL="254000" indent="0">
              <a:lnSpc>
                <a:spcPts val="2592"/>
              </a:lnSpc>
            </a:pPr>
            <a:r>
              <a:rPr lang="es" sz="1100">
                <a:latin typeface="Arial"/>
              </a:rPr>
              <a:t>Producción de mesas (x) y sillas (y):</a:t>
            </a:r>
          </a:p>
          <a:p>
            <a:pPr indent="0" algn="just">
              <a:lnSpc>
                <a:spcPts val="2592"/>
              </a:lnSpc>
            </a:pPr>
            <a:r>
              <a:rPr lang="es" sz="1100">
                <a:latin typeface="Arial"/>
              </a:rPr>
              <a:t>•    Ganancia: mesa = 40 $/u, silla = 30 $/u</a:t>
            </a:r>
          </a:p>
          <a:p>
            <a:pPr indent="0" algn="just">
              <a:lnSpc>
                <a:spcPts val="2592"/>
              </a:lnSpc>
            </a:pPr>
            <a:r>
              <a:rPr lang="es" sz="1100">
                <a:latin typeface="Arial"/>
              </a:rPr>
              <a:t>•    Restricciones:</a:t>
            </a:r>
          </a:p>
        </p:txBody>
      </p:sp>
      <p:graphicFrame>
        <p:nvGraphicFramePr>
          <p:cNvPr id="9" name="Tabla 8"/>
          <p:cNvGraphicFramePr>
            <a:graphicFrameLocks noGrp="1"/>
          </p:cNvGraphicFramePr>
          <p:nvPr/>
        </p:nvGraphicFramePr>
        <p:xfrm>
          <a:off x="1618488" y="5715000"/>
          <a:ext cx="1828800" cy="1243584"/>
        </p:xfrm>
        <a:graphic>
          <a:graphicData uri="http://schemas.openxmlformats.org/drawingml/2006/table">
            <a:tbl>
              <a:tblPr/>
              <a:tblGrid>
                <a:gridCol w="405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3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9832">
                <a:tc>
                  <a:txBody>
                    <a:bodyPr/>
                    <a:lstStyle/>
                    <a:p>
                      <a:pPr indent="0" algn="r"/>
                      <a:r>
                        <a:rPr lang="en-US" sz="950">
                          <a:solidFill>
                            <a:srgbClr val="58565B"/>
                          </a:solidFill>
                          <a:latin typeface="Candara"/>
                        </a:rPr>
                        <a:t>•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850" i="1" spc="100">
                          <a:solidFill>
                            <a:srgbClr val="201E1F"/>
                          </a:solidFill>
                          <a:latin typeface="Arial"/>
                        </a:rPr>
                        <a:t>4x</a:t>
                      </a:r>
                      <a:r>
                        <a:rPr lang="en-US" sz="950">
                          <a:solidFill>
                            <a:srgbClr val="201E1F"/>
                          </a:solidFill>
                          <a:latin typeface="Candara"/>
                        </a:rPr>
                        <a:t> + </a:t>
                      </a:r>
                      <a:r>
                        <a:rPr lang="en-US" sz="850" i="1" spc="100">
                          <a:solidFill>
                            <a:srgbClr val="201E1F"/>
                          </a:solidFill>
                          <a:latin typeface="Arial"/>
                        </a:rPr>
                        <a:t>2y</a:t>
                      </a:r>
                      <a:r>
                        <a:rPr lang="en-US" sz="950">
                          <a:solidFill>
                            <a:srgbClr val="201E1F"/>
                          </a:solidFill>
                          <a:latin typeface="Candara"/>
                        </a:rPr>
                        <a:t> &lt; </a:t>
                      </a:r>
                      <a:r>
                        <a:rPr lang="en-US" sz="1050" b="1">
                          <a:solidFill>
                            <a:srgbClr val="201E1F"/>
                          </a:solidFill>
                          <a:latin typeface="Times New Roman"/>
                        </a:rPr>
                        <a:t>40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216">
                <a:tc>
                  <a:txBody>
                    <a:bodyPr/>
                    <a:lstStyle/>
                    <a:p>
                      <a:pPr indent="0" algn="r"/>
                      <a:r>
                        <a:rPr lang="en-US" sz="950">
                          <a:solidFill>
                            <a:srgbClr val="58565B"/>
                          </a:solidFill>
                          <a:latin typeface="Candara"/>
                        </a:rPr>
                        <a:t>•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850" i="1" spc="100">
                          <a:latin typeface="Arial"/>
                        </a:rPr>
                        <a:t>2x </a:t>
                      </a:r>
                      <a:r>
                        <a:rPr lang="en-US" sz="850" i="1" spc="100">
                          <a:solidFill>
                            <a:srgbClr val="36373D"/>
                          </a:solidFill>
                          <a:latin typeface="Arial"/>
                        </a:rPr>
                        <a:t>+ </a:t>
                      </a:r>
                      <a:r>
                        <a:rPr lang="en-US" sz="850" i="1" spc="100">
                          <a:latin typeface="Arial"/>
                        </a:rPr>
                        <a:t>y </a:t>
                      </a:r>
                      <a:r>
                        <a:rPr lang="en-US" sz="850" i="1" spc="100">
                          <a:solidFill>
                            <a:srgbClr val="36373D"/>
                          </a:solidFill>
                          <a:latin typeface="Arial"/>
                        </a:rPr>
                        <a:t>&lt;</a:t>
                      </a:r>
                      <a:r>
                        <a:rPr lang="en-US" sz="950">
                          <a:solidFill>
                            <a:srgbClr val="36373D"/>
                          </a:solidFill>
                          <a:latin typeface="Candara"/>
                        </a:rPr>
                        <a:t> </a:t>
                      </a:r>
                      <a:r>
                        <a:rPr lang="en-US" sz="1050" b="1">
                          <a:latin typeface="Times New Roman"/>
                        </a:rPr>
                        <a:t>18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984">
                <a:tc>
                  <a:txBody>
                    <a:bodyPr/>
                    <a:lstStyle/>
                    <a:p>
                      <a:pPr indent="0" algn="r"/>
                      <a:r>
                        <a:rPr lang="en-US" sz="950">
                          <a:solidFill>
                            <a:srgbClr val="58565B"/>
                          </a:solidFill>
                          <a:latin typeface="Candara"/>
                        </a:rPr>
                        <a:t>•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850" i="1" spc="100">
                          <a:solidFill>
                            <a:srgbClr val="201E1F"/>
                          </a:solidFill>
                          <a:latin typeface="Arial"/>
                        </a:rPr>
                        <a:t>x,y &gt;</a:t>
                      </a:r>
                      <a:r>
                        <a:rPr lang="en-US" sz="950">
                          <a:solidFill>
                            <a:srgbClr val="201E1F"/>
                          </a:solidFill>
                          <a:latin typeface="Candara"/>
                        </a:rPr>
                        <a:t> 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504">
                <a:tc>
                  <a:txBody>
                    <a:bodyPr/>
                    <a:lstStyle/>
                    <a:p>
                      <a:pPr indent="0" algn="r"/>
                      <a:r>
                        <a:rPr lang="en-US" sz="950">
                          <a:latin typeface="Candara"/>
                        </a:rPr>
                        <a:t>Primal: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950">
                          <a:solidFill>
                            <a:srgbClr val="201E1F"/>
                          </a:solidFill>
                          <a:latin typeface="Candara"/>
                        </a:rPr>
                        <a:t>Max Z </a:t>
                      </a:r>
                      <a:r>
                        <a:rPr lang="en-US" sz="950">
                          <a:latin typeface="Candara"/>
                        </a:rPr>
                        <a:t>= </a:t>
                      </a:r>
                      <a:r>
                        <a:rPr lang="en-US" sz="950">
                          <a:solidFill>
                            <a:srgbClr val="201E1F"/>
                          </a:solidFill>
                          <a:latin typeface="Candara"/>
                        </a:rPr>
                        <a:t>40x + 30y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216">
                <a:tc gridSpan="2">
                  <a:txBody>
                    <a:bodyPr/>
                    <a:lstStyle/>
                    <a:p>
                      <a:pPr indent="0"/>
                      <a:r>
                        <a:rPr lang="en-US" sz="950">
                          <a:latin typeface="Candara"/>
                        </a:rPr>
                        <a:t>Dual: </a:t>
                      </a:r>
                      <a:r>
                        <a:rPr lang="en-US" sz="950">
                          <a:solidFill>
                            <a:srgbClr val="2B2A2E"/>
                          </a:solidFill>
                          <a:latin typeface="Candara"/>
                        </a:rPr>
                        <a:t>Min W </a:t>
                      </a:r>
                      <a:r>
                        <a:rPr lang="en-US" sz="950">
                          <a:latin typeface="Candara"/>
                        </a:rPr>
                        <a:t>= </a:t>
                      </a:r>
                      <a:r>
                        <a:rPr lang="en-US" sz="950">
                          <a:solidFill>
                            <a:srgbClr val="2B2A2E"/>
                          </a:solidFill>
                          <a:latin typeface="Candara"/>
                        </a:rPr>
                        <a:t>40u1 </a:t>
                      </a:r>
                      <a:r>
                        <a:rPr lang="en-US" sz="950">
                          <a:latin typeface="Candara"/>
                        </a:rPr>
                        <a:t>+ </a:t>
                      </a:r>
                      <a:r>
                        <a:rPr lang="en-US" sz="950">
                          <a:solidFill>
                            <a:srgbClr val="2B2A2E"/>
                          </a:solidFill>
                          <a:latin typeface="Candara"/>
                        </a:rPr>
                        <a:t>18u2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0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832">
                <a:tc>
                  <a:txBody>
                    <a:bodyPr/>
                    <a:lstStyle/>
                    <a:p>
                      <a:pPr indent="0"/>
                      <a:r>
                        <a:rPr lang="en-US" sz="950">
                          <a:solidFill>
                            <a:srgbClr val="201E1F"/>
                          </a:solidFill>
                          <a:latin typeface="Candara"/>
                        </a:rPr>
                        <a:t>s.a. 4u1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950">
                          <a:solidFill>
                            <a:srgbClr val="201E1F"/>
                          </a:solidFill>
                          <a:latin typeface="Candara"/>
                        </a:rPr>
                        <a:t>+ 2u2 &gt;40; 2u1 + 1u2 &gt;30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524000" y="899160"/>
            <a:ext cx="5590032" cy="33223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lnSpc>
                <a:spcPts val="840"/>
              </a:lnSpc>
            </a:pPr>
            <a:r>
              <a:rPr lang="es" sz="400">
                <a:solidFill>
                  <a:srgbClr val="86B7DD"/>
                </a:solidFill>
                <a:latin typeface="Arial"/>
              </a:rPr>
              <a:t>O </a:t>
            </a:r>
            <a:r>
              <a:rPr lang="es" sz="400">
                <a:solidFill>
                  <a:srgbClr val="716F74"/>
                </a:solidFill>
                <a:latin typeface="Arial"/>
              </a:rPr>
              <a:t>RStudio    </a:t>
            </a:r>
            <a:r>
              <a:rPr lang="es" sz="400">
                <a:latin typeface="Arial"/>
              </a:rPr>
              <a:t>— </a:t>
            </a:r>
            <a:r>
              <a:rPr lang="es" sz="450" i="1">
                <a:solidFill>
                  <a:srgbClr val="716F74"/>
                </a:solidFill>
                <a:latin typeface="Times New Roman"/>
              </a:rPr>
              <a:t>O</a:t>
            </a:r>
            <a:r>
              <a:rPr lang="es" sz="400">
                <a:solidFill>
                  <a:srgbClr val="716F74"/>
                </a:solidFill>
                <a:latin typeface="Arial"/>
              </a:rPr>
              <a:t> </a:t>
            </a:r>
            <a:r>
              <a:rPr lang="es" sz="400">
                <a:solidFill>
                  <a:srgbClr val="36373D"/>
                </a:solidFill>
                <a:latin typeface="Arial"/>
              </a:rPr>
              <a:t>X</a:t>
            </a:r>
          </a:p>
          <a:p>
            <a:pPr indent="0" algn="just">
              <a:lnSpc>
                <a:spcPts val="840"/>
              </a:lnSpc>
            </a:pPr>
            <a:r>
              <a:rPr lang="en-US" sz="400">
                <a:solidFill>
                  <a:srgbClr val="716F74"/>
                </a:solidFill>
                <a:latin typeface="Arial"/>
              </a:rPr>
              <a:t>File Edit Code View </a:t>
            </a:r>
            <a:r>
              <a:rPr lang="en-US" sz="400">
                <a:solidFill>
                  <a:srgbClr val="9C7651"/>
                </a:solidFill>
                <a:latin typeface="Arial"/>
              </a:rPr>
              <a:t>Plots </a:t>
            </a:r>
            <a:r>
              <a:rPr lang="en-US" sz="400">
                <a:solidFill>
                  <a:srgbClr val="4B6EA5"/>
                </a:solidFill>
                <a:latin typeface="Arial"/>
              </a:rPr>
              <a:t>Session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Build Debug </a:t>
            </a:r>
            <a:r>
              <a:rPr lang="en-US" sz="400">
                <a:solidFill>
                  <a:srgbClr val="4B6EA5"/>
                </a:solidFill>
                <a:latin typeface="Arial"/>
              </a:rPr>
              <a:t>Profile </a:t>
            </a:r>
            <a:r>
              <a:rPr lang="en-US" sz="400">
                <a:solidFill>
                  <a:srgbClr val="83858A"/>
                </a:solidFill>
                <a:latin typeface="Arial"/>
              </a:rPr>
              <a:t>Tools Help</a:t>
            </a:r>
          </a:p>
          <a:p>
            <a:pPr indent="0" algn="just">
              <a:spcAft>
                <a:spcPts val="210"/>
              </a:spcAft>
            </a:pPr>
            <a:r>
              <a:rPr lang="en-US" sz="400">
                <a:solidFill>
                  <a:srgbClr val="049D62"/>
                </a:solidFill>
                <a:latin typeface="Arial"/>
              </a:rPr>
              <a:t>® </a:t>
            </a:r>
            <a:r>
              <a:rPr lang="en-US" sz="400">
                <a:solidFill>
                  <a:srgbClr val="36373D"/>
                </a:solidFill>
                <a:latin typeface="Arial"/>
              </a:rPr>
              <a:t>' </a:t>
            </a:r>
            <a:r>
              <a:rPr lang="en-US" sz="400">
                <a:solidFill>
                  <a:srgbClr val="2FB894"/>
                </a:solidFill>
                <a:latin typeface="Arial"/>
              </a:rPr>
              <a:t>Qj. ' </a:t>
            </a:r>
            <a:r>
              <a:rPr lang="en-US" sz="400">
                <a:solidFill>
                  <a:srgbClr val="86B7DD"/>
                </a:solidFill>
                <a:latin typeface="Arial"/>
              </a:rPr>
              <a:t>y §1    </a:t>
            </a:r>
            <a:r>
              <a:rPr lang="en-US" sz="400">
                <a:solidFill>
                  <a:srgbClr val="A5ACB5"/>
                </a:solidFill>
                <a:latin typeface="Arial"/>
              </a:rPr>
              <a:t>^ Go to file/funetion    _</a:t>
            </a:r>
            <a:r>
              <a:rPr lang="en-US" sz="400" i="1">
                <a:solidFill>
                  <a:srgbClr val="A5ACB5"/>
                </a:solidFill>
                <a:latin typeface="Arial"/>
              </a:rPr>
              <a:t>\</a:t>
            </a:r>
            <a:r>
              <a:rPr lang="en-US" sz="400">
                <a:solidFill>
                  <a:srgbClr val="A5ACB5"/>
                </a:solidFill>
                <a:latin typeface="Arial"/>
              </a:rPr>
              <a:t> </a:t>
            </a:r>
            <a:r>
              <a:rPr lang="en-US" sz="400">
                <a:latin typeface="Arial"/>
              </a:rPr>
              <a:t>■ </a:t>
            </a:r>
            <a:r>
              <a:rPr lang="en-US" sz="400">
                <a:solidFill>
                  <a:srgbClr val="4B6EA5"/>
                </a:solidFill>
                <a:latin typeface="Arial"/>
              </a:rPr>
              <a:t>Addins -    </a:t>
            </a:r>
            <a:r>
              <a:rPr lang="en-US" sz="400">
                <a:solidFill>
                  <a:srgbClr val="5CA4C2"/>
                </a:solidFill>
                <a:latin typeface="Arial"/>
              </a:rPr>
              <a:t>(C </a:t>
            </a:r>
            <a:r>
              <a:rPr lang="en-US" sz="400">
                <a:solidFill>
                  <a:srgbClr val="A5ACB5"/>
                </a:solidFill>
                <a:latin typeface="Arial"/>
              </a:rPr>
              <a:t>Project (None) </a:t>
            </a:r>
            <a:r>
              <a:rPr lang="en-US" sz="400">
                <a:solidFill>
                  <a:srgbClr val="36373D"/>
                </a:solidFill>
                <a:latin typeface="Arial"/>
              </a:rPr>
              <a:t>■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594104" y="1255776"/>
            <a:ext cx="2929128" cy="125577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spcBef>
                <a:spcPts val="210"/>
              </a:spcBef>
              <a:spcAft>
                <a:spcPts val="210"/>
              </a:spcAft>
            </a:pPr>
            <a:r>
              <a:rPr lang="es" sz="400">
                <a:solidFill>
                  <a:srgbClr val="62799D"/>
                </a:solidFill>
                <a:latin typeface="Arial"/>
              </a:rPr>
              <a:t>o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EjDIMajd.RX </a:t>
            </a:r>
            <a:r>
              <a:rPr lang="en-US" sz="400">
                <a:solidFill>
                  <a:srgbClr val="62799D"/>
                </a:solidFill>
                <a:latin typeface="Arial"/>
              </a:rPr>
              <a:t>P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EjD2Maii.R </a:t>
            </a:r>
            <a:r>
              <a:rPr lang="en-US" sz="400">
                <a:solidFill>
                  <a:srgbClr val="62799D"/>
                </a:solidFill>
                <a:latin typeface="Arial"/>
              </a:rPr>
              <a:t>©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EjD3Maxi.R </a:t>
            </a:r>
            <a:r>
              <a:rPr lang="en-US" sz="400">
                <a:solidFill>
                  <a:srgbClr val="62799D"/>
                </a:solidFill>
                <a:latin typeface="Arial"/>
              </a:rPr>
              <a:t>P </a:t>
            </a:r>
            <a:r>
              <a:rPr lang="en-US" sz="400">
                <a:solidFill>
                  <a:srgbClr val="95783B"/>
                </a:solidFill>
                <a:latin typeface="Arial"/>
              </a:rPr>
              <a:t>EjD4Maxi.R</a:t>
            </a:r>
          </a:p>
          <a:p>
            <a:pPr marL="231140" indent="0" algn="just">
              <a:lnSpc>
                <a:spcPts val="552"/>
              </a:lnSpc>
            </a:pPr>
            <a:r>
              <a:rPr lang="es" sz="400" i="1">
                <a:solidFill>
                  <a:srgbClr val="A5ACB5"/>
                </a:solidFill>
                <a:latin typeface="Arial"/>
              </a:rPr>
              <a:t>¿ </a:t>
            </a:r>
            <a:r>
              <a:rPr lang="en-US" sz="400" i="1">
                <a:solidFill>
                  <a:srgbClr val="A5ACB5"/>
                </a:solidFill>
                <a:latin typeface="Arial"/>
              </a:rPr>
              <a:t>}</a:t>
            </a:r>
            <a:r>
              <a:rPr lang="en-US" sz="400">
                <a:solidFill>
                  <a:srgbClr val="A5ACB5"/>
                </a:solidFill>
                <a:latin typeface="Arial"/>
              </a:rPr>
              <a:t> </a:t>
            </a:r>
            <a:r>
              <a:rPr lang="en-US" sz="400">
                <a:solidFill>
                  <a:srgbClr val="86B7DD"/>
                </a:solidFill>
                <a:latin typeface="Arial"/>
              </a:rPr>
              <a:t>H </a:t>
            </a:r>
            <a:r>
              <a:rPr lang="en-US" sz="400">
                <a:solidFill>
                  <a:srgbClr val="44423E"/>
                </a:solidFill>
                <a:latin typeface="Arial"/>
              </a:rPr>
              <a:t>[7] </a:t>
            </a:r>
            <a:r>
              <a:rPr lang="en-US" sz="400">
                <a:solidFill>
                  <a:srgbClr val="83858A"/>
                </a:solidFill>
                <a:latin typeface="Arial"/>
              </a:rPr>
              <a:t>Source </a:t>
            </a:r>
            <a:r>
              <a:rPr lang="en-US" sz="400">
                <a:solidFill>
                  <a:srgbClr val="779CAD"/>
                </a:solidFill>
                <a:latin typeface="Arial"/>
              </a:rPr>
              <a:t>on </a:t>
            </a:r>
            <a:r>
              <a:rPr lang="en-US" sz="400">
                <a:solidFill>
                  <a:srgbClr val="44423E"/>
                </a:solidFill>
                <a:latin typeface="Arial"/>
              </a:rPr>
              <a:t>Save   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/'• </a:t>
            </a:r>
            <a:r>
              <a:rPr lang="es" sz="400">
                <a:solidFill>
                  <a:srgbClr val="59576C"/>
                </a:solidFill>
                <a:latin typeface="Arial"/>
              </a:rPr>
              <a:t>Í    </a:t>
            </a:r>
            <a:r>
              <a:rPr lang="en-US" sz="400">
                <a:solidFill>
                  <a:srgbClr val="18A05F"/>
                </a:solidFill>
                <a:latin typeface="Arial"/>
              </a:rPr>
              <a:t>■-■fRun   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Source </a:t>
            </a:r>
            <a:r>
              <a:rPr lang="en-US" sz="400">
                <a:solidFill>
                  <a:srgbClr val="201E1F"/>
                </a:solidFill>
                <a:latin typeface="Arial"/>
              </a:rPr>
              <a:t>-    </a:t>
            </a:r>
            <a:r>
              <a:rPr lang="en-US" sz="400">
                <a:solidFill>
                  <a:srgbClr val="C2C9D4"/>
                </a:solidFill>
                <a:latin typeface="Arial"/>
              </a:rPr>
              <a:t>-=</a:t>
            </a:r>
          </a:p>
          <a:p>
            <a:pPr marL="78740" indent="0" algn="just">
              <a:lnSpc>
                <a:spcPts val="552"/>
              </a:lnSpc>
            </a:pPr>
            <a:r>
              <a:rPr lang="en-US" sz="450" b="1">
                <a:solidFill>
                  <a:srgbClr val="44423E"/>
                </a:solidFill>
                <a:latin typeface="Tahoma"/>
              </a:rPr>
              <a:t>11    </a:t>
            </a:r>
            <a:r>
              <a:rPr lang="en-US" sz="450" b="1">
                <a:solidFill>
                  <a:srgbClr val="62799D"/>
                </a:solidFill>
                <a:latin typeface="Tahoma"/>
              </a:rPr>
              <a:t>f.</a:t>
            </a:r>
            <a:r>
              <a:rPr lang="en-US" sz="450" b="1">
                <a:solidFill>
                  <a:srgbClr val="44423E"/>
                </a:solidFill>
                <a:latin typeface="Tahoma"/>
              </a:rPr>
              <a:t>con.</a:t>
            </a:r>
            <a:r>
              <a:rPr lang="en-US" sz="450" b="1">
                <a:solidFill>
                  <a:srgbClr val="775820"/>
                </a:solidFill>
                <a:latin typeface="Tahoma"/>
              </a:rPr>
              <a:t>dual </a:t>
            </a:r>
            <a:r>
              <a:rPr lang="en-US" sz="450" b="1">
                <a:solidFill>
                  <a:srgbClr val="62799D"/>
                </a:solidFill>
                <a:latin typeface="Tahoma"/>
              </a:rPr>
              <a:t>&lt;- </a:t>
            </a:r>
            <a:r>
              <a:rPr lang="en-US" sz="450" b="1">
                <a:solidFill>
                  <a:srgbClr val="59576C"/>
                </a:solidFill>
                <a:latin typeface="Tahoma"/>
              </a:rPr>
              <a:t>matrix(c(4,2,2,l), </a:t>
            </a:r>
            <a:r>
              <a:rPr lang="en-US" sz="450" b="1">
                <a:solidFill>
                  <a:srgbClr val="44423E"/>
                </a:solidFill>
                <a:latin typeface="Tahoma"/>
              </a:rPr>
              <a:t>nrow=2, </a:t>
            </a:r>
            <a:r>
              <a:rPr lang="en-US" sz="450" b="1">
                <a:solidFill>
                  <a:srgbClr val="62799D"/>
                </a:solidFill>
                <a:latin typeface="Tahoma"/>
              </a:rPr>
              <a:t>byrow=TRUE)</a:t>
            </a:r>
          </a:p>
          <a:p>
            <a:pPr marL="78740" indent="0" algn="just">
              <a:lnSpc>
                <a:spcPts val="552"/>
              </a:lnSpc>
            </a:pPr>
            <a:r>
              <a:rPr lang="en-US" sz="450" b="1">
                <a:solidFill>
                  <a:srgbClr val="59576C"/>
                </a:solidFill>
                <a:latin typeface="Tahoma"/>
              </a:rPr>
              <a:t>12    </a:t>
            </a:r>
            <a:r>
              <a:rPr lang="en-US" sz="450" b="1">
                <a:latin typeface="Tahoma"/>
              </a:rPr>
              <a:t>f.</a:t>
            </a:r>
            <a:r>
              <a:rPr lang="en-US" sz="450" b="1">
                <a:solidFill>
                  <a:srgbClr val="775820"/>
                </a:solidFill>
                <a:latin typeface="Tahoma"/>
              </a:rPr>
              <a:t>rhs.dual </a:t>
            </a:r>
            <a:r>
              <a:rPr lang="en-US" sz="450" b="1">
                <a:solidFill>
                  <a:srgbClr val="A5ACB5"/>
                </a:solidFill>
                <a:latin typeface="Tahoma"/>
              </a:rPr>
              <a:t>&lt;- </a:t>
            </a:r>
            <a:r>
              <a:rPr lang="en-US" sz="450" b="1">
                <a:solidFill>
                  <a:srgbClr val="3A3CAC"/>
                </a:solidFill>
                <a:latin typeface="Tahoma"/>
              </a:rPr>
              <a:t>c(40,30)</a:t>
            </a:r>
          </a:p>
          <a:p>
            <a:pPr marL="78740" indent="0" algn="just">
              <a:lnSpc>
                <a:spcPts val="552"/>
              </a:lnSpc>
            </a:pPr>
            <a:r>
              <a:rPr lang="en-US" sz="450" b="1">
                <a:solidFill>
                  <a:srgbClr val="44423E"/>
                </a:solidFill>
                <a:latin typeface="Tahoma"/>
              </a:rPr>
              <a:t>13</a:t>
            </a:r>
            <a:r>
              <a:rPr lang="en-US" sz="450">
                <a:solidFill>
                  <a:srgbClr val="44423E"/>
                </a:solidFill>
                <a:latin typeface="Arial"/>
              </a:rPr>
              <a:t>    </a:t>
            </a:r>
            <a:r>
              <a:rPr lang="en-US" sz="450">
                <a:solidFill>
                  <a:srgbClr val="201E1F"/>
                </a:solidFill>
                <a:latin typeface="Arial"/>
              </a:rPr>
              <a:t>f.</a:t>
            </a:r>
            <a:r>
              <a:rPr lang="en-US" sz="450" b="1">
                <a:solidFill>
                  <a:srgbClr val="44423E"/>
                </a:solidFill>
                <a:latin typeface="Tahoma"/>
              </a:rPr>
              <a:t>dir.</a:t>
            </a:r>
            <a:r>
              <a:rPr lang="en-US" sz="450" b="1">
                <a:solidFill>
                  <a:srgbClr val="775820"/>
                </a:solidFill>
                <a:latin typeface="Tahoma"/>
              </a:rPr>
              <a:t>dual </a:t>
            </a:r>
            <a:r>
              <a:rPr lang="en-US" sz="450">
                <a:solidFill>
                  <a:srgbClr val="83858A"/>
                </a:solidFill>
                <a:latin typeface="Arial"/>
              </a:rPr>
              <a:t>&lt;- </a:t>
            </a:r>
            <a:r>
              <a:rPr lang="en-US" sz="450">
                <a:solidFill>
                  <a:srgbClr val="59576C"/>
                </a:solidFill>
                <a:latin typeface="Arial"/>
              </a:rPr>
              <a:t>c("&gt;="</a:t>
            </a:r>
            <a:r>
              <a:rPr lang="en-US" sz="450">
                <a:solidFill>
                  <a:srgbClr val="83858A"/>
                </a:solidFill>
                <a:latin typeface="Arial"/>
              </a:rPr>
              <a:t>,"&gt;=")</a:t>
            </a:r>
          </a:p>
          <a:p>
            <a:pPr marL="78740" indent="0" algn="just">
              <a:lnSpc>
                <a:spcPts val="552"/>
              </a:lnSpc>
            </a:pPr>
            <a:r>
              <a:rPr lang="en-US" sz="450" b="1">
                <a:solidFill>
                  <a:srgbClr val="95783B"/>
                </a:solidFill>
                <a:latin typeface="Tahoma"/>
              </a:rPr>
              <a:t>14    </a:t>
            </a:r>
            <a:r>
              <a:rPr lang="en-US" sz="450" b="1">
                <a:solidFill>
                  <a:srgbClr val="44423E"/>
                </a:solidFill>
                <a:latin typeface="Tahoma"/>
              </a:rPr>
              <a:t>dual4 </a:t>
            </a:r>
            <a:r>
              <a:rPr lang="en-US" sz="450" b="1">
                <a:solidFill>
                  <a:srgbClr val="83858A"/>
                </a:solidFill>
                <a:latin typeface="Tahoma"/>
              </a:rPr>
              <a:t>&lt;- </a:t>
            </a:r>
            <a:r>
              <a:rPr lang="en-US" sz="450" b="1">
                <a:solidFill>
                  <a:srgbClr val="488758"/>
                </a:solidFill>
                <a:latin typeface="Tahoma"/>
              </a:rPr>
              <a:t>lpC'nln", </a:t>
            </a:r>
            <a:r>
              <a:rPr lang="en-US" sz="450" b="1">
                <a:solidFill>
                  <a:srgbClr val="44423E"/>
                </a:solidFill>
                <a:latin typeface="Tahoma"/>
              </a:rPr>
              <a:t>f.obj.dual, </a:t>
            </a:r>
            <a:r>
              <a:rPr lang="en-US" sz="450" b="1">
                <a:solidFill>
                  <a:srgbClr val="201E1F"/>
                </a:solidFill>
                <a:latin typeface="Tahoma"/>
              </a:rPr>
              <a:t>f.</a:t>
            </a:r>
            <a:r>
              <a:rPr lang="en-US" sz="450" b="1">
                <a:solidFill>
                  <a:srgbClr val="44423E"/>
                </a:solidFill>
                <a:latin typeface="Tahoma"/>
              </a:rPr>
              <a:t>con.</a:t>
            </a:r>
            <a:r>
              <a:rPr lang="en-US" sz="450" b="1">
                <a:solidFill>
                  <a:srgbClr val="201E1F"/>
                </a:solidFill>
                <a:latin typeface="Tahoma"/>
              </a:rPr>
              <a:t>dual, f.</a:t>
            </a:r>
            <a:r>
              <a:rPr lang="en-US" sz="450" b="1">
                <a:solidFill>
                  <a:srgbClr val="44423E"/>
                </a:solidFill>
                <a:latin typeface="Tahoma"/>
              </a:rPr>
              <a:t>dir.dual, </a:t>
            </a:r>
            <a:r>
              <a:rPr lang="en-US" sz="450" b="1">
                <a:solidFill>
                  <a:srgbClr val="59576C"/>
                </a:solidFill>
                <a:latin typeface="Tahoma"/>
              </a:rPr>
              <a:t>rep(0,2))</a:t>
            </a:r>
          </a:p>
          <a:p>
            <a:pPr marL="78740" indent="0" algn="just">
              <a:lnSpc>
                <a:spcPts val="552"/>
              </a:lnSpc>
            </a:pPr>
            <a:r>
              <a:rPr lang="en-US" sz="450" b="1">
                <a:solidFill>
                  <a:srgbClr val="59576C"/>
                </a:solidFill>
                <a:latin typeface="Tahoma"/>
              </a:rPr>
              <a:t>15    </a:t>
            </a:r>
            <a:r>
              <a:rPr lang="en-US" sz="450" b="1">
                <a:solidFill>
                  <a:srgbClr val="488758"/>
                </a:solidFill>
                <a:latin typeface="Tahoma"/>
              </a:rPr>
              <a:t>cat("Dual </a:t>
            </a:r>
            <a:r>
              <a:rPr lang="en-US" sz="450" b="1">
                <a:solidFill>
                  <a:srgbClr val="0F6921"/>
                </a:solidFill>
                <a:latin typeface="Tahoma"/>
              </a:rPr>
              <a:t>4 </a:t>
            </a:r>
            <a:r>
              <a:rPr lang="en-US" sz="450" b="1">
                <a:solidFill>
                  <a:srgbClr val="488758"/>
                </a:solidFill>
                <a:latin typeface="Tahoma"/>
              </a:rPr>
              <a:t>(ul,u2);", </a:t>
            </a:r>
            <a:r>
              <a:rPr lang="en-US" sz="450" b="1">
                <a:solidFill>
                  <a:srgbClr val="59576C"/>
                </a:solidFill>
                <a:latin typeface="Tahoma"/>
              </a:rPr>
              <a:t>dual4Ssolution, </a:t>
            </a:r>
            <a:r>
              <a:rPr lang="en-US" sz="400" b="1">
                <a:solidFill>
                  <a:srgbClr val="95783B"/>
                </a:solidFill>
                <a:latin typeface="Arial"/>
              </a:rPr>
              <a:t>"\nW </a:t>
            </a:r>
            <a:r>
              <a:rPr lang="es" sz="450" b="1">
                <a:solidFill>
                  <a:srgbClr val="62799D"/>
                </a:solidFill>
                <a:latin typeface="Tahoma"/>
              </a:rPr>
              <a:t>óptimo:", </a:t>
            </a:r>
            <a:r>
              <a:rPr lang="en-US" sz="450" b="1">
                <a:solidFill>
                  <a:srgbClr val="59576C"/>
                </a:solidFill>
                <a:latin typeface="Tahoma"/>
              </a:rPr>
              <a:t>dual</a:t>
            </a:r>
            <a:r>
              <a:rPr lang="en-US" sz="450" b="1">
                <a:solidFill>
                  <a:srgbClr val="44423E"/>
                </a:solidFill>
                <a:latin typeface="Tahoma"/>
              </a:rPr>
              <a:t>4Sobjval</a:t>
            </a:r>
            <a:r>
              <a:rPr lang="en-US" sz="450" b="1">
                <a:solidFill>
                  <a:srgbClr val="95783B"/>
                </a:solidFill>
                <a:latin typeface="Tahoma"/>
              </a:rPr>
              <a:t>, </a:t>
            </a:r>
            <a:r>
              <a:rPr lang="en-US" sz="450" b="1">
                <a:solidFill>
                  <a:srgbClr val="83858A"/>
                </a:solidFill>
                <a:latin typeface="Tahoma"/>
              </a:rPr>
              <a:t>"\n")</a:t>
            </a:r>
          </a:p>
          <a:p>
            <a:pPr marL="78740" indent="0" algn="just">
              <a:lnSpc>
                <a:spcPts val="552"/>
              </a:lnSpc>
            </a:pPr>
            <a:r>
              <a:rPr lang="en-US" sz="450" b="1">
                <a:solidFill>
                  <a:srgbClr val="59576C"/>
                </a:solidFill>
                <a:latin typeface="Tahoma"/>
              </a:rPr>
              <a:t>16</a:t>
            </a:r>
          </a:p>
          <a:p>
            <a:pPr marL="78740" indent="0" algn="just">
              <a:lnSpc>
                <a:spcPts val="552"/>
              </a:lnSpc>
            </a:pPr>
            <a:r>
              <a:rPr lang="en-US" sz="450" b="1">
                <a:solidFill>
                  <a:srgbClr val="44423E"/>
                </a:solidFill>
                <a:latin typeface="Tahoma"/>
              </a:rPr>
              <a:t>17    </a:t>
            </a:r>
            <a:r>
              <a:rPr lang="en-US" sz="500" i="1" spc="-50">
                <a:solidFill>
                  <a:srgbClr val="779CAD"/>
                </a:solidFill>
                <a:latin typeface="Candara"/>
              </a:rPr>
              <a:t>H</a:t>
            </a:r>
            <a:r>
              <a:rPr lang="en-US" sz="450" b="1">
                <a:solidFill>
                  <a:srgbClr val="779CAD"/>
                </a:solidFill>
                <a:latin typeface="Tahoma"/>
              </a:rPr>
              <a:t> --- </a:t>
            </a:r>
            <a:r>
              <a:rPr lang="es" sz="450" b="1">
                <a:solidFill>
                  <a:srgbClr val="779CAD"/>
                </a:solidFill>
                <a:latin typeface="Tahoma"/>
              </a:rPr>
              <a:t>Gráfica </a:t>
            </a:r>
            <a:r>
              <a:rPr lang="en-US" sz="450" b="1">
                <a:solidFill>
                  <a:srgbClr val="779CAD"/>
                </a:solidFill>
                <a:latin typeface="Tahoma"/>
              </a:rPr>
              <a:t>Primal ---</a:t>
            </a:r>
          </a:p>
          <a:p>
            <a:pPr marL="78740" indent="0" algn="just">
              <a:lnSpc>
                <a:spcPts val="552"/>
              </a:lnSpc>
            </a:pPr>
            <a:r>
              <a:rPr lang="en-US" sz="450" b="1">
                <a:solidFill>
                  <a:srgbClr val="59576C"/>
                </a:solidFill>
                <a:latin typeface="Tahoma"/>
              </a:rPr>
              <a:t>18    </a:t>
            </a:r>
            <a:r>
              <a:rPr lang="en-US" sz="450" b="1">
                <a:solidFill>
                  <a:srgbClr val="201E1F"/>
                </a:solidFill>
                <a:latin typeface="Tahoma"/>
              </a:rPr>
              <a:t>x </a:t>
            </a:r>
            <a:r>
              <a:rPr lang="en-US" sz="450" b="1">
                <a:solidFill>
                  <a:srgbClr val="A5ACB5"/>
                </a:solidFill>
                <a:latin typeface="Tahoma"/>
              </a:rPr>
              <a:t>&lt;- </a:t>
            </a:r>
            <a:r>
              <a:rPr lang="en-US" sz="450" b="1">
                <a:solidFill>
                  <a:srgbClr val="59576C"/>
                </a:solidFill>
                <a:latin typeface="Tahoma"/>
              </a:rPr>
              <a:t>seqCO.</a:t>
            </a:r>
            <a:r>
              <a:rPr lang="en-US" sz="450" b="1">
                <a:solidFill>
                  <a:srgbClr val="3A3CAC"/>
                </a:solidFill>
                <a:latin typeface="Tahoma"/>
              </a:rPr>
              <a:t>12,0.1)</a:t>
            </a:r>
          </a:p>
          <a:p>
            <a:pPr marL="78740" indent="0" algn="just">
              <a:lnSpc>
                <a:spcPts val="552"/>
              </a:lnSpc>
            </a:pPr>
            <a:r>
              <a:rPr lang="en-US" sz="450" b="1">
                <a:solidFill>
                  <a:srgbClr val="59576C"/>
                </a:solidFill>
                <a:latin typeface="Tahoma"/>
              </a:rPr>
              <a:t>19    </a:t>
            </a:r>
            <a:r>
              <a:rPr lang="en-US" sz="450" b="1">
                <a:solidFill>
                  <a:srgbClr val="44423E"/>
                </a:solidFill>
                <a:latin typeface="Tahoma"/>
              </a:rPr>
              <a:t>yl </a:t>
            </a:r>
            <a:r>
              <a:rPr lang="en-US" sz="450" b="1">
                <a:solidFill>
                  <a:srgbClr val="779CAD"/>
                </a:solidFill>
                <a:latin typeface="Tahoma"/>
              </a:rPr>
              <a:t>&lt;- </a:t>
            </a:r>
            <a:r>
              <a:rPr lang="en-US" sz="450" b="1">
                <a:solidFill>
                  <a:srgbClr val="3A3CAC"/>
                </a:solidFill>
                <a:latin typeface="Tahoma"/>
              </a:rPr>
              <a:t>(40 - 4*x)/2</a:t>
            </a:r>
          </a:p>
          <a:p>
            <a:pPr marL="78740" indent="0" algn="just">
              <a:lnSpc>
                <a:spcPts val="552"/>
              </a:lnSpc>
            </a:pPr>
            <a:r>
              <a:rPr lang="en-US" sz="450" b="1">
                <a:solidFill>
                  <a:srgbClr val="59576C"/>
                </a:solidFill>
                <a:latin typeface="Tahoma"/>
              </a:rPr>
              <a:t>20    </a:t>
            </a:r>
            <a:r>
              <a:rPr lang="en-US" sz="450" b="1">
                <a:solidFill>
                  <a:srgbClr val="44423E"/>
                </a:solidFill>
                <a:latin typeface="Tahoma"/>
              </a:rPr>
              <a:t>y2 </a:t>
            </a:r>
            <a:r>
              <a:rPr lang="en-US" sz="450" b="1">
                <a:solidFill>
                  <a:srgbClr val="779CAD"/>
                </a:solidFill>
                <a:latin typeface="Tahoma"/>
              </a:rPr>
              <a:t>&lt;- </a:t>
            </a:r>
            <a:r>
              <a:rPr lang="en-US" sz="450" b="1">
                <a:solidFill>
                  <a:srgbClr val="3A3CAC"/>
                </a:solidFill>
                <a:latin typeface="Tahoma"/>
              </a:rPr>
              <a:t>(18 </a:t>
            </a:r>
            <a:r>
              <a:rPr lang="en-US" sz="450" b="1">
                <a:solidFill>
                  <a:srgbClr val="83858A"/>
                </a:solidFill>
                <a:latin typeface="Tahoma"/>
              </a:rPr>
              <a:t>- </a:t>
            </a:r>
            <a:r>
              <a:rPr lang="en-US" sz="450" b="1">
                <a:solidFill>
                  <a:srgbClr val="3A3CAC"/>
                </a:solidFill>
                <a:latin typeface="Tahoma"/>
              </a:rPr>
              <a:t>2*x)</a:t>
            </a:r>
          </a:p>
          <a:p>
            <a:pPr marL="78740" indent="0" algn="just">
              <a:lnSpc>
                <a:spcPts val="552"/>
              </a:lnSpc>
            </a:pPr>
            <a:r>
              <a:rPr lang="en-US" sz="450" b="1">
                <a:solidFill>
                  <a:srgbClr val="62799D"/>
                </a:solidFill>
                <a:latin typeface="Tahoma"/>
              </a:rPr>
              <a:t>21    </a:t>
            </a:r>
            <a:r>
              <a:rPr lang="en-US" sz="450" b="1">
                <a:solidFill>
                  <a:srgbClr val="44423E"/>
                </a:solidFill>
                <a:latin typeface="Tahoma"/>
              </a:rPr>
              <a:t>ggplotO </a:t>
            </a:r>
            <a:r>
              <a:rPr lang="en-US" sz="450" b="1">
                <a:solidFill>
                  <a:srgbClr val="62799D"/>
                </a:solidFill>
                <a:latin typeface="Tahoma"/>
              </a:rPr>
              <a:t>+</a:t>
            </a:r>
          </a:p>
          <a:p>
            <a:pPr marL="78740" indent="0" algn="just">
              <a:lnSpc>
                <a:spcPts val="552"/>
              </a:lnSpc>
            </a:pPr>
            <a:r>
              <a:rPr lang="en-US" sz="450" b="1">
                <a:solidFill>
                  <a:srgbClr val="83858A"/>
                </a:solidFill>
                <a:latin typeface="Tahoma"/>
              </a:rPr>
              <a:t>22    </a:t>
            </a:r>
            <a:r>
              <a:rPr lang="es" sz="450" b="1">
                <a:solidFill>
                  <a:srgbClr val="59576C"/>
                </a:solidFill>
                <a:latin typeface="Tahoma"/>
              </a:rPr>
              <a:t>geom_line(aes(x=x,y=yl) </a:t>
            </a:r>
            <a:r>
              <a:rPr lang="es" sz="450" b="1">
                <a:solidFill>
                  <a:srgbClr val="1717E3"/>
                </a:solidFill>
                <a:latin typeface="Tahoma"/>
              </a:rPr>
              <a:t>,color="|*U¡y </a:t>
            </a:r>
            <a:r>
              <a:rPr lang="en-US" sz="450" b="1">
                <a:solidFill>
                  <a:srgbClr val="779CAD"/>
                </a:solidFill>
                <a:latin typeface="Tahoma"/>
              </a:rPr>
              <a:t>) +</a:t>
            </a:r>
          </a:p>
          <a:p>
            <a:pPr marL="78740" indent="0" algn="just">
              <a:lnSpc>
                <a:spcPts val="552"/>
              </a:lnSpc>
            </a:pPr>
            <a:r>
              <a:rPr lang="en-US" sz="450" b="1">
                <a:solidFill>
                  <a:srgbClr val="59576C"/>
                </a:solidFill>
                <a:latin typeface="Tahoma"/>
              </a:rPr>
              <a:t>23    </a:t>
            </a:r>
            <a:r>
              <a:rPr lang="en-US" sz="450" b="1">
                <a:solidFill>
                  <a:srgbClr val="44423E"/>
                </a:solidFill>
                <a:latin typeface="Tahoma"/>
              </a:rPr>
              <a:t>geonOine(a.es(x=x,y=y2) </a:t>
            </a:r>
            <a:r>
              <a:rPr lang="en-US" sz="450" b="1">
                <a:solidFill>
                  <a:srgbClr val="DF0C10"/>
                </a:solidFill>
                <a:latin typeface="Tahoma"/>
              </a:rPr>
              <a:t>,co1or="|^2") </a:t>
            </a:r>
            <a:r>
              <a:rPr lang="en-US" sz="450" b="1">
                <a:solidFill>
                  <a:srgbClr val="83858A"/>
                </a:solidFill>
                <a:latin typeface="Tahoma"/>
              </a:rPr>
              <a:t>+</a:t>
            </a:r>
          </a:p>
          <a:p>
            <a:pPr marL="78740" indent="0" algn="just">
              <a:lnSpc>
                <a:spcPts val="552"/>
              </a:lnSpc>
            </a:pPr>
            <a:r>
              <a:rPr lang="en-US" sz="450" b="1">
                <a:solidFill>
                  <a:srgbClr val="59576C"/>
                </a:solidFill>
                <a:latin typeface="Tahoma"/>
              </a:rPr>
              <a:t>24    coord_cartesian(xlim=c(0,12)</a:t>
            </a:r>
            <a:r>
              <a:rPr lang="en-US" sz="450" b="1">
                <a:solidFill>
                  <a:srgbClr val="62799D"/>
                </a:solidFill>
                <a:latin typeface="Tahoma"/>
              </a:rPr>
              <a:t>,ylim=c(0,12))    </a:t>
            </a:r>
            <a:r>
              <a:rPr lang="en-US" sz="450" b="1">
                <a:solidFill>
                  <a:srgbClr val="779CAD"/>
                </a:solidFill>
                <a:latin typeface="Tahoma"/>
              </a:rPr>
              <a:t>+</a:t>
            </a:r>
          </a:p>
          <a:p>
            <a:pPr marL="78740" indent="0" algn="just">
              <a:lnSpc>
                <a:spcPts val="552"/>
              </a:lnSpc>
            </a:pPr>
            <a:r>
              <a:rPr lang="en-US" sz="450" b="1">
                <a:solidFill>
                  <a:srgbClr val="44423E"/>
                </a:solidFill>
                <a:latin typeface="Tahoma"/>
              </a:rPr>
              <a:t>25    </a:t>
            </a:r>
            <a:r>
              <a:rPr lang="en-US" sz="450" b="1">
                <a:solidFill>
                  <a:srgbClr val="488758"/>
                </a:solidFill>
                <a:latin typeface="Tahoma"/>
              </a:rPr>
              <a:t>labs(title=”Ejercicio </a:t>
            </a:r>
            <a:r>
              <a:rPr lang="en-US" sz="450" b="1">
                <a:solidFill>
                  <a:srgbClr val="0F6921"/>
                </a:solidFill>
                <a:latin typeface="Tahoma"/>
              </a:rPr>
              <a:t>4: </a:t>
            </a:r>
            <a:r>
              <a:rPr lang="es" sz="450" b="1">
                <a:solidFill>
                  <a:srgbClr val="488758"/>
                </a:solidFill>
                <a:latin typeface="Tahoma"/>
              </a:rPr>
              <a:t>Región factible    </a:t>
            </a:r>
            <a:r>
              <a:rPr lang="en-US" sz="450" b="1">
                <a:solidFill>
                  <a:srgbClr val="488758"/>
                </a:solidFill>
                <a:latin typeface="Tahoma"/>
              </a:rPr>
              <a:t>Primal", </a:t>
            </a:r>
            <a:r>
              <a:rPr lang="en-US" sz="450" b="1">
                <a:solidFill>
                  <a:srgbClr val="59576C"/>
                </a:solidFill>
                <a:latin typeface="Tahoma"/>
              </a:rPr>
              <a:t>x="x", </a:t>
            </a:r>
            <a:r>
              <a:rPr lang="en-US" sz="450" b="1">
                <a:solidFill>
                  <a:srgbClr val="83858A"/>
                </a:solidFill>
                <a:latin typeface="Tahoma"/>
              </a:rPr>
              <a:t>y="y")</a:t>
            </a:r>
          </a:p>
        </p:txBody>
      </p:sp>
      <p:graphicFrame>
        <p:nvGraphicFramePr>
          <p:cNvPr id="4" name="Tabla 3"/>
          <p:cNvGraphicFramePr>
            <a:graphicFrameLocks noGrp="1"/>
          </p:cNvGraphicFramePr>
          <p:nvPr/>
        </p:nvGraphicFramePr>
        <p:xfrm>
          <a:off x="1597152" y="2490216"/>
          <a:ext cx="2947416" cy="454152"/>
        </p:xfrm>
        <a:graphic>
          <a:graphicData uri="http://schemas.openxmlformats.org/drawingml/2006/table">
            <a:tbl>
              <a:tblPr/>
              <a:tblGrid>
                <a:gridCol w="539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7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0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5344">
                <a:tc>
                  <a:txBody>
                    <a:bodyPr/>
                    <a:lstStyle/>
                    <a:p>
                      <a:pPr indent="0"/>
                      <a:r>
                        <a:rPr lang="es" sz="400">
                          <a:solidFill>
                            <a:srgbClr val="716F74"/>
                          </a:solidFill>
                          <a:latin typeface="Arial"/>
                        </a:rPr>
                        <a:t>26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s" sz="400">
                          <a:solidFill>
                            <a:srgbClr val="A4A19D"/>
                          </a:solidFill>
                          <a:latin typeface="Arial"/>
                        </a:rPr>
                        <a:t>-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">
                <a:tc>
                  <a:txBody>
                    <a:bodyPr/>
                    <a:lstStyle/>
                    <a:p>
                      <a:endParaRPr sz="300"/>
                    </a:p>
                  </a:txBody>
                  <a:tcPr marL="0" marR="0" marT="0" marB="0">
                    <a:solidFill>
                      <a:srgbClr val="F5F5E9"/>
                    </a:solidFill>
                  </a:tcPr>
                </a:tc>
                <a:tc>
                  <a:txBody>
                    <a:bodyPr/>
                    <a:lstStyle/>
                    <a:p>
                      <a:endParaRPr sz="300"/>
                    </a:p>
                  </a:txBody>
                  <a:tcPr marL="0" marR="0" marT="0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endParaRPr sz="300"/>
                    </a:p>
                  </a:txBody>
                  <a:tcPr marL="0" marR="0" marT="0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90500" indent="0"/>
                      <a:r>
                        <a:rPr lang="es" sz="400">
                          <a:solidFill>
                            <a:srgbClr val="4C4B54"/>
                          </a:solidFill>
                          <a:latin typeface="Arial"/>
                        </a:rPr>
                        <a:t>►</a:t>
                      </a:r>
                    </a:p>
                  </a:txBody>
                  <a:tcPr marL="0" marR="0" marT="0" marB="0" anchor="ctr">
                    <a:solidFill>
                      <a:srgbClr val="F5F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2776">
                <a:tc>
                  <a:txBody>
                    <a:bodyPr/>
                    <a:lstStyle/>
                    <a:p>
                      <a:pPr indent="0"/>
                      <a:r>
                        <a:rPr lang="es" sz="400">
                          <a:solidFill>
                            <a:srgbClr val="8E95A2"/>
                          </a:solidFill>
                          <a:latin typeface="Arial"/>
                        </a:rPr>
                        <a:t>26:1 </a:t>
                      </a:r>
                      <a:r>
                        <a:rPr lang="en-US" sz="400">
                          <a:solidFill>
                            <a:srgbClr val="5C6C77"/>
                          </a:solidFill>
                          <a:latin typeface="Arial"/>
                        </a:rPr>
                        <a:t>(Top </a:t>
                      </a:r>
                      <a:r>
                        <a:rPr lang="en-US" sz="400">
                          <a:solidFill>
                            <a:srgbClr val="8E95A2"/>
                          </a:solidFill>
                          <a:latin typeface="Arial"/>
                        </a:rPr>
                        <a:t>Level) </a:t>
                      </a:r>
                      <a:r>
                        <a:rPr lang="es" sz="400">
                          <a:solidFill>
                            <a:srgbClr val="5C6C77"/>
                          </a:solidFill>
                          <a:latin typeface="Arial"/>
                        </a:rPr>
                        <a:t>:</a:t>
                      </a:r>
                    </a:p>
                  </a:txBody>
                  <a:tcPr marL="0" marR="0" marT="0" marB="0">
                    <a:solidFill>
                      <a:srgbClr val="F5F5E9"/>
                    </a:solidFill>
                  </a:tcPr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s" sz="400">
                          <a:solidFill>
                            <a:srgbClr val="4C4B54"/>
                          </a:solidFill>
                          <a:latin typeface="Arial"/>
                        </a:rPr>
                        <a:t>R </a:t>
                      </a:r>
                      <a:r>
                        <a:rPr lang="en-US" sz="400">
                          <a:solidFill>
                            <a:srgbClr val="938A7D"/>
                          </a:solidFill>
                          <a:latin typeface="Arial"/>
                        </a:rPr>
                        <a:t>Script </a:t>
                      </a:r>
                      <a:r>
                        <a:rPr lang="es" sz="450" i="1">
                          <a:solidFill>
                            <a:srgbClr val="716F74"/>
                          </a:solidFill>
                          <a:latin typeface="Times New Roman"/>
                        </a:rPr>
                        <a:t>i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680"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131936"/>
                          </a:solidFill>
                          <a:latin typeface="Arial"/>
                        </a:rPr>
                        <a:t>Console </a:t>
                      </a:r>
                      <a:r>
                        <a:rPr lang="es" sz="400">
                          <a:solidFill>
                            <a:srgbClr val="131936"/>
                          </a:solidFill>
                          <a:latin typeface="Arial"/>
                        </a:rPr>
                        <a:t>Terminal</a:t>
                      </a:r>
                    </a:p>
                  </a:txBody>
                  <a:tcPr marL="0" marR="0" marT="0" marB="0" anchor="b">
                    <a:solidFill>
                      <a:srgbClr val="F5F5E9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282C38"/>
                          </a:solidFill>
                          <a:latin typeface="Arial"/>
                        </a:rPr>
                        <a:t>Background </a:t>
                      </a:r>
                      <a:r>
                        <a:rPr lang="es" sz="400">
                          <a:solidFill>
                            <a:srgbClr val="593F2D"/>
                          </a:solidFill>
                          <a:latin typeface="Arial"/>
                        </a:rPr>
                        <a:t>Jobs</a:t>
                      </a:r>
                    </a:p>
                  </a:txBody>
                  <a:tcPr marL="0" marR="0" marT="0" marB="0" anchor="b">
                    <a:solidFill>
                      <a:srgbClr val="F5F5E9"/>
                    </a:solidFill>
                  </a:tcPr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>
                    <a:solidFill>
                      <a:srgbClr val="DDE0E4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s" sz="400">
                          <a:solidFill>
                            <a:srgbClr val="8E95A2"/>
                          </a:solidFill>
                          <a:latin typeface="Arial"/>
                        </a:rPr>
                        <a:t>sD</a:t>
                      </a:r>
                    </a:p>
                  </a:txBody>
                  <a:tcPr marL="0" marR="0" marT="0" marB="0" anchor="b">
                    <a:solidFill>
                      <a:srgbClr val="DDE0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392">
                <a:tc>
                  <a:txBody>
                    <a:bodyPr/>
                    <a:lstStyle/>
                    <a:p>
                      <a:pPr indent="0"/>
                      <a:r>
                        <a:rPr lang="es" sz="400">
                          <a:solidFill>
                            <a:srgbClr val="2074B4"/>
                          </a:solidFill>
                          <a:latin typeface="Arial"/>
                        </a:rPr>
                        <a:t>&lt;8 </a:t>
                      </a:r>
                      <a:r>
                        <a:rPr lang="es" sz="400">
                          <a:solidFill>
                            <a:srgbClr val="2B2A2E"/>
                          </a:solidFill>
                          <a:latin typeface="Arial"/>
                        </a:rPr>
                        <a:t>* </a:t>
                      </a:r>
                      <a:r>
                        <a:rPr lang="es" sz="400">
                          <a:solidFill>
                            <a:srgbClr val="8E95A2"/>
                          </a:solidFill>
                          <a:latin typeface="Arial"/>
                        </a:rPr>
                        <a:t>R </a:t>
                      </a:r>
                      <a:r>
                        <a:rPr lang="es" sz="400">
                          <a:solidFill>
                            <a:srgbClr val="65758A"/>
                          </a:solidFill>
                          <a:latin typeface="Arial"/>
                        </a:rPr>
                        <a:t>4.5.1 • </a:t>
                      </a:r>
                      <a:r>
                        <a:rPr lang="es" sz="400">
                          <a:solidFill>
                            <a:srgbClr val="8E95A2"/>
                          </a:solidFill>
                          <a:latin typeface="Arial"/>
                        </a:rPr>
                        <a:t>-/ </a:t>
                      </a:r>
                      <a:r>
                        <a:rPr lang="es" sz="400" baseline="30000">
                          <a:solidFill>
                            <a:srgbClr val="8E95A2"/>
                          </a:solidFill>
                          <a:latin typeface="Arial"/>
                        </a:rPr>
                        <a:t>r</a:t>
                      </a:r>
                      <a:r>
                        <a:rPr lang="es" sz="400">
                          <a:solidFill>
                            <a:srgbClr val="8E95A2"/>
                          </a:solidFill>
                          <a:latin typeface="Arial"/>
                        </a:rPr>
                        <a:t>&gt;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s" sz="400">
                          <a:solidFill>
                            <a:srgbClr val="97C998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ángulo 4"/>
          <p:cNvSpPr/>
          <p:nvPr/>
        </p:nvSpPr>
        <p:spPr>
          <a:xfrm>
            <a:off x="1584960" y="2932176"/>
            <a:ext cx="1676400" cy="44805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lnSpc>
                <a:spcPts val="528"/>
              </a:lnSpc>
            </a:pPr>
            <a:r>
              <a:rPr lang="en-US" sz="450" b="1">
                <a:solidFill>
                  <a:srgbClr val="5B54F5"/>
                </a:solidFill>
                <a:latin typeface="Tahoma"/>
              </a:rPr>
              <a:t>&gt; source("c:/users/isaia/Download5/EjD4Maxi.R") </a:t>
            </a:r>
            <a:r>
              <a:rPr lang="en-US" sz="450" b="1">
                <a:solidFill>
                  <a:srgbClr val="743837"/>
                </a:solidFill>
                <a:latin typeface="Tahoma"/>
              </a:rPr>
              <a:t>Primal </a:t>
            </a:r>
            <a:r>
              <a:rPr lang="en-US" sz="450" b="1">
                <a:solidFill>
                  <a:srgbClr val="44423E"/>
                </a:solidFill>
                <a:latin typeface="Tahoma"/>
              </a:rPr>
              <a:t>4 (x,y): </a:t>
            </a:r>
            <a:r>
              <a:rPr lang="en-US" sz="450" b="1">
                <a:solidFill>
                  <a:srgbClr val="743837"/>
                </a:solidFill>
                <a:latin typeface="Tahoma"/>
              </a:rPr>
              <a:t>0 </a:t>
            </a:r>
            <a:r>
              <a:rPr lang="en-US" sz="450" b="1">
                <a:latin typeface="Tahoma"/>
              </a:rPr>
              <a:t>18 </a:t>
            </a:r>
            <a:r>
              <a:rPr lang="en-US" sz="450" b="1">
                <a:solidFill>
                  <a:srgbClr val="495668"/>
                </a:solidFill>
                <a:latin typeface="Tahoma"/>
              </a:rPr>
              <a:t>Z </a:t>
            </a:r>
            <a:r>
              <a:rPr lang="es" sz="450" b="1">
                <a:latin typeface="Tahoma"/>
              </a:rPr>
              <a:t>ópti </a:t>
            </a:r>
            <a:r>
              <a:rPr lang="en-US" sz="450" b="1">
                <a:solidFill>
                  <a:srgbClr val="44423E"/>
                </a:solidFill>
                <a:latin typeface="Tahoma"/>
              </a:rPr>
              <a:t>mo: </a:t>
            </a:r>
            <a:r>
              <a:rPr lang="en-US" sz="450" b="1">
                <a:latin typeface="Tahoma"/>
              </a:rPr>
              <a:t>S40 </a:t>
            </a:r>
            <a:r>
              <a:rPr lang="en-US" sz="450" b="1">
                <a:solidFill>
                  <a:srgbClr val="743837"/>
                </a:solidFill>
                <a:latin typeface="Tahoma"/>
              </a:rPr>
              <a:t>Dual </a:t>
            </a:r>
            <a:r>
              <a:rPr lang="en-US" sz="450" b="1">
                <a:latin typeface="Tahoma"/>
              </a:rPr>
              <a:t>4 </a:t>
            </a:r>
            <a:r>
              <a:rPr lang="en-US" sz="450" b="1">
                <a:solidFill>
                  <a:srgbClr val="5C6C77"/>
                </a:solidFill>
                <a:latin typeface="Tahoma"/>
              </a:rPr>
              <a:t>(ul,u2): </a:t>
            </a:r>
            <a:r>
              <a:rPr lang="en-US" sz="450" b="1">
                <a:solidFill>
                  <a:srgbClr val="743837"/>
                </a:solidFill>
                <a:latin typeface="Tahoma"/>
              </a:rPr>
              <a:t>0 </a:t>
            </a:r>
            <a:r>
              <a:rPr lang="en-US" sz="450" b="1">
                <a:solidFill>
                  <a:srgbClr val="44423E"/>
                </a:solidFill>
                <a:latin typeface="Tahoma"/>
              </a:rPr>
              <a:t>0 </a:t>
            </a:r>
            <a:r>
              <a:rPr lang="en-US" sz="450" b="1">
                <a:solidFill>
                  <a:srgbClr val="495668"/>
                </a:solidFill>
                <a:latin typeface="Tahoma"/>
              </a:rPr>
              <a:t>w </a:t>
            </a:r>
            <a:r>
              <a:rPr lang="es" sz="450" b="1">
                <a:solidFill>
                  <a:srgbClr val="44423E"/>
                </a:solidFill>
                <a:latin typeface="Tahoma"/>
              </a:rPr>
              <a:t>óptimo: </a:t>
            </a:r>
            <a:r>
              <a:rPr lang="en-US" sz="450" b="1">
                <a:solidFill>
                  <a:srgbClr val="44423E"/>
                </a:solidFill>
                <a:latin typeface="Tahoma"/>
              </a:rPr>
              <a:t>0</a:t>
            </a:r>
          </a:p>
          <a:p>
            <a:pPr indent="0"/>
            <a:r>
              <a:rPr lang="es" sz="1100">
                <a:latin typeface="Arial"/>
              </a:rPr>
              <a:t>»</a:t>
            </a:r>
            <a:r>
              <a:rPr lang="en-US" sz="1100">
                <a:latin typeface="Arial"/>
              </a:rPr>
              <a:t>i</a:t>
            </a:r>
          </a:p>
        </p:txBody>
      </p:sp>
      <p:sp>
        <p:nvSpPr>
          <p:cNvPr id="6" name="Rectángulo 5"/>
          <p:cNvSpPr/>
          <p:nvPr/>
        </p:nvSpPr>
        <p:spPr>
          <a:xfrm>
            <a:off x="4602480" y="1264920"/>
            <a:ext cx="2468880" cy="88392"/>
          </a:xfrm>
          <a:prstGeom prst="rect">
            <a:avLst/>
          </a:prstGeom>
          <a:solidFill>
            <a:srgbClr val="DDE0E4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latin typeface="Arial"/>
              </a:rPr>
              <a:t>Environment </a:t>
            </a:r>
            <a:r>
              <a:rPr lang="en-US" sz="400">
                <a:solidFill>
                  <a:srgbClr val="36373D"/>
                </a:solidFill>
                <a:latin typeface="Arial"/>
              </a:rPr>
              <a:t>History Connections Tutorial</a:t>
            </a:r>
          </a:p>
        </p:txBody>
      </p:sp>
      <p:graphicFrame>
        <p:nvGraphicFramePr>
          <p:cNvPr id="7" name="Tabla 6"/>
          <p:cNvGraphicFramePr>
            <a:graphicFrameLocks noGrp="1"/>
          </p:cNvGraphicFramePr>
          <p:nvPr/>
        </p:nvGraphicFramePr>
        <p:xfrm>
          <a:off x="4568952" y="1353312"/>
          <a:ext cx="2484120" cy="818388"/>
        </p:xfrm>
        <a:graphic>
          <a:graphicData uri="http://schemas.openxmlformats.org/drawingml/2006/table">
            <a:tbl>
              <a:tblPr/>
              <a:tblGrid>
                <a:gridCol w="728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5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indent="0" algn="r">
                        <a:lnSpc>
                          <a:spcPts val="720"/>
                        </a:lnSpc>
                      </a:pPr>
                      <a:r>
                        <a:rPr lang="en-US" sz="400">
                          <a:solidFill>
                            <a:srgbClr val="967473"/>
                          </a:solidFill>
                          <a:latin typeface="Arial"/>
                        </a:rPr>
                        <a:t>Import Dataset </a:t>
                      </a:r>
                      <a:r>
                        <a:rPr lang="es" sz="400">
                          <a:solidFill>
                            <a:srgbClr val="1E156D"/>
                          </a:solidFill>
                          <a:latin typeface="Arial"/>
                        </a:rPr>
                        <a:t>R </a:t>
                      </a:r>
                      <a:r>
                        <a:rPr lang="es" sz="400">
                          <a:latin typeface="Arial"/>
                        </a:rPr>
                        <a:t>' </a:t>
                      </a:r>
                      <a:r>
                        <a:rPr lang="es" sz="400">
                          <a:solidFill>
                            <a:srgbClr val="BA6CC8"/>
                          </a:solidFill>
                          <a:latin typeface="Arial"/>
                        </a:rPr>
                        <a:t>4 </a:t>
                      </a:r>
                      <a:r>
                        <a:rPr lang="en-US" sz="400">
                          <a:solidFill>
                            <a:srgbClr val="845153"/>
                          </a:solidFill>
                          <a:latin typeface="Arial"/>
                        </a:rPr>
                        <a:t>Global </a:t>
                      </a:r>
                      <a:r>
                        <a:rPr lang="en-US" sz="400">
                          <a:solidFill>
                            <a:srgbClr val="5C6C77"/>
                          </a:solidFill>
                          <a:latin typeface="Arial"/>
                        </a:rPr>
                        <a:t>Environment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s" sz="400">
                          <a:latin typeface="Arial"/>
                        </a:rPr>
                        <a:t>■ </a:t>
                      </a:r>
                      <a:r>
                        <a:rPr lang="es" sz="400">
                          <a:solidFill>
                            <a:srgbClr val="E4863A"/>
                          </a:solidFill>
                          <a:latin typeface="Arial"/>
                        </a:rPr>
                        <a:t>0 </a:t>
                      </a:r>
                      <a:r>
                        <a:rPr lang="es" sz="400">
                          <a:solidFill>
                            <a:srgbClr val="916764"/>
                          </a:solidFill>
                          <a:latin typeface="Arial"/>
                        </a:rPr>
                        <a:t>165 </a:t>
                      </a:r>
                      <a:r>
                        <a:rPr lang="es" sz="400">
                          <a:solidFill>
                            <a:srgbClr val="4C4B54"/>
                          </a:solidFill>
                          <a:latin typeface="Arial"/>
                        </a:rPr>
                        <a:t>MiB </a:t>
                      </a:r>
                      <a:r>
                        <a:rPr lang="es" sz="400">
                          <a:latin typeface="Arial"/>
                        </a:rPr>
                        <a:t>- </a:t>
                      </a:r>
                      <a:r>
                        <a:rPr lang="es" sz="450" i="1">
                          <a:solidFill>
                            <a:srgbClr val="B88953"/>
                          </a:solidFill>
                          <a:latin typeface="Times New Roman"/>
                        </a:rPr>
                        <a:t>¿</a:t>
                      </a:r>
                      <a:r>
                        <a:rPr lang="es" sz="400">
                          <a:solidFill>
                            <a:srgbClr val="B88953"/>
                          </a:solidFill>
                          <a:latin typeface="Arial"/>
                        </a:rPr>
                        <a:t> _ </a:t>
                      </a:r>
                      <a:r>
                        <a:rPr lang="es" sz="400">
                          <a:solidFill>
                            <a:srgbClr val="4C4B54"/>
                          </a:solidFill>
                          <a:latin typeface="Arial"/>
                        </a:rPr>
                        <a:t>List </a:t>
                      </a:r>
                      <a:r>
                        <a:rPr lang="es" sz="400">
                          <a:latin typeface="Arial"/>
                        </a:rPr>
                        <a:t>- </a:t>
                      </a:r>
                      <a:r>
                        <a:rPr lang="es" sz="400">
                          <a:solidFill>
                            <a:srgbClr val="A5ACB5"/>
                          </a:solidFill>
                          <a:latin typeface="Arial"/>
                        </a:rPr>
                        <a:t>©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064">
                <a:tc>
                  <a:txBody>
                    <a:bodyPr/>
                    <a:lstStyle/>
                    <a:p>
                      <a:pPr marL="101600" indent="0"/>
                      <a:r>
                        <a:rPr lang="es" sz="400">
                          <a:solidFill>
                            <a:srgbClr val="59576C"/>
                          </a:solidFill>
                          <a:latin typeface="Arial"/>
                        </a:rPr>
                        <a:t>f.Qbj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s" sz="400">
                          <a:solidFill>
                            <a:srgbClr val="716F74"/>
                          </a:solidFill>
                          <a:latin typeface="Arial"/>
                        </a:rPr>
                        <a:t>nunt [1:2] </a:t>
                      </a:r>
                      <a:r>
                        <a:rPr lang="es" sz="400">
                          <a:solidFill>
                            <a:srgbClr val="36373D"/>
                          </a:solidFill>
                          <a:latin typeface="Arial"/>
                        </a:rPr>
                        <a:t>40 </a:t>
                      </a:r>
                      <a:r>
                        <a:rPr lang="es" sz="400">
                          <a:solidFill>
                            <a:srgbClr val="716F74"/>
                          </a:solidFill>
                          <a:latin typeface="Arial"/>
                        </a:rPr>
                        <a:t>30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">
                <a:tc>
                  <a:txBody>
                    <a:bodyPr/>
                    <a:lstStyle/>
                    <a:p>
                      <a:pPr marL="101600" indent="0"/>
                      <a:r>
                        <a:rPr lang="es" sz="400">
                          <a:solidFill>
                            <a:srgbClr val="58565B"/>
                          </a:solidFill>
                          <a:latin typeface="Arial"/>
                        </a:rPr>
                        <a:t>f.obj.dual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s" sz="400">
                          <a:solidFill>
                            <a:srgbClr val="716F74"/>
                          </a:solidFill>
                          <a:latin typeface="Arial"/>
                        </a:rPr>
                        <a:t>nuin </a:t>
                      </a:r>
                      <a:r>
                        <a:rPr lang="es" sz="400">
                          <a:solidFill>
                            <a:srgbClr val="44423E"/>
                          </a:solidFill>
                          <a:latin typeface="Arial"/>
                        </a:rPr>
                        <a:t>[1:2] 40 18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48">
                <a:tc>
                  <a:txBody>
                    <a:bodyPr/>
                    <a:lstStyle/>
                    <a:p>
                      <a:pPr marL="101600" indent="0"/>
                      <a:r>
                        <a:rPr lang="es" sz="400">
                          <a:solidFill>
                            <a:srgbClr val="58565B"/>
                          </a:solidFill>
                          <a:latin typeface="Arial"/>
                        </a:rPr>
                        <a:t>f. rhs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s" sz="400">
                          <a:solidFill>
                            <a:srgbClr val="58565B"/>
                          </a:solidFill>
                          <a:latin typeface="Arial"/>
                        </a:rPr>
                        <a:t>num </a:t>
                      </a:r>
                      <a:r>
                        <a:rPr lang="es" sz="400">
                          <a:solidFill>
                            <a:srgbClr val="36373D"/>
                          </a:solidFill>
                          <a:latin typeface="Arial"/>
                        </a:rPr>
                        <a:t>[1:2] </a:t>
                      </a:r>
                      <a:r>
                        <a:rPr lang="es" sz="400">
                          <a:solidFill>
                            <a:srgbClr val="201E1F"/>
                          </a:solidFill>
                          <a:latin typeface="Arial"/>
                        </a:rPr>
                        <a:t>40 </a:t>
                      </a:r>
                      <a:r>
                        <a:rPr lang="es" sz="400">
                          <a:solidFill>
                            <a:srgbClr val="36373D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48">
                <a:tc>
                  <a:txBody>
                    <a:bodyPr/>
                    <a:lstStyle/>
                    <a:p>
                      <a:pPr marL="101600" indent="0"/>
                      <a:r>
                        <a:rPr lang="es" sz="400">
                          <a:solidFill>
                            <a:srgbClr val="58565B"/>
                          </a:solidFill>
                          <a:latin typeface="Arial"/>
                        </a:rPr>
                        <a:t>f </a:t>
                      </a:r>
                      <a:r>
                        <a:rPr lang="es" sz="400">
                          <a:solidFill>
                            <a:srgbClr val="2B2A2E"/>
                          </a:solidFill>
                          <a:latin typeface="Arial"/>
                        </a:rPr>
                        <a:t>.rhs.</a:t>
                      </a:r>
                      <a:r>
                        <a:rPr lang="es" sz="400">
                          <a:solidFill>
                            <a:srgbClr val="58565B"/>
                          </a:solidFill>
                          <a:latin typeface="Arial"/>
                        </a:rPr>
                        <a:t>dual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s" sz="400">
                          <a:solidFill>
                            <a:srgbClr val="58565B"/>
                          </a:solidFill>
                          <a:latin typeface="Arial"/>
                        </a:rPr>
                        <a:t>num [1:2] </a:t>
                      </a:r>
                      <a:r>
                        <a:rPr lang="es" sz="400">
                          <a:solidFill>
                            <a:srgbClr val="201E1F"/>
                          </a:solidFill>
                          <a:latin typeface="Arial"/>
                        </a:rPr>
                        <a:t>40 30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344">
                <a:tc>
                  <a:txBody>
                    <a:bodyPr/>
                    <a:lstStyle/>
                    <a:p>
                      <a:pPr marL="101600" indent="0"/>
                      <a:r>
                        <a:rPr lang="es" sz="400">
                          <a:latin typeface="Arial"/>
                        </a:rPr>
                        <a:t>X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s" sz="400">
                          <a:solidFill>
                            <a:srgbClr val="58565B"/>
                          </a:solidFill>
                          <a:latin typeface="Arial"/>
                        </a:rPr>
                        <a:t>num </a:t>
                      </a:r>
                      <a:r>
                        <a:rPr lang="es" sz="400">
                          <a:solidFill>
                            <a:srgbClr val="44423E"/>
                          </a:solidFill>
                          <a:latin typeface="Arial"/>
                        </a:rPr>
                        <a:t>[1:121] 0 0.1 </a:t>
                      </a:r>
                      <a:r>
                        <a:rPr lang="es" sz="400">
                          <a:solidFill>
                            <a:srgbClr val="58565B"/>
                          </a:solidFill>
                          <a:latin typeface="Arial"/>
                        </a:rPr>
                        <a:t>0.2 0.3 </a:t>
                      </a:r>
                      <a:r>
                        <a:rPr lang="es" sz="400">
                          <a:solidFill>
                            <a:srgbClr val="44423E"/>
                          </a:solidFill>
                          <a:latin typeface="Arial"/>
                        </a:rPr>
                        <a:t>0.4 </a:t>
                      </a:r>
                      <a:r>
                        <a:rPr lang="es" sz="500" b="1">
                          <a:solidFill>
                            <a:srgbClr val="44423E"/>
                          </a:solidFill>
                          <a:latin typeface="Arial"/>
                        </a:rPr>
                        <a:t>O.S </a:t>
                      </a:r>
                      <a:r>
                        <a:rPr lang="es" sz="400">
                          <a:solidFill>
                            <a:srgbClr val="58565B"/>
                          </a:solidFill>
                          <a:latin typeface="Arial"/>
                        </a:rPr>
                        <a:t>0.6 </a:t>
                      </a:r>
                      <a:r>
                        <a:rPr lang="es" sz="400">
                          <a:solidFill>
                            <a:srgbClr val="44423E"/>
                          </a:solidFill>
                          <a:latin typeface="Arial"/>
                        </a:rPr>
                        <a:t>0.7 0.8 ...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5344">
                <a:tc>
                  <a:txBody>
                    <a:bodyPr/>
                    <a:lstStyle/>
                    <a:p>
                      <a:pPr marL="101600" indent="0"/>
                      <a:r>
                        <a:rPr lang="es" sz="450">
                          <a:solidFill>
                            <a:srgbClr val="716F74"/>
                          </a:solidFill>
                          <a:latin typeface="Tahoma"/>
                        </a:rPr>
                        <a:t>yi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s" sz="400">
                          <a:solidFill>
                            <a:srgbClr val="76645F"/>
                          </a:solidFill>
                          <a:latin typeface="Arial"/>
                        </a:rPr>
                        <a:t>num </a:t>
                      </a:r>
                      <a:r>
                        <a:rPr lang="es" sz="400">
                          <a:solidFill>
                            <a:srgbClr val="201E1F"/>
                          </a:solidFill>
                          <a:latin typeface="Arial"/>
                        </a:rPr>
                        <a:t>[1:121] </a:t>
                      </a:r>
                      <a:r>
                        <a:rPr lang="es" sz="400">
                          <a:solidFill>
                            <a:srgbClr val="76645F"/>
                          </a:solidFill>
                          <a:latin typeface="Arial"/>
                        </a:rPr>
                        <a:t>20 </a:t>
                      </a:r>
                      <a:r>
                        <a:rPr lang="es" sz="400">
                          <a:solidFill>
                            <a:srgbClr val="44423E"/>
                          </a:solidFill>
                          <a:latin typeface="Arial"/>
                        </a:rPr>
                        <a:t>19.8 19.6 19.4 19.2 </a:t>
                      </a:r>
                      <a:r>
                        <a:rPr lang="es" sz="400">
                          <a:solidFill>
                            <a:srgbClr val="76645F"/>
                          </a:solidFill>
                          <a:latin typeface="Arial"/>
                        </a:rPr>
                        <a:t>19 </a:t>
                      </a:r>
                      <a:r>
                        <a:rPr lang="es" sz="400">
                          <a:solidFill>
                            <a:srgbClr val="44423E"/>
                          </a:solidFill>
                          <a:latin typeface="Arial"/>
                        </a:rPr>
                        <a:t>18.8 18...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296">
                <a:tc>
                  <a:txBody>
                    <a:bodyPr/>
                    <a:lstStyle/>
                    <a:p>
                      <a:pPr marL="101600" indent="0"/>
                      <a:r>
                        <a:rPr lang="es" sz="400">
                          <a:solidFill>
                            <a:srgbClr val="4C4B54"/>
                          </a:solidFill>
                          <a:latin typeface="Arial"/>
                        </a:rPr>
                        <a:t>y</a:t>
                      </a:r>
                      <a:r>
                        <a:rPr lang="es" sz="550" spc="-50">
                          <a:solidFill>
                            <a:srgbClr val="4C4B54"/>
                          </a:solidFill>
                          <a:latin typeface="Candara"/>
                        </a:rPr>
                        <a:t>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s" sz="400">
                          <a:solidFill>
                            <a:srgbClr val="716F74"/>
                          </a:solidFill>
                          <a:latin typeface="Arial"/>
                        </a:rPr>
                        <a:t>num </a:t>
                      </a:r>
                      <a:r>
                        <a:rPr lang="es" sz="400">
                          <a:solidFill>
                            <a:srgbClr val="44423E"/>
                          </a:solidFill>
                          <a:latin typeface="Arial"/>
                        </a:rPr>
                        <a:t>[1:121] 18 17.8 </a:t>
                      </a:r>
                      <a:r>
                        <a:rPr lang="es" sz="400">
                          <a:solidFill>
                            <a:srgbClr val="2B2A2E"/>
                          </a:solidFill>
                          <a:latin typeface="Arial"/>
                        </a:rPr>
                        <a:t>17.6 </a:t>
                      </a:r>
                      <a:r>
                        <a:rPr lang="es" sz="400">
                          <a:solidFill>
                            <a:srgbClr val="716F74"/>
                          </a:solidFill>
                          <a:latin typeface="Arial"/>
                        </a:rPr>
                        <a:t>17.4 </a:t>
                      </a:r>
                      <a:r>
                        <a:rPr lang="es" sz="400">
                          <a:solidFill>
                            <a:srgbClr val="44423E"/>
                          </a:solidFill>
                          <a:latin typeface="Arial"/>
                        </a:rPr>
                        <a:t>17.2 </a:t>
                      </a:r>
                      <a:r>
                        <a:rPr lang="es" sz="400">
                          <a:solidFill>
                            <a:srgbClr val="716F74"/>
                          </a:solidFill>
                          <a:latin typeface="Arial"/>
                        </a:rPr>
                        <a:t>17 </a:t>
                      </a:r>
                      <a:r>
                        <a:rPr lang="es" sz="400">
                          <a:solidFill>
                            <a:srgbClr val="2B2A2E"/>
                          </a:solidFill>
                          <a:latin typeface="Arial"/>
                        </a:rPr>
                        <a:t>16.8 </a:t>
                      </a:r>
                      <a:r>
                        <a:rPr lang="es" sz="400">
                          <a:solidFill>
                            <a:srgbClr val="44423E"/>
                          </a:solidFill>
                          <a:latin typeface="Arial"/>
                        </a:rPr>
                        <a:t>16,...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Rectángulo 7"/>
          <p:cNvSpPr/>
          <p:nvPr/>
        </p:nvSpPr>
        <p:spPr>
          <a:xfrm>
            <a:off x="4602480" y="2215896"/>
            <a:ext cx="2468880" cy="19507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spcAft>
                <a:spcPts val="210"/>
              </a:spcAft>
            </a:pPr>
            <a:r>
              <a:rPr lang="en-US" sz="400">
                <a:solidFill>
                  <a:srgbClr val="495668"/>
                </a:solidFill>
                <a:latin typeface="Arial"/>
              </a:rPr>
              <a:t>Files </a:t>
            </a:r>
            <a:r>
              <a:rPr lang="en-US" sz="400">
                <a:solidFill>
                  <a:srgbClr val="201E1F"/>
                </a:solidFill>
                <a:latin typeface="Arial"/>
              </a:rPr>
              <a:t>Plots </a:t>
            </a:r>
            <a:r>
              <a:rPr lang="en-US" sz="400">
                <a:solidFill>
                  <a:srgbClr val="282C38"/>
                </a:solidFill>
                <a:latin typeface="Arial"/>
              </a:rPr>
              <a:t>Packages Help </a:t>
            </a:r>
            <a:r>
              <a:rPr lang="en-US" sz="400">
                <a:solidFill>
                  <a:srgbClr val="201E1F"/>
                </a:solidFill>
                <a:latin typeface="Arial"/>
              </a:rPr>
              <a:t>Viewer </a:t>
            </a:r>
            <a:r>
              <a:rPr lang="en-US" sz="400">
                <a:solidFill>
                  <a:srgbClr val="282C38"/>
                </a:solidFill>
                <a:latin typeface="Arial"/>
              </a:rPr>
              <a:t>Presentation</a:t>
            </a:r>
          </a:p>
          <a:p>
            <a:pPr marL="558800" indent="0"/>
            <a:r>
              <a:rPr lang="en-US" sz="400">
                <a:solidFill>
                  <a:srgbClr val="5D7557"/>
                </a:solidFill>
                <a:latin typeface="Arial"/>
              </a:rPr>
              <a:t>i</a:t>
            </a:r>
            <a:r>
              <a:rPr lang="en-US" sz="400" baseline="30000">
                <a:solidFill>
                  <a:srgbClr val="5D7557"/>
                </a:solidFill>
                <a:latin typeface="Arial"/>
              </a:rPr>
              <a:t>25</a:t>
            </a:r>
            <a:r>
              <a:rPr lang="en-US" sz="400">
                <a:solidFill>
                  <a:srgbClr val="5D7557"/>
                </a:solidFill>
                <a:latin typeface="Arial"/>
              </a:rPr>
              <a:t> </a:t>
            </a:r>
            <a:r>
              <a:rPr lang="en-US" sz="400">
                <a:solidFill>
                  <a:srgbClr val="5C7FB6"/>
                </a:solidFill>
                <a:latin typeface="Arial"/>
              </a:rPr>
              <a:t>Export •</a:t>
            </a:r>
          </a:p>
        </p:txBody>
      </p:sp>
      <p:sp>
        <p:nvSpPr>
          <p:cNvPr id="9" name="Rectángulo 8"/>
          <p:cNvSpPr/>
          <p:nvPr/>
        </p:nvSpPr>
        <p:spPr>
          <a:xfrm>
            <a:off x="1621536" y="3852672"/>
            <a:ext cx="170688" cy="103632"/>
          </a:xfrm>
          <a:prstGeom prst="rect">
            <a:avLst/>
          </a:prstGeom>
          <a:solidFill>
            <a:srgbClr val="DDE0E4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C22C1F"/>
                </a:solidFill>
                <a:latin typeface="Arial"/>
              </a:rPr>
              <a:t>o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3060192" y="3864864"/>
            <a:ext cx="1926336" cy="140208"/>
          </a:xfrm>
          <a:prstGeom prst="rect">
            <a:avLst/>
          </a:prstGeom>
          <a:solidFill>
            <a:srgbClr val="D5D6D7"/>
          </a:solidFill>
        </p:spPr>
        <p:txBody>
          <a:bodyPr wrap="none" lIns="0" tIns="0" rIns="0" bIns="0">
            <a:noAutofit/>
          </a:bodyPr>
          <a:lstStyle/>
          <a:p>
            <a:pPr indent="0" algn="just"/>
            <a:r>
              <a:rPr lang="en-US" sz="400">
                <a:solidFill>
                  <a:srgbClr val="2B2A2E"/>
                </a:solidFill>
                <a:latin typeface="Arial"/>
              </a:rPr>
              <a:t>Q l_ </a:t>
            </a:r>
            <a:r>
              <a:rPr lang="en-US" sz="400">
                <a:solidFill>
                  <a:srgbClr val="0A76C8"/>
                </a:solidFill>
                <a:latin typeface="Arial"/>
              </a:rPr>
              <a:t>.    ‘ t </a:t>
            </a:r>
            <a:r>
              <a:rPr lang="en-US" sz="400">
                <a:solidFill>
                  <a:srgbClr val="1D538E"/>
                </a:solidFill>
                <a:latin typeface="Arial"/>
              </a:rPr>
              <a:t>Q </a:t>
            </a:r>
            <a:r>
              <a:rPr lang="en-US" sz="400">
                <a:solidFill>
                  <a:srgbClr val="0A76C8"/>
                </a:solidFill>
                <a:latin typeface="Arial"/>
              </a:rPr>
              <a:t>El 7 </a:t>
            </a:r>
            <a:r>
              <a:rPr lang="en-US" sz="400">
                <a:latin typeface="Arial"/>
              </a:rPr>
              <a:t>O </a:t>
            </a:r>
            <a:r>
              <a:rPr lang="en-US" sz="400">
                <a:solidFill>
                  <a:srgbClr val="0A76C8"/>
                </a:solidFill>
                <a:latin typeface="Arial"/>
              </a:rPr>
              <a:t>■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5169408" y="3864864"/>
            <a:ext cx="201168" cy="140208"/>
          </a:xfrm>
          <a:prstGeom prst="rect">
            <a:avLst/>
          </a:prstGeom>
          <a:solidFill>
            <a:srgbClr val="F5F5E9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1300" b="1">
                <a:solidFill>
                  <a:srgbClr val="75ACD8"/>
                </a:solidFill>
                <a:latin typeface="Tahoma"/>
              </a:rPr>
              <a:t>o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6626352" y="3944112"/>
            <a:ext cx="445008" cy="67056"/>
          </a:xfrm>
          <a:prstGeom prst="rect">
            <a:avLst/>
          </a:prstGeom>
          <a:solidFill>
            <a:srgbClr val="E2DCD6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716F74"/>
                </a:solidFill>
                <a:latin typeface="Arial"/>
              </a:rPr>
              <a:t>20/09/202S </a:t>
            </a:r>
            <a:r>
              <a:rPr lang="en-US" sz="400">
                <a:solidFill>
                  <a:srgbClr val="201E1F"/>
                </a:solidFill>
                <a:latin typeface="Arial"/>
              </a:rPr>
              <a:t>-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1304544" y="4209288"/>
            <a:ext cx="1539240" cy="15849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s" sz="1100">
                <a:latin typeface="Arial"/>
              </a:rPr>
              <a:t>Resuelto </a:t>
            </a:r>
            <a:r>
              <a:rPr lang="en-US" sz="1100">
                <a:latin typeface="Arial"/>
              </a:rPr>
              <a:t>con PomQm: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1554480" y="4541520"/>
            <a:ext cx="2798064" cy="182880"/>
          </a:xfrm>
          <a:prstGeom prst="rect">
            <a:avLst/>
          </a:prstGeom>
          <a:solidFill>
            <a:srgbClr val="B9D1EB"/>
          </a:solidFill>
        </p:spPr>
        <p:txBody>
          <a:bodyPr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351A1B"/>
                </a:solidFill>
                <a:latin typeface="Arial"/>
              </a:rPr>
              <a:t>"if </a:t>
            </a:r>
            <a:r>
              <a:rPr lang="en-US" sz="400">
                <a:solidFill>
                  <a:srgbClr val="58565B"/>
                </a:solidFill>
                <a:latin typeface="Arial"/>
              </a:rPr>
              <a:t>QM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for </a:t>
            </a:r>
            <a:r>
              <a:rPr lang="en-US" sz="400">
                <a:solidFill>
                  <a:srgbClr val="58565B"/>
                </a:solidFill>
                <a:latin typeface="Arial"/>
              </a:rPr>
              <a:t>Windows -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[Dual]</a:t>
            </a:r>
          </a:p>
          <a:p>
            <a:pPr indent="0" algn="r"/>
            <a:r>
              <a:rPr lang="en-US" sz="400">
                <a:solidFill>
                  <a:srgbClr val="58565B"/>
                </a:solidFill>
                <a:latin typeface="Arial"/>
              </a:rPr>
              <a:t>FILE </a:t>
            </a:r>
            <a:r>
              <a:rPr lang="en-US" sz="400">
                <a:solidFill>
                  <a:srgbClr val="8E95A2"/>
                </a:solidFill>
                <a:latin typeface="Arial"/>
              </a:rPr>
              <a:t>EDIT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VIEW </a:t>
            </a:r>
            <a:r>
              <a:rPr lang="en-US" sz="400">
                <a:solidFill>
                  <a:srgbClr val="58565B"/>
                </a:solidFill>
                <a:latin typeface="Arial"/>
              </a:rPr>
              <a:t>TAYLOR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MODULE </a:t>
            </a:r>
            <a:r>
              <a:rPr lang="en-US" sz="400">
                <a:solidFill>
                  <a:srgbClr val="58565B"/>
                </a:solidFill>
                <a:latin typeface="Arial"/>
              </a:rPr>
              <a:t>FORMAT TOOLS </a:t>
            </a:r>
            <a:r>
              <a:rPr lang="en-US" sz="450" i="1">
                <a:solidFill>
                  <a:srgbClr val="4C6FB8"/>
                </a:solidFill>
                <a:latin typeface="Times New Roman"/>
              </a:rPr>
              <a:t>£\</a:t>
            </a:r>
            <a:r>
              <a:rPr lang="en-US" sz="400">
                <a:solidFill>
                  <a:srgbClr val="4C6FB8"/>
                </a:solidFill>
                <a:latin typeface="Arial"/>
              </a:rPr>
              <a:t> </a:t>
            </a:r>
            <a:r>
              <a:rPr lang="en-US" sz="400">
                <a:solidFill>
                  <a:srgbClr val="357D46"/>
                </a:solidFill>
                <a:latin typeface="Arial"/>
              </a:rPr>
              <a:t>SOLUTIONS </a:t>
            </a:r>
            <a:r>
              <a:rPr lang="en-US" sz="400">
                <a:solidFill>
                  <a:srgbClr val="58565B"/>
                </a:solidFill>
                <a:latin typeface="Arial"/>
              </a:rPr>
              <a:t>HELP </a:t>
            </a:r>
            <a:r>
              <a:rPr lang="en-US" sz="400">
                <a:solidFill>
                  <a:srgbClr val="F70404"/>
                </a:solidFill>
                <a:latin typeface="Arial"/>
              </a:rPr>
              <a:t>■ </a:t>
            </a:r>
            <a:r>
              <a:rPr lang="en-US" sz="400">
                <a:solidFill>
                  <a:srgbClr val="58565B"/>
                </a:solidFill>
                <a:latin typeface="Arial"/>
              </a:rPr>
              <a:t>EDIT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DATA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1554480" y="4901184"/>
            <a:ext cx="664464" cy="79248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533751"/>
                </a:solidFill>
                <a:latin typeface="Arial"/>
              </a:rPr>
              <a:t>New Open Save Print</a:t>
            </a:r>
          </a:p>
        </p:txBody>
      </p:sp>
      <p:graphicFrame>
        <p:nvGraphicFramePr>
          <p:cNvPr id="16" name="Tabla 15"/>
          <p:cNvGraphicFramePr>
            <a:graphicFrameLocks noGrp="1"/>
          </p:cNvGraphicFramePr>
          <p:nvPr/>
        </p:nvGraphicFramePr>
        <p:xfrm>
          <a:off x="2221992" y="4733544"/>
          <a:ext cx="1054608" cy="289560"/>
        </p:xfrm>
        <a:graphic>
          <a:graphicData uri="http://schemas.openxmlformats.org/drawingml/2006/table">
            <a:tbl>
              <a:tblPr/>
              <a:tblGrid>
                <a:gridCol w="316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3736">
                <a:tc>
                  <a:txBody>
                    <a:bodyPr/>
                    <a:lstStyle/>
                    <a:p>
                      <a:pPr indent="0"/>
                      <a:r>
                        <a:rPr lang="es" sz="400">
                          <a:solidFill>
                            <a:srgbClr val="8E95A2"/>
                          </a:solidFill>
                          <a:latin typeface="Arial"/>
                        </a:rPr>
                        <a:t>'♦ </a:t>
                      </a:r>
                      <a:r>
                        <a:rPr lang="en-US" sz="400">
                          <a:solidFill>
                            <a:srgbClr val="8E95A2"/>
                          </a:solidFill>
                          <a:latin typeface="Arial"/>
                        </a:rPr>
                        <a:t>Step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s" sz="400">
                          <a:solidFill>
                            <a:srgbClr val="F70404"/>
                          </a:solidFill>
                          <a:latin typeface="Arial"/>
                        </a:rPr>
                        <a:t>■ </a:t>
                      </a:r>
                      <a:r>
                        <a:rPr lang="en-US" sz="400">
                          <a:solidFill>
                            <a:srgbClr val="4C4B54"/>
                          </a:solidFill>
                          <a:latin typeface="Arial"/>
                        </a:rPr>
                        <a:t>Edit </a:t>
                      </a:r>
                      <a:r>
                        <a:rPr lang="es" sz="400">
                          <a:solidFill>
                            <a:srgbClr val="4C4B54"/>
                          </a:solidFill>
                          <a:latin typeface="Arial"/>
                        </a:rPr>
                        <a:t>Data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endParaRPr sz="9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824"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Copy </a:t>
                      </a:r>
                      <a:r>
                        <a:rPr lang="es" sz="400">
                          <a:solidFill>
                            <a:srgbClr val="59576C"/>
                          </a:solidFill>
                          <a:latin typeface="Arial"/>
                        </a:rPr>
                        <a:t>Paste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Rectángulo 16"/>
          <p:cNvSpPr/>
          <p:nvPr/>
        </p:nvSpPr>
        <p:spPr>
          <a:xfrm>
            <a:off x="3041904" y="4736592"/>
            <a:ext cx="920496" cy="176784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indent="0" algn="just"/>
            <a:r>
              <a:rPr lang="en-US" sz="1100">
                <a:solidFill>
                  <a:srgbClr val="A4A19D"/>
                </a:solidFill>
                <a:latin typeface="Arial"/>
              </a:rPr>
              <a:t>□ </a:t>
            </a:r>
            <a:r>
              <a:rPr lang="en-US" sz="1100">
                <a:solidFill>
                  <a:srgbClr val="628DBA"/>
                </a:solidFill>
                <a:latin typeface="Arial"/>
              </a:rPr>
              <a:t>r </a:t>
            </a:r>
            <a:r>
              <a:rPr lang="en-US" sz="1100" baseline="30000">
                <a:solidFill>
                  <a:srgbClr val="628DBA"/>
                </a:solidFill>
                <a:latin typeface="Arial"/>
              </a:rPr>
              <a:t>,</a:t>
            </a:r>
            <a:r>
              <a:rPr lang="en-US" sz="1100">
                <a:solidFill>
                  <a:srgbClr val="628DBA"/>
                </a:solidFill>
                <a:latin typeface="Arial"/>
              </a:rPr>
              <a:t>"*53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5449824" y="4736592"/>
            <a:ext cx="883920" cy="176784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indent="0" algn="just"/>
            <a:r>
              <a:rPr lang="en-US" sz="1100">
                <a:solidFill>
                  <a:srgbClr val="62524B"/>
                </a:solidFill>
                <a:latin typeface="Arial"/>
              </a:rPr>
              <a:t>v </a:t>
            </a:r>
            <a:r>
              <a:rPr lang="en-US" sz="1100">
                <a:solidFill>
                  <a:srgbClr val="5C6C77"/>
                </a:solidFill>
                <a:latin typeface="Arial"/>
              </a:rPr>
              <a:t>^ </a:t>
            </a:r>
            <a:r>
              <a:rPr lang="en-US" sz="1100" i="1">
                <a:solidFill>
                  <a:srgbClr val="5C6C77"/>
                </a:solidFill>
                <a:latin typeface="Arial"/>
              </a:rPr>
              <a:t>m </a:t>
            </a:r>
            <a:r>
              <a:rPr lang="en-US" sz="1100" i="1">
                <a:solidFill>
                  <a:srgbClr val="2665CF"/>
                </a:solidFill>
                <a:latin typeface="Arial"/>
              </a:rPr>
              <a:t>rn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3669792" y="5102352"/>
            <a:ext cx="670560" cy="91440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00">
                <a:solidFill>
                  <a:srgbClr val="F54922"/>
                </a:solidFill>
                <a:latin typeface="Arial"/>
              </a:rPr>
              <a:t>3 </a:t>
            </a:r>
            <a:r>
              <a:rPr lang="en-US" sz="500">
                <a:solidFill>
                  <a:srgbClr val="9C1E42"/>
                </a:solidFill>
                <a:latin typeface="Arial"/>
              </a:rPr>
              <a:t>4 </a:t>
            </a:r>
            <a:r>
              <a:rPr lang="en-US" sz="500">
                <a:solidFill>
                  <a:srgbClr val="666ACC"/>
                </a:solidFill>
                <a:latin typeface="Arial"/>
              </a:rPr>
              <a:t>5 </a:t>
            </a:r>
            <a:r>
              <a:rPr lang="en-US" sz="500">
                <a:solidFill>
                  <a:srgbClr val="102CCA"/>
                </a:solidFill>
                <a:latin typeface="Arial"/>
              </a:rPr>
              <a:t>6 </a:t>
            </a:r>
            <a:r>
              <a:rPr lang="en-US" sz="500">
                <a:solidFill>
                  <a:srgbClr val="59426B"/>
                </a:solidFill>
                <a:latin typeface="Arial"/>
              </a:rPr>
              <a:t>Open File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4864608" y="5120640"/>
            <a:ext cx="201168" cy="60960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59576C"/>
                </a:solidFill>
                <a:latin typeface="Arial"/>
              </a:rPr>
              <a:t>Next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3279648" y="4962144"/>
            <a:ext cx="661416" cy="42672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indent="0">
              <a:spcAft>
                <a:spcPts val="210"/>
              </a:spcAft>
            </a:pPr>
            <a:r>
              <a:rPr lang="en-US" sz="400">
                <a:solidFill>
                  <a:srgbClr val="59576C"/>
                </a:solidFill>
                <a:latin typeface="Arial"/>
              </a:rPr>
              <a:t>Columns Columns Screen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1591056" y="5084064"/>
            <a:ext cx="2063496" cy="97536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552"/>
              </a:lnSpc>
            </a:pPr>
            <a:r>
              <a:rPr lang="en-US" sz="400">
                <a:solidFill>
                  <a:srgbClr val="628DBA"/>
                </a:solidFill>
                <a:latin typeface="Arial"/>
              </a:rPr>
              <a:t>MyOMlab    </a:t>
            </a:r>
            <a:r>
              <a:rPr lang="en-US" sz="400" u="sng" strike="sngStrike">
                <a:solidFill>
                  <a:srgbClr val="628DBA"/>
                </a:solidFill>
                <a:latin typeface="Arial"/>
              </a:rPr>
              <a:t>f</a:t>
            </a:r>
            <a:r>
              <a:rPr lang="en-US" sz="400" u="sng">
                <a:solidFill>
                  <a:srgbClr val="628DBA"/>
                </a:solidFill>
                <a:latin typeface="Arial"/>
              </a:rPr>
              <a:t> • </a:t>
            </a:r>
            <a:r>
              <a:rPr lang="en-US" sz="400" u="sng">
                <a:solidFill>
                  <a:srgbClr val="2665CF"/>
                </a:solidFill>
                <a:latin typeface="Arial"/>
              </a:rPr>
              <a:t>W</a:t>
            </a:r>
            <a:r>
              <a:rPr lang="en-US" sz="400" u="sng" strike="sngStrike">
                <a:solidFill>
                  <a:srgbClr val="2665CF"/>
                </a:solidFill>
                <a:latin typeface="Arial"/>
              </a:rPr>
              <a:t>1</a:t>
            </a:r>
            <a:r>
              <a:rPr lang="en-US" sz="400">
                <a:solidFill>
                  <a:srgbClr val="2665CF"/>
                </a:solidFill>
                <a:latin typeface="Arial"/>
              </a:rPr>
              <a:t>    'W*    </a:t>
            </a:r>
            <a:r>
              <a:rPr lang="en-US" sz="400">
                <a:solidFill>
                  <a:srgbClr val="517485"/>
                </a:solidFill>
                <a:latin typeface="Arial"/>
              </a:rPr>
              <a:t>i^JI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Decimals </a:t>
            </a:r>
            <a:r>
              <a:rPr lang="en-US" sz="600">
                <a:solidFill>
                  <a:srgbClr val="EF8472"/>
                </a:solidFill>
                <a:latin typeface="Arial"/>
              </a:rPr>
              <a:t>0 </a:t>
            </a:r>
            <a:r>
              <a:rPr lang="en-US" sz="400">
                <a:solidFill>
                  <a:srgbClr val="94286F"/>
                </a:solidFill>
                <a:latin typeface="Arial"/>
              </a:rPr>
              <a:t>12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1554480" y="5196840"/>
            <a:ext cx="3590544" cy="246888"/>
          </a:xfrm>
          <a:prstGeom prst="rect">
            <a:avLst/>
          </a:prstGeom>
          <a:solidFill>
            <a:srgbClr val="B9D1EB"/>
          </a:solidFill>
        </p:spPr>
        <p:txBody>
          <a:bodyPr lIns="0" tIns="0" rIns="0" bIns="0">
            <a:noAutofit/>
          </a:bodyPr>
          <a:lstStyle/>
          <a:p>
            <a:pPr indent="0">
              <a:lnSpc>
                <a:spcPts val="552"/>
              </a:lnSpc>
              <a:spcAft>
                <a:spcPts val="210"/>
              </a:spcAft>
            </a:pPr>
            <a:r>
              <a:rPr lang="en-US" sz="400">
                <a:solidFill>
                  <a:srgbClr val="8E95A2"/>
                </a:solidFill>
                <a:latin typeface="Arial"/>
              </a:rPr>
              <a:t>Paste From </a:t>
            </a:r>
            <a:r>
              <a:rPr lang="en-US" sz="400">
                <a:solidFill>
                  <a:srgbClr val="517485"/>
                </a:solidFill>
                <a:latin typeface="Arial"/>
              </a:rPr>
              <a:t>Copy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Cell Paste/Copy Help Web Site</a:t>
            </a:r>
          </a:p>
          <a:p>
            <a:pPr indent="0" algn="just">
              <a:lnSpc>
                <a:spcPts val="768"/>
              </a:lnSpc>
            </a:pPr>
            <a:r>
              <a:rPr lang="en-US" sz="400">
                <a:solidFill>
                  <a:srgbClr val="282C38"/>
                </a:solidFill>
                <a:latin typeface="Arial"/>
              </a:rPr>
              <a:t>Table formatting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Anal    </a:t>
            </a:r>
            <a:r>
              <a:rPr lang="en-US" sz="400">
                <a:latin typeface="Arial"/>
              </a:rPr>
              <a:t>*■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10    </a:t>
            </a:r>
            <a:r>
              <a:rPr lang="en-US" sz="400">
                <a:solidFill>
                  <a:srgbClr val="351A1B"/>
                </a:solidFill>
                <a:latin typeface="Arial"/>
              </a:rPr>
              <a:t>- </a:t>
            </a:r>
            <a:r>
              <a:rPr lang="es" sz="400">
                <a:solidFill>
                  <a:srgbClr val="517485"/>
                </a:solidFill>
                <a:latin typeface="Arial"/>
              </a:rPr>
              <a:t>Tóo </a:t>
            </a:r>
            <a:r>
              <a:rPr lang="en-US" sz="400">
                <a:solidFill>
                  <a:srgbClr val="517485"/>
                </a:solidFill>
                <a:latin typeface="Arial"/>
              </a:rPr>
              <a:t>ix&gt; Fix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Dec </a:t>
            </a:r>
            <a:r>
              <a:rPr lang="en-US" sz="400">
                <a:solidFill>
                  <a:srgbClr val="517485"/>
                </a:solidFill>
                <a:latin typeface="Arial"/>
              </a:rPr>
              <a:t>0.0 </a:t>
            </a:r>
            <a:r>
              <a:rPr lang="en-US" sz="400">
                <a:solidFill>
                  <a:srgbClr val="351A1B"/>
                </a:solidFill>
                <a:latin typeface="Arial"/>
              </a:rPr>
              <a:t>@1 </a:t>
            </a:r>
            <a:r>
              <a:rPr lang="en-US" sz="400">
                <a:solidFill>
                  <a:srgbClr val="282C38"/>
                </a:solidFill>
                <a:latin typeface="Arial"/>
              </a:rPr>
              <a:t>Selected cells formatting </a:t>
            </a:r>
            <a:r>
              <a:rPr lang="en-US" sz="400">
                <a:latin typeface="Arial"/>
              </a:rPr>
              <a:t>B </a:t>
            </a:r>
            <a:r>
              <a:rPr lang="en-US" sz="450" i="1">
                <a:solidFill>
                  <a:srgbClr val="351A1B"/>
                </a:solidFill>
                <a:latin typeface="Times New Roman"/>
              </a:rPr>
              <a:t>I</a:t>
            </a:r>
            <a:r>
              <a:rPr lang="en-US" sz="400">
                <a:solidFill>
                  <a:srgbClr val="351A1B"/>
                </a:solidFill>
                <a:latin typeface="Arial"/>
              </a:rPr>
              <a:t>    </a:t>
            </a:r>
            <a:r>
              <a:rPr lang="en-US" sz="400">
                <a:solidFill>
                  <a:srgbClr val="1B1D7D"/>
                </a:solidFill>
                <a:latin typeface="Arial"/>
              </a:rPr>
              <a:t>A &amp;</a:t>
            </a:r>
          </a:p>
          <a:p>
            <a:pPr indent="0">
              <a:lnSpc>
                <a:spcPts val="768"/>
              </a:lnSpc>
            </a:pPr>
            <a:r>
              <a:rPr lang="en-US" sz="400">
                <a:solidFill>
                  <a:srgbClr val="351A1B"/>
                </a:solidFill>
                <a:latin typeface="Arial"/>
              </a:rPr>
              <a:t>INSTRUCTION: </a:t>
            </a:r>
            <a:r>
              <a:rPr lang="en-US" sz="400">
                <a:solidFill>
                  <a:srgbClr val="743837"/>
                </a:solidFill>
                <a:latin typeface="Arial"/>
              </a:rPr>
              <a:t>There are more results available in additional windows. These may be opened by usingthe SOLUTIONS menu </a:t>
            </a:r>
            <a:r>
              <a:rPr lang="en-US" sz="400">
                <a:solidFill>
                  <a:srgbClr val="94286F"/>
                </a:solidFill>
                <a:latin typeface="Arial"/>
              </a:rPr>
              <a:t>in </a:t>
            </a:r>
            <a:r>
              <a:rPr lang="en-US" sz="400">
                <a:solidFill>
                  <a:srgbClr val="743837"/>
                </a:solidFill>
                <a:latin typeface="Arial"/>
              </a:rPr>
              <a:t>the Main Menu.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4072128" y="4895088"/>
            <a:ext cx="2194560" cy="67056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indent="0" algn="just"/>
            <a:r>
              <a:rPr lang="en-US" sz="400">
                <a:solidFill>
                  <a:srgbClr val="8E95A2"/>
                </a:solidFill>
                <a:latin typeface="Arial"/>
              </a:rPr>
              <a:t>.serf Insert Copy Cell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Calculator </a:t>
            </a:r>
            <a:r>
              <a:rPr lang="en-US" sz="400">
                <a:solidFill>
                  <a:srgbClr val="43294D"/>
                </a:solidFill>
                <a:latin typeface="Arial"/>
              </a:rPr>
              <a:t>Normal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Comment Snip Calendar </a:t>
            </a:r>
            <a:r>
              <a:rPr lang="en-US" sz="400">
                <a:solidFill>
                  <a:srgbClr val="43294D"/>
                </a:solidFill>
                <a:latin typeface="Arial"/>
              </a:rPr>
              <a:t>Help</a:t>
            </a:r>
          </a:p>
        </p:txBody>
      </p:sp>
      <p:sp>
        <p:nvSpPr>
          <p:cNvPr id="25" name="Rectángulo 24"/>
          <p:cNvSpPr/>
          <p:nvPr/>
        </p:nvSpPr>
        <p:spPr>
          <a:xfrm>
            <a:off x="4072128" y="4962144"/>
            <a:ext cx="1295400" cy="48768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indent="0" algn="just"/>
            <a:r>
              <a:rPr lang="en-US" sz="400">
                <a:solidFill>
                  <a:srgbClr val="8E95A2"/>
                </a:solidFill>
                <a:latin typeface="Arial"/>
              </a:rPr>
              <a:t>iw(s) Column(s) Down   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Distribution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1572768" y="5669280"/>
            <a:ext cx="877824" cy="1615440"/>
          </a:xfrm>
          <a:prstGeom prst="rect">
            <a:avLst/>
          </a:prstGeom>
          <a:solidFill>
            <a:srgbClr val="FCDABA"/>
          </a:solidFill>
        </p:spPr>
        <p:txBody>
          <a:bodyPr lIns="0" tIns="0" rIns="0" bIns="0">
            <a:noAutofit/>
          </a:bodyPr>
          <a:lstStyle/>
          <a:p>
            <a:pPr indent="0">
              <a:lnSpc>
                <a:spcPts val="552"/>
              </a:lnSpc>
            </a:pPr>
            <a:r>
              <a:rPr lang="en-US" sz="400">
                <a:solidFill>
                  <a:srgbClr val="76645F"/>
                </a:solidFill>
                <a:latin typeface="Arial"/>
              </a:rPr>
              <a:t>Assignment</a:t>
            </a:r>
          </a:p>
          <a:p>
            <a:pPr indent="0">
              <a:lnSpc>
                <a:spcPts val="552"/>
              </a:lnSpc>
            </a:pPr>
            <a:r>
              <a:rPr lang="en-US" sz="400">
                <a:solidFill>
                  <a:srgbClr val="76645F"/>
                </a:solidFill>
                <a:latin typeface="Arial"/>
              </a:rPr>
              <a:t>? Breakeven. Cost-Volume (dialysis - Decision Analysis Decision </a:t>
            </a:r>
            <a:r>
              <a:rPr lang="en-US" sz="400">
                <a:solidFill>
                  <a:srgbClr val="62524B"/>
                </a:solidFill>
                <a:latin typeface="Arial"/>
              </a:rPr>
              <a:t>Tables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Decision </a:t>
            </a:r>
            <a:r>
              <a:rPr lang="en-US" sz="400">
                <a:solidFill>
                  <a:srgbClr val="62524B"/>
                </a:solidFill>
                <a:latin typeface="Arial"/>
              </a:rPr>
              <a:t>Trees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(Graphical)</a:t>
            </a:r>
          </a:p>
          <a:p>
            <a:pPr indent="177800">
              <a:lnSpc>
                <a:spcPts val="552"/>
              </a:lnSpc>
            </a:pPr>
            <a:r>
              <a:rPr lang="en-US" sz="400">
                <a:solidFill>
                  <a:srgbClr val="62524B"/>
                </a:solidFill>
                <a:latin typeface="Arial"/>
              </a:rPr>
              <a:t>One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Period Inventory I Supply</a:t>
            </a:r>
            <a:r>
              <a:rPr lang="en-US" sz="400">
                <a:solidFill>
                  <a:srgbClr val="62524B"/>
                </a:solidFill>
                <a:latin typeface="Arial"/>
              </a:rPr>
              <a:t>/Dei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Factor Rating Forecasting</a:t>
            </a:r>
          </a:p>
          <a:p>
            <a:pPr indent="177800">
              <a:lnSpc>
                <a:spcPts val="552"/>
              </a:lnSpc>
            </a:pPr>
            <a:r>
              <a:rPr lang="en-US" sz="400">
                <a:solidFill>
                  <a:srgbClr val="62524B"/>
                </a:solidFill>
                <a:latin typeface="Arial"/>
              </a:rPr>
              <a:t>Time Senes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Analysis </a:t>
            </a:r>
            <a:r>
              <a:rPr lang="en-US" sz="400">
                <a:solidFill>
                  <a:srgbClr val="62524B"/>
                </a:solidFill>
                <a:latin typeface="Arial"/>
              </a:rPr>
              <a:t>Least Squares - Simple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and </a:t>
            </a:r>
            <a:r>
              <a:rPr lang="en-US" sz="400">
                <a:solidFill>
                  <a:srgbClr val="62524B"/>
                </a:solidFill>
                <a:latin typeface="Arial"/>
              </a:rPr>
              <a:t>Multip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Regression </a:t>
            </a:r>
            <a:r>
              <a:rPr lang="en-US" sz="400">
                <a:solidFill>
                  <a:srgbClr val="62524B"/>
                </a:solidFill>
                <a:latin typeface="Arial"/>
              </a:rPr>
              <a:t>Projector Error Analysis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Game Theory Goal Programming Integer </a:t>
            </a:r>
            <a:r>
              <a:rPr lang="en-US" sz="400">
                <a:solidFill>
                  <a:srgbClr val="62524B"/>
                </a:solidFill>
                <a:latin typeface="Arial"/>
              </a:rPr>
              <a:t>&amp; Mixed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Integer Progamrring </a:t>
            </a:r>
            <a:r>
              <a:rPr lang="en-US" sz="550" spc="-50">
                <a:solidFill>
                  <a:srgbClr val="76645F"/>
                </a:solidFill>
                <a:latin typeface="Candara"/>
              </a:rPr>
              <a:t>±1</a:t>
            </a:r>
            <a:r>
              <a:rPr lang="en-US" sz="400">
                <a:solidFill>
                  <a:srgbClr val="76645F"/>
                </a:solidFill>
                <a:latin typeface="Arial"/>
              </a:rPr>
              <a:t> ■ Inventory</a:t>
            </a:r>
          </a:p>
          <a:p>
            <a:pPr marR="139700" indent="0">
              <a:lnSpc>
                <a:spcPts val="552"/>
              </a:lnSpc>
            </a:pPr>
            <a:r>
              <a:rPr lang="en-US" sz="400">
                <a:solidFill>
                  <a:srgbClr val="FC6762"/>
                </a:solidFill>
                <a:latin typeface="Arial"/>
              </a:rPr>
              <a:t>Linear Programming </a:t>
            </a:r>
            <a:r>
              <a:rPr lang="en-US" sz="400">
                <a:solidFill>
                  <a:srgbClr val="62524B"/>
                </a:solidFill>
                <a:latin typeface="Arial"/>
              </a:rPr>
              <a:t>Markov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Analysis </a:t>
            </a:r>
            <a:r>
              <a:rPr lang="en-US" sz="400">
                <a:solidFill>
                  <a:srgbClr val="62524B"/>
                </a:solidFill>
                <a:latin typeface="Arial"/>
              </a:rPr>
              <a:t>Material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Requirements Plamng </a:t>
            </a:r>
            <a:r>
              <a:rPr lang="en-US" sz="400">
                <a:solidFill>
                  <a:srgbClr val="62524B"/>
                </a:solidFill>
                <a:latin typeface="Arial"/>
              </a:rPr>
              <a:t>±1- Networks</a:t>
            </a:r>
          </a:p>
          <a:p>
            <a:pPr indent="0">
              <a:lnSpc>
                <a:spcPts val="552"/>
              </a:lnSpc>
            </a:pPr>
            <a:r>
              <a:rPr lang="en-US" sz="400">
                <a:solidFill>
                  <a:srgbClr val="76645F"/>
                </a:solidFill>
                <a:latin typeface="Arial"/>
              </a:rPr>
              <a:t>P Project Management (PERTrCPM) </a:t>
            </a:r>
            <a:r>
              <a:rPr lang="es" sz="400">
                <a:solidFill>
                  <a:srgbClr val="90A5BC"/>
                </a:solidFill>
                <a:latin typeface="Arial"/>
              </a:rPr>
              <a:t>¿I"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Quality Control Scoring Model</a:t>
            </a:r>
          </a:p>
        </p:txBody>
      </p:sp>
      <p:sp>
        <p:nvSpPr>
          <p:cNvPr id="27" name="Rectángulo 26"/>
          <p:cNvSpPr/>
          <p:nvPr/>
        </p:nvSpPr>
        <p:spPr>
          <a:xfrm>
            <a:off x="2554224" y="5614416"/>
            <a:ext cx="335280" cy="182880"/>
          </a:xfrm>
          <a:prstGeom prst="rect">
            <a:avLst/>
          </a:prstGeom>
          <a:solidFill>
            <a:srgbClr val="F5F5E9"/>
          </a:solidFill>
        </p:spPr>
        <p:txBody>
          <a:bodyPr lIns="0" tIns="0" rIns="0" bIns="0">
            <a:noAutofit/>
          </a:bodyPr>
          <a:lstStyle/>
          <a:p>
            <a:pPr indent="0" algn="just">
              <a:lnSpc>
                <a:spcPts val="816"/>
              </a:lnSpc>
            </a:pPr>
            <a:r>
              <a:rPr lang="en-US" sz="400">
                <a:solidFill>
                  <a:srgbClr val="0864B8"/>
                </a:solidFill>
                <a:latin typeface="Arial"/>
              </a:rPr>
              <a:t>O </a:t>
            </a:r>
            <a:r>
              <a:rPr lang="en-US" sz="400">
                <a:solidFill>
                  <a:srgbClr val="867570"/>
                </a:solidFill>
                <a:latin typeface="Arial"/>
              </a:rPr>
              <a:t>Maxxnize </a:t>
            </a:r>
            <a:r>
              <a:rPr lang="en-US" sz="400">
                <a:solidFill>
                  <a:srgbClr val="B6B0AE"/>
                </a:solidFill>
                <a:latin typeface="Arial"/>
              </a:rPr>
              <a:t>O </a:t>
            </a:r>
            <a:r>
              <a:rPr lang="en-US" sz="400">
                <a:solidFill>
                  <a:srgbClr val="867570"/>
                </a:solidFill>
                <a:latin typeface="Arial"/>
              </a:rPr>
              <a:t>Minimize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3877056" y="5608320"/>
            <a:ext cx="1267968" cy="188976"/>
          </a:xfrm>
          <a:prstGeom prst="rect">
            <a:avLst/>
          </a:prstGeom>
          <a:solidFill>
            <a:srgbClr val="F5F5E9"/>
          </a:solidFill>
        </p:spPr>
        <p:txBody>
          <a:bodyPr lIns="0" tIns="0" rIns="0" bIns="0">
            <a:noAutofit/>
          </a:bodyPr>
          <a:lstStyle/>
          <a:p>
            <a:pPr indent="0" algn="just">
              <a:lnSpc>
                <a:spcPts val="456"/>
              </a:lnSpc>
            </a:pPr>
            <a:r>
              <a:rPr lang="en-US" sz="400">
                <a:solidFill>
                  <a:srgbClr val="716F74"/>
                </a:solidFill>
                <a:latin typeface="Arial"/>
              </a:rPr>
              <a:t>Multiple optimal </a:t>
            </a:r>
            <a:r>
              <a:rPr lang="en-US" sz="400">
                <a:solidFill>
                  <a:srgbClr val="867570"/>
                </a:solidFill>
                <a:latin typeface="Arial"/>
              </a:rPr>
              <a:t>solutions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exist The </a:t>
            </a:r>
            <a:r>
              <a:rPr lang="en-US" sz="400">
                <a:solidFill>
                  <a:srgbClr val="867570"/>
                </a:solidFill>
                <a:latin typeface="Arial"/>
              </a:rPr>
              <a:t>solution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is degenerate </a:t>
            </a:r>
            <a:r>
              <a:rPr lang="en-US" sz="450" i="1">
                <a:solidFill>
                  <a:srgbClr val="716F74"/>
                </a:solidFill>
                <a:latin typeface="Times New Roman"/>
              </a:rPr>
              <a:t>t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basic variable </a:t>
            </a:r>
            <a:r>
              <a:rPr lang="en-US" sz="400">
                <a:solidFill>
                  <a:srgbClr val="867570"/>
                </a:solidFill>
                <a:latin typeface="Arial"/>
              </a:rPr>
              <a:t>has a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value of </a:t>
            </a:r>
            <a:r>
              <a:rPr lang="en-US" sz="400">
                <a:solidFill>
                  <a:srgbClr val="867570"/>
                </a:solidFill>
                <a:latin typeface="Arial"/>
              </a:rPr>
              <a:t>0 Interpret Is reduced cost</a:t>
            </a:r>
          </a:p>
        </p:txBody>
      </p:sp>
      <p:sp>
        <p:nvSpPr>
          <p:cNvPr id="29" name="Rectángulo 28"/>
          <p:cNvSpPr/>
          <p:nvPr/>
        </p:nvSpPr>
        <p:spPr>
          <a:xfrm>
            <a:off x="2523744" y="5876544"/>
            <a:ext cx="579120" cy="79248"/>
          </a:xfrm>
          <a:prstGeom prst="rect">
            <a:avLst/>
          </a:prstGeom>
          <a:solidFill>
            <a:srgbClr val="F5F5E9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50" u="sng">
                <a:solidFill>
                  <a:srgbClr val="5BADF3"/>
                </a:solidFill>
                <a:latin typeface="Arial"/>
              </a:rPr>
              <a:t>(untitled) Solution</a:t>
            </a:r>
          </a:p>
        </p:txBody>
      </p:sp>
      <p:graphicFrame>
        <p:nvGraphicFramePr>
          <p:cNvPr id="30" name="Tabla 29"/>
          <p:cNvGraphicFramePr>
            <a:graphicFrameLocks noGrp="1"/>
          </p:cNvGraphicFramePr>
          <p:nvPr/>
        </p:nvGraphicFramePr>
        <p:xfrm>
          <a:off x="2499360" y="5943600"/>
          <a:ext cx="3166872" cy="1322832"/>
        </p:xfrm>
        <a:graphic>
          <a:graphicData uri="http://schemas.openxmlformats.org/drawingml/2006/table">
            <a:tbl>
              <a:tblPr/>
              <a:tblGrid>
                <a:gridCol w="801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01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92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Original Problem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88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495668"/>
                          </a:solidFill>
                          <a:latin typeface="Arial"/>
                        </a:rPr>
                        <a:t>Maximize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4423E"/>
                          </a:solidFill>
                          <a:latin typeface="Arial"/>
                        </a:rPr>
                        <a:t>X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76645F"/>
                          </a:solidFill>
                          <a:latin typeface="Arial"/>
                        </a:rPr>
                        <a:t>Constraint </a:t>
                      </a:r>
                      <a:r>
                        <a:rPr lang="es" sz="500" b="1">
                          <a:solidFill>
                            <a:srgbClr val="36373D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E5B89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9798B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3858A"/>
                          </a:solidFill>
                          <a:latin typeface="Arial"/>
                        </a:rPr>
                        <a:t>&lt;=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C4B54"/>
                          </a:solidFill>
                          <a:latin typeface="Arial"/>
                        </a:rPr>
                        <a:t>40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Constraint 2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17485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4423E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5758A"/>
                          </a:solidFill>
                          <a:latin typeface="Arial"/>
                        </a:rPr>
                        <a:t>&lt;=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5758A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76645F"/>
                          </a:solidFill>
                          <a:latin typeface="Arial"/>
                        </a:rPr>
                        <a:t>Constraint 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4423E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2799D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3858A"/>
                          </a:solidFill>
                          <a:latin typeface="Arial"/>
                        </a:rPr>
                        <a:t>&gt;=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938A7D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Constraint 4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9576C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4423E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5758A"/>
                          </a:solidFill>
                          <a:latin typeface="Arial"/>
                        </a:rPr>
                        <a:t>&gt;=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57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76645F"/>
                          </a:solidFill>
                          <a:latin typeface="Arial"/>
                        </a:rPr>
                        <a:t>Dual Problem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95668"/>
                          </a:solidFill>
                          <a:latin typeface="Arial"/>
                        </a:rPr>
                        <a:t>Constraint </a:t>
                      </a:r>
                      <a:r>
                        <a:rPr lang="en-US" sz="600" b="1">
                          <a:solidFill>
                            <a:srgbClr val="325256"/>
                          </a:solidFill>
                          <a:latin typeface="Candara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Constraint </a:t>
                      </a:r>
                      <a:r>
                        <a:rPr lang="en-US" sz="600" b="1">
                          <a:solidFill>
                            <a:srgbClr val="36373D"/>
                          </a:solidFill>
                          <a:latin typeface="Candara"/>
                        </a:rPr>
                        <a:t>2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95668"/>
                          </a:solidFill>
                          <a:latin typeface="Arial"/>
                        </a:rPr>
                        <a:t>Constraint 3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Constraint </a:t>
                      </a:r>
                      <a:r>
                        <a:rPr lang="en-US" sz="500" b="1">
                          <a:solidFill>
                            <a:srgbClr val="1A315B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94488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Minimize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6645F"/>
                          </a:solidFill>
                          <a:latin typeface="Arial"/>
                        </a:rPr>
                        <a:t>40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9798B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6645F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59576C"/>
                          </a:solidFill>
                          <a:latin typeface="Arial"/>
                        </a:rPr>
                        <a:t>X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5758A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325256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87A53"/>
                          </a:solidFill>
                          <a:latin typeface="Arial"/>
                        </a:rPr>
                        <a:t>-1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325256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95668"/>
                          </a:solidFill>
                          <a:latin typeface="Arial"/>
                        </a:rPr>
                        <a:t>&gt;=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36373D"/>
                          </a:solidFill>
                          <a:latin typeface="Arial"/>
                        </a:rPr>
                        <a:t>40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495668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93F2D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6757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3858A"/>
                          </a:solidFill>
                          <a:latin typeface="Arial"/>
                        </a:rPr>
                        <a:t>-1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4423E"/>
                          </a:solidFill>
                          <a:latin typeface="Arial"/>
                        </a:rPr>
                        <a:t>&gt;=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67570"/>
                          </a:solidFill>
                          <a:latin typeface="Arial"/>
                        </a:rPr>
                        <a:t>30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97536"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31" name="Tabla 30"/>
          <p:cNvGraphicFramePr>
            <a:graphicFrameLocks noGrp="1"/>
          </p:cNvGraphicFramePr>
          <p:nvPr/>
        </p:nvGraphicFramePr>
        <p:xfrm>
          <a:off x="1536192" y="7348728"/>
          <a:ext cx="5611368" cy="324612"/>
        </p:xfrm>
        <a:graphic>
          <a:graphicData uri="http://schemas.openxmlformats.org/drawingml/2006/table">
            <a:tbl>
              <a:tblPr/>
              <a:tblGrid>
                <a:gridCol w="1136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1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3632"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Linear Programming Solution Screen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marL="1092200" indent="0"/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Taylor's Introduction to Management Science Textbook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marR="101600" indent="0" algn="r"/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Developed by Howard J. Weiss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marL="139700" indent="0"/>
                      <a:r>
                        <a:rPr lang="en-US" sz="1050" b="1">
                          <a:solidFill>
                            <a:srgbClr val="C22C1F"/>
                          </a:solidFill>
                          <a:latin typeface="Arial"/>
                        </a:rPr>
                        <a:t>o</a:t>
                      </a:r>
                    </a:p>
                  </a:txBody>
                  <a:tcPr marL="0" marR="0" marT="0" marB="0" anchor="ctr">
                    <a:solidFill>
                      <a:srgbClr val="DDE0E4"/>
                    </a:solidFill>
                  </a:tcPr>
                </a:tc>
                <a:tc>
                  <a:txBody>
                    <a:bodyPr/>
                    <a:lstStyle/>
                    <a:p>
                      <a:pPr marR="177800" indent="0" algn="r"/>
                      <a:r>
                        <a:rPr lang="en-US" sz="1050" b="1">
                          <a:solidFill>
                            <a:srgbClr val="0B6DDB"/>
                          </a:solidFill>
                          <a:latin typeface="Arial"/>
                        </a:rPr>
                        <a:t>91 </a:t>
                      </a:r>
                      <a:r>
                        <a:rPr lang="en-US" sz="1050" b="1">
                          <a:solidFill>
                            <a:srgbClr val="2B2A2E"/>
                          </a:solidFill>
                          <a:latin typeface="Arial"/>
                        </a:rPr>
                        <a:t>Q L </a:t>
                      </a:r>
                      <a:r>
                        <a:rPr lang="en-US" sz="1050" b="1">
                          <a:solidFill>
                            <a:srgbClr val="717EA6"/>
                          </a:solidFill>
                          <a:latin typeface="Arial"/>
                        </a:rPr>
                        <a:t>*1 </a:t>
                      </a:r>
                      <a:r>
                        <a:rPr lang="en-US" sz="1050" b="1">
                          <a:solidFill>
                            <a:srgbClr val="0864B8"/>
                          </a:solidFill>
                          <a:latin typeface="Arial"/>
                        </a:rPr>
                        <a:t>C </a:t>
                      </a:r>
                      <a:r>
                        <a:rPr lang="en-US" sz="1050" b="1">
                          <a:solidFill>
                            <a:srgbClr val="1D538E"/>
                          </a:solidFill>
                          <a:latin typeface="Arial"/>
                        </a:rPr>
                        <a:t>El </a:t>
                      </a:r>
                      <a:r>
                        <a:rPr lang="en-US" sz="1050" b="1">
                          <a:solidFill>
                            <a:srgbClr val="0B6DDB"/>
                          </a:solidFill>
                          <a:latin typeface="Arial"/>
                        </a:rPr>
                        <a:t>Q </a:t>
                      </a:r>
                      <a:r>
                        <a:rPr lang="es" sz="1050" b="1">
                          <a:solidFill>
                            <a:srgbClr val="0864B8"/>
                          </a:solidFill>
                          <a:latin typeface="Arial"/>
                        </a:rPr>
                        <a:t>« </a:t>
                      </a:r>
                      <a:r>
                        <a:rPr lang="en-US" sz="1050" b="1">
                          <a:latin typeface="Arial"/>
                        </a:rPr>
                        <a:t>O </a:t>
                      </a:r>
                      <a:r>
                        <a:rPr lang="en-US" sz="1050" b="1">
                          <a:solidFill>
                            <a:srgbClr val="1D538E"/>
                          </a:solidFill>
                          <a:latin typeface="Arial"/>
                        </a:rPr>
                        <a:t>g| </a:t>
                      </a:r>
                      <a:r>
                        <a:rPr lang="en-US" sz="1050" b="1">
                          <a:solidFill>
                            <a:srgbClr val="0864B8"/>
                          </a:solidFill>
                          <a:latin typeface="Arial"/>
                        </a:rPr>
                        <a:t>f </a:t>
                      </a:r>
                      <a:r>
                        <a:rPr lang="en-US" sz="1050" b="1">
                          <a:solidFill>
                            <a:srgbClr val="75ACD8"/>
                          </a:solidFill>
                          <a:latin typeface="Arial"/>
                        </a:rPr>
                        <a:t>8 </a:t>
                      </a:r>
                      <a:r>
                        <a:rPr lang="en-US" sz="1050" b="1">
                          <a:latin typeface="Arial"/>
                        </a:rPr>
                        <a:t>:</a:t>
                      </a:r>
                    </a:p>
                  </a:txBody>
                  <a:tcPr marL="0" marR="0" marT="0" marB="0" anchor="b">
                    <a:solidFill>
                      <a:srgbClr val="E2DCD6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0"/>
                      <a:r>
                        <a:rPr lang="en-US" sz="400">
                          <a:solidFill>
                            <a:srgbClr val="58565B"/>
                          </a:solidFill>
                          <a:latin typeface="Arial"/>
                        </a:rPr>
                        <a:t>ESP _ _ 0104 a.m.</a:t>
                      </a:r>
                    </a:p>
                    <a:p>
                      <a:pPr marR="101600" indent="0" algn="r"/>
                      <a:r>
                        <a:rPr lang="en-US" sz="1050" b="1">
                          <a:solidFill>
                            <a:srgbClr val="36373D"/>
                          </a:solidFill>
                          <a:latin typeface="Arial"/>
                        </a:rPr>
                        <a:t>- </a:t>
                      </a:r>
                      <a:r>
                        <a:rPr lang="en-US" sz="400">
                          <a:solidFill>
                            <a:srgbClr val="36373D"/>
                          </a:solidFill>
                          <a:latin typeface="Arial"/>
                        </a:rPr>
                        <a:t>LAA </a:t>
                      </a:r>
                      <a:r>
                        <a:rPr lang="en-US" sz="850" i="1" spc="100">
                          <a:solidFill>
                            <a:srgbClr val="58565B"/>
                          </a:solidFill>
                          <a:latin typeface="Arial"/>
                        </a:rPr>
                        <a:t>* </a:t>
                      </a:r>
                      <a:r>
                        <a:rPr lang="es" sz="850" i="1" spc="100">
                          <a:solidFill>
                            <a:srgbClr val="58565B"/>
                          </a:solidFill>
                          <a:latin typeface="Arial"/>
                        </a:rPr>
                        <a:t>«</a:t>
                      </a:r>
                      <a:r>
                        <a:rPr lang="es" sz="1050" b="1">
                          <a:solidFill>
                            <a:srgbClr val="58565B"/>
                          </a:solidFill>
                          <a:latin typeface="Arial"/>
                        </a:rPr>
                        <a:t> </a:t>
                      </a:r>
                      <a:r>
                        <a:rPr lang="en-US" sz="1050" b="1">
                          <a:solidFill>
                            <a:srgbClr val="201E1F"/>
                          </a:solidFill>
                          <a:latin typeface="Arial"/>
                        </a:rPr>
                        <a:t>° </a:t>
                      </a:r>
                      <a:r>
                        <a:rPr lang="en-US" sz="400">
                          <a:solidFill>
                            <a:srgbClr val="58565B"/>
                          </a:solidFill>
                          <a:latin typeface="Arial"/>
                        </a:rPr>
                        <a:t>HMW2025 </a:t>
                      </a:r>
                      <a:r>
                        <a:rPr lang="en-US" sz="1050" b="1">
                          <a:solidFill>
                            <a:srgbClr val="201E1F"/>
                          </a:solidFill>
                          <a:latin typeface="Arial"/>
                        </a:rPr>
                        <a:t>*</a:t>
                      </a:r>
                    </a:p>
                  </a:txBody>
                  <a:tcPr marL="0" marR="0" marT="0" marB="0" anchor="b">
                    <a:solidFill>
                      <a:srgbClr val="E2DC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" name="Rectángulo 31"/>
          <p:cNvSpPr/>
          <p:nvPr/>
        </p:nvSpPr>
        <p:spPr>
          <a:xfrm>
            <a:off x="1533144" y="8168640"/>
            <a:ext cx="3523488" cy="70408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lnSpc>
                <a:spcPts val="2568"/>
              </a:lnSpc>
              <a:spcBef>
                <a:spcPts val="2730"/>
              </a:spcBef>
            </a:pPr>
            <a:r>
              <a:rPr lang="es" sz="1150" b="1">
                <a:latin typeface="Arial"/>
              </a:rPr>
              <a:t>Ejercicio </a:t>
            </a:r>
            <a:r>
              <a:rPr lang="en-US" sz="1150" b="1">
                <a:latin typeface="Arial"/>
              </a:rPr>
              <a:t>5 — </a:t>
            </a:r>
            <a:r>
              <a:rPr lang="es" sz="1150" b="1">
                <a:latin typeface="Arial"/>
              </a:rPr>
              <a:t>Zapatos Enunciado:</a:t>
            </a:r>
          </a:p>
          <a:p>
            <a:pPr indent="0"/>
            <a:r>
              <a:rPr lang="es" sz="1100">
                <a:latin typeface="Arial"/>
              </a:rPr>
              <a:t>Producción de zapatos deportivos (x) y formales (y):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298448" y="908304"/>
            <a:ext cx="3553968" cy="194767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lnSpc>
                <a:spcPts val="2568"/>
              </a:lnSpc>
            </a:pPr>
            <a:r>
              <a:rPr lang="en-US" sz="1100">
                <a:latin typeface="Arial"/>
              </a:rPr>
              <a:t>•    </a:t>
            </a:r>
            <a:r>
              <a:rPr lang="es" sz="1100">
                <a:latin typeface="Arial"/>
              </a:rPr>
              <a:t>Ganancia: deportivos = 20 $/u, formales = 10 $/u</a:t>
            </a:r>
          </a:p>
          <a:p>
            <a:pPr indent="0" algn="just">
              <a:lnSpc>
                <a:spcPts val="2568"/>
              </a:lnSpc>
            </a:pPr>
            <a:r>
              <a:rPr lang="es" sz="1100">
                <a:latin typeface="Arial"/>
              </a:rPr>
              <a:t>•    Restricciones:</a:t>
            </a:r>
          </a:p>
          <a:p>
            <a:pPr marL="657352" indent="0" algn="just">
              <a:lnSpc>
                <a:spcPts val="2568"/>
              </a:lnSpc>
            </a:pPr>
            <a:r>
              <a:rPr lang="es" sz="950">
                <a:solidFill>
                  <a:srgbClr val="58565B"/>
                </a:solidFill>
                <a:latin typeface="Candara"/>
              </a:rPr>
              <a:t>•    </a:t>
            </a:r>
            <a:r>
              <a:rPr lang="es" sz="850" i="1" spc="100">
                <a:solidFill>
                  <a:srgbClr val="201E1F"/>
                </a:solidFill>
                <a:latin typeface="Arial"/>
              </a:rPr>
              <a:t>2x</a:t>
            </a:r>
            <a:r>
              <a:rPr lang="es" sz="950">
                <a:solidFill>
                  <a:srgbClr val="201E1F"/>
                </a:solidFill>
                <a:latin typeface="Candara"/>
              </a:rPr>
              <a:t> + </a:t>
            </a:r>
            <a:r>
              <a:rPr lang="es" sz="850" i="1" spc="100">
                <a:solidFill>
                  <a:srgbClr val="201E1F"/>
                </a:solidFill>
                <a:latin typeface="Arial"/>
              </a:rPr>
              <a:t>y &lt;</a:t>
            </a:r>
            <a:r>
              <a:rPr lang="es" sz="950">
                <a:solidFill>
                  <a:srgbClr val="201E1F"/>
                </a:solidFill>
                <a:latin typeface="Candara"/>
              </a:rPr>
              <a:t> 10</a:t>
            </a:r>
          </a:p>
          <a:p>
            <a:pPr marL="657352" indent="0" algn="just">
              <a:spcAft>
                <a:spcPts val="420"/>
              </a:spcAft>
            </a:pPr>
            <a:r>
              <a:rPr lang="es" sz="950">
                <a:solidFill>
                  <a:srgbClr val="58565B"/>
                </a:solidFill>
                <a:latin typeface="Candara"/>
              </a:rPr>
              <a:t>•    </a:t>
            </a:r>
            <a:r>
              <a:rPr lang="es" sz="850" i="1" spc="100">
                <a:solidFill>
                  <a:srgbClr val="201E1F"/>
                </a:solidFill>
                <a:latin typeface="Arial"/>
              </a:rPr>
              <a:t>x</a:t>
            </a:r>
            <a:r>
              <a:rPr lang="es" sz="950">
                <a:solidFill>
                  <a:srgbClr val="201E1F"/>
                </a:solidFill>
                <a:latin typeface="Candara"/>
              </a:rPr>
              <a:t> + </a:t>
            </a:r>
            <a:r>
              <a:rPr lang="es" sz="850" i="1" spc="100">
                <a:solidFill>
                  <a:srgbClr val="201E1F"/>
                </a:solidFill>
                <a:latin typeface="Arial"/>
              </a:rPr>
              <a:t>y </a:t>
            </a:r>
            <a:r>
              <a:rPr lang="es" sz="850" i="1" spc="100">
                <a:solidFill>
                  <a:srgbClr val="58565B"/>
                </a:solidFill>
                <a:latin typeface="Arial"/>
              </a:rPr>
              <a:t>&lt;</a:t>
            </a:r>
            <a:r>
              <a:rPr lang="es" sz="950">
                <a:solidFill>
                  <a:srgbClr val="58565B"/>
                </a:solidFill>
                <a:latin typeface="Candara"/>
              </a:rPr>
              <a:t> </a:t>
            </a:r>
            <a:r>
              <a:rPr lang="es" sz="950">
                <a:solidFill>
                  <a:srgbClr val="201E1F"/>
                </a:solidFill>
                <a:latin typeface="Candara"/>
              </a:rPr>
              <a:t>6</a:t>
            </a:r>
          </a:p>
          <a:p>
            <a:pPr marL="657352" indent="0" algn="just">
              <a:spcAft>
                <a:spcPts val="840"/>
              </a:spcAft>
            </a:pPr>
            <a:r>
              <a:rPr lang="es" sz="950">
                <a:solidFill>
                  <a:srgbClr val="58565B"/>
                </a:solidFill>
                <a:latin typeface="Candara"/>
              </a:rPr>
              <a:t>•    </a:t>
            </a:r>
            <a:r>
              <a:rPr lang="es" sz="850" i="1" spc="100">
                <a:solidFill>
                  <a:srgbClr val="201E1F"/>
                </a:solidFill>
                <a:latin typeface="Arial"/>
              </a:rPr>
              <a:t>x, y &gt;</a:t>
            </a:r>
            <a:r>
              <a:rPr lang="es" sz="950">
                <a:solidFill>
                  <a:srgbClr val="201E1F"/>
                </a:solidFill>
                <a:latin typeface="Candara"/>
              </a:rPr>
              <a:t> 0</a:t>
            </a:r>
          </a:p>
          <a:p>
            <a:pPr marL="339852" marR="1790700" indent="0" algn="just">
              <a:lnSpc>
                <a:spcPts val="1680"/>
              </a:lnSpc>
              <a:spcAft>
                <a:spcPts val="420"/>
              </a:spcAft>
            </a:pPr>
            <a:r>
              <a:rPr lang="es" sz="950">
                <a:solidFill>
                  <a:srgbClr val="201E1F"/>
                </a:solidFill>
                <a:latin typeface="Candara"/>
              </a:rPr>
              <a:t>Primal: MaxZ = 20x + 10y </a:t>
            </a:r>
            <a:r>
              <a:rPr lang="en-US" sz="950">
                <a:solidFill>
                  <a:srgbClr val="201E1F"/>
                </a:solidFill>
                <a:latin typeface="Candara"/>
              </a:rPr>
              <a:t>Dual: Min </a:t>
            </a:r>
            <a:r>
              <a:rPr lang="es" sz="950">
                <a:solidFill>
                  <a:srgbClr val="201E1F"/>
                </a:solidFill>
                <a:latin typeface="Candara"/>
              </a:rPr>
              <a:t>W = 10u1 + 6u2 </a:t>
            </a:r>
            <a:r>
              <a:rPr lang="es" sz="650" b="1" spc="50">
                <a:solidFill>
                  <a:srgbClr val="201E1F"/>
                </a:solidFill>
                <a:latin typeface="Arial"/>
              </a:rPr>
              <a:t>5.a. </a:t>
            </a:r>
            <a:r>
              <a:rPr lang="es" sz="950">
                <a:solidFill>
                  <a:srgbClr val="201E1F"/>
                </a:solidFill>
                <a:latin typeface="Candara"/>
              </a:rPr>
              <a:t>2u1 </a:t>
            </a:r>
            <a:r>
              <a:rPr lang="es" sz="950">
                <a:latin typeface="Candara"/>
              </a:rPr>
              <a:t>+ </a:t>
            </a:r>
            <a:r>
              <a:rPr lang="es" sz="950">
                <a:solidFill>
                  <a:srgbClr val="201E1F"/>
                </a:solidFill>
                <a:latin typeface="Candara"/>
              </a:rPr>
              <a:t>u2 &gt;20; u1 + u2 &gt;10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304544" y="3041904"/>
            <a:ext cx="1520952" cy="1524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spcBef>
                <a:spcPts val="420"/>
              </a:spcBef>
            </a:pPr>
            <a:r>
              <a:rPr lang="es" sz="1100">
                <a:latin typeface="Arial"/>
              </a:rPr>
              <a:t>Resuelto con RStudio: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542288" y="3377184"/>
            <a:ext cx="271272" cy="6096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spcAft>
                <a:spcPts val="210"/>
              </a:spcAft>
            </a:pPr>
            <a:r>
              <a:rPr lang="es" sz="400">
                <a:solidFill>
                  <a:srgbClr val="86B7DD"/>
                </a:solidFill>
                <a:latin typeface="Arial"/>
              </a:rPr>
              <a:t>O </a:t>
            </a:r>
            <a:r>
              <a:rPr lang="es" sz="400">
                <a:solidFill>
                  <a:srgbClr val="5C6C77"/>
                </a:solidFill>
                <a:latin typeface="Arial"/>
              </a:rPr>
              <a:t>RStudio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563624" y="3489960"/>
            <a:ext cx="1935480" cy="17068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lnSpc>
                <a:spcPts val="960"/>
              </a:lnSpc>
            </a:pPr>
            <a:r>
              <a:rPr lang="en-US" sz="400">
                <a:solidFill>
                  <a:srgbClr val="938A7D"/>
                </a:solidFill>
                <a:latin typeface="Arial"/>
              </a:rPr>
              <a:t>File Edit </a:t>
            </a:r>
            <a:r>
              <a:rPr lang="en-US" sz="400">
                <a:solidFill>
                  <a:srgbClr val="5C6C77"/>
                </a:solidFill>
                <a:latin typeface="Arial"/>
              </a:rPr>
              <a:t>Code </a:t>
            </a:r>
            <a:r>
              <a:rPr lang="en-US" sz="400">
                <a:solidFill>
                  <a:srgbClr val="938A7D"/>
                </a:solidFill>
                <a:latin typeface="Arial"/>
              </a:rPr>
              <a:t>View </a:t>
            </a:r>
            <a:r>
              <a:rPr lang="en-US" sz="400">
                <a:solidFill>
                  <a:srgbClr val="95783B"/>
                </a:solidFill>
                <a:latin typeface="Arial"/>
              </a:rPr>
              <a:t>Plots </a:t>
            </a:r>
            <a:r>
              <a:rPr lang="en-US" sz="400">
                <a:solidFill>
                  <a:srgbClr val="5C6C77"/>
                </a:solidFill>
                <a:latin typeface="Arial"/>
              </a:rPr>
              <a:t>Session </a:t>
            </a:r>
            <a:r>
              <a:rPr lang="en-US" sz="400">
                <a:solidFill>
                  <a:srgbClr val="938A7D"/>
                </a:solidFill>
                <a:latin typeface="Arial"/>
              </a:rPr>
              <a:t>Build </a:t>
            </a:r>
            <a:r>
              <a:rPr lang="en-US" sz="400">
                <a:solidFill>
                  <a:srgbClr val="5C6C77"/>
                </a:solidFill>
                <a:latin typeface="Arial"/>
              </a:rPr>
              <a:t>Debug </a:t>
            </a:r>
            <a:r>
              <a:rPr lang="en-US" sz="400">
                <a:solidFill>
                  <a:srgbClr val="5C7FB6"/>
                </a:solidFill>
                <a:latin typeface="Arial"/>
              </a:rPr>
              <a:t>Profile </a:t>
            </a:r>
            <a:r>
              <a:rPr lang="en-US" sz="400">
                <a:solidFill>
                  <a:srgbClr val="938A7D"/>
                </a:solidFill>
                <a:latin typeface="Arial"/>
              </a:rPr>
              <a:t>Tools Help </a:t>
            </a:r>
            <a:r>
              <a:rPr lang="en-US" sz="400" spc="150">
                <a:solidFill>
                  <a:srgbClr val="1B9F71"/>
                </a:solidFill>
                <a:latin typeface="Arial"/>
              </a:rPr>
              <a:t>O-Ofi</a:t>
            </a:r>
            <a:r>
              <a:rPr lang="en-US" sz="400">
                <a:solidFill>
                  <a:srgbClr val="1B9F71"/>
                </a:solidFill>
                <a:latin typeface="Arial"/>
              </a:rPr>
              <a:t> </a:t>
            </a:r>
            <a:r>
              <a:rPr lang="en-US" sz="400" spc="150">
                <a:solidFill>
                  <a:srgbClr val="1B9F71"/>
                </a:solidFill>
                <a:latin typeface="Arial"/>
              </a:rPr>
              <a:t>#•</a:t>
            </a:r>
            <a:r>
              <a:rPr lang="en-US" sz="400">
                <a:solidFill>
                  <a:srgbClr val="1B9F71"/>
                </a:solidFill>
                <a:latin typeface="Arial"/>
              </a:rPr>
              <a:t> </a:t>
            </a:r>
            <a:r>
              <a:rPr lang="en-US" sz="400">
                <a:solidFill>
                  <a:srgbClr val="86B7DD"/>
                </a:solidFill>
                <a:latin typeface="Arial"/>
              </a:rPr>
              <a:t>y 0    </a:t>
            </a:r>
            <a:r>
              <a:rPr lang="en-US" sz="450" i="1">
                <a:solidFill>
                  <a:srgbClr val="86B7DD"/>
                </a:solidFill>
                <a:latin typeface="Times New Roman"/>
              </a:rPr>
              <a:t>\ </a:t>
            </a:r>
            <a:r>
              <a:rPr lang="es" sz="450" i="1">
                <a:solidFill>
                  <a:srgbClr val="A5ACB5"/>
                </a:solidFill>
                <a:latin typeface="Times New Roman"/>
              </a:rPr>
              <a:t>¡4</a:t>
            </a:r>
            <a:r>
              <a:rPr lang="es" sz="400">
                <a:solidFill>
                  <a:srgbClr val="A5ACB5"/>
                </a:solidFill>
                <a:latin typeface="Arial"/>
              </a:rPr>
              <a:t> </a:t>
            </a:r>
            <a:r>
              <a:rPr lang="en-US" sz="400">
                <a:solidFill>
                  <a:srgbClr val="A5ACB5"/>
                </a:solidFill>
                <a:latin typeface="Arial"/>
              </a:rPr>
              <a:t>Go to tile/function __ * </a:t>
            </a:r>
            <a:r>
              <a:rPr lang="en-US" sz="400">
                <a:solidFill>
                  <a:srgbClr val="5C6C77"/>
                </a:solidFill>
                <a:latin typeface="Arial"/>
              </a:rPr>
              <a:t>Addins •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612392" y="3733800"/>
            <a:ext cx="2127504" cy="5791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lnSpc>
                <a:spcPts val="960"/>
              </a:lnSpc>
            </a:pPr>
            <a:r>
              <a:rPr lang="en-US" sz="450" i="1" spc="-50">
                <a:solidFill>
                  <a:srgbClr val="5C7FB6"/>
                </a:solidFill>
                <a:latin typeface="Consolas"/>
              </a:rPr>
              <a:t>9</a:t>
            </a:r>
            <a:r>
              <a:rPr lang="en-US" sz="400">
                <a:solidFill>
                  <a:srgbClr val="5C7FB6"/>
                </a:solidFill>
                <a:latin typeface="Arial"/>
              </a:rPr>
              <a:t> </a:t>
            </a:r>
            <a:r>
              <a:rPr lang="en-US" sz="400">
                <a:solidFill>
                  <a:srgbClr val="5C6C77"/>
                </a:solidFill>
                <a:latin typeface="Arial"/>
              </a:rPr>
              <a:t>EjDIMaxi.R </a:t>
            </a:r>
            <a:r>
              <a:rPr lang="es" sz="400">
                <a:solidFill>
                  <a:srgbClr val="5C7FB6"/>
                </a:solidFill>
                <a:latin typeface="Arial"/>
              </a:rPr>
              <a:t>O </a:t>
            </a:r>
            <a:r>
              <a:rPr lang="en-US" sz="400">
                <a:solidFill>
                  <a:srgbClr val="5C6C77"/>
                </a:solidFill>
                <a:latin typeface="Arial"/>
              </a:rPr>
              <a:t>EjD2Maxi.R </a:t>
            </a:r>
            <a:r>
              <a:rPr lang="en-US" sz="400">
                <a:solidFill>
                  <a:srgbClr val="5C7FB6"/>
                </a:solidFill>
                <a:latin typeface="Arial"/>
              </a:rPr>
              <a:t>© </a:t>
            </a:r>
            <a:r>
              <a:rPr lang="en-US" sz="400">
                <a:solidFill>
                  <a:srgbClr val="5C6C77"/>
                </a:solidFill>
                <a:latin typeface="Arial"/>
              </a:rPr>
              <a:t>EjD3Maxi.R </a:t>
            </a:r>
            <a:r>
              <a:rPr lang="es" sz="400">
                <a:solidFill>
                  <a:srgbClr val="5C7FB6"/>
                </a:solidFill>
                <a:latin typeface="Arial"/>
              </a:rPr>
              <a:t>O </a:t>
            </a:r>
            <a:r>
              <a:rPr lang="en-US" sz="400">
                <a:solidFill>
                  <a:srgbClr val="95783B"/>
                </a:solidFill>
                <a:latin typeface="Arial"/>
              </a:rPr>
              <a:t>EjWMaxi.R </a:t>
            </a:r>
            <a:r>
              <a:rPr lang="es" sz="400">
                <a:solidFill>
                  <a:srgbClr val="5C7FB6"/>
                </a:solidFill>
                <a:latin typeface="Arial"/>
              </a:rPr>
              <a:t>&lt;» </a:t>
            </a:r>
            <a:r>
              <a:rPr lang="en-US" sz="400">
                <a:solidFill>
                  <a:srgbClr val="5C6C77"/>
                </a:solidFill>
                <a:latin typeface="Arial"/>
              </a:rPr>
              <a:t>EjDSMaxi.R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834896" y="3834384"/>
            <a:ext cx="2667000" cy="6705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/>
            <a:r>
              <a:rPr lang="es" sz="400">
                <a:solidFill>
                  <a:srgbClr val="A5ACB5"/>
                </a:solidFill>
                <a:latin typeface="Arial"/>
              </a:rPr>
              <a:t>á </a:t>
            </a:r>
            <a:r>
              <a:rPr lang="en-US" sz="400">
                <a:solidFill>
                  <a:srgbClr val="A5ACB5"/>
                </a:solidFill>
                <a:latin typeface="Arial"/>
              </a:rPr>
              <a:t>l </a:t>
            </a:r>
            <a:r>
              <a:rPr lang="en-US" sz="400">
                <a:solidFill>
                  <a:srgbClr val="86B7DD"/>
                </a:solidFill>
                <a:latin typeface="Arial"/>
              </a:rPr>
              <a:t>fcj </a:t>
            </a:r>
            <a:r>
              <a:rPr lang="en-US" sz="400">
                <a:solidFill>
                  <a:srgbClr val="5C6C77"/>
                </a:solidFill>
                <a:latin typeface="Arial"/>
              </a:rPr>
              <a:t>(0 </a:t>
            </a:r>
            <a:r>
              <a:rPr lang="en-US" sz="400">
                <a:solidFill>
                  <a:srgbClr val="938A7D"/>
                </a:solidFill>
                <a:latin typeface="Arial"/>
              </a:rPr>
              <a:t>Source on </a:t>
            </a:r>
            <a:r>
              <a:rPr lang="en-US" sz="400">
                <a:solidFill>
                  <a:srgbClr val="435B46"/>
                </a:solidFill>
                <a:latin typeface="Arial"/>
              </a:rPr>
              <a:t>Save    </a:t>
            </a:r>
            <a:r>
              <a:rPr lang="en-US" sz="400">
                <a:latin typeface="Arial"/>
              </a:rPr>
              <a:t>- [    </a:t>
            </a:r>
            <a:r>
              <a:rPr lang="en-US" sz="400">
                <a:solidFill>
                  <a:srgbClr val="1B9F71"/>
                </a:solidFill>
                <a:latin typeface="Arial"/>
              </a:rPr>
              <a:t>*Run *•* </a:t>
            </a:r>
            <a:r>
              <a:rPr lang="en-US" sz="400">
                <a:solidFill>
                  <a:srgbClr val="86B7DD"/>
                </a:solidFill>
                <a:latin typeface="Arial"/>
              </a:rPr>
              <a:t>i_4* </a:t>
            </a:r>
            <a:r>
              <a:rPr lang="en-US" sz="400">
                <a:solidFill>
                  <a:srgbClr val="5C6C77"/>
                </a:solidFill>
                <a:latin typeface="Arial"/>
              </a:rPr>
              <a:t>Source </a:t>
            </a:r>
            <a:r>
              <a:rPr lang="en-US" sz="400">
                <a:solidFill>
                  <a:srgbClr val="36373D"/>
                </a:solidFill>
                <a:latin typeface="Arial"/>
              </a:rPr>
              <a:t>- </a:t>
            </a:r>
            <a:r>
              <a:rPr lang="en-US" sz="400">
                <a:solidFill>
                  <a:srgbClr val="A5ACB5"/>
                </a:solidFill>
                <a:latin typeface="Arial"/>
              </a:rPr>
              <a:t>*</a:t>
            </a:r>
          </a:p>
        </p:txBody>
      </p:sp>
      <p:sp>
        <p:nvSpPr>
          <p:cNvPr id="8" name="Rectángulo 7"/>
          <p:cNvSpPr/>
          <p:nvPr/>
        </p:nvSpPr>
        <p:spPr>
          <a:xfrm>
            <a:off x="1667256" y="3916680"/>
            <a:ext cx="868680" cy="5791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552"/>
              </a:lnSpc>
            </a:pPr>
            <a:r>
              <a:rPr lang="en-US" sz="550">
                <a:solidFill>
                  <a:srgbClr val="5C6C77"/>
                </a:solidFill>
                <a:latin typeface="Georgia"/>
              </a:rPr>
              <a:t>10</a:t>
            </a:r>
            <a:r>
              <a:rPr lang="en-US" sz="450" b="1">
                <a:solidFill>
                  <a:srgbClr val="5C6C77"/>
                </a:solidFill>
                <a:latin typeface="Tahoma"/>
              </a:rPr>
              <a:t>    </a:t>
            </a:r>
            <a:r>
              <a:rPr lang="en-US" sz="450" b="1">
                <a:solidFill>
                  <a:srgbClr val="435B46"/>
                </a:solidFill>
                <a:latin typeface="Tahoma"/>
              </a:rPr>
              <a:t>f.obj.dual &lt;- </a:t>
            </a:r>
            <a:r>
              <a:rPr lang="en-US" sz="450" b="1">
                <a:solidFill>
                  <a:srgbClr val="5C7FB6"/>
                </a:solidFill>
                <a:latin typeface="Tahoma"/>
              </a:rPr>
              <a:t>c(io,6)</a:t>
            </a:r>
          </a:p>
        </p:txBody>
      </p:sp>
      <p:sp>
        <p:nvSpPr>
          <p:cNvPr id="9" name="Rectángulo 8"/>
          <p:cNvSpPr/>
          <p:nvPr/>
        </p:nvSpPr>
        <p:spPr>
          <a:xfrm>
            <a:off x="1667256" y="3989832"/>
            <a:ext cx="1956816" cy="5486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552"/>
              </a:lnSpc>
            </a:pPr>
            <a:r>
              <a:rPr lang="en-US" sz="450" b="1">
                <a:solidFill>
                  <a:srgbClr val="717EA6"/>
                </a:solidFill>
                <a:latin typeface="Tahoma"/>
              </a:rPr>
              <a:t>11    f.</a:t>
            </a:r>
            <a:r>
              <a:rPr lang="en-US" sz="450" b="1">
                <a:solidFill>
                  <a:srgbClr val="5C6C77"/>
                </a:solidFill>
                <a:latin typeface="Tahoma"/>
              </a:rPr>
              <a:t>con,</a:t>
            </a:r>
            <a:r>
              <a:rPr lang="en-US" sz="450" b="1">
                <a:solidFill>
                  <a:srgbClr val="95783B"/>
                </a:solidFill>
                <a:latin typeface="Tahoma"/>
              </a:rPr>
              <a:t>dual &lt;- </a:t>
            </a:r>
            <a:r>
              <a:rPr lang="en-US" sz="450" b="1">
                <a:solidFill>
                  <a:srgbClr val="5C6C77"/>
                </a:solidFill>
                <a:latin typeface="Tahoma"/>
              </a:rPr>
              <a:t>matrix(c</a:t>
            </a:r>
            <a:r>
              <a:rPr lang="en-US" sz="450" b="1">
                <a:solidFill>
                  <a:srgbClr val="5C7FB6"/>
                </a:solidFill>
                <a:latin typeface="Tahoma"/>
              </a:rPr>
              <a:t>(2,1,1,</a:t>
            </a:r>
            <a:r>
              <a:rPr lang="en-US" sz="450" b="1">
                <a:solidFill>
                  <a:srgbClr val="86B7DD"/>
                </a:solidFill>
                <a:latin typeface="Tahoma"/>
              </a:rPr>
              <a:t>1), </a:t>
            </a:r>
            <a:r>
              <a:rPr lang="en-US" sz="450" b="1">
                <a:solidFill>
                  <a:srgbClr val="5C6C77"/>
                </a:solidFill>
                <a:latin typeface="Tahoma"/>
              </a:rPr>
              <a:t>nrow=2, </a:t>
            </a:r>
            <a:r>
              <a:rPr lang="en-US" sz="450" b="1">
                <a:solidFill>
                  <a:srgbClr val="717EA6"/>
                </a:solidFill>
                <a:latin typeface="Tahoma"/>
              </a:rPr>
              <a:t>byrow=TR,UE)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1667256" y="4059936"/>
            <a:ext cx="905256" cy="5181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552"/>
              </a:lnSpc>
            </a:pPr>
            <a:r>
              <a:rPr lang="en-US" sz="400">
                <a:solidFill>
                  <a:srgbClr val="36373D"/>
                </a:solidFill>
                <a:latin typeface="Arial"/>
              </a:rPr>
              <a:t>12    f.</a:t>
            </a:r>
            <a:r>
              <a:rPr lang="en-US" sz="400">
                <a:solidFill>
                  <a:srgbClr val="986A18"/>
                </a:solidFill>
                <a:latin typeface="Arial"/>
              </a:rPr>
              <a:t>rhs.dual </a:t>
            </a:r>
            <a:r>
              <a:rPr lang="en-US" sz="400">
                <a:solidFill>
                  <a:srgbClr val="717EA6"/>
                </a:solidFill>
                <a:latin typeface="Arial"/>
              </a:rPr>
              <a:t>&lt;- </a:t>
            </a:r>
            <a:r>
              <a:rPr lang="en-US" sz="400">
                <a:solidFill>
                  <a:srgbClr val="3A3CAC"/>
                </a:solidFill>
                <a:latin typeface="Arial"/>
              </a:rPr>
              <a:t>c(20,10)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1667256" y="4130040"/>
            <a:ext cx="1045464" cy="5181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552"/>
              </a:lnSpc>
            </a:pPr>
            <a:r>
              <a:rPr lang="en-US" sz="450" b="1">
                <a:solidFill>
                  <a:srgbClr val="435B46"/>
                </a:solidFill>
                <a:latin typeface="Tahoma"/>
              </a:rPr>
              <a:t>13    </a:t>
            </a:r>
            <a:r>
              <a:rPr lang="en-US" sz="450" b="1">
                <a:latin typeface="Tahoma"/>
              </a:rPr>
              <a:t>f.</a:t>
            </a:r>
            <a:r>
              <a:rPr lang="en-US" sz="450" b="1">
                <a:solidFill>
                  <a:srgbClr val="36373D"/>
                </a:solidFill>
                <a:latin typeface="Tahoma"/>
              </a:rPr>
              <a:t>dir.</a:t>
            </a:r>
            <a:r>
              <a:rPr lang="en-US" sz="450" b="1">
                <a:solidFill>
                  <a:srgbClr val="986A18"/>
                </a:solidFill>
                <a:latin typeface="Tahoma"/>
              </a:rPr>
              <a:t>dual </a:t>
            </a:r>
            <a:r>
              <a:rPr lang="en-US" sz="450" b="1">
                <a:solidFill>
                  <a:srgbClr val="A5ACB5"/>
                </a:solidFill>
                <a:latin typeface="Tahoma"/>
              </a:rPr>
              <a:t>&lt;- </a:t>
            </a:r>
            <a:r>
              <a:rPr lang="en-US" sz="450" b="1">
                <a:solidFill>
                  <a:srgbClr val="938A7D"/>
                </a:solidFill>
                <a:latin typeface="Tahoma"/>
              </a:rPr>
              <a:t>c("&gt;=","&gt;=")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1667256" y="4197096"/>
            <a:ext cx="2694432" cy="12801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-139700">
              <a:lnSpc>
                <a:spcPts val="552"/>
              </a:lnSpc>
            </a:pPr>
            <a:r>
              <a:rPr lang="en-US" sz="450" b="1">
                <a:solidFill>
                  <a:srgbClr val="36373D"/>
                </a:solidFill>
                <a:latin typeface="Tahoma"/>
              </a:rPr>
              <a:t>14    </a:t>
            </a:r>
            <a:r>
              <a:rPr lang="en-US" sz="450" b="1">
                <a:solidFill>
                  <a:srgbClr val="435B46"/>
                </a:solidFill>
                <a:latin typeface="Tahoma"/>
              </a:rPr>
              <a:t>duals </a:t>
            </a:r>
            <a:r>
              <a:rPr lang="en-US" sz="450" b="1">
                <a:solidFill>
                  <a:srgbClr val="717EA6"/>
                </a:solidFill>
                <a:latin typeface="Tahoma"/>
              </a:rPr>
              <a:t>&lt;- </a:t>
            </a:r>
            <a:r>
              <a:rPr lang="en-US" sz="450" b="1">
                <a:solidFill>
                  <a:srgbClr val="435B46"/>
                </a:solidFill>
                <a:latin typeface="Tahoma"/>
              </a:rPr>
              <a:t>lpC’min", </a:t>
            </a:r>
            <a:r>
              <a:rPr lang="en-US" sz="450" b="1">
                <a:solidFill>
                  <a:srgbClr val="36373D"/>
                </a:solidFill>
                <a:latin typeface="Tahoma"/>
              </a:rPr>
              <a:t>f.obj.dual, f.con.dual, f.</a:t>
            </a:r>
            <a:r>
              <a:rPr lang="en-US" sz="450" b="1">
                <a:solidFill>
                  <a:srgbClr val="435B46"/>
                </a:solidFill>
                <a:latin typeface="Tahoma"/>
              </a:rPr>
              <a:t>dir,dual, </a:t>
            </a:r>
            <a:r>
              <a:rPr lang="en-US" sz="450" b="1">
                <a:solidFill>
                  <a:srgbClr val="5C6C77"/>
                </a:solidFill>
                <a:latin typeface="Tahoma"/>
              </a:rPr>
              <a:t>rep(0,2)) </a:t>
            </a:r>
            <a:r>
              <a:rPr lang="en-US" sz="450" b="1">
                <a:solidFill>
                  <a:srgbClr val="435B46"/>
                </a:solidFill>
                <a:latin typeface="Tahoma"/>
              </a:rPr>
              <a:t>cat("Dual </a:t>
            </a:r>
            <a:r>
              <a:rPr lang="en-US" sz="450" b="1">
                <a:solidFill>
                  <a:srgbClr val="488758"/>
                </a:solidFill>
                <a:latin typeface="Tahoma"/>
              </a:rPr>
              <a:t>5 (ul,u2):", </a:t>
            </a:r>
            <a:r>
              <a:rPr lang="en-US" sz="450" b="1">
                <a:solidFill>
                  <a:srgbClr val="435B46"/>
                </a:solidFill>
                <a:latin typeface="Tahoma"/>
              </a:rPr>
              <a:t>dualSSsolution, </a:t>
            </a:r>
            <a:r>
              <a:rPr lang="en-US" sz="450" b="1">
                <a:solidFill>
                  <a:srgbClr val="95783B"/>
                </a:solidFill>
                <a:latin typeface="Tahoma"/>
              </a:rPr>
              <a:t>"\nw </a:t>
            </a:r>
            <a:r>
              <a:rPr lang="es" sz="450" b="1">
                <a:solidFill>
                  <a:srgbClr val="488758"/>
                </a:solidFill>
                <a:latin typeface="Tahoma"/>
              </a:rPr>
              <a:t>óptimo:</a:t>
            </a:r>
            <a:r>
              <a:rPr lang="en-US" sz="450" b="1">
                <a:solidFill>
                  <a:srgbClr val="488758"/>
                </a:solidFill>
                <a:latin typeface="Tahoma"/>
              </a:rPr>
              <a:t>"</a:t>
            </a:r>
            <a:r>
              <a:rPr lang="en-US" sz="450" b="1">
                <a:latin typeface="Tahoma"/>
              </a:rPr>
              <a:t>, </a:t>
            </a:r>
            <a:r>
              <a:rPr lang="en-US" sz="450" b="1">
                <a:solidFill>
                  <a:srgbClr val="435B46"/>
                </a:solidFill>
                <a:latin typeface="Tahoma"/>
              </a:rPr>
              <a:t>dualSSobjval, </a:t>
            </a:r>
            <a:r>
              <a:rPr lang="en-US" sz="450" b="1">
                <a:solidFill>
                  <a:srgbClr val="488758"/>
                </a:solidFill>
                <a:latin typeface="Tahoma"/>
              </a:rPr>
              <a:t>"\n")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4584192" y="3730752"/>
            <a:ext cx="1237488" cy="73152"/>
          </a:xfrm>
          <a:prstGeom prst="rect">
            <a:avLst/>
          </a:prstGeom>
          <a:solidFill>
            <a:srgbClr val="F5F5E9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2B2A2E"/>
                </a:solidFill>
                <a:latin typeface="Arial"/>
              </a:rPr>
              <a:t>Environment History Connections Tutorial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6614160" y="3584448"/>
            <a:ext cx="487680" cy="225552"/>
          </a:xfrm>
          <a:prstGeom prst="rect">
            <a:avLst/>
          </a:prstGeom>
          <a:solidFill>
            <a:srgbClr val="DDE0E4"/>
          </a:solidFill>
        </p:spPr>
        <p:txBody>
          <a:bodyPr lIns="0" tIns="0" rIns="0" bIns="0">
            <a:noAutofit/>
          </a:bodyPr>
          <a:lstStyle/>
          <a:p>
            <a:pPr indent="0">
              <a:spcAft>
                <a:spcPts val="210"/>
              </a:spcAft>
            </a:pPr>
            <a:r>
              <a:rPr lang="en-US" sz="400">
                <a:solidFill>
                  <a:srgbClr val="5CA4C2"/>
                </a:solidFill>
                <a:latin typeface="Arial"/>
              </a:rPr>
              <a:t>f </a:t>
            </a:r>
            <a:r>
              <a:rPr lang="en-US" sz="400">
                <a:solidFill>
                  <a:srgbClr val="90A5BC"/>
                </a:solidFill>
                <a:latin typeface="Arial"/>
              </a:rPr>
              <a:t>Project: </a:t>
            </a:r>
            <a:r>
              <a:rPr lang="en-US" sz="400">
                <a:solidFill>
                  <a:srgbClr val="83858A"/>
                </a:solidFill>
                <a:latin typeface="Arial"/>
              </a:rPr>
              <a:t>{None)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•</a:t>
            </a:r>
          </a:p>
          <a:p>
            <a:pPr indent="0" algn="r"/>
            <a:r>
              <a:rPr lang="en-US" sz="400">
                <a:solidFill>
                  <a:srgbClr val="83858A"/>
                </a:solidFill>
                <a:latin typeface="Arial"/>
              </a:rPr>
              <a:t>an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1621536" y="4334256"/>
            <a:ext cx="158496" cy="134112"/>
          </a:xfrm>
          <a:prstGeom prst="rect">
            <a:avLst/>
          </a:prstGeom>
          <a:solidFill>
            <a:srgbClr val="F5F5E9"/>
          </a:solidFill>
        </p:spPr>
        <p:txBody>
          <a:bodyPr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495668"/>
                </a:solidFill>
                <a:latin typeface="Arial"/>
              </a:rPr>
              <a:t>16</a:t>
            </a:r>
          </a:p>
          <a:p>
            <a:pPr indent="0"/>
            <a:r>
              <a:rPr lang="en-US" sz="400">
                <a:solidFill>
                  <a:srgbClr val="83858A"/>
                </a:solidFill>
                <a:latin typeface="Arial"/>
              </a:rPr>
              <a:t>17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1621536" y="4962144"/>
            <a:ext cx="158496" cy="140208"/>
          </a:xfrm>
          <a:prstGeom prst="rect">
            <a:avLst/>
          </a:prstGeom>
          <a:solidFill>
            <a:srgbClr val="F5F5E9"/>
          </a:solidFill>
        </p:spPr>
        <p:txBody>
          <a:bodyPr lIns="0" tIns="0" rIns="0" bIns="0">
            <a:noAutofit/>
          </a:bodyPr>
          <a:lstStyle/>
          <a:p>
            <a:pPr indent="0"/>
            <a:r>
              <a:rPr lang="en-US" sz="450" b="1">
                <a:solidFill>
                  <a:srgbClr val="44423E"/>
                </a:solidFill>
                <a:latin typeface="Tahoma"/>
              </a:rPr>
              <a:t>25</a:t>
            </a:r>
          </a:p>
          <a:p>
            <a:pPr indent="0"/>
            <a:r>
              <a:rPr lang="en-US" sz="450" b="1">
                <a:solidFill>
                  <a:srgbClr val="716F74"/>
                </a:solidFill>
                <a:latin typeface="Tahoma"/>
              </a:rPr>
              <a:t>26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1792224" y="4401312"/>
            <a:ext cx="1816608" cy="6400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/>
            <a:r>
              <a:rPr lang="en-US" sz="450" b="1">
                <a:solidFill>
                  <a:srgbClr val="76A398"/>
                </a:solidFill>
                <a:latin typeface="Tahoma"/>
              </a:rPr>
              <a:t># — </a:t>
            </a:r>
            <a:r>
              <a:rPr lang="es" sz="450" b="1">
                <a:solidFill>
                  <a:srgbClr val="76A398"/>
                </a:solidFill>
                <a:latin typeface="Tahoma"/>
              </a:rPr>
              <a:t>Gráfica </a:t>
            </a:r>
            <a:r>
              <a:rPr lang="en-US" sz="450" b="1">
                <a:solidFill>
                  <a:srgbClr val="76A398"/>
                </a:solidFill>
                <a:latin typeface="Tahoma"/>
              </a:rPr>
              <a:t>Primal —</a:t>
            </a:r>
          </a:p>
          <a:p>
            <a:pPr marR="965200" indent="0">
              <a:lnSpc>
                <a:spcPts val="552"/>
              </a:lnSpc>
            </a:pPr>
            <a:r>
              <a:rPr lang="en-US" sz="400">
                <a:solidFill>
                  <a:srgbClr val="44423E"/>
                </a:solidFill>
                <a:latin typeface="Arial"/>
              </a:rPr>
              <a:t>x &lt;- </a:t>
            </a:r>
            <a:r>
              <a:rPr lang="en-US" sz="400">
                <a:solidFill>
                  <a:srgbClr val="406385"/>
                </a:solidFill>
                <a:latin typeface="Arial"/>
              </a:rPr>
              <a:t>seq(</a:t>
            </a:r>
            <a:r>
              <a:rPr lang="en-US" sz="550" spc="-50">
                <a:solidFill>
                  <a:srgbClr val="406385"/>
                </a:solidFill>
                <a:latin typeface="Candara"/>
              </a:rPr>
              <a:t>0</a:t>
            </a:r>
            <a:r>
              <a:rPr lang="en-US" sz="400">
                <a:solidFill>
                  <a:srgbClr val="406385"/>
                </a:solidFill>
                <a:latin typeface="Arial"/>
              </a:rPr>
              <a:t>,l</a:t>
            </a:r>
            <a:r>
              <a:rPr lang="en-US" sz="550" spc="-50">
                <a:solidFill>
                  <a:srgbClr val="406385"/>
                </a:solidFill>
                <a:latin typeface="Candara"/>
              </a:rPr>
              <a:t>0</a:t>
            </a:r>
            <a:r>
              <a:rPr lang="en-US" sz="400">
                <a:solidFill>
                  <a:srgbClr val="406385"/>
                </a:solidFill>
                <a:latin typeface="Arial"/>
              </a:rPr>
              <a:t>,</a:t>
            </a:r>
            <a:r>
              <a:rPr lang="en-US" sz="550" spc="-50">
                <a:solidFill>
                  <a:srgbClr val="406385"/>
                </a:solidFill>
                <a:latin typeface="Candara"/>
              </a:rPr>
              <a:t>0</a:t>
            </a:r>
            <a:r>
              <a:rPr lang="en-US" sz="400">
                <a:solidFill>
                  <a:srgbClr val="406385"/>
                </a:solidFill>
                <a:latin typeface="Arial"/>
              </a:rPr>
              <a:t>.l) </a:t>
            </a:r>
            <a:r>
              <a:rPr lang="en-US" sz="400">
                <a:solidFill>
                  <a:srgbClr val="201E1F"/>
                </a:solidFill>
                <a:latin typeface="Arial"/>
              </a:rPr>
              <a:t>yl &lt;- </a:t>
            </a:r>
            <a:r>
              <a:rPr lang="en-US" sz="550" spc="-50">
                <a:solidFill>
                  <a:srgbClr val="4A60D8"/>
                </a:solidFill>
                <a:latin typeface="Candara"/>
              </a:rPr>
              <a:t>(10</a:t>
            </a:r>
            <a:r>
              <a:rPr lang="en-US" sz="400">
                <a:solidFill>
                  <a:srgbClr val="4A60D8"/>
                </a:solidFill>
                <a:latin typeface="Arial"/>
              </a:rPr>
              <a:t> - </a:t>
            </a:r>
            <a:r>
              <a:rPr lang="en-US" sz="400">
                <a:solidFill>
                  <a:srgbClr val="406385"/>
                </a:solidFill>
                <a:latin typeface="Arial"/>
              </a:rPr>
              <a:t>2-x) </a:t>
            </a:r>
            <a:r>
              <a:rPr lang="en-US" sz="400">
                <a:solidFill>
                  <a:srgbClr val="44423E"/>
                </a:solidFill>
                <a:latin typeface="Arial"/>
              </a:rPr>
              <a:t>y2 </a:t>
            </a:r>
            <a:r>
              <a:rPr lang="en-US" sz="400">
                <a:solidFill>
                  <a:srgbClr val="79798B"/>
                </a:solidFill>
                <a:latin typeface="Arial"/>
              </a:rPr>
              <a:t>&lt;- </a:t>
            </a:r>
            <a:r>
              <a:rPr lang="en-US" sz="400">
                <a:solidFill>
                  <a:srgbClr val="4A60D8"/>
                </a:solidFill>
                <a:latin typeface="Arial"/>
              </a:rPr>
              <a:t>(6 - </a:t>
            </a:r>
            <a:r>
              <a:rPr lang="en-US" sz="400">
                <a:solidFill>
                  <a:srgbClr val="201E1F"/>
                </a:solidFill>
                <a:latin typeface="Arial"/>
              </a:rPr>
              <a:t>x) </a:t>
            </a:r>
            <a:r>
              <a:rPr lang="en-US" sz="450" b="1">
                <a:solidFill>
                  <a:srgbClr val="44423E"/>
                </a:solidFill>
                <a:latin typeface="Tahoma"/>
              </a:rPr>
              <a:t>ggplotO </a:t>
            </a:r>
            <a:r>
              <a:rPr lang="en-US" sz="450" b="1">
                <a:solidFill>
                  <a:srgbClr val="79798B"/>
                </a:solidFill>
                <a:latin typeface="Tahoma"/>
              </a:rPr>
              <a:t>+</a:t>
            </a:r>
          </a:p>
          <a:p>
            <a:pPr indent="0">
              <a:lnSpc>
                <a:spcPts val="552"/>
              </a:lnSpc>
            </a:pPr>
            <a:r>
              <a:rPr lang="en-US" sz="400">
                <a:solidFill>
                  <a:srgbClr val="44423E"/>
                </a:solidFill>
                <a:latin typeface="Arial"/>
              </a:rPr>
              <a:t>geom_line(aes(x=x,y=yl) </a:t>
            </a:r>
            <a:r>
              <a:rPr lang="en-US" sz="400">
                <a:solidFill>
                  <a:srgbClr val="1717E3"/>
                </a:solidFill>
                <a:latin typeface="Arial"/>
              </a:rPr>
              <a:t>.color='</a:t>
            </a:r>
            <a:r>
              <a:rPr lang="en-US" sz="400" u="sng">
                <a:solidFill>
                  <a:srgbClr val="1717E3"/>
                </a:solidFill>
                <a:latin typeface="Arial"/>
              </a:rPr>
              <a:t>1«HIH</a:t>
            </a:r>
            <a:r>
              <a:rPr lang="en-US" sz="400">
                <a:solidFill>
                  <a:srgbClr val="1717E3"/>
                </a:solidFill>
                <a:latin typeface="Arial"/>
              </a:rPr>
              <a:t>'i </a:t>
            </a:r>
            <a:r>
              <a:rPr lang="en-US" sz="400">
                <a:solidFill>
                  <a:srgbClr val="79798B"/>
                </a:solidFill>
                <a:latin typeface="Arial"/>
              </a:rPr>
              <a:t>+ </a:t>
            </a:r>
            <a:r>
              <a:rPr lang="en-US" sz="400">
                <a:solidFill>
                  <a:srgbClr val="44423E"/>
                </a:solidFill>
                <a:latin typeface="Arial"/>
              </a:rPr>
              <a:t>geom_line(aes(x=x,y=y2) </a:t>
            </a:r>
            <a:r>
              <a:rPr lang="en-US" sz="400">
                <a:solidFill>
                  <a:srgbClr val="DF0C10"/>
                </a:solidFill>
                <a:latin typeface="Arial"/>
              </a:rPr>
              <a:t>.colar="H3^|"T </a:t>
            </a:r>
            <a:r>
              <a:rPr lang="en-US" sz="400">
                <a:solidFill>
                  <a:srgbClr val="79798B"/>
                </a:solidFill>
                <a:latin typeface="Arial"/>
              </a:rPr>
              <a:t>+ </a:t>
            </a:r>
            <a:r>
              <a:rPr lang="en-US" sz="400">
                <a:solidFill>
                  <a:srgbClr val="44423E"/>
                </a:solidFill>
                <a:latin typeface="Arial"/>
              </a:rPr>
              <a:t>coord_carTesian(xlim=c(</a:t>
            </a:r>
            <a:r>
              <a:rPr lang="en-US" sz="550" spc="-50">
                <a:solidFill>
                  <a:srgbClr val="44423E"/>
                </a:solidFill>
                <a:latin typeface="Candara"/>
              </a:rPr>
              <a:t>0</a:t>
            </a:r>
            <a:r>
              <a:rPr lang="en-US" sz="400">
                <a:solidFill>
                  <a:srgbClr val="44423E"/>
                </a:solidFill>
                <a:latin typeface="Arial"/>
              </a:rPr>
              <a:t>,</a:t>
            </a:r>
            <a:r>
              <a:rPr lang="en-US" sz="550" spc="-50">
                <a:solidFill>
                  <a:srgbClr val="44423E"/>
                </a:solidFill>
                <a:latin typeface="Candara"/>
              </a:rPr>
              <a:t>6</a:t>
            </a:r>
            <a:r>
              <a:rPr lang="en-US" sz="400">
                <a:solidFill>
                  <a:srgbClr val="44423E"/>
                </a:solidFill>
                <a:latin typeface="Arial"/>
              </a:rPr>
              <a:t>)</a:t>
            </a:r>
            <a:r>
              <a:rPr lang="en-US" sz="400">
                <a:solidFill>
                  <a:srgbClr val="406385"/>
                </a:solidFill>
                <a:latin typeface="Arial"/>
              </a:rPr>
              <a:t>,ylim-c(</a:t>
            </a:r>
            <a:r>
              <a:rPr lang="en-US" sz="550" spc="-50">
                <a:solidFill>
                  <a:srgbClr val="406385"/>
                </a:solidFill>
                <a:latin typeface="Candara"/>
              </a:rPr>
              <a:t>0</a:t>
            </a:r>
            <a:r>
              <a:rPr lang="en-US" sz="400">
                <a:solidFill>
                  <a:srgbClr val="406385"/>
                </a:solidFill>
                <a:latin typeface="Arial"/>
              </a:rPr>
              <a:t>,</a:t>
            </a:r>
            <a:r>
              <a:rPr lang="en-US" sz="550" spc="-50">
                <a:solidFill>
                  <a:srgbClr val="406385"/>
                </a:solidFill>
                <a:latin typeface="Candara"/>
              </a:rPr>
              <a:t>6</a:t>
            </a:r>
            <a:r>
              <a:rPr lang="en-US" sz="400">
                <a:solidFill>
                  <a:srgbClr val="406385"/>
                </a:solidFill>
                <a:latin typeface="Arial"/>
              </a:rPr>
              <a:t>)) + labs(title="Ejerci</a:t>
            </a:r>
            <a:r>
              <a:rPr lang="en-US" sz="400">
                <a:solidFill>
                  <a:srgbClr val="488758"/>
                </a:solidFill>
                <a:latin typeface="Arial"/>
              </a:rPr>
              <a:t>cio </a:t>
            </a:r>
            <a:r>
              <a:rPr lang="en-US" sz="400">
                <a:solidFill>
                  <a:srgbClr val="22732C"/>
                </a:solidFill>
                <a:latin typeface="Arial"/>
              </a:rPr>
              <a:t>5: </a:t>
            </a:r>
            <a:r>
              <a:rPr lang="es" sz="400">
                <a:solidFill>
                  <a:srgbClr val="488758"/>
                </a:solidFill>
                <a:latin typeface="Arial"/>
              </a:rPr>
              <a:t>Región factible </a:t>
            </a:r>
            <a:r>
              <a:rPr lang="en-US" sz="400">
                <a:solidFill>
                  <a:srgbClr val="488758"/>
                </a:solidFill>
                <a:latin typeface="Arial"/>
              </a:rPr>
              <a:t>Primal",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3834384" y="4956048"/>
            <a:ext cx="298704" cy="8534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50" u="sng">
                <a:solidFill>
                  <a:srgbClr val="83858A"/>
                </a:solidFill>
                <a:latin typeface="Tahoma"/>
              </a:rPr>
              <a:t>y</a:t>
            </a:r>
            <a:r>
              <a:rPr lang="en-US" sz="450" u="sng" baseline="30000">
                <a:solidFill>
                  <a:srgbClr val="83858A"/>
                </a:solidFill>
                <a:latin typeface="Tahoma"/>
              </a:rPr>
              <a:t>a</a:t>
            </a:r>
            <a:r>
              <a:rPr lang="en-US" sz="450" u="sng">
                <a:solidFill>
                  <a:srgbClr val="83858A"/>
                </a:solidFill>
                <a:latin typeface="Tahoma"/>
              </a:rPr>
              <a:t>"y")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1554480" y="5102352"/>
            <a:ext cx="1737360" cy="65836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01600" indent="0">
              <a:spcAft>
                <a:spcPts val="210"/>
              </a:spcAft>
            </a:pPr>
            <a:r>
              <a:rPr lang="en-US" sz="400">
                <a:solidFill>
                  <a:srgbClr val="BEA78F"/>
                </a:solidFill>
                <a:latin typeface="Arial"/>
              </a:rPr>
              <a:t>26:1 </a:t>
            </a:r>
            <a:r>
              <a:rPr lang="en-US" sz="400">
                <a:solidFill>
                  <a:srgbClr val="79798B"/>
                </a:solidFill>
                <a:latin typeface="Arial"/>
              </a:rPr>
              <a:t>(Top Level) ;</a:t>
            </a:r>
          </a:p>
          <a:p>
            <a:pPr indent="0">
              <a:spcAft>
                <a:spcPts val="210"/>
              </a:spcAft>
            </a:pPr>
            <a:r>
              <a:rPr lang="en-US" sz="400">
                <a:solidFill>
                  <a:srgbClr val="282C38"/>
                </a:solidFill>
                <a:latin typeface="Arial"/>
              </a:rPr>
              <a:t>Console Terminal Background </a:t>
            </a:r>
            <a:r>
              <a:rPr lang="en-US" sz="400">
                <a:solidFill>
                  <a:srgbClr val="44423E"/>
                </a:solidFill>
                <a:latin typeface="Arial"/>
              </a:rPr>
              <a:t>Jobs</a:t>
            </a:r>
          </a:p>
          <a:p>
            <a:pPr indent="0">
              <a:lnSpc>
                <a:spcPts val="552"/>
              </a:lnSpc>
            </a:pPr>
            <a:r>
              <a:rPr lang="es" sz="450" b="1">
                <a:solidFill>
                  <a:srgbClr val="3478C9"/>
                </a:solidFill>
                <a:latin typeface="Tahoma"/>
              </a:rPr>
              <a:t>•Ü </a:t>
            </a:r>
            <a:r>
              <a:rPr lang="en-US" sz="450" b="1">
                <a:solidFill>
                  <a:srgbClr val="282C38"/>
                </a:solidFill>
                <a:latin typeface="Tahoma"/>
              </a:rPr>
              <a:t>* </a:t>
            </a:r>
            <a:r>
              <a:rPr lang="en-US" sz="450" b="1">
                <a:solidFill>
                  <a:srgbClr val="79798B"/>
                </a:solidFill>
                <a:latin typeface="Tahoma"/>
              </a:rPr>
              <a:t>R 4.5.1 • -/ v</a:t>
            </a:r>
          </a:p>
          <a:p>
            <a:pPr indent="0">
              <a:lnSpc>
                <a:spcPts val="552"/>
              </a:lnSpc>
            </a:pPr>
            <a:r>
              <a:rPr lang="en-US" sz="400">
                <a:solidFill>
                  <a:srgbClr val="3E3CF1"/>
                </a:solidFill>
                <a:latin typeface="Arial"/>
              </a:rPr>
              <a:t>&gt; source("C:/Users/isaia/Downloads/EjDSMaxi.R") </a:t>
            </a:r>
            <a:r>
              <a:rPr lang="en-US" sz="400">
                <a:solidFill>
                  <a:srgbClr val="44423E"/>
                </a:solidFill>
                <a:latin typeface="Arial"/>
              </a:rPr>
              <a:t>Primal </a:t>
            </a:r>
            <a:r>
              <a:rPr lang="en-US" sz="400">
                <a:solidFill>
                  <a:srgbClr val="79798B"/>
                </a:solidFill>
                <a:latin typeface="Arial"/>
              </a:rPr>
              <a:t>5 </a:t>
            </a:r>
            <a:r>
              <a:rPr lang="en-US" sz="400">
                <a:solidFill>
                  <a:srgbClr val="282C38"/>
                </a:solidFill>
                <a:latin typeface="Arial"/>
              </a:rPr>
              <a:t>(x,y): </a:t>
            </a:r>
            <a:r>
              <a:rPr lang="en-US" sz="400">
                <a:solidFill>
                  <a:srgbClr val="44423E"/>
                </a:solidFill>
                <a:latin typeface="Arial"/>
              </a:rPr>
              <a:t>50 </a:t>
            </a:r>
            <a:r>
              <a:rPr lang="en-US" sz="400">
                <a:solidFill>
                  <a:srgbClr val="282C38"/>
                </a:solidFill>
                <a:latin typeface="Arial"/>
              </a:rPr>
              <a:t>z </a:t>
            </a:r>
            <a:r>
              <a:rPr lang="es" sz="400">
                <a:solidFill>
                  <a:srgbClr val="44423E"/>
                </a:solidFill>
                <a:latin typeface="Arial"/>
              </a:rPr>
              <a:t>óptimo: </a:t>
            </a:r>
            <a:r>
              <a:rPr lang="en-US" sz="550" spc="-50">
                <a:solidFill>
                  <a:srgbClr val="1D538E"/>
                </a:solidFill>
                <a:latin typeface="Candara"/>
              </a:rPr>
              <a:t>100 </a:t>
            </a:r>
            <a:r>
              <a:rPr lang="en-US" sz="400">
                <a:solidFill>
                  <a:srgbClr val="4D2220"/>
                </a:solidFill>
                <a:latin typeface="Arial"/>
              </a:rPr>
              <a:t>Dual 5 </a:t>
            </a:r>
            <a:r>
              <a:rPr lang="en-US" sz="400">
                <a:solidFill>
                  <a:srgbClr val="44423E"/>
                </a:solidFill>
                <a:latin typeface="Arial"/>
              </a:rPr>
              <a:t>(ul,u2): </a:t>
            </a:r>
            <a:r>
              <a:rPr lang="en-US" sz="400">
                <a:solidFill>
                  <a:srgbClr val="4D2220"/>
                </a:solidFill>
                <a:latin typeface="Arial"/>
              </a:rPr>
              <a:t>0 0 </a:t>
            </a:r>
            <a:r>
              <a:rPr lang="en-US" sz="400">
                <a:solidFill>
                  <a:srgbClr val="44423E"/>
                </a:solidFill>
                <a:latin typeface="Arial"/>
              </a:rPr>
              <a:t>W </a:t>
            </a:r>
            <a:r>
              <a:rPr lang="es" sz="400">
                <a:solidFill>
                  <a:srgbClr val="44423E"/>
                </a:solidFill>
                <a:latin typeface="Arial"/>
              </a:rPr>
              <a:t>óptimo: </a:t>
            </a:r>
            <a:r>
              <a:rPr lang="en-US" sz="400">
                <a:solidFill>
                  <a:srgbClr val="44423E"/>
                </a:solidFill>
                <a:latin typeface="Arial"/>
              </a:rPr>
              <a:t>0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4267200" y="5102352"/>
            <a:ext cx="304800" cy="20116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lnSpc>
                <a:spcPts val="1080"/>
              </a:lnSpc>
            </a:pPr>
            <a:r>
              <a:rPr lang="en-US" sz="400">
                <a:solidFill>
                  <a:srgbClr val="83858A"/>
                </a:solidFill>
                <a:latin typeface="Arial"/>
              </a:rPr>
              <a:t>R Script ;</a:t>
            </a:r>
          </a:p>
          <a:p>
            <a:pPr marL="101600" indent="0">
              <a:lnSpc>
                <a:spcPts val="1080"/>
              </a:lnSpc>
            </a:pPr>
            <a:r>
              <a:rPr lang="en-US" sz="400">
                <a:solidFill>
                  <a:srgbClr val="83858A"/>
                </a:solidFill>
                <a:latin typeface="Arial"/>
              </a:rPr>
              <a:t>= □</a:t>
            </a:r>
          </a:p>
        </p:txBody>
      </p:sp>
      <p:graphicFrame>
        <p:nvGraphicFramePr>
          <p:cNvPr id="21" name="Tabla 20"/>
          <p:cNvGraphicFramePr>
            <a:graphicFrameLocks noGrp="1"/>
          </p:cNvGraphicFramePr>
          <p:nvPr/>
        </p:nvGraphicFramePr>
        <p:xfrm>
          <a:off x="4581144" y="3794760"/>
          <a:ext cx="2420112" cy="998220"/>
        </p:xfrm>
        <a:graphic>
          <a:graphicData uri="http://schemas.openxmlformats.org/drawingml/2006/table">
            <a:tbl>
              <a:tblPr/>
              <a:tblGrid>
                <a:gridCol w="716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408">
                <a:tc>
                  <a:txBody>
                    <a:bodyPr/>
                    <a:lstStyle/>
                    <a:p>
                      <a:pPr indent="0" algn="just">
                        <a:lnSpc>
                          <a:spcPts val="720"/>
                        </a:lnSpc>
                      </a:pPr>
                      <a:r>
                        <a:rPr lang="en-US" sz="400">
                          <a:solidFill>
                            <a:srgbClr val="83B57C"/>
                          </a:solidFill>
                          <a:latin typeface="Arial"/>
                        </a:rPr>
                        <a:t>tifl* </a:t>
                      </a:r>
                      <a:r>
                        <a:rPr lang="en-US" sz="400">
                          <a:solidFill>
                            <a:srgbClr val="938AD0"/>
                          </a:solidFill>
                          <a:latin typeface="Arial"/>
                        </a:rPr>
                        <a:t>U </a:t>
                      </a:r>
                      <a:r>
                        <a:rPr lang="en-US" sz="400">
                          <a:solidFill>
                            <a:srgbClr val="1DB08D"/>
                          </a:solidFill>
                          <a:latin typeface="Arial"/>
                        </a:rPr>
                        <a:t>^ </a:t>
                      </a:r>
                      <a:r>
                        <a:rPr lang="en-US" sz="400">
                          <a:solidFill>
                            <a:srgbClr val="967473"/>
                          </a:solidFill>
                          <a:latin typeface="Arial"/>
                        </a:rPr>
                        <a:t>Import Dataset </a:t>
                      </a:r>
                      <a:r>
                        <a:rPr lang="en-US" sz="400">
                          <a:solidFill>
                            <a:srgbClr val="1E156D"/>
                          </a:solidFill>
                          <a:latin typeface="Arial"/>
                        </a:rPr>
                        <a:t>R </a:t>
                      </a:r>
                      <a:r>
                        <a:rPr lang="en-US" sz="400">
                          <a:solidFill>
                            <a:srgbClr val="201E1F"/>
                          </a:solidFill>
                          <a:latin typeface="Arial"/>
                        </a:rPr>
                        <a:t>" </a:t>
                      </a:r>
                      <a:r>
                        <a:rPr lang="en-US" sz="400">
                          <a:solidFill>
                            <a:srgbClr val="938AD0"/>
                          </a:solidFill>
                          <a:latin typeface="Arial"/>
                        </a:rPr>
                        <a:t>4 </a:t>
                      </a:r>
                      <a:r>
                        <a:rPr lang="en-US" sz="400">
                          <a:solidFill>
                            <a:srgbClr val="995B4E"/>
                          </a:solidFill>
                          <a:latin typeface="Arial"/>
                        </a:rPr>
                        <a:t>Global </a:t>
                      </a:r>
                      <a:r>
                        <a:rPr lang="en-US" sz="400">
                          <a:solidFill>
                            <a:srgbClr val="5C6C77"/>
                          </a:solidFill>
                          <a:latin typeface="Arial"/>
                        </a:rPr>
                        <a:t>Environment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just">
                        <a:spcAft>
                          <a:spcPts val="210"/>
                        </a:spcAft>
                      </a:pPr>
                      <a:r>
                        <a:rPr lang="en-US" sz="400">
                          <a:latin typeface="Arial"/>
                        </a:rPr>
                        <a:t>■ </a:t>
                      </a:r>
                      <a:r>
                        <a:rPr lang="en-US" sz="400">
                          <a:solidFill>
                            <a:srgbClr val="E4863A"/>
                          </a:solidFill>
                          <a:latin typeface="Arial"/>
                        </a:rPr>
                        <a:t>O </a:t>
                      </a:r>
                      <a:r>
                        <a:rPr lang="en-US" sz="400">
                          <a:solidFill>
                            <a:srgbClr val="995B4E"/>
                          </a:solidFill>
                          <a:latin typeface="Arial"/>
                        </a:rPr>
                        <a:t>166 </a:t>
                      </a:r>
                      <a:r>
                        <a:rPr lang="en-US" sz="400">
                          <a:solidFill>
                            <a:srgbClr val="58565B"/>
                          </a:solidFill>
                          <a:latin typeface="Arial"/>
                        </a:rPr>
                        <a:t>MiB </a:t>
                      </a:r>
                      <a:r>
                        <a:rPr lang="en-US" sz="400">
                          <a:latin typeface="Arial"/>
                        </a:rPr>
                        <a:t>* </a:t>
                      </a:r>
                      <a:r>
                        <a:rPr lang="es" sz="450" i="1">
                          <a:solidFill>
                            <a:srgbClr val="B88953"/>
                          </a:solidFill>
                          <a:latin typeface="Times New Roman"/>
                        </a:rPr>
                        <a:t>¿</a:t>
                      </a:r>
                      <a:r>
                        <a:rPr lang="es" sz="400">
                          <a:solidFill>
                            <a:srgbClr val="B88953"/>
                          </a:solidFill>
                          <a:latin typeface="Arial"/>
                        </a:rPr>
                        <a:t> </a:t>
                      </a:r>
                      <a:r>
                        <a:rPr lang="en-US" sz="400">
                          <a:solidFill>
                            <a:srgbClr val="58565B"/>
                          </a:solidFill>
                          <a:latin typeface="Arial"/>
                        </a:rPr>
                        <a:t>List </a:t>
                      </a:r>
                      <a:r>
                        <a:rPr lang="en-US" sz="400">
                          <a:latin typeface="Arial"/>
                        </a:rPr>
                        <a:t>-</a:t>
                      </a:r>
                    </a:p>
                    <a:p>
                      <a:pPr indent="0" algn="just"/>
                      <a:r>
                        <a:rPr lang="en-US" sz="400">
                          <a:solidFill>
                            <a:srgbClr val="58565B"/>
                          </a:solidFill>
                          <a:latin typeface="Arial"/>
                        </a:rPr>
                        <a:t>WM. </a:t>
                      </a:r>
                      <a:r>
                        <a:rPr lang="en-US" sz="400" baseline="-25000">
                          <a:solidFill>
                            <a:srgbClr val="4C4B54"/>
                          </a:solidFill>
                          <a:latin typeface="Arial"/>
                        </a:rPr>
                        <a:t>A</a:t>
                      </a:r>
                      <a:r>
                        <a:rPr lang="en-US" sz="400">
                          <a:solidFill>
                            <a:srgbClr val="4C4B54"/>
                          </a:solidFill>
                          <a:latin typeface="Arial"/>
                        </a:rPr>
                        <a:t> ^ ^ </a:t>
                      </a:r>
                      <a:r>
                        <a:rPr lang="en-US" sz="400">
                          <a:solidFill>
                            <a:srgbClr val="BEB7B5"/>
                          </a:solidFill>
                          <a:latin typeface="Arial"/>
                        </a:rPr>
                        <a:t>^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064">
                <a:tc>
                  <a:txBody>
                    <a:bodyPr/>
                    <a:lstStyle/>
                    <a:p>
                      <a:pPr marL="88900" indent="0"/>
                      <a:r>
                        <a:rPr lang="en-US" sz="400">
                          <a:solidFill>
                            <a:srgbClr val="58565B"/>
                          </a:solidFill>
                          <a:latin typeface="Arial"/>
                        </a:rPr>
                        <a:t>f.obj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just"/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num [1:2] </a:t>
                      </a:r>
                      <a:r>
                        <a:rPr lang="en-US" sz="400">
                          <a:solidFill>
                            <a:srgbClr val="58565B"/>
                          </a:solidFill>
                          <a:latin typeface="Arial"/>
                        </a:rPr>
                        <a:t>20 </a:t>
                      </a:r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48">
                <a:tc>
                  <a:txBody>
                    <a:bodyPr/>
                    <a:lstStyle/>
                    <a:p>
                      <a:pPr marL="88900" indent="0"/>
                      <a:r>
                        <a:rPr lang="en-US" sz="400">
                          <a:solidFill>
                            <a:srgbClr val="58565B"/>
                          </a:solidFill>
                          <a:latin typeface="Arial"/>
                        </a:rPr>
                        <a:t>f.obj.dual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just"/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num [1:2] </a:t>
                      </a:r>
                      <a:r>
                        <a:rPr lang="en-US" sz="550" spc="-50">
                          <a:solidFill>
                            <a:srgbClr val="58565B"/>
                          </a:solidFill>
                          <a:latin typeface="Candara"/>
                        </a:rPr>
                        <a:t>10</a:t>
                      </a:r>
                      <a:r>
                        <a:rPr lang="en-US" sz="400">
                          <a:solidFill>
                            <a:srgbClr val="58565B"/>
                          </a:solidFill>
                          <a:latin typeface="Arial"/>
                        </a:rPr>
                        <a:t> 6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6">
                <a:tc>
                  <a:txBody>
                    <a:bodyPr/>
                    <a:lstStyle/>
                    <a:p>
                      <a:pPr marL="88900" indent="0"/>
                      <a:r>
                        <a:rPr lang="en-US" sz="400">
                          <a:solidFill>
                            <a:srgbClr val="4C4B54"/>
                          </a:solidFill>
                          <a:latin typeface="Arial"/>
                        </a:rPr>
                        <a:t>f .rhs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just"/>
                      <a:r>
                        <a:rPr lang="en-US" sz="400">
                          <a:solidFill>
                            <a:srgbClr val="58565B"/>
                          </a:solidFill>
                          <a:latin typeface="Arial"/>
                        </a:rPr>
                        <a:t>num [1:2] 10 6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888">
                <a:tc>
                  <a:txBody>
                    <a:bodyPr/>
                    <a:lstStyle/>
                    <a:p>
                      <a:pPr marL="88900" indent="0">
                        <a:lnSpc>
                          <a:spcPts val="624"/>
                        </a:lnSpc>
                      </a:pPr>
                      <a:r>
                        <a:rPr lang="en-US" sz="400">
                          <a:solidFill>
                            <a:srgbClr val="36373D"/>
                          </a:solidFill>
                          <a:latin typeface="Arial"/>
                        </a:rPr>
                        <a:t>f.rhs.</a:t>
                      </a:r>
                      <a:r>
                        <a:rPr lang="en-US" sz="400">
                          <a:latin typeface="Arial"/>
                        </a:rPr>
                        <a:t>dual</a:t>
                      </a:r>
                    </a:p>
                    <a:p>
                      <a:pPr marL="88900" indent="0">
                        <a:lnSpc>
                          <a:spcPts val="624"/>
                        </a:lnSpc>
                      </a:pPr>
                      <a:r>
                        <a:rPr lang="en-US" sz="400">
                          <a:solidFill>
                            <a:srgbClr val="36373D"/>
                          </a:solidFill>
                          <a:latin typeface="Arial"/>
                        </a:rPr>
                        <a:t>X</a:t>
                      </a:r>
                    </a:p>
                    <a:p>
                      <a:pPr marL="88900" indent="0">
                        <a:lnSpc>
                          <a:spcPts val="624"/>
                        </a:lnSpc>
                      </a:pPr>
                      <a:r>
                        <a:rPr lang="en-US" sz="400">
                          <a:solidFill>
                            <a:srgbClr val="79798B"/>
                          </a:solidFill>
                          <a:latin typeface="Arial"/>
                        </a:rPr>
                        <a:t>yi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just">
                        <a:lnSpc>
                          <a:spcPts val="624"/>
                        </a:lnSpc>
                      </a:pPr>
                      <a:r>
                        <a:rPr lang="en-US" sz="400">
                          <a:solidFill>
                            <a:srgbClr val="58565B"/>
                          </a:solidFill>
                          <a:latin typeface="Arial"/>
                        </a:rPr>
                        <a:t>num </a:t>
                      </a:r>
                      <a:r>
                        <a:rPr lang="en-US" sz="400">
                          <a:solidFill>
                            <a:srgbClr val="2B2A2E"/>
                          </a:solidFill>
                          <a:latin typeface="Arial"/>
                        </a:rPr>
                        <a:t>[1:2] 20 10</a:t>
                      </a:r>
                    </a:p>
                    <a:p>
                      <a:pPr indent="0" algn="just">
                        <a:lnSpc>
                          <a:spcPts val="624"/>
                        </a:lnSpc>
                      </a:pPr>
                      <a:r>
                        <a:rPr lang="en-US" sz="400">
                          <a:solidFill>
                            <a:srgbClr val="58565B"/>
                          </a:solidFill>
                          <a:latin typeface="Arial"/>
                        </a:rPr>
                        <a:t>num </a:t>
                      </a:r>
                      <a:r>
                        <a:rPr lang="en-US" sz="400">
                          <a:solidFill>
                            <a:srgbClr val="2B2A2E"/>
                          </a:solidFill>
                          <a:latin typeface="Arial"/>
                        </a:rPr>
                        <a:t>[1:101] 0 0.1 </a:t>
                      </a:r>
                      <a:r>
                        <a:rPr lang="en-US" sz="400">
                          <a:solidFill>
                            <a:srgbClr val="58565B"/>
                          </a:solidFill>
                          <a:latin typeface="Arial"/>
                        </a:rPr>
                        <a:t>0.2 0.3 0.4 0.5 0.6 0.7 0.S ... num </a:t>
                      </a:r>
                      <a:r>
                        <a:rPr lang="en-US" sz="400">
                          <a:solidFill>
                            <a:srgbClr val="2B2A2E"/>
                          </a:solidFill>
                          <a:latin typeface="Arial"/>
                        </a:rPr>
                        <a:t>[1:101] </a:t>
                      </a:r>
                      <a:r>
                        <a:rPr lang="en-US" sz="400">
                          <a:solidFill>
                            <a:srgbClr val="58565B"/>
                          </a:solidFill>
                          <a:latin typeface="Arial"/>
                        </a:rPr>
                        <a:t>10 9.8 9.6 9.4 9.2 </a:t>
                      </a:r>
                      <a:r>
                        <a:rPr lang="en-US" sz="400">
                          <a:solidFill>
                            <a:srgbClr val="2B2A2E"/>
                          </a:solidFill>
                          <a:latin typeface="Arial"/>
                        </a:rPr>
                        <a:t>9 </a:t>
                      </a:r>
                      <a:r>
                        <a:rPr lang="en-US" sz="400">
                          <a:solidFill>
                            <a:srgbClr val="58565B"/>
                          </a:solidFill>
                          <a:latin typeface="Arial"/>
                        </a:rPr>
                        <a:t>8.8 8.6 8.4 8...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488">
                <a:tc>
                  <a:txBody>
                    <a:bodyPr/>
                    <a:lstStyle/>
                    <a:p>
                      <a:pPr marL="88900" indent="0"/>
                      <a:r>
                        <a:rPr lang="en-US" sz="400">
                          <a:solidFill>
                            <a:srgbClr val="44423E"/>
                          </a:solidFill>
                          <a:latin typeface="Arial"/>
                        </a:rPr>
                        <a:t>y2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just"/>
                      <a:r>
                        <a:rPr lang="en-US" sz="400">
                          <a:solidFill>
                            <a:srgbClr val="58565B"/>
                          </a:solidFill>
                          <a:latin typeface="Arial"/>
                        </a:rPr>
                        <a:t>num [1:101] 6 </a:t>
                      </a:r>
                      <a:r>
                        <a:rPr lang="en-US" sz="400">
                          <a:solidFill>
                            <a:srgbClr val="2B2A2E"/>
                          </a:solidFill>
                          <a:latin typeface="Arial"/>
                        </a:rPr>
                        <a:t>5.9 5.8 </a:t>
                      </a:r>
                      <a:r>
                        <a:rPr lang="en-US" sz="400">
                          <a:solidFill>
                            <a:srgbClr val="58565B"/>
                          </a:solidFill>
                          <a:latin typeface="Arial"/>
                        </a:rPr>
                        <a:t>5.7 </a:t>
                      </a:r>
                      <a:r>
                        <a:rPr lang="en-US" sz="400">
                          <a:solidFill>
                            <a:srgbClr val="2B2A2E"/>
                          </a:solidFill>
                          <a:latin typeface="Arial"/>
                        </a:rPr>
                        <a:t>5.6 5. 5 5.4 </a:t>
                      </a:r>
                      <a:r>
                        <a:rPr lang="en-US" sz="400">
                          <a:solidFill>
                            <a:srgbClr val="58565B"/>
                          </a:solidFill>
                          <a:latin typeface="Arial"/>
                        </a:rPr>
                        <a:t>5.3 </a:t>
                      </a:r>
                      <a:r>
                        <a:rPr lang="en-US" sz="400">
                          <a:solidFill>
                            <a:srgbClr val="2B2A2E"/>
                          </a:solidFill>
                          <a:latin typeface="Arial"/>
                        </a:rPr>
                        <a:t>5.2 ...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3256">
                <a:tc gridSpan="2"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201E1F"/>
                          </a:solidFill>
                          <a:latin typeface="Arial"/>
                        </a:rPr>
                        <a:t>Files Plots Packages Help Viewer Presentation</a:t>
                      </a:r>
                    </a:p>
                  </a:txBody>
                  <a:tcPr marL="0" marR="0" marT="0" marB="0" anchor="ctr">
                    <a:solidFill>
                      <a:srgbClr val="F5F5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" name="Rectángulo 21"/>
          <p:cNvSpPr/>
          <p:nvPr/>
        </p:nvSpPr>
        <p:spPr>
          <a:xfrm>
            <a:off x="5108448" y="4779264"/>
            <a:ext cx="359664" cy="8534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5D7557"/>
                </a:solidFill>
                <a:latin typeface="Arial"/>
              </a:rPr>
              <a:t>-.23 </a:t>
            </a:r>
            <a:r>
              <a:rPr lang="en-US" sz="400">
                <a:solidFill>
                  <a:srgbClr val="445199"/>
                </a:solidFill>
                <a:latin typeface="Arial"/>
              </a:rPr>
              <a:t>Export </a:t>
            </a:r>
            <a:r>
              <a:rPr lang="en-US" sz="400">
                <a:latin typeface="Arial"/>
              </a:rPr>
              <a:t>-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3060192" y="6321552"/>
            <a:ext cx="2310384" cy="146304"/>
          </a:xfrm>
          <a:prstGeom prst="rect">
            <a:avLst/>
          </a:prstGeom>
          <a:solidFill>
            <a:srgbClr val="D5D6D7"/>
          </a:solidFill>
        </p:spPr>
        <p:txBody>
          <a:bodyPr wrap="none" lIns="0" tIns="0" rIns="0" bIns="0">
            <a:noAutofit/>
          </a:bodyPr>
          <a:lstStyle/>
          <a:p>
            <a:pPr marR="203200" indent="0" algn="r">
              <a:spcAft>
                <a:spcPts val="1050"/>
              </a:spcAft>
            </a:pPr>
            <a:r>
              <a:rPr lang="en-US" sz="1100" cap="small">
                <a:solidFill>
                  <a:srgbClr val="2B2A2E"/>
                </a:solidFill>
                <a:latin typeface="Arial"/>
              </a:rPr>
              <a:t>Q l.</a:t>
            </a:r>
            <a:r>
              <a:rPr lang="en-US" sz="1100">
                <a:solidFill>
                  <a:srgbClr val="2B2A2E"/>
                </a:solidFill>
                <a:latin typeface="Arial"/>
              </a:rPr>
              <a:t> </a:t>
            </a:r>
            <a:r>
              <a:rPr lang="en-US" sz="1100">
                <a:solidFill>
                  <a:srgbClr val="0A76C8"/>
                </a:solidFill>
                <a:latin typeface="Arial"/>
              </a:rPr>
              <a:t>- </a:t>
            </a:r>
            <a:r>
              <a:rPr lang="en-US" sz="1100" spc="300">
                <a:solidFill>
                  <a:srgbClr val="296A9D"/>
                </a:solidFill>
                <a:latin typeface="Arial"/>
              </a:rPr>
              <a:t>9Cf)E]</a:t>
            </a:r>
            <a:r>
              <a:rPr lang="en-US" sz="1100" spc="300" baseline="30000">
                <a:solidFill>
                  <a:srgbClr val="296A9D"/>
                </a:solidFill>
                <a:latin typeface="Arial"/>
              </a:rPr>
              <a:t>i</a:t>
            </a:r>
            <a:r>
              <a:rPr lang="en-US" sz="1100" spc="300">
                <a:solidFill>
                  <a:srgbClr val="296A9D"/>
                </a:solidFill>
                <a:latin typeface="Arial"/>
              </a:rPr>
              <a:t>aQ«^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1304544" y="6653784"/>
            <a:ext cx="1539240" cy="15849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spcBef>
                <a:spcPts val="1050"/>
              </a:spcBef>
            </a:pPr>
            <a:r>
              <a:rPr lang="es" sz="1100">
                <a:latin typeface="Arial"/>
              </a:rPr>
              <a:t>Resuelto </a:t>
            </a:r>
            <a:r>
              <a:rPr lang="en-US" sz="1100">
                <a:latin typeface="Arial"/>
              </a:rPr>
              <a:t>con PomQm: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591056" y="920496"/>
            <a:ext cx="627888" cy="57912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indent="0">
              <a:lnSpc>
                <a:spcPts val="768"/>
              </a:lnSpc>
            </a:pPr>
            <a:r>
              <a:rPr lang="en-US" sz="400">
                <a:latin typeface="Arial"/>
              </a:rPr>
              <a:t>t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QM for Windows - [Dual]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591056" y="1018032"/>
            <a:ext cx="2715768" cy="67056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indent="0">
              <a:lnSpc>
                <a:spcPts val="768"/>
              </a:lnSpc>
            </a:pPr>
            <a:r>
              <a:rPr lang="en-US" sz="400">
                <a:solidFill>
                  <a:srgbClr val="916764"/>
                </a:solidFill>
                <a:latin typeface="Arial"/>
              </a:rPr>
              <a:t>■y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FILE </a:t>
            </a:r>
            <a:r>
              <a:rPr lang="en-US" sz="400">
                <a:solidFill>
                  <a:srgbClr val="90A5BC"/>
                </a:solidFill>
                <a:latin typeface="Arial"/>
              </a:rPr>
              <a:t>EDIT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VIEW TAYLOR MODULE FORMAT TOOLS </a:t>
            </a:r>
            <a:r>
              <a:rPr lang="es" sz="400">
                <a:solidFill>
                  <a:srgbClr val="4C6FB8"/>
                </a:solidFill>
                <a:latin typeface="Arial"/>
              </a:rPr>
              <a:t>Ü </a:t>
            </a:r>
            <a:r>
              <a:rPr lang="en-US" sz="400">
                <a:solidFill>
                  <a:srgbClr val="357D46"/>
                </a:solidFill>
                <a:latin typeface="Arial"/>
              </a:rPr>
              <a:t>SOLUTIONS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HELP </a:t>
            </a:r>
            <a:r>
              <a:rPr lang="en-US" sz="400">
                <a:solidFill>
                  <a:srgbClr val="DF0C10"/>
                </a:solidFill>
                <a:latin typeface="Arial"/>
              </a:rPr>
              <a:t>«EDIT</a:t>
            </a:r>
            <a:r>
              <a:rPr lang="en-US" sz="400">
                <a:solidFill>
                  <a:srgbClr val="59576C"/>
                </a:solidFill>
                <a:latin typeface="Arial"/>
              </a:rPr>
              <a:t>DATA</a:t>
            </a:r>
          </a:p>
        </p:txBody>
      </p:sp>
      <p:sp>
        <p:nvSpPr>
          <p:cNvPr id="4" name="Rectángulo 3"/>
          <p:cNvSpPr/>
          <p:nvPr/>
        </p:nvSpPr>
        <p:spPr>
          <a:xfrm>
            <a:off x="2987040" y="1136904"/>
            <a:ext cx="185928" cy="33528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768"/>
              </a:lnSpc>
            </a:pPr>
            <a:r>
              <a:rPr lang="en-US" sz="400">
                <a:solidFill>
                  <a:srgbClr val="968769"/>
                </a:solidFill>
                <a:latin typeface="Arial"/>
              </a:rPr>
              <a:t>I    ^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609344" y="1136904"/>
            <a:ext cx="722376" cy="155448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1100" cap="small">
                <a:solidFill>
                  <a:srgbClr val="717EA6"/>
                </a:solidFill>
                <a:latin typeface="Arial"/>
              </a:rPr>
              <a:t>Dl3U© j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600200" y="1283208"/>
            <a:ext cx="597408" cy="54864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indent="0" algn="ctr"/>
            <a:r>
              <a:rPr lang="en-US" sz="400">
                <a:solidFill>
                  <a:srgbClr val="4C4B54"/>
                </a:solidFill>
                <a:latin typeface="Arial"/>
              </a:rPr>
              <a:t>New Open Save Print</a:t>
            </a:r>
          </a:p>
        </p:txBody>
      </p:sp>
      <p:sp>
        <p:nvSpPr>
          <p:cNvPr id="7" name="Rectángulo 6"/>
          <p:cNvSpPr/>
          <p:nvPr/>
        </p:nvSpPr>
        <p:spPr>
          <a:xfrm>
            <a:off x="2316480" y="1207008"/>
            <a:ext cx="182880" cy="73152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1000">
                <a:solidFill>
                  <a:srgbClr val="8E95A2"/>
                </a:solidFill>
                <a:latin typeface="Arial"/>
              </a:rPr>
              <a:t>* to</a:t>
            </a:r>
          </a:p>
        </p:txBody>
      </p:sp>
      <p:sp>
        <p:nvSpPr>
          <p:cNvPr id="8" name="Rectángulo 7"/>
          <p:cNvSpPr/>
          <p:nvPr/>
        </p:nvSpPr>
        <p:spPr>
          <a:xfrm>
            <a:off x="2596896" y="1219200"/>
            <a:ext cx="256032" cy="67056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DF0C10"/>
                </a:solidFill>
                <a:latin typeface="Arial"/>
              </a:rPr>
              <a:t>I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Edit Data</a:t>
            </a:r>
          </a:p>
        </p:txBody>
      </p:sp>
      <p:sp>
        <p:nvSpPr>
          <p:cNvPr id="9" name="Rectángulo 8"/>
          <p:cNvSpPr/>
          <p:nvPr/>
        </p:nvSpPr>
        <p:spPr>
          <a:xfrm>
            <a:off x="1499616" y="1499616"/>
            <a:ext cx="390144" cy="73152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indent="0" algn="r"/>
            <a:r>
              <a:rPr lang="en-US" sz="400">
                <a:solidFill>
                  <a:srgbClr val="628DBA"/>
                </a:solidFill>
                <a:latin typeface="Arial"/>
              </a:rPr>
              <a:t>MyOMLab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2225040" y="1417320"/>
            <a:ext cx="627888" cy="140208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indent="0" algn="r"/>
            <a:r>
              <a:rPr lang="en-US" sz="1100" i="1">
                <a:solidFill>
                  <a:srgbClr val="478EC0"/>
                </a:solidFill>
                <a:latin typeface="Arial"/>
              </a:rPr>
              <a:t>m </a:t>
            </a:r>
            <a:r>
              <a:rPr lang="en-US" sz="1100" i="1">
                <a:solidFill>
                  <a:srgbClr val="2074B4"/>
                </a:solidFill>
                <a:latin typeface="Arial"/>
              </a:rPr>
              <a:t>rw~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1591056" y="1572768"/>
            <a:ext cx="1252728" cy="158496"/>
          </a:xfrm>
          <a:prstGeom prst="rect">
            <a:avLst/>
          </a:prstGeom>
          <a:solidFill>
            <a:srgbClr val="B9D1EB"/>
          </a:solidFill>
        </p:spPr>
        <p:txBody>
          <a:bodyPr lIns="0" tIns="0" rIns="0" bIns="0">
            <a:noAutofit/>
          </a:bodyPr>
          <a:lstStyle/>
          <a:p>
            <a:pPr indent="292100">
              <a:lnSpc>
                <a:spcPts val="792"/>
              </a:lnSpc>
            </a:pPr>
            <a:r>
              <a:rPr lang="en-US" sz="400">
                <a:solidFill>
                  <a:srgbClr val="83858A"/>
                </a:solidFill>
                <a:latin typeface="Arial"/>
              </a:rPr>
              <a:t>Paste From </a:t>
            </a:r>
            <a:r>
              <a:rPr lang="en-US" sz="400">
                <a:solidFill>
                  <a:srgbClr val="5C6C77"/>
                </a:solidFill>
                <a:latin typeface="Arial"/>
              </a:rPr>
              <a:t>Copy Cell </a:t>
            </a:r>
            <a:r>
              <a:rPr lang="en-US" sz="400" u="sng">
                <a:solidFill>
                  <a:srgbClr val="5C6C77"/>
                </a:solidFill>
                <a:latin typeface="Arial"/>
              </a:rPr>
              <a:t>Paste/Copy Help </a:t>
            </a:r>
            <a:r>
              <a:rPr lang="en-US" sz="400">
                <a:solidFill>
                  <a:srgbClr val="282C38"/>
                </a:solidFill>
                <a:latin typeface="Arial"/>
              </a:rPr>
              <a:t>Table formatting </a:t>
            </a:r>
            <a:r>
              <a:rPr lang="en-US" sz="400">
                <a:solidFill>
                  <a:srgbClr val="5C6C77"/>
                </a:solidFill>
                <a:latin typeface="Arial"/>
              </a:rPr>
              <a:t>Arial    </a:t>
            </a:r>
            <a:r>
              <a:rPr lang="en-US" sz="400">
                <a:solidFill>
                  <a:srgbClr val="282C38"/>
                </a:solidFill>
                <a:latin typeface="Arial"/>
              </a:rPr>
              <a:t>* </a:t>
            </a:r>
            <a:r>
              <a:rPr lang="en-US" sz="400">
                <a:solidFill>
                  <a:srgbClr val="83858A"/>
                </a:solidFill>
                <a:latin typeface="Arial"/>
              </a:rPr>
              <a:t>10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2913888" y="1271016"/>
            <a:ext cx="1002792" cy="67056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59576C"/>
                </a:solidFill>
                <a:latin typeface="Arial"/>
              </a:rPr>
              <a:t>Copy Parte Autosize Widen Full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2901696" y="1395984"/>
            <a:ext cx="213360" cy="164592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1300" b="1">
                <a:solidFill>
                  <a:srgbClr val="4B6EA5"/>
                </a:solidFill>
                <a:latin typeface="Tahoma"/>
              </a:rPr>
              <a:t>o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3541776" y="1383792"/>
            <a:ext cx="164592" cy="268224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1150" b="1">
                <a:solidFill>
                  <a:srgbClr val="4C6FB8"/>
                </a:solidFill>
                <a:latin typeface="Arial"/>
              </a:rPr>
              <a:t>'0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4066032" y="1127760"/>
            <a:ext cx="2279904" cy="225552"/>
          </a:xfrm>
          <a:prstGeom prst="rect">
            <a:avLst/>
          </a:prstGeom>
          <a:solidFill>
            <a:srgbClr val="B9D1EB"/>
          </a:solidFill>
        </p:spPr>
        <p:txBody>
          <a:bodyPr lIns="0" tIns="0" rIns="0" bIns="0">
            <a:noAutofit/>
          </a:bodyPr>
          <a:lstStyle/>
          <a:p>
            <a:pPr marL="825500" indent="0" algn="just"/>
            <a:r>
              <a:rPr lang="en-US" sz="450">
                <a:solidFill>
                  <a:srgbClr val="709ED1"/>
                </a:solidFill>
                <a:latin typeface="Tahoma"/>
              </a:rPr>
              <a:t>Hi    </a:t>
            </a:r>
            <a:r>
              <a:rPr lang="en-US" sz="1000" i="1">
                <a:solidFill>
                  <a:srgbClr val="0504F4"/>
                </a:solidFill>
                <a:latin typeface="Arial"/>
              </a:rPr>
              <a:t>^</a:t>
            </a:r>
            <a:r>
              <a:rPr lang="en-US" sz="450">
                <a:solidFill>
                  <a:srgbClr val="0504F4"/>
                </a:solidFill>
                <a:latin typeface="Tahoma"/>
              </a:rPr>
              <a:t>    </a:t>
            </a:r>
            <a:r>
              <a:rPr lang="en-US" sz="450">
                <a:solidFill>
                  <a:srgbClr val="59576C"/>
                </a:solidFill>
                <a:latin typeface="Tahoma"/>
              </a:rPr>
              <a:t>^    ^ </a:t>
            </a:r>
            <a:r>
              <a:rPr lang="en-US" sz="450">
                <a:solidFill>
                  <a:srgbClr val="5C6C77"/>
                </a:solidFill>
                <a:latin typeface="Tahoma"/>
              </a:rPr>
              <a:t>HBF    </a:t>
            </a:r>
            <a:r>
              <a:rPr lang="en-US" sz="1000" i="1">
                <a:solidFill>
                  <a:srgbClr val="2665CF"/>
                </a:solidFill>
                <a:latin typeface="Arial"/>
              </a:rPr>
              <a:t>®</a:t>
            </a:r>
          </a:p>
          <a:p>
            <a:pPr indent="0" algn="just"/>
            <a:r>
              <a:rPr lang="en-US" sz="400">
                <a:solidFill>
                  <a:srgbClr val="8E95A2"/>
                </a:solidFill>
                <a:latin typeface="Arial"/>
              </a:rPr>
              <a:t>isert Insert Copy Cell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Calculator    Normal    Comment Snip Calendar Help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3151632" y="1481328"/>
            <a:ext cx="1213104" cy="91440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59576C"/>
                </a:solidFill>
                <a:latin typeface="Arial"/>
              </a:rPr>
              <a:t>Decimals </a:t>
            </a:r>
            <a:r>
              <a:rPr lang="en-US" sz="400">
                <a:solidFill>
                  <a:srgbClr val="FC6762"/>
                </a:solidFill>
                <a:latin typeface="Arial"/>
              </a:rPr>
              <a:t>0 </a:t>
            </a:r>
            <a:r>
              <a:rPr lang="en-US" sz="400">
                <a:solidFill>
                  <a:srgbClr val="BC1D75"/>
                </a:solidFill>
                <a:latin typeface="Arial"/>
              </a:rPr>
              <a:t>1 </a:t>
            </a:r>
            <a:r>
              <a:rPr lang="en-US" sz="500">
                <a:solidFill>
                  <a:srgbClr val="733969"/>
                </a:solidFill>
                <a:latin typeface="Arial"/>
              </a:rPr>
              <a:t>2 </a:t>
            </a:r>
            <a:r>
              <a:rPr lang="en-US" sz="500">
                <a:solidFill>
                  <a:srgbClr val="FB3909"/>
                </a:solidFill>
                <a:latin typeface="Arial"/>
              </a:rPr>
              <a:t>3 </a:t>
            </a:r>
            <a:r>
              <a:rPr lang="en-US" sz="500">
                <a:solidFill>
                  <a:srgbClr val="9C1E42"/>
                </a:solidFill>
                <a:latin typeface="Arial"/>
              </a:rPr>
              <a:t>4 </a:t>
            </a:r>
            <a:r>
              <a:rPr lang="en-US" sz="500">
                <a:solidFill>
                  <a:srgbClr val="666ACC"/>
                </a:solidFill>
                <a:latin typeface="Arial"/>
              </a:rPr>
              <a:t>5 </a:t>
            </a:r>
            <a:r>
              <a:rPr lang="en-US" sz="500">
                <a:solidFill>
                  <a:srgbClr val="102CCA"/>
                </a:solidFill>
                <a:latin typeface="Arial"/>
              </a:rPr>
              <a:t>6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Open File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4379976" y="1338072"/>
            <a:ext cx="326136" cy="48768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indent="0">
              <a:lnSpc>
                <a:spcPts val="1032"/>
              </a:lnSpc>
            </a:pPr>
            <a:r>
              <a:rPr lang="en-US" sz="400">
                <a:solidFill>
                  <a:srgbClr val="90A5BC"/>
                </a:solidFill>
                <a:latin typeface="Arial"/>
              </a:rPr>
              <a:t>m(s) Down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4379976" y="1453896"/>
            <a:ext cx="27432" cy="57912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indent="0">
              <a:lnSpc>
                <a:spcPts val="1032"/>
              </a:lnSpc>
            </a:pPr>
            <a:r>
              <a:rPr lang="en-US" sz="400">
                <a:solidFill>
                  <a:srgbClr val="79798B"/>
                </a:solidFill>
                <a:latin typeface="Arial"/>
              </a:rPr>
              <a:t>&lt;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2889504" y="1572768"/>
            <a:ext cx="204216" cy="42672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indent="0">
              <a:spcAft>
                <a:spcPts val="210"/>
              </a:spcAft>
            </a:pPr>
            <a:r>
              <a:rPr lang="en-US" sz="400">
                <a:solidFill>
                  <a:srgbClr val="59576C"/>
                </a:solidFill>
                <a:latin typeface="Arial"/>
              </a:rPr>
              <a:t>Web Site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2883408" y="1667256"/>
            <a:ext cx="1728216" cy="70104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 baseline="30000">
                <a:latin typeface="Arial"/>
              </a:rPr>
              <a:t>r</a:t>
            </a:r>
            <a:r>
              <a:rPr lang="en-US" sz="400">
                <a:latin typeface="Arial"/>
              </a:rPr>
              <a:t> </a:t>
            </a:r>
            <a:r>
              <a:rPr lang="en-US" sz="400">
                <a:solidFill>
                  <a:srgbClr val="79798B"/>
                </a:solidFill>
                <a:latin typeface="Arial"/>
              </a:rPr>
              <a:t>too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Fix Dec 0.0 </a:t>
            </a:r>
            <a:r>
              <a:rPr lang="en-US" sz="400">
                <a:solidFill>
                  <a:srgbClr val="2B2A2E"/>
                </a:solidFill>
                <a:latin typeface="Arial"/>
              </a:rPr>
              <a:t>i@l </a:t>
            </a:r>
            <a:r>
              <a:rPr lang="en-US" sz="400">
                <a:latin typeface="Arial"/>
              </a:rPr>
              <a:t>"j" </a:t>
            </a:r>
            <a:r>
              <a:rPr lang="en-US" sz="400">
                <a:solidFill>
                  <a:srgbClr val="2B2A2E"/>
                </a:solidFill>
                <a:latin typeface="Arial"/>
              </a:rPr>
              <a:t>Selected cells formatting </a:t>
            </a:r>
            <a:r>
              <a:rPr lang="en-US" sz="400">
                <a:latin typeface="Arial"/>
              </a:rPr>
              <a:t>B </a:t>
            </a:r>
            <a:r>
              <a:rPr lang="en-US" sz="400">
                <a:solidFill>
                  <a:srgbClr val="2B2A2E"/>
                </a:solidFill>
                <a:latin typeface="Arial"/>
              </a:rPr>
              <a:t>/ Q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4876800" y="1499616"/>
            <a:ext cx="329184" cy="231648"/>
          </a:xfrm>
          <a:prstGeom prst="rect">
            <a:avLst/>
          </a:prstGeom>
          <a:solidFill>
            <a:srgbClr val="B9D1EB"/>
          </a:solidFill>
        </p:spPr>
        <p:txBody>
          <a:bodyPr lIns="0" tIns="0" rIns="0" bIns="0">
            <a:noAutofit/>
          </a:bodyPr>
          <a:lstStyle/>
          <a:p>
            <a:pPr indent="0">
              <a:spcAft>
                <a:spcPts val="420"/>
              </a:spcAft>
            </a:pPr>
            <a:r>
              <a:rPr lang="en-US" sz="400">
                <a:solidFill>
                  <a:srgbClr val="59576C"/>
                </a:solidFill>
                <a:latin typeface="Arial"/>
              </a:rPr>
              <a:t>Next</a:t>
            </a:r>
          </a:p>
          <a:p>
            <a:pPr indent="0"/>
            <a:r>
              <a:rPr lang="en-US" sz="500">
                <a:solidFill>
                  <a:srgbClr val="59576C"/>
                </a:solidFill>
                <a:latin typeface="Arial"/>
              </a:rPr>
              <a:t>s </a:t>
            </a:r>
            <a:r>
              <a:rPr lang="en-US" sz="500" cap="small">
                <a:solidFill>
                  <a:srgbClr val="1B1D7D"/>
                </a:solidFill>
                <a:latin typeface="Arial"/>
              </a:rPr>
              <a:t>a</a:t>
            </a:r>
            <a:r>
              <a:rPr lang="en-US" sz="500">
                <a:solidFill>
                  <a:srgbClr val="1B1D7D"/>
                </a:solidFill>
                <a:latin typeface="Arial"/>
              </a:rPr>
              <a:t> a*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1542288" y="1761744"/>
            <a:ext cx="3523488" cy="73152"/>
          </a:xfrm>
          <a:prstGeom prst="rect">
            <a:avLst/>
          </a:prstGeom>
          <a:solidFill>
            <a:srgbClr val="F98071"/>
          </a:solidFill>
        </p:spPr>
        <p:txBody>
          <a:bodyPr wrap="none" lIns="0" tIns="0" rIns="0" bIns="0">
            <a:noAutofit/>
          </a:bodyPr>
          <a:lstStyle/>
          <a:p>
            <a:pPr indent="0" algn="r">
              <a:spcAft>
                <a:spcPts val="630"/>
              </a:spcAft>
            </a:pPr>
            <a:r>
              <a:rPr lang="en-US" sz="400">
                <a:solidFill>
                  <a:srgbClr val="351A1B"/>
                </a:solidFill>
                <a:latin typeface="Arial"/>
              </a:rPr>
              <a:t>INSTRUCTION: </a:t>
            </a:r>
            <a:r>
              <a:rPr lang="en-US" sz="400">
                <a:solidFill>
                  <a:srgbClr val="743837"/>
                </a:solidFill>
                <a:latin typeface="Arial"/>
              </a:rPr>
              <a:t>There are more results available </a:t>
            </a:r>
            <a:r>
              <a:rPr lang="en-US" sz="400">
                <a:solidFill>
                  <a:srgbClr val="9C453F"/>
                </a:solidFill>
                <a:latin typeface="Arial"/>
              </a:rPr>
              <a:t>in </a:t>
            </a:r>
            <a:r>
              <a:rPr lang="en-US" sz="400">
                <a:solidFill>
                  <a:srgbClr val="743837"/>
                </a:solidFill>
                <a:latin typeface="Arial"/>
              </a:rPr>
              <a:t>additional windows. These may be opened by using the SOLUTIONS menu in the Main Menu.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1572768" y="1956816"/>
            <a:ext cx="877824" cy="1712976"/>
          </a:xfrm>
          <a:prstGeom prst="rect">
            <a:avLst/>
          </a:prstGeom>
          <a:solidFill>
            <a:srgbClr val="FCDABA"/>
          </a:solidFill>
        </p:spPr>
        <p:txBody>
          <a:bodyPr lIns="0" tIns="0" rIns="0" bIns="0">
            <a:noAutofit/>
          </a:bodyPr>
          <a:lstStyle/>
          <a:p>
            <a:pPr indent="0" algn="just">
              <a:lnSpc>
                <a:spcPts val="792"/>
              </a:lnSpc>
              <a:spcBef>
                <a:spcPts val="630"/>
              </a:spcBef>
            </a:pPr>
            <a:r>
              <a:rPr lang="en-US" sz="400">
                <a:solidFill>
                  <a:srgbClr val="628DBA"/>
                </a:solidFill>
                <a:latin typeface="Arial"/>
              </a:rPr>
              <a:t>Module tree   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Hide Panel</a:t>
            </a:r>
          </a:p>
          <a:p>
            <a:pPr indent="63500">
              <a:lnSpc>
                <a:spcPts val="792"/>
              </a:lnSpc>
            </a:pPr>
            <a:r>
              <a:rPr lang="en-US" sz="400">
                <a:solidFill>
                  <a:srgbClr val="76645F"/>
                </a:solidFill>
                <a:latin typeface="Arial"/>
              </a:rPr>
              <a:t>Assignment</a:t>
            </a:r>
          </a:p>
          <a:p>
            <a:pPr indent="0">
              <a:lnSpc>
                <a:spcPts val="552"/>
              </a:lnSpc>
            </a:pPr>
            <a:r>
              <a:rPr lang="en-US" sz="450" i="1">
                <a:solidFill>
                  <a:srgbClr val="76645F"/>
                </a:solidFill>
                <a:latin typeface="Times New Roman"/>
              </a:rPr>
              <a:t>*</a:t>
            </a:r>
            <a:r>
              <a:rPr lang="en-US" sz="400">
                <a:solidFill>
                  <a:srgbClr val="76645F"/>
                </a:solidFill>
                <a:latin typeface="Arial"/>
              </a:rPr>
              <a:t> Breakeven.'Cost-Volume Analysis S- Decision Analysis Decision Tables Decision Trees (Graphical)</a:t>
            </a:r>
          </a:p>
          <a:p>
            <a:pPr indent="152400">
              <a:lnSpc>
                <a:spcPts val="552"/>
              </a:lnSpc>
            </a:pPr>
            <a:r>
              <a:rPr lang="en-US" sz="400">
                <a:solidFill>
                  <a:srgbClr val="76645F"/>
                </a:solidFill>
                <a:latin typeface="Arial"/>
              </a:rPr>
              <a:t>One Period Inventory (Supply/Dei Factor Raimg - Forecasting</a:t>
            </a:r>
          </a:p>
          <a:p>
            <a:pPr indent="152400">
              <a:lnSpc>
                <a:spcPts val="552"/>
              </a:lnSpc>
              <a:spcAft>
                <a:spcPts val="210"/>
              </a:spcAft>
            </a:pPr>
            <a:r>
              <a:rPr lang="en-US" sz="400">
                <a:solidFill>
                  <a:srgbClr val="76645F"/>
                </a:solidFill>
                <a:latin typeface="Arial"/>
              </a:rPr>
              <a:t>Time Series </a:t>
            </a:r>
            <a:r>
              <a:rPr lang="es" sz="400">
                <a:solidFill>
                  <a:srgbClr val="76645F"/>
                </a:solidFill>
                <a:latin typeface="Arial"/>
              </a:rPr>
              <a:t>Analysñ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Least Squares - Simple and </a:t>
            </a:r>
            <a:r>
              <a:rPr lang="en-US" sz="400">
                <a:solidFill>
                  <a:srgbClr val="76645F"/>
                </a:solidFill>
                <a:latin typeface="Candara"/>
              </a:rPr>
              <a:t>MuKp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Regression Projector Error Analysis Game Theory Goal Programming Integer t Mued Integer Programming</a:t>
            </a:r>
          </a:p>
          <a:p>
            <a:pPr indent="63500">
              <a:lnSpc>
                <a:spcPts val="552"/>
              </a:lnSpc>
            </a:pPr>
            <a:r>
              <a:rPr lang="en-US" sz="400">
                <a:solidFill>
                  <a:srgbClr val="FC6762"/>
                </a:solidFill>
                <a:latin typeface="Arial"/>
              </a:rPr>
              <a:t>linear Programming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Maikov Analysis </a:t>
            </a:r>
            <a:r>
              <a:rPr lang="en-US" sz="400">
                <a:solidFill>
                  <a:srgbClr val="4C4B54"/>
                </a:solidFill>
                <a:latin typeface="Arial"/>
              </a:rPr>
              <a:t>Material Requirements Harming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a- Networks</a:t>
            </a:r>
          </a:p>
          <a:p>
            <a:pPr indent="0">
              <a:lnSpc>
                <a:spcPts val="552"/>
              </a:lnSpc>
            </a:pPr>
            <a:r>
              <a:rPr lang="en-US" sz="400">
                <a:solidFill>
                  <a:srgbClr val="76645F"/>
                </a:solidFill>
                <a:latin typeface="Arial"/>
              </a:rPr>
              <a:t>a Project Management (PERT/CPM) i Quality Control Scoring Model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2554224" y="1993392"/>
            <a:ext cx="353568" cy="182880"/>
          </a:xfrm>
          <a:prstGeom prst="rect">
            <a:avLst/>
          </a:prstGeom>
          <a:solidFill>
            <a:srgbClr val="F5F5E9"/>
          </a:solidFill>
        </p:spPr>
        <p:txBody>
          <a:bodyPr lIns="0" tIns="0" rIns="0" bIns="0">
            <a:noAutofit/>
          </a:bodyPr>
          <a:lstStyle/>
          <a:p>
            <a:pPr indent="0" algn="just">
              <a:lnSpc>
                <a:spcPts val="792"/>
              </a:lnSpc>
            </a:pPr>
            <a:r>
              <a:rPr lang="en-US" sz="400">
                <a:solidFill>
                  <a:srgbClr val="0864B8"/>
                </a:solidFill>
                <a:latin typeface="Arial"/>
              </a:rPr>
              <a:t>O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Maximize </a:t>
            </a:r>
            <a:r>
              <a:rPr lang="en-US" sz="400">
                <a:solidFill>
                  <a:srgbClr val="B6B0AE"/>
                </a:solidFill>
                <a:latin typeface="Arial"/>
              </a:rPr>
              <a:t>O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Mrimize</a:t>
            </a:r>
          </a:p>
        </p:txBody>
      </p:sp>
      <p:sp>
        <p:nvSpPr>
          <p:cNvPr id="25" name="Rectángulo 24"/>
          <p:cNvSpPr/>
          <p:nvPr/>
        </p:nvSpPr>
        <p:spPr>
          <a:xfrm>
            <a:off x="3889248" y="1987296"/>
            <a:ext cx="1267968" cy="188976"/>
          </a:xfrm>
          <a:prstGeom prst="rect">
            <a:avLst/>
          </a:prstGeom>
          <a:solidFill>
            <a:srgbClr val="F5F5E9"/>
          </a:solidFill>
        </p:spPr>
        <p:txBody>
          <a:bodyPr lIns="0" tIns="0" rIns="0" bIns="0">
            <a:noAutofit/>
          </a:bodyPr>
          <a:lstStyle/>
          <a:p>
            <a:pPr indent="0" algn="just">
              <a:lnSpc>
                <a:spcPts val="456"/>
              </a:lnSpc>
            </a:pPr>
            <a:r>
              <a:rPr lang="en-US" sz="400">
                <a:solidFill>
                  <a:srgbClr val="867570"/>
                </a:solidFill>
                <a:latin typeface="Arial"/>
              </a:rPr>
              <a:t>Multipie </a:t>
            </a:r>
            <a:r>
              <a:rPr lang="en-US" sz="400">
                <a:solidFill>
                  <a:srgbClr val="867570"/>
                </a:solidFill>
                <a:latin typeface="Times New Roman"/>
              </a:rPr>
              <a:t>optimal </a:t>
            </a:r>
            <a:r>
              <a:rPr lang="es" sz="400">
                <a:solidFill>
                  <a:srgbClr val="867570"/>
                </a:solidFill>
                <a:latin typeface="Times New Roman"/>
              </a:rPr>
              <a:t>Solutions </a:t>
            </a:r>
            <a:r>
              <a:rPr lang="en-US" sz="400">
                <a:solidFill>
                  <a:srgbClr val="867570"/>
                </a:solidFill>
                <a:latin typeface="Arial"/>
              </a:rPr>
              <a:t>exist The </a:t>
            </a:r>
            <a:r>
              <a:rPr lang="en-US" sz="400">
                <a:solidFill>
                  <a:srgbClr val="867570"/>
                </a:solidFill>
                <a:latin typeface="Times New Roman"/>
              </a:rPr>
              <a:t>solution is </a:t>
            </a:r>
            <a:r>
              <a:rPr lang="en-US" sz="400">
                <a:solidFill>
                  <a:srgbClr val="867570"/>
                </a:solidFill>
                <a:latin typeface="Arial"/>
              </a:rPr>
              <a:t>degenerate </a:t>
            </a:r>
            <a:r>
              <a:rPr lang="en-US" sz="450" i="1">
                <a:solidFill>
                  <a:srgbClr val="867570"/>
                </a:solidFill>
                <a:latin typeface="Times New Roman"/>
              </a:rPr>
              <a:t>&gt; </a:t>
            </a:r>
            <a:r>
              <a:rPr lang="en-US" sz="400">
                <a:solidFill>
                  <a:srgbClr val="867570"/>
                </a:solidFill>
                <a:latin typeface="Arial"/>
              </a:rPr>
              <a:t>basic variable has a value of </a:t>
            </a:r>
            <a:r>
              <a:rPr lang="en-US" sz="400">
                <a:solidFill>
                  <a:srgbClr val="8E95A2"/>
                </a:solidFill>
                <a:latin typeface="Arial"/>
              </a:rPr>
              <a:t>0. </a:t>
            </a:r>
            <a:r>
              <a:rPr lang="en-US" sz="400">
                <a:solidFill>
                  <a:srgbClr val="867570"/>
                </a:solidFill>
                <a:latin typeface="Arial"/>
              </a:rPr>
              <a:t>Interpret its reduced cost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2523744" y="2255520"/>
            <a:ext cx="585216" cy="79248"/>
          </a:xfrm>
          <a:prstGeom prst="rect">
            <a:avLst/>
          </a:prstGeom>
          <a:solidFill>
            <a:srgbClr val="F5F5E9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 b="1" u="sng">
                <a:solidFill>
                  <a:srgbClr val="5BADF3"/>
                </a:solidFill>
                <a:latin typeface="Arial"/>
              </a:rPr>
              <a:t>(untitled) Solution</a:t>
            </a:r>
          </a:p>
        </p:txBody>
      </p:sp>
      <p:graphicFrame>
        <p:nvGraphicFramePr>
          <p:cNvPr id="27" name="Tabla 26"/>
          <p:cNvGraphicFramePr>
            <a:graphicFrameLocks noGrp="1"/>
          </p:cNvGraphicFramePr>
          <p:nvPr/>
        </p:nvGraphicFramePr>
        <p:xfrm>
          <a:off x="2502408" y="2322576"/>
          <a:ext cx="3176016" cy="1328928"/>
        </p:xfrm>
        <a:graphic>
          <a:graphicData uri="http://schemas.openxmlformats.org/drawingml/2006/table">
            <a:tbl>
              <a:tblPr/>
              <a:tblGrid>
                <a:gridCol w="804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92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28016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Original </a:t>
                      </a:r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Problem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59576C"/>
                          </a:solidFill>
                          <a:latin typeface="Arial"/>
                        </a:rPr>
                        <a:t>Maximize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C4B54"/>
                          </a:solidFill>
                          <a:latin typeface="Arial"/>
                        </a:rPr>
                        <a:t>X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9576C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Constraint </a:t>
                      </a:r>
                      <a:r>
                        <a:rPr lang="es" sz="500" b="1">
                          <a:solidFill>
                            <a:srgbClr val="716F74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6645F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3858A"/>
                          </a:solidFill>
                          <a:latin typeface="Arial"/>
                        </a:rPr>
                        <a:t>&lt;=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3858A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457072"/>
                          </a:solidFill>
                          <a:latin typeface="Arial"/>
                        </a:rPr>
                        <a:t>Constraint 2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87A53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D7557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&lt;=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Constraint 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F6233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&gt;=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9798B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59576C"/>
                          </a:solidFill>
                          <a:latin typeface="Arial"/>
                        </a:rPr>
                        <a:t>Constraint 4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06385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D7557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325256"/>
                          </a:solidFill>
                          <a:latin typeface="Arial"/>
                        </a:rPr>
                        <a:t>&gt;=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57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4488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76645F"/>
                          </a:solidFill>
                          <a:latin typeface="Arial"/>
                        </a:rPr>
                        <a:t>Dual Problem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9576C"/>
                          </a:solidFill>
                          <a:latin typeface="Arial"/>
                        </a:rPr>
                        <a:t>Constraint </a:t>
                      </a:r>
                      <a:r>
                        <a:rPr lang="en-US" sz="500" b="1">
                          <a:solidFill>
                            <a:srgbClr val="2B2A2E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95668"/>
                          </a:solidFill>
                          <a:latin typeface="Arial"/>
                        </a:rPr>
                        <a:t>Constraint 2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Constraint 3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95668"/>
                          </a:solidFill>
                          <a:latin typeface="Arial"/>
                        </a:rPr>
                        <a:t>Constraint </a:t>
                      </a:r>
                      <a:r>
                        <a:rPr lang="en-US" sz="500" b="1">
                          <a:solidFill>
                            <a:srgbClr val="44423E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94488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Minimize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9576C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91676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9798B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88392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343757"/>
                          </a:solidFill>
                          <a:latin typeface="Arial"/>
                        </a:rPr>
                        <a:t>X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282C38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325256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-1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57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5758A"/>
                          </a:solidFill>
                          <a:latin typeface="Arial"/>
                        </a:rPr>
                        <a:t>&gt;=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36373D"/>
                          </a:solidFill>
                          <a:latin typeface="Arial"/>
                        </a:rPr>
                        <a:t>20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94488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9C7651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91676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2799D"/>
                          </a:solidFill>
                          <a:latin typeface="Arial"/>
                        </a:rPr>
                        <a:t>-1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3858A"/>
                          </a:solidFill>
                          <a:latin typeface="Arial"/>
                        </a:rPr>
                        <a:t>&gt;=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9576C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97536"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8" name="Rectángulo 27"/>
          <p:cNvSpPr/>
          <p:nvPr/>
        </p:nvSpPr>
        <p:spPr>
          <a:xfrm>
            <a:off x="1554480" y="3767328"/>
            <a:ext cx="944880" cy="195072"/>
          </a:xfrm>
          <a:prstGeom prst="rect">
            <a:avLst/>
          </a:prstGeom>
          <a:solidFill>
            <a:srgbClr val="DDE0E4"/>
          </a:solidFill>
        </p:spPr>
        <p:txBody>
          <a:bodyPr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59576C"/>
                </a:solidFill>
                <a:latin typeface="Arial"/>
              </a:rPr>
              <a:t>Linear Programming Solution Screen</a:t>
            </a:r>
          </a:p>
          <a:p>
            <a:pPr indent="0"/>
            <a:r>
              <a:rPr lang="en-US" sz="1100">
                <a:solidFill>
                  <a:srgbClr val="B14C40"/>
                </a:solidFill>
                <a:latin typeface="Arial"/>
              </a:rPr>
              <a:t>To</a:t>
            </a:r>
          </a:p>
        </p:txBody>
      </p:sp>
      <p:sp>
        <p:nvSpPr>
          <p:cNvPr id="29" name="Rectángulo 28"/>
          <p:cNvSpPr/>
          <p:nvPr/>
        </p:nvSpPr>
        <p:spPr>
          <a:xfrm>
            <a:off x="3066288" y="3767328"/>
            <a:ext cx="2316480" cy="249936"/>
          </a:xfrm>
          <a:prstGeom prst="rect">
            <a:avLst/>
          </a:prstGeom>
          <a:solidFill>
            <a:srgbClr val="B9D1EB"/>
          </a:solidFill>
        </p:spPr>
        <p:txBody>
          <a:bodyPr lIns="0" tIns="0" rIns="0" bIns="0">
            <a:noAutofit/>
          </a:bodyPr>
          <a:lstStyle/>
          <a:p>
            <a:pPr marL="698500" indent="0">
              <a:spcAft>
                <a:spcPts val="210"/>
              </a:spcAft>
            </a:pPr>
            <a:r>
              <a:rPr lang="en-US" sz="400">
                <a:solidFill>
                  <a:srgbClr val="59576C"/>
                </a:solidFill>
                <a:latin typeface="Arial"/>
              </a:rPr>
              <a:t>Taylor's Introduction to Management Science Textbook</a:t>
            </a:r>
          </a:p>
          <a:p>
            <a:pPr indent="0"/>
            <a:r>
              <a:rPr lang="en-US" sz="950">
                <a:solidFill>
                  <a:srgbClr val="36373D"/>
                </a:solidFill>
                <a:latin typeface="Candara"/>
              </a:rPr>
              <a:t>Q L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6132576" y="3944112"/>
            <a:ext cx="146304" cy="85344"/>
          </a:xfrm>
          <a:prstGeom prst="rect">
            <a:avLst/>
          </a:prstGeom>
          <a:solidFill>
            <a:srgbClr val="E2DCD6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36373D"/>
                </a:solidFill>
                <a:latin typeface="Arial"/>
              </a:rPr>
              <a:t>LAA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6315456" y="3706368"/>
            <a:ext cx="804672" cy="344424"/>
          </a:xfrm>
          <a:prstGeom prst="rect">
            <a:avLst/>
          </a:prstGeom>
          <a:solidFill>
            <a:srgbClr val="E2DCD6"/>
          </a:solidFill>
        </p:spPr>
        <p:txBody>
          <a:bodyPr lIns="0" tIns="0" rIns="0" bIns="0">
            <a:noAutofit/>
          </a:bodyPr>
          <a:lstStyle/>
          <a:p>
            <a:pPr indent="0">
              <a:spcAft>
                <a:spcPts val="210"/>
              </a:spcAft>
            </a:pPr>
            <a:r>
              <a:rPr lang="en-US" sz="400">
                <a:solidFill>
                  <a:srgbClr val="59576C"/>
                </a:solidFill>
                <a:latin typeface="Arial"/>
              </a:rPr>
              <a:t>Developed by Howard J. Weiss</a:t>
            </a:r>
          </a:p>
          <a:p>
            <a:pPr indent="127000">
              <a:lnSpc>
                <a:spcPts val="240"/>
              </a:lnSpc>
            </a:pPr>
            <a:r>
              <a:rPr lang="en-US" sz="400">
                <a:solidFill>
                  <a:srgbClr val="4C4B54"/>
                </a:solidFill>
                <a:latin typeface="Candara"/>
              </a:rPr>
              <a:t>00) </a:t>
            </a:r>
            <a:r>
              <a:rPr lang="en-US" sz="400">
                <a:solidFill>
                  <a:srgbClr val="201E1F"/>
                </a:solidFill>
                <a:latin typeface="Candara"/>
              </a:rPr>
              <a:t>ID </a:t>
            </a:r>
            <a:r>
              <a:rPr lang="en-US" sz="400" baseline="30000">
                <a:solidFill>
                  <a:srgbClr val="4C4B54"/>
                </a:solidFill>
                <a:latin typeface="Candara"/>
              </a:rPr>
              <a:t>0106 </a:t>
            </a:r>
            <a:r>
              <a:rPr lang="en-US" sz="450" b="1" baseline="30000">
                <a:solidFill>
                  <a:srgbClr val="59576C"/>
                </a:solidFill>
                <a:latin typeface="Tahoma"/>
              </a:rPr>
              <a:t>a</a:t>
            </a:r>
            <a:r>
              <a:rPr lang="en-US" sz="450" b="1">
                <a:solidFill>
                  <a:srgbClr val="59576C"/>
                </a:solidFill>
                <a:latin typeface="Tahoma"/>
              </a:rPr>
              <a:t>‘</a:t>
            </a:r>
            <a:r>
              <a:rPr lang="en-US" sz="450" b="1" baseline="30000">
                <a:solidFill>
                  <a:srgbClr val="4C4B54"/>
                </a:solidFill>
                <a:latin typeface="Tahoma"/>
              </a:rPr>
              <a:t>m</a:t>
            </a:r>
            <a:r>
              <a:rPr lang="en-US" sz="450" b="1">
                <a:solidFill>
                  <a:srgbClr val="4C4B54"/>
                </a:solidFill>
                <a:latin typeface="Tahoma"/>
              </a:rPr>
              <a:t> </a:t>
            </a:r>
            <a:r>
              <a:rPr lang="en-US" sz="500" i="1" spc="-50">
                <a:solidFill>
                  <a:srgbClr val="201E1F"/>
                </a:solidFill>
                <a:latin typeface="Candara"/>
              </a:rPr>
              <a:t>Hi </a:t>
            </a:r>
            <a:r>
              <a:rPr lang="en-US" sz="400">
                <a:solidFill>
                  <a:srgbClr val="201E1F"/>
                </a:solidFill>
                <a:latin typeface="Arial"/>
              </a:rPr>
              <a:t>*    ^    20/09/2025 -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1298448" y="4852416"/>
            <a:ext cx="3328416" cy="295960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54000" indent="0">
              <a:lnSpc>
                <a:spcPts val="2568"/>
              </a:lnSpc>
            </a:pPr>
            <a:r>
              <a:rPr lang="en-US" sz="1150" b="1">
                <a:latin typeface="Arial"/>
              </a:rPr>
              <a:t>RSTUDIO </a:t>
            </a:r>
            <a:r>
              <a:rPr lang="es" sz="1150" b="1">
                <a:latin typeface="Arial"/>
              </a:rPr>
              <a:t>Y </a:t>
            </a:r>
            <a:r>
              <a:rPr lang="en-US" sz="1150" b="1">
                <a:latin typeface="Arial"/>
              </a:rPr>
              <a:t>POMQM - </a:t>
            </a:r>
            <a:r>
              <a:rPr lang="es" sz="1150" b="1">
                <a:latin typeface="Arial"/>
              </a:rPr>
              <a:t>MINIMIZAR Ejercicio </a:t>
            </a:r>
            <a:r>
              <a:rPr lang="en-US" sz="1150" b="1">
                <a:latin typeface="Arial"/>
              </a:rPr>
              <a:t>1 — </a:t>
            </a:r>
            <a:r>
              <a:rPr lang="es" sz="1150" b="1">
                <a:latin typeface="Arial"/>
              </a:rPr>
              <a:t>Fertilizantes Enunciado:</a:t>
            </a:r>
          </a:p>
          <a:p>
            <a:pPr marL="254000" indent="0">
              <a:lnSpc>
                <a:spcPts val="2568"/>
              </a:lnSpc>
            </a:pPr>
            <a:r>
              <a:rPr lang="es" sz="1100">
                <a:latin typeface="Arial"/>
              </a:rPr>
              <a:t>Un agricultor mezcla fertilizantes A (x) y B (y).</a:t>
            </a:r>
          </a:p>
          <a:p>
            <a:pPr indent="0" algn="just">
              <a:lnSpc>
                <a:spcPts val="2568"/>
              </a:lnSpc>
            </a:pPr>
            <a:r>
              <a:rPr lang="es" sz="1100">
                <a:latin typeface="Arial"/>
              </a:rPr>
              <a:t>•    Costos: A = 4 $/kg, B = 6 $/kg</a:t>
            </a:r>
          </a:p>
          <a:p>
            <a:pPr indent="0" algn="just">
              <a:lnSpc>
                <a:spcPts val="2568"/>
              </a:lnSpc>
            </a:pPr>
            <a:r>
              <a:rPr lang="es" sz="1100">
                <a:latin typeface="Arial"/>
              </a:rPr>
              <a:t>•    Requerimientos:</a:t>
            </a:r>
          </a:p>
          <a:p>
            <a:pPr marL="622300" indent="0" algn="just">
              <a:lnSpc>
                <a:spcPts val="1608"/>
              </a:lnSpc>
            </a:pPr>
            <a:r>
              <a:rPr lang="es" sz="950">
                <a:solidFill>
                  <a:srgbClr val="58565B"/>
                </a:solidFill>
                <a:latin typeface="Candara"/>
              </a:rPr>
              <a:t>•    </a:t>
            </a:r>
            <a:r>
              <a:rPr lang="es" sz="950">
                <a:solidFill>
                  <a:srgbClr val="201E1F"/>
                </a:solidFill>
                <a:latin typeface="Candara"/>
              </a:rPr>
              <a:t>Proteína: </a:t>
            </a:r>
            <a:r>
              <a:rPr lang="es" sz="850" i="1" spc="100">
                <a:solidFill>
                  <a:srgbClr val="201E1F"/>
                </a:solidFill>
                <a:latin typeface="Arial"/>
              </a:rPr>
              <a:t>2x</a:t>
            </a:r>
            <a:r>
              <a:rPr lang="es" sz="950">
                <a:solidFill>
                  <a:srgbClr val="201E1F"/>
                </a:solidFill>
                <a:latin typeface="Candara"/>
              </a:rPr>
              <a:t> + </a:t>
            </a:r>
            <a:r>
              <a:rPr lang="es" sz="850" i="1" spc="100">
                <a:solidFill>
                  <a:srgbClr val="201E1F"/>
                </a:solidFill>
                <a:latin typeface="Arial"/>
              </a:rPr>
              <a:t>y</a:t>
            </a:r>
            <a:r>
              <a:rPr lang="es" sz="950">
                <a:solidFill>
                  <a:srgbClr val="201E1F"/>
                </a:solidFill>
                <a:latin typeface="Candara"/>
              </a:rPr>
              <a:t> &gt; 8</a:t>
            </a:r>
          </a:p>
          <a:p>
            <a:pPr marL="622300" indent="0" algn="just">
              <a:lnSpc>
                <a:spcPts val="1608"/>
              </a:lnSpc>
            </a:pPr>
            <a:r>
              <a:rPr lang="es" sz="950">
                <a:solidFill>
                  <a:srgbClr val="58565B"/>
                </a:solidFill>
                <a:latin typeface="Candara"/>
              </a:rPr>
              <a:t>•    </a:t>
            </a:r>
            <a:r>
              <a:rPr lang="es" sz="950">
                <a:solidFill>
                  <a:srgbClr val="44423E"/>
                </a:solidFill>
                <a:latin typeface="Candara"/>
              </a:rPr>
              <a:t>Energía: </a:t>
            </a:r>
            <a:r>
              <a:rPr lang="es" sz="850" i="1" spc="100">
                <a:solidFill>
                  <a:srgbClr val="201E1F"/>
                </a:solidFill>
                <a:latin typeface="Arial"/>
              </a:rPr>
              <a:t>x</a:t>
            </a:r>
            <a:r>
              <a:rPr lang="es" sz="950">
                <a:solidFill>
                  <a:srgbClr val="201E1F"/>
                </a:solidFill>
                <a:latin typeface="Candara"/>
              </a:rPr>
              <a:t> + </a:t>
            </a:r>
            <a:r>
              <a:rPr lang="es" sz="850" i="1" spc="100">
                <a:solidFill>
                  <a:srgbClr val="201E1F"/>
                </a:solidFill>
                <a:latin typeface="Arial"/>
              </a:rPr>
              <a:t>y</a:t>
            </a:r>
            <a:r>
              <a:rPr lang="es" sz="950">
                <a:solidFill>
                  <a:srgbClr val="201E1F"/>
                </a:solidFill>
                <a:latin typeface="Candara"/>
              </a:rPr>
              <a:t> </a:t>
            </a:r>
            <a:r>
              <a:rPr lang="es" sz="950">
                <a:solidFill>
                  <a:srgbClr val="44423E"/>
                </a:solidFill>
                <a:latin typeface="Candara"/>
              </a:rPr>
              <a:t>&gt; </a:t>
            </a:r>
            <a:r>
              <a:rPr lang="es" sz="950">
                <a:solidFill>
                  <a:srgbClr val="201E1F"/>
                </a:solidFill>
                <a:latin typeface="Candara"/>
              </a:rPr>
              <a:t>5</a:t>
            </a:r>
          </a:p>
          <a:p>
            <a:pPr marL="622300" indent="0" algn="just">
              <a:lnSpc>
                <a:spcPts val="1608"/>
              </a:lnSpc>
              <a:spcAft>
                <a:spcPts val="210"/>
              </a:spcAft>
            </a:pPr>
            <a:r>
              <a:rPr lang="es" sz="950">
                <a:solidFill>
                  <a:srgbClr val="58565B"/>
                </a:solidFill>
                <a:latin typeface="Candara"/>
              </a:rPr>
              <a:t>•    </a:t>
            </a:r>
            <a:r>
              <a:rPr lang="es" sz="850" i="1" spc="100">
                <a:solidFill>
                  <a:srgbClr val="201E1F"/>
                </a:solidFill>
                <a:latin typeface="Arial"/>
              </a:rPr>
              <a:t>x, y</a:t>
            </a:r>
            <a:r>
              <a:rPr lang="es" sz="950">
                <a:solidFill>
                  <a:srgbClr val="201E1F"/>
                </a:solidFill>
                <a:latin typeface="Candara"/>
              </a:rPr>
              <a:t> </a:t>
            </a:r>
            <a:r>
              <a:rPr lang="es" sz="950">
                <a:solidFill>
                  <a:srgbClr val="44423E"/>
                </a:solidFill>
                <a:latin typeface="Candara"/>
              </a:rPr>
              <a:t>&gt; </a:t>
            </a:r>
            <a:r>
              <a:rPr lang="es" sz="950">
                <a:solidFill>
                  <a:srgbClr val="201E1F"/>
                </a:solidFill>
                <a:latin typeface="Candara"/>
              </a:rPr>
              <a:t>0</a:t>
            </a:r>
          </a:p>
          <a:p>
            <a:pPr marL="330200" indent="0">
              <a:spcAft>
                <a:spcPts val="840"/>
              </a:spcAft>
            </a:pPr>
            <a:r>
              <a:rPr lang="es" sz="950">
                <a:solidFill>
                  <a:srgbClr val="201E1F"/>
                </a:solidFill>
                <a:latin typeface="Candara"/>
              </a:rPr>
              <a:t>Primal </a:t>
            </a:r>
            <a:r>
              <a:rPr lang="en-US" sz="950">
                <a:solidFill>
                  <a:srgbClr val="201E1F"/>
                </a:solidFill>
                <a:latin typeface="Candara"/>
              </a:rPr>
              <a:t>(Min </a:t>
            </a:r>
            <a:r>
              <a:rPr lang="es" sz="950">
                <a:solidFill>
                  <a:srgbClr val="201E1F"/>
                </a:solidFill>
                <a:latin typeface="Candara"/>
              </a:rPr>
              <a:t>Z):</a:t>
            </a:r>
          </a:p>
          <a:p>
            <a:pPr marL="2019300" indent="0"/>
            <a:r>
              <a:rPr lang="es" sz="850" i="1" spc="100">
                <a:solidFill>
                  <a:srgbClr val="201E1F"/>
                </a:solidFill>
                <a:latin typeface="Arial"/>
              </a:rPr>
              <a:t>Z</a:t>
            </a:r>
            <a:r>
              <a:rPr lang="es" sz="950">
                <a:solidFill>
                  <a:srgbClr val="201E1F"/>
                </a:solidFill>
                <a:latin typeface="Candara"/>
              </a:rPr>
              <a:t> = </a:t>
            </a:r>
            <a:r>
              <a:rPr lang="es" sz="850" i="1" spc="100">
                <a:solidFill>
                  <a:srgbClr val="201E1F"/>
                </a:solidFill>
                <a:latin typeface="Arial"/>
              </a:rPr>
              <a:t>4x</a:t>
            </a:r>
            <a:r>
              <a:rPr lang="es" sz="950">
                <a:solidFill>
                  <a:srgbClr val="201E1F"/>
                </a:solidFill>
                <a:latin typeface="Candara"/>
              </a:rPr>
              <a:t> + </a:t>
            </a:r>
            <a:r>
              <a:rPr lang="es" sz="850" i="1" spc="100">
                <a:solidFill>
                  <a:srgbClr val="201E1F"/>
                </a:solidFill>
                <a:latin typeface="Arial"/>
              </a:rPr>
              <a:t>6y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192" y="6224016"/>
            <a:ext cx="4931664" cy="2776728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575816" y="941832"/>
            <a:ext cx="2578608" cy="11125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spcAft>
                <a:spcPts val="420"/>
              </a:spcAft>
            </a:pPr>
            <a:r>
              <a:rPr lang="en-US" sz="750">
                <a:latin typeface="Arial"/>
              </a:rPr>
              <a:t>Dual (Max W):</a:t>
            </a:r>
          </a:p>
          <a:p>
            <a:pPr indent="0">
              <a:lnSpc>
                <a:spcPts val="2112"/>
              </a:lnSpc>
            </a:pPr>
            <a:r>
              <a:rPr lang="en-US" sz="750">
                <a:solidFill>
                  <a:srgbClr val="2B2A2E"/>
                </a:solidFill>
                <a:latin typeface="Arial"/>
              </a:rPr>
              <a:t>Variables </a:t>
            </a:r>
            <a:r>
              <a:rPr lang="es" sz="750">
                <a:solidFill>
                  <a:srgbClr val="2B2A2E"/>
                </a:solidFill>
                <a:latin typeface="Arial"/>
              </a:rPr>
              <a:t>duales </a:t>
            </a:r>
            <a:r>
              <a:rPr lang="en-US" sz="750">
                <a:solidFill>
                  <a:srgbClr val="2B2A2E"/>
                </a:solidFill>
                <a:latin typeface="Arial"/>
              </a:rPr>
              <a:t>Mj, </a:t>
            </a:r>
            <a:r>
              <a:rPr lang="es" sz="750">
                <a:solidFill>
                  <a:srgbClr val="2B2A2E"/>
                </a:solidFill>
                <a:latin typeface="Arial"/>
              </a:rPr>
              <a:t>l</a:t>
            </a:r>
            <a:r>
              <a:rPr lang="es" sz="850">
                <a:solidFill>
                  <a:srgbClr val="2B2A2E"/>
                </a:solidFill>
                <a:latin typeface="Candara"/>
              </a:rPr>
              <a:t>¿2</a:t>
            </a:r>
            <a:r>
              <a:rPr lang="es" sz="750">
                <a:solidFill>
                  <a:srgbClr val="2B2A2E"/>
                </a:solidFill>
                <a:latin typeface="Arial"/>
              </a:rPr>
              <a:t> </a:t>
            </a:r>
            <a:r>
              <a:rPr lang="en-US" sz="750">
                <a:solidFill>
                  <a:srgbClr val="2B2A2E"/>
                </a:solidFill>
                <a:latin typeface="Arial"/>
              </a:rPr>
              <a:t>ri </a:t>
            </a:r>
            <a:r>
              <a:rPr lang="en-US" sz="750">
                <a:latin typeface="Arial"/>
              </a:rPr>
              <a:t>0</a:t>
            </a:r>
          </a:p>
          <a:p>
            <a:pPr marL="1427480" indent="0">
              <a:lnSpc>
                <a:spcPts val="2112"/>
              </a:lnSpc>
            </a:pPr>
            <a:r>
              <a:rPr lang="en-US" sz="800" i="1">
                <a:latin typeface="Arial"/>
              </a:rPr>
              <a:t>W</a:t>
            </a:r>
            <a:r>
              <a:rPr lang="en-US" sz="850" b="1">
                <a:latin typeface="Georgia"/>
              </a:rPr>
              <a:t> </a:t>
            </a:r>
            <a:r>
              <a:rPr lang="en-US" sz="850" b="1">
                <a:solidFill>
                  <a:srgbClr val="716F74"/>
                </a:solidFill>
                <a:latin typeface="Georgia"/>
              </a:rPr>
              <a:t>= </a:t>
            </a:r>
            <a:r>
              <a:rPr lang="en-US" sz="800" spc="-50">
                <a:solidFill>
                  <a:srgbClr val="2B2A2E"/>
                </a:solidFill>
                <a:latin typeface="Arial"/>
              </a:rPr>
              <a:t>8</a:t>
            </a:r>
            <a:r>
              <a:rPr lang="en-US" sz="850" b="1">
                <a:solidFill>
                  <a:srgbClr val="2B2A2E"/>
                </a:solidFill>
                <a:latin typeface="Georgia"/>
              </a:rPr>
              <a:t>«i + </a:t>
            </a:r>
            <a:r>
              <a:rPr lang="es" sz="800" spc="-50">
                <a:solidFill>
                  <a:srgbClr val="2B2A2E"/>
                </a:solidFill>
                <a:latin typeface="Arial"/>
              </a:rPr>
              <a:t>5</a:t>
            </a:r>
            <a:r>
              <a:rPr lang="es" sz="850" b="1" cap="small">
                <a:solidFill>
                  <a:srgbClr val="2B2A2E"/>
                </a:solidFill>
                <a:latin typeface="Georgia"/>
              </a:rPr>
              <a:t>i</a:t>
            </a:r>
            <a:r>
              <a:rPr lang="es" sz="800" spc="-50">
                <a:solidFill>
                  <a:srgbClr val="2B2A2E"/>
                </a:solidFill>
                <a:latin typeface="Arial"/>
              </a:rPr>
              <a:t>¿</a:t>
            </a:r>
            <a:r>
              <a:rPr lang="es" sz="800" spc="-50" baseline="-25000">
                <a:solidFill>
                  <a:srgbClr val="2B2A2E"/>
                </a:solidFill>
                <a:latin typeface="Arial"/>
              </a:rPr>
              <a:t>2</a:t>
            </a:r>
          </a:p>
          <a:p>
            <a:pPr indent="0">
              <a:lnSpc>
                <a:spcPts val="2112"/>
              </a:lnSpc>
            </a:pPr>
            <a:r>
              <a:rPr lang="en-US" sz="450">
                <a:solidFill>
                  <a:srgbClr val="2B2A2E"/>
                </a:solidFill>
                <a:latin typeface="Tahoma"/>
              </a:rPr>
              <a:t>s.a.</a:t>
            </a:r>
          </a:p>
          <a:p>
            <a:pPr marL="1097280" indent="0">
              <a:lnSpc>
                <a:spcPts val="2112"/>
              </a:lnSpc>
              <a:spcAft>
                <a:spcPts val="420"/>
              </a:spcAft>
            </a:pPr>
            <a:r>
              <a:rPr lang="en-US" sz="400">
                <a:latin typeface="Arial"/>
              </a:rPr>
              <a:t>2«i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4- </a:t>
            </a:r>
            <a:r>
              <a:rPr lang="en-US" sz="400" i="1">
                <a:solidFill>
                  <a:srgbClr val="2B2A2E"/>
                </a:solidFill>
                <a:latin typeface="Consolas"/>
              </a:rPr>
              <a:t>V.2</a:t>
            </a:r>
            <a:r>
              <a:rPr lang="en-US" sz="400">
                <a:solidFill>
                  <a:srgbClr val="2B2A2E"/>
                </a:solidFill>
                <a:latin typeface="Arial"/>
              </a:rPr>
              <a:t> &lt; </a:t>
            </a:r>
            <a:r>
              <a:rPr lang="en-US" sz="400">
                <a:latin typeface="Arial"/>
              </a:rPr>
              <a:t>4, </a:t>
            </a:r>
            <a:r>
              <a:rPr lang="en-US" sz="400" i="1">
                <a:solidFill>
                  <a:srgbClr val="2B2A2E"/>
                </a:solidFill>
                <a:latin typeface="Consolas"/>
              </a:rPr>
              <a:t>ui + U2 &lt;</a:t>
            </a:r>
            <a:r>
              <a:rPr lang="en-US" sz="400">
                <a:solidFill>
                  <a:srgbClr val="2B2A2E"/>
                </a:solidFill>
                <a:latin typeface="Arial"/>
              </a:rPr>
              <a:t> </a:t>
            </a:r>
            <a:r>
              <a:rPr lang="en-US" sz="400">
                <a:latin typeface="Arial"/>
              </a:rPr>
              <a:t>6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533144" y="2286000"/>
            <a:ext cx="1520952" cy="1524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spcBef>
                <a:spcPts val="420"/>
              </a:spcBef>
            </a:pPr>
            <a:r>
              <a:rPr lang="es" sz="1100">
                <a:latin typeface="Arial"/>
              </a:rPr>
              <a:t>Resuelto </a:t>
            </a:r>
            <a:r>
              <a:rPr lang="en-US" sz="1100">
                <a:latin typeface="Arial"/>
              </a:rPr>
              <a:t>con RStudio: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542288" y="2618232"/>
            <a:ext cx="271272" cy="6400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spcAft>
                <a:spcPts val="210"/>
              </a:spcAft>
            </a:pPr>
            <a:r>
              <a:rPr lang="en-US" sz="400">
                <a:solidFill>
                  <a:srgbClr val="86B7DD"/>
                </a:solidFill>
                <a:latin typeface="Arial"/>
              </a:rPr>
              <a:t>O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RStudio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566672" y="2731008"/>
            <a:ext cx="1868424" cy="5791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lnSpc>
                <a:spcPts val="960"/>
              </a:lnSpc>
            </a:pPr>
            <a:r>
              <a:rPr lang="en-US" sz="400">
                <a:solidFill>
                  <a:srgbClr val="59576C"/>
                </a:solidFill>
                <a:latin typeface="Arial"/>
              </a:rPr>
              <a:t>File Edit </a:t>
            </a:r>
            <a:r>
              <a:rPr lang="en-US" sz="400">
                <a:solidFill>
                  <a:srgbClr val="9C7651"/>
                </a:solidFill>
                <a:latin typeface="Arial"/>
              </a:rPr>
              <a:t>Code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View </a:t>
            </a:r>
            <a:r>
              <a:rPr lang="en-US" sz="400">
                <a:solidFill>
                  <a:srgbClr val="9C7651"/>
                </a:solidFill>
                <a:latin typeface="Arial"/>
              </a:rPr>
              <a:t>Plots </a:t>
            </a:r>
            <a:r>
              <a:rPr lang="en-US" sz="400">
                <a:solidFill>
                  <a:srgbClr val="62799D"/>
                </a:solidFill>
                <a:latin typeface="Arial"/>
              </a:rPr>
              <a:t>Session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Build Debug </a:t>
            </a:r>
            <a:r>
              <a:rPr lang="en-US" sz="400">
                <a:solidFill>
                  <a:srgbClr val="62799D"/>
                </a:solidFill>
                <a:latin typeface="Arial"/>
              </a:rPr>
              <a:t>Profile </a:t>
            </a:r>
            <a:r>
              <a:rPr lang="en-US" sz="400">
                <a:solidFill>
                  <a:srgbClr val="83858A"/>
                </a:solidFill>
                <a:latin typeface="Arial"/>
              </a:rPr>
              <a:t>Tools Help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667256" y="2840736"/>
            <a:ext cx="1831848" cy="6400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960"/>
              </a:lnSpc>
            </a:pPr>
            <a:r>
              <a:rPr lang="en-US" sz="400">
                <a:solidFill>
                  <a:srgbClr val="201E1F"/>
                </a:solidFill>
                <a:latin typeface="Arial"/>
              </a:rPr>
              <a:t>' </a:t>
            </a:r>
            <a:r>
              <a:rPr lang="en-US" sz="400">
                <a:solidFill>
                  <a:srgbClr val="C2C9D4"/>
                </a:solidFill>
                <a:latin typeface="Arial"/>
              </a:rPr>
              <a:t>I </a:t>
            </a:r>
            <a:r>
              <a:rPr lang="es" sz="400">
                <a:solidFill>
                  <a:srgbClr val="A1BD71"/>
                </a:solidFill>
                <a:latin typeface="Arial"/>
              </a:rPr>
              <a:t>■á*’</a:t>
            </a:r>
            <a:r>
              <a:rPr lang="en-US" sz="400">
                <a:solidFill>
                  <a:srgbClr val="4C4B54"/>
                </a:solidFill>
                <a:latin typeface="Arial"/>
              </a:rPr>
              <a:t>" </a:t>
            </a:r>
            <a:r>
              <a:rPr lang="en-US" sz="400">
                <a:solidFill>
                  <a:srgbClr val="86B7DD"/>
                </a:solidFill>
                <a:latin typeface="Arial"/>
              </a:rPr>
              <a:t>tJ @ I </a:t>
            </a:r>
            <a:r>
              <a:rPr lang="en-US" sz="400" i="1">
                <a:solidFill>
                  <a:srgbClr val="A5ACB5"/>
                </a:solidFill>
                <a:latin typeface="Arial"/>
              </a:rPr>
              <a:t>&amp;</a:t>
            </a:r>
            <a:r>
              <a:rPr lang="en-US" sz="400">
                <a:solidFill>
                  <a:srgbClr val="A5ACB5"/>
                </a:solidFill>
                <a:latin typeface="Arial"/>
              </a:rPr>
              <a:t> Go to file/function    </a:t>
            </a:r>
            <a:r>
              <a:rPr lang="en-US" sz="400">
                <a:solidFill>
                  <a:srgbClr val="C2C9D4"/>
                </a:solidFill>
                <a:latin typeface="Arial"/>
              </a:rPr>
              <a:t>rr </a:t>
            </a:r>
            <a:r>
              <a:rPr lang="en-US" sz="400">
                <a:solidFill>
                  <a:srgbClr val="201E1F"/>
                </a:solidFill>
                <a:latin typeface="Arial"/>
              </a:rPr>
              <a:t>’ </a:t>
            </a:r>
            <a:r>
              <a:rPr lang="en-US" sz="400">
                <a:solidFill>
                  <a:srgbClr val="62799D"/>
                </a:solidFill>
                <a:latin typeface="Arial"/>
              </a:rPr>
              <a:t>Addins </a:t>
            </a:r>
            <a:r>
              <a:rPr lang="en-US" sz="400">
                <a:solidFill>
                  <a:srgbClr val="36373D"/>
                </a:solidFill>
                <a:latin typeface="Arial"/>
              </a:rPr>
              <a:t>•</a:t>
            </a:r>
          </a:p>
        </p:txBody>
      </p:sp>
      <p:sp>
        <p:nvSpPr>
          <p:cNvPr id="8" name="Rectángulo 7"/>
          <p:cNvSpPr/>
          <p:nvPr/>
        </p:nvSpPr>
        <p:spPr>
          <a:xfrm>
            <a:off x="1612392" y="2974848"/>
            <a:ext cx="359664" cy="5791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lnSpc>
                <a:spcPts val="960"/>
              </a:lnSpc>
            </a:pPr>
            <a:r>
              <a:rPr lang="en-US" sz="400">
                <a:solidFill>
                  <a:srgbClr val="62799D"/>
                </a:solidFill>
                <a:latin typeface="Arial"/>
              </a:rPr>
              <a:t>0 </a:t>
            </a:r>
            <a:r>
              <a:rPr lang="en-US" sz="400">
                <a:solidFill>
                  <a:srgbClr val="4C4B54"/>
                </a:solidFill>
                <a:latin typeface="Arial"/>
              </a:rPr>
              <a:t>EjDIMini.R X</a:t>
            </a:r>
          </a:p>
        </p:txBody>
      </p:sp>
      <p:sp>
        <p:nvSpPr>
          <p:cNvPr id="9" name="Rectángulo 8"/>
          <p:cNvSpPr/>
          <p:nvPr/>
        </p:nvSpPr>
        <p:spPr>
          <a:xfrm>
            <a:off x="1837944" y="3072384"/>
            <a:ext cx="917448" cy="7010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lnSpc>
                <a:spcPts val="552"/>
              </a:lnSpc>
            </a:pPr>
            <a:r>
              <a:rPr lang="en-US" sz="400">
                <a:solidFill>
                  <a:srgbClr val="86B7DD"/>
                </a:solidFill>
                <a:latin typeface="Arial"/>
              </a:rPr>
              <a:t>; d (7| Source on Save C\ / -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1667256" y="3154680"/>
            <a:ext cx="1956816" cy="5791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552"/>
              </a:lnSpc>
            </a:pPr>
            <a:r>
              <a:rPr lang="en-US" sz="450" b="1">
                <a:solidFill>
                  <a:srgbClr val="36373D"/>
                </a:solidFill>
                <a:latin typeface="Tahoma"/>
              </a:rPr>
              <a:t>14    f.</a:t>
            </a:r>
            <a:r>
              <a:rPr lang="en-US" sz="450" b="1">
                <a:solidFill>
                  <a:srgbClr val="201E1F"/>
                </a:solidFill>
                <a:latin typeface="Tahoma"/>
              </a:rPr>
              <a:t>con.</a:t>
            </a:r>
            <a:r>
              <a:rPr lang="en-US" sz="450" b="1">
                <a:solidFill>
                  <a:srgbClr val="775820"/>
                </a:solidFill>
                <a:latin typeface="Tahoma"/>
              </a:rPr>
              <a:t>dual </a:t>
            </a:r>
            <a:r>
              <a:rPr lang="en-US" sz="450" b="1">
                <a:solidFill>
                  <a:srgbClr val="62799D"/>
                </a:solidFill>
                <a:latin typeface="Tahoma"/>
              </a:rPr>
              <a:t>&lt;- </a:t>
            </a:r>
            <a:r>
              <a:rPr lang="en-US" sz="450" b="1">
                <a:solidFill>
                  <a:srgbClr val="4C4B54"/>
                </a:solidFill>
                <a:latin typeface="Tahoma"/>
              </a:rPr>
              <a:t>matrix(c(2,</a:t>
            </a:r>
            <a:r>
              <a:rPr lang="en-US" sz="450" b="1">
                <a:solidFill>
                  <a:srgbClr val="41408E"/>
                </a:solidFill>
                <a:latin typeface="Tahoma"/>
              </a:rPr>
              <a:t>1,1,1), </a:t>
            </a:r>
            <a:r>
              <a:rPr lang="en-US" sz="450" b="1">
                <a:solidFill>
                  <a:srgbClr val="36373D"/>
                </a:solidFill>
                <a:latin typeface="Tahoma"/>
              </a:rPr>
              <a:t>nrow=2, </a:t>
            </a:r>
            <a:r>
              <a:rPr lang="en-US" sz="450" b="1">
                <a:solidFill>
                  <a:srgbClr val="62799D"/>
                </a:solidFill>
                <a:latin typeface="Tahoma"/>
              </a:rPr>
              <a:t>byrow=TRUE)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1667256" y="3224784"/>
            <a:ext cx="835152" cy="5486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552"/>
              </a:lnSpc>
            </a:pPr>
            <a:r>
              <a:rPr lang="en-US" sz="450" b="1">
                <a:solidFill>
                  <a:srgbClr val="59576C"/>
                </a:solidFill>
                <a:latin typeface="Tahoma"/>
              </a:rPr>
              <a:t>15    </a:t>
            </a:r>
            <a:r>
              <a:rPr lang="en-US" sz="450" b="1">
                <a:latin typeface="Tahoma"/>
              </a:rPr>
              <a:t>f.</a:t>
            </a:r>
            <a:r>
              <a:rPr lang="en-US" sz="450" b="1">
                <a:solidFill>
                  <a:srgbClr val="775820"/>
                </a:solidFill>
                <a:latin typeface="Tahoma"/>
              </a:rPr>
              <a:t>rhs.dual </a:t>
            </a:r>
            <a:r>
              <a:rPr lang="en-US" sz="450" b="1">
                <a:solidFill>
                  <a:srgbClr val="A5ACB5"/>
                </a:solidFill>
                <a:latin typeface="Tahoma"/>
              </a:rPr>
              <a:t>&lt;- </a:t>
            </a:r>
            <a:r>
              <a:rPr lang="en-US" sz="450" b="1">
                <a:solidFill>
                  <a:srgbClr val="41408E"/>
                </a:solidFill>
                <a:latin typeface="Tahoma"/>
              </a:rPr>
              <a:t>e(4,6)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1667256" y="3291840"/>
            <a:ext cx="1990344" cy="13106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lnSpc>
                <a:spcPts val="552"/>
              </a:lnSpc>
            </a:pPr>
            <a:r>
              <a:rPr lang="en-US" sz="550">
                <a:solidFill>
                  <a:srgbClr val="59576C"/>
                </a:solidFill>
                <a:latin typeface="Georgia"/>
              </a:rPr>
              <a:t>16</a:t>
            </a:r>
            <a:r>
              <a:rPr lang="en-US" sz="450" b="1">
                <a:solidFill>
                  <a:srgbClr val="59576C"/>
                </a:solidFill>
                <a:latin typeface="Tahoma"/>
              </a:rPr>
              <a:t>    </a:t>
            </a:r>
            <a:r>
              <a:rPr lang="en-US" sz="450" b="1">
                <a:solidFill>
                  <a:srgbClr val="201E1F"/>
                </a:solidFill>
                <a:latin typeface="Tahoma"/>
              </a:rPr>
              <a:t>f.</a:t>
            </a:r>
            <a:r>
              <a:rPr lang="en-US" sz="450" b="1">
                <a:solidFill>
                  <a:srgbClr val="36373D"/>
                </a:solidFill>
                <a:latin typeface="Tahoma"/>
              </a:rPr>
              <a:t>dir.</a:t>
            </a:r>
            <a:r>
              <a:rPr lang="en-US" sz="450" b="1">
                <a:solidFill>
                  <a:srgbClr val="775820"/>
                </a:solidFill>
                <a:latin typeface="Tahoma"/>
              </a:rPr>
              <a:t>dual </a:t>
            </a:r>
            <a:r>
              <a:rPr lang="en-US" sz="450" b="1">
                <a:solidFill>
                  <a:srgbClr val="83858A"/>
                </a:solidFill>
                <a:latin typeface="Tahoma"/>
              </a:rPr>
              <a:t>&lt;</a:t>
            </a:r>
            <a:r>
              <a:rPr lang="en-US" sz="450" b="1">
                <a:solidFill>
                  <a:srgbClr val="59576C"/>
                </a:solidFill>
                <a:latin typeface="Tahoma"/>
              </a:rPr>
              <a:t>17 </a:t>
            </a:r>
            <a:r>
              <a:rPr lang="en-US" sz="450" b="1">
                <a:solidFill>
                  <a:srgbClr val="4C4B54"/>
                </a:solidFill>
                <a:latin typeface="Tahoma"/>
              </a:rPr>
              <a:t>duall &lt;- lpCmax", </a:t>
            </a:r>
            <a:r>
              <a:rPr lang="en-US" sz="450" b="1">
                <a:solidFill>
                  <a:srgbClr val="36373D"/>
                </a:solidFill>
                <a:latin typeface="Tahoma"/>
              </a:rPr>
              <a:t>f.obj.dual, </a:t>
            </a:r>
            <a:r>
              <a:rPr lang="en-US" sz="450" b="1">
                <a:solidFill>
                  <a:srgbClr val="201E1F"/>
                </a:solidFill>
                <a:latin typeface="Tahoma"/>
              </a:rPr>
              <a:t>f.</a:t>
            </a:r>
            <a:r>
              <a:rPr lang="en-US" sz="450" b="1">
                <a:solidFill>
                  <a:srgbClr val="36373D"/>
                </a:solidFill>
                <a:latin typeface="Tahoma"/>
              </a:rPr>
              <a:t>con.</a:t>
            </a:r>
            <a:r>
              <a:rPr lang="en-US" sz="450" b="1">
                <a:solidFill>
                  <a:srgbClr val="201E1F"/>
                </a:solidFill>
                <a:latin typeface="Tahoma"/>
              </a:rPr>
              <a:t>dual, f.</a:t>
            </a:r>
            <a:r>
              <a:rPr lang="en-US" sz="450" b="1">
                <a:solidFill>
                  <a:srgbClr val="36373D"/>
                </a:solidFill>
                <a:latin typeface="Tahoma"/>
              </a:rPr>
              <a:t>dir.</a:t>
            </a:r>
            <a:r>
              <a:rPr lang="en-US" sz="450" b="1">
                <a:solidFill>
                  <a:srgbClr val="4C4B54"/>
                </a:solidFill>
                <a:latin typeface="Tahoma"/>
              </a:rPr>
              <a:t>dual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1667256" y="3429000"/>
            <a:ext cx="1990344" cy="6096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552"/>
              </a:lnSpc>
            </a:pPr>
            <a:r>
              <a:rPr lang="en-US" sz="450" b="1">
                <a:solidFill>
                  <a:srgbClr val="59576C"/>
                </a:solidFill>
                <a:latin typeface="Tahoma"/>
              </a:rPr>
              <a:t>18    </a:t>
            </a:r>
            <a:r>
              <a:rPr lang="en-US" sz="450" b="1">
                <a:solidFill>
                  <a:srgbClr val="4C4B54"/>
                </a:solidFill>
                <a:latin typeface="Tahoma"/>
              </a:rPr>
              <a:t>cat </a:t>
            </a:r>
            <a:r>
              <a:rPr lang="en-US" sz="450" b="1">
                <a:solidFill>
                  <a:srgbClr val="488758"/>
                </a:solidFill>
                <a:latin typeface="Tahoma"/>
              </a:rPr>
              <a:t>("Dual </a:t>
            </a:r>
            <a:r>
              <a:rPr lang="en-US" sz="450" b="1">
                <a:solidFill>
                  <a:srgbClr val="5CA69F"/>
                </a:solidFill>
                <a:latin typeface="Tahoma"/>
              </a:rPr>
              <a:t>1 </a:t>
            </a:r>
            <a:r>
              <a:rPr lang="en-US" sz="450" b="1">
                <a:solidFill>
                  <a:srgbClr val="488758"/>
                </a:solidFill>
                <a:latin typeface="Tahoma"/>
              </a:rPr>
              <a:t>(ul,u2);"</a:t>
            </a:r>
            <a:r>
              <a:rPr lang="en-US" sz="450" b="1">
                <a:solidFill>
                  <a:srgbClr val="59576C"/>
                </a:solidFill>
                <a:latin typeface="Tahoma"/>
              </a:rPr>
              <a:t>, duallSsolution, </a:t>
            </a:r>
            <a:r>
              <a:rPr lang="en-US" sz="450" b="1" baseline="30000">
                <a:solidFill>
                  <a:srgbClr val="9C7651"/>
                </a:solidFill>
                <a:latin typeface="Tahoma"/>
              </a:rPr>
              <a:t>,r</a:t>
            </a:r>
            <a:r>
              <a:rPr lang="en-US" sz="450" b="1">
                <a:solidFill>
                  <a:srgbClr val="9C7651"/>
                </a:solidFill>
                <a:latin typeface="Tahoma"/>
              </a:rPr>
              <a:t>\nW </a:t>
            </a:r>
            <a:r>
              <a:rPr lang="es" sz="450" b="1">
                <a:solidFill>
                  <a:srgbClr val="5CA69F"/>
                </a:solidFill>
                <a:latin typeface="Tahoma"/>
              </a:rPr>
              <a:t>óptimo;</a:t>
            </a:r>
            <a:r>
              <a:rPr lang="en-US" sz="450" b="1">
                <a:solidFill>
                  <a:srgbClr val="5CA69F"/>
                </a:solidFill>
                <a:latin typeface="Tahoma"/>
              </a:rPr>
              <a:t>"</a:t>
            </a:r>
            <a:r>
              <a:rPr lang="en-US" sz="450" b="1">
                <a:solidFill>
                  <a:srgbClr val="36373D"/>
                </a:solidFill>
                <a:latin typeface="Tahoma"/>
              </a:rPr>
              <a:t>,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1667256" y="3508248"/>
            <a:ext cx="64008" cy="4267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552"/>
              </a:lnSpc>
            </a:pPr>
            <a:r>
              <a:rPr lang="en-US" sz="450" b="1">
                <a:solidFill>
                  <a:srgbClr val="83858A"/>
                </a:solidFill>
                <a:latin typeface="Tahoma"/>
              </a:rPr>
              <a:t>19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1670304" y="3572256"/>
            <a:ext cx="975360" cy="4876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552"/>
              </a:lnSpc>
            </a:pPr>
            <a:r>
              <a:rPr lang="en-US" sz="450" b="1">
                <a:solidFill>
                  <a:srgbClr val="36373D"/>
                </a:solidFill>
                <a:latin typeface="Tahoma"/>
              </a:rPr>
              <a:t>20    </a:t>
            </a:r>
            <a:r>
              <a:rPr lang="en-US" sz="500" i="1" spc="-50">
                <a:solidFill>
                  <a:srgbClr val="83858A"/>
                </a:solidFill>
                <a:latin typeface="Candara"/>
              </a:rPr>
              <a:t>#</a:t>
            </a:r>
            <a:r>
              <a:rPr lang="en-US" sz="450" b="1">
                <a:solidFill>
                  <a:srgbClr val="83858A"/>
                </a:solidFill>
                <a:latin typeface="Tahoma"/>
              </a:rPr>
              <a:t> — </a:t>
            </a:r>
            <a:r>
              <a:rPr lang="es" sz="450" b="1">
                <a:solidFill>
                  <a:srgbClr val="5CA69F"/>
                </a:solidFill>
                <a:latin typeface="Tahoma"/>
              </a:rPr>
              <a:t>Gráfica </a:t>
            </a:r>
            <a:r>
              <a:rPr lang="en-US" sz="450" b="1">
                <a:solidFill>
                  <a:srgbClr val="83858A"/>
                </a:solidFill>
                <a:latin typeface="Tahoma"/>
              </a:rPr>
              <a:t>Primal ---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1670304" y="3645408"/>
            <a:ext cx="762000" cy="5791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552"/>
              </a:lnSpc>
            </a:pPr>
            <a:r>
              <a:rPr lang="en-US" sz="450" b="1">
                <a:solidFill>
                  <a:srgbClr val="4C4B54"/>
                </a:solidFill>
                <a:latin typeface="Tahoma"/>
              </a:rPr>
              <a:t>21    </a:t>
            </a:r>
            <a:r>
              <a:rPr lang="en-US" sz="450" b="1">
                <a:latin typeface="Tahoma"/>
              </a:rPr>
              <a:t>x </a:t>
            </a:r>
            <a:r>
              <a:rPr lang="en-US" sz="450" b="1">
                <a:solidFill>
                  <a:srgbClr val="A5ACB5"/>
                </a:solidFill>
                <a:latin typeface="Tahoma"/>
              </a:rPr>
              <a:t>&lt;- </a:t>
            </a:r>
            <a:r>
              <a:rPr lang="en-US" sz="450" b="1">
                <a:solidFill>
                  <a:srgbClr val="41408E"/>
                </a:solidFill>
                <a:latin typeface="Tahoma"/>
              </a:rPr>
              <a:t>seq(0,10,0.1)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1670304" y="3712464"/>
            <a:ext cx="658368" cy="6096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552"/>
              </a:lnSpc>
            </a:pPr>
            <a:r>
              <a:rPr lang="en-US" sz="450" b="1">
                <a:solidFill>
                  <a:srgbClr val="59576C"/>
                </a:solidFill>
                <a:latin typeface="Tahoma"/>
              </a:rPr>
              <a:t>22    </a:t>
            </a:r>
            <a:r>
              <a:rPr lang="en-US" sz="450" b="1">
                <a:solidFill>
                  <a:srgbClr val="36373D"/>
                </a:solidFill>
                <a:latin typeface="Tahoma"/>
              </a:rPr>
              <a:t>yl </a:t>
            </a:r>
            <a:r>
              <a:rPr lang="en-US" sz="450" b="1">
                <a:solidFill>
                  <a:srgbClr val="83858A"/>
                </a:solidFill>
                <a:latin typeface="Tahoma"/>
              </a:rPr>
              <a:t>&lt;- </a:t>
            </a:r>
            <a:r>
              <a:rPr lang="en-US" sz="450" b="1">
                <a:solidFill>
                  <a:srgbClr val="554CC8"/>
                </a:solidFill>
                <a:latin typeface="Tahoma"/>
              </a:rPr>
              <a:t>(8 - </a:t>
            </a:r>
            <a:r>
              <a:rPr lang="en-US" sz="450" b="1">
                <a:solidFill>
                  <a:srgbClr val="41408E"/>
                </a:solidFill>
                <a:latin typeface="Tahoma"/>
              </a:rPr>
              <a:t>2*x)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1670304" y="3782568"/>
            <a:ext cx="585216" cy="5791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552"/>
              </a:lnSpc>
            </a:pPr>
            <a:r>
              <a:rPr lang="en-US" sz="450" b="1">
                <a:solidFill>
                  <a:srgbClr val="4C4B54"/>
                </a:solidFill>
                <a:latin typeface="Tahoma"/>
              </a:rPr>
              <a:t>23    </a:t>
            </a:r>
            <a:r>
              <a:rPr lang="en-US" sz="450" b="1">
                <a:solidFill>
                  <a:srgbClr val="36373D"/>
                </a:solidFill>
                <a:latin typeface="Tahoma"/>
              </a:rPr>
              <a:t>y2 </a:t>
            </a:r>
            <a:r>
              <a:rPr lang="en-US" sz="450" b="1">
                <a:solidFill>
                  <a:srgbClr val="83858A"/>
                </a:solidFill>
                <a:latin typeface="Tahoma"/>
              </a:rPr>
              <a:t>&lt;- </a:t>
            </a:r>
            <a:r>
              <a:rPr lang="en-US" sz="450" b="1">
                <a:solidFill>
                  <a:srgbClr val="554CC8"/>
                </a:solidFill>
                <a:latin typeface="Tahoma"/>
              </a:rPr>
              <a:t>(S </a:t>
            </a:r>
            <a:r>
              <a:rPr lang="en-US" sz="450" b="1">
                <a:solidFill>
                  <a:srgbClr val="62799D"/>
                </a:solidFill>
                <a:latin typeface="Tahoma"/>
              </a:rPr>
              <a:t>- </a:t>
            </a:r>
            <a:r>
              <a:rPr lang="en-US" sz="450" b="1">
                <a:solidFill>
                  <a:srgbClr val="36373D"/>
                </a:solidFill>
                <a:latin typeface="Tahoma"/>
              </a:rPr>
              <a:t>x)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1670304" y="3852672"/>
            <a:ext cx="487680" cy="5791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552"/>
              </a:lnSpc>
            </a:pPr>
            <a:r>
              <a:rPr lang="en-US" sz="450" b="1">
                <a:solidFill>
                  <a:srgbClr val="4C4B54"/>
                </a:solidFill>
                <a:latin typeface="Tahoma"/>
              </a:rPr>
              <a:t>24    ggplotQ </a:t>
            </a:r>
            <a:r>
              <a:rPr lang="en-US" sz="450" b="1">
                <a:solidFill>
                  <a:srgbClr val="62799D"/>
                </a:solidFill>
                <a:latin typeface="Tahoma"/>
              </a:rPr>
              <a:t>+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1670304" y="3919728"/>
            <a:ext cx="1572768" cy="6400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552"/>
              </a:lnSpc>
            </a:pPr>
            <a:r>
              <a:rPr lang="en-US" sz="450" b="1">
                <a:solidFill>
                  <a:srgbClr val="83858A"/>
                </a:solidFill>
                <a:latin typeface="Tahoma"/>
              </a:rPr>
              <a:t>25    </a:t>
            </a:r>
            <a:r>
              <a:rPr lang="en-US" sz="450" b="1">
                <a:solidFill>
                  <a:srgbClr val="59576C"/>
                </a:solidFill>
                <a:latin typeface="Tahoma"/>
              </a:rPr>
              <a:t>geom_line(aes(x=x,y=yl) </a:t>
            </a:r>
            <a:r>
              <a:rPr lang="en-US" sz="450" b="1">
                <a:solidFill>
                  <a:srgbClr val="1717E3"/>
                </a:solidFill>
                <a:latin typeface="Tahoma"/>
              </a:rPr>
              <a:t>,color="|3^' </a:t>
            </a:r>
            <a:r>
              <a:rPr lang="en-US" sz="450" b="1">
                <a:solidFill>
                  <a:srgbClr val="A5ACB5"/>
                </a:solidFill>
                <a:latin typeface="Tahoma"/>
              </a:rPr>
              <a:t>) </a:t>
            </a:r>
            <a:r>
              <a:rPr lang="en-US" sz="450" b="1">
                <a:solidFill>
                  <a:srgbClr val="83858A"/>
                </a:solidFill>
                <a:latin typeface="Tahoma"/>
              </a:rPr>
              <a:t>+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1670304" y="3989832"/>
            <a:ext cx="1539240" cy="6400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552"/>
              </a:lnSpc>
            </a:pPr>
            <a:r>
              <a:rPr lang="en-US" sz="550">
                <a:solidFill>
                  <a:srgbClr val="4C4B54"/>
                </a:solidFill>
                <a:latin typeface="Georgia"/>
              </a:rPr>
              <a:t>26</a:t>
            </a:r>
            <a:r>
              <a:rPr lang="en-US" sz="450" b="1">
                <a:solidFill>
                  <a:srgbClr val="4C4B54"/>
                </a:solidFill>
                <a:latin typeface="Tahoma"/>
              </a:rPr>
              <a:t>    geonOine(aes(x=x,y=y</a:t>
            </a:r>
            <a:r>
              <a:rPr lang="en-US" sz="550">
                <a:solidFill>
                  <a:srgbClr val="4C4B54"/>
                </a:solidFill>
                <a:latin typeface="Georgia"/>
              </a:rPr>
              <a:t>2</a:t>
            </a:r>
            <a:r>
              <a:rPr lang="en-US" sz="450" b="1">
                <a:solidFill>
                  <a:srgbClr val="4C4B54"/>
                </a:solidFill>
                <a:latin typeface="Tahoma"/>
              </a:rPr>
              <a:t>) ,eolor=</a:t>
            </a:r>
            <a:r>
              <a:rPr lang="en-US" sz="450" b="1">
                <a:solidFill>
                  <a:srgbClr val="F70404"/>
                </a:solidFill>
                <a:latin typeface="Tahoma"/>
              </a:rPr>
              <a:t>'1223' ) +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1670304" y="4062984"/>
            <a:ext cx="1749552" cy="6096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552"/>
              </a:lnSpc>
            </a:pPr>
            <a:r>
              <a:rPr lang="en-US" sz="450" b="1">
                <a:solidFill>
                  <a:srgbClr val="59576C"/>
                </a:solidFill>
                <a:latin typeface="Tahoma"/>
              </a:rPr>
              <a:t>27    </a:t>
            </a:r>
            <a:r>
              <a:rPr lang="en-US" sz="450" b="1">
                <a:solidFill>
                  <a:srgbClr val="4C4B54"/>
                </a:solidFill>
                <a:latin typeface="Tahoma"/>
              </a:rPr>
              <a:t>coord_cartesian(xlim=c(0,10)</a:t>
            </a:r>
            <a:r>
              <a:rPr lang="en-US" sz="450" b="1">
                <a:solidFill>
                  <a:srgbClr val="41408E"/>
                </a:solidFill>
                <a:latin typeface="Tahoma"/>
              </a:rPr>
              <a:t>,ylim=c(0,10))    </a:t>
            </a:r>
            <a:r>
              <a:rPr lang="en-US" sz="450" b="1">
                <a:solidFill>
                  <a:srgbClr val="83858A"/>
                </a:solidFill>
                <a:latin typeface="Tahoma"/>
              </a:rPr>
              <a:t>+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1670304" y="4130040"/>
            <a:ext cx="1883664" cy="6400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552"/>
              </a:lnSpc>
            </a:pPr>
            <a:r>
              <a:rPr lang="en-US" sz="450" b="1">
                <a:solidFill>
                  <a:srgbClr val="4C4B54"/>
                </a:solidFill>
                <a:latin typeface="Tahoma"/>
              </a:rPr>
              <a:t>28    </a:t>
            </a:r>
            <a:r>
              <a:rPr lang="en-US" sz="450" b="1">
                <a:solidFill>
                  <a:srgbClr val="59576C"/>
                </a:solidFill>
                <a:latin typeface="Tahoma"/>
              </a:rPr>
              <a:t>labs(title="Ejercicio </a:t>
            </a:r>
            <a:r>
              <a:rPr lang="en-US" sz="450" b="1">
                <a:solidFill>
                  <a:srgbClr val="22732C"/>
                </a:solidFill>
                <a:latin typeface="Tahoma"/>
              </a:rPr>
              <a:t>1: </a:t>
            </a:r>
            <a:r>
              <a:rPr lang="es" sz="450" b="1">
                <a:solidFill>
                  <a:srgbClr val="488758"/>
                </a:solidFill>
                <a:latin typeface="Tahoma"/>
              </a:rPr>
              <a:t>Región factible    </a:t>
            </a:r>
            <a:r>
              <a:rPr lang="en-US" sz="450" b="1">
                <a:solidFill>
                  <a:srgbClr val="488758"/>
                </a:solidFill>
                <a:latin typeface="Tahoma"/>
              </a:rPr>
              <a:t>Primal"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3742944" y="3066288"/>
            <a:ext cx="627888" cy="7924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1B9F71"/>
                </a:solidFill>
                <a:latin typeface="Arial"/>
              </a:rPr>
              <a:t>■♦■Run "'■♦I </a:t>
            </a:r>
            <a:r>
              <a:rPr lang="en-US" sz="450" i="1" spc="-50">
                <a:solidFill>
                  <a:srgbClr val="86B7DD"/>
                </a:solidFill>
                <a:latin typeface="Consolas"/>
              </a:rPr>
              <a:t>3*</a:t>
            </a:r>
            <a:r>
              <a:rPr lang="en-US" sz="400">
                <a:solidFill>
                  <a:srgbClr val="86B7DD"/>
                </a:solidFill>
                <a:latin typeface="Arial"/>
              </a:rPr>
              <a:t> </a:t>
            </a:r>
            <a:r>
              <a:rPr lang="en-US" sz="400">
                <a:solidFill>
                  <a:srgbClr val="5C6C77"/>
                </a:solidFill>
                <a:latin typeface="Arial"/>
              </a:rPr>
              <a:t>Source ■</a:t>
            </a:r>
          </a:p>
        </p:txBody>
      </p:sp>
      <p:sp>
        <p:nvSpPr>
          <p:cNvPr id="25" name="Rectángulo 24"/>
          <p:cNvSpPr/>
          <p:nvPr/>
        </p:nvSpPr>
        <p:spPr>
          <a:xfrm>
            <a:off x="3694176" y="3352800"/>
            <a:ext cx="469392" cy="15849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lnSpc>
                <a:spcPts val="576"/>
              </a:lnSpc>
            </a:pPr>
            <a:r>
              <a:rPr lang="en-US" sz="450" b="1">
                <a:solidFill>
                  <a:srgbClr val="716F74"/>
                </a:solidFill>
                <a:latin typeface="Tahoma"/>
              </a:rPr>
              <a:t>rep(</a:t>
            </a:r>
            <a:r>
              <a:rPr lang="en-US" sz="550">
                <a:solidFill>
                  <a:srgbClr val="716F74"/>
                </a:solidFill>
                <a:latin typeface="Georgia"/>
              </a:rPr>
              <a:t>0</a:t>
            </a:r>
            <a:r>
              <a:rPr lang="en-US" sz="450" b="1">
                <a:solidFill>
                  <a:srgbClr val="716F74"/>
                </a:solidFill>
                <a:latin typeface="Tahoma"/>
              </a:rPr>
              <a:t>,</a:t>
            </a:r>
            <a:r>
              <a:rPr lang="en-US" sz="550">
                <a:solidFill>
                  <a:srgbClr val="716F74"/>
                </a:solidFill>
                <a:latin typeface="Georgia"/>
              </a:rPr>
              <a:t>2</a:t>
            </a:r>
            <a:r>
              <a:rPr lang="en-US" sz="450" b="1">
                <a:solidFill>
                  <a:srgbClr val="716F74"/>
                </a:solidFill>
                <a:latin typeface="Tahoma"/>
              </a:rPr>
              <a:t>)) ckiallSobjval</a:t>
            </a:r>
            <a:r>
              <a:rPr lang="en-US" sz="450" b="1">
                <a:solidFill>
                  <a:srgbClr val="743837"/>
                </a:solidFill>
                <a:latin typeface="Tahoma"/>
              </a:rPr>
              <a:t>,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4559808" y="2974848"/>
            <a:ext cx="1310640" cy="26212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/>
            <a:r>
              <a:rPr lang="en-US" sz="400">
                <a:latin typeface="Arial"/>
              </a:rPr>
              <a:t>Environment </a:t>
            </a:r>
            <a:r>
              <a:rPr lang="en-US" sz="400">
                <a:solidFill>
                  <a:srgbClr val="2B2A2E"/>
                </a:solidFill>
                <a:latin typeface="Arial"/>
              </a:rPr>
              <a:t>History Connections Tutorial</a:t>
            </a:r>
          </a:p>
          <a:p>
            <a:pPr indent="0" algn="just">
              <a:lnSpc>
                <a:spcPts val="744"/>
              </a:lnSpc>
            </a:pPr>
            <a:r>
              <a:rPr lang="en-US" sz="400" i="1" cap="small" spc="-50">
                <a:solidFill>
                  <a:srgbClr val="2FB894"/>
                </a:solidFill>
                <a:latin typeface="Arial"/>
              </a:rPr>
              <a:t>jT</a:t>
            </a:r>
            <a:r>
              <a:rPr lang="en-US" sz="400">
                <a:solidFill>
                  <a:srgbClr val="2FB894"/>
                </a:solidFill>
                <a:latin typeface="Arial"/>
              </a:rPr>
              <a:t> </a:t>
            </a:r>
            <a:r>
              <a:rPr lang="en-US" sz="400">
                <a:solidFill>
                  <a:srgbClr val="86B7DD"/>
                </a:solidFill>
                <a:latin typeface="Arial"/>
              </a:rPr>
              <a:t>fcj I </a:t>
            </a:r>
            <a:r>
              <a:rPr lang="en-US" sz="400">
                <a:solidFill>
                  <a:srgbClr val="2FB894"/>
                </a:solidFill>
                <a:latin typeface="Arial"/>
              </a:rPr>
              <a:t>^ </a:t>
            </a:r>
            <a:r>
              <a:rPr lang="en-US" sz="400">
                <a:solidFill>
                  <a:srgbClr val="4C4B54"/>
                </a:solidFill>
                <a:latin typeface="Arial"/>
              </a:rPr>
              <a:t>Import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Dataset </a:t>
            </a:r>
            <a:r>
              <a:rPr lang="en-US" sz="400">
                <a:latin typeface="Arial"/>
              </a:rPr>
              <a:t>- </a:t>
            </a:r>
            <a:r>
              <a:rPr lang="en-US" sz="400">
                <a:solidFill>
                  <a:srgbClr val="E4863A"/>
                </a:solidFill>
                <a:latin typeface="Arial"/>
              </a:rPr>
              <a:t>O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171 </a:t>
            </a:r>
            <a:r>
              <a:rPr lang="en-US" sz="600">
                <a:solidFill>
                  <a:srgbClr val="4C4B54"/>
                </a:solidFill>
                <a:latin typeface="Arial"/>
              </a:rPr>
              <a:t>MiB </a:t>
            </a:r>
            <a:r>
              <a:rPr lang="en-US" sz="600">
                <a:latin typeface="Arial"/>
              </a:rPr>
              <a:t>•    </a:t>
            </a:r>
            <a:r>
              <a:rPr lang="es" sz="400" i="1" spc="-50">
                <a:solidFill>
                  <a:srgbClr val="B88953"/>
                </a:solidFill>
                <a:latin typeface="Arial"/>
              </a:rPr>
              <a:t>¿</a:t>
            </a:r>
          </a:p>
          <a:p>
            <a:pPr indent="0" algn="just">
              <a:lnSpc>
                <a:spcPts val="744"/>
              </a:lnSpc>
            </a:pPr>
            <a:r>
              <a:rPr lang="en-US" sz="450" b="1">
                <a:solidFill>
                  <a:srgbClr val="1E156D"/>
                </a:solidFill>
                <a:latin typeface="Tahoma"/>
              </a:rPr>
              <a:t>R </a:t>
            </a:r>
            <a:r>
              <a:rPr lang="en-US" sz="450" b="1">
                <a:latin typeface="Tahoma"/>
              </a:rPr>
              <a:t>- </a:t>
            </a:r>
            <a:r>
              <a:rPr lang="en-US" sz="450" b="1">
                <a:solidFill>
                  <a:srgbClr val="938AD0"/>
                </a:solidFill>
                <a:latin typeface="Tahoma"/>
              </a:rPr>
              <a:t>4l </a:t>
            </a:r>
            <a:r>
              <a:rPr lang="en-US" sz="450" b="1">
                <a:solidFill>
                  <a:srgbClr val="76645F"/>
                </a:solidFill>
                <a:latin typeface="Tahoma"/>
              </a:rPr>
              <a:t>Global Environment </a:t>
            </a:r>
            <a:r>
              <a:rPr lang="en-US" sz="450" b="1">
                <a:solidFill>
                  <a:srgbClr val="4C4B54"/>
                </a:solidFill>
                <a:latin typeface="Tahoma"/>
              </a:rPr>
              <a:t>*</a:t>
            </a:r>
          </a:p>
        </p:txBody>
      </p:sp>
      <p:sp>
        <p:nvSpPr>
          <p:cNvPr id="27" name="Rectángulo 26"/>
          <p:cNvSpPr/>
          <p:nvPr/>
        </p:nvSpPr>
        <p:spPr>
          <a:xfrm>
            <a:off x="4626864" y="3304032"/>
            <a:ext cx="1798320" cy="56692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lnSpc>
                <a:spcPts val="624"/>
              </a:lnSpc>
            </a:pPr>
            <a:r>
              <a:rPr lang="en-US" sz="450" b="1">
                <a:solidFill>
                  <a:srgbClr val="716F74"/>
                </a:solidFill>
                <a:latin typeface="Tahoma"/>
              </a:rPr>
              <a:t>f.obj    num    [1:2]    </a:t>
            </a:r>
            <a:r>
              <a:rPr lang="en-US" sz="450" b="1">
                <a:solidFill>
                  <a:srgbClr val="36373D"/>
                </a:solidFill>
                <a:latin typeface="Tahoma"/>
              </a:rPr>
              <a:t>4    </a:t>
            </a:r>
            <a:r>
              <a:rPr lang="en-US" sz="450" b="1">
                <a:solidFill>
                  <a:srgbClr val="4C4B54"/>
                </a:solidFill>
                <a:latin typeface="Tahoma"/>
              </a:rPr>
              <a:t>6</a:t>
            </a:r>
          </a:p>
          <a:p>
            <a:pPr indent="0" algn="just">
              <a:lnSpc>
                <a:spcPts val="624"/>
              </a:lnSpc>
            </a:pPr>
            <a:r>
              <a:rPr lang="en-US" sz="450" b="1">
                <a:solidFill>
                  <a:srgbClr val="4C4B54"/>
                </a:solidFill>
                <a:latin typeface="Tahoma"/>
              </a:rPr>
              <a:t>f.obj.dual    </a:t>
            </a:r>
            <a:r>
              <a:rPr lang="en-US" sz="450" b="1">
                <a:solidFill>
                  <a:srgbClr val="716F74"/>
                </a:solidFill>
                <a:latin typeface="Tahoma"/>
              </a:rPr>
              <a:t>num    </a:t>
            </a:r>
            <a:r>
              <a:rPr lang="en-US" sz="450" b="1">
                <a:solidFill>
                  <a:srgbClr val="36373D"/>
                </a:solidFill>
                <a:latin typeface="Tahoma"/>
              </a:rPr>
              <a:t>[1:2]    8    5</a:t>
            </a:r>
          </a:p>
          <a:p>
            <a:pPr indent="0" algn="just">
              <a:lnSpc>
                <a:spcPts val="624"/>
              </a:lnSpc>
            </a:pPr>
            <a:r>
              <a:rPr lang="en-US" sz="450" b="1">
                <a:solidFill>
                  <a:srgbClr val="4C4B54"/>
                </a:solidFill>
                <a:latin typeface="Tahoma"/>
              </a:rPr>
              <a:t>f.rhs    </a:t>
            </a:r>
            <a:r>
              <a:rPr lang="en-US" sz="450" b="1">
                <a:solidFill>
                  <a:srgbClr val="716F74"/>
                </a:solidFill>
                <a:latin typeface="Tahoma"/>
              </a:rPr>
              <a:t>num    </a:t>
            </a:r>
            <a:r>
              <a:rPr lang="en-US" sz="450" b="1">
                <a:solidFill>
                  <a:srgbClr val="36373D"/>
                </a:solidFill>
                <a:latin typeface="Tahoma"/>
              </a:rPr>
              <a:t>[1:2]    </a:t>
            </a:r>
            <a:r>
              <a:rPr lang="en-US" sz="450" b="1">
                <a:solidFill>
                  <a:srgbClr val="4C4B54"/>
                </a:solidFill>
                <a:latin typeface="Tahoma"/>
              </a:rPr>
              <a:t>8    S</a:t>
            </a:r>
          </a:p>
          <a:p>
            <a:pPr indent="0" algn="just">
              <a:lnSpc>
                <a:spcPts val="624"/>
              </a:lnSpc>
            </a:pPr>
            <a:r>
              <a:rPr lang="en-US" sz="450" b="1">
                <a:solidFill>
                  <a:srgbClr val="4C4B54"/>
                </a:solidFill>
                <a:latin typeface="Tahoma"/>
              </a:rPr>
              <a:t>f.</a:t>
            </a:r>
            <a:r>
              <a:rPr lang="en-US" sz="450" b="1">
                <a:solidFill>
                  <a:srgbClr val="36373D"/>
                </a:solidFill>
                <a:latin typeface="Tahoma"/>
              </a:rPr>
              <a:t>rhs.dual    </a:t>
            </a:r>
            <a:r>
              <a:rPr lang="en-US" sz="450" b="1">
                <a:solidFill>
                  <a:srgbClr val="716F74"/>
                </a:solidFill>
                <a:latin typeface="Tahoma"/>
              </a:rPr>
              <a:t>num    </a:t>
            </a:r>
            <a:r>
              <a:rPr lang="en-US" sz="450" b="1">
                <a:solidFill>
                  <a:srgbClr val="4C4B54"/>
                </a:solidFill>
                <a:latin typeface="Tahoma"/>
              </a:rPr>
              <a:t>[1:2]    </a:t>
            </a:r>
            <a:r>
              <a:rPr lang="en-US" sz="450" b="1">
                <a:solidFill>
                  <a:srgbClr val="36373D"/>
                </a:solidFill>
                <a:latin typeface="Tahoma"/>
              </a:rPr>
              <a:t>4    </a:t>
            </a:r>
            <a:r>
              <a:rPr lang="en-US" sz="450" b="1">
                <a:latin typeface="Tahoma"/>
              </a:rPr>
              <a:t>6</a:t>
            </a:r>
          </a:p>
          <a:p>
            <a:pPr indent="0" algn="just">
              <a:lnSpc>
                <a:spcPts val="624"/>
              </a:lnSpc>
            </a:pPr>
            <a:r>
              <a:rPr lang="en-US" sz="450" b="1">
                <a:latin typeface="Tahoma"/>
              </a:rPr>
              <a:t>x    </a:t>
            </a:r>
            <a:r>
              <a:rPr lang="en-US" sz="450" b="1">
                <a:solidFill>
                  <a:srgbClr val="716F74"/>
                </a:solidFill>
                <a:latin typeface="Tahoma"/>
              </a:rPr>
              <a:t>num    </a:t>
            </a:r>
            <a:r>
              <a:rPr lang="en-US" sz="450" b="1">
                <a:solidFill>
                  <a:srgbClr val="36373D"/>
                </a:solidFill>
                <a:latin typeface="Tahoma"/>
              </a:rPr>
              <a:t>[1:101]    0    </a:t>
            </a:r>
            <a:r>
              <a:rPr lang="en-US" sz="450" b="1">
                <a:solidFill>
                  <a:srgbClr val="4C4B54"/>
                </a:solidFill>
                <a:latin typeface="Tahoma"/>
              </a:rPr>
              <a:t>0.1    0.2    0.3    0.4    </a:t>
            </a:r>
            <a:r>
              <a:rPr lang="en-US" sz="450" b="1">
                <a:solidFill>
                  <a:srgbClr val="36373D"/>
                </a:solidFill>
                <a:latin typeface="Tahoma"/>
              </a:rPr>
              <a:t>0.</a:t>
            </a:r>
          </a:p>
          <a:p>
            <a:pPr indent="0" algn="just">
              <a:lnSpc>
                <a:spcPts val="624"/>
              </a:lnSpc>
            </a:pPr>
            <a:r>
              <a:rPr lang="en-US" sz="450" b="1">
                <a:solidFill>
                  <a:srgbClr val="716F74"/>
                </a:solidFill>
                <a:latin typeface="Tahoma"/>
              </a:rPr>
              <a:t>yl    num    </a:t>
            </a:r>
            <a:r>
              <a:rPr lang="en-US" sz="450" b="1">
                <a:solidFill>
                  <a:srgbClr val="36373D"/>
                </a:solidFill>
                <a:latin typeface="Tahoma"/>
              </a:rPr>
              <a:t>[1:101]    </a:t>
            </a:r>
            <a:r>
              <a:rPr lang="en-US" sz="450" b="1">
                <a:solidFill>
                  <a:srgbClr val="4C4B54"/>
                </a:solidFill>
                <a:latin typeface="Tahoma"/>
              </a:rPr>
              <a:t>8    7.8    </a:t>
            </a:r>
            <a:r>
              <a:rPr lang="en-US" sz="450" b="1">
                <a:solidFill>
                  <a:srgbClr val="36373D"/>
                </a:solidFill>
                <a:latin typeface="Tahoma"/>
              </a:rPr>
              <a:t>7.6    7.4    </a:t>
            </a:r>
            <a:r>
              <a:rPr lang="en-US" sz="450" b="1">
                <a:solidFill>
                  <a:srgbClr val="4C4B54"/>
                </a:solidFill>
                <a:latin typeface="Tahoma"/>
              </a:rPr>
              <a:t>7.2    </a:t>
            </a:r>
            <a:r>
              <a:rPr lang="en-US" sz="450" b="1">
                <a:solidFill>
                  <a:srgbClr val="716F74"/>
                </a:solidFill>
                <a:latin typeface="Tahoma"/>
              </a:rPr>
              <a:t>7</a:t>
            </a:r>
          </a:p>
          <a:p>
            <a:pPr indent="0" algn="just">
              <a:lnSpc>
                <a:spcPts val="624"/>
              </a:lnSpc>
            </a:pPr>
            <a:r>
              <a:rPr lang="en-US" sz="450" b="1">
                <a:solidFill>
                  <a:srgbClr val="4C4B54"/>
                </a:solidFill>
                <a:latin typeface="Tahoma"/>
              </a:rPr>
              <a:t>y2    </a:t>
            </a:r>
            <a:r>
              <a:rPr lang="en-US" sz="450" b="1">
                <a:solidFill>
                  <a:srgbClr val="716F74"/>
                </a:solidFill>
                <a:latin typeface="Tahoma"/>
              </a:rPr>
              <a:t>num    [1:101]    </a:t>
            </a:r>
            <a:r>
              <a:rPr lang="en-US" sz="450" b="1">
                <a:latin typeface="Tahoma"/>
              </a:rPr>
              <a:t>5    </a:t>
            </a:r>
            <a:r>
              <a:rPr lang="en-US" sz="450" b="1">
                <a:solidFill>
                  <a:srgbClr val="4C4B54"/>
                </a:solidFill>
                <a:latin typeface="Tahoma"/>
              </a:rPr>
              <a:t>4.9    4.8    </a:t>
            </a:r>
            <a:r>
              <a:rPr lang="en-US" sz="450" b="1">
                <a:latin typeface="Tahoma"/>
              </a:rPr>
              <a:t>4.7    </a:t>
            </a:r>
            <a:r>
              <a:rPr lang="en-US" sz="450" b="1">
                <a:solidFill>
                  <a:srgbClr val="36373D"/>
                </a:solidFill>
                <a:latin typeface="Tahoma"/>
              </a:rPr>
              <a:t>4.6    </a:t>
            </a:r>
            <a:r>
              <a:rPr lang="en-US" sz="450" b="1">
                <a:solidFill>
                  <a:srgbClr val="4C4B54"/>
                </a:solidFill>
                <a:latin typeface="Tahoma"/>
              </a:rPr>
              <a:t>4.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6687312" y="2846832"/>
            <a:ext cx="414528" cy="207264"/>
          </a:xfrm>
          <a:prstGeom prst="rect">
            <a:avLst/>
          </a:prstGeom>
          <a:solidFill>
            <a:srgbClr val="DDE0E4"/>
          </a:solidFill>
        </p:spPr>
        <p:txBody>
          <a:bodyPr lIns="0" tIns="0" rIns="0" bIns="0">
            <a:noAutofit/>
          </a:bodyPr>
          <a:lstStyle/>
          <a:p>
            <a:pPr indent="0">
              <a:lnSpc>
                <a:spcPts val="1128"/>
              </a:lnSpc>
            </a:pPr>
            <a:r>
              <a:rPr lang="en-US" sz="400">
                <a:solidFill>
                  <a:srgbClr val="90A5BC"/>
                </a:solidFill>
                <a:latin typeface="Arial"/>
              </a:rPr>
              <a:t>s Project (None) *</a:t>
            </a:r>
          </a:p>
          <a:p>
            <a:pPr indent="0" algn="r">
              <a:lnSpc>
                <a:spcPts val="1128"/>
              </a:lnSpc>
            </a:pPr>
            <a:r>
              <a:rPr lang="en-US" sz="400">
                <a:solidFill>
                  <a:srgbClr val="90A5BC"/>
                </a:solidFill>
                <a:latin typeface="Arial"/>
              </a:rPr>
              <a:t>= □</a:t>
            </a:r>
          </a:p>
        </p:txBody>
      </p:sp>
      <p:sp>
        <p:nvSpPr>
          <p:cNvPr id="29" name="Rectángulo 28"/>
          <p:cNvSpPr/>
          <p:nvPr/>
        </p:nvSpPr>
        <p:spPr>
          <a:xfrm>
            <a:off x="6437376" y="3627120"/>
            <a:ext cx="536448" cy="23164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lnSpc>
                <a:spcPts val="624"/>
              </a:lnSpc>
            </a:pPr>
            <a:r>
              <a:rPr lang="en-US" sz="450" b="1">
                <a:latin typeface="Tahoma"/>
              </a:rPr>
              <a:t>S </a:t>
            </a:r>
            <a:r>
              <a:rPr lang="en-US" sz="450" b="1">
                <a:solidFill>
                  <a:srgbClr val="36373D"/>
                </a:solidFill>
                <a:latin typeface="Tahoma"/>
              </a:rPr>
              <a:t>0.6 0.7 0.8 ...</a:t>
            </a:r>
          </a:p>
          <a:p>
            <a:pPr indent="0" algn="just">
              <a:lnSpc>
                <a:spcPts val="624"/>
              </a:lnSpc>
            </a:pPr>
            <a:r>
              <a:rPr lang="en-US" sz="450" b="1">
                <a:solidFill>
                  <a:srgbClr val="58565B"/>
                </a:solidFill>
                <a:latin typeface="Tahoma"/>
              </a:rPr>
              <a:t>6.8 6,6 </a:t>
            </a:r>
            <a:r>
              <a:rPr lang="en-US" sz="450" b="1">
                <a:solidFill>
                  <a:srgbClr val="36373D"/>
                </a:solidFill>
                <a:latin typeface="Tahoma"/>
              </a:rPr>
              <a:t>6.4 6._. </a:t>
            </a:r>
            <a:r>
              <a:rPr lang="en-US" sz="450" b="1">
                <a:solidFill>
                  <a:srgbClr val="201E1F"/>
                </a:solidFill>
                <a:latin typeface="Tahoma"/>
              </a:rPr>
              <a:t>S </a:t>
            </a:r>
            <a:r>
              <a:rPr lang="en-US" sz="450" b="1">
                <a:solidFill>
                  <a:srgbClr val="58565B"/>
                </a:solidFill>
                <a:latin typeface="Tahoma"/>
              </a:rPr>
              <a:t>4.4 </a:t>
            </a:r>
            <a:r>
              <a:rPr lang="en-US" sz="450" b="1">
                <a:solidFill>
                  <a:srgbClr val="201E1F"/>
                </a:solidFill>
                <a:latin typeface="Tahoma"/>
              </a:rPr>
              <a:t>4. </a:t>
            </a:r>
            <a:r>
              <a:rPr lang="en-US" sz="450" b="1">
                <a:solidFill>
                  <a:srgbClr val="58565B"/>
                </a:solidFill>
                <a:latin typeface="Tahoma"/>
              </a:rPr>
              <a:t>3 4.2 ...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4754880" y="3925824"/>
            <a:ext cx="201168" cy="16459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351A1B"/>
                </a:solidFill>
                <a:latin typeface="Arial"/>
              </a:rPr>
              <a:t>Plots</a:t>
            </a:r>
          </a:p>
          <a:p>
            <a:pPr indent="0"/>
            <a:r>
              <a:rPr lang="en-US" sz="400">
                <a:solidFill>
                  <a:srgbClr val="C5DCD3"/>
                </a:solidFill>
                <a:latin typeface="Arial"/>
              </a:rPr>
              <a:t>fr I </a:t>
            </a:r>
            <a:r>
              <a:rPr lang="en-US" sz="450" i="1">
                <a:solidFill>
                  <a:srgbClr val="C5DCD3"/>
                </a:solidFill>
                <a:latin typeface="Times New Roman"/>
              </a:rPr>
              <a:t>P: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4980432" y="3925824"/>
            <a:ext cx="487680" cy="1828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spcAft>
                <a:spcPts val="210"/>
              </a:spcAft>
            </a:pPr>
            <a:r>
              <a:rPr lang="en-US" sz="400">
                <a:solidFill>
                  <a:srgbClr val="282C38"/>
                </a:solidFill>
                <a:latin typeface="Arial"/>
              </a:rPr>
              <a:t>Packages Help</a:t>
            </a:r>
          </a:p>
          <a:p>
            <a:pPr indent="0" algn="r"/>
            <a:r>
              <a:rPr lang="en-US" sz="400">
                <a:solidFill>
                  <a:srgbClr val="5D7557"/>
                </a:solidFill>
                <a:latin typeface="Arial"/>
              </a:rPr>
              <a:t>y33 </a:t>
            </a:r>
            <a:r>
              <a:rPr lang="en-US" sz="400">
                <a:solidFill>
                  <a:srgbClr val="35547B"/>
                </a:solidFill>
                <a:latin typeface="Arial"/>
              </a:rPr>
              <a:t>Export *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5657088" y="3931920"/>
            <a:ext cx="377952" cy="54864"/>
          </a:xfrm>
          <a:prstGeom prst="rect">
            <a:avLst/>
          </a:prstGeom>
          <a:solidFill>
            <a:srgbClr val="F5F5E9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282C38"/>
                </a:solidFill>
                <a:latin typeface="Arial"/>
              </a:rPr>
              <a:t>Presentation</a:t>
            </a:r>
          </a:p>
        </p:txBody>
      </p:sp>
      <p:sp>
        <p:nvSpPr>
          <p:cNvPr id="33" name="Rectángulo 32"/>
          <p:cNvSpPr/>
          <p:nvPr/>
        </p:nvSpPr>
        <p:spPr>
          <a:xfrm>
            <a:off x="3602736" y="4126992"/>
            <a:ext cx="530352" cy="7924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50" b="1">
                <a:solidFill>
                  <a:srgbClr val="457072"/>
                </a:solidFill>
                <a:latin typeface="Tahoma"/>
              </a:rPr>
              <a:t>x="x", </a:t>
            </a:r>
            <a:r>
              <a:rPr lang="en-US" sz="450" b="1">
                <a:solidFill>
                  <a:srgbClr val="83858A"/>
                </a:solidFill>
                <a:latin typeface="Tahoma"/>
              </a:rPr>
              <a:t>y="y")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1584960" y="4349496"/>
            <a:ext cx="1676400" cy="7315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72136" indent="0">
              <a:spcAft>
                <a:spcPts val="210"/>
              </a:spcAft>
            </a:pPr>
            <a:r>
              <a:rPr lang="en-US" sz="400">
                <a:solidFill>
                  <a:srgbClr val="83858A"/>
                </a:solidFill>
                <a:latin typeface="Arial"/>
              </a:rPr>
              <a:t>29:1 </a:t>
            </a:r>
            <a:r>
              <a:rPr lang="en-US" sz="400">
                <a:solidFill>
                  <a:srgbClr val="5C6C77"/>
                </a:solidFill>
                <a:latin typeface="Arial"/>
              </a:rPr>
              <a:t>(Top </a:t>
            </a:r>
            <a:r>
              <a:rPr lang="en-US" sz="400">
                <a:solidFill>
                  <a:srgbClr val="83858A"/>
                </a:solidFill>
                <a:latin typeface="Arial"/>
              </a:rPr>
              <a:t>Level) ;</a:t>
            </a:r>
          </a:p>
          <a:p>
            <a:pPr indent="0">
              <a:spcAft>
                <a:spcPts val="210"/>
              </a:spcAft>
            </a:pPr>
            <a:r>
              <a:rPr lang="en-US" sz="400">
                <a:solidFill>
                  <a:srgbClr val="282C38"/>
                </a:solidFill>
                <a:latin typeface="Arial"/>
              </a:rPr>
              <a:t>Console Terminal Background </a:t>
            </a:r>
            <a:r>
              <a:rPr lang="en-US" sz="400">
                <a:solidFill>
                  <a:srgbClr val="44423E"/>
                </a:solidFill>
                <a:latin typeface="Arial"/>
              </a:rPr>
              <a:t>Jobs</a:t>
            </a:r>
          </a:p>
          <a:p>
            <a:pPr indent="0">
              <a:lnSpc>
                <a:spcPts val="552"/>
              </a:lnSpc>
              <a:spcAft>
                <a:spcPts val="210"/>
              </a:spcAft>
            </a:pPr>
            <a:r>
              <a:rPr lang="en-US" sz="400">
                <a:solidFill>
                  <a:srgbClr val="2074B4"/>
                </a:solidFill>
                <a:latin typeface="Arial"/>
              </a:rPr>
              <a:t>&lt;8 </a:t>
            </a:r>
            <a:r>
              <a:rPr lang="en-US" sz="400">
                <a:solidFill>
                  <a:srgbClr val="44423E"/>
                </a:solidFill>
                <a:latin typeface="Arial"/>
              </a:rPr>
              <a:t>* </a:t>
            </a:r>
            <a:r>
              <a:rPr lang="en-US" sz="400">
                <a:solidFill>
                  <a:srgbClr val="83858A"/>
                </a:solidFill>
                <a:latin typeface="Arial"/>
              </a:rPr>
              <a:t>R </a:t>
            </a:r>
            <a:r>
              <a:rPr lang="en-US" sz="400">
                <a:solidFill>
                  <a:srgbClr val="5C6C77"/>
                </a:solidFill>
                <a:latin typeface="Arial"/>
              </a:rPr>
              <a:t>4.5.1 - </a:t>
            </a:r>
            <a:r>
              <a:rPr lang="en-US" sz="450" i="1" spc="-50">
                <a:solidFill>
                  <a:srgbClr val="A5ACB5"/>
                </a:solidFill>
                <a:latin typeface="Consolas"/>
              </a:rPr>
              <a:t>-I</a:t>
            </a:r>
          </a:p>
          <a:p>
            <a:pPr indent="0">
              <a:lnSpc>
                <a:spcPts val="552"/>
              </a:lnSpc>
            </a:pPr>
            <a:r>
              <a:rPr lang="en-US" sz="450" b="1">
                <a:solidFill>
                  <a:srgbClr val="5B54F5"/>
                </a:solidFill>
                <a:latin typeface="Tahoma"/>
              </a:rPr>
              <a:t>&gt;    source("c:/users/isaia/Downloads/EjDlMini.R") </a:t>
            </a:r>
            <a:r>
              <a:rPr lang="en-US" sz="450" b="1">
                <a:solidFill>
                  <a:srgbClr val="44423E"/>
                </a:solidFill>
                <a:latin typeface="Tahoma"/>
              </a:rPr>
              <a:t>Primal </a:t>
            </a:r>
            <a:r>
              <a:rPr lang="en-US" sz="450" b="1">
                <a:solidFill>
                  <a:srgbClr val="282C38"/>
                </a:solidFill>
                <a:latin typeface="Tahoma"/>
              </a:rPr>
              <a:t>1 (x,y): </a:t>
            </a:r>
            <a:r>
              <a:rPr lang="en-US" sz="450" b="1">
                <a:latin typeface="Tahoma"/>
              </a:rPr>
              <a:t>S </a:t>
            </a:r>
            <a:r>
              <a:rPr lang="en-US" sz="450" b="1">
                <a:solidFill>
                  <a:srgbClr val="282C38"/>
                </a:solidFill>
                <a:latin typeface="Tahoma"/>
              </a:rPr>
              <a:t>0</a:t>
            </a:r>
          </a:p>
          <a:p>
            <a:pPr indent="0">
              <a:lnSpc>
                <a:spcPts val="552"/>
              </a:lnSpc>
              <a:spcAft>
                <a:spcPts val="210"/>
              </a:spcAft>
            </a:pPr>
            <a:r>
              <a:rPr lang="en-US" sz="450" b="1">
                <a:solidFill>
                  <a:srgbClr val="294174"/>
                </a:solidFill>
                <a:latin typeface="Tahoma"/>
              </a:rPr>
              <a:t>Z </a:t>
            </a:r>
            <a:r>
              <a:rPr lang="es" sz="450" b="1">
                <a:solidFill>
                  <a:srgbClr val="44423E"/>
                </a:solidFill>
                <a:latin typeface="Tahoma"/>
              </a:rPr>
              <a:t>óptimo: </a:t>
            </a:r>
            <a:r>
              <a:rPr lang="en-US" sz="450" b="1">
                <a:solidFill>
                  <a:srgbClr val="5C6C77"/>
                </a:solidFill>
                <a:latin typeface="Tahoma"/>
              </a:rPr>
              <a:t>20 </a:t>
            </a:r>
            <a:r>
              <a:rPr lang="en-US" sz="450" b="1">
                <a:solidFill>
                  <a:srgbClr val="44423E"/>
                </a:solidFill>
                <a:latin typeface="Tahoma"/>
              </a:rPr>
              <a:t>Dual </a:t>
            </a:r>
            <a:r>
              <a:rPr lang="en-US" sz="450" b="1">
                <a:solidFill>
                  <a:srgbClr val="787A53"/>
                </a:solidFill>
                <a:latin typeface="Tahoma"/>
              </a:rPr>
              <a:t>1 </a:t>
            </a:r>
            <a:r>
              <a:rPr lang="en-US" sz="450" b="1">
                <a:solidFill>
                  <a:srgbClr val="5C6C77"/>
                </a:solidFill>
                <a:latin typeface="Tahoma"/>
              </a:rPr>
              <a:t>(ul,u2): </a:t>
            </a:r>
            <a:r>
              <a:rPr lang="en-US" sz="450" b="1">
                <a:solidFill>
                  <a:srgbClr val="44423E"/>
                </a:solidFill>
                <a:latin typeface="Tahoma"/>
              </a:rPr>
              <a:t>0 0 w </a:t>
            </a:r>
            <a:r>
              <a:rPr lang="es" sz="450" b="1">
                <a:solidFill>
                  <a:srgbClr val="44423E"/>
                </a:solidFill>
                <a:latin typeface="Tahoma"/>
              </a:rPr>
              <a:t>óptimo: </a:t>
            </a:r>
            <a:r>
              <a:rPr lang="en-US" sz="450" b="1">
                <a:solidFill>
                  <a:srgbClr val="282C38"/>
                </a:solidFill>
                <a:latin typeface="Tahoma"/>
              </a:rPr>
              <a:t>0</a:t>
            </a:r>
          </a:p>
          <a:p>
            <a:pPr indent="0" algn="just"/>
            <a:r>
              <a:rPr lang="en-US" sz="400">
                <a:latin typeface="Arial"/>
              </a:rPr>
              <a:t>&gt;    i</a:t>
            </a:r>
          </a:p>
        </p:txBody>
      </p:sp>
      <p:sp>
        <p:nvSpPr>
          <p:cNvPr id="35" name="Rectángulo 34"/>
          <p:cNvSpPr/>
          <p:nvPr/>
        </p:nvSpPr>
        <p:spPr>
          <a:xfrm>
            <a:off x="4297680" y="4349496"/>
            <a:ext cx="243840" cy="289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r">
              <a:lnSpc>
                <a:spcPts val="1032"/>
              </a:lnSpc>
            </a:pPr>
            <a:r>
              <a:rPr lang="en-US" sz="400">
                <a:solidFill>
                  <a:srgbClr val="4C4B54"/>
                </a:solidFill>
                <a:latin typeface="Arial"/>
              </a:rPr>
              <a:t>R </a:t>
            </a:r>
            <a:r>
              <a:rPr lang="en-US" sz="400">
                <a:solidFill>
                  <a:srgbClr val="A4A19D"/>
                </a:solidFill>
                <a:latin typeface="Arial"/>
              </a:rPr>
              <a:t>Script </a:t>
            </a:r>
            <a:r>
              <a:rPr lang="en-US" sz="400">
                <a:solidFill>
                  <a:srgbClr val="79798B"/>
                </a:solidFill>
                <a:latin typeface="Arial"/>
              </a:rPr>
              <a:t>i </a:t>
            </a:r>
            <a:r>
              <a:rPr lang="en-US" sz="400">
                <a:solidFill>
                  <a:srgbClr val="A4A19D"/>
                </a:solidFill>
                <a:latin typeface="Arial"/>
              </a:rPr>
              <a:t>= □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1621536" y="5553456"/>
            <a:ext cx="170688" cy="103632"/>
          </a:xfrm>
          <a:prstGeom prst="rect">
            <a:avLst/>
          </a:prstGeom>
          <a:solidFill>
            <a:srgbClr val="DDE0E4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650">
                <a:solidFill>
                  <a:srgbClr val="C22C1F"/>
                </a:solidFill>
                <a:latin typeface="Arial"/>
              </a:rPr>
              <a:t>©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3060192" y="5565648"/>
            <a:ext cx="1926336" cy="140208"/>
          </a:xfrm>
          <a:prstGeom prst="rect">
            <a:avLst/>
          </a:prstGeom>
          <a:solidFill>
            <a:srgbClr val="D5D6D7"/>
          </a:solidFill>
        </p:spPr>
        <p:txBody>
          <a:bodyPr wrap="none" lIns="0" tIns="0" rIns="0" bIns="0">
            <a:noAutofit/>
          </a:bodyPr>
          <a:lstStyle/>
          <a:p>
            <a:pPr indent="0" algn="just"/>
            <a:r>
              <a:rPr lang="en-US" sz="1100">
                <a:solidFill>
                  <a:srgbClr val="2B2A2E"/>
                </a:solidFill>
                <a:latin typeface="Arial"/>
              </a:rPr>
              <a:t>Q L </a:t>
            </a:r>
            <a:r>
              <a:rPr lang="en-US" sz="1100">
                <a:solidFill>
                  <a:srgbClr val="0A76C8"/>
                </a:solidFill>
                <a:latin typeface="Arial"/>
              </a:rPr>
              <a:t>. </a:t>
            </a:r>
            <a:r>
              <a:rPr lang="en-US" sz="1100">
                <a:solidFill>
                  <a:srgbClr val="717EA6"/>
                </a:solidFill>
                <a:latin typeface="Arial"/>
              </a:rPr>
              <a:t>^ </a:t>
            </a:r>
            <a:r>
              <a:rPr lang="en-US" sz="1100">
                <a:solidFill>
                  <a:srgbClr val="0A76C8"/>
                </a:solidFill>
                <a:latin typeface="Arial"/>
              </a:rPr>
              <a:t>t </a:t>
            </a:r>
            <a:r>
              <a:rPr lang="es" sz="1100">
                <a:solidFill>
                  <a:srgbClr val="1D538E"/>
                </a:solidFill>
                <a:latin typeface="Arial"/>
              </a:rPr>
              <a:t>O </a:t>
            </a:r>
            <a:r>
              <a:rPr lang="en-US" sz="1100">
                <a:solidFill>
                  <a:srgbClr val="0A76C8"/>
                </a:solidFill>
                <a:latin typeface="Arial"/>
              </a:rPr>
              <a:t>^ ^ </a:t>
            </a:r>
            <a:r>
              <a:rPr lang="en-US" sz="1100">
                <a:latin typeface="Arial"/>
              </a:rPr>
              <a:t>O </a:t>
            </a:r>
            <a:r>
              <a:rPr lang="es" sz="1100">
                <a:solidFill>
                  <a:srgbClr val="0A76C8"/>
                </a:solidFill>
                <a:latin typeface="Arial"/>
              </a:rPr>
              <a:t>«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5169408" y="5565648"/>
            <a:ext cx="201168" cy="140208"/>
          </a:xfrm>
          <a:prstGeom prst="rect">
            <a:avLst/>
          </a:prstGeom>
          <a:solidFill>
            <a:srgbClr val="F5F5E9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1100">
                <a:solidFill>
                  <a:srgbClr val="75ACD8"/>
                </a:solidFill>
                <a:latin typeface="Arial"/>
              </a:rPr>
              <a:t>O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6376416" y="5596128"/>
            <a:ext cx="243840" cy="91440"/>
          </a:xfrm>
          <a:prstGeom prst="rect">
            <a:avLst/>
          </a:prstGeom>
          <a:solidFill>
            <a:srgbClr val="E2DCD6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 baseline="30000">
                <a:solidFill>
                  <a:srgbClr val="76645F"/>
                </a:solidFill>
                <a:latin typeface="Arial"/>
              </a:rPr>
              <a:t>s</a:t>
            </a:r>
            <a:r>
              <a:rPr lang="en-US" sz="400">
                <a:solidFill>
                  <a:srgbClr val="76645F"/>
                </a:solidFill>
                <a:latin typeface="Arial"/>
              </a:rPr>
              <a:t> </a:t>
            </a:r>
            <a:r>
              <a:rPr lang="es" sz="400">
                <a:solidFill>
                  <a:srgbClr val="76645F"/>
                </a:solidFill>
                <a:latin typeface="Arial"/>
              </a:rPr>
              <a:t>0»)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t&gt;</a:t>
            </a:r>
          </a:p>
        </p:txBody>
      </p:sp>
      <p:sp>
        <p:nvSpPr>
          <p:cNvPr id="40" name="Rectángulo 39"/>
          <p:cNvSpPr/>
          <p:nvPr/>
        </p:nvSpPr>
        <p:spPr>
          <a:xfrm>
            <a:off x="6638544" y="5577840"/>
            <a:ext cx="432816" cy="134112"/>
          </a:xfrm>
          <a:prstGeom prst="rect">
            <a:avLst/>
          </a:prstGeom>
          <a:solidFill>
            <a:srgbClr val="E2DCD6"/>
          </a:solidFill>
        </p:spPr>
        <p:txBody>
          <a:bodyPr lIns="0" tIns="0" rIns="0" bIns="0">
            <a:noAutofit/>
          </a:bodyPr>
          <a:lstStyle/>
          <a:p>
            <a:pPr indent="0">
              <a:lnSpc>
                <a:spcPts val="552"/>
              </a:lnSpc>
            </a:pPr>
            <a:r>
              <a:rPr lang="en-US" sz="450" b="1">
                <a:solidFill>
                  <a:srgbClr val="716F74"/>
                </a:solidFill>
                <a:latin typeface="Tahoma"/>
              </a:rPr>
              <a:t>12:42 a </a:t>
            </a:r>
            <a:r>
              <a:rPr lang="en-US" sz="450" b="1">
                <a:solidFill>
                  <a:srgbClr val="44423E"/>
                </a:solidFill>
                <a:latin typeface="Tahoma"/>
              </a:rPr>
              <a:t>m </a:t>
            </a:r>
            <a:r>
              <a:rPr lang="en-US" sz="450" b="1">
                <a:solidFill>
                  <a:srgbClr val="716F74"/>
                </a:solidFill>
                <a:latin typeface="Tahoma"/>
              </a:rPr>
              <a:t>20/09/2025 </a:t>
            </a:r>
            <a:r>
              <a:rPr lang="en-US" sz="450" b="1">
                <a:latin typeface="Tahoma"/>
              </a:rPr>
              <a:t>-</a:t>
            </a:r>
          </a:p>
        </p:txBody>
      </p:sp>
      <p:sp>
        <p:nvSpPr>
          <p:cNvPr id="41" name="Rectángulo 40"/>
          <p:cNvSpPr/>
          <p:nvPr/>
        </p:nvSpPr>
        <p:spPr>
          <a:xfrm>
            <a:off x="1533144" y="5910072"/>
            <a:ext cx="1539240" cy="15849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spcAft>
                <a:spcPts val="840"/>
              </a:spcAft>
            </a:pPr>
            <a:r>
              <a:rPr lang="es" sz="1100">
                <a:latin typeface="Arial"/>
              </a:rPr>
              <a:t>Resuelto </a:t>
            </a:r>
            <a:r>
              <a:rPr lang="en-US" sz="1100">
                <a:latin typeface="Arial"/>
              </a:rPr>
              <a:t>con PomQM:</a:t>
            </a:r>
          </a:p>
        </p:txBody>
      </p:sp>
      <p:sp>
        <p:nvSpPr>
          <p:cNvPr id="42" name="Rectángulo 41"/>
          <p:cNvSpPr/>
          <p:nvPr/>
        </p:nvSpPr>
        <p:spPr>
          <a:xfrm>
            <a:off x="2154936" y="6312408"/>
            <a:ext cx="1307592" cy="16459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59576C"/>
                </a:solidFill>
                <a:latin typeface="Arial"/>
              </a:rPr>
              <a:t>TAYLOR MODULE FORMAT TOOLS </a:t>
            </a:r>
            <a:r>
              <a:rPr lang="es" sz="400">
                <a:solidFill>
                  <a:srgbClr val="4C6FB8"/>
                </a:solidFill>
                <a:latin typeface="Arial"/>
              </a:rPr>
              <a:t>¿¡ </a:t>
            </a:r>
            <a:r>
              <a:rPr lang="en-US" sz="400">
                <a:solidFill>
                  <a:srgbClr val="357D46"/>
                </a:solidFill>
                <a:latin typeface="Arial"/>
              </a:rPr>
              <a:t>SOLUTIONS</a:t>
            </a:r>
          </a:p>
          <a:p>
            <a:pPr marL="647700" indent="0"/>
            <a:r>
              <a:rPr lang="en-US" sz="400">
                <a:solidFill>
                  <a:srgbClr val="A4A19D"/>
                </a:solidFill>
                <a:latin typeface="Arial"/>
              </a:rPr>
              <a:t>U, r^n + 4-</a:t>
            </a:r>
          </a:p>
        </p:txBody>
      </p:sp>
      <p:sp>
        <p:nvSpPr>
          <p:cNvPr id="43" name="Rectángulo 42"/>
          <p:cNvSpPr/>
          <p:nvPr/>
        </p:nvSpPr>
        <p:spPr>
          <a:xfrm>
            <a:off x="3310128" y="6534912"/>
            <a:ext cx="161544" cy="762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495668"/>
                </a:solidFill>
                <a:latin typeface="Arial"/>
              </a:rPr>
              <a:t>Widen</a:t>
            </a:r>
          </a:p>
        </p:txBody>
      </p:sp>
      <p:sp>
        <p:nvSpPr>
          <p:cNvPr id="44" name="Rectángulo 43"/>
          <p:cNvSpPr/>
          <p:nvPr/>
        </p:nvSpPr>
        <p:spPr>
          <a:xfrm>
            <a:off x="2523744" y="6976872"/>
            <a:ext cx="2045208" cy="8229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4D2220"/>
                </a:solidFill>
                <a:latin typeface="Times New Roman"/>
              </a:rPr>
              <a:t>able in </a:t>
            </a:r>
            <a:r>
              <a:rPr lang="en-US" sz="400">
                <a:solidFill>
                  <a:srgbClr val="743837"/>
                </a:solidFill>
                <a:latin typeface="Times New Roman"/>
              </a:rPr>
              <a:t>additional </a:t>
            </a:r>
            <a:r>
              <a:rPr lang="es" sz="400">
                <a:solidFill>
                  <a:srgbClr val="743837"/>
                </a:solidFill>
                <a:latin typeface="Times New Roman"/>
              </a:rPr>
              <a:t>Windows </a:t>
            </a:r>
            <a:r>
              <a:rPr lang="en-US" sz="400">
                <a:solidFill>
                  <a:srgbClr val="4D2220"/>
                </a:solidFill>
                <a:latin typeface="Times New Roman"/>
              </a:rPr>
              <a:t>These </a:t>
            </a:r>
            <a:r>
              <a:rPr lang="en-US" sz="400">
                <a:solidFill>
                  <a:srgbClr val="743837"/>
                </a:solidFill>
                <a:latin typeface="Times New Roman"/>
              </a:rPr>
              <a:t>may </a:t>
            </a:r>
            <a:r>
              <a:rPr lang="en-US" sz="400">
                <a:solidFill>
                  <a:srgbClr val="4D2220"/>
                </a:solidFill>
                <a:latin typeface="Times New Roman"/>
              </a:rPr>
              <a:t>be </a:t>
            </a:r>
            <a:r>
              <a:rPr lang="en-US" sz="400">
                <a:solidFill>
                  <a:srgbClr val="743837"/>
                </a:solidFill>
                <a:latin typeface="Times New Roman"/>
              </a:rPr>
              <a:t>opened by using </a:t>
            </a:r>
            <a:r>
              <a:rPr lang="en-US" sz="400">
                <a:solidFill>
                  <a:srgbClr val="4D2220"/>
                </a:solidFill>
                <a:latin typeface="Times New Roman"/>
              </a:rPr>
              <a:t>the </a:t>
            </a:r>
            <a:r>
              <a:rPr lang="en-US" sz="400">
                <a:solidFill>
                  <a:srgbClr val="743837"/>
                </a:solidFill>
                <a:latin typeface="Times New Roman"/>
              </a:rPr>
              <a:t>SOLUTIONS menu in the Main Mem</a:t>
            </a:r>
          </a:p>
        </p:txBody>
      </p:sp>
      <p:sp>
        <p:nvSpPr>
          <p:cNvPr id="45" name="Rectángulo 44"/>
          <p:cNvSpPr/>
          <p:nvPr/>
        </p:nvSpPr>
        <p:spPr>
          <a:xfrm>
            <a:off x="2642616" y="7406640"/>
            <a:ext cx="252984" cy="7924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 b="1">
                <a:solidFill>
                  <a:srgbClr val="5BADF3"/>
                </a:solidFill>
                <a:latin typeface="Arial"/>
              </a:rPr>
              <a:t>Solution</a:t>
            </a:r>
          </a:p>
        </p:txBody>
      </p:sp>
      <p:sp>
        <p:nvSpPr>
          <p:cNvPr id="46" name="Rectángulo 45"/>
          <p:cNvSpPr/>
          <p:nvPr/>
        </p:nvSpPr>
        <p:spPr>
          <a:xfrm>
            <a:off x="1545336" y="6242304"/>
            <a:ext cx="591312" cy="14325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ctr">
              <a:lnSpc>
                <a:spcPts val="696"/>
              </a:lnSpc>
              <a:spcAft>
                <a:spcPts val="210"/>
              </a:spcAft>
            </a:pPr>
            <a:r>
              <a:rPr lang="en-US" sz="400" baseline="30000">
                <a:solidFill>
                  <a:srgbClr val="2B2A2E"/>
                </a:solidFill>
                <a:latin typeface="Arial"/>
              </a:rPr>
              <a:t>a</a:t>
            </a:r>
            <a:r>
              <a:rPr lang="en-US" sz="400">
                <a:solidFill>
                  <a:srgbClr val="2B2A2E"/>
                </a:solidFill>
                <a:latin typeface="Arial"/>
              </a:rPr>
              <a:t>fr </a:t>
            </a:r>
            <a:r>
              <a:rPr lang="en-US" sz="400">
                <a:solidFill>
                  <a:srgbClr val="5C6C77"/>
                </a:solidFill>
                <a:latin typeface="Arial"/>
              </a:rPr>
              <a:t>QM for Windows - [Dual) </a:t>
            </a:r>
            <a:r>
              <a:rPr lang="en-US" sz="400">
                <a:solidFill>
                  <a:srgbClr val="916764"/>
                </a:solidFill>
                <a:latin typeface="Arial"/>
              </a:rPr>
              <a:t>■£ </a:t>
            </a:r>
            <a:r>
              <a:rPr lang="en-US" sz="400">
                <a:solidFill>
                  <a:srgbClr val="5C6C77"/>
                </a:solidFill>
                <a:latin typeface="Arial"/>
              </a:rPr>
              <a:t>FILE </a:t>
            </a:r>
            <a:r>
              <a:rPr lang="en-US" sz="400">
                <a:solidFill>
                  <a:srgbClr val="8E95A2"/>
                </a:solidFill>
                <a:latin typeface="Arial"/>
              </a:rPr>
              <a:t>EDIT </a:t>
            </a:r>
            <a:r>
              <a:rPr lang="en-US" sz="400">
                <a:solidFill>
                  <a:srgbClr val="5C6C77"/>
                </a:solidFill>
                <a:latin typeface="Arial"/>
              </a:rPr>
              <a:t>VI</a:t>
            </a:r>
          </a:p>
        </p:txBody>
      </p:sp>
      <p:sp>
        <p:nvSpPr>
          <p:cNvPr id="47" name="Rectángulo 46"/>
          <p:cNvSpPr/>
          <p:nvPr/>
        </p:nvSpPr>
        <p:spPr>
          <a:xfrm>
            <a:off x="1661160" y="6446520"/>
            <a:ext cx="368808" cy="10363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1100">
                <a:solidFill>
                  <a:srgbClr val="717EA6"/>
                </a:solidFill>
                <a:latin typeface="Arial"/>
              </a:rPr>
              <a:t>' 5Ui</a:t>
            </a:r>
          </a:p>
        </p:txBody>
      </p:sp>
      <p:sp>
        <p:nvSpPr>
          <p:cNvPr id="48" name="Rectángulo 47"/>
          <p:cNvSpPr/>
          <p:nvPr/>
        </p:nvSpPr>
        <p:spPr>
          <a:xfrm>
            <a:off x="1591056" y="6562344"/>
            <a:ext cx="438912" cy="4876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r"/>
            <a:r>
              <a:rPr lang="en-US" sz="400">
                <a:solidFill>
                  <a:srgbClr val="5C6C77"/>
                </a:solidFill>
                <a:latin typeface="Arial"/>
              </a:rPr>
              <a:t>New Open Save I</a:t>
            </a:r>
          </a:p>
        </p:txBody>
      </p:sp>
      <p:sp>
        <p:nvSpPr>
          <p:cNvPr id="49" name="Rectángulo 48"/>
          <p:cNvSpPr/>
          <p:nvPr/>
        </p:nvSpPr>
        <p:spPr>
          <a:xfrm>
            <a:off x="1588008" y="6757416"/>
            <a:ext cx="414528" cy="4572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r"/>
            <a:r>
              <a:rPr lang="en-US" sz="400">
                <a:solidFill>
                  <a:srgbClr val="628DBA"/>
                </a:solidFill>
                <a:latin typeface="Arial"/>
              </a:rPr>
              <a:t>MyOMLab </a:t>
            </a:r>
            <a:r>
              <a:rPr lang="en-US" sz="400" u="sng">
                <a:solidFill>
                  <a:srgbClr val="628DBA"/>
                </a:solidFill>
                <a:latin typeface="Arial"/>
              </a:rPr>
              <a:t>. |</a:t>
            </a:r>
          </a:p>
        </p:txBody>
      </p:sp>
      <p:sp>
        <p:nvSpPr>
          <p:cNvPr id="50" name="Rectángulo 49"/>
          <p:cNvSpPr/>
          <p:nvPr/>
        </p:nvSpPr>
        <p:spPr>
          <a:xfrm>
            <a:off x="1834896" y="6818376"/>
            <a:ext cx="195072" cy="3962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r"/>
            <a:r>
              <a:rPr lang="en-US" sz="400">
                <a:solidFill>
                  <a:srgbClr val="8E95A2"/>
                </a:solidFill>
                <a:latin typeface="Arial"/>
              </a:rPr>
              <a:t>Paste Froi</a:t>
            </a:r>
          </a:p>
        </p:txBody>
      </p:sp>
      <p:graphicFrame>
        <p:nvGraphicFramePr>
          <p:cNvPr id="51" name="Tabla 50"/>
          <p:cNvGraphicFramePr>
            <a:graphicFrameLocks noGrp="1"/>
          </p:cNvGraphicFramePr>
          <p:nvPr/>
        </p:nvGraphicFramePr>
        <p:xfrm>
          <a:off x="2136648" y="6391656"/>
          <a:ext cx="935736" cy="277368"/>
        </p:xfrm>
        <a:graphic>
          <a:graphicData uri="http://schemas.openxmlformats.org/drawingml/2006/table">
            <a:tbl>
              <a:tblPr/>
              <a:tblGrid>
                <a:gridCol w="286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2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A4A19D"/>
                          </a:solidFill>
                          <a:latin typeface="Arial"/>
                        </a:rPr>
                        <a:t>-4 -‘i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728"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Copy Paste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2" name="Tabla 51"/>
          <p:cNvGraphicFramePr>
            <a:graphicFrameLocks noGrp="1"/>
          </p:cNvGraphicFramePr>
          <p:nvPr/>
        </p:nvGraphicFramePr>
        <p:xfrm>
          <a:off x="3508248" y="6321552"/>
          <a:ext cx="1426464" cy="353568"/>
        </p:xfrm>
        <a:graphic>
          <a:graphicData uri="http://schemas.openxmlformats.org/drawingml/2006/table">
            <a:tbl>
              <a:tblPr/>
              <a:tblGrid>
                <a:gridCol w="637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9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6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344"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43294D"/>
                          </a:solidFill>
                          <a:latin typeface="Arial"/>
                        </a:rPr>
                        <a:t>HELP </a:t>
                      </a:r>
                      <a:r>
                        <a:rPr lang="en-US" sz="400">
                          <a:solidFill>
                            <a:srgbClr val="F70404"/>
                          </a:solidFill>
                          <a:latin typeface="Arial"/>
                        </a:rPr>
                        <a:t>■ </a:t>
                      </a:r>
                      <a:r>
                        <a:rPr lang="en-US" sz="400">
                          <a:solidFill>
                            <a:srgbClr val="5C6C77"/>
                          </a:solidFill>
                          <a:latin typeface="Arial"/>
                        </a:rPr>
                        <a:t>EDIT DATA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064">
                <a:tc>
                  <a:txBody>
                    <a:bodyPr/>
                    <a:lstStyle/>
                    <a:p>
                      <a:pPr indent="0"/>
                      <a:r>
                        <a:rPr lang="en-US" sz="450">
                          <a:solidFill>
                            <a:srgbClr val="628DBA"/>
                          </a:solidFill>
                          <a:latin typeface="Tahoma"/>
                        </a:rPr>
                        <a:t>-a| </a:t>
                      </a:r>
                      <a:r>
                        <a:rPr lang="en-US" sz="450">
                          <a:solidFill>
                            <a:srgbClr val="A5ACB5"/>
                          </a:solidFill>
                          <a:latin typeface="Tahoma"/>
                        </a:rPr>
                        <a:t>gel _6I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/>
                      <a:r>
                        <a:rPr lang="es" sz="400">
                          <a:solidFill>
                            <a:srgbClr val="83858A"/>
                          </a:solidFill>
                          <a:latin typeface="Arial"/>
                        </a:rPr>
                        <a:t>•»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50">
                          <a:solidFill>
                            <a:srgbClr val="709ED1"/>
                          </a:solidFill>
                          <a:latin typeface="Tahoma"/>
                        </a:rPr>
                        <a:t>1 </a:t>
                      </a:r>
                      <a:r>
                        <a:rPr lang="en-US" sz="450">
                          <a:solidFill>
                            <a:srgbClr val="0504F4"/>
                          </a:solidFill>
                          <a:latin typeface="Tahoma"/>
                        </a:rPr>
                        <a:t>^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056"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58565B"/>
                          </a:solidFill>
                          <a:latin typeface="Arial"/>
                        </a:rPr>
                        <a:t>Full </a:t>
                      </a:r>
                      <a:r>
                        <a:rPr lang="en-US" sz="400">
                          <a:solidFill>
                            <a:srgbClr val="8E95A2"/>
                          </a:solidFill>
                          <a:latin typeface="Arial"/>
                        </a:rPr>
                        <a:t>Insert Insert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8E95A2"/>
                          </a:solidFill>
                          <a:latin typeface="Arial"/>
                        </a:rPr>
                        <a:t>Copy Cell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5C6C77"/>
                          </a:solidFill>
                          <a:latin typeface="Arial"/>
                        </a:rPr>
                        <a:t>Calculator Normal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4"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5C6C77"/>
                          </a:solidFill>
                          <a:latin typeface="Arial"/>
                        </a:rPr>
                        <a:t>Screen </a:t>
                      </a:r>
                      <a:r>
                        <a:rPr lang="en-US" sz="400">
                          <a:solidFill>
                            <a:srgbClr val="8E95A2"/>
                          </a:solidFill>
                          <a:latin typeface="Arial"/>
                        </a:rPr>
                        <a:t>Row(s) Column(s)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8E95A2"/>
                          </a:solidFill>
                          <a:latin typeface="Arial"/>
                        </a:rPr>
                        <a:t>Down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Distribution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3" name="Rectángulo 52"/>
          <p:cNvSpPr/>
          <p:nvPr/>
        </p:nvSpPr>
        <p:spPr>
          <a:xfrm>
            <a:off x="2164080" y="6687312"/>
            <a:ext cx="987552" cy="11887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0B6DDB"/>
                </a:solidFill>
                <a:latin typeface="Arial"/>
              </a:rPr>
              <a:t>_-j </a:t>
            </a:r>
            <a:r>
              <a:rPr lang="en-US" sz="1100" i="1">
                <a:solidFill>
                  <a:srgbClr val="2074B4"/>
                </a:solidFill>
                <a:latin typeface="Arial"/>
              </a:rPr>
              <a:t>W</a:t>
            </a:r>
            <a:r>
              <a:rPr lang="en-US" sz="1100">
                <a:solidFill>
                  <a:srgbClr val="2074B4"/>
                </a:solidFill>
                <a:latin typeface="Arial"/>
              </a:rPr>
              <a:t> </a:t>
            </a:r>
            <a:r>
              <a:rPr lang="en-US" sz="1100">
                <a:solidFill>
                  <a:srgbClr val="4B6EA5"/>
                </a:solidFill>
                <a:latin typeface="Arial"/>
              </a:rPr>
              <a:t>Q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(Mrw</a:t>
            </a:r>
          </a:p>
        </p:txBody>
      </p:sp>
      <p:sp>
        <p:nvSpPr>
          <p:cNvPr id="54" name="Rectángulo 53"/>
          <p:cNvSpPr/>
          <p:nvPr/>
        </p:nvSpPr>
        <p:spPr>
          <a:xfrm>
            <a:off x="2106168" y="6818376"/>
            <a:ext cx="798576" cy="4876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/>
            <a:r>
              <a:rPr lang="en-US" sz="400">
                <a:solidFill>
                  <a:srgbClr val="59576C"/>
                </a:solidFill>
                <a:latin typeface="Arial"/>
              </a:rPr>
              <a:t>Copy Cell Paste/Copy Help WebSite</a:t>
            </a:r>
          </a:p>
        </p:txBody>
      </p:sp>
      <p:sp>
        <p:nvSpPr>
          <p:cNvPr id="55" name="Rectángulo 54"/>
          <p:cNvSpPr/>
          <p:nvPr/>
        </p:nvSpPr>
        <p:spPr>
          <a:xfrm>
            <a:off x="2072640" y="6885432"/>
            <a:ext cx="1234440" cy="8839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/>
            <a:r>
              <a:rPr lang="en-US" sz="400">
                <a:solidFill>
                  <a:srgbClr val="2B2A2E"/>
                </a:solidFill>
                <a:latin typeface="Arial"/>
              </a:rPr>
              <a:t>'I    '110    • TdX </a:t>
            </a:r>
            <a:r>
              <a:rPr lang="es" sz="400">
                <a:solidFill>
                  <a:srgbClr val="2B2A2E"/>
                </a:solidFill>
                <a:latin typeface="Arial"/>
              </a:rPr>
              <a:t>¿3 </a:t>
            </a:r>
            <a:r>
              <a:rPr lang="en-US" sz="400">
                <a:solidFill>
                  <a:srgbClr val="2B2A2E"/>
                </a:solidFill>
                <a:latin typeface="Arial"/>
              </a:rPr>
              <a:t>FixD« 0,0 ®</a:t>
            </a:r>
          </a:p>
        </p:txBody>
      </p:sp>
      <p:sp>
        <p:nvSpPr>
          <p:cNvPr id="56" name="Rectángulo 55"/>
          <p:cNvSpPr/>
          <p:nvPr/>
        </p:nvSpPr>
        <p:spPr>
          <a:xfrm>
            <a:off x="1566672" y="7235952"/>
            <a:ext cx="774192" cy="142646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77724" indent="0">
              <a:lnSpc>
                <a:spcPts val="480"/>
              </a:lnSpc>
              <a:spcBef>
                <a:spcPts val="840"/>
              </a:spcBef>
            </a:pPr>
            <a:r>
              <a:rPr lang="en-US" sz="400">
                <a:solidFill>
                  <a:srgbClr val="76645F"/>
                </a:solidFill>
                <a:latin typeface="Arial"/>
              </a:rPr>
              <a:t>Assignment</a:t>
            </a:r>
          </a:p>
          <a:p>
            <a:pPr indent="0">
              <a:lnSpc>
                <a:spcPts val="480"/>
              </a:lnSpc>
            </a:pPr>
            <a:r>
              <a:rPr lang="en-US" sz="400">
                <a:solidFill>
                  <a:srgbClr val="76645F"/>
                </a:solidFill>
                <a:latin typeface="Arial"/>
              </a:rPr>
              <a:t>i Breakeven/Cost Volume Analyss i-i </a:t>
            </a:r>
            <a:r>
              <a:rPr lang="es" sz="400">
                <a:solidFill>
                  <a:srgbClr val="76645F"/>
                </a:solidFill>
                <a:latin typeface="Arial"/>
              </a:rPr>
              <a:t>Decaen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Analysis Decision Tables Decision Trees (Graphical)</a:t>
            </a:r>
          </a:p>
          <a:p>
            <a:pPr indent="190500">
              <a:lnSpc>
                <a:spcPts val="480"/>
              </a:lnSpc>
            </a:pPr>
            <a:r>
              <a:rPr lang="en-US" sz="400">
                <a:solidFill>
                  <a:srgbClr val="76645F"/>
                </a:solidFill>
                <a:latin typeface="Arial"/>
              </a:rPr>
              <a:t>One Period Inventory (Sieoty/Oe-Factor Rating i- Forecasting</a:t>
            </a:r>
          </a:p>
          <a:p>
            <a:pPr indent="190500">
              <a:lnSpc>
                <a:spcPts val="480"/>
              </a:lnSpc>
            </a:pPr>
            <a:r>
              <a:rPr lang="en-US" sz="400">
                <a:solidFill>
                  <a:srgbClr val="76645F"/>
                </a:solidFill>
                <a:latin typeface="Arial"/>
              </a:rPr>
              <a:t>Time Series Analyse Least Squares - Simple and MJtip Regression Protector Error Analysis Game Theory - Goal Programming Irieger 1 Mixed Integer Programming E-Inventory </a:t>
            </a:r>
            <a:r>
              <a:rPr lang="en-US" sz="400">
                <a:solidFill>
                  <a:srgbClr val="FC6762"/>
                </a:solidFill>
                <a:latin typeface="Arial"/>
              </a:rPr>
              <a:t>I Lnear Programming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Maikov Analysis Material ftequrements Planrwtg '* Netwwks</a:t>
            </a:r>
          </a:p>
          <a:p>
            <a:pPr indent="0">
              <a:lnSpc>
                <a:spcPts val="480"/>
              </a:lnSpc>
            </a:pPr>
            <a:r>
              <a:rPr lang="en-US" sz="400">
                <a:solidFill>
                  <a:srgbClr val="76645F"/>
                </a:solidFill>
                <a:latin typeface="Arial"/>
              </a:rPr>
              <a:t>i±</a:t>
            </a:r>
            <a:r>
              <a:rPr lang="en-US" sz="400" baseline="30000">
                <a:solidFill>
                  <a:srgbClr val="76645F"/>
                </a:solidFill>
                <a:latin typeface="Arial"/>
              </a:rPr>
              <a:t>!</a:t>
            </a:r>
            <a:r>
              <a:rPr lang="en-US" sz="400">
                <a:solidFill>
                  <a:srgbClr val="76645F"/>
                </a:solidFill>
                <a:latin typeface="Arial"/>
              </a:rPr>
              <a:t> Project Management (PERTrCPM) i* &amp;ja(ty Control Sccmg Model</a:t>
            </a:r>
          </a:p>
        </p:txBody>
      </p:sp>
      <p:sp>
        <p:nvSpPr>
          <p:cNvPr id="57" name="Rectángulo 56"/>
          <p:cNvSpPr/>
          <p:nvPr/>
        </p:nvSpPr>
        <p:spPr>
          <a:xfrm>
            <a:off x="2420112" y="7101840"/>
            <a:ext cx="310896" cy="2438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lnSpc>
                <a:spcPts val="696"/>
              </a:lnSpc>
            </a:pPr>
            <a:r>
              <a:rPr lang="en-US" sz="400">
                <a:solidFill>
                  <a:srgbClr val="867570"/>
                </a:solidFill>
                <a:latin typeface="Arial"/>
              </a:rPr>
              <a:t>Objective </a:t>
            </a:r>
            <a:r>
              <a:rPr lang="en-US" sz="400">
                <a:solidFill>
                  <a:srgbClr val="A4A19D"/>
                </a:solidFill>
                <a:latin typeface="Arial"/>
              </a:rPr>
              <a:t>O </a:t>
            </a:r>
            <a:r>
              <a:rPr lang="en-US" sz="400">
                <a:solidFill>
                  <a:srgbClr val="867570"/>
                </a:solidFill>
                <a:latin typeface="Arial"/>
              </a:rPr>
              <a:t>Maxmue </a:t>
            </a:r>
            <a:r>
              <a:rPr lang="en-US" sz="400">
                <a:solidFill>
                  <a:srgbClr val="0864B8"/>
                </a:solidFill>
                <a:latin typeface="Arial"/>
              </a:rPr>
              <a:t>O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Mnaniae</a:t>
            </a:r>
          </a:p>
        </p:txBody>
      </p:sp>
      <p:graphicFrame>
        <p:nvGraphicFramePr>
          <p:cNvPr id="58" name="Tabla 57"/>
          <p:cNvGraphicFramePr>
            <a:graphicFrameLocks noGrp="1"/>
          </p:cNvGraphicFramePr>
          <p:nvPr/>
        </p:nvGraphicFramePr>
        <p:xfrm>
          <a:off x="2386584" y="7476744"/>
          <a:ext cx="2791968" cy="1167384"/>
        </p:xfrm>
        <a:graphic>
          <a:graphicData uri="http://schemas.openxmlformats.org/drawingml/2006/table">
            <a:tbl>
              <a:tblPr/>
              <a:tblGrid>
                <a:gridCol w="707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74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44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35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12776">
                <a:tc>
                  <a:txBody>
                    <a:bodyPr/>
                    <a:lstStyle/>
                    <a:p>
                      <a:pPr indent="0"/>
                      <a:r>
                        <a:rPr lang="en-US" sz="450" b="1">
                          <a:solidFill>
                            <a:srgbClr val="716F74"/>
                          </a:solidFill>
                          <a:latin typeface="Tahoma"/>
                        </a:rPr>
                        <a:t>Original Problem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48">
                <a:tc>
                  <a:txBody>
                    <a:bodyPr/>
                    <a:lstStyle/>
                    <a:p>
                      <a:pPr indent="0"/>
                      <a:r>
                        <a:rPr lang="en-US" sz="450" b="1">
                          <a:solidFill>
                            <a:srgbClr val="5C6C77"/>
                          </a:solidFill>
                          <a:latin typeface="Tahoma"/>
                        </a:rPr>
                        <a:t>Minimize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50" b="1">
                          <a:solidFill>
                            <a:srgbClr val="4C4B54"/>
                          </a:solidFill>
                          <a:latin typeface="Tahoma"/>
                        </a:rPr>
                        <a:t>X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50" b="1">
                          <a:solidFill>
                            <a:srgbClr val="406385"/>
                          </a:solidFill>
                          <a:latin typeface="Tahoma"/>
                        </a:rPr>
                        <a:t>Y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6">
                <a:tc>
                  <a:txBody>
                    <a:bodyPr/>
                    <a:lstStyle/>
                    <a:p>
                      <a:pPr indent="0"/>
                      <a:r>
                        <a:rPr lang="en-US" sz="450" b="1">
                          <a:solidFill>
                            <a:srgbClr val="716F74"/>
                          </a:solidFill>
                          <a:latin typeface="Tahoma"/>
                        </a:rPr>
                        <a:t>constraint </a:t>
                      </a:r>
                      <a:r>
                        <a:rPr lang="en-US" sz="550">
                          <a:solidFill>
                            <a:srgbClr val="716F74"/>
                          </a:solidFill>
                          <a:latin typeface="Georgia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50" b="1">
                          <a:solidFill>
                            <a:srgbClr val="967473"/>
                          </a:solidFill>
                          <a:latin typeface="Tahoma"/>
                        </a:rPr>
                        <a:t>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50" b="1">
                          <a:solidFill>
                            <a:srgbClr val="A4A19D"/>
                          </a:solidFill>
                          <a:latin typeface="Tahoma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50" b="1">
                          <a:solidFill>
                            <a:srgbClr val="83858A"/>
                          </a:solidFill>
                          <a:latin typeface="Tahoma"/>
                        </a:rPr>
                        <a:t>&gt;=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50" b="1">
                          <a:solidFill>
                            <a:srgbClr val="716F74"/>
                          </a:solidFill>
                          <a:latin typeface="Tahoma"/>
                        </a:rPr>
                        <a:t>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48">
                <a:tc>
                  <a:txBody>
                    <a:bodyPr/>
                    <a:lstStyle/>
                    <a:p>
                      <a:pPr indent="0"/>
                      <a:r>
                        <a:rPr lang="en-US" sz="450" b="1">
                          <a:solidFill>
                            <a:srgbClr val="5D7557"/>
                          </a:solidFill>
                          <a:latin typeface="Tahoma"/>
                        </a:rPr>
                        <a:t>Constraint 2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50" b="1">
                          <a:solidFill>
                            <a:srgbClr val="435B46"/>
                          </a:solidFill>
                          <a:latin typeface="Tahoma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50" b="1">
                          <a:solidFill>
                            <a:srgbClr val="938A7D"/>
                          </a:solidFill>
                          <a:latin typeface="Tahoma"/>
                        </a:rPr>
                        <a:t>t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50" b="1">
                          <a:solidFill>
                            <a:srgbClr val="5C6C77"/>
                          </a:solidFill>
                          <a:latin typeface="Tahoma"/>
                        </a:rPr>
                        <a:t>5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6">
                <a:tc>
                  <a:txBody>
                    <a:bodyPr/>
                    <a:lstStyle/>
                    <a:p>
                      <a:pPr indent="0"/>
                      <a:r>
                        <a:rPr lang="en-US" sz="450" b="1">
                          <a:solidFill>
                            <a:srgbClr val="716F74"/>
                          </a:solidFill>
                          <a:latin typeface="Tahoma"/>
                        </a:rPr>
                        <a:t>constrain! </a:t>
                      </a:r>
                      <a:r>
                        <a:rPr lang="en-US" sz="450" b="1">
                          <a:solidFill>
                            <a:srgbClr val="83858A"/>
                          </a:solidFill>
                          <a:latin typeface="Tahoma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50" b="1">
                          <a:solidFill>
                            <a:srgbClr val="44423E"/>
                          </a:solidFill>
                          <a:latin typeface="Tahoma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50" b="1">
                          <a:solidFill>
                            <a:srgbClr val="967473"/>
                          </a:solidFill>
                          <a:latin typeface="Tahoma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50" b="1">
                          <a:solidFill>
                            <a:srgbClr val="938A7D"/>
                          </a:solidFill>
                          <a:latin typeface="Tahoma"/>
                        </a:rPr>
                        <a:t>&gt;=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50" b="1">
                          <a:solidFill>
                            <a:srgbClr val="8E95A2"/>
                          </a:solidFill>
                          <a:latin typeface="Tahoma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248">
                <a:tc>
                  <a:txBody>
                    <a:bodyPr/>
                    <a:lstStyle/>
                    <a:p>
                      <a:pPr indent="0"/>
                      <a:r>
                        <a:rPr lang="en-US" sz="450" b="1">
                          <a:solidFill>
                            <a:srgbClr val="58565B"/>
                          </a:solidFill>
                          <a:latin typeface="Tahoma"/>
                        </a:rPr>
                        <a:t>Constraint 4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50" b="1">
                          <a:solidFill>
                            <a:srgbClr val="4C4B54"/>
                          </a:solidFill>
                          <a:latin typeface="Tahoma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50" b="1">
                          <a:solidFill>
                            <a:srgbClr val="938A7D"/>
                          </a:solidFill>
                          <a:latin typeface="Tahoma"/>
                        </a:rPr>
                        <a:t>t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50" b="1">
                          <a:solidFill>
                            <a:srgbClr val="717EA6"/>
                          </a:solidFill>
                          <a:latin typeface="Tahoma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296">
                <a:tc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9248">
                <a:tc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2296">
                <a:tc>
                  <a:txBody>
                    <a:bodyPr/>
                    <a:lstStyle/>
                    <a:p>
                      <a:pPr indent="0"/>
                      <a:r>
                        <a:rPr lang="en-US" sz="450" b="1">
                          <a:solidFill>
                            <a:srgbClr val="845153"/>
                          </a:solidFill>
                          <a:latin typeface="Tahoma"/>
                        </a:rPr>
                        <a:t>Dual </a:t>
                      </a:r>
                      <a:r>
                        <a:rPr lang="en-US" sz="450" b="1">
                          <a:solidFill>
                            <a:srgbClr val="716F74"/>
                          </a:solidFill>
                          <a:latin typeface="Tahoma"/>
                        </a:rPr>
                        <a:t>Problem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9248">
                <a:tc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50" b="1">
                          <a:solidFill>
                            <a:srgbClr val="5C6C77"/>
                          </a:solidFill>
                          <a:latin typeface="Tahoma"/>
                        </a:rPr>
                        <a:t>Constraint </a:t>
                      </a:r>
                      <a:r>
                        <a:rPr lang="en-US" sz="450" b="1">
                          <a:solidFill>
                            <a:srgbClr val="58565B"/>
                          </a:solidFill>
                          <a:latin typeface="Tahoma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50" b="1">
                          <a:solidFill>
                            <a:srgbClr val="58565B"/>
                          </a:solidFill>
                          <a:latin typeface="Tahoma"/>
                        </a:rPr>
                        <a:t>Constraint 2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50" b="1">
                          <a:solidFill>
                            <a:srgbClr val="5C6C77"/>
                          </a:solidFill>
                          <a:latin typeface="Tahoma"/>
                        </a:rPr>
                        <a:t>Constraint 3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50" b="1">
                          <a:solidFill>
                            <a:srgbClr val="5C6C77"/>
                          </a:solidFill>
                          <a:latin typeface="Tahoma"/>
                        </a:rPr>
                        <a:t>Constraint 4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82296">
                <a:tc>
                  <a:txBody>
                    <a:bodyPr/>
                    <a:lstStyle/>
                    <a:p>
                      <a:pPr indent="0"/>
                      <a:r>
                        <a:rPr lang="en-US" sz="450" b="1">
                          <a:solidFill>
                            <a:srgbClr val="716F74"/>
                          </a:solidFill>
                          <a:latin typeface="Tahoma"/>
                        </a:rPr>
                        <a:t>Maximize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50" b="1">
                          <a:solidFill>
                            <a:srgbClr val="916764"/>
                          </a:solidFill>
                          <a:latin typeface="Tahoma"/>
                        </a:rPr>
                        <a:t>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50" b="1">
                          <a:solidFill>
                            <a:srgbClr val="AC9377"/>
                          </a:solidFill>
                          <a:latin typeface="Tahoma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50" b="1">
                          <a:solidFill>
                            <a:srgbClr val="716F74"/>
                          </a:solidFill>
                          <a:latin typeface="Tahoma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50" b="1">
                          <a:solidFill>
                            <a:srgbClr val="76645F"/>
                          </a:solidFill>
                          <a:latin typeface="Tahoma"/>
                        </a:rPr>
                        <a:t>°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9248">
                <a:tc>
                  <a:txBody>
                    <a:bodyPr/>
                    <a:lstStyle/>
                    <a:p>
                      <a:pPr indent="0"/>
                      <a:r>
                        <a:rPr lang="en-US" sz="450" b="1">
                          <a:solidFill>
                            <a:srgbClr val="517485"/>
                          </a:solidFill>
                          <a:latin typeface="Tahoma"/>
                        </a:rPr>
                        <a:t>X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50" b="1">
                          <a:solidFill>
                            <a:srgbClr val="65758A"/>
                          </a:solidFill>
                          <a:latin typeface="Tahoma"/>
                        </a:rPr>
                        <a:t>2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i="1" spc="-50">
                          <a:solidFill>
                            <a:srgbClr val="435B46"/>
                          </a:solidFill>
                          <a:latin typeface="Candara"/>
                        </a:rPr>
                        <a:t>t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50" b="1">
                          <a:solidFill>
                            <a:srgbClr val="65758A"/>
                          </a:solidFill>
                          <a:latin typeface="Tahoma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50" b="1">
                          <a:solidFill>
                            <a:srgbClr val="5C6C77"/>
                          </a:solidFill>
                          <a:latin typeface="Tahoma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50" b="1">
                          <a:solidFill>
                            <a:srgbClr val="779CAD"/>
                          </a:solidFill>
                          <a:latin typeface="Tahoma"/>
                        </a:rPr>
                        <a:t>&lt;=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50" b="1">
                          <a:solidFill>
                            <a:srgbClr val="36373D"/>
                          </a:solidFill>
                          <a:latin typeface="Tahoma"/>
                        </a:rPr>
                        <a:t>4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82296">
                <a:tc>
                  <a:txBody>
                    <a:bodyPr/>
                    <a:lstStyle/>
                    <a:p>
                      <a:pPr indent="0"/>
                      <a:r>
                        <a:rPr lang="en-US" sz="450" b="1">
                          <a:solidFill>
                            <a:srgbClr val="6E5B89"/>
                          </a:solidFill>
                          <a:latin typeface="Tahoma"/>
                        </a:rPr>
                        <a:t>V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50" b="1">
                          <a:solidFill>
                            <a:srgbClr val="62524B"/>
                          </a:solidFill>
                          <a:latin typeface="Tahoma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50" b="1">
                          <a:solidFill>
                            <a:srgbClr val="A4A19D"/>
                          </a:solidFill>
                          <a:latin typeface="Tahoma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50" b="1">
                          <a:solidFill>
                            <a:srgbClr val="716F74"/>
                          </a:solidFill>
                          <a:latin typeface="Tahoma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50" b="1">
                          <a:solidFill>
                            <a:srgbClr val="A4A19D"/>
                          </a:solidFill>
                          <a:latin typeface="Tahoma"/>
                        </a:rPr>
                        <a:t>-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50" b="1">
                          <a:solidFill>
                            <a:srgbClr val="517485"/>
                          </a:solidFill>
                          <a:latin typeface="Tahoma"/>
                        </a:rPr>
                        <a:t>6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85344"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59" name="Tabla 58"/>
          <p:cNvGraphicFramePr>
            <a:graphicFrameLocks noGrp="1"/>
          </p:cNvGraphicFramePr>
          <p:nvPr/>
        </p:nvGraphicFramePr>
        <p:xfrm>
          <a:off x="1536192" y="8717280"/>
          <a:ext cx="4949952" cy="283464"/>
        </p:xfrm>
        <a:graphic>
          <a:graphicData uri="http://schemas.openxmlformats.org/drawingml/2006/table">
            <a:tbl>
              <a:tblPr/>
              <a:tblGrid>
                <a:gridCol w="1024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9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62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4488"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59576C"/>
                          </a:solidFill>
                          <a:latin typeface="Times New Roman"/>
                        </a:rPr>
                        <a:t>Linear Programming Solution Screen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marL="939800" indent="0"/>
                      <a:r>
                        <a:rPr lang="en-US" sz="400">
                          <a:solidFill>
                            <a:srgbClr val="59576C"/>
                          </a:solidFill>
                          <a:latin typeface="Times New Roman"/>
                        </a:rPr>
                        <a:t>Taylor's Introduction </a:t>
                      </a:r>
                      <a:r>
                        <a:rPr lang="en-US" sz="400">
                          <a:solidFill>
                            <a:srgbClr val="36373D"/>
                          </a:solidFill>
                          <a:latin typeface="Times New Roman"/>
                        </a:rPr>
                        <a:t>to </a:t>
                      </a:r>
                      <a:r>
                        <a:rPr lang="en-US" sz="400">
                          <a:solidFill>
                            <a:srgbClr val="59576C"/>
                          </a:solidFill>
                          <a:latin typeface="Times New Roman"/>
                        </a:rPr>
                        <a:t>Management Science Textbook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C6C77"/>
                          </a:solidFill>
                          <a:latin typeface="Times New Roman"/>
                        </a:rPr>
                        <a:t>Developed by Howard </a:t>
                      </a:r>
                      <a:r>
                        <a:rPr lang="en-US" sz="400">
                          <a:solidFill>
                            <a:srgbClr val="533751"/>
                          </a:solidFill>
                          <a:latin typeface="Times New Roman"/>
                        </a:rPr>
                        <a:t>I. </a:t>
                      </a:r>
                      <a:r>
                        <a:rPr lang="en-US" sz="400">
                          <a:solidFill>
                            <a:srgbClr val="5C6C77"/>
                          </a:solidFill>
                          <a:latin typeface="Times New Roman"/>
                        </a:rPr>
                        <a:t>Weiss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976">
                <a:tc>
                  <a:txBody>
                    <a:bodyPr/>
                    <a:lstStyle/>
                    <a:p>
                      <a:pPr marL="114300" indent="0"/>
                      <a:r>
                        <a:rPr lang="en-US" sz="950" b="1" spc="400">
                          <a:solidFill>
                            <a:srgbClr val="C22C1F"/>
                          </a:solidFill>
                          <a:latin typeface="Georgia"/>
                        </a:rPr>
                        <a:t>o</a:t>
                      </a:r>
                    </a:p>
                  </a:txBody>
                  <a:tcPr marL="0" marR="0" marT="0" marB="0">
                    <a:solidFill>
                      <a:srgbClr val="DDE0E4"/>
                    </a:solidFill>
                  </a:tcPr>
                </a:tc>
                <a:tc>
                  <a:txBody>
                    <a:bodyPr/>
                    <a:lstStyle/>
                    <a:p>
                      <a:pPr marL="177800" indent="0"/>
                      <a:r>
                        <a:rPr lang="en-US" sz="950" b="1" cap="small" spc="400">
                          <a:solidFill>
                            <a:srgbClr val="1D538E"/>
                          </a:solidFill>
                          <a:latin typeface="Georgia"/>
                        </a:rPr>
                        <a:t>■sql</a:t>
                      </a:r>
                      <a:r>
                        <a:rPr lang="en-US" sz="950" b="1" spc="400">
                          <a:solidFill>
                            <a:srgbClr val="1D538E"/>
                          </a:solidFill>
                          <a:latin typeface="Georgia"/>
                        </a:rPr>
                        <a:t> </a:t>
                      </a:r>
                      <a:r>
                        <a:rPr lang="en-US" sz="950" b="1" spc="400">
                          <a:solidFill>
                            <a:srgbClr val="0A76C8"/>
                          </a:solidFill>
                          <a:latin typeface="Georgia"/>
                        </a:rPr>
                        <a:t>- v </a:t>
                      </a:r>
                      <a:r>
                        <a:rPr lang="en-US" sz="950" b="1" spc="400" baseline="30000">
                          <a:solidFill>
                            <a:srgbClr val="1D538E"/>
                          </a:solidFill>
                          <a:latin typeface="Georgia"/>
                        </a:rPr>
                        <a:t>0</a:t>
                      </a:r>
                      <a:r>
                        <a:rPr lang="en-US" sz="950" b="1" spc="400">
                          <a:solidFill>
                            <a:srgbClr val="1D538E"/>
                          </a:solidFill>
                          <a:latin typeface="Georgia"/>
                        </a:rPr>
                        <a:t> </a:t>
                      </a:r>
                      <a:r>
                        <a:rPr lang="en-US" sz="950" b="1" spc="400">
                          <a:solidFill>
                            <a:srgbClr val="0A76C8"/>
                          </a:solidFill>
                          <a:latin typeface="Georgia"/>
                        </a:rPr>
                        <a:t>Ed </a:t>
                      </a:r>
                      <a:r>
                        <a:rPr lang="en-US" sz="900" i="1">
                          <a:solidFill>
                            <a:srgbClr val="0A76C8"/>
                          </a:solidFill>
                          <a:latin typeface="Tahoma"/>
                        </a:rPr>
                        <a:t>v </a:t>
                      </a:r>
                      <a:r>
                        <a:rPr lang="en-US" sz="900" i="1">
                          <a:latin typeface="Tahoma"/>
                        </a:rPr>
                        <a:t>o</a:t>
                      </a:r>
                      <a:r>
                        <a:rPr lang="en-US" sz="950" b="1" spc="400">
                          <a:latin typeface="Georgia"/>
                        </a:rPr>
                        <a:t> </a:t>
                      </a:r>
                      <a:r>
                        <a:rPr lang="es" sz="950" b="1" spc="400">
                          <a:solidFill>
                            <a:srgbClr val="1D538E"/>
                          </a:solidFill>
                          <a:latin typeface="Georgia"/>
                        </a:rPr>
                        <a:t>« </a:t>
                      </a:r>
                      <a:r>
                        <a:rPr lang="en-US" sz="900" i="1">
                          <a:solidFill>
                            <a:srgbClr val="0A76C8"/>
                          </a:solidFill>
                          <a:latin typeface="Tahoma"/>
                        </a:rPr>
                        <a:t>®</a:t>
                      </a:r>
                      <a:r>
                        <a:rPr lang="en-US" sz="950" b="1" spc="400">
                          <a:solidFill>
                            <a:srgbClr val="0A76C8"/>
                          </a:solidFill>
                          <a:latin typeface="Georgia"/>
                        </a:rPr>
                        <a:t> </a:t>
                      </a:r>
                      <a:r>
                        <a:rPr lang="en-US" sz="950" b="1" spc="400">
                          <a:solidFill>
                            <a:srgbClr val="75ACD8"/>
                          </a:solidFill>
                          <a:latin typeface="Georgia"/>
                        </a:rPr>
                        <a:t>3 </a:t>
                      </a:r>
                      <a:r>
                        <a:rPr lang="en-US" sz="950" b="1" spc="400">
                          <a:latin typeface="Georgia"/>
                        </a:rPr>
                        <a:t>r</a:t>
                      </a:r>
                    </a:p>
                  </a:txBody>
                  <a:tcPr marL="0" marR="0" marT="0" marB="0">
                    <a:solidFill>
                      <a:srgbClr val="E2DCD6"/>
                    </a:solidFill>
                  </a:tcPr>
                </a:tc>
                <a:tc>
                  <a:txBody>
                    <a:bodyPr/>
                    <a:lstStyle/>
                    <a:p>
                      <a:endParaRPr sz="900"/>
                    </a:p>
                  </a:txBody>
                  <a:tcPr marL="0" marR="0" marT="0" marB="0">
                    <a:solidFill>
                      <a:srgbClr val="E2DC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069848" y="911352"/>
            <a:ext cx="3398520" cy="17373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spcAft>
                <a:spcPts val="1260"/>
              </a:spcAft>
            </a:pPr>
            <a:r>
              <a:rPr lang="en-US" sz="1150" b="1">
                <a:latin typeface="Arial"/>
              </a:rPr>
              <a:t>GEOGEBRA, POMQM, RSTUDIO - MAXIMIZAR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069848" y="1304544"/>
            <a:ext cx="5635752" cy="562660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spcBef>
                <a:spcPts val="1260"/>
              </a:spcBef>
              <a:spcAft>
                <a:spcPts val="1260"/>
              </a:spcAft>
            </a:pPr>
            <a:r>
              <a:rPr lang="es" sz="1150" b="1">
                <a:latin typeface="Arial"/>
              </a:rPr>
              <a:t>Ejercicio </a:t>
            </a:r>
            <a:r>
              <a:rPr lang="en-US" sz="1150" b="1">
                <a:latin typeface="Arial"/>
              </a:rPr>
              <a:t>1.</a:t>
            </a:r>
          </a:p>
          <a:p>
            <a:pPr indent="0" algn="just">
              <a:lnSpc>
                <a:spcPts val="2064"/>
              </a:lnSpc>
              <a:spcAft>
                <a:spcPts val="420"/>
              </a:spcAft>
            </a:pPr>
            <a:r>
              <a:rPr lang="es" sz="1100">
                <a:latin typeface="Arial"/>
              </a:rPr>
              <a:t>Una fábrica </a:t>
            </a:r>
            <a:r>
              <a:rPr lang="en-US" sz="1100">
                <a:latin typeface="Arial"/>
              </a:rPr>
              <a:t>produce </a:t>
            </a:r>
            <a:r>
              <a:rPr lang="en-US" sz="1150" b="1">
                <a:latin typeface="Arial"/>
              </a:rPr>
              <a:t>mesas (x) </a:t>
            </a:r>
            <a:r>
              <a:rPr lang="es" sz="1100">
                <a:latin typeface="Arial"/>
              </a:rPr>
              <a:t>y </a:t>
            </a:r>
            <a:r>
              <a:rPr lang="es" sz="1150" b="1">
                <a:latin typeface="Arial"/>
              </a:rPr>
              <a:t>sillas (y)</a:t>
            </a:r>
            <a:r>
              <a:rPr lang="es" sz="1100">
                <a:latin typeface="Arial"/>
              </a:rPr>
              <a:t>. Cada mesa deja una ganancia de </a:t>
            </a:r>
            <a:r>
              <a:rPr lang="es" sz="1150" b="1">
                <a:latin typeface="Arial"/>
              </a:rPr>
              <a:t>40 pesos </a:t>
            </a:r>
            <a:r>
              <a:rPr lang="es" sz="1100">
                <a:latin typeface="Arial"/>
              </a:rPr>
              <a:t>y cada silla una ganancia de </a:t>
            </a:r>
            <a:r>
              <a:rPr lang="es" sz="1150" b="1">
                <a:latin typeface="Arial"/>
              </a:rPr>
              <a:t>30 pesos</a:t>
            </a:r>
            <a:r>
              <a:rPr lang="es" sz="1100">
                <a:latin typeface="Arial"/>
              </a:rPr>
              <a:t>. La producción está limitada por los siguientes recursos:</a:t>
            </a:r>
          </a:p>
          <a:p>
            <a:pPr marL="482600" indent="-228600">
              <a:lnSpc>
                <a:spcPts val="2088"/>
              </a:lnSpc>
              <a:spcAft>
                <a:spcPts val="420"/>
              </a:spcAft>
            </a:pPr>
            <a:r>
              <a:rPr lang="es" sz="1100">
                <a:latin typeface="Arial"/>
              </a:rPr>
              <a:t>1.    Cada mesa requiere </a:t>
            </a:r>
            <a:r>
              <a:rPr lang="es" sz="1150" b="1">
                <a:latin typeface="Arial"/>
              </a:rPr>
              <a:t>4 horas de trabajo </a:t>
            </a:r>
            <a:r>
              <a:rPr lang="es" sz="1100">
                <a:latin typeface="Arial"/>
              </a:rPr>
              <a:t>y cada silla </a:t>
            </a:r>
            <a:r>
              <a:rPr lang="es" sz="1150" b="1">
                <a:latin typeface="Arial"/>
              </a:rPr>
              <a:t>2 horas</a:t>
            </a:r>
            <a:r>
              <a:rPr lang="es" sz="1100">
                <a:latin typeface="Arial"/>
              </a:rPr>
              <a:t>, con un máximo de </a:t>
            </a:r>
            <a:r>
              <a:rPr lang="es" sz="1150" b="1">
                <a:latin typeface="Arial"/>
              </a:rPr>
              <a:t>40 horas disponibles</a:t>
            </a:r>
            <a:r>
              <a:rPr lang="es" sz="1100">
                <a:latin typeface="Arial"/>
              </a:rPr>
              <a:t>.</a:t>
            </a:r>
          </a:p>
          <a:p>
            <a:pPr marL="482600" indent="-228600">
              <a:lnSpc>
                <a:spcPts val="2088"/>
              </a:lnSpc>
              <a:spcAft>
                <a:spcPts val="420"/>
              </a:spcAft>
            </a:pPr>
            <a:r>
              <a:rPr lang="es" sz="1100">
                <a:latin typeface="Arial"/>
              </a:rPr>
              <a:t>2.    Cada mesa requiere </a:t>
            </a:r>
            <a:r>
              <a:rPr lang="es" sz="1150" b="1">
                <a:latin typeface="Arial"/>
              </a:rPr>
              <a:t>2 unidades de madera </a:t>
            </a:r>
            <a:r>
              <a:rPr lang="es" sz="1100">
                <a:latin typeface="Arial"/>
              </a:rPr>
              <a:t>y cada silla </a:t>
            </a:r>
            <a:r>
              <a:rPr lang="es" sz="1150" b="1">
                <a:latin typeface="Arial"/>
              </a:rPr>
              <a:t>1 unidad</a:t>
            </a:r>
            <a:r>
              <a:rPr lang="es" sz="1100">
                <a:latin typeface="Arial"/>
              </a:rPr>
              <a:t>, con un máximo de </a:t>
            </a:r>
            <a:r>
              <a:rPr lang="es" sz="1150" b="1">
                <a:latin typeface="Arial"/>
              </a:rPr>
              <a:t>18 unidades disponibles</a:t>
            </a:r>
            <a:r>
              <a:rPr lang="es" sz="1100">
                <a:latin typeface="Arial"/>
              </a:rPr>
              <a:t>.</a:t>
            </a:r>
          </a:p>
          <a:p>
            <a:pPr marL="254000" indent="0" algn="just">
              <a:spcAft>
                <a:spcPts val="2310"/>
              </a:spcAft>
            </a:pPr>
            <a:r>
              <a:rPr lang="es" sz="1100">
                <a:latin typeface="Arial"/>
              </a:rPr>
              <a:t>3.    No se pueden producir cantidades negativas: x&gt;0, y&gt;0.</a:t>
            </a:r>
          </a:p>
          <a:p>
            <a:pPr marL="152400" indent="0">
              <a:spcAft>
                <a:spcPts val="1260"/>
              </a:spcAft>
            </a:pPr>
            <a:r>
              <a:rPr lang="es" sz="1300" b="1">
                <a:solidFill>
                  <a:srgbClr val="201E1F"/>
                </a:solidFill>
                <a:latin typeface="Tahoma"/>
              </a:rPr>
              <a:t>Función objetivo a maximizar:</a:t>
            </a:r>
          </a:p>
          <a:p>
            <a:pPr marL="2933700" indent="0">
              <a:spcAft>
                <a:spcPts val="1680"/>
              </a:spcAft>
            </a:pPr>
            <a:r>
              <a:rPr lang="es" sz="1700" b="1" i="1" spc="200">
                <a:solidFill>
                  <a:srgbClr val="201E1F"/>
                </a:solidFill>
                <a:latin typeface="Times New Roman"/>
              </a:rPr>
              <a:t>Z </a:t>
            </a:r>
            <a:r>
              <a:rPr lang="es" sz="1700" b="1" i="1" spc="200">
                <a:latin typeface="Times New Roman"/>
              </a:rPr>
              <a:t>— </a:t>
            </a:r>
            <a:r>
              <a:rPr lang="es" sz="1700" b="1" i="1" spc="200">
                <a:solidFill>
                  <a:srgbClr val="201E1F"/>
                </a:solidFill>
                <a:latin typeface="Times New Roman"/>
              </a:rPr>
              <a:t>40x</a:t>
            </a:r>
            <a:r>
              <a:rPr lang="es" sz="1300" b="1">
                <a:solidFill>
                  <a:srgbClr val="201E1F"/>
                </a:solidFill>
                <a:latin typeface="Tahoma"/>
              </a:rPr>
              <a:t> </a:t>
            </a:r>
            <a:r>
              <a:rPr lang="es" sz="1300" b="1">
                <a:solidFill>
                  <a:srgbClr val="36373D"/>
                </a:solidFill>
                <a:latin typeface="Tahoma"/>
              </a:rPr>
              <a:t>+ </a:t>
            </a:r>
            <a:r>
              <a:rPr lang="es" sz="1300" b="1">
                <a:solidFill>
                  <a:srgbClr val="201E1F"/>
                </a:solidFill>
                <a:latin typeface="Tahoma"/>
              </a:rPr>
              <a:t>30</a:t>
            </a:r>
            <a:r>
              <a:rPr lang="es" sz="1700" b="1" i="1" spc="200">
                <a:solidFill>
                  <a:srgbClr val="201E1F"/>
                </a:solidFill>
                <a:latin typeface="Times New Roman"/>
              </a:rPr>
              <a:t>y</a:t>
            </a:r>
          </a:p>
          <a:p>
            <a:pPr marL="152400" indent="0">
              <a:lnSpc>
                <a:spcPts val="3480"/>
              </a:lnSpc>
            </a:pPr>
            <a:r>
              <a:rPr lang="es" sz="1300" b="1">
                <a:solidFill>
                  <a:srgbClr val="201E1F"/>
                </a:solidFill>
                <a:latin typeface="Tahoma"/>
              </a:rPr>
              <a:t>Restricciones:</a:t>
            </a:r>
          </a:p>
          <a:p>
            <a:pPr marL="3022600" marR="1282700" indent="0" algn="r">
              <a:lnSpc>
                <a:spcPts val="3480"/>
              </a:lnSpc>
            </a:pPr>
            <a:r>
              <a:rPr lang="es" sz="1700" b="1" i="1" spc="200">
                <a:solidFill>
                  <a:srgbClr val="201E1F"/>
                </a:solidFill>
                <a:latin typeface="Times New Roman"/>
              </a:rPr>
              <a:t>4x</a:t>
            </a:r>
            <a:r>
              <a:rPr lang="es" sz="1300" b="1">
                <a:solidFill>
                  <a:srgbClr val="201E1F"/>
                </a:solidFill>
                <a:latin typeface="Tahoma"/>
              </a:rPr>
              <a:t> </a:t>
            </a:r>
            <a:r>
              <a:rPr lang="es" sz="1300" b="1">
                <a:solidFill>
                  <a:srgbClr val="36373D"/>
                </a:solidFill>
                <a:latin typeface="Tahoma"/>
              </a:rPr>
              <a:t>+ </a:t>
            </a:r>
            <a:r>
              <a:rPr lang="es" sz="1700" b="1" i="1" spc="200">
                <a:solidFill>
                  <a:srgbClr val="201E1F"/>
                </a:solidFill>
                <a:latin typeface="Times New Roman"/>
              </a:rPr>
              <a:t>2y</a:t>
            </a:r>
            <a:r>
              <a:rPr lang="es" sz="1300" b="1">
                <a:solidFill>
                  <a:srgbClr val="201E1F"/>
                </a:solidFill>
                <a:latin typeface="Tahoma"/>
              </a:rPr>
              <a:t> </a:t>
            </a:r>
            <a:r>
              <a:rPr lang="es" sz="1300" b="1">
                <a:solidFill>
                  <a:srgbClr val="36373D"/>
                </a:solidFill>
                <a:latin typeface="Tahoma"/>
              </a:rPr>
              <a:t>&lt; </a:t>
            </a:r>
            <a:r>
              <a:rPr lang="es" sz="1300" b="1">
                <a:solidFill>
                  <a:srgbClr val="201E1F"/>
                </a:solidFill>
                <a:latin typeface="Tahoma"/>
              </a:rPr>
              <a:t>40 </a:t>
            </a:r>
            <a:r>
              <a:rPr lang="es" sz="1700" b="1" i="1" spc="200">
                <a:solidFill>
                  <a:srgbClr val="201E1F"/>
                </a:solidFill>
                <a:latin typeface="Times New Roman"/>
              </a:rPr>
              <a:t>2x</a:t>
            </a:r>
            <a:r>
              <a:rPr lang="es" sz="1300" b="1">
                <a:solidFill>
                  <a:srgbClr val="201E1F"/>
                </a:solidFill>
                <a:latin typeface="Tahoma"/>
              </a:rPr>
              <a:t> </a:t>
            </a:r>
            <a:r>
              <a:rPr lang="es" sz="1300" b="1">
                <a:solidFill>
                  <a:srgbClr val="36373D"/>
                </a:solidFill>
                <a:latin typeface="Tahoma"/>
              </a:rPr>
              <a:t>+ </a:t>
            </a:r>
            <a:r>
              <a:rPr lang="es" sz="1700" b="1" i="1" spc="200">
                <a:solidFill>
                  <a:srgbClr val="201E1F"/>
                </a:solidFill>
                <a:latin typeface="Times New Roman"/>
              </a:rPr>
              <a:t>y</a:t>
            </a:r>
            <a:r>
              <a:rPr lang="es" sz="1300" b="1">
                <a:solidFill>
                  <a:srgbClr val="201E1F"/>
                </a:solidFill>
                <a:latin typeface="Tahoma"/>
              </a:rPr>
              <a:t> </a:t>
            </a:r>
            <a:r>
              <a:rPr lang="es" sz="1300" b="1">
                <a:solidFill>
                  <a:srgbClr val="36373D"/>
                </a:solidFill>
                <a:latin typeface="Tahoma"/>
              </a:rPr>
              <a:t>&lt; </a:t>
            </a:r>
            <a:r>
              <a:rPr lang="es" sz="1300" b="1">
                <a:solidFill>
                  <a:srgbClr val="201E1F"/>
                </a:solidFill>
                <a:latin typeface="Tahoma"/>
              </a:rPr>
              <a:t>18</a:t>
            </a:r>
          </a:p>
          <a:p>
            <a:pPr marR="1282700" indent="0" algn="r">
              <a:lnSpc>
                <a:spcPts val="3480"/>
              </a:lnSpc>
              <a:spcAft>
                <a:spcPts val="1260"/>
              </a:spcAft>
            </a:pPr>
            <a:r>
              <a:rPr lang="es" sz="1700" b="1" i="1" spc="200">
                <a:solidFill>
                  <a:srgbClr val="201E1F"/>
                </a:solidFill>
                <a:latin typeface="Times New Roman"/>
              </a:rPr>
              <a:t>x</a:t>
            </a:r>
            <a:r>
              <a:rPr lang="es" sz="1300" b="1">
                <a:solidFill>
                  <a:srgbClr val="201E1F"/>
                </a:solidFill>
                <a:latin typeface="Tahoma"/>
              </a:rPr>
              <a:t> &gt; 0, </a:t>
            </a:r>
            <a:r>
              <a:rPr lang="es" sz="1700" b="1" i="1" spc="200">
                <a:solidFill>
                  <a:srgbClr val="201E1F"/>
                </a:solidFill>
                <a:latin typeface="Times New Roman"/>
              </a:rPr>
              <a:t>y </a:t>
            </a:r>
            <a:r>
              <a:rPr lang="es" sz="1700" b="1" i="1" spc="200">
                <a:solidFill>
                  <a:srgbClr val="36373D"/>
                </a:solidFill>
                <a:latin typeface="Times New Roman"/>
              </a:rPr>
              <a:t>&gt;</a:t>
            </a:r>
            <a:r>
              <a:rPr lang="es" sz="1300" b="1">
                <a:solidFill>
                  <a:srgbClr val="36373D"/>
                </a:solidFill>
                <a:latin typeface="Tahoma"/>
              </a:rPr>
              <a:t> </a:t>
            </a:r>
            <a:r>
              <a:rPr lang="es" sz="1300" b="1">
                <a:solidFill>
                  <a:srgbClr val="201E1F"/>
                </a:solidFill>
                <a:latin typeface="Tahoma"/>
              </a:rPr>
              <a:t>0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072896" y="7421880"/>
            <a:ext cx="5120640" cy="579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lnSpc>
                <a:spcPts val="1584"/>
              </a:lnSpc>
              <a:spcBef>
                <a:spcPts val="1260"/>
              </a:spcBef>
            </a:pPr>
            <a:r>
              <a:rPr lang="es" sz="1150" b="1">
                <a:latin typeface="Arial"/>
              </a:rPr>
              <a:t>Respuesta </a:t>
            </a:r>
            <a:r>
              <a:rPr lang="en-US" sz="1150" b="1">
                <a:latin typeface="Arial"/>
              </a:rPr>
              <a:t>final:</a:t>
            </a:r>
          </a:p>
          <a:p>
            <a:pPr indent="0">
              <a:lnSpc>
                <a:spcPts val="1584"/>
              </a:lnSpc>
            </a:pPr>
            <a:r>
              <a:rPr lang="es" sz="1100">
                <a:latin typeface="Arial"/>
              </a:rPr>
              <a:t>La empresa debe 2roducer </a:t>
            </a:r>
            <a:r>
              <a:rPr lang="es" sz="1150" b="1">
                <a:latin typeface="Arial"/>
              </a:rPr>
              <a:t>0 mesas y 18 sillas </a:t>
            </a:r>
            <a:r>
              <a:rPr lang="es" sz="1100">
                <a:latin typeface="Arial"/>
              </a:rPr>
              <a:t>para obtener una ganancia máxima de </a:t>
            </a:r>
            <a:r>
              <a:rPr lang="es" sz="1150" b="1">
                <a:latin typeface="Arial"/>
              </a:rPr>
              <a:t>540 pesos</a:t>
            </a:r>
            <a:r>
              <a:rPr lang="es" sz="1100">
                <a:latin typeface="Arial"/>
              </a:rPr>
              <a:t>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192" y="5205984"/>
            <a:ext cx="5602224" cy="318211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533144" y="911352"/>
            <a:ext cx="2846832" cy="17983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spcAft>
                <a:spcPts val="1050"/>
              </a:spcAft>
            </a:pPr>
            <a:r>
              <a:rPr lang="es" sz="1150" b="1">
                <a:latin typeface="Arial"/>
              </a:rPr>
              <a:t>Ejercicio 2 — Contratación de personal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298448" y="1243584"/>
            <a:ext cx="3252216" cy="338632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50952" indent="0">
              <a:spcBef>
                <a:spcPts val="1050"/>
              </a:spcBef>
              <a:spcAft>
                <a:spcPts val="420"/>
              </a:spcAft>
            </a:pPr>
            <a:r>
              <a:rPr lang="es" sz="1150" b="1">
                <a:latin typeface="Arial"/>
              </a:rPr>
              <a:t>Enunciado:</a:t>
            </a:r>
          </a:p>
          <a:p>
            <a:pPr marL="250952" indent="0">
              <a:lnSpc>
                <a:spcPts val="2592"/>
              </a:lnSpc>
            </a:pPr>
            <a:r>
              <a:rPr lang="es" sz="1100">
                <a:latin typeface="Arial"/>
              </a:rPr>
              <a:t>Se contratan horas de personal A (x) y B (y).</a:t>
            </a:r>
          </a:p>
          <a:p>
            <a:pPr indent="0" algn="just">
              <a:lnSpc>
                <a:spcPts val="2592"/>
              </a:lnSpc>
            </a:pPr>
            <a:r>
              <a:rPr lang="es" sz="1100">
                <a:latin typeface="Arial"/>
              </a:rPr>
              <a:t>•    Costos: A = 7 $/h, B = 2 $/h</a:t>
            </a:r>
          </a:p>
          <a:p>
            <a:pPr indent="0" algn="just">
              <a:lnSpc>
                <a:spcPts val="2592"/>
              </a:lnSpc>
            </a:pPr>
            <a:r>
              <a:rPr lang="es" sz="1100">
                <a:latin typeface="Arial"/>
              </a:rPr>
              <a:t>•    Requisitos:</a:t>
            </a:r>
          </a:p>
          <a:p>
            <a:pPr marL="631952" indent="0" algn="just">
              <a:spcAft>
                <a:spcPts val="420"/>
              </a:spcAft>
            </a:pPr>
            <a:r>
              <a:rPr lang="es" sz="1050" b="1">
                <a:solidFill>
                  <a:srgbClr val="58565B"/>
                </a:solidFill>
                <a:latin typeface="Arial"/>
              </a:rPr>
              <a:t>•    </a:t>
            </a:r>
            <a:r>
              <a:rPr lang="es" sz="1050" b="1">
                <a:solidFill>
                  <a:srgbClr val="201E1F"/>
                </a:solidFill>
                <a:latin typeface="Arial"/>
              </a:rPr>
              <a:t>x + </a:t>
            </a:r>
            <a:r>
              <a:rPr lang="es" sz="850" i="1" spc="100">
                <a:solidFill>
                  <a:srgbClr val="201E1F"/>
                </a:solidFill>
                <a:latin typeface="Arial"/>
              </a:rPr>
              <a:t>y</a:t>
            </a:r>
            <a:r>
              <a:rPr lang="es" sz="1050" b="1">
                <a:solidFill>
                  <a:srgbClr val="201E1F"/>
                </a:solidFill>
                <a:latin typeface="Arial"/>
              </a:rPr>
              <a:t> &gt; 10</a:t>
            </a:r>
          </a:p>
          <a:p>
            <a:pPr marL="631952" indent="0" algn="just">
              <a:spcAft>
                <a:spcPts val="420"/>
              </a:spcAft>
            </a:pPr>
            <a:r>
              <a:rPr lang="es" sz="1100">
                <a:solidFill>
                  <a:srgbClr val="58565B"/>
                </a:solidFill>
                <a:latin typeface="Arial"/>
              </a:rPr>
              <a:t>•    </a:t>
            </a:r>
            <a:r>
              <a:rPr lang="es" sz="1100">
                <a:solidFill>
                  <a:srgbClr val="201E1F"/>
                </a:solidFill>
                <a:latin typeface="Arial"/>
              </a:rPr>
              <a:t>2z + 3y &gt; 18</a:t>
            </a:r>
          </a:p>
          <a:p>
            <a:pPr marL="314452" marR="1931416" indent="317500">
              <a:lnSpc>
                <a:spcPts val="2136"/>
              </a:lnSpc>
              <a:spcAft>
                <a:spcPts val="210"/>
              </a:spcAft>
            </a:pPr>
            <a:r>
              <a:rPr lang="es" sz="400">
                <a:solidFill>
                  <a:srgbClr val="58565B"/>
                </a:solidFill>
                <a:latin typeface="Arial"/>
              </a:rPr>
              <a:t>•    </a:t>
            </a:r>
            <a:r>
              <a:rPr lang="es" sz="400">
                <a:solidFill>
                  <a:srgbClr val="201E1F"/>
                </a:solidFill>
                <a:latin typeface="Arial"/>
              </a:rPr>
              <a:t>35, 2/ &gt; 0 </a:t>
            </a:r>
            <a:r>
              <a:rPr lang="es" sz="1050" b="1">
                <a:solidFill>
                  <a:srgbClr val="201E1F"/>
                </a:solidFill>
                <a:latin typeface="Arial"/>
              </a:rPr>
              <a:t>Primal </a:t>
            </a:r>
            <a:r>
              <a:rPr lang="en-US" sz="1050" b="1">
                <a:solidFill>
                  <a:srgbClr val="201E1F"/>
                </a:solidFill>
                <a:latin typeface="Arial"/>
              </a:rPr>
              <a:t>(Min </a:t>
            </a:r>
            <a:r>
              <a:rPr lang="es" sz="1050" b="1">
                <a:solidFill>
                  <a:srgbClr val="201E1F"/>
                </a:solidFill>
                <a:latin typeface="Arial"/>
              </a:rPr>
              <a:t>Z):</a:t>
            </a:r>
          </a:p>
          <a:p>
            <a:pPr indent="0" algn="ctr">
              <a:spcAft>
                <a:spcPts val="1050"/>
              </a:spcAft>
            </a:pPr>
            <a:r>
              <a:rPr lang="es" sz="1050" b="1">
                <a:solidFill>
                  <a:srgbClr val="201E1F"/>
                </a:solidFill>
                <a:latin typeface="Arial"/>
              </a:rPr>
              <a:t>¿T — 7a; + </a:t>
            </a:r>
            <a:r>
              <a:rPr lang="es" sz="850" i="1" spc="100">
                <a:solidFill>
                  <a:srgbClr val="201E1F"/>
                </a:solidFill>
                <a:latin typeface="Arial"/>
              </a:rPr>
              <a:t>2y</a:t>
            </a:r>
          </a:p>
          <a:p>
            <a:pPr marL="314452" indent="0">
              <a:spcAft>
                <a:spcPts val="1050"/>
              </a:spcAft>
            </a:pPr>
            <a:r>
              <a:rPr lang="es" sz="1050" b="1">
                <a:solidFill>
                  <a:srgbClr val="201E1F"/>
                </a:solidFill>
                <a:latin typeface="Arial"/>
              </a:rPr>
              <a:t>Dual (Max W):</a:t>
            </a:r>
          </a:p>
          <a:p>
            <a:pPr indent="0" algn="ctr">
              <a:spcAft>
                <a:spcPts val="1050"/>
              </a:spcAft>
            </a:pPr>
            <a:r>
              <a:rPr lang="es" sz="1100" i="1">
                <a:solidFill>
                  <a:srgbClr val="201E1F"/>
                </a:solidFill>
                <a:latin typeface="Arial"/>
              </a:rPr>
              <a:t>W </a:t>
            </a:r>
            <a:r>
              <a:rPr lang="es" sz="1100" i="1">
                <a:latin typeface="Arial"/>
              </a:rPr>
              <a:t>=</a:t>
            </a:r>
            <a:r>
              <a:rPr lang="es" sz="1100">
                <a:latin typeface="Arial"/>
              </a:rPr>
              <a:t> </a:t>
            </a:r>
            <a:r>
              <a:rPr lang="es" sz="1100">
                <a:solidFill>
                  <a:srgbClr val="201E1F"/>
                </a:solidFill>
                <a:latin typeface="Arial"/>
              </a:rPr>
              <a:t>10wi + 18</a:t>
            </a:r>
            <a:r>
              <a:rPr lang="es" sz="1100" cap="small">
                <a:solidFill>
                  <a:srgbClr val="201E1F"/>
                </a:solidFill>
                <a:latin typeface="Arial"/>
              </a:rPr>
              <a:t>íí2</a:t>
            </a:r>
          </a:p>
          <a:p>
            <a:pPr marL="314452" indent="0"/>
            <a:r>
              <a:rPr lang="es" sz="950">
                <a:solidFill>
                  <a:srgbClr val="201E1F"/>
                </a:solidFill>
                <a:latin typeface="Candara"/>
              </a:rPr>
              <a:t>s.a. u1 + 2u2 &lt;7; u1 + 3u2 &lt;2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533144" y="4888992"/>
            <a:ext cx="1520952" cy="1524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s" sz="1100">
                <a:latin typeface="Arial"/>
              </a:rPr>
              <a:t>Resuelto con RStudio: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533144" y="8552688"/>
            <a:ext cx="1539240" cy="15849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s" sz="1100">
                <a:latin typeface="Arial"/>
              </a:rPr>
              <a:t>Resuelto con PomQM: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530096" y="920496"/>
            <a:ext cx="737616" cy="73152"/>
          </a:xfrm>
          <a:prstGeom prst="rect">
            <a:avLst/>
          </a:prstGeom>
          <a:solidFill>
            <a:srgbClr val="F5F5E9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201E1F"/>
                </a:solidFill>
                <a:latin typeface="Arial"/>
              </a:rPr>
              <a:t>it </a:t>
            </a:r>
            <a:r>
              <a:rPr lang="en-US" sz="400">
                <a:solidFill>
                  <a:srgbClr val="58565B"/>
                </a:solidFill>
                <a:latin typeface="Arial"/>
              </a:rPr>
              <a:t>QM for Windows - [Dual]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/>
        </p:nvGraphicFramePr>
        <p:xfrm>
          <a:off x="1536192" y="996696"/>
          <a:ext cx="5593080" cy="902208"/>
        </p:xfrm>
        <a:graphic>
          <a:graphicData uri="http://schemas.openxmlformats.org/drawingml/2006/table">
            <a:tbl>
              <a:tblPr/>
              <a:tblGrid>
                <a:gridCol w="1002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7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57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70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42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2776">
                <a:tc gridSpan="3">
                  <a:txBody>
                    <a:bodyPr/>
                    <a:lstStyle/>
                    <a:p>
                      <a:pPr indent="0"/>
                      <a:r>
                        <a:rPr lang="es" sz="400">
                          <a:solidFill>
                            <a:srgbClr val="9C453F"/>
                          </a:solidFill>
                          <a:latin typeface="Arial"/>
                        </a:rPr>
                        <a:t>«¿J </a:t>
                      </a:r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FILE </a:t>
                      </a:r>
                      <a:r>
                        <a:rPr lang="en-US" sz="400">
                          <a:solidFill>
                            <a:srgbClr val="8E95A2"/>
                          </a:solidFill>
                          <a:latin typeface="Arial"/>
                        </a:rPr>
                        <a:t>EDIT </a:t>
                      </a:r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VIEW TAYLOR MODULE FORMAT TOOLS </a:t>
                      </a:r>
                      <a:r>
                        <a:rPr lang="en-US" sz="400">
                          <a:solidFill>
                            <a:srgbClr val="628DBA"/>
                          </a:solidFill>
                          <a:latin typeface="Arial"/>
                        </a:rPr>
                        <a:t>£ </a:t>
                      </a:r>
                      <a:r>
                        <a:rPr lang="en-US" sz="400">
                          <a:solidFill>
                            <a:srgbClr val="357D46"/>
                          </a:solidFill>
                          <a:latin typeface="Arial"/>
                        </a:rPr>
                        <a:t>SOLUTIONS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HELP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F70404"/>
                          </a:solidFill>
                          <a:latin typeface="Arial"/>
                        </a:rPr>
                        <a:t>■ </a:t>
                      </a:r>
                      <a:r>
                        <a:rPr lang="en-US" sz="400">
                          <a:solidFill>
                            <a:srgbClr val="5C6C77"/>
                          </a:solidFill>
                          <a:latin typeface="Arial"/>
                        </a:rPr>
                        <a:t>EDIT DATA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 rowSpan="2">
                  <a:txBody>
                    <a:bodyPr/>
                    <a:lstStyle/>
                    <a:p>
                      <a:pPr marR="88900" indent="0" algn="r"/>
                      <a:r>
                        <a:rPr lang="en-US" sz="400">
                          <a:solidFill>
                            <a:srgbClr val="628DBA"/>
                          </a:solidFill>
                          <a:latin typeface="Arial"/>
                        </a:rPr>
                        <a:t>a </a:t>
                      </a:r>
                      <a:r>
                        <a:rPr lang="en-US" sz="400">
                          <a:solidFill>
                            <a:srgbClr val="0504F4"/>
                          </a:solidFill>
                          <a:latin typeface="Arial"/>
                        </a:rPr>
                        <a:t>^</a:t>
                      </a:r>
                    </a:p>
                    <a:p>
                      <a:pPr marL="101600" indent="-101600">
                        <a:lnSpc>
                          <a:spcPts val="480"/>
                        </a:lnSpc>
                      </a:pPr>
                      <a:r>
                        <a:rPr lang="en-US" sz="400">
                          <a:solidFill>
                            <a:srgbClr val="8E95A2"/>
                          </a:solidFill>
                          <a:latin typeface="Arial"/>
                        </a:rPr>
                        <a:t>Copy Cetl </a:t>
                      </a:r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Calculator Normal </a:t>
                      </a:r>
                      <a:r>
                        <a:rPr lang="en-US" sz="400">
                          <a:solidFill>
                            <a:srgbClr val="8E95A2"/>
                          </a:solidFill>
                          <a:latin typeface="Arial"/>
                        </a:rPr>
                        <a:t>Down </a:t>
                      </a:r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Distribution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01600" indent="0"/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^ ^ •</a:t>
                      </a:r>
                      <a:r>
                        <a:rPr lang="en-US" sz="1400" b="1">
                          <a:solidFill>
                            <a:srgbClr val="59576C"/>
                          </a:solidFill>
                          <a:latin typeface="Arial"/>
                        </a:rPr>
                        <a:t>IP </a:t>
                      </a:r>
                      <a:r>
                        <a:rPr lang="en-US" sz="1400" b="1">
                          <a:solidFill>
                            <a:srgbClr val="2665CF"/>
                          </a:solidFill>
                          <a:latin typeface="Arial"/>
                        </a:rPr>
                        <a:t>#</a:t>
                      </a:r>
                    </a:p>
                    <a:p>
                      <a:pPr indent="0"/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Comment Snip Calendar Help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algn="r"/>
                      <a:r>
                        <a:rPr lang="en-US" sz="600">
                          <a:solidFill>
                            <a:srgbClr val="36373D"/>
                          </a:solidFill>
                          <a:latin typeface="Arial"/>
                        </a:rPr>
                        <a:t>_ </a:t>
                      </a:r>
                      <a:r>
                        <a:rPr lang="en-US" sz="450" i="1">
                          <a:latin typeface="Times New Roman"/>
                        </a:rPr>
                        <a:t>B</a:t>
                      </a:r>
                      <a:r>
                        <a:rPr lang="en-US" sz="400">
                          <a:latin typeface="Arial"/>
                        </a:rPr>
                        <a:t> </a:t>
                      </a:r>
                      <a:r>
                        <a:rPr lang="en-US" sz="600">
                          <a:latin typeface="Arial"/>
                        </a:rPr>
                        <a:t>X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656">
                <a:tc>
                  <a:txBody>
                    <a:bodyPr/>
                    <a:lstStyle/>
                    <a:p>
                      <a:pPr indent="0" algn="just">
                        <a:lnSpc>
                          <a:spcPts val="480"/>
                        </a:lnSpc>
                      </a:pPr>
                      <a:r>
                        <a:rPr lang="en-US" sz="400">
                          <a:solidFill>
                            <a:srgbClr val="8E95A2"/>
                          </a:solidFill>
                          <a:latin typeface="Arial"/>
                        </a:rPr>
                        <a:t>J - '' liJ ■Qi </a:t>
                      </a:r>
                      <a:r>
                        <a:rPr lang="en-US" sz="450" i="1">
                          <a:solidFill>
                            <a:srgbClr val="8E95A2"/>
                          </a:solidFill>
                          <a:latin typeface="Times New Roman"/>
                        </a:rPr>
                        <a:t>;•</a:t>
                      </a:r>
                      <a:r>
                        <a:rPr lang="en-US" sz="400">
                          <a:solidFill>
                            <a:srgbClr val="8E95A2"/>
                          </a:solidFill>
                          <a:latin typeface="Arial"/>
                        </a:rPr>
                        <a:t> step </a:t>
                      </a:r>
                      <a:r>
                        <a:rPr lang="en-US" sz="400">
                          <a:solidFill>
                            <a:srgbClr val="533751"/>
                          </a:solidFill>
                          <a:latin typeface="Arial"/>
                        </a:rPr>
                        <a:t>New Open Save Print </a:t>
                      </a:r>
                      <a:r>
                        <a:rPr lang="en-US" sz="400" baseline="30000">
                          <a:solidFill>
                            <a:srgbClr val="533751"/>
                          </a:solidFill>
                          <a:latin typeface="Arial"/>
                        </a:rPr>
                        <a:t>J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F70404"/>
                          </a:solidFill>
                          <a:latin typeface="Arial"/>
                        </a:rPr>
                        <a:t>■ </a:t>
                      </a:r>
                      <a:r>
                        <a:rPr lang="en-US" sz="400">
                          <a:solidFill>
                            <a:srgbClr val="4C4B54"/>
                          </a:solidFill>
                          <a:latin typeface="Arial"/>
                        </a:rPr>
                        <a:t>Edit Data</a:t>
                      </a:r>
                    </a:p>
                  </a:txBody>
                  <a:tcPr marL="0" marR="0" marT="0" marB="0" anchor="ctr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marR="139700" indent="0" algn="ctr">
                        <a:lnSpc>
                          <a:spcPts val="480"/>
                        </a:lnSpc>
                      </a:pPr>
                      <a:r>
                        <a:rPr lang="en-US" sz="1400" b="1">
                          <a:solidFill>
                            <a:srgbClr val="628DBA"/>
                          </a:solidFill>
                          <a:latin typeface="Arial"/>
                        </a:rPr>
                        <a:t>r*</a:t>
                      </a:r>
                    </a:p>
                    <a:p>
                      <a:pPr indent="0" algn="r">
                        <a:lnSpc>
                          <a:spcPts val="480"/>
                        </a:lnSpc>
                      </a:pPr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Copy Paste Autosize Widen Columns Columns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1600" b="1" i="1">
                          <a:solidFill>
                            <a:srgbClr val="628DBA"/>
                          </a:solidFill>
                          <a:latin typeface="Consolas"/>
                        </a:rPr>
                        <a:t>m</a:t>
                      </a:r>
                    </a:p>
                    <a:p>
                      <a:pPr indent="0"/>
                      <a:r>
                        <a:rPr lang="en-US" sz="400">
                          <a:solidFill>
                            <a:srgbClr val="59426B"/>
                          </a:solidFill>
                          <a:latin typeface="Arial"/>
                        </a:rPr>
                        <a:t>Full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8E95A2"/>
                          </a:solidFill>
                          <a:latin typeface="Arial"/>
                        </a:rPr>
                        <a:t>Row(s) Column(s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1400"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1400"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14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448">
                <a:tc>
                  <a:txBody>
                    <a:bodyPr/>
                    <a:lstStyle/>
                    <a:p>
                      <a:pPr indent="0" algn="just"/>
                      <a:r>
                        <a:rPr lang="en-US" sz="400">
                          <a:solidFill>
                            <a:srgbClr val="628DBA"/>
                          </a:solidFill>
                          <a:latin typeface="Arial"/>
                        </a:rPr>
                        <a:t>MyOMLab Kill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 cap="small">
                          <a:solidFill>
                            <a:srgbClr val="4B6EA5"/>
                          </a:solidFill>
                          <a:latin typeface="Arial"/>
                        </a:rPr>
                        <a:t>Va?</a:t>
                      </a:r>
                      <a:r>
                        <a:rPr lang="en-US" sz="400">
                          <a:solidFill>
                            <a:srgbClr val="4B6EA5"/>
                          </a:solidFill>
                          <a:latin typeface="Arial"/>
                        </a:rPr>
                        <a:t> </a:t>
                      </a:r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Decimals </a:t>
                      </a:r>
                      <a:r>
                        <a:rPr lang="en-US" sz="400">
                          <a:solidFill>
                            <a:srgbClr val="9B3B77"/>
                          </a:solidFill>
                          <a:latin typeface="Arial"/>
                        </a:rPr>
                        <a:t>12;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600">
                          <a:solidFill>
                            <a:srgbClr val="9C1E42"/>
                          </a:solidFill>
                          <a:latin typeface="Arial"/>
                        </a:rPr>
                        <a:t>4 </a:t>
                      </a:r>
                      <a:r>
                        <a:rPr lang="en-US" sz="600">
                          <a:solidFill>
                            <a:srgbClr val="666ACC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600">
                          <a:solidFill>
                            <a:srgbClr val="102CCA"/>
                          </a:solidFill>
                          <a:latin typeface="Arial"/>
                        </a:rPr>
                        <a:t>0 </a:t>
                      </a:r>
                      <a:r>
                        <a:rPr lang="en-US" sz="400">
                          <a:solidFill>
                            <a:srgbClr val="495668"/>
                          </a:solidFill>
                          <a:latin typeface="Arial"/>
                        </a:rPr>
                        <a:t>Open File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marL="101600" indent="-101600"/>
                      <a:r>
                        <a:rPr lang="en-US" sz="400">
                          <a:solidFill>
                            <a:srgbClr val="8E95A2"/>
                          </a:solidFill>
                          <a:latin typeface="Arial"/>
                        </a:rPr>
                        <a:t>Previous </a:t>
                      </a:r>
                      <a:r>
                        <a:rPr lang="en-US" sz="400">
                          <a:latin typeface="Arial"/>
                        </a:rPr>
                        <a:t>^ </a:t>
                      </a:r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Next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344">
                <a:tc gridSpan="2"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8E95A2"/>
                          </a:solidFill>
                          <a:latin typeface="Arial"/>
                        </a:rPr>
                        <a:t>Paste From </a:t>
                      </a:r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Copy Cell Paste/Copy Help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495668"/>
                          </a:solidFill>
                          <a:latin typeface="Arial"/>
                        </a:rPr>
                        <a:t>Web Site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9728">
                <a:tc>
                  <a:txBody>
                    <a:bodyPr/>
                    <a:lstStyle/>
                    <a:p>
                      <a:pPr indent="0"/>
                      <a:r>
                        <a:rPr lang="en-US" sz="600">
                          <a:solidFill>
                            <a:srgbClr val="282C38"/>
                          </a:solidFill>
                          <a:latin typeface="Arial"/>
                        </a:rPr>
                        <a:t>Table formatting </a:t>
                      </a:r>
                      <a:r>
                        <a:rPr lang="en-US" sz="400">
                          <a:solidFill>
                            <a:srgbClr val="76645F"/>
                          </a:solidFill>
                          <a:latin typeface="Arial"/>
                        </a:rPr>
                        <a:t>Arial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6E5B89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indent="0"/>
                      <a:r>
                        <a:rPr lang="es" sz="400">
                          <a:solidFill>
                            <a:srgbClr val="5C6C77"/>
                          </a:solidFill>
                          <a:latin typeface="Arial"/>
                        </a:rPr>
                        <a:t>?&lt;jj¡ iíí </a:t>
                      </a:r>
                      <a:r>
                        <a:rPr lang="en-US" sz="400">
                          <a:solidFill>
                            <a:srgbClr val="5C6C77"/>
                          </a:solidFill>
                          <a:latin typeface="Arial"/>
                        </a:rPr>
                        <a:t>Fix Dec 0.0 </a:t>
                      </a:r>
                      <a:r>
                        <a:rPr lang="en-US" sz="600">
                          <a:latin typeface="Arial"/>
                        </a:rPr>
                        <a:t>(0) </a:t>
                      </a:r>
                      <a:r>
                        <a:rPr lang="en-US" sz="600">
                          <a:solidFill>
                            <a:srgbClr val="282C38"/>
                          </a:solidFill>
                          <a:latin typeface="Arial"/>
                        </a:rPr>
                        <a:t>Selected cells formatting </a:t>
                      </a:r>
                      <a:r>
                        <a:rPr lang="en-US" sz="600">
                          <a:latin typeface="Arial"/>
                        </a:rPr>
                        <a:t>B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0B0D4D"/>
                          </a:solidFill>
                          <a:latin typeface="Arial"/>
                        </a:rPr>
                        <a:t>/ </a:t>
                      </a:r>
                      <a:r>
                        <a:rPr lang="en-US" sz="400">
                          <a:solidFill>
                            <a:srgbClr val="2B2A2E"/>
                          </a:solidFill>
                          <a:latin typeface="Arial"/>
                        </a:rPr>
                        <a:t>u </a:t>
                      </a:r>
                      <a:r>
                        <a:rPr lang="en-US" sz="450" i="1">
                          <a:solidFill>
                            <a:srgbClr val="5C6C77"/>
                          </a:solidFill>
                          <a:latin typeface="Times New Roman"/>
                        </a:rPr>
                        <a:t>m m m</a:t>
                      </a:r>
                      <a:r>
                        <a:rPr lang="en-US" sz="400">
                          <a:solidFill>
                            <a:srgbClr val="5C6C77"/>
                          </a:solidFill>
                          <a:latin typeface="Arial"/>
                        </a:rPr>
                        <a:t> </a:t>
                      </a:r>
                      <a:r>
                        <a:rPr lang="en-US" sz="400">
                          <a:solidFill>
                            <a:srgbClr val="1B1D7D"/>
                          </a:solidFill>
                          <a:latin typeface="Arial"/>
                        </a:rPr>
                        <a:t>A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256">
                <a:tc gridSpan="8"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351A1B"/>
                          </a:solidFill>
                          <a:latin typeface="Arial"/>
                        </a:rPr>
                        <a:t>INSTRUCTION: </a:t>
                      </a:r>
                      <a:r>
                        <a:rPr lang="en-US" sz="400">
                          <a:solidFill>
                            <a:srgbClr val="743837"/>
                          </a:solidFill>
                          <a:latin typeface="Arial"/>
                        </a:rPr>
                        <a:t>There are more results available in additional windows. These may be opened by using the SOLUTIONS menu in the Main Menu.</a:t>
                      </a:r>
                    </a:p>
                  </a:txBody>
                  <a:tcPr marL="0" marR="0" marT="0" marB="0">
                    <a:solidFill>
                      <a:srgbClr val="F9807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tángulo 3"/>
          <p:cNvSpPr/>
          <p:nvPr/>
        </p:nvSpPr>
        <p:spPr>
          <a:xfrm>
            <a:off x="1572768" y="1938528"/>
            <a:ext cx="877824" cy="1719072"/>
          </a:xfrm>
          <a:prstGeom prst="rect">
            <a:avLst/>
          </a:prstGeom>
          <a:solidFill>
            <a:srgbClr val="FCDABA"/>
          </a:solidFill>
        </p:spPr>
        <p:txBody>
          <a:bodyPr lIns="0" tIns="0" rIns="0" bIns="0">
            <a:noAutofit/>
          </a:bodyPr>
          <a:lstStyle/>
          <a:p>
            <a:pPr indent="0" algn="just">
              <a:lnSpc>
                <a:spcPts val="792"/>
              </a:lnSpc>
            </a:pPr>
            <a:r>
              <a:rPr lang="en-US" sz="400">
                <a:solidFill>
                  <a:srgbClr val="628DBA"/>
                </a:solidFill>
                <a:latin typeface="Arial"/>
              </a:rPr>
              <a:t>Module tree    </a:t>
            </a:r>
            <a:r>
              <a:rPr lang="en-US" sz="400">
                <a:solidFill>
                  <a:srgbClr val="83858A"/>
                </a:solidFill>
                <a:latin typeface="Arial"/>
              </a:rPr>
              <a:t>Hkte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Panel</a:t>
            </a:r>
          </a:p>
          <a:p>
            <a:pPr indent="63500">
              <a:lnSpc>
                <a:spcPts val="792"/>
              </a:lnSpc>
            </a:pPr>
            <a:r>
              <a:rPr lang="en-US" sz="400">
                <a:solidFill>
                  <a:srgbClr val="76645F"/>
                </a:solidFill>
                <a:latin typeface="Arial"/>
              </a:rPr>
              <a:t>Asagnment</a:t>
            </a:r>
          </a:p>
          <a:p>
            <a:pPr indent="0">
              <a:lnSpc>
                <a:spcPts val="528"/>
              </a:lnSpc>
            </a:pPr>
            <a:r>
              <a:rPr lang="en-US" sz="550" spc="-50">
                <a:solidFill>
                  <a:srgbClr val="76645F"/>
                </a:solidFill>
                <a:latin typeface="Candara"/>
              </a:rPr>
              <a:t>4</a:t>
            </a:r>
            <a:r>
              <a:rPr lang="en-US" sz="400">
                <a:solidFill>
                  <a:srgbClr val="76645F"/>
                </a:solidFill>
                <a:latin typeface="Arial"/>
              </a:rPr>
              <a:t> Break even/Cost-Volume Analysis 3 Decision Analysis : Decision Tables Decision Trees (Graphical)</a:t>
            </a:r>
          </a:p>
          <a:p>
            <a:pPr indent="152400">
              <a:lnSpc>
                <a:spcPts val="528"/>
              </a:lnSpc>
            </a:pPr>
            <a:r>
              <a:rPr lang="en-US" sz="400">
                <a:solidFill>
                  <a:srgbClr val="76645F"/>
                </a:solidFill>
                <a:latin typeface="Arial"/>
              </a:rPr>
              <a:t>One Penod Inventory (Supply/Ds Factor Rating </a:t>
            </a:r>
            <a:r>
              <a:rPr lang="en-US" sz="400">
                <a:solidFill>
                  <a:srgbClr val="76645F"/>
                </a:solidFill>
                <a:latin typeface="Tahoma"/>
              </a:rPr>
              <a:t>B-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Forecasting</a:t>
            </a:r>
          </a:p>
          <a:p>
            <a:pPr indent="152400">
              <a:lnSpc>
                <a:spcPts val="528"/>
              </a:lnSpc>
            </a:pPr>
            <a:r>
              <a:rPr lang="en-US" sz="400">
                <a:solidFill>
                  <a:srgbClr val="76645F"/>
                </a:solidFill>
                <a:latin typeface="Arial"/>
              </a:rPr>
              <a:t>Time Senes Analysis Least Squares - Simple and Mulfap Regresaon </a:t>
            </a:r>
            <a:r>
              <a:rPr lang="es" sz="400">
                <a:solidFill>
                  <a:srgbClr val="76645F"/>
                </a:solidFill>
                <a:latin typeface="Arial"/>
              </a:rPr>
              <a:t>Proiedor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Error Analysis Game Theory Goal Programming</a:t>
            </a:r>
          </a:p>
          <a:p>
            <a:pPr indent="63500">
              <a:lnSpc>
                <a:spcPts val="528"/>
              </a:lnSpc>
            </a:pPr>
            <a:r>
              <a:rPr lang="en-US" sz="400">
                <a:solidFill>
                  <a:srgbClr val="76645F"/>
                </a:solidFill>
                <a:latin typeface="Arial"/>
              </a:rPr>
              <a:t>Integer S Mixed Integer Programming </a:t>
            </a:r>
            <a:r>
              <a:rPr lang="en-US" sz="450" i="1">
                <a:solidFill>
                  <a:srgbClr val="76645F"/>
                </a:solidFill>
                <a:latin typeface="Times New Roman"/>
              </a:rPr>
              <a:t>i</a:t>
            </a:r>
            <a:r>
              <a:rPr lang="en-US" sz="400">
                <a:solidFill>
                  <a:srgbClr val="76645F"/>
                </a:solidFill>
                <a:latin typeface="Arial"/>
              </a:rPr>
              <a:t> Inventory</a:t>
            </a:r>
          </a:p>
          <a:p>
            <a:pPr indent="63500">
              <a:lnSpc>
                <a:spcPts val="528"/>
              </a:lnSpc>
            </a:pPr>
            <a:r>
              <a:rPr lang="en-US" sz="400">
                <a:solidFill>
                  <a:srgbClr val="FC6762"/>
                </a:solidFill>
                <a:latin typeface="Arial"/>
              </a:rPr>
              <a:t>Linear Programming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Markov Analysis Material Requirements Planning EE- Networks</a:t>
            </a:r>
          </a:p>
          <a:p>
            <a:pPr indent="0" algn="just">
              <a:lnSpc>
                <a:spcPts val="528"/>
              </a:lnSpc>
            </a:pPr>
            <a:r>
              <a:rPr lang="en-US" sz="400">
                <a:solidFill>
                  <a:srgbClr val="76645F"/>
                </a:solidFill>
                <a:latin typeface="Arial"/>
              </a:rPr>
              <a:t>+ Protect Management (PEFT/CPM)</a:t>
            </a:r>
          </a:p>
          <a:p>
            <a:pPr indent="0" algn="r">
              <a:lnSpc>
                <a:spcPts val="528"/>
              </a:lnSpc>
            </a:pPr>
            <a:r>
              <a:rPr lang="es" sz="400">
                <a:solidFill>
                  <a:srgbClr val="76645F"/>
                </a:solidFill>
                <a:latin typeface="Arial"/>
              </a:rPr>
              <a:t>É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Quality Control Scoring Model</a:t>
            </a:r>
          </a:p>
        </p:txBody>
      </p:sp>
      <p:sp>
        <p:nvSpPr>
          <p:cNvPr id="5" name="Rectángulo 4"/>
          <p:cNvSpPr/>
          <p:nvPr/>
        </p:nvSpPr>
        <p:spPr>
          <a:xfrm>
            <a:off x="2554224" y="1987296"/>
            <a:ext cx="347472" cy="182880"/>
          </a:xfrm>
          <a:prstGeom prst="rect">
            <a:avLst/>
          </a:prstGeom>
          <a:solidFill>
            <a:srgbClr val="F5F5E9"/>
          </a:solidFill>
        </p:spPr>
        <p:txBody>
          <a:bodyPr lIns="0" tIns="0" rIns="0" bIns="0">
            <a:noAutofit/>
          </a:bodyPr>
          <a:lstStyle/>
          <a:p>
            <a:pPr indent="0" algn="just">
              <a:lnSpc>
                <a:spcPts val="792"/>
              </a:lnSpc>
            </a:pPr>
            <a:r>
              <a:rPr lang="en-US" sz="400">
                <a:solidFill>
                  <a:srgbClr val="8E95A2"/>
                </a:solidFill>
                <a:latin typeface="Arial"/>
              </a:rPr>
              <a:t>O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MaMmlae </a:t>
            </a:r>
            <a:r>
              <a:rPr lang="en-US" sz="400">
                <a:solidFill>
                  <a:srgbClr val="0864B8"/>
                </a:solidFill>
                <a:latin typeface="Arial"/>
              </a:rPr>
              <a:t>O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Minimize</a:t>
            </a:r>
          </a:p>
        </p:txBody>
      </p:sp>
      <p:sp>
        <p:nvSpPr>
          <p:cNvPr id="6" name="Rectángulo 5"/>
          <p:cNvSpPr/>
          <p:nvPr/>
        </p:nvSpPr>
        <p:spPr>
          <a:xfrm>
            <a:off x="3877056" y="1981200"/>
            <a:ext cx="1310640" cy="188976"/>
          </a:xfrm>
          <a:prstGeom prst="rect">
            <a:avLst/>
          </a:prstGeom>
          <a:solidFill>
            <a:srgbClr val="F5F5E9"/>
          </a:solidFill>
        </p:spPr>
        <p:txBody>
          <a:bodyPr lIns="0" tIns="0" rIns="0" bIns="0">
            <a:noAutofit/>
          </a:bodyPr>
          <a:lstStyle/>
          <a:p>
            <a:pPr indent="0">
              <a:lnSpc>
                <a:spcPts val="456"/>
              </a:lnSpc>
            </a:pPr>
            <a:r>
              <a:rPr lang="en-US" sz="400">
                <a:solidFill>
                  <a:srgbClr val="716F74"/>
                </a:solidFill>
                <a:latin typeface="Arial"/>
              </a:rPr>
              <a:t>Mult ole optimal solutions exist The solution is degenerate, </a:t>
            </a:r>
            <a:r>
              <a:rPr lang="en-US" sz="450" i="1">
                <a:solidFill>
                  <a:srgbClr val="716F74"/>
                </a:solidFill>
                <a:latin typeface="Times New Roman"/>
              </a:rPr>
              <a:t>t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basic variable has a value </a:t>
            </a:r>
            <a:r>
              <a:rPr lang="en-US" sz="400">
                <a:solidFill>
                  <a:srgbClr val="36373D"/>
                </a:solidFill>
                <a:latin typeface="Arial"/>
              </a:rPr>
              <a:t>c# </a:t>
            </a:r>
            <a:r>
              <a:rPr lang="en-US" sz="400">
                <a:solidFill>
                  <a:srgbClr val="938A7D"/>
                </a:solidFill>
                <a:latin typeface="Arial"/>
              </a:rPr>
              <a:t>0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Interpret is reduced cost carefully.</a:t>
            </a:r>
          </a:p>
        </p:txBody>
      </p:sp>
      <p:sp>
        <p:nvSpPr>
          <p:cNvPr id="7" name="Rectángulo 6"/>
          <p:cNvSpPr/>
          <p:nvPr/>
        </p:nvSpPr>
        <p:spPr>
          <a:xfrm>
            <a:off x="2523744" y="2249424"/>
            <a:ext cx="579120" cy="79248"/>
          </a:xfrm>
          <a:prstGeom prst="rect">
            <a:avLst/>
          </a:prstGeom>
          <a:solidFill>
            <a:srgbClr val="F5F5E9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50" b="1" u="sng">
                <a:solidFill>
                  <a:srgbClr val="5BADF3"/>
                </a:solidFill>
                <a:latin typeface="Arial"/>
              </a:rPr>
              <a:t>(untitled) Solution</a:t>
            </a:r>
          </a:p>
        </p:txBody>
      </p:sp>
      <p:graphicFrame>
        <p:nvGraphicFramePr>
          <p:cNvPr id="8" name="Tabla 7"/>
          <p:cNvGraphicFramePr>
            <a:graphicFrameLocks noGrp="1"/>
          </p:cNvGraphicFramePr>
          <p:nvPr/>
        </p:nvGraphicFramePr>
        <p:xfrm>
          <a:off x="2499360" y="2316480"/>
          <a:ext cx="3166872" cy="1322832"/>
        </p:xfrm>
        <a:graphic>
          <a:graphicData uri="http://schemas.openxmlformats.org/drawingml/2006/table">
            <a:tbl>
              <a:tblPr/>
              <a:tblGrid>
                <a:gridCol w="79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867570"/>
                          </a:solidFill>
                          <a:latin typeface="Arial"/>
                        </a:rPr>
                        <a:t>Original </a:t>
                      </a:r>
                      <a:r>
                        <a:rPr lang="en-US" sz="500" b="1">
                          <a:solidFill>
                            <a:srgbClr val="62799D"/>
                          </a:solidFill>
                          <a:latin typeface="Arial"/>
                        </a:rPr>
                        <a:t>Problem</a:t>
                      </a: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88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59576C"/>
                          </a:solidFill>
                          <a:latin typeface="Arial"/>
                        </a:rPr>
                        <a:t>Minimize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C4B54"/>
                          </a:solidFill>
                          <a:latin typeface="Arial"/>
                        </a:rPr>
                        <a:t>X </a:t>
                      </a:r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488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76645F"/>
                          </a:solidFill>
                          <a:latin typeface="Arial"/>
                        </a:rPr>
                        <a:t>Constraint </a:t>
                      </a:r>
                      <a:r>
                        <a:rPr lang="en-US" sz="500" b="1">
                          <a:solidFill>
                            <a:srgbClr val="44423E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93F2D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93F2D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9576C"/>
                          </a:solidFill>
                          <a:latin typeface="Arial"/>
                        </a:rPr>
                        <a:t>&gt;=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Constraint 2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57072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5758A"/>
                          </a:solidFill>
                          <a:latin typeface="Arial"/>
                        </a:rPr>
                        <a:t>&gt;=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Constraint 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2524B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2799D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3858A"/>
                          </a:solidFill>
                          <a:latin typeface="Arial"/>
                        </a:rPr>
                        <a:t>&gt;=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59576C"/>
                          </a:solidFill>
                          <a:latin typeface="Arial"/>
                        </a:rPr>
                        <a:t>Constraint 4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9798B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4423E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5758A"/>
                          </a:solidFill>
                          <a:latin typeface="Arial"/>
                        </a:rPr>
                        <a:t>&gt;=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57072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76645F"/>
                          </a:solidFill>
                          <a:latin typeface="Arial"/>
                        </a:rPr>
                        <a:t>Dual Problem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95668"/>
                          </a:solidFill>
                          <a:latin typeface="Arial"/>
                        </a:rPr>
                        <a:t>Constraint 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C4B54"/>
                          </a:solidFill>
                          <a:latin typeface="Arial"/>
                        </a:rPr>
                        <a:t>Constraint 2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95668"/>
                          </a:solidFill>
                          <a:latin typeface="Arial"/>
                        </a:rPr>
                        <a:t>Constraint 3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Constraint </a:t>
                      </a:r>
                      <a:r>
                        <a:rPr lang="en-US" sz="500" b="1">
                          <a:solidFill>
                            <a:srgbClr val="282C38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94488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59576C"/>
                          </a:solidFill>
                          <a:latin typeface="Arial"/>
                        </a:rPr>
                        <a:t>Maximize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6645F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6757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6645F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88392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4C4B54"/>
                          </a:solidFill>
                          <a:latin typeface="Arial"/>
                        </a:rPr>
                        <a:t>X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35B46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95668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87A53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C4B5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latin typeface="Arial"/>
                        </a:rPr>
                        <a:t>&lt;=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325256"/>
                          </a:solidFill>
                          <a:latin typeface="Arial"/>
                        </a:rPr>
                        <a:t>7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94488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2524B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6757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3858A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latin typeface="Arial"/>
                        </a:rPr>
                        <a:t>&lt;=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94488"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9" name="Tabla 8"/>
          <p:cNvGraphicFramePr>
            <a:graphicFrameLocks noGrp="1"/>
          </p:cNvGraphicFramePr>
          <p:nvPr/>
        </p:nvGraphicFramePr>
        <p:xfrm>
          <a:off x="1536192" y="3721608"/>
          <a:ext cx="5611368" cy="323088"/>
        </p:xfrm>
        <a:graphic>
          <a:graphicData uri="http://schemas.openxmlformats.org/drawingml/2006/table">
            <a:tbl>
              <a:tblPr/>
              <a:tblGrid>
                <a:gridCol w="1133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4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9728"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Linear Programming Solution Screen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marL="1092200" indent="0"/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Taylor's Introduction to Management Science Textbook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marR="101600" indent="0" algn="r"/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Developed by Howard J. Weiss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139700" indent="0"/>
                      <a:r>
                        <a:rPr lang="en-US" sz="400">
                          <a:solidFill>
                            <a:srgbClr val="C22C1F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rgbClr val="DDE0E4"/>
                    </a:solidFill>
                  </a:tcPr>
                </a:tc>
                <a:tc>
                  <a:txBody>
                    <a:bodyPr/>
                    <a:lstStyle/>
                    <a:p>
                      <a:pPr marL="241300" indent="0"/>
                      <a:r>
                        <a:rPr lang="en-US" sz="400">
                          <a:solidFill>
                            <a:srgbClr val="0A76C8"/>
                          </a:solidFill>
                          <a:latin typeface="Arial"/>
                        </a:rPr>
                        <a:t>■■ </a:t>
                      </a:r>
                      <a:r>
                        <a:rPr lang="en-US" sz="400">
                          <a:solidFill>
                            <a:srgbClr val="2B2A2E"/>
                          </a:solidFill>
                          <a:latin typeface="Arial"/>
                        </a:rPr>
                        <a:t>Q k </a:t>
                      </a:r>
                      <a:r>
                        <a:rPr lang="en-US" sz="400">
                          <a:solidFill>
                            <a:srgbClr val="0A76C8"/>
                          </a:solidFill>
                          <a:latin typeface="Arial"/>
                        </a:rPr>
                        <a:t>-</a:t>
                      </a:r>
                    </a:p>
                  </a:txBody>
                  <a:tcPr marL="0" marR="0" marT="0" marB="0" anchor="ctr">
                    <a:solidFill>
                      <a:srgbClr val="E2DCD6"/>
                    </a:solidFill>
                  </a:tcPr>
                </a:tc>
                <a:tc>
                  <a:txBody>
                    <a:bodyPr/>
                    <a:lstStyle/>
                    <a:p>
                      <a:pPr marR="101600" indent="0" algn="r"/>
                      <a:r>
                        <a:rPr lang="en-US" sz="400">
                          <a:solidFill>
                            <a:srgbClr val="44423E"/>
                          </a:solidFill>
                          <a:latin typeface="Arial"/>
                        </a:rPr>
                        <a:t>^ ® LAA ^ </a:t>
                      </a:r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^ 20/09/2025 </a:t>
                      </a:r>
                      <a:r>
                        <a:rPr lang="en-US" sz="400">
                          <a:solidFill>
                            <a:srgbClr val="201E1F"/>
                          </a:solidFill>
                          <a:latin typeface="Arial"/>
                        </a:rPr>
                        <a:t>^</a:t>
                      </a:r>
                    </a:p>
                  </a:txBody>
                  <a:tcPr marL="0" marR="0" marT="0" marB="0" anchor="ctr">
                    <a:solidFill>
                      <a:srgbClr val="E2DC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ángulo 9"/>
          <p:cNvSpPr/>
          <p:nvPr/>
        </p:nvSpPr>
        <p:spPr>
          <a:xfrm>
            <a:off x="1298448" y="4541520"/>
            <a:ext cx="3694176" cy="10363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54000" indent="0">
              <a:lnSpc>
                <a:spcPts val="2568"/>
              </a:lnSpc>
              <a:spcBef>
                <a:spcPts val="2730"/>
              </a:spcBef>
            </a:pPr>
            <a:r>
              <a:rPr lang="es" sz="1150" b="1">
                <a:latin typeface="Arial"/>
              </a:rPr>
              <a:t>Ejercicio </a:t>
            </a:r>
            <a:r>
              <a:rPr lang="en-US" sz="1150" b="1">
                <a:latin typeface="Arial"/>
              </a:rPr>
              <a:t>3 — </a:t>
            </a:r>
            <a:r>
              <a:rPr lang="es" sz="1150" b="1">
                <a:latin typeface="Arial"/>
              </a:rPr>
              <a:t>Transporte de mercancías Enunciado:</a:t>
            </a:r>
          </a:p>
          <a:p>
            <a:pPr indent="254000">
              <a:lnSpc>
                <a:spcPts val="2592"/>
              </a:lnSpc>
            </a:pPr>
            <a:r>
              <a:rPr lang="es" sz="1100">
                <a:latin typeface="Arial"/>
              </a:rPr>
              <a:t>Transporte de productos en camiones A (x) y B (y). • Costos: A = 5 $/viaje, B = 8 $/viaje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1298448" y="5727192"/>
            <a:ext cx="2319528" cy="174345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spcAft>
                <a:spcPts val="840"/>
              </a:spcAft>
            </a:pPr>
            <a:r>
              <a:rPr lang="es" sz="1100">
                <a:latin typeface="Arial"/>
              </a:rPr>
              <a:t>• Restricciones:</a:t>
            </a:r>
          </a:p>
          <a:p>
            <a:pPr marL="685800" indent="0" algn="just">
              <a:lnSpc>
                <a:spcPts val="1872"/>
              </a:lnSpc>
            </a:pPr>
            <a:r>
              <a:rPr lang="es" sz="1050" b="1">
                <a:solidFill>
                  <a:srgbClr val="58565B"/>
                </a:solidFill>
                <a:latin typeface="Arial"/>
              </a:rPr>
              <a:t>•    </a:t>
            </a:r>
            <a:r>
              <a:rPr lang="es" sz="1050" b="1">
                <a:solidFill>
                  <a:srgbClr val="201E1F"/>
                </a:solidFill>
                <a:latin typeface="Arial"/>
              </a:rPr>
              <a:t>2x </a:t>
            </a:r>
            <a:r>
              <a:rPr lang="es" sz="1050" b="1">
                <a:latin typeface="Arial"/>
              </a:rPr>
              <a:t>+ </a:t>
            </a:r>
            <a:r>
              <a:rPr lang="es" sz="1050" b="1">
                <a:solidFill>
                  <a:srgbClr val="201E1F"/>
                </a:solidFill>
                <a:latin typeface="Arial"/>
              </a:rPr>
              <a:t>y &gt; 12</a:t>
            </a:r>
          </a:p>
          <a:p>
            <a:pPr marL="685800" indent="0" algn="just">
              <a:lnSpc>
                <a:spcPts val="1872"/>
              </a:lnSpc>
            </a:pPr>
            <a:r>
              <a:rPr lang="es" sz="1050" b="1">
                <a:solidFill>
                  <a:srgbClr val="58565B"/>
                </a:solidFill>
                <a:latin typeface="Arial"/>
              </a:rPr>
              <a:t>•    </a:t>
            </a:r>
            <a:r>
              <a:rPr lang="es" sz="1050" b="1">
                <a:solidFill>
                  <a:srgbClr val="201E1F"/>
                </a:solidFill>
                <a:latin typeface="Arial"/>
              </a:rPr>
              <a:t>x + 3y &gt; 12</a:t>
            </a:r>
          </a:p>
          <a:p>
            <a:pPr marL="685800" indent="0" algn="just">
              <a:lnSpc>
                <a:spcPts val="1872"/>
              </a:lnSpc>
              <a:spcAft>
                <a:spcPts val="210"/>
              </a:spcAft>
            </a:pPr>
            <a:r>
              <a:rPr lang="es" sz="1050" b="1">
                <a:solidFill>
                  <a:srgbClr val="58565B"/>
                </a:solidFill>
                <a:latin typeface="Arial"/>
              </a:rPr>
              <a:t>•    </a:t>
            </a:r>
            <a:r>
              <a:rPr lang="es" sz="1050" b="1">
                <a:solidFill>
                  <a:srgbClr val="201E1F"/>
                </a:solidFill>
                <a:latin typeface="Arial"/>
              </a:rPr>
              <a:t>x,y &gt; 0</a:t>
            </a:r>
          </a:p>
          <a:p>
            <a:pPr marL="355600" indent="0">
              <a:lnSpc>
                <a:spcPts val="1872"/>
              </a:lnSpc>
              <a:spcAft>
                <a:spcPts val="840"/>
              </a:spcAft>
            </a:pPr>
            <a:r>
              <a:rPr lang="es" sz="1050" b="1">
                <a:solidFill>
                  <a:srgbClr val="201E1F"/>
                </a:solidFill>
                <a:latin typeface="Arial"/>
              </a:rPr>
              <a:t>Primal </a:t>
            </a:r>
            <a:r>
              <a:rPr lang="en-US" sz="1050" b="1">
                <a:solidFill>
                  <a:srgbClr val="201E1F"/>
                </a:solidFill>
                <a:latin typeface="Arial"/>
              </a:rPr>
              <a:t>(Min </a:t>
            </a:r>
            <a:r>
              <a:rPr lang="es" sz="1050" b="1">
                <a:solidFill>
                  <a:srgbClr val="201E1F"/>
                </a:solidFill>
                <a:latin typeface="Arial"/>
              </a:rPr>
              <a:t>Z): Z = </a:t>
            </a:r>
            <a:r>
              <a:rPr lang="es" sz="900" b="1">
                <a:solidFill>
                  <a:srgbClr val="201E1F"/>
                </a:solidFill>
                <a:latin typeface="Tahoma"/>
              </a:rPr>
              <a:t>5x </a:t>
            </a:r>
            <a:r>
              <a:rPr lang="es" sz="1050" b="1">
                <a:solidFill>
                  <a:srgbClr val="201E1F"/>
                </a:solidFill>
                <a:latin typeface="Arial"/>
              </a:rPr>
              <a:t>+ 8y Dual (Max W): </a:t>
            </a:r>
            <a:r>
              <a:rPr lang="es" sz="1050" b="1">
                <a:solidFill>
                  <a:srgbClr val="201E1F"/>
                </a:solidFill>
                <a:latin typeface="Times New Roman"/>
              </a:rPr>
              <a:t>W </a:t>
            </a:r>
            <a:r>
              <a:rPr lang="es" sz="1050" b="1">
                <a:latin typeface="Arial"/>
              </a:rPr>
              <a:t>= </a:t>
            </a:r>
            <a:r>
              <a:rPr lang="es" sz="1050" b="1">
                <a:solidFill>
                  <a:srgbClr val="201E1F"/>
                </a:solidFill>
                <a:latin typeface="Arial"/>
              </a:rPr>
              <a:t>12u 1 + 12u2 s.a. 2u1 + u2 </a:t>
            </a:r>
            <a:r>
              <a:rPr lang="es" sz="900" b="1">
                <a:solidFill>
                  <a:srgbClr val="201E1F"/>
                </a:solidFill>
                <a:latin typeface="Tahoma"/>
              </a:rPr>
              <a:t>&lt;5; </a:t>
            </a:r>
            <a:r>
              <a:rPr lang="es" sz="1050" b="1">
                <a:solidFill>
                  <a:srgbClr val="201E1F"/>
                </a:solidFill>
                <a:latin typeface="Arial"/>
              </a:rPr>
              <a:t>u1 + 3u2 &lt;8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1533144" y="7720584"/>
            <a:ext cx="1520952" cy="1524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254000">
              <a:spcBef>
                <a:spcPts val="840"/>
              </a:spcBef>
            </a:pPr>
            <a:r>
              <a:rPr lang="es" sz="1100">
                <a:latin typeface="Arial"/>
              </a:rPr>
              <a:t>Resuelto con RStudio: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542288" y="914400"/>
            <a:ext cx="1901952" cy="41757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spcAft>
                <a:spcPts val="210"/>
              </a:spcAft>
            </a:pPr>
            <a:r>
              <a:rPr lang="es" sz="400">
                <a:solidFill>
                  <a:srgbClr val="86B7DD"/>
                </a:solidFill>
                <a:latin typeface="Arial"/>
              </a:rPr>
              <a:t>O </a:t>
            </a:r>
            <a:r>
              <a:rPr lang="es" sz="400">
                <a:solidFill>
                  <a:srgbClr val="716F74"/>
                </a:solidFill>
                <a:latin typeface="Arial"/>
              </a:rPr>
              <a:t>RStudio</a:t>
            </a:r>
          </a:p>
          <a:p>
            <a:pPr indent="0" algn="just">
              <a:spcAft>
                <a:spcPts val="210"/>
              </a:spcAft>
            </a:pPr>
            <a:r>
              <a:rPr lang="en-US" sz="400">
                <a:solidFill>
                  <a:srgbClr val="716F74"/>
                </a:solidFill>
                <a:latin typeface="Arial"/>
              </a:rPr>
              <a:t>File Edit </a:t>
            </a:r>
            <a:r>
              <a:rPr lang="en-US" sz="400">
                <a:solidFill>
                  <a:srgbClr val="83858A"/>
                </a:solidFill>
                <a:latin typeface="Arial"/>
              </a:rPr>
              <a:t>Code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View </a:t>
            </a:r>
            <a:r>
              <a:rPr lang="en-US" sz="400">
                <a:solidFill>
                  <a:srgbClr val="9C7651"/>
                </a:solidFill>
                <a:latin typeface="Arial"/>
              </a:rPr>
              <a:t>Plots </a:t>
            </a:r>
            <a:r>
              <a:rPr lang="en-US" sz="400">
                <a:solidFill>
                  <a:srgbClr val="4B6EA5"/>
                </a:solidFill>
                <a:latin typeface="Arial"/>
              </a:rPr>
              <a:t>Session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Build Debug </a:t>
            </a:r>
            <a:r>
              <a:rPr lang="en-US" sz="400">
                <a:solidFill>
                  <a:srgbClr val="4B6EA5"/>
                </a:solidFill>
                <a:latin typeface="Arial"/>
              </a:rPr>
              <a:t>Profile </a:t>
            </a:r>
            <a:r>
              <a:rPr lang="en-US" sz="400">
                <a:solidFill>
                  <a:srgbClr val="83858A"/>
                </a:solidFill>
                <a:latin typeface="Arial"/>
              </a:rPr>
              <a:t>Tools Help</a:t>
            </a:r>
          </a:p>
          <a:p>
            <a:pPr indent="0" algn="just">
              <a:spcAft>
                <a:spcPts val="210"/>
              </a:spcAft>
            </a:pPr>
            <a:r>
              <a:rPr lang="en-US" sz="400">
                <a:solidFill>
                  <a:srgbClr val="049D62"/>
                </a:solidFill>
                <a:latin typeface="Arial"/>
              </a:rPr>
              <a:t>© </a:t>
            </a:r>
            <a:r>
              <a:rPr lang="en-US" sz="400">
                <a:solidFill>
                  <a:srgbClr val="201E1F"/>
                </a:solidFill>
                <a:latin typeface="Arial"/>
              </a:rPr>
              <a:t>'    </a:t>
            </a:r>
            <a:r>
              <a:rPr lang="en-US" sz="450" i="1">
                <a:solidFill>
                  <a:srgbClr val="1DB08D"/>
                </a:solidFill>
                <a:latin typeface="Times New Roman"/>
              </a:rPr>
              <a:t>-Jf'</a:t>
            </a:r>
            <a:r>
              <a:rPr lang="en-US" sz="450" i="1" baseline="30000">
                <a:solidFill>
                  <a:srgbClr val="1DB08D"/>
                </a:solidFill>
                <a:latin typeface="Times New Roman"/>
              </a:rPr>
              <a:t>w</a:t>
            </a:r>
            <a:r>
              <a:rPr lang="en-US" sz="400">
                <a:solidFill>
                  <a:srgbClr val="1DB08D"/>
                </a:solidFill>
                <a:latin typeface="Arial"/>
              </a:rPr>
              <a:t> </a:t>
            </a:r>
            <a:r>
              <a:rPr lang="en-US" sz="400">
                <a:solidFill>
                  <a:srgbClr val="86B7DD"/>
                </a:solidFill>
                <a:latin typeface="Arial"/>
              </a:rPr>
              <a:t>d 0 Ci    Go to </a:t>
            </a:r>
            <a:r>
              <a:rPr lang="en-US" sz="400">
                <a:solidFill>
                  <a:srgbClr val="A5ACB5"/>
                </a:solidFill>
                <a:latin typeface="Arial"/>
              </a:rPr>
              <a:t>file/function    _ </a:t>
            </a:r>
            <a:r>
              <a:rPr lang="en-US" sz="400">
                <a:solidFill>
                  <a:srgbClr val="201E1F"/>
                </a:solidFill>
                <a:latin typeface="Arial"/>
              </a:rPr>
              <a:t>■ </a:t>
            </a:r>
            <a:r>
              <a:rPr lang="en-US" sz="400">
                <a:solidFill>
                  <a:srgbClr val="4B6EA5"/>
                </a:solidFill>
                <a:latin typeface="Arial"/>
              </a:rPr>
              <a:t>Addins</a:t>
            </a:r>
          </a:p>
          <a:p>
            <a:pPr indent="-215900">
              <a:lnSpc>
                <a:spcPts val="816"/>
              </a:lnSpc>
            </a:pPr>
            <a:r>
              <a:rPr lang="en-US" sz="400">
                <a:solidFill>
                  <a:srgbClr val="4B6EA5"/>
                </a:solidFill>
                <a:latin typeface="Arial"/>
              </a:rPr>
              <a:t>o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EjD1Mini.fi x </a:t>
            </a:r>
            <a:r>
              <a:rPr lang="en-US" sz="400">
                <a:solidFill>
                  <a:srgbClr val="4B6EA5"/>
                </a:solidFill>
                <a:latin typeface="Arial"/>
              </a:rPr>
              <a:t>®J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EjD2Mini.R </a:t>
            </a:r>
            <a:r>
              <a:rPr lang="en-US" sz="400">
                <a:solidFill>
                  <a:srgbClr val="4B6EA5"/>
                </a:solidFill>
                <a:latin typeface="Arial"/>
              </a:rPr>
              <a:t>O . </a:t>
            </a:r>
            <a:r>
              <a:rPr lang="en-US" sz="400">
                <a:solidFill>
                  <a:srgbClr val="7F6233"/>
                </a:solidFill>
                <a:latin typeface="Arial"/>
              </a:rPr>
              <a:t>EjD3Mini.R 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825752" y="1374648"/>
            <a:ext cx="929640" cy="6096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-215900">
              <a:lnSpc>
                <a:spcPts val="816"/>
              </a:lnSpc>
            </a:pPr>
            <a:r>
              <a:rPr lang="es" sz="900">
                <a:solidFill>
                  <a:srgbClr val="A5ACB5"/>
                </a:solidFill>
                <a:latin typeface="Arial"/>
              </a:rPr>
              <a:t>o </a:t>
            </a:r>
            <a:r>
              <a:rPr lang="en-US" sz="900">
                <a:solidFill>
                  <a:srgbClr val="86B7DD"/>
                </a:solidFill>
                <a:latin typeface="Arial"/>
              </a:rPr>
              <a:t>y </a:t>
            </a:r>
            <a:r>
              <a:rPr lang="en-US" sz="450" i="1">
                <a:solidFill>
                  <a:srgbClr val="343757"/>
                </a:solidFill>
                <a:latin typeface="Times New Roman"/>
              </a:rPr>
              <a:t>j</a:t>
            </a:r>
            <a:r>
              <a:rPr lang="en-US" sz="400">
                <a:solidFill>
                  <a:srgbClr val="343757"/>
                </a:solidFill>
                <a:latin typeface="Arial"/>
              </a:rPr>
              <a:t>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Source </a:t>
            </a:r>
            <a:r>
              <a:rPr lang="en-US" sz="400">
                <a:solidFill>
                  <a:srgbClr val="83858A"/>
                </a:solidFill>
                <a:latin typeface="Arial"/>
              </a:rPr>
              <a:t>on </a:t>
            </a:r>
            <a:r>
              <a:rPr lang="en-US" sz="400">
                <a:solidFill>
                  <a:srgbClr val="343757"/>
                </a:solidFill>
                <a:latin typeface="Arial"/>
              </a:rPr>
              <a:t>Save </a:t>
            </a:r>
            <a:r>
              <a:rPr lang="en-US" sz="450" i="1">
                <a:solidFill>
                  <a:srgbClr val="716F74"/>
                </a:solidFill>
                <a:latin typeface="Times New Roman"/>
              </a:rPr>
              <a:t>f</a:t>
            </a:r>
            <a:r>
              <a:rPr lang="en-US" sz="400">
                <a:solidFill>
                  <a:srgbClr val="716F74"/>
                </a:solidFill>
                <a:latin typeface="Arial"/>
              </a:rPr>
              <a:t> </a:t>
            </a:r>
            <a:r>
              <a:rPr lang="en-US" sz="400">
                <a:solidFill>
                  <a:srgbClr val="201E1F"/>
                </a:solidFill>
                <a:latin typeface="Arial"/>
              </a:rPr>
              <a:t>-</a:t>
            </a:r>
          </a:p>
        </p:txBody>
      </p:sp>
      <p:sp>
        <p:nvSpPr>
          <p:cNvPr id="4" name="Rectángulo 3"/>
          <p:cNvSpPr/>
          <p:nvPr/>
        </p:nvSpPr>
        <p:spPr>
          <a:xfrm>
            <a:off x="3736848" y="1377696"/>
            <a:ext cx="652272" cy="5181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552"/>
              </a:lnSpc>
            </a:pPr>
            <a:r>
              <a:rPr lang="en-US" sz="400">
                <a:solidFill>
                  <a:srgbClr val="18A05F"/>
                </a:solidFill>
                <a:latin typeface="Arial"/>
              </a:rPr>
              <a:t>•♦Run    </a:t>
            </a:r>
            <a:r>
              <a:rPr lang="en-US" sz="400">
                <a:solidFill>
                  <a:srgbClr val="86B7DD"/>
                </a:solidFill>
                <a:latin typeface="Arial"/>
              </a:rPr>
              <a:t>J* </a:t>
            </a:r>
            <a:r>
              <a:rPr lang="en-US" sz="400">
                <a:solidFill>
                  <a:srgbClr val="58565B"/>
                </a:solidFill>
                <a:latin typeface="Arial"/>
              </a:rPr>
              <a:t>Source </a:t>
            </a:r>
            <a:r>
              <a:rPr lang="en-US" sz="400">
                <a:solidFill>
                  <a:srgbClr val="201E1F"/>
                </a:solidFill>
                <a:latin typeface="Arial"/>
              </a:rPr>
              <a:t>-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807464" y="1453896"/>
            <a:ext cx="1816608" cy="19507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lnSpc>
                <a:spcPts val="552"/>
              </a:lnSpc>
            </a:pPr>
            <a:r>
              <a:rPr lang="en-US" sz="450" b="1">
                <a:solidFill>
                  <a:srgbClr val="62799D"/>
                </a:solidFill>
                <a:latin typeface="Tahoma"/>
              </a:rPr>
              <a:t>f.</a:t>
            </a:r>
            <a:r>
              <a:rPr lang="en-US" sz="450" b="1">
                <a:solidFill>
                  <a:srgbClr val="593F2D"/>
                </a:solidFill>
                <a:latin typeface="Tahoma"/>
              </a:rPr>
              <a:t>con.</a:t>
            </a:r>
            <a:r>
              <a:rPr lang="en-US" sz="450" b="1">
                <a:solidFill>
                  <a:srgbClr val="775820"/>
                </a:solidFill>
                <a:latin typeface="Tahoma"/>
              </a:rPr>
              <a:t>dual </a:t>
            </a:r>
            <a:r>
              <a:rPr lang="en-US" sz="450" b="1">
                <a:solidFill>
                  <a:srgbClr val="62799D"/>
                </a:solidFill>
                <a:latin typeface="Tahoma"/>
              </a:rPr>
              <a:t>&lt;- </a:t>
            </a:r>
            <a:r>
              <a:rPr lang="en-US" sz="450" b="1">
                <a:solidFill>
                  <a:srgbClr val="41408E"/>
                </a:solidFill>
                <a:latin typeface="Tahoma"/>
              </a:rPr>
              <a:t>matrix(c(2,l,l,</a:t>
            </a:r>
            <a:r>
              <a:rPr lang="en-US" sz="450" b="1">
                <a:solidFill>
                  <a:srgbClr val="3A3CAC"/>
                </a:solidFill>
                <a:latin typeface="Tahoma"/>
              </a:rPr>
              <a:t>3), </a:t>
            </a:r>
            <a:r>
              <a:rPr lang="en-US" sz="450" b="1">
                <a:solidFill>
                  <a:srgbClr val="36373D"/>
                </a:solidFill>
                <a:latin typeface="Tahoma"/>
              </a:rPr>
              <a:t>nrow=2, </a:t>
            </a:r>
            <a:r>
              <a:rPr lang="en-US" sz="450" b="1">
                <a:solidFill>
                  <a:srgbClr val="62799D"/>
                </a:solidFill>
                <a:latin typeface="Tahoma"/>
              </a:rPr>
              <a:t>byrow=TRUE3 </a:t>
            </a:r>
            <a:r>
              <a:rPr lang="en-US" sz="450" b="1">
                <a:solidFill>
                  <a:srgbClr val="593F2D"/>
                </a:solidFill>
                <a:latin typeface="Tahoma"/>
              </a:rPr>
              <a:t>f.rhs.dual </a:t>
            </a:r>
            <a:r>
              <a:rPr lang="en-US" sz="450" b="1">
                <a:solidFill>
                  <a:srgbClr val="779CAD"/>
                </a:solidFill>
                <a:latin typeface="Tahoma"/>
              </a:rPr>
              <a:t>&lt;- </a:t>
            </a:r>
            <a:r>
              <a:rPr lang="en-US" sz="450" b="1">
                <a:solidFill>
                  <a:srgbClr val="41408E"/>
                </a:solidFill>
                <a:latin typeface="Tahoma"/>
              </a:rPr>
              <a:t>e(5,8) </a:t>
            </a:r>
            <a:r>
              <a:rPr lang="en-US" sz="450" b="1">
                <a:solidFill>
                  <a:srgbClr val="201E1F"/>
                </a:solidFill>
                <a:latin typeface="Tahoma"/>
              </a:rPr>
              <a:t>f.</a:t>
            </a:r>
            <a:r>
              <a:rPr lang="en-US" sz="450" b="1">
                <a:solidFill>
                  <a:srgbClr val="36373D"/>
                </a:solidFill>
                <a:latin typeface="Tahoma"/>
              </a:rPr>
              <a:t>dir.</a:t>
            </a:r>
            <a:r>
              <a:rPr lang="en-US" sz="450" b="1">
                <a:solidFill>
                  <a:srgbClr val="593F2D"/>
                </a:solidFill>
                <a:latin typeface="Tahoma"/>
              </a:rPr>
              <a:t>dual </a:t>
            </a:r>
            <a:r>
              <a:rPr lang="en-US" sz="450" b="1">
                <a:solidFill>
                  <a:srgbClr val="62799D"/>
                </a:solidFill>
                <a:latin typeface="Tahoma"/>
              </a:rPr>
              <a:t>&lt;- </a:t>
            </a:r>
            <a:r>
              <a:rPr lang="en-US" sz="450" b="1">
                <a:solidFill>
                  <a:srgbClr val="58565B"/>
                </a:solidFill>
                <a:latin typeface="Tahoma"/>
              </a:rPr>
              <a:t>c("&lt;=","&lt;=")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807464" y="1661160"/>
            <a:ext cx="2237232" cy="6096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lnSpc>
                <a:spcPts val="552"/>
              </a:lnSpc>
            </a:pPr>
            <a:r>
              <a:rPr lang="en-US" sz="450" b="1">
                <a:solidFill>
                  <a:srgbClr val="58565B"/>
                </a:solidFill>
                <a:latin typeface="Tahoma"/>
              </a:rPr>
              <a:t>dual3 </a:t>
            </a:r>
            <a:r>
              <a:rPr lang="en-US" sz="450" b="1">
                <a:solidFill>
                  <a:srgbClr val="62799D"/>
                </a:solidFill>
                <a:latin typeface="Tahoma"/>
              </a:rPr>
              <a:t>&lt;- </a:t>
            </a:r>
            <a:r>
              <a:rPr lang="en-US" sz="450" b="1">
                <a:solidFill>
                  <a:srgbClr val="58565B"/>
                </a:solidFill>
                <a:latin typeface="Tahoma"/>
              </a:rPr>
              <a:t>lpC'max", </a:t>
            </a:r>
            <a:r>
              <a:rPr lang="en-US" sz="450" b="1">
                <a:solidFill>
                  <a:srgbClr val="36373D"/>
                </a:solidFill>
                <a:latin typeface="Tahoma"/>
              </a:rPr>
              <a:t>f.obj.dual, </a:t>
            </a:r>
            <a:r>
              <a:rPr lang="en-US" sz="450" b="1">
                <a:solidFill>
                  <a:srgbClr val="201E1F"/>
                </a:solidFill>
                <a:latin typeface="Tahoma"/>
              </a:rPr>
              <a:t>f.</a:t>
            </a:r>
            <a:r>
              <a:rPr lang="en-US" sz="450" b="1">
                <a:solidFill>
                  <a:srgbClr val="36373D"/>
                </a:solidFill>
                <a:latin typeface="Tahoma"/>
              </a:rPr>
              <a:t>con.</a:t>
            </a:r>
            <a:r>
              <a:rPr lang="en-US" sz="450" b="1">
                <a:solidFill>
                  <a:srgbClr val="201E1F"/>
                </a:solidFill>
                <a:latin typeface="Tahoma"/>
              </a:rPr>
              <a:t>dual, f.dir.</a:t>
            </a:r>
            <a:r>
              <a:rPr lang="en-US" sz="450" b="1">
                <a:solidFill>
                  <a:srgbClr val="58565B"/>
                </a:solidFill>
                <a:latin typeface="Tahoma"/>
              </a:rPr>
              <a:t>dual, rep(0»2))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807464" y="1728216"/>
            <a:ext cx="2554224" cy="6400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lnSpc>
                <a:spcPts val="552"/>
              </a:lnSpc>
              <a:spcAft>
                <a:spcPts val="210"/>
              </a:spcAft>
            </a:pPr>
            <a:r>
              <a:rPr lang="en-US" sz="450" b="1">
                <a:solidFill>
                  <a:srgbClr val="593F2D"/>
                </a:solidFill>
                <a:latin typeface="Tahoma"/>
              </a:rPr>
              <a:t>cat</a:t>
            </a:r>
            <a:r>
              <a:rPr lang="en-US" sz="450" b="1">
                <a:solidFill>
                  <a:srgbClr val="73965D"/>
                </a:solidFill>
                <a:latin typeface="Tahoma"/>
              </a:rPr>
              <a:t>("Dual 3 </a:t>
            </a:r>
            <a:r>
              <a:rPr lang="en-US" sz="450" b="1">
                <a:solidFill>
                  <a:srgbClr val="58565B"/>
                </a:solidFill>
                <a:latin typeface="Tahoma"/>
              </a:rPr>
              <a:t>(ul,u2):", </a:t>
            </a:r>
            <a:r>
              <a:rPr lang="en-US" sz="450" b="1">
                <a:solidFill>
                  <a:srgbClr val="201E1F"/>
                </a:solidFill>
                <a:latin typeface="Tahoma"/>
              </a:rPr>
              <a:t>dual</a:t>
            </a:r>
            <a:r>
              <a:rPr lang="en-US" sz="450" b="1">
                <a:solidFill>
                  <a:srgbClr val="58565B"/>
                </a:solidFill>
                <a:latin typeface="Tahoma"/>
              </a:rPr>
              <a:t>3Ssolution, </a:t>
            </a:r>
            <a:r>
              <a:rPr lang="en-US" sz="450">
                <a:solidFill>
                  <a:srgbClr val="73965D"/>
                </a:solidFill>
                <a:latin typeface="Arial"/>
              </a:rPr>
              <a:t>''\nW </a:t>
            </a:r>
            <a:r>
              <a:rPr lang="es" sz="450" b="1">
                <a:solidFill>
                  <a:srgbClr val="5CA69F"/>
                </a:solidFill>
                <a:latin typeface="Tahoma"/>
              </a:rPr>
              <a:t>óptimo:</a:t>
            </a:r>
            <a:r>
              <a:rPr lang="en-US" sz="450" b="1">
                <a:solidFill>
                  <a:srgbClr val="5CA69F"/>
                </a:solidFill>
                <a:latin typeface="Tahoma"/>
              </a:rPr>
              <a:t>"</a:t>
            </a:r>
            <a:r>
              <a:rPr lang="en-US" sz="450" b="1">
                <a:solidFill>
                  <a:srgbClr val="58565B"/>
                </a:solidFill>
                <a:latin typeface="Tahoma"/>
              </a:rPr>
              <a:t>, dual3$objval</a:t>
            </a:r>
            <a:r>
              <a:rPr lang="en-US" sz="450" b="1">
                <a:solidFill>
                  <a:srgbClr val="593F2D"/>
                </a:solidFill>
                <a:latin typeface="Tahoma"/>
              </a:rPr>
              <a:t>, </a:t>
            </a:r>
            <a:r>
              <a:rPr lang="en-US" sz="450" b="1">
                <a:solidFill>
                  <a:srgbClr val="73965D"/>
                </a:solidFill>
                <a:latin typeface="Tahoma"/>
              </a:rPr>
              <a:t>"\n")</a:t>
            </a:r>
          </a:p>
        </p:txBody>
      </p:sp>
      <p:sp>
        <p:nvSpPr>
          <p:cNvPr id="8" name="Rectángulo 7"/>
          <p:cNvSpPr/>
          <p:nvPr/>
        </p:nvSpPr>
        <p:spPr>
          <a:xfrm>
            <a:off x="1807464" y="1868424"/>
            <a:ext cx="838200" cy="4876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552"/>
              </a:lnSpc>
            </a:pPr>
            <a:r>
              <a:rPr lang="en-US" sz="400">
                <a:solidFill>
                  <a:srgbClr val="779CAD"/>
                </a:solidFill>
                <a:latin typeface="Arial"/>
              </a:rPr>
              <a:t># --- </a:t>
            </a:r>
            <a:r>
              <a:rPr lang="es" sz="400">
                <a:solidFill>
                  <a:srgbClr val="779CAD"/>
                </a:solidFill>
                <a:latin typeface="Arial"/>
              </a:rPr>
              <a:t>Gráfica </a:t>
            </a:r>
            <a:r>
              <a:rPr lang="en-US" sz="400">
                <a:solidFill>
                  <a:srgbClr val="779CAD"/>
                </a:solidFill>
                <a:latin typeface="Arial"/>
              </a:rPr>
              <a:t>Primal ---</a:t>
            </a:r>
          </a:p>
        </p:txBody>
      </p:sp>
      <p:sp>
        <p:nvSpPr>
          <p:cNvPr id="9" name="Rectángulo 8"/>
          <p:cNvSpPr/>
          <p:nvPr/>
        </p:nvSpPr>
        <p:spPr>
          <a:xfrm>
            <a:off x="1807464" y="1944624"/>
            <a:ext cx="624840" cy="26517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lnSpc>
                <a:spcPts val="552"/>
              </a:lnSpc>
            </a:pPr>
            <a:r>
              <a:rPr lang="en-US" sz="450" b="1">
                <a:latin typeface="Tahoma"/>
              </a:rPr>
              <a:t>x </a:t>
            </a:r>
            <a:r>
              <a:rPr lang="en-US" sz="450" b="1">
                <a:solidFill>
                  <a:srgbClr val="779CAD"/>
                </a:solidFill>
                <a:latin typeface="Tahoma"/>
              </a:rPr>
              <a:t>&lt;- </a:t>
            </a:r>
            <a:r>
              <a:rPr lang="en-US" sz="450" b="1">
                <a:solidFill>
                  <a:srgbClr val="41408E"/>
                </a:solidFill>
                <a:latin typeface="Tahoma"/>
              </a:rPr>
              <a:t>seqC0.15,0.1) </a:t>
            </a:r>
            <a:r>
              <a:rPr lang="en-US" sz="450" b="1">
                <a:solidFill>
                  <a:srgbClr val="36373D"/>
                </a:solidFill>
                <a:latin typeface="Tahoma"/>
              </a:rPr>
              <a:t>yl </a:t>
            </a:r>
            <a:r>
              <a:rPr lang="en-US" sz="450" b="1">
                <a:solidFill>
                  <a:srgbClr val="62799D"/>
                </a:solidFill>
                <a:latin typeface="Tahoma"/>
              </a:rPr>
              <a:t>&lt;- </a:t>
            </a:r>
            <a:r>
              <a:rPr lang="en-US" sz="450" b="1">
                <a:solidFill>
                  <a:srgbClr val="4A60D8"/>
                </a:solidFill>
                <a:latin typeface="Tahoma"/>
              </a:rPr>
              <a:t>(12 - </a:t>
            </a:r>
            <a:r>
              <a:rPr lang="en-US" sz="450" b="1">
                <a:solidFill>
                  <a:srgbClr val="41408E"/>
                </a:solidFill>
                <a:latin typeface="Tahoma"/>
              </a:rPr>
              <a:t>2*x) </a:t>
            </a:r>
            <a:r>
              <a:rPr lang="en-US" sz="450" b="1">
                <a:solidFill>
                  <a:srgbClr val="36373D"/>
                </a:solidFill>
                <a:latin typeface="Tahoma"/>
              </a:rPr>
              <a:t>y2 </a:t>
            </a:r>
            <a:r>
              <a:rPr lang="en-US" sz="450" b="1">
                <a:solidFill>
                  <a:srgbClr val="62799D"/>
                </a:solidFill>
                <a:latin typeface="Tahoma"/>
              </a:rPr>
              <a:t>&lt;- </a:t>
            </a:r>
            <a:r>
              <a:rPr lang="en-US" sz="450" b="1">
                <a:solidFill>
                  <a:srgbClr val="4A60D8"/>
                </a:solidFill>
                <a:latin typeface="Tahoma"/>
              </a:rPr>
              <a:t>(12 </a:t>
            </a:r>
            <a:r>
              <a:rPr lang="en-US" sz="450" b="1">
                <a:solidFill>
                  <a:srgbClr val="62799D"/>
                </a:solidFill>
                <a:latin typeface="Tahoma"/>
              </a:rPr>
              <a:t>- </a:t>
            </a:r>
            <a:r>
              <a:rPr lang="en-US" sz="450" b="1">
                <a:solidFill>
                  <a:srgbClr val="3A3CAC"/>
                </a:solidFill>
                <a:latin typeface="Tahoma"/>
              </a:rPr>
              <a:t>x)/3 </a:t>
            </a:r>
            <a:r>
              <a:rPr lang="en-US" sz="450" b="1">
                <a:solidFill>
                  <a:srgbClr val="593F2D"/>
                </a:solidFill>
                <a:latin typeface="Tahoma"/>
              </a:rPr>
              <a:t>ggplotQ </a:t>
            </a:r>
            <a:r>
              <a:rPr lang="en-US" sz="450" b="1">
                <a:solidFill>
                  <a:srgbClr val="62799D"/>
                </a:solidFill>
                <a:latin typeface="Tahoma"/>
              </a:rPr>
              <a:t>+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1880616" y="2218944"/>
            <a:ext cx="2200656" cy="2743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lnSpc>
                <a:spcPts val="552"/>
              </a:lnSpc>
            </a:pPr>
            <a:r>
              <a:rPr lang="en-US" sz="450" b="1">
                <a:solidFill>
                  <a:srgbClr val="58565B"/>
                </a:solidFill>
                <a:latin typeface="Tahoma"/>
              </a:rPr>
              <a:t>geom_line(aes(x=x,y=yl),color= </a:t>
            </a:r>
            <a:r>
              <a:rPr lang="en-US" sz="450" b="1">
                <a:solidFill>
                  <a:srgbClr val="0504F4"/>
                </a:solidFill>
                <a:latin typeface="Tahoma"/>
              </a:rPr>
              <a:t>[J20' ; + </a:t>
            </a:r>
            <a:r>
              <a:rPr lang="en-US" sz="450" b="1">
                <a:solidFill>
                  <a:srgbClr val="36373D"/>
                </a:solidFill>
                <a:latin typeface="Tahoma"/>
              </a:rPr>
              <a:t>geomuline(aes(x=x,y=y</a:t>
            </a:r>
            <a:r>
              <a:rPr lang="en-US" sz="550">
                <a:solidFill>
                  <a:srgbClr val="36373D"/>
                </a:solidFill>
                <a:latin typeface="Georgia"/>
              </a:rPr>
              <a:t>23</a:t>
            </a:r>
            <a:r>
              <a:rPr lang="en-US" sz="450" b="1">
                <a:solidFill>
                  <a:srgbClr val="58565B"/>
                </a:solidFill>
                <a:latin typeface="Tahoma"/>
              </a:rPr>
              <a:t>,co</a:t>
            </a:r>
            <a:r>
              <a:rPr lang="en-US" sz="550">
                <a:solidFill>
                  <a:srgbClr val="58565B"/>
                </a:solidFill>
                <a:latin typeface="Georgia"/>
              </a:rPr>
              <a:t>1</a:t>
            </a:r>
            <a:r>
              <a:rPr lang="en-US" sz="450" b="1">
                <a:solidFill>
                  <a:srgbClr val="58565B"/>
                </a:solidFill>
                <a:latin typeface="Tahoma"/>
              </a:rPr>
              <a:t>or= </a:t>
            </a:r>
            <a:r>
              <a:rPr lang="en-US" sz="450" b="1">
                <a:solidFill>
                  <a:srgbClr val="F70404"/>
                </a:solidFill>
                <a:latin typeface="Tahoma"/>
              </a:rPr>
              <a:t>[^0") </a:t>
            </a:r>
            <a:r>
              <a:rPr lang="en-US" sz="450" b="1">
                <a:solidFill>
                  <a:srgbClr val="62799D"/>
                </a:solidFill>
                <a:latin typeface="Tahoma"/>
              </a:rPr>
              <a:t>+ </a:t>
            </a:r>
            <a:r>
              <a:rPr lang="en-US" sz="450" b="1">
                <a:solidFill>
                  <a:srgbClr val="58565B"/>
                </a:solidFill>
                <a:latin typeface="Tahoma"/>
              </a:rPr>
              <a:t>coord_cartesi</a:t>
            </a:r>
            <a:r>
              <a:rPr lang="en-US" sz="450" b="1">
                <a:solidFill>
                  <a:srgbClr val="36373D"/>
                </a:solidFill>
                <a:latin typeface="Tahoma"/>
              </a:rPr>
              <a:t>an(xl </a:t>
            </a:r>
            <a:r>
              <a:rPr lang="en-US" sz="450" b="1">
                <a:solidFill>
                  <a:srgbClr val="62799D"/>
                </a:solidFill>
                <a:latin typeface="Tahoma"/>
              </a:rPr>
              <a:t>im=c(0,15),ylim=o(0,15)) </a:t>
            </a:r>
            <a:r>
              <a:rPr lang="en-US" sz="450" b="1">
                <a:solidFill>
                  <a:srgbClr val="779CAD"/>
                </a:solidFill>
                <a:latin typeface="Tahoma"/>
              </a:rPr>
              <a:t>+ </a:t>
            </a:r>
            <a:r>
              <a:rPr lang="en-US" sz="450" b="1">
                <a:solidFill>
                  <a:srgbClr val="58565B"/>
                </a:solidFill>
                <a:latin typeface="Tahoma"/>
              </a:rPr>
              <a:t>labs(title=</a:t>
            </a:r>
            <a:r>
              <a:rPr lang="en-US" sz="450" b="1" baseline="30000">
                <a:solidFill>
                  <a:srgbClr val="58565B"/>
                </a:solidFill>
                <a:latin typeface="Tahoma"/>
              </a:rPr>
              <a:t>r,</a:t>
            </a:r>
            <a:r>
              <a:rPr lang="en-US" sz="450" b="1">
                <a:solidFill>
                  <a:srgbClr val="58565B"/>
                </a:solidFill>
                <a:latin typeface="Tahoma"/>
              </a:rPr>
              <a:t>Ejercicio </a:t>
            </a:r>
            <a:r>
              <a:rPr lang="en-US" sz="450" b="1">
                <a:solidFill>
                  <a:srgbClr val="22732C"/>
                </a:solidFill>
                <a:latin typeface="Tahoma"/>
              </a:rPr>
              <a:t>3: </a:t>
            </a:r>
            <a:r>
              <a:rPr lang="es" sz="450" b="1">
                <a:solidFill>
                  <a:srgbClr val="73965D"/>
                </a:solidFill>
                <a:latin typeface="Tahoma"/>
              </a:rPr>
              <a:t>Región factible </a:t>
            </a:r>
            <a:r>
              <a:rPr lang="en-US" sz="450" b="1">
                <a:solidFill>
                  <a:srgbClr val="73965D"/>
                </a:solidFill>
                <a:latin typeface="Tahoma"/>
              </a:rPr>
              <a:t>Primal", </a:t>
            </a:r>
            <a:r>
              <a:rPr lang="en-US" sz="450" b="1">
                <a:solidFill>
                  <a:srgbClr val="58565B"/>
                </a:solidFill>
                <a:latin typeface="Tahoma"/>
              </a:rPr>
              <a:t>x="x”, </a:t>
            </a:r>
            <a:r>
              <a:rPr lang="en-US" sz="450" b="1">
                <a:solidFill>
                  <a:srgbClr val="62799D"/>
                </a:solidFill>
                <a:latin typeface="Tahoma"/>
              </a:rPr>
              <a:t>y="y"D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1816608" y="2560320"/>
            <a:ext cx="103632" cy="85344"/>
          </a:xfrm>
          <a:prstGeom prst="rect">
            <a:avLst/>
          </a:prstGeom>
          <a:solidFill>
            <a:srgbClr val="F5F5E9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A4A19D"/>
                </a:solidFill>
                <a:latin typeface="Arial"/>
              </a:rPr>
              <a:t>• </a:t>
            </a:r>
            <a:r>
              <a:rPr lang="en-US" sz="400">
                <a:solidFill>
                  <a:srgbClr val="BEB7B5"/>
                </a:solidFill>
                <a:latin typeface="Arial"/>
              </a:rPr>
              <a:t>■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1554480" y="2645664"/>
            <a:ext cx="1737360" cy="7315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92964" indent="0"/>
            <a:r>
              <a:rPr lang="en-US" sz="400">
                <a:solidFill>
                  <a:srgbClr val="8E95A2"/>
                </a:solidFill>
                <a:latin typeface="Arial"/>
              </a:rPr>
              <a:t>26:1 </a:t>
            </a:r>
            <a:r>
              <a:rPr lang="en-US" sz="400">
                <a:solidFill>
                  <a:srgbClr val="5C6C77"/>
                </a:solidFill>
                <a:latin typeface="Arial"/>
              </a:rPr>
              <a:t>[Top </a:t>
            </a:r>
            <a:r>
              <a:rPr lang="en-US" sz="400">
                <a:solidFill>
                  <a:srgbClr val="8E95A2"/>
                </a:solidFill>
                <a:latin typeface="Arial"/>
              </a:rPr>
              <a:t>Level) </a:t>
            </a:r>
            <a:r>
              <a:rPr lang="en-US" sz="400">
                <a:solidFill>
                  <a:srgbClr val="5C6C77"/>
                </a:solidFill>
                <a:latin typeface="Arial"/>
              </a:rPr>
              <a:t>:</a:t>
            </a:r>
          </a:p>
          <a:p>
            <a:pPr indent="0"/>
            <a:r>
              <a:rPr lang="en-US" sz="400">
                <a:solidFill>
                  <a:srgbClr val="282C38"/>
                </a:solidFill>
                <a:latin typeface="Times New Roman"/>
              </a:rPr>
              <a:t>Console Terminal Background </a:t>
            </a:r>
            <a:r>
              <a:rPr lang="en-US" sz="400">
                <a:solidFill>
                  <a:srgbClr val="5E3137"/>
                </a:solidFill>
                <a:latin typeface="Times New Roman"/>
              </a:rPr>
              <a:t>Jobs</a:t>
            </a:r>
          </a:p>
          <a:p>
            <a:pPr indent="0">
              <a:lnSpc>
                <a:spcPts val="552"/>
              </a:lnSpc>
            </a:pPr>
            <a:r>
              <a:rPr lang="en-US" sz="400">
                <a:solidFill>
                  <a:srgbClr val="2074B4"/>
                </a:solidFill>
                <a:latin typeface="Arial"/>
              </a:rPr>
              <a:t>&lt;8 </a:t>
            </a:r>
            <a:r>
              <a:rPr lang="en-US" sz="400">
                <a:solidFill>
                  <a:srgbClr val="282C38"/>
                </a:solidFill>
                <a:latin typeface="Arial"/>
              </a:rPr>
              <a:t>* </a:t>
            </a:r>
            <a:r>
              <a:rPr lang="en-US" sz="400">
                <a:solidFill>
                  <a:srgbClr val="8E95A2"/>
                </a:solidFill>
                <a:latin typeface="Arial"/>
              </a:rPr>
              <a:t>R </a:t>
            </a:r>
            <a:r>
              <a:rPr lang="en-US" sz="400">
                <a:solidFill>
                  <a:srgbClr val="5C6C77"/>
                </a:solidFill>
                <a:latin typeface="Arial"/>
              </a:rPr>
              <a:t>4.5.1 -/</a:t>
            </a:r>
          </a:p>
          <a:p>
            <a:pPr indent="0">
              <a:lnSpc>
                <a:spcPts val="552"/>
              </a:lnSpc>
            </a:pPr>
            <a:r>
              <a:rPr lang="en-US" sz="450" b="1">
                <a:solidFill>
                  <a:srgbClr val="5B54F5"/>
                </a:solidFill>
                <a:latin typeface="Tahoma"/>
              </a:rPr>
              <a:t>&gt;    source("c:/U5ers/isaia/Downloads/EjD3Mini.R") </a:t>
            </a:r>
            <a:r>
              <a:rPr lang="en-US" sz="450" b="1">
                <a:solidFill>
                  <a:srgbClr val="5E3137"/>
                </a:solidFill>
                <a:latin typeface="Tahoma"/>
              </a:rPr>
              <a:t>Primal </a:t>
            </a:r>
            <a:r>
              <a:rPr lang="en-US" sz="450" b="1">
                <a:solidFill>
                  <a:srgbClr val="282C38"/>
                </a:solidFill>
                <a:latin typeface="Tahoma"/>
              </a:rPr>
              <a:t>3 (x,y): 4.3 2.4</a:t>
            </a:r>
          </a:p>
          <a:p>
            <a:pPr indent="0">
              <a:lnSpc>
                <a:spcPts val="552"/>
              </a:lnSpc>
            </a:pPr>
            <a:r>
              <a:rPr lang="en-US" sz="450" b="1">
                <a:solidFill>
                  <a:srgbClr val="325256"/>
                </a:solidFill>
                <a:latin typeface="Tahoma"/>
              </a:rPr>
              <a:t>Z </a:t>
            </a:r>
            <a:r>
              <a:rPr lang="es" sz="450" b="1">
                <a:solidFill>
                  <a:srgbClr val="282C38"/>
                </a:solidFill>
                <a:latin typeface="Tahoma"/>
              </a:rPr>
              <a:t>óptimo: </a:t>
            </a:r>
            <a:r>
              <a:rPr lang="en-US" sz="450" b="1">
                <a:solidFill>
                  <a:srgbClr val="282C38"/>
                </a:solidFill>
                <a:latin typeface="Tahoma"/>
              </a:rPr>
              <a:t>43.2 </a:t>
            </a:r>
            <a:r>
              <a:rPr lang="en-US" sz="450" b="1">
                <a:solidFill>
                  <a:srgbClr val="5E3137"/>
                </a:solidFill>
                <a:latin typeface="Tahoma"/>
              </a:rPr>
              <a:t>Dual 3 </a:t>
            </a:r>
            <a:r>
              <a:rPr lang="en-US" sz="450" b="1">
                <a:solidFill>
                  <a:srgbClr val="5C6C77"/>
                </a:solidFill>
                <a:latin typeface="Tahoma"/>
              </a:rPr>
              <a:t>(ul,u2): </a:t>
            </a:r>
            <a:r>
              <a:rPr lang="en-US" sz="450" b="1">
                <a:solidFill>
                  <a:srgbClr val="5E3137"/>
                </a:solidFill>
                <a:latin typeface="Tahoma"/>
              </a:rPr>
              <a:t>0 </a:t>
            </a:r>
            <a:r>
              <a:rPr lang="en-US" sz="450" b="1">
                <a:solidFill>
                  <a:srgbClr val="325256"/>
                </a:solidFill>
                <a:latin typeface="Tahoma"/>
              </a:rPr>
              <a:t>0 </a:t>
            </a:r>
            <a:r>
              <a:rPr lang="en-US" sz="450" b="1">
                <a:solidFill>
                  <a:srgbClr val="5E3137"/>
                </a:solidFill>
                <a:latin typeface="Tahoma"/>
              </a:rPr>
              <a:t>w </a:t>
            </a:r>
            <a:r>
              <a:rPr lang="es" sz="450" b="1">
                <a:solidFill>
                  <a:srgbClr val="282C38"/>
                </a:solidFill>
                <a:latin typeface="Tahoma"/>
              </a:rPr>
              <a:t>óptimo: </a:t>
            </a:r>
            <a:r>
              <a:rPr lang="en-US" sz="450" b="1">
                <a:solidFill>
                  <a:srgbClr val="282C38"/>
                </a:solidFill>
                <a:latin typeface="Tahoma"/>
              </a:rPr>
              <a:t>0</a:t>
            </a:r>
          </a:p>
          <a:p>
            <a:pPr indent="0" algn="just"/>
            <a:r>
              <a:rPr lang="en-US" sz="400">
                <a:latin typeface="Arial"/>
              </a:rPr>
              <a:t>&gt;    i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4572000" y="1274064"/>
            <a:ext cx="938784" cy="73152"/>
          </a:xfrm>
          <a:prstGeom prst="rect">
            <a:avLst/>
          </a:prstGeom>
          <a:solidFill>
            <a:srgbClr val="F5F5E9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latin typeface="Times New Roman"/>
              </a:rPr>
              <a:t>Environment </a:t>
            </a:r>
            <a:r>
              <a:rPr lang="en-US" sz="400">
                <a:solidFill>
                  <a:srgbClr val="36373D"/>
                </a:solidFill>
                <a:latin typeface="Times New Roman"/>
              </a:rPr>
              <a:t>History Connections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6687312" y="1146048"/>
            <a:ext cx="414528" cy="201168"/>
          </a:xfrm>
          <a:prstGeom prst="rect">
            <a:avLst/>
          </a:prstGeom>
          <a:solidFill>
            <a:srgbClr val="DDE0E4"/>
          </a:solidFill>
        </p:spPr>
        <p:txBody>
          <a:bodyPr lIns="0" tIns="0" rIns="0" bIns="0">
            <a:noAutofit/>
          </a:bodyPr>
          <a:lstStyle/>
          <a:p>
            <a:pPr marL="228600" indent="-228600">
              <a:lnSpc>
                <a:spcPts val="1104"/>
              </a:lnSpc>
            </a:pPr>
            <a:r>
              <a:rPr lang="en-US" sz="400">
                <a:solidFill>
                  <a:srgbClr val="90A5BC"/>
                </a:solidFill>
                <a:latin typeface="Arial"/>
              </a:rPr>
              <a:t>s Project [None) -= □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4267200" y="2645664"/>
            <a:ext cx="304800" cy="19507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4C4B54"/>
                </a:solidFill>
                <a:latin typeface="Arial"/>
              </a:rPr>
              <a:t>R </a:t>
            </a:r>
            <a:r>
              <a:rPr lang="en-US" sz="400">
                <a:solidFill>
                  <a:srgbClr val="938A7D"/>
                </a:solidFill>
                <a:latin typeface="Arial"/>
              </a:rPr>
              <a:t>Script </a:t>
            </a:r>
            <a:r>
              <a:rPr lang="en-US" sz="450" i="1">
                <a:solidFill>
                  <a:srgbClr val="716F74"/>
                </a:solidFill>
                <a:latin typeface="Times New Roman"/>
              </a:rPr>
              <a:t>t</a:t>
            </a:r>
          </a:p>
        </p:txBody>
      </p:sp>
      <p:graphicFrame>
        <p:nvGraphicFramePr>
          <p:cNvPr id="16" name="Tabla 15"/>
          <p:cNvGraphicFramePr>
            <a:graphicFrameLocks noGrp="1"/>
          </p:cNvGraphicFramePr>
          <p:nvPr/>
        </p:nvGraphicFramePr>
        <p:xfrm>
          <a:off x="4568952" y="1353312"/>
          <a:ext cx="2484120" cy="818388"/>
        </p:xfrm>
        <a:graphic>
          <a:graphicData uri="http://schemas.openxmlformats.org/drawingml/2006/table">
            <a:tbl>
              <a:tblPr/>
              <a:tblGrid>
                <a:gridCol w="7284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5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8120">
                <a:tc>
                  <a:txBody>
                    <a:bodyPr/>
                    <a:lstStyle/>
                    <a:p>
                      <a:pPr indent="0" algn="r">
                        <a:lnSpc>
                          <a:spcPts val="720"/>
                        </a:lnSpc>
                      </a:pPr>
                      <a:r>
                        <a:rPr lang="es" sz="400">
                          <a:solidFill>
                            <a:srgbClr val="2FB894"/>
                          </a:solidFill>
                          <a:latin typeface="Arial"/>
                        </a:rPr>
                        <a:t>r"* </a:t>
                      </a:r>
                      <a:r>
                        <a:rPr lang="en-US" sz="400">
                          <a:solidFill>
                            <a:srgbClr val="967473"/>
                          </a:solidFill>
                          <a:latin typeface="Arial"/>
                        </a:rPr>
                        <a:t>Import Dataset </a:t>
                      </a:r>
                      <a:r>
                        <a:rPr lang="es" sz="400">
                          <a:solidFill>
                            <a:srgbClr val="1E156D"/>
                          </a:solidFill>
                          <a:latin typeface="Arial"/>
                        </a:rPr>
                        <a:t>R </a:t>
                      </a:r>
                      <a:r>
                        <a:rPr lang="es" sz="400">
                          <a:latin typeface="Arial"/>
                        </a:rPr>
                        <a:t>' </a:t>
                      </a:r>
                      <a:r>
                        <a:rPr lang="es" sz="400">
                          <a:solidFill>
                            <a:srgbClr val="BA6CC8"/>
                          </a:solidFill>
                          <a:latin typeface="Arial"/>
                        </a:rPr>
                        <a:t>4 </a:t>
                      </a:r>
                      <a:r>
                        <a:rPr lang="en-US" sz="400">
                          <a:solidFill>
                            <a:srgbClr val="845153"/>
                          </a:solidFill>
                          <a:latin typeface="Arial"/>
                        </a:rPr>
                        <a:t>Global </a:t>
                      </a:r>
                      <a:r>
                        <a:rPr lang="en-US" sz="400">
                          <a:solidFill>
                            <a:srgbClr val="5C6C77"/>
                          </a:solidFill>
                          <a:latin typeface="Arial"/>
                        </a:rPr>
                        <a:t>Environment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>
                        <a:spcAft>
                          <a:spcPts val="210"/>
                        </a:spcAft>
                      </a:pPr>
                      <a:r>
                        <a:rPr lang="es" sz="400">
                          <a:solidFill>
                            <a:srgbClr val="201E1F"/>
                          </a:solidFill>
                          <a:latin typeface="Arial"/>
                        </a:rPr>
                        <a:t>• </a:t>
                      </a:r>
                      <a:r>
                        <a:rPr lang="es" sz="400">
                          <a:solidFill>
                            <a:srgbClr val="E4863A"/>
                          </a:solidFill>
                          <a:latin typeface="Arial"/>
                        </a:rPr>
                        <a:t>0 </a:t>
                      </a:r>
                      <a:r>
                        <a:rPr lang="es" sz="400">
                          <a:solidFill>
                            <a:srgbClr val="867570"/>
                          </a:solidFill>
                          <a:latin typeface="Arial"/>
                        </a:rPr>
                        <a:t>165 </a:t>
                      </a:r>
                      <a:r>
                        <a:rPr lang="es" sz="400">
                          <a:solidFill>
                            <a:srgbClr val="4C4B54"/>
                          </a:solidFill>
                          <a:latin typeface="Arial"/>
                        </a:rPr>
                        <a:t>MiB </a:t>
                      </a:r>
                      <a:r>
                        <a:rPr lang="es" sz="400">
                          <a:solidFill>
                            <a:srgbClr val="201E1F"/>
                          </a:solidFill>
                          <a:latin typeface="Arial"/>
                        </a:rPr>
                        <a:t>- </a:t>
                      </a:r>
                      <a:r>
                        <a:rPr lang="es" sz="450" i="1">
                          <a:solidFill>
                            <a:srgbClr val="B88953"/>
                          </a:solidFill>
                          <a:latin typeface="Times New Roman"/>
                        </a:rPr>
                        <a:t>¿</a:t>
                      </a:r>
                      <a:r>
                        <a:rPr lang="es" sz="400">
                          <a:solidFill>
                            <a:srgbClr val="B88953"/>
                          </a:solidFill>
                          <a:latin typeface="Arial"/>
                        </a:rPr>
                        <a:t> _ </a:t>
                      </a:r>
                      <a:r>
                        <a:rPr lang="es" sz="400">
                          <a:solidFill>
                            <a:srgbClr val="4C4B54"/>
                          </a:solidFill>
                          <a:latin typeface="Arial"/>
                        </a:rPr>
                        <a:t>List </a:t>
                      </a:r>
                      <a:r>
                        <a:rPr lang="es" sz="400">
                          <a:solidFill>
                            <a:srgbClr val="201E1F"/>
                          </a:solidFill>
                          <a:latin typeface="Arial"/>
                        </a:rPr>
                        <a:t>- </a:t>
                      </a:r>
                      <a:r>
                        <a:rPr lang="es" sz="400">
                          <a:solidFill>
                            <a:srgbClr val="A5ACB5"/>
                          </a:solidFill>
                          <a:latin typeface="Arial"/>
                        </a:rPr>
                        <a:t>©</a:t>
                      </a:r>
                    </a:p>
                    <a:p>
                      <a:pPr marL="203200" indent="0"/>
                      <a:r>
                        <a:rPr lang="es" sz="400">
                          <a:solidFill>
                            <a:srgbClr val="201E1F"/>
                          </a:solidFill>
                          <a:latin typeface="Times New Roman"/>
                        </a:rPr>
                        <a:t>X </a:t>
                      </a:r>
                      <a:r>
                        <a:rPr lang="es" sz="400" baseline="-25000">
                          <a:solidFill>
                            <a:srgbClr val="867570"/>
                          </a:solidFill>
                          <a:latin typeface="Times New Roman"/>
                        </a:rPr>
                        <a:t>¿</a:t>
                      </a:r>
                      <a:r>
                        <a:rPr lang="es" sz="400">
                          <a:solidFill>
                            <a:srgbClr val="867570"/>
                          </a:solidFill>
                          <a:latin typeface="Times New Roman"/>
                        </a:rPr>
                        <a:t> </a:t>
                      </a:r>
                      <a:r>
                        <a:rPr lang="es" sz="400">
                          <a:solidFill>
                            <a:srgbClr val="201E1F"/>
                          </a:solidFill>
                          <a:latin typeface="Arial"/>
                        </a:rPr>
                        <a:t>v </a:t>
                      </a:r>
                      <a:r>
                        <a:rPr lang="es" sz="400">
                          <a:solidFill>
                            <a:srgbClr val="4C4B54"/>
                          </a:solidFill>
                          <a:latin typeface="Times New Roman"/>
                        </a:rPr>
                        <a:t>V </a:t>
                      </a:r>
                      <a:r>
                        <a:rPr lang="es" sz="400" spc="-50" baseline="30000">
                          <a:solidFill>
                            <a:srgbClr val="A5ACB5"/>
                          </a:solidFill>
                          <a:latin typeface="Arial"/>
                        </a:rPr>
                        <a:t>01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064">
                <a:tc>
                  <a:txBody>
                    <a:bodyPr/>
                    <a:lstStyle/>
                    <a:p>
                      <a:pPr marL="101600" indent="0"/>
                      <a:r>
                        <a:rPr lang="es" sz="400">
                          <a:solidFill>
                            <a:srgbClr val="59576C"/>
                          </a:solidFill>
                          <a:latin typeface="Arial"/>
                        </a:rPr>
                        <a:t>f.Qbj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s" sz="400">
                          <a:solidFill>
                            <a:srgbClr val="716F74"/>
                          </a:solidFill>
                          <a:latin typeface="Arial"/>
                        </a:rPr>
                        <a:t>num [1:2] </a:t>
                      </a:r>
                      <a:r>
                        <a:rPr lang="es" sz="400">
                          <a:solidFill>
                            <a:srgbClr val="4C4B54"/>
                          </a:solidFill>
                          <a:latin typeface="Arial"/>
                        </a:rPr>
                        <a:t>S 8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200">
                <a:tc>
                  <a:txBody>
                    <a:bodyPr/>
                    <a:lstStyle/>
                    <a:p>
                      <a:pPr marL="101600" indent="0"/>
                      <a:r>
                        <a:rPr lang="es" sz="400">
                          <a:solidFill>
                            <a:srgbClr val="58565B"/>
                          </a:solidFill>
                          <a:latin typeface="Arial"/>
                        </a:rPr>
                        <a:t>f.obj.dual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s" sz="400">
                          <a:solidFill>
                            <a:srgbClr val="716F74"/>
                          </a:solidFill>
                          <a:latin typeface="Arial"/>
                        </a:rPr>
                        <a:t>nuin [1:2] </a:t>
                      </a:r>
                      <a:r>
                        <a:rPr lang="es" sz="400">
                          <a:solidFill>
                            <a:srgbClr val="36373D"/>
                          </a:solidFill>
                          <a:latin typeface="Arial"/>
                        </a:rPr>
                        <a:t>12 12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48">
                <a:tc>
                  <a:txBody>
                    <a:bodyPr/>
                    <a:lstStyle/>
                    <a:p>
                      <a:pPr marL="101600" indent="0"/>
                      <a:r>
                        <a:rPr lang="es" sz="400">
                          <a:solidFill>
                            <a:srgbClr val="58565B"/>
                          </a:solidFill>
                          <a:latin typeface="Arial"/>
                        </a:rPr>
                        <a:t>f. rhs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s" sz="400">
                          <a:solidFill>
                            <a:srgbClr val="58565B"/>
                          </a:solidFill>
                          <a:latin typeface="Arial"/>
                        </a:rPr>
                        <a:t>num </a:t>
                      </a:r>
                      <a:r>
                        <a:rPr lang="es" sz="400">
                          <a:solidFill>
                            <a:srgbClr val="44423E"/>
                          </a:solidFill>
                          <a:latin typeface="Arial"/>
                        </a:rPr>
                        <a:t>[1:2] 12 12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48">
                <a:tc>
                  <a:txBody>
                    <a:bodyPr/>
                    <a:lstStyle/>
                    <a:p>
                      <a:pPr marL="101600" indent="0"/>
                      <a:r>
                        <a:rPr lang="es" sz="400">
                          <a:solidFill>
                            <a:srgbClr val="58565B"/>
                          </a:solidFill>
                          <a:latin typeface="Arial"/>
                        </a:rPr>
                        <a:t>f </a:t>
                      </a:r>
                      <a:r>
                        <a:rPr lang="es" sz="400">
                          <a:solidFill>
                            <a:srgbClr val="2B2A2E"/>
                          </a:solidFill>
                          <a:latin typeface="Arial"/>
                        </a:rPr>
                        <a:t>.rhs..</a:t>
                      </a:r>
                      <a:r>
                        <a:rPr lang="es" sz="400">
                          <a:solidFill>
                            <a:srgbClr val="58565B"/>
                          </a:solidFill>
                          <a:latin typeface="Arial"/>
                        </a:rPr>
                        <a:t>dual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s" sz="400">
                          <a:solidFill>
                            <a:srgbClr val="58565B"/>
                          </a:solidFill>
                          <a:latin typeface="Arial"/>
                        </a:rPr>
                        <a:t>num [1:2] </a:t>
                      </a:r>
                      <a:r>
                        <a:rPr lang="es" sz="400">
                          <a:solidFill>
                            <a:srgbClr val="36373D"/>
                          </a:solidFill>
                          <a:latin typeface="Arial"/>
                        </a:rPr>
                        <a:t>5 </a:t>
                      </a:r>
                      <a:r>
                        <a:rPr lang="es" sz="400">
                          <a:latin typeface="Arial"/>
                        </a:rPr>
                        <a:t>8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344">
                <a:tc>
                  <a:txBody>
                    <a:bodyPr/>
                    <a:lstStyle/>
                    <a:p>
                      <a:pPr marL="101600" indent="0"/>
                      <a:r>
                        <a:rPr lang="es" sz="400">
                          <a:latin typeface="Arial"/>
                        </a:rPr>
                        <a:t>X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s" sz="400">
                          <a:solidFill>
                            <a:srgbClr val="58565B"/>
                          </a:solidFill>
                          <a:latin typeface="Arial"/>
                        </a:rPr>
                        <a:t>num </a:t>
                      </a:r>
                      <a:r>
                        <a:rPr lang="es" sz="400">
                          <a:solidFill>
                            <a:srgbClr val="44423E"/>
                          </a:solidFill>
                          <a:latin typeface="Arial"/>
                        </a:rPr>
                        <a:t>[1:151] 0 0.1 </a:t>
                      </a:r>
                      <a:r>
                        <a:rPr lang="es" sz="400">
                          <a:solidFill>
                            <a:srgbClr val="58565B"/>
                          </a:solidFill>
                          <a:latin typeface="Arial"/>
                        </a:rPr>
                        <a:t>0.2 0.3 </a:t>
                      </a:r>
                      <a:r>
                        <a:rPr lang="es" sz="400">
                          <a:solidFill>
                            <a:srgbClr val="44423E"/>
                          </a:solidFill>
                          <a:latin typeface="Arial"/>
                        </a:rPr>
                        <a:t>0.4 0.5 </a:t>
                      </a:r>
                      <a:r>
                        <a:rPr lang="es" sz="400">
                          <a:solidFill>
                            <a:srgbClr val="58565B"/>
                          </a:solidFill>
                          <a:latin typeface="Arial"/>
                        </a:rPr>
                        <a:t>0.6 </a:t>
                      </a:r>
                      <a:r>
                        <a:rPr lang="es" sz="400">
                          <a:solidFill>
                            <a:srgbClr val="44423E"/>
                          </a:solidFill>
                          <a:latin typeface="Arial"/>
                        </a:rPr>
                        <a:t>0.7 0.8 ...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5344">
                <a:tc>
                  <a:txBody>
                    <a:bodyPr/>
                    <a:lstStyle/>
                    <a:p>
                      <a:pPr marL="101600" indent="0"/>
                      <a:r>
                        <a:rPr lang="es" sz="450">
                          <a:solidFill>
                            <a:srgbClr val="716F74"/>
                          </a:solidFill>
                          <a:latin typeface="Tahoma"/>
                        </a:rPr>
                        <a:t>yi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s" sz="400">
                          <a:solidFill>
                            <a:srgbClr val="76645F"/>
                          </a:solidFill>
                          <a:latin typeface="Arial"/>
                        </a:rPr>
                        <a:t>num </a:t>
                      </a:r>
                      <a:r>
                        <a:rPr lang="es" sz="400">
                          <a:solidFill>
                            <a:srgbClr val="201E1F"/>
                          </a:solidFill>
                          <a:latin typeface="Arial"/>
                        </a:rPr>
                        <a:t>[1:151] </a:t>
                      </a:r>
                      <a:r>
                        <a:rPr lang="es" sz="400">
                          <a:solidFill>
                            <a:srgbClr val="76645F"/>
                          </a:solidFill>
                          <a:latin typeface="Arial"/>
                        </a:rPr>
                        <a:t>12 </a:t>
                      </a:r>
                      <a:r>
                        <a:rPr lang="es" sz="400">
                          <a:solidFill>
                            <a:srgbClr val="4C4B54"/>
                          </a:solidFill>
                          <a:latin typeface="Arial"/>
                        </a:rPr>
                        <a:t>11.8 11.6 11.4 11.2 </a:t>
                      </a:r>
                      <a:r>
                        <a:rPr lang="es" sz="400">
                          <a:solidFill>
                            <a:srgbClr val="76645F"/>
                          </a:solidFill>
                          <a:latin typeface="Arial"/>
                        </a:rPr>
                        <a:t>11 </a:t>
                      </a:r>
                      <a:r>
                        <a:rPr lang="es" sz="400">
                          <a:solidFill>
                            <a:srgbClr val="4C4B54"/>
                          </a:solidFill>
                          <a:latin typeface="Arial"/>
                        </a:rPr>
                        <a:t>10.8 10...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296">
                <a:tc>
                  <a:txBody>
                    <a:bodyPr/>
                    <a:lstStyle/>
                    <a:p>
                      <a:pPr marL="101600" indent="0"/>
                      <a:r>
                        <a:rPr lang="es" sz="400">
                          <a:solidFill>
                            <a:srgbClr val="4C4B54"/>
                          </a:solidFill>
                          <a:latin typeface="Arial"/>
                        </a:rPr>
                        <a:t>y</a:t>
                      </a:r>
                      <a:r>
                        <a:rPr lang="es" sz="550" spc="-50">
                          <a:solidFill>
                            <a:srgbClr val="4C4B54"/>
                          </a:solidFill>
                          <a:latin typeface="Candara"/>
                        </a:rPr>
                        <a:t>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s" sz="400">
                          <a:solidFill>
                            <a:srgbClr val="58565B"/>
                          </a:solidFill>
                          <a:latin typeface="Arial"/>
                        </a:rPr>
                        <a:t>num </a:t>
                      </a:r>
                      <a:r>
                        <a:rPr lang="es" sz="400">
                          <a:solidFill>
                            <a:srgbClr val="36373D"/>
                          </a:solidFill>
                          <a:latin typeface="Arial"/>
                        </a:rPr>
                        <a:t>[1:151] 4 3.97 3.93 3.9 </a:t>
                      </a:r>
                      <a:r>
                        <a:rPr lang="es" sz="400">
                          <a:solidFill>
                            <a:srgbClr val="58565B"/>
                          </a:solidFill>
                          <a:latin typeface="Arial"/>
                        </a:rPr>
                        <a:t>3.87 </a:t>
                      </a:r>
                      <a:r>
                        <a:rPr lang="es" sz="400">
                          <a:solidFill>
                            <a:srgbClr val="36373D"/>
                          </a:solidFill>
                          <a:latin typeface="Arial"/>
                        </a:rPr>
                        <a:t>...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" name="Rectángulo 16"/>
          <p:cNvSpPr/>
          <p:nvPr/>
        </p:nvSpPr>
        <p:spPr>
          <a:xfrm>
            <a:off x="4754880" y="2225040"/>
            <a:ext cx="201168" cy="16459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351A1B"/>
                </a:solidFill>
                <a:latin typeface="Times New Roman"/>
              </a:rPr>
              <a:t>Plots</a:t>
            </a:r>
          </a:p>
          <a:p>
            <a:pPr indent="0"/>
            <a:r>
              <a:rPr lang="en-US" sz="400">
                <a:solidFill>
                  <a:srgbClr val="C5DCD3"/>
                </a:solidFill>
                <a:latin typeface="Arial"/>
              </a:rPr>
              <a:t>fc I </a:t>
            </a:r>
            <a:r>
              <a:rPr lang="en-US" sz="450" i="1">
                <a:solidFill>
                  <a:srgbClr val="C5DCD3"/>
                </a:solidFill>
                <a:latin typeface="Times New Roman"/>
              </a:rPr>
              <a:t>J*: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4980432" y="2225040"/>
            <a:ext cx="487680" cy="1828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spcAft>
                <a:spcPts val="210"/>
              </a:spcAft>
            </a:pPr>
            <a:r>
              <a:rPr lang="en-US" sz="400">
                <a:solidFill>
                  <a:srgbClr val="282C38"/>
                </a:solidFill>
                <a:latin typeface="Arial"/>
              </a:rPr>
              <a:t>Packages Help</a:t>
            </a:r>
          </a:p>
          <a:p>
            <a:pPr indent="0" algn="r"/>
            <a:r>
              <a:rPr lang="en-US" sz="450" i="1">
                <a:solidFill>
                  <a:srgbClr val="5D7557"/>
                </a:solidFill>
                <a:latin typeface="Times New Roman"/>
              </a:rPr>
              <a:t>-M</a:t>
            </a:r>
            <a:r>
              <a:rPr lang="en-US" sz="400">
                <a:solidFill>
                  <a:srgbClr val="5D7557"/>
                </a:solidFill>
                <a:latin typeface="Arial"/>
              </a:rPr>
              <a:t> </a:t>
            </a:r>
            <a:r>
              <a:rPr lang="en-US" sz="400">
                <a:solidFill>
                  <a:srgbClr val="5C7FB6"/>
                </a:solidFill>
                <a:latin typeface="Arial"/>
              </a:rPr>
              <a:t>Export -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5657088" y="2231136"/>
            <a:ext cx="377952" cy="54864"/>
          </a:xfrm>
          <a:prstGeom prst="rect">
            <a:avLst/>
          </a:prstGeom>
          <a:solidFill>
            <a:srgbClr val="F5F5E9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282C38"/>
                </a:solidFill>
                <a:latin typeface="Times New Roman"/>
              </a:rPr>
              <a:t>Presentation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1621536" y="3852672"/>
            <a:ext cx="170688" cy="103632"/>
          </a:xfrm>
          <a:prstGeom prst="rect">
            <a:avLst/>
          </a:prstGeom>
          <a:solidFill>
            <a:srgbClr val="DDE0E4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C22C1F"/>
                </a:solidFill>
                <a:latin typeface="Arial"/>
              </a:rPr>
              <a:t>O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3060192" y="3864864"/>
            <a:ext cx="1926336" cy="140208"/>
          </a:xfrm>
          <a:prstGeom prst="rect">
            <a:avLst/>
          </a:prstGeom>
          <a:solidFill>
            <a:srgbClr val="D5D6D7"/>
          </a:solidFill>
        </p:spPr>
        <p:txBody>
          <a:bodyPr wrap="none" lIns="0" tIns="0" rIns="0" bIns="0">
            <a:noAutofit/>
          </a:bodyPr>
          <a:lstStyle/>
          <a:p>
            <a:pPr indent="0" algn="just"/>
            <a:r>
              <a:rPr lang="en-US" sz="750" cap="small" spc="-50">
                <a:solidFill>
                  <a:srgbClr val="2B2A2E"/>
                </a:solidFill>
                <a:latin typeface="Tahoma"/>
              </a:rPr>
              <a:t>q</a:t>
            </a:r>
            <a:r>
              <a:rPr lang="en-US" sz="750" spc="-50">
                <a:solidFill>
                  <a:srgbClr val="2B2A2E"/>
                </a:solidFill>
                <a:latin typeface="Tahoma"/>
              </a:rPr>
              <a:t> i_ </a:t>
            </a:r>
            <a:r>
              <a:rPr lang="en-US" sz="750" spc="-50">
                <a:solidFill>
                  <a:srgbClr val="0A76C8"/>
                </a:solidFill>
                <a:latin typeface="Tahoma"/>
              </a:rPr>
              <a:t>. * c </a:t>
            </a:r>
            <a:r>
              <a:rPr lang="en-US" sz="800" i="1">
                <a:solidFill>
                  <a:srgbClr val="1D538E"/>
                </a:solidFill>
                <a:latin typeface="Arial"/>
              </a:rPr>
              <a:t>m</a:t>
            </a:r>
            <a:r>
              <a:rPr lang="en-US" sz="750" cap="small" spc="-50">
                <a:solidFill>
                  <a:srgbClr val="1D538E"/>
                </a:solidFill>
                <a:latin typeface="Tahoma"/>
              </a:rPr>
              <a:t> </a:t>
            </a:r>
            <a:r>
              <a:rPr lang="en-US" sz="750" cap="small" spc="-50">
                <a:solidFill>
                  <a:srgbClr val="0A76C8"/>
                </a:solidFill>
                <a:latin typeface="Tahoma"/>
              </a:rPr>
              <a:t>Ej ^ </a:t>
            </a:r>
            <a:r>
              <a:rPr lang="en-US" sz="750" cap="small" spc="-50">
                <a:latin typeface="Tahoma"/>
              </a:rPr>
              <a:t>© </a:t>
            </a:r>
            <a:r>
              <a:rPr lang="es" sz="750" cap="small" spc="-50">
                <a:solidFill>
                  <a:srgbClr val="0A76C8"/>
                </a:solidFill>
                <a:latin typeface="Tahoma"/>
              </a:rPr>
              <a:t>«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5169408" y="3864864"/>
            <a:ext cx="201168" cy="140208"/>
          </a:xfrm>
          <a:prstGeom prst="rect">
            <a:avLst/>
          </a:prstGeom>
          <a:solidFill>
            <a:srgbClr val="F5F5E9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1300" b="1">
                <a:solidFill>
                  <a:srgbClr val="75ACD8"/>
                </a:solidFill>
                <a:latin typeface="Tahoma"/>
              </a:rPr>
              <a:t>o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6626352" y="3877056"/>
            <a:ext cx="445008" cy="134112"/>
          </a:xfrm>
          <a:prstGeom prst="rect">
            <a:avLst/>
          </a:prstGeom>
          <a:solidFill>
            <a:srgbClr val="E2DCD6"/>
          </a:solidFill>
        </p:spPr>
        <p:txBody>
          <a:bodyPr lIns="0" tIns="0" rIns="0" bIns="0">
            <a:noAutofit/>
          </a:bodyPr>
          <a:lstStyle/>
          <a:p>
            <a:pPr indent="0">
              <a:lnSpc>
                <a:spcPts val="552"/>
              </a:lnSpc>
            </a:pPr>
            <a:r>
              <a:rPr lang="en-US" sz="400">
                <a:solidFill>
                  <a:srgbClr val="716F74"/>
                </a:solidFill>
                <a:latin typeface="Arial"/>
              </a:rPr>
              <a:t>12:43 </a:t>
            </a:r>
            <a:r>
              <a:rPr lang="en-US" sz="400">
                <a:solidFill>
                  <a:srgbClr val="A4A19D"/>
                </a:solidFill>
                <a:latin typeface="Arial"/>
              </a:rPr>
              <a:t>a. </a:t>
            </a:r>
            <a:r>
              <a:rPr lang="en-US" sz="400">
                <a:solidFill>
                  <a:srgbClr val="44423E"/>
                </a:solidFill>
                <a:latin typeface="Arial"/>
              </a:rPr>
              <a:t>m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20/09/2025 </a:t>
            </a:r>
            <a:r>
              <a:rPr lang="en-US" sz="400">
                <a:solidFill>
                  <a:srgbClr val="201E1F"/>
                </a:solidFill>
                <a:latin typeface="Arial"/>
              </a:rPr>
              <a:t>-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1533144" y="4209288"/>
            <a:ext cx="1539240" cy="15849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s" sz="1100">
                <a:latin typeface="Arial"/>
              </a:rPr>
              <a:t>Resuelto </a:t>
            </a:r>
            <a:r>
              <a:rPr lang="en-US" sz="1100">
                <a:latin typeface="Arial"/>
              </a:rPr>
              <a:t>con PomQM:</a:t>
            </a:r>
          </a:p>
        </p:txBody>
      </p:sp>
      <p:sp>
        <p:nvSpPr>
          <p:cNvPr id="25" name="Rectángulo 24"/>
          <p:cNvSpPr/>
          <p:nvPr/>
        </p:nvSpPr>
        <p:spPr>
          <a:xfrm>
            <a:off x="1554480" y="4541520"/>
            <a:ext cx="2798064" cy="182880"/>
          </a:xfrm>
          <a:prstGeom prst="rect">
            <a:avLst/>
          </a:prstGeom>
          <a:solidFill>
            <a:srgbClr val="B9D1EB"/>
          </a:solidFill>
        </p:spPr>
        <p:txBody>
          <a:bodyPr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351A1B"/>
                </a:solidFill>
                <a:latin typeface="Arial"/>
              </a:rPr>
              <a:t>"if </a:t>
            </a:r>
            <a:r>
              <a:rPr lang="en-US" sz="400">
                <a:solidFill>
                  <a:srgbClr val="58565B"/>
                </a:solidFill>
                <a:latin typeface="Arial"/>
              </a:rPr>
              <a:t>QM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for </a:t>
            </a:r>
            <a:r>
              <a:rPr lang="en-US" sz="400">
                <a:solidFill>
                  <a:srgbClr val="58565B"/>
                </a:solidFill>
                <a:latin typeface="Arial"/>
              </a:rPr>
              <a:t>Windows -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[Dual]</a:t>
            </a:r>
          </a:p>
          <a:p>
            <a:pPr indent="0" algn="r"/>
            <a:r>
              <a:rPr lang="en-US" sz="400">
                <a:solidFill>
                  <a:srgbClr val="58565B"/>
                </a:solidFill>
                <a:latin typeface="Arial"/>
              </a:rPr>
              <a:t>FILE </a:t>
            </a:r>
            <a:r>
              <a:rPr lang="en-US" sz="400">
                <a:solidFill>
                  <a:srgbClr val="8E95A2"/>
                </a:solidFill>
                <a:latin typeface="Arial"/>
              </a:rPr>
              <a:t>EDIT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VIEW </a:t>
            </a:r>
            <a:r>
              <a:rPr lang="en-US" sz="400">
                <a:solidFill>
                  <a:srgbClr val="58565B"/>
                </a:solidFill>
                <a:latin typeface="Arial"/>
              </a:rPr>
              <a:t>TAYLOR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MODULE </a:t>
            </a:r>
            <a:r>
              <a:rPr lang="en-US" sz="400">
                <a:solidFill>
                  <a:srgbClr val="58565B"/>
                </a:solidFill>
                <a:latin typeface="Arial"/>
              </a:rPr>
              <a:t>FORMAT TOOLS </a:t>
            </a:r>
            <a:r>
              <a:rPr lang="en-US" sz="450" i="1">
                <a:solidFill>
                  <a:srgbClr val="4C6FB8"/>
                </a:solidFill>
                <a:latin typeface="Times New Roman"/>
              </a:rPr>
              <a:t>£\</a:t>
            </a:r>
            <a:r>
              <a:rPr lang="en-US" sz="400">
                <a:solidFill>
                  <a:srgbClr val="4C6FB8"/>
                </a:solidFill>
                <a:latin typeface="Arial"/>
              </a:rPr>
              <a:t> </a:t>
            </a:r>
            <a:r>
              <a:rPr lang="en-US" sz="400">
                <a:solidFill>
                  <a:srgbClr val="357D46"/>
                </a:solidFill>
                <a:latin typeface="Arial"/>
              </a:rPr>
              <a:t>SOLUTIONS </a:t>
            </a:r>
            <a:r>
              <a:rPr lang="en-US" sz="400">
                <a:solidFill>
                  <a:srgbClr val="58565B"/>
                </a:solidFill>
                <a:latin typeface="Arial"/>
              </a:rPr>
              <a:t>HELP </a:t>
            </a:r>
            <a:r>
              <a:rPr lang="en-US" sz="400">
                <a:solidFill>
                  <a:srgbClr val="F70404"/>
                </a:solidFill>
                <a:latin typeface="Arial"/>
              </a:rPr>
              <a:t>■ </a:t>
            </a:r>
            <a:r>
              <a:rPr lang="en-US" sz="400">
                <a:solidFill>
                  <a:srgbClr val="58565B"/>
                </a:solidFill>
                <a:latin typeface="Arial"/>
              </a:rPr>
              <a:t>EDIT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DATA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1554480" y="4901184"/>
            <a:ext cx="664464" cy="79248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533751"/>
                </a:solidFill>
                <a:latin typeface="Arial"/>
              </a:rPr>
              <a:t>New Open Save Print</a:t>
            </a:r>
          </a:p>
        </p:txBody>
      </p:sp>
      <p:graphicFrame>
        <p:nvGraphicFramePr>
          <p:cNvPr id="27" name="Tabla 26"/>
          <p:cNvGraphicFramePr>
            <a:graphicFrameLocks noGrp="1"/>
          </p:cNvGraphicFramePr>
          <p:nvPr/>
        </p:nvGraphicFramePr>
        <p:xfrm>
          <a:off x="2221992" y="4733544"/>
          <a:ext cx="1054608" cy="289560"/>
        </p:xfrm>
        <a:graphic>
          <a:graphicData uri="http://schemas.openxmlformats.org/drawingml/2006/table">
            <a:tbl>
              <a:tblPr/>
              <a:tblGrid>
                <a:gridCol w="316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3736">
                <a:tc>
                  <a:txBody>
                    <a:bodyPr/>
                    <a:lstStyle/>
                    <a:p>
                      <a:pPr indent="0"/>
                      <a:r>
                        <a:rPr lang="es" sz="400">
                          <a:solidFill>
                            <a:srgbClr val="8E95A2"/>
                          </a:solidFill>
                          <a:latin typeface="Arial"/>
                        </a:rPr>
                        <a:t>'♦ </a:t>
                      </a:r>
                      <a:r>
                        <a:rPr lang="en-US" sz="400">
                          <a:solidFill>
                            <a:srgbClr val="8E95A2"/>
                          </a:solidFill>
                          <a:latin typeface="Arial"/>
                        </a:rPr>
                        <a:t>Step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s" sz="400">
                          <a:solidFill>
                            <a:srgbClr val="F70404"/>
                          </a:solidFill>
                          <a:latin typeface="Arial"/>
                        </a:rPr>
                        <a:t>■ </a:t>
                      </a:r>
                      <a:r>
                        <a:rPr lang="en-US" sz="400">
                          <a:solidFill>
                            <a:srgbClr val="4C4B54"/>
                          </a:solidFill>
                          <a:latin typeface="Arial"/>
                        </a:rPr>
                        <a:t>Edit </a:t>
                      </a:r>
                      <a:r>
                        <a:rPr lang="es" sz="400">
                          <a:solidFill>
                            <a:srgbClr val="4C4B54"/>
                          </a:solidFill>
                          <a:latin typeface="Arial"/>
                        </a:rPr>
                        <a:t>Data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endParaRPr sz="9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824"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Copy </a:t>
                      </a:r>
                      <a:r>
                        <a:rPr lang="es" sz="400">
                          <a:solidFill>
                            <a:srgbClr val="59576C"/>
                          </a:solidFill>
                          <a:latin typeface="Arial"/>
                        </a:rPr>
                        <a:t>Paste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Rectángulo 27"/>
          <p:cNvSpPr/>
          <p:nvPr/>
        </p:nvSpPr>
        <p:spPr>
          <a:xfrm>
            <a:off x="3041904" y="4736592"/>
            <a:ext cx="920496" cy="176784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indent="0" algn="just"/>
            <a:r>
              <a:rPr lang="en-US" sz="1100">
                <a:solidFill>
                  <a:srgbClr val="A4A19D"/>
                </a:solidFill>
                <a:latin typeface="Arial"/>
              </a:rPr>
              <a:t>□ </a:t>
            </a:r>
            <a:r>
              <a:rPr lang="en-US" sz="1100">
                <a:solidFill>
                  <a:srgbClr val="628DBA"/>
                </a:solidFill>
                <a:latin typeface="Arial"/>
              </a:rPr>
              <a:t>r </a:t>
            </a:r>
            <a:r>
              <a:rPr lang="en-US" sz="1100" baseline="30000">
                <a:solidFill>
                  <a:srgbClr val="628DBA"/>
                </a:solidFill>
                <a:latin typeface="Arial"/>
              </a:rPr>
              <a:t>,</a:t>
            </a:r>
            <a:r>
              <a:rPr lang="en-US" sz="1100">
                <a:solidFill>
                  <a:srgbClr val="628DBA"/>
                </a:solidFill>
                <a:latin typeface="Arial"/>
              </a:rPr>
              <a:t>"*53</a:t>
            </a:r>
          </a:p>
        </p:txBody>
      </p:sp>
      <p:sp>
        <p:nvSpPr>
          <p:cNvPr id="29" name="Rectángulo 28"/>
          <p:cNvSpPr/>
          <p:nvPr/>
        </p:nvSpPr>
        <p:spPr>
          <a:xfrm>
            <a:off x="5449824" y="4736592"/>
            <a:ext cx="883920" cy="176784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indent="0" algn="just"/>
            <a:r>
              <a:rPr lang="en-US" sz="1100">
                <a:solidFill>
                  <a:srgbClr val="62524B"/>
                </a:solidFill>
                <a:latin typeface="Arial"/>
              </a:rPr>
              <a:t>^ </a:t>
            </a:r>
            <a:r>
              <a:rPr lang="en-US" sz="1100">
                <a:solidFill>
                  <a:srgbClr val="5C6C77"/>
                </a:solidFill>
                <a:latin typeface="Arial"/>
              </a:rPr>
              <a:t>^ </a:t>
            </a:r>
            <a:r>
              <a:rPr lang="en-US" sz="1100" i="1">
                <a:solidFill>
                  <a:srgbClr val="5C6C77"/>
                </a:solidFill>
                <a:latin typeface="Arial"/>
              </a:rPr>
              <a:t>m</a:t>
            </a:r>
            <a:r>
              <a:rPr lang="en-US" sz="1100">
                <a:solidFill>
                  <a:srgbClr val="5C6C77"/>
                </a:solidFill>
                <a:latin typeface="Arial"/>
              </a:rPr>
              <a:t> </a:t>
            </a:r>
            <a:r>
              <a:rPr lang="en-US" sz="1100">
                <a:solidFill>
                  <a:srgbClr val="2665CF"/>
                </a:solidFill>
                <a:latin typeface="Arial"/>
              </a:rPr>
              <a:t>&amp;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3669792" y="5102352"/>
            <a:ext cx="670560" cy="91440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00">
                <a:solidFill>
                  <a:srgbClr val="F54922"/>
                </a:solidFill>
                <a:latin typeface="Arial"/>
              </a:rPr>
              <a:t>3 </a:t>
            </a:r>
            <a:r>
              <a:rPr lang="en-US" sz="500">
                <a:solidFill>
                  <a:srgbClr val="9C1E42"/>
                </a:solidFill>
                <a:latin typeface="Arial"/>
              </a:rPr>
              <a:t>4 </a:t>
            </a:r>
            <a:r>
              <a:rPr lang="en-US" sz="500">
                <a:solidFill>
                  <a:srgbClr val="666ACC"/>
                </a:solidFill>
                <a:latin typeface="Arial"/>
              </a:rPr>
              <a:t>5 </a:t>
            </a:r>
            <a:r>
              <a:rPr lang="en-US" sz="500">
                <a:solidFill>
                  <a:srgbClr val="102CCA"/>
                </a:solidFill>
                <a:latin typeface="Arial"/>
              </a:rPr>
              <a:t>6 </a:t>
            </a:r>
            <a:r>
              <a:rPr lang="en-US" sz="500">
                <a:solidFill>
                  <a:srgbClr val="59426B"/>
                </a:solidFill>
                <a:latin typeface="Arial"/>
              </a:rPr>
              <a:t>Open File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4864608" y="5120640"/>
            <a:ext cx="201168" cy="60960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59576C"/>
                </a:solidFill>
                <a:latin typeface="Arial"/>
              </a:rPr>
              <a:t>Next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3279648" y="4962144"/>
            <a:ext cx="661416" cy="42672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indent="0">
              <a:spcAft>
                <a:spcPts val="210"/>
              </a:spcAft>
            </a:pPr>
            <a:r>
              <a:rPr lang="en-US" sz="400">
                <a:solidFill>
                  <a:srgbClr val="59576C"/>
                </a:solidFill>
                <a:latin typeface="Arial"/>
              </a:rPr>
              <a:t>Columns Columns Screen</a:t>
            </a:r>
          </a:p>
        </p:txBody>
      </p:sp>
      <p:sp>
        <p:nvSpPr>
          <p:cNvPr id="33" name="Rectángulo 32"/>
          <p:cNvSpPr/>
          <p:nvPr/>
        </p:nvSpPr>
        <p:spPr>
          <a:xfrm>
            <a:off x="1591056" y="5084064"/>
            <a:ext cx="2063496" cy="97536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552"/>
              </a:lnSpc>
            </a:pPr>
            <a:r>
              <a:rPr lang="en-US" sz="400">
                <a:solidFill>
                  <a:srgbClr val="628DBA"/>
                </a:solidFill>
                <a:latin typeface="Arial"/>
              </a:rPr>
              <a:t>MyOMlab    </a:t>
            </a:r>
            <a:r>
              <a:rPr lang="en-US" sz="400" u="sng" strike="sngStrike">
                <a:solidFill>
                  <a:srgbClr val="628DBA"/>
                </a:solidFill>
                <a:latin typeface="Arial"/>
              </a:rPr>
              <a:t>f</a:t>
            </a:r>
            <a:r>
              <a:rPr lang="en-US" sz="400" u="sng">
                <a:solidFill>
                  <a:srgbClr val="628DBA"/>
                </a:solidFill>
                <a:latin typeface="Arial"/>
              </a:rPr>
              <a:t> • </a:t>
            </a:r>
            <a:r>
              <a:rPr lang="en-US" sz="400" u="sng">
                <a:solidFill>
                  <a:srgbClr val="2665CF"/>
                </a:solidFill>
                <a:latin typeface="Arial"/>
              </a:rPr>
              <a:t>W</a:t>
            </a:r>
            <a:r>
              <a:rPr lang="en-US" sz="400" u="sng" strike="sngStrike">
                <a:solidFill>
                  <a:srgbClr val="2665CF"/>
                </a:solidFill>
                <a:latin typeface="Arial"/>
              </a:rPr>
              <a:t>1</a:t>
            </a:r>
            <a:r>
              <a:rPr lang="en-US" sz="400">
                <a:solidFill>
                  <a:srgbClr val="2665CF"/>
                </a:solidFill>
                <a:latin typeface="Arial"/>
              </a:rPr>
              <a:t>    'W*    </a:t>
            </a:r>
            <a:r>
              <a:rPr lang="en-US" sz="400">
                <a:solidFill>
                  <a:srgbClr val="517485"/>
                </a:solidFill>
                <a:latin typeface="Arial"/>
              </a:rPr>
              <a:t>i^JI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Decimals </a:t>
            </a:r>
            <a:r>
              <a:rPr lang="en-US" sz="600">
                <a:solidFill>
                  <a:srgbClr val="EF8472"/>
                </a:solidFill>
                <a:latin typeface="Arial"/>
              </a:rPr>
              <a:t>0 </a:t>
            </a:r>
            <a:r>
              <a:rPr lang="en-US" sz="400">
                <a:solidFill>
                  <a:srgbClr val="94286F"/>
                </a:solidFill>
                <a:latin typeface="Arial"/>
              </a:rPr>
              <a:t>12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1554480" y="5196840"/>
            <a:ext cx="3590544" cy="246888"/>
          </a:xfrm>
          <a:prstGeom prst="rect">
            <a:avLst/>
          </a:prstGeom>
          <a:solidFill>
            <a:srgbClr val="B9D1EB"/>
          </a:solidFill>
        </p:spPr>
        <p:txBody>
          <a:bodyPr lIns="0" tIns="0" rIns="0" bIns="0">
            <a:noAutofit/>
          </a:bodyPr>
          <a:lstStyle/>
          <a:p>
            <a:pPr indent="0">
              <a:lnSpc>
                <a:spcPts val="552"/>
              </a:lnSpc>
              <a:spcAft>
                <a:spcPts val="210"/>
              </a:spcAft>
            </a:pPr>
            <a:r>
              <a:rPr lang="en-US" sz="400">
                <a:solidFill>
                  <a:srgbClr val="8E95A2"/>
                </a:solidFill>
                <a:latin typeface="Arial"/>
              </a:rPr>
              <a:t>Paste From </a:t>
            </a:r>
            <a:r>
              <a:rPr lang="en-US" sz="400">
                <a:solidFill>
                  <a:srgbClr val="517485"/>
                </a:solidFill>
                <a:latin typeface="Arial"/>
              </a:rPr>
              <a:t>Copy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Cell Paste/Copy Help Web Site</a:t>
            </a:r>
          </a:p>
          <a:p>
            <a:pPr indent="0" algn="just">
              <a:lnSpc>
                <a:spcPts val="768"/>
              </a:lnSpc>
            </a:pPr>
            <a:r>
              <a:rPr lang="en-US" sz="400">
                <a:solidFill>
                  <a:srgbClr val="282C38"/>
                </a:solidFill>
                <a:latin typeface="Arial"/>
              </a:rPr>
              <a:t>Table formatting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Anal    </a:t>
            </a:r>
            <a:r>
              <a:rPr lang="en-US" sz="400">
                <a:latin typeface="Arial"/>
              </a:rPr>
              <a:t>*■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10    </a:t>
            </a:r>
            <a:r>
              <a:rPr lang="en-US" sz="400">
                <a:solidFill>
                  <a:srgbClr val="351A1B"/>
                </a:solidFill>
                <a:latin typeface="Arial"/>
              </a:rPr>
              <a:t>- </a:t>
            </a:r>
            <a:r>
              <a:rPr lang="en-US" sz="400">
                <a:solidFill>
                  <a:srgbClr val="517485"/>
                </a:solidFill>
                <a:latin typeface="Arial"/>
              </a:rPr>
              <a:t>Tdo ix&gt; Fix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Dec </a:t>
            </a:r>
            <a:r>
              <a:rPr lang="en-US" sz="400">
                <a:solidFill>
                  <a:srgbClr val="517485"/>
                </a:solidFill>
                <a:latin typeface="Arial"/>
              </a:rPr>
              <a:t>0.0 </a:t>
            </a:r>
            <a:r>
              <a:rPr lang="en-US" sz="400">
                <a:solidFill>
                  <a:srgbClr val="351A1B"/>
                </a:solidFill>
                <a:latin typeface="Arial"/>
              </a:rPr>
              <a:t>@1 </a:t>
            </a:r>
            <a:r>
              <a:rPr lang="en-US" sz="400">
                <a:solidFill>
                  <a:srgbClr val="282C38"/>
                </a:solidFill>
                <a:latin typeface="Arial"/>
              </a:rPr>
              <a:t>Selected cells formatting </a:t>
            </a:r>
            <a:r>
              <a:rPr lang="en-US" sz="400">
                <a:latin typeface="Arial"/>
              </a:rPr>
              <a:t>B </a:t>
            </a:r>
            <a:r>
              <a:rPr lang="en-US" sz="450" i="1">
                <a:solidFill>
                  <a:srgbClr val="351A1B"/>
                </a:solidFill>
                <a:latin typeface="Times New Roman"/>
              </a:rPr>
              <a:t>I</a:t>
            </a:r>
            <a:r>
              <a:rPr lang="en-US" sz="400">
                <a:solidFill>
                  <a:srgbClr val="351A1B"/>
                </a:solidFill>
                <a:latin typeface="Arial"/>
              </a:rPr>
              <a:t> </a:t>
            </a:r>
            <a:r>
              <a:rPr lang="es" sz="400">
                <a:solidFill>
                  <a:srgbClr val="282C38"/>
                </a:solidFill>
                <a:latin typeface="Arial"/>
              </a:rPr>
              <a:t>ü </a:t>
            </a:r>
            <a:r>
              <a:rPr lang="en-US" sz="400">
                <a:solidFill>
                  <a:srgbClr val="517485"/>
                </a:solidFill>
                <a:latin typeface="Arial"/>
              </a:rPr>
              <a:t>^ S EH </a:t>
            </a:r>
            <a:r>
              <a:rPr lang="en-US" sz="400">
                <a:solidFill>
                  <a:srgbClr val="1B1D7D"/>
                </a:solidFill>
                <a:latin typeface="Arial"/>
              </a:rPr>
              <a:t>A &amp;</a:t>
            </a:r>
          </a:p>
          <a:p>
            <a:pPr indent="0">
              <a:lnSpc>
                <a:spcPts val="768"/>
              </a:lnSpc>
            </a:pPr>
            <a:r>
              <a:rPr lang="en-US" sz="400">
                <a:solidFill>
                  <a:srgbClr val="351A1B"/>
                </a:solidFill>
                <a:latin typeface="Arial"/>
              </a:rPr>
              <a:t>INSTRLCTION: </a:t>
            </a:r>
            <a:r>
              <a:rPr lang="en-US" sz="400">
                <a:solidFill>
                  <a:srgbClr val="743837"/>
                </a:solidFill>
                <a:latin typeface="Arial"/>
              </a:rPr>
              <a:t>There are more results available in additional windows. These may be opened by usingthe SOLUTIONS menu </a:t>
            </a:r>
            <a:r>
              <a:rPr lang="en-US" sz="400">
                <a:solidFill>
                  <a:srgbClr val="94286F"/>
                </a:solidFill>
                <a:latin typeface="Arial"/>
              </a:rPr>
              <a:t>in </a:t>
            </a:r>
            <a:r>
              <a:rPr lang="en-US" sz="400">
                <a:solidFill>
                  <a:srgbClr val="743837"/>
                </a:solidFill>
                <a:latin typeface="Arial"/>
              </a:rPr>
              <a:t>the Main Menu.</a:t>
            </a:r>
          </a:p>
        </p:txBody>
      </p:sp>
      <p:sp>
        <p:nvSpPr>
          <p:cNvPr id="35" name="Rectángulo 34"/>
          <p:cNvSpPr/>
          <p:nvPr/>
        </p:nvSpPr>
        <p:spPr>
          <a:xfrm>
            <a:off x="4072128" y="4895088"/>
            <a:ext cx="2194560" cy="67056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indent="0" algn="just"/>
            <a:r>
              <a:rPr lang="en-US" sz="400">
                <a:solidFill>
                  <a:srgbClr val="8E95A2"/>
                </a:solidFill>
                <a:latin typeface="Arial"/>
              </a:rPr>
              <a:t>.serf Insert Copy Cell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Calculator </a:t>
            </a:r>
            <a:r>
              <a:rPr lang="en-US" sz="400">
                <a:solidFill>
                  <a:srgbClr val="43294D"/>
                </a:solidFill>
                <a:latin typeface="Arial"/>
              </a:rPr>
              <a:t>Normal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Comment Snip Calendar </a:t>
            </a:r>
            <a:r>
              <a:rPr lang="en-US" sz="400">
                <a:solidFill>
                  <a:srgbClr val="43294D"/>
                </a:solidFill>
                <a:latin typeface="Arial"/>
              </a:rPr>
              <a:t>Help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4072128" y="4962144"/>
            <a:ext cx="1295400" cy="48768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indent="0" algn="just"/>
            <a:r>
              <a:rPr lang="en-US" sz="400">
                <a:solidFill>
                  <a:srgbClr val="8E95A2"/>
                </a:solidFill>
                <a:latin typeface="Arial"/>
              </a:rPr>
              <a:t>iw(s) Column(s) Down   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Distribution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1588008" y="5675376"/>
            <a:ext cx="307848" cy="51816"/>
          </a:xfrm>
          <a:prstGeom prst="rect">
            <a:avLst/>
          </a:prstGeom>
          <a:solidFill>
            <a:srgbClr val="FCDABA"/>
          </a:solidFill>
        </p:spPr>
        <p:txBody>
          <a:bodyPr wrap="none" lIns="0" tIns="0" rIns="0" bIns="0">
            <a:noAutofit/>
          </a:bodyPr>
          <a:lstStyle/>
          <a:p>
            <a:pPr indent="0">
              <a:lnSpc>
                <a:spcPts val="528"/>
              </a:lnSpc>
            </a:pPr>
            <a:r>
              <a:rPr lang="es" sz="400">
                <a:solidFill>
                  <a:srgbClr val="76645F"/>
                </a:solidFill>
                <a:latin typeface="Arial"/>
              </a:rPr>
              <a:t>ÉH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Forecasting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1600200" y="5748528"/>
            <a:ext cx="832104" cy="539496"/>
          </a:xfrm>
          <a:prstGeom prst="rect">
            <a:avLst/>
          </a:prstGeom>
          <a:solidFill>
            <a:srgbClr val="FCDABA"/>
          </a:solidFill>
        </p:spPr>
        <p:txBody>
          <a:bodyPr lIns="0" tIns="0" rIns="0" bIns="0">
            <a:noAutofit/>
          </a:bodyPr>
          <a:lstStyle/>
          <a:p>
            <a:pPr indent="215900">
              <a:lnSpc>
                <a:spcPts val="528"/>
              </a:lnSpc>
            </a:pPr>
            <a:r>
              <a:rPr lang="en-US" sz="400">
                <a:solidFill>
                  <a:srgbClr val="76645F"/>
                </a:solidFill>
                <a:latin typeface="Arial"/>
              </a:rPr>
              <a:t>Time Senes Aiatysis Least Squares - Simple and Mult* </a:t>
            </a:r>
            <a:r>
              <a:rPr lang="es" sz="400">
                <a:solidFill>
                  <a:srgbClr val="76645F"/>
                </a:solidFill>
                <a:latin typeface="Arial"/>
              </a:rPr>
              <a:t>Regresión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Projector </a:t>
            </a:r>
            <a:r>
              <a:rPr lang="en-US" sz="400" cap="small">
                <a:solidFill>
                  <a:srgbClr val="76645F"/>
                </a:solidFill>
                <a:latin typeface="Arial"/>
              </a:rPr>
              <a:t>Etot</a:t>
            </a:r>
            <a:r>
              <a:rPr lang="en-US" sz="400">
                <a:solidFill>
                  <a:srgbClr val="76645F"/>
                </a:solidFill>
                <a:latin typeface="Arial"/>
              </a:rPr>
              <a:t> Analysis Game Theory Goal Programming Integer S Mixed Integer Programming -I Inventory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1688592" y="6306312"/>
            <a:ext cx="743712" cy="402336"/>
          </a:xfrm>
          <a:prstGeom prst="rect">
            <a:avLst/>
          </a:prstGeom>
          <a:solidFill>
            <a:srgbClr val="FCDABA"/>
          </a:solidFill>
        </p:spPr>
        <p:txBody>
          <a:bodyPr lIns="0" tIns="0" rIns="0" bIns="0">
            <a:noAutofit/>
          </a:bodyPr>
          <a:lstStyle/>
          <a:p>
            <a:pPr indent="215900">
              <a:lnSpc>
                <a:spcPts val="528"/>
              </a:lnSpc>
            </a:pPr>
            <a:r>
              <a:rPr lang="en-US" sz="400">
                <a:solidFill>
                  <a:srgbClr val="76645F"/>
                </a:solidFill>
                <a:latin typeface="Arial"/>
              </a:rPr>
              <a:t>Eeononac Order Quantity (EOQ) M Production Order Quantity Model Back Order Inventory Model Production wth Backorders Mode Quantity Discount (EOQ) Model | ■ ABC Analysis</a:t>
            </a:r>
          </a:p>
        </p:txBody>
      </p:sp>
      <p:sp>
        <p:nvSpPr>
          <p:cNvPr id="40" name="Rectángulo 39"/>
          <p:cNvSpPr/>
          <p:nvPr/>
        </p:nvSpPr>
        <p:spPr>
          <a:xfrm>
            <a:off x="1661160" y="6726936"/>
            <a:ext cx="771144" cy="542544"/>
          </a:xfrm>
          <a:prstGeom prst="rect">
            <a:avLst/>
          </a:prstGeom>
          <a:solidFill>
            <a:srgbClr val="FCDABA"/>
          </a:solidFill>
        </p:spPr>
        <p:txBody>
          <a:bodyPr lIns="0" tIns="0" rIns="0" bIns="0">
            <a:noAutofit/>
          </a:bodyPr>
          <a:lstStyle/>
          <a:p>
            <a:pPr indent="215900">
              <a:lnSpc>
                <a:spcPts val="528"/>
              </a:lnSpc>
            </a:pPr>
            <a:r>
              <a:rPr lang="en-US" sz="400">
                <a:solidFill>
                  <a:srgbClr val="76645F"/>
                </a:solidFill>
                <a:latin typeface="Arial"/>
              </a:rPr>
              <a:t>Reorder Poinl/Safety Stock (Nom Reorder Port/Safety Slock (Disc Kanban comptfabon Single Period Inventory (Discrete Single Period Inventory (Normal D </a:t>
            </a:r>
            <a:r>
              <a:rPr lang="en-US" sz="400">
                <a:solidFill>
                  <a:srgbClr val="FC6762"/>
                </a:solidFill>
                <a:latin typeface="Arial"/>
              </a:rPr>
              <a:t>Linear Programrrmo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Markov Analysis Material Requirements Planning</a:t>
            </a:r>
          </a:p>
        </p:txBody>
      </p:sp>
      <p:sp>
        <p:nvSpPr>
          <p:cNvPr id="41" name="Rectángulo 40"/>
          <p:cNvSpPr/>
          <p:nvPr/>
        </p:nvSpPr>
        <p:spPr>
          <a:xfrm>
            <a:off x="2554224" y="5614416"/>
            <a:ext cx="335280" cy="182880"/>
          </a:xfrm>
          <a:prstGeom prst="rect">
            <a:avLst/>
          </a:prstGeom>
          <a:solidFill>
            <a:srgbClr val="F5F5E9"/>
          </a:solidFill>
        </p:spPr>
        <p:txBody>
          <a:bodyPr lIns="0" tIns="0" rIns="0" bIns="0">
            <a:noAutofit/>
          </a:bodyPr>
          <a:lstStyle/>
          <a:p>
            <a:pPr indent="0" algn="just">
              <a:lnSpc>
                <a:spcPts val="792"/>
              </a:lnSpc>
            </a:pPr>
            <a:r>
              <a:rPr lang="en-US" sz="400">
                <a:solidFill>
                  <a:srgbClr val="B6B0AE"/>
                </a:solidFill>
                <a:latin typeface="Arial"/>
              </a:rPr>
              <a:t>O </a:t>
            </a:r>
            <a:r>
              <a:rPr lang="en-US" sz="400">
                <a:solidFill>
                  <a:srgbClr val="867570"/>
                </a:solidFill>
                <a:latin typeface="Arial"/>
              </a:rPr>
              <a:t>Maxmize </a:t>
            </a:r>
            <a:r>
              <a:rPr lang="en-US" sz="400">
                <a:solidFill>
                  <a:srgbClr val="0864B8"/>
                </a:solidFill>
                <a:latin typeface="Arial"/>
              </a:rPr>
              <a:t>O </a:t>
            </a:r>
            <a:r>
              <a:rPr lang="en-US" sz="400">
                <a:solidFill>
                  <a:srgbClr val="867570"/>
                </a:solidFill>
                <a:latin typeface="Arial"/>
              </a:rPr>
              <a:t>Minimize</a:t>
            </a:r>
          </a:p>
        </p:txBody>
      </p:sp>
      <p:sp>
        <p:nvSpPr>
          <p:cNvPr id="42" name="Rectángulo 41"/>
          <p:cNvSpPr/>
          <p:nvPr/>
        </p:nvSpPr>
        <p:spPr>
          <a:xfrm>
            <a:off x="2523744" y="5876544"/>
            <a:ext cx="579120" cy="79248"/>
          </a:xfrm>
          <a:prstGeom prst="rect">
            <a:avLst/>
          </a:prstGeom>
          <a:solidFill>
            <a:srgbClr val="F5F5E9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50" u="sng">
                <a:solidFill>
                  <a:srgbClr val="5BADF3"/>
                </a:solidFill>
                <a:latin typeface="Arial"/>
              </a:rPr>
              <a:t>(untitled) Solution</a:t>
            </a:r>
          </a:p>
        </p:txBody>
      </p:sp>
      <p:graphicFrame>
        <p:nvGraphicFramePr>
          <p:cNvPr id="43" name="Tabla 42"/>
          <p:cNvGraphicFramePr>
            <a:graphicFrameLocks noGrp="1"/>
          </p:cNvGraphicFramePr>
          <p:nvPr/>
        </p:nvGraphicFramePr>
        <p:xfrm>
          <a:off x="2499360" y="5943600"/>
          <a:ext cx="3166872" cy="1322832"/>
        </p:xfrm>
        <a:graphic>
          <a:graphicData uri="http://schemas.openxmlformats.org/drawingml/2006/table">
            <a:tbl>
              <a:tblPr/>
              <a:tblGrid>
                <a:gridCol w="801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01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92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Original Problem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88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59576C"/>
                          </a:solidFill>
                          <a:latin typeface="Arial"/>
                        </a:rPr>
                        <a:t>Minimize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4423E"/>
                          </a:solidFill>
                          <a:latin typeface="Arial"/>
                        </a:rPr>
                        <a:t>X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76645F"/>
                          </a:solidFill>
                          <a:latin typeface="Arial"/>
                        </a:rPr>
                        <a:t>Constraint </a:t>
                      </a:r>
                      <a:r>
                        <a:rPr lang="es" sz="500" b="1">
                          <a:solidFill>
                            <a:srgbClr val="36373D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3858A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2524B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E95A2"/>
                          </a:solidFill>
                          <a:latin typeface="Arial"/>
                        </a:rPr>
                        <a:t>&gt;=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12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Constraint </a:t>
                      </a:r>
                      <a:r>
                        <a:rPr lang="es" sz="500" b="1">
                          <a:solidFill>
                            <a:srgbClr val="5C6C77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4423E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17485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2799D"/>
                          </a:solidFill>
                          <a:latin typeface="Arial"/>
                        </a:rPr>
                        <a:t>&gt;=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12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76645F"/>
                          </a:solidFill>
                          <a:latin typeface="Arial"/>
                        </a:rPr>
                        <a:t>Constraint 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4423E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2799D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50" i="1" spc="-50">
                          <a:solidFill>
                            <a:srgbClr val="83858A"/>
                          </a:solidFill>
                          <a:latin typeface="Tahoma"/>
                        </a:rPr>
                        <a:t>&gt;=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938A7D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Constraint 4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9576C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4423E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50" i="1" spc="-50">
                          <a:solidFill>
                            <a:srgbClr val="65758A"/>
                          </a:solidFill>
                          <a:latin typeface="Tahoma"/>
                        </a:rPr>
                        <a:t>&gt;=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57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76645F"/>
                          </a:solidFill>
                          <a:latin typeface="Arial"/>
                        </a:rPr>
                        <a:t>Dual Problem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95668"/>
                          </a:solidFill>
                          <a:latin typeface="Arial"/>
                        </a:rPr>
                        <a:t>Constraint </a:t>
                      </a:r>
                      <a:r>
                        <a:rPr lang="en-US" sz="600" b="1">
                          <a:solidFill>
                            <a:srgbClr val="325256"/>
                          </a:solidFill>
                          <a:latin typeface="Candara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Constraint </a:t>
                      </a:r>
                      <a:r>
                        <a:rPr lang="en-US" sz="600" b="1">
                          <a:solidFill>
                            <a:srgbClr val="36373D"/>
                          </a:solidFill>
                          <a:latin typeface="Candara"/>
                        </a:rPr>
                        <a:t>2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95668"/>
                          </a:solidFill>
                          <a:latin typeface="Arial"/>
                        </a:rPr>
                        <a:t>Constraint 3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Constraint </a:t>
                      </a:r>
                      <a:r>
                        <a:rPr lang="en-US" sz="500" b="1">
                          <a:solidFill>
                            <a:srgbClr val="1A315B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94488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59576C"/>
                          </a:solidFill>
                          <a:latin typeface="Arial"/>
                        </a:rPr>
                        <a:t>Maximize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93F2D"/>
                          </a:solidFill>
                          <a:latin typeface="Arial"/>
                        </a:rPr>
                        <a:t>t2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6645F"/>
                          </a:solidFill>
                          <a:latin typeface="Arial"/>
                        </a:rPr>
                        <a:t>12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9798B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6645F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59576C"/>
                          </a:solidFill>
                          <a:latin typeface="Arial"/>
                        </a:rPr>
                        <a:t>X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282C38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4423E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87A53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325256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95668"/>
                          </a:solidFill>
                          <a:latin typeface="Arial"/>
                        </a:rPr>
                        <a:t>&lt;=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343757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495668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4423E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6757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3858A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C4B54"/>
                          </a:solidFill>
                          <a:latin typeface="Arial"/>
                        </a:rPr>
                        <a:t>€=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9576C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97536"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44" name="Tabla 43"/>
          <p:cNvGraphicFramePr>
            <a:graphicFrameLocks noGrp="1"/>
          </p:cNvGraphicFramePr>
          <p:nvPr/>
        </p:nvGraphicFramePr>
        <p:xfrm>
          <a:off x="1536192" y="7348728"/>
          <a:ext cx="5611368" cy="324612"/>
        </p:xfrm>
        <a:graphic>
          <a:graphicData uri="http://schemas.openxmlformats.org/drawingml/2006/table">
            <a:tbl>
              <a:tblPr/>
              <a:tblGrid>
                <a:gridCol w="1136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1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3632"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Linear Programming Solution Screen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marL="1092200" indent="0"/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Taylor's Introduction to Management Science Textbook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marR="101600" indent="0" algn="r"/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Developed by Howard J. Weiss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marL="139700" indent="0"/>
                      <a:r>
                        <a:rPr lang="en-US" sz="1050" b="1">
                          <a:solidFill>
                            <a:srgbClr val="C22C1F"/>
                          </a:solidFill>
                          <a:latin typeface="Arial"/>
                        </a:rPr>
                        <a:t>o</a:t>
                      </a:r>
                    </a:p>
                  </a:txBody>
                  <a:tcPr marL="0" marR="0" marT="0" marB="0">
                    <a:solidFill>
                      <a:srgbClr val="DDE0E4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0"/>
                      <a:r>
                        <a:rPr lang="en-US" sz="1050" b="1">
                          <a:solidFill>
                            <a:srgbClr val="0B6DDB"/>
                          </a:solidFill>
                          <a:latin typeface="Arial"/>
                        </a:rPr>
                        <a:t>91 </a:t>
                      </a:r>
                      <a:r>
                        <a:rPr lang="en-US" sz="1050" b="1">
                          <a:solidFill>
                            <a:srgbClr val="2B2A2E"/>
                          </a:solidFill>
                          <a:latin typeface="Arial"/>
                        </a:rPr>
                        <a:t>Q L </a:t>
                      </a:r>
                      <a:r>
                        <a:rPr lang="es" sz="1050" b="1">
                          <a:solidFill>
                            <a:srgbClr val="717EA6"/>
                          </a:solidFill>
                          <a:latin typeface="Arial"/>
                        </a:rPr>
                        <a:t>ü </a:t>
                      </a:r>
                      <a:r>
                        <a:rPr lang="en-US" sz="1050" b="1">
                          <a:solidFill>
                            <a:srgbClr val="0864B8"/>
                          </a:solidFill>
                          <a:latin typeface="Arial"/>
                        </a:rPr>
                        <a:t>C </a:t>
                      </a:r>
                      <a:r>
                        <a:rPr lang="en-US" sz="1050" b="1">
                          <a:solidFill>
                            <a:srgbClr val="1D538E"/>
                          </a:solidFill>
                          <a:latin typeface="Arial"/>
                        </a:rPr>
                        <a:t>El </a:t>
                      </a:r>
                      <a:r>
                        <a:rPr lang="en-US" sz="1050" b="1">
                          <a:solidFill>
                            <a:srgbClr val="0B6DDB"/>
                          </a:solidFill>
                          <a:latin typeface="Arial"/>
                        </a:rPr>
                        <a:t>Q </a:t>
                      </a:r>
                      <a:r>
                        <a:rPr lang="es" sz="1050" b="1">
                          <a:solidFill>
                            <a:srgbClr val="0864B8"/>
                          </a:solidFill>
                          <a:latin typeface="Arial"/>
                        </a:rPr>
                        <a:t>« </a:t>
                      </a:r>
                      <a:r>
                        <a:rPr lang="en-US" sz="1050" b="1">
                          <a:latin typeface="Arial"/>
                        </a:rPr>
                        <a:t>O </a:t>
                      </a:r>
                      <a:r>
                        <a:rPr lang="en-US" sz="1050" b="1">
                          <a:solidFill>
                            <a:srgbClr val="1D538E"/>
                          </a:solidFill>
                          <a:latin typeface="Arial"/>
                        </a:rPr>
                        <a:t>g| </a:t>
                      </a:r>
                      <a:r>
                        <a:rPr lang="en-US" sz="1050" b="1">
                          <a:solidFill>
                            <a:srgbClr val="0864B8"/>
                          </a:solidFill>
                          <a:latin typeface="Arial"/>
                        </a:rPr>
                        <a:t>f </a:t>
                      </a:r>
                      <a:r>
                        <a:rPr lang="en-US" sz="1050" b="1">
                          <a:solidFill>
                            <a:srgbClr val="75ACD8"/>
                          </a:solidFill>
                          <a:latin typeface="Arial"/>
                        </a:rPr>
                        <a:t>O </a:t>
                      </a:r>
                      <a:r>
                        <a:rPr lang="en-US" sz="1050" b="1">
                          <a:latin typeface="Arial"/>
                        </a:rPr>
                        <a:t>:</a:t>
                      </a:r>
                    </a:p>
                  </a:txBody>
                  <a:tcPr marL="0" marR="0" marT="0" marB="0" anchor="b">
                    <a:solidFill>
                      <a:srgbClr val="E2DCD6"/>
                    </a:solidFill>
                  </a:tcPr>
                </a:tc>
                <a:tc>
                  <a:txBody>
                    <a:bodyPr/>
                    <a:lstStyle/>
                    <a:p>
                      <a:pPr marL="457200" indent="0"/>
                      <a:r>
                        <a:rPr lang="en-US" sz="400">
                          <a:solidFill>
                            <a:srgbClr val="58565B"/>
                          </a:solidFill>
                          <a:latin typeface="Arial"/>
                        </a:rPr>
                        <a:t>ESP _ _ 0112 a.m.</a:t>
                      </a:r>
                    </a:p>
                    <a:p>
                      <a:pPr marR="101600" indent="0" algn="r"/>
                      <a:r>
                        <a:rPr lang="en-US" sz="1050" b="1">
                          <a:solidFill>
                            <a:srgbClr val="36373D"/>
                          </a:solidFill>
                          <a:latin typeface="Arial"/>
                        </a:rPr>
                        <a:t>- </a:t>
                      </a:r>
                      <a:r>
                        <a:rPr lang="en-US" sz="400">
                          <a:solidFill>
                            <a:srgbClr val="36373D"/>
                          </a:solidFill>
                          <a:latin typeface="Arial"/>
                        </a:rPr>
                        <a:t>LAA </a:t>
                      </a:r>
                      <a:r>
                        <a:rPr lang="en-US" sz="850" i="1" spc="100">
                          <a:solidFill>
                            <a:srgbClr val="58565B"/>
                          </a:solidFill>
                          <a:latin typeface="Arial"/>
                        </a:rPr>
                        <a:t>* </a:t>
                      </a:r>
                      <a:r>
                        <a:rPr lang="es" sz="850" i="1" spc="100">
                          <a:solidFill>
                            <a:srgbClr val="58565B"/>
                          </a:solidFill>
                          <a:latin typeface="Arial"/>
                        </a:rPr>
                        <a:t>«</a:t>
                      </a:r>
                      <a:r>
                        <a:rPr lang="es" sz="1050" b="1">
                          <a:solidFill>
                            <a:srgbClr val="58565B"/>
                          </a:solidFill>
                          <a:latin typeface="Arial"/>
                        </a:rPr>
                        <a:t> </a:t>
                      </a:r>
                      <a:r>
                        <a:rPr lang="en-US" sz="1050" b="1">
                          <a:solidFill>
                            <a:srgbClr val="201E1F"/>
                          </a:solidFill>
                          <a:latin typeface="Arial"/>
                        </a:rPr>
                        <a:t>° </a:t>
                      </a:r>
                      <a:r>
                        <a:rPr lang="en-US" sz="400">
                          <a:solidFill>
                            <a:srgbClr val="58565B"/>
                          </a:solidFill>
                          <a:latin typeface="Arial"/>
                        </a:rPr>
                        <a:t>HMW2025 </a:t>
                      </a:r>
                      <a:r>
                        <a:rPr lang="en-US" sz="1050" b="1">
                          <a:solidFill>
                            <a:srgbClr val="201E1F"/>
                          </a:solidFill>
                          <a:latin typeface="Arial"/>
                        </a:rPr>
                        <a:t>*</a:t>
                      </a:r>
                    </a:p>
                  </a:txBody>
                  <a:tcPr marL="0" marR="0" marT="0" marB="0" anchor="b">
                    <a:solidFill>
                      <a:srgbClr val="E2DC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" name="Rectángulo 44"/>
          <p:cNvSpPr/>
          <p:nvPr/>
        </p:nvSpPr>
        <p:spPr>
          <a:xfrm>
            <a:off x="1533144" y="8168640"/>
            <a:ext cx="2977896" cy="70408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lnSpc>
                <a:spcPts val="2568"/>
              </a:lnSpc>
              <a:spcBef>
                <a:spcPts val="2730"/>
              </a:spcBef>
            </a:pPr>
            <a:r>
              <a:rPr lang="es" sz="1150" b="1">
                <a:latin typeface="Arial"/>
              </a:rPr>
              <a:t>Ejercicio </a:t>
            </a:r>
            <a:r>
              <a:rPr lang="en-US" sz="1150" b="1">
                <a:latin typeface="Arial"/>
              </a:rPr>
              <a:t>4 — </a:t>
            </a:r>
            <a:r>
              <a:rPr lang="es" sz="1150" b="1">
                <a:latin typeface="Arial"/>
              </a:rPr>
              <a:t>Mezcla de alimentos Enunciado:</a:t>
            </a:r>
          </a:p>
          <a:p>
            <a:pPr indent="0"/>
            <a:r>
              <a:rPr lang="es" sz="1100">
                <a:latin typeface="Arial"/>
              </a:rPr>
              <a:t>Ingredientes A (x) y B (y), costos: A=3, B=5.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612392" y="935736"/>
            <a:ext cx="1743456" cy="135940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98552" indent="0" algn="just">
              <a:lnSpc>
                <a:spcPts val="1800"/>
              </a:lnSpc>
            </a:pPr>
            <a:r>
              <a:rPr lang="en-US" sz="950">
                <a:solidFill>
                  <a:srgbClr val="58565B"/>
                </a:solidFill>
                <a:latin typeface="Candara"/>
              </a:rPr>
              <a:t>•    </a:t>
            </a:r>
            <a:r>
              <a:rPr lang="en-US" sz="950">
                <a:solidFill>
                  <a:srgbClr val="201E1F"/>
                </a:solidFill>
                <a:latin typeface="Candara"/>
              </a:rPr>
              <a:t>x + 2y &gt; 8</a:t>
            </a:r>
          </a:p>
          <a:p>
            <a:pPr marL="98552" indent="0" algn="just">
              <a:lnSpc>
                <a:spcPts val="1800"/>
              </a:lnSpc>
            </a:pPr>
            <a:r>
              <a:rPr lang="en-US" sz="950">
                <a:solidFill>
                  <a:srgbClr val="58565B"/>
                </a:solidFill>
                <a:latin typeface="Candara"/>
              </a:rPr>
              <a:t>•    </a:t>
            </a:r>
            <a:r>
              <a:rPr lang="en-US" sz="950">
                <a:solidFill>
                  <a:srgbClr val="201E1F"/>
                </a:solidFill>
                <a:latin typeface="Candara"/>
              </a:rPr>
              <a:t>2x + </a:t>
            </a:r>
            <a:r>
              <a:rPr lang="es" sz="950">
                <a:solidFill>
                  <a:srgbClr val="201E1F"/>
                </a:solidFill>
                <a:latin typeface="Candara"/>
              </a:rPr>
              <a:t>y </a:t>
            </a:r>
            <a:r>
              <a:rPr lang="en-US" sz="950">
                <a:solidFill>
                  <a:srgbClr val="201E1F"/>
                </a:solidFill>
                <a:latin typeface="Candara"/>
              </a:rPr>
              <a:t>&gt; 6</a:t>
            </a:r>
          </a:p>
          <a:p>
            <a:pPr marL="98552" indent="0" algn="just">
              <a:lnSpc>
                <a:spcPts val="1800"/>
              </a:lnSpc>
              <a:spcAft>
                <a:spcPts val="210"/>
              </a:spcAft>
            </a:pPr>
            <a:r>
              <a:rPr lang="en-US" sz="950">
                <a:solidFill>
                  <a:srgbClr val="58565B"/>
                </a:solidFill>
                <a:latin typeface="Candara"/>
              </a:rPr>
              <a:t>•    </a:t>
            </a:r>
            <a:r>
              <a:rPr lang="en-US" sz="950">
                <a:solidFill>
                  <a:srgbClr val="201E1F"/>
                </a:solidFill>
                <a:latin typeface="Candara"/>
              </a:rPr>
              <a:t>x,y &gt; 0</a:t>
            </a:r>
          </a:p>
          <a:p>
            <a:pPr indent="0">
              <a:lnSpc>
                <a:spcPts val="1800"/>
              </a:lnSpc>
              <a:spcAft>
                <a:spcPts val="420"/>
              </a:spcAft>
            </a:pPr>
            <a:r>
              <a:rPr lang="en-US" sz="950">
                <a:solidFill>
                  <a:srgbClr val="201E1F"/>
                </a:solidFill>
                <a:latin typeface="Candara"/>
              </a:rPr>
              <a:t>Primal: Min Z </a:t>
            </a:r>
            <a:r>
              <a:rPr lang="en-US" sz="950">
                <a:latin typeface="Candara"/>
              </a:rPr>
              <a:t>= </a:t>
            </a:r>
            <a:r>
              <a:rPr lang="en-US" sz="950">
                <a:solidFill>
                  <a:srgbClr val="201E1F"/>
                </a:solidFill>
                <a:latin typeface="Candara"/>
              </a:rPr>
              <a:t>3x + 5y Dual: Max W </a:t>
            </a:r>
            <a:r>
              <a:rPr lang="en-US" sz="950">
                <a:latin typeface="Candara"/>
              </a:rPr>
              <a:t>= </a:t>
            </a:r>
            <a:r>
              <a:rPr lang="en-US" sz="950">
                <a:solidFill>
                  <a:srgbClr val="201E1F"/>
                </a:solidFill>
                <a:latin typeface="Candara"/>
              </a:rPr>
              <a:t>8u1 + 6u2 s.a. u1 </a:t>
            </a:r>
            <a:r>
              <a:rPr lang="en-US" sz="950">
                <a:solidFill>
                  <a:srgbClr val="58565B"/>
                </a:solidFill>
                <a:latin typeface="Candara"/>
              </a:rPr>
              <a:t>+ </a:t>
            </a:r>
            <a:r>
              <a:rPr lang="en-US" sz="950">
                <a:solidFill>
                  <a:srgbClr val="201E1F"/>
                </a:solidFill>
                <a:latin typeface="Candara"/>
              </a:rPr>
              <a:t>2u2 &lt;3; 2u1 + u2 &lt;5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533144" y="2484120"/>
            <a:ext cx="1520952" cy="1524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spcBef>
                <a:spcPts val="420"/>
              </a:spcBef>
            </a:pPr>
            <a:r>
              <a:rPr lang="es" sz="1100">
                <a:latin typeface="Arial"/>
              </a:rPr>
              <a:t>Resuelto </a:t>
            </a:r>
            <a:r>
              <a:rPr lang="en-US" sz="1100">
                <a:latin typeface="Arial"/>
              </a:rPr>
              <a:t>con RStudio: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542288" y="2816352"/>
            <a:ext cx="274320" cy="6096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spcAft>
                <a:spcPts val="210"/>
              </a:spcAft>
            </a:pPr>
            <a:r>
              <a:rPr lang="en-US" sz="400">
                <a:solidFill>
                  <a:srgbClr val="86B7DD"/>
                </a:solidFill>
                <a:latin typeface="Arial"/>
              </a:rPr>
              <a:t>© </a:t>
            </a:r>
            <a:r>
              <a:rPr lang="en-US" sz="400">
                <a:solidFill>
                  <a:srgbClr val="867570"/>
                </a:solidFill>
                <a:latin typeface="Arial"/>
              </a:rPr>
              <a:t>RStudio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560576" y="2929128"/>
            <a:ext cx="1889760" cy="17373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lnSpc>
                <a:spcPts val="960"/>
              </a:lnSpc>
            </a:pPr>
            <a:r>
              <a:rPr lang="en-US" sz="400">
                <a:solidFill>
                  <a:srgbClr val="867570"/>
                </a:solidFill>
                <a:latin typeface="Arial"/>
              </a:rPr>
              <a:t>File Edit </a:t>
            </a:r>
            <a:r>
              <a:rPr lang="en-US" sz="400">
                <a:solidFill>
                  <a:srgbClr val="717EA6"/>
                </a:solidFill>
                <a:latin typeface="Arial"/>
              </a:rPr>
              <a:t>Code </a:t>
            </a:r>
            <a:r>
              <a:rPr lang="en-US" sz="400">
                <a:solidFill>
                  <a:srgbClr val="867570"/>
                </a:solidFill>
                <a:latin typeface="Arial"/>
              </a:rPr>
              <a:t>View </a:t>
            </a:r>
            <a:r>
              <a:rPr lang="en-US" sz="400">
                <a:solidFill>
                  <a:srgbClr val="717EA6"/>
                </a:solidFill>
                <a:latin typeface="Arial"/>
              </a:rPr>
              <a:t>Plots </a:t>
            </a:r>
            <a:r>
              <a:rPr lang="en-US" sz="400">
                <a:solidFill>
                  <a:srgbClr val="AC9377"/>
                </a:solidFill>
                <a:latin typeface="Arial"/>
              </a:rPr>
              <a:t>Session </a:t>
            </a:r>
            <a:r>
              <a:rPr lang="en-US" sz="400">
                <a:solidFill>
                  <a:srgbClr val="867570"/>
                </a:solidFill>
                <a:latin typeface="Arial"/>
              </a:rPr>
              <a:t>Build Debug </a:t>
            </a:r>
            <a:r>
              <a:rPr lang="en-US" sz="400">
                <a:solidFill>
                  <a:srgbClr val="717EA6"/>
                </a:solidFill>
                <a:latin typeface="Arial"/>
              </a:rPr>
              <a:t>Profile </a:t>
            </a:r>
            <a:r>
              <a:rPr lang="en-US" sz="400">
                <a:solidFill>
                  <a:srgbClr val="A5ACB5"/>
                </a:solidFill>
                <a:latin typeface="Arial"/>
              </a:rPr>
              <a:t>Tools </a:t>
            </a:r>
            <a:r>
              <a:rPr lang="en-US" sz="400">
                <a:solidFill>
                  <a:srgbClr val="717EA6"/>
                </a:solidFill>
                <a:latin typeface="Arial"/>
              </a:rPr>
              <a:t>Help </a:t>
            </a:r>
            <a:r>
              <a:rPr lang="es" sz="400">
                <a:solidFill>
                  <a:srgbClr val="1B9F71"/>
                </a:solidFill>
                <a:latin typeface="Arial"/>
              </a:rPr>
              <a:t>O </a:t>
            </a:r>
            <a:r>
              <a:rPr lang="en-US" sz="400">
                <a:solidFill>
                  <a:srgbClr val="1B9F71"/>
                </a:solidFill>
                <a:latin typeface="Arial"/>
              </a:rPr>
              <a:t>'    </a:t>
            </a:r>
            <a:r>
              <a:rPr lang="en-US" sz="400">
                <a:solidFill>
                  <a:srgbClr val="A1BD71"/>
                </a:solidFill>
                <a:latin typeface="Arial"/>
              </a:rPr>
              <a:t>"3* </a:t>
            </a:r>
            <a:r>
              <a:rPr lang="es" sz="400">
                <a:solidFill>
                  <a:srgbClr val="86B7DD"/>
                </a:solidFill>
                <a:latin typeface="Arial"/>
              </a:rPr>
              <a:t>¡j-J |¿-|i    </a:t>
            </a:r>
            <a:r>
              <a:rPr lang="en-US" sz="400">
                <a:solidFill>
                  <a:srgbClr val="86B7DD"/>
                </a:solidFill>
                <a:latin typeface="Arial"/>
              </a:rPr>
              <a:t>e=3    </a:t>
            </a:r>
            <a:r>
              <a:rPr lang="en-US" sz="450" i="1">
                <a:solidFill>
                  <a:srgbClr val="A5ACB5"/>
                </a:solidFill>
                <a:latin typeface="Times New Roman"/>
              </a:rPr>
              <a:t>4</a:t>
            </a:r>
            <a:r>
              <a:rPr lang="en-US" sz="400">
                <a:solidFill>
                  <a:srgbClr val="A5ACB5"/>
                </a:solidFill>
                <a:latin typeface="Arial"/>
              </a:rPr>
              <a:t> Go </a:t>
            </a:r>
            <a:r>
              <a:rPr lang="en-US" sz="400">
                <a:solidFill>
                  <a:srgbClr val="AC9377"/>
                </a:solidFill>
                <a:latin typeface="Arial"/>
              </a:rPr>
              <a:t>to </a:t>
            </a:r>
            <a:r>
              <a:rPr lang="en-US" sz="400">
                <a:solidFill>
                  <a:srgbClr val="A5ACB5"/>
                </a:solidFill>
                <a:latin typeface="Arial"/>
              </a:rPr>
              <a:t>file/function    </a:t>
            </a:r>
            <a:r>
              <a:rPr lang="en-US" sz="400">
                <a:solidFill>
                  <a:srgbClr val="36373D"/>
                </a:solidFill>
                <a:latin typeface="Arial"/>
              </a:rPr>
              <a:t>* </a:t>
            </a:r>
            <a:r>
              <a:rPr lang="en-US" sz="400">
                <a:solidFill>
                  <a:srgbClr val="867570"/>
                </a:solidFill>
                <a:latin typeface="Arial"/>
              </a:rPr>
              <a:t>Addins</a:t>
            </a:r>
          </a:p>
        </p:txBody>
      </p:sp>
      <p:sp>
        <p:nvSpPr>
          <p:cNvPr id="6" name="Rectángulo 5"/>
          <p:cNvSpPr/>
          <p:nvPr/>
        </p:nvSpPr>
        <p:spPr>
          <a:xfrm>
            <a:off x="2502408" y="3160776"/>
            <a:ext cx="313944" cy="7010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lnSpc>
                <a:spcPts val="960"/>
              </a:lnSpc>
            </a:pPr>
            <a:r>
              <a:rPr lang="en-US" sz="400">
                <a:solidFill>
                  <a:srgbClr val="717EA6"/>
                </a:solidFill>
                <a:latin typeface="Arial"/>
              </a:rPr>
              <a:t>®' </a:t>
            </a:r>
            <a:r>
              <a:rPr lang="en-US" sz="400">
                <a:solidFill>
                  <a:srgbClr val="867570"/>
                </a:solidFill>
                <a:latin typeface="Arial"/>
              </a:rPr>
              <a:t>EjD3Minl.R</a:t>
            </a:r>
          </a:p>
        </p:txBody>
      </p:sp>
      <p:sp>
        <p:nvSpPr>
          <p:cNvPr id="7" name="Rectángulo 6"/>
          <p:cNvSpPr/>
          <p:nvPr/>
        </p:nvSpPr>
        <p:spPr>
          <a:xfrm>
            <a:off x="2097024" y="3176016"/>
            <a:ext cx="231648" cy="67056"/>
          </a:xfrm>
          <a:prstGeom prst="rect">
            <a:avLst/>
          </a:prstGeom>
          <a:solidFill>
            <a:srgbClr val="F5F5E9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35547B"/>
                </a:solidFill>
                <a:latin typeface="Arial"/>
              </a:rPr>
              <a:t>EjD2Mini</a:t>
            </a:r>
          </a:p>
        </p:txBody>
      </p:sp>
      <p:sp>
        <p:nvSpPr>
          <p:cNvPr id="8" name="Rectángulo 7"/>
          <p:cNvSpPr/>
          <p:nvPr/>
        </p:nvSpPr>
        <p:spPr>
          <a:xfrm>
            <a:off x="2993136" y="3176016"/>
            <a:ext cx="323088" cy="6705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3B3E79"/>
                </a:solidFill>
                <a:latin typeface="Arial"/>
              </a:rPr>
              <a:t>EjD4Mini.R</a:t>
            </a:r>
          </a:p>
        </p:txBody>
      </p:sp>
      <p:sp>
        <p:nvSpPr>
          <p:cNvPr id="9" name="Rectángulo 8"/>
          <p:cNvSpPr/>
          <p:nvPr/>
        </p:nvSpPr>
        <p:spPr>
          <a:xfrm>
            <a:off x="1627632" y="3176016"/>
            <a:ext cx="295656" cy="5486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spcAft>
                <a:spcPts val="210"/>
              </a:spcAft>
            </a:pPr>
            <a:r>
              <a:rPr lang="en-US" sz="400">
                <a:solidFill>
                  <a:srgbClr val="5C7FB6"/>
                </a:solidFill>
                <a:latin typeface="Arial"/>
              </a:rPr>
              <a:t>8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EjDIMini.R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1837944" y="3279648"/>
            <a:ext cx="923544" cy="6096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552"/>
              </a:lnSpc>
            </a:pPr>
            <a:r>
              <a:rPr lang="en-US" sz="400">
                <a:solidFill>
                  <a:srgbClr val="86B7DD"/>
                </a:solidFill>
                <a:latin typeface="Arial"/>
              </a:rPr>
              <a:t>. y (7 Source on Save    </a:t>
            </a:r>
            <a:r>
              <a:rPr lang="en-US" sz="450" i="1">
                <a:solidFill>
                  <a:srgbClr val="86B7DD"/>
                </a:solidFill>
                <a:latin typeface="Times New Roman"/>
              </a:rPr>
              <a:t>/ .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1703832" y="3355848"/>
            <a:ext cx="1929384" cy="5791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lnSpc>
                <a:spcPts val="552"/>
              </a:lnSpc>
            </a:pPr>
            <a:r>
              <a:rPr lang="en-US" sz="450" b="1">
                <a:solidFill>
                  <a:srgbClr val="4C4B54"/>
                </a:solidFill>
                <a:latin typeface="Tahoma"/>
              </a:rPr>
              <a:t>9 </a:t>
            </a:r>
            <a:r>
              <a:rPr lang="en-US" sz="450" b="1">
                <a:solidFill>
                  <a:srgbClr val="282C38"/>
                </a:solidFill>
                <a:latin typeface="Tahoma"/>
              </a:rPr>
              <a:t>f.con.</a:t>
            </a:r>
            <a:r>
              <a:rPr lang="en-US" sz="450" b="1">
                <a:solidFill>
                  <a:srgbClr val="294174"/>
                </a:solidFill>
                <a:latin typeface="Tahoma"/>
              </a:rPr>
              <a:t>dual &lt;- </a:t>
            </a:r>
            <a:r>
              <a:rPr lang="en-US" sz="450" b="1">
                <a:solidFill>
                  <a:srgbClr val="282C38"/>
                </a:solidFill>
                <a:latin typeface="Tahoma"/>
              </a:rPr>
              <a:t>matrix(e(l,2,2,l), nrow=2, </a:t>
            </a:r>
            <a:r>
              <a:rPr lang="en-US" sz="450" b="1">
                <a:solidFill>
                  <a:srgbClr val="716F74"/>
                </a:solidFill>
                <a:latin typeface="Tahoma"/>
              </a:rPr>
              <a:t>byrow=TRUE)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1667256" y="3425952"/>
            <a:ext cx="838200" cy="5486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552"/>
              </a:lnSpc>
            </a:pPr>
            <a:r>
              <a:rPr lang="en-US" sz="450" b="1">
                <a:solidFill>
                  <a:srgbClr val="4C4B54"/>
                </a:solidFill>
                <a:latin typeface="Tahoma"/>
              </a:rPr>
              <a:t>10    </a:t>
            </a:r>
            <a:r>
              <a:rPr lang="en-US" sz="450" b="1">
                <a:solidFill>
                  <a:srgbClr val="294174"/>
                </a:solidFill>
                <a:latin typeface="Tahoma"/>
              </a:rPr>
              <a:t>f.rhs.dual </a:t>
            </a:r>
            <a:r>
              <a:rPr lang="en-US" sz="450" b="1">
                <a:solidFill>
                  <a:srgbClr val="8E95A2"/>
                </a:solidFill>
                <a:latin typeface="Tahoma"/>
              </a:rPr>
              <a:t>&lt;- </a:t>
            </a:r>
            <a:r>
              <a:rPr lang="en-US" sz="450" b="1">
                <a:solidFill>
                  <a:srgbClr val="294174"/>
                </a:solidFill>
                <a:latin typeface="Tahoma"/>
              </a:rPr>
              <a:t>c(3,5)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1667256" y="3493008"/>
            <a:ext cx="1048512" cy="5791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552"/>
              </a:lnSpc>
            </a:pPr>
            <a:r>
              <a:rPr lang="en-US" sz="550">
                <a:solidFill>
                  <a:srgbClr val="4C4B54"/>
                </a:solidFill>
                <a:latin typeface="Georgia"/>
              </a:rPr>
              <a:t>11</a:t>
            </a:r>
            <a:r>
              <a:rPr lang="en-US" sz="450" b="1">
                <a:solidFill>
                  <a:srgbClr val="4C4B54"/>
                </a:solidFill>
                <a:latin typeface="Tahoma"/>
              </a:rPr>
              <a:t>    </a:t>
            </a:r>
            <a:r>
              <a:rPr lang="en-US" sz="450" b="1">
                <a:solidFill>
                  <a:srgbClr val="282C38"/>
                </a:solidFill>
                <a:latin typeface="Tahoma"/>
              </a:rPr>
              <a:t>f.dir.</a:t>
            </a:r>
            <a:r>
              <a:rPr lang="en-US" sz="450" b="1">
                <a:solidFill>
                  <a:srgbClr val="294174"/>
                </a:solidFill>
                <a:latin typeface="Tahoma"/>
              </a:rPr>
              <a:t>dual &lt;- </a:t>
            </a:r>
            <a:r>
              <a:rPr lang="en-US" sz="450" b="1">
                <a:solidFill>
                  <a:srgbClr val="4C4B54"/>
                </a:solidFill>
                <a:latin typeface="Tahoma"/>
              </a:rPr>
              <a:t>c</a:t>
            </a:r>
            <a:r>
              <a:rPr lang="en-US" sz="450" b="1">
                <a:solidFill>
                  <a:srgbClr val="488758"/>
                </a:solidFill>
                <a:latin typeface="Tahoma"/>
              </a:rPr>
              <a:t>("&lt;=","&lt;=")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1667256" y="3563112"/>
            <a:ext cx="1996440" cy="12801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-177800">
              <a:lnSpc>
                <a:spcPts val="552"/>
              </a:lnSpc>
            </a:pPr>
            <a:r>
              <a:rPr lang="en-US" sz="450" b="1">
                <a:solidFill>
                  <a:srgbClr val="4C4B54"/>
                </a:solidFill>
                <a:latin typeface="Tahoma"/>
              </a:rPr>
              <a:t>12    dual4 </a:t>
            </a:r>
            <a:r>
              <a:rPr lang="en-US" sz="450" b="1">
                <a:solidFill>
                  <a:srgbClr val="8E95A2"/>
                </a:solidFill>
                <a:latin typeface="Tahoma"/>
              </a:rPr>
              <a:t>&lt;- </a:t>
            </a:r>
            <a:r>
              <a:rPr lang="en-US" sz="450" b="1">
                <a:solidFill>
                  <a:srgbClr val="488758"/>
                </a:solidFill>
                <a:latin typeface="Tahoma"/>
              </a:rPr>
              <a:t>lp("max", </a:t>
            </a:r>
            <a:r>
              <a:rPr lang="en-US" sz="450" b="1">
                <a:solidFill>
                  <a:srgbClr val="282C38"/>
                </a:solidFill>
                <a:latin typeface="Tahoma"/>
              </a:rPr>
              <a:t>f.obj.dual, f.con.dual, </a:t>
            </a:r>
            <a:r>
              <a:rPr lang="en-US" sz="450" b="1">
                <a:latin typeface="Tahoma"/>
              </a:rPr>
              <a:t>f.</a:t>
            </a:r>
            <a:r>
              <a:rPr lang="en-US" sz="450" b="1">
                <a:solidFill>
                  <a:srgbClr val="282C38"/>
                </a:solidFill>
                <a:latin typeface="Tahoma"/>
              </a:rPr>
              <a:t>dir.dual cat</a:t>
            </a:r>
            <a:r>
              <a:rPr lang="en-US" sz="450" b="1">
                <a:solidFill>
                  <a:srgbClr val="5B8B50"/>
                </a:solidFill>
                <a:latin typeface="Tahoma"/>
              </a:rPr>
              <a:t>("Dual </a:t>
            </a:r>
            <a:r>
              <a:rPr lang="en-US" sz="450" b="1">
                <a:solidFill>
                  <a:srgbClr val="357D46"/>
                </a:solidFill>
                <a:latin typeface="Tahoma"/>
              </a:rPr>
              <a:t>4 </a:t>
            </a:r>
            <a:r>
              <a:rPr lang="en-US" sz="450" b="1">
                <a:solidFill>
                  <a:srgbClr val="488758"/>
                </a:solidFill>
                <a:latin typeface="Tahoma"/>
              </a:rPr>
              <a:t>(ul,u2):", </a:t>
            </a:r>
            <a:r>
              <a:rPr lang="en-US" sz="450" b="1">
                <a:solidFill>
                  <a:srgbClr val="4C4B54"/>
                </a:solidFill>
                <a:latin typeface="Tahoma"/>
              </a:rPr>
              <a:t>dual4Ssolution, </a:t>
            </a:r>
            <a:r>
              <a:rPr lang="en-US" sz="450" b="1">
                <a:solidFill>
                  <a:srgbClr val="5B8B50"/>
                </a:solidFill>
                <a:latin typeface="Tahoma"/>
              </a:rPr>
              <a:t>"\nw </a:t>
            </a:r>
            <a:r>
              <a:rPr lang="es" sz="450" b="1">
                <a:solidFill>
                  <a:srgbClr val="357D46"/>
                </a:solidFill>
                <a:latin typeface="Tahoma"/>
              </a:rPr>
              <a:t>óptimo:",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1621536" y="3700272"/>
            <a:ext cx="164592" cy="140208"/>
          </a:xfrm>
          <a:prstGeom prst="rect">
            <a:avLst/>
          </a:prstGeom>
          <a:solidFill>
            <a:srgbClr val="F5F5E9"/>
          </a:solidFill>
        </p:spPr>
        <p:txBody>
          <a:bodyPr lIns="0" tIns="0" rIns="0" bIns="0">
            <a:noAutofit/>
          </a:bodyPr>
          <a:lstStyle/>
          <a:p>
            <a:pPr indent="0"/>
            <a:r>
              <a:rPr lang="en-US" sz="450" b="1">
                <a:solidFill>
                  <a:srgbClr val="58565B"/>
                </a:solidFill>
                <a:latin typeface="Tahoma"/>
              </a:rPr>
              <a:t>14</a:t>
            </a:r>
          </a:p>
          <a:p>
            <a:pPr indent="0"/>
            <a:r>
              <a:rPr lang="en-US" sz="400">
                <a:solidFill>
                  <a:srgbClr val="58565B"/>
                </a:solidFill>
                <a:latin typeface="Arial"/>
              </a:rPr>
              <a:t>15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4047744" y="3176016"/>
            <a:ext cx="518160" cy="17068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r"/>
            <a:r>
              <a:rPr lang="en-US" sz="400">
                <a:solidFill>
                  <a:srgbClr val="8E95A2"/>
                </a:solidFill>
                <a:latin typeface="Arial"/>
              </a:rPr>
              <a:t>= □</a:t>
            </a:r>
          </a:p>
          <a:p>
            <a:pPr indent="0" algn="r"/>
            <a:r>
              <a:rPr lang="en-US" sz="400">
                <a:solidFill>
                  <a:srgbClr val="76645F"/>
                </a:solidFill>
                <a:latin typeface="Arial"/>
              </a:rPr>
              <a:t>I Source * —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3706368" y="3553968"/>
            <a:ext cx="719328" cy="1524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/>
            <a:r>
              <a:rPr lang="en-US" sz="450" b="1">
                <a:solidFill>
                  <a:srgbClr val="41408E"/>
                </a:solidFill>
                <a:latin typeface="Tahoma"/>
              </a:rPr>
              <a:t>rep(</a:t>
            </a:r>
            <a:r>
              <a:rPr lang="en-US" sz="550">
                <a:solidFill>
                  <a:srgbClr val="41408E"/>
                </a:solidFill>
                <a:latin typeface="Georgia"/>
              </a:rPr>
              <a:t>0</a:t>
            </a:r>
            <a:r>
              <a:rPr lang="en-US" sz="450" b="1">
                <a:solidFill>
                  <a:srgbClr val="41408E"/>
                </a:solidFill>
                <a:latin typeface="Tahoma"/>
              </a:rPr>
              <a:t>,</a:t>
            </a:r>
            <a:r>
              <a:rPr lang="en-US" sz="550">
                <a:solidFill>
                  <a:srgbClr val="41408E"/>
                </a:solidFill>
                <a:latin typeface="Georgia"/>
              </a:rPr>
              <a:t>2</a:t>
            </a:r>
            <a:r>
              <a:rPr lang="en-US" sz="450" b="1">
                <a:solidFill>
                  <a:srgbClr val="41408E"/>
                </a:solidFill>
                <a:latin typeface="Tahoma"/>
              </a:rPr>
              <a:t>))</a:t>
            </a:r>
          </a:p>
          <a:p>
            <a:pPr indent="0"/>
            <a:r>
              <a:rPr lang="en-US" sz="450" b="1">
                <a:solidFill>
                  <a:srgbClr val="4C4B54"/>
                </a:solidFill>
                <a:latin typeface="Tahoma"/>
              </a:rPr>
              <a:t>dual4tobjval</a:t>
            </a:r>
            <a:r>
              <a:rPr lang="en-US" sz="450" b="1">
                <a:solidFill>
                  <a:srgbClr val="79798B"/>
                </a:solidFill>
                <a:latin typeface="Tahoma"/>
              </a:rPr>
              <a:t>, </a:t>
            </a:r>
            <a:r>
              <a:rPr lang="en-US" sz="450" b="1">
                <a:solidFill>
                  <a:srgbClr val="73965D"/>
                </a:solidFill>
                <a:latin typeface="Tahoma"/>
              </a:rPr>
              <a:t>'’\n"&gt;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4968240" y="3169920"/>
            <a:ext cx="865632" cy="73152"/>
          </a:xfrm>
          <a:prstGeom prst="rect">
            <a:avLst/>
          </a:prstGeom>
          <a:solidFill>
            <a:srgbClr val="F5F5E9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351A1B"/>
                </a:solidFill>
                <a:latin typeface="Arial"/>
              </a:rPr>
              <a:t>History Connections Tutorial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1810512" y="3770376"/>
            <a:ext cx="838200" cy="34442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177800">
              <a:lnSpc>
                <a:spcPts val="528"/>
              </a:lnSpc>
            </a:pPr>
            <a:r>
              <a:rPr lang="en-US" sz="450" b="1">
                <a:solidFill>
                  <a:srgbClr val="76A398"/>
                </a:solidFill>
                <a:latin typeface="Tahoma"/>
              </a:rPr>
              <a:t>- </a:t>
            </a:r>
            <a:r>
              <a:rPr lang="es" sz="450" b="1">
                <a:solidFill>
                  <a:srgbClr val="76A398"/>
                </a:solidFill>
                <a:latin typeface="Tahoma"/>
              </a:rPr>
              <a:t>Gráfica </a:t>
            </a:r>
            <a:r>
              <a:rPr lang="en-US" sz="450" b="1">
                <a:solidFill>
                  <a:srgbClr val="76A398"/>
                </a:solidFill>
                <a:latin typeface="Tahoma"/>
              </a:rPr>
              <a:t>Primal — </a:t>
            </a:r>
            <a:r>
              <a:rPr lang="en-US" sz="450" b="1">
                <a:solidFill>
                  <a:srgbClr val="2B2A2E"/>
                </a:solidFill>
                <a:latin typeface="Arial"/>
              </a:rPr>
              <a:t>x </a:t>
            </a:r>
            <a:r>
              <a:rPr lang="en-US" sz="450" b="1">
                <a:solidFill>
                  <a:srgbClr val="76A398"/>
                </a:solidFill>
                <a:latin typeface="Arial"/>
              </a:rPr>
              <a:t>&lt;- </a:t>
            </a:r>
            <a:r>
              <a:rPr lang="en-US" sz="450" b="1">
                <a:solidFill>
                  <a:srgbClr val="2B2A2E"/>
                </a:solidFill>
                <a:latin typeface="Arial"/>
              </a:rPr>
              <a:t>seq</a:t>
            </a:r>
            <a:r>
              <a:rPr lang="en-US" sz="450" b="1">
                <a:solidFill>
                  <a:srgbClr val="2C3ECB"/>
                </a:solidFill>
                <a:latin typeface="Arial"/>
              </a:rPr>
              <a:t>(0,15,0.1) </a:t>
            </a:r>
            <a:r>
              <a:rPr lang="en-US" sz="450" b="1">
                <a:solidFill>
                  <a:srgbClr val="2B2A2E"/>
                </a:solidFill>
                <a:latin typeface="Tahoma"/>
              </a:rPr>
              <a:t>yl </a:t>
            </a:r>
            <a:r>
              <a:rPr lang="en-US" sz="450" b="1">
                <a:solidFill>
                  <a:srgbClr val="76A398"/>
                </a:solidFill>
                <a:latin typeface="Tahoma"/>
              </a:rPr>
              <a:t>&lt;- </a:t>
            </a:r>
            <a:r>
              <a:rPr lang="en-US" sz="450" b="1">
                <a:solidFill>
                  <a:srgbClr val="2C3ECB"/>
                </a:solidFill>
                <a:latin typeface="Tahoma"/>
              </a:rPr>
              <a:t>(8 </a:t>
            </a:r>
            <a:r>
              <a:rPr lang="en-US" sz="450" b="1">
                <a:solidFill>
                  <a:srgbClr val="76A398"/>
                </a:solidFill>
                <a:latin typeface="Tahoma"/>
              </a:rPr>
              <a:t>- </a:t>
            </a:r>
            <a:r>
              <a:rPr lang="en-US" sz="450" b="1">
                <a:solidFill>
                  <a:srgbClr val="2C3ECB"/>
                </a:solidFill>
                <a:latin typeface="Arial"/>
              </a:rPr>
              <a:t>x)/2 </a:t>
            </a:r>
            <a:r>
              <a:rPr lang="en-US" sz="450" b="1">
                <a:solidFill>
                  <a:srgbClr val="58565B"/>
                </a:solidFill>
                <a:latin typeface="Arial"/>
              </a:rPr>
              <a:t>y</a:t>
            </a:r>
            <a:r>
              <a:rPr lang="en-US" sz="500">
                <a:solidFill>
                  <a:srgbClr val="58565B"/>
                </a:solidFill>
                <a:latin typeface="Candara"/>
              </a:rPr>
              <a:t>2</a:t>
            </a:r>
            <a:r>
              <a:rPr lang="en-US" sz="450" b="1">
                <a:solidFill>
                  <a:srgbClr val="58565B"/>
                </a:solidFill>
                <a:latin typeface="Arial"/>
              </a:rPr>
              <a:t> </a:t>
            </a:r>
            <a:r>
              <a:rPr lang="en-US" sz="450" b="1">
                <a:solidFill>
                  <a:srgbClr val="76A398"/>
                </a:solidFill>
                <a:latin typeface="Arial"/>
              </a:rPr>
              <a:t>&lt;- </a:t>
            </a:r>
            <a:r>
              <a:rPr lang="en-US" sz="450" b="1">
                <a:solidFill>
                  <a:srgbClr val="6771E7"/>
                </a:solidFill>
                <a:latin typeface="Arial"/>
              </a:rPr>
              <a:t>(6 - </a:t>
            </a:r>
            <a:r>
              <a:rPr lang="en-US" sz="450" b="1">
                <a:solidFill>
                  <a:srgbClr val="4B6EA5"/>
                </a:solidFill>
                <a:latin typeface="Arial"/>
              </a:rPr>
              <a:t>2~x) </a:t>
            </a:r>
            <a:r>
              <a:rPr lang="en-US" sz="450" b="1">
                <a:solidFill>
                  <a:srgbClr val="2B2A2E"/>
                </a:solidFill>
                <a:latin typeface="Tahoma"/>
              </a:rPr>
              <a:t>ggplotQ </a:t>
            </a:r>
            <a:r>
              <a:rPr lang="en-US" sz="450" b="1">
                <a:solidFill>
                  <a:srgbClr val="76A398"/>
                </a:solidFill>
                <a:latin typeface="Tahoma"/>
              </a:rPr>
              <a:t>+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1880616" y="4123944"/>
            <a:ext cx="1335024" cy="13106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lnSpc>
                <a:spcPts val="528"/>
              </a:lnSpc>
            </a:pPr>
            <a:r>
              <a:rPr lang="en-US" sz="450" b="1">
                <a:solidFill>
                  <a:srgbClr val="2B2A2E"/>
                </a:solidFill>
                <a:latin typeface="Tahoma"/>
              </a:rPr>
              <a:t>geom_l </a:t>
            </a:r>
            <a:r>
              <a:rPr lang="en-US" sz="450" b="1">
                <a:solidFill>
                  <a:srgbClr val="76A398"/>
                </a:solidFill>
                <a:latin typeface="Tahoma"/>
              </a:rPr>
              <a:t>i </a:t>
            </a:r>
            <a:r>
              <a:rPr lang="en-US" sz="450" b="1">
                <a:solidFill>
                  <a:srgbClr val="58565B"/>
                </a:solidFill>
                <a:latin typeface="Tahoma"/>
              </a:rPr>
              <a:t>ne (aes </a:t>
            </a:r>
            <a:r>
              <a:rPr lang="en-US" sz="450" b="1">
                <a:solidFill>
                  <a:srgbClr val="2B2A2E"/>
                </a:solidFill>
                <a:latin typeface="Tahoma"/>
              </a:rPr>
              <a:t>Cx=x</a:t>
            </a:r>
            <a:r>
              <a:rPr lang="en-US" sz="450" b="1">
                <a:latin typeface="Tahoma"/>
              </a:rPr>
              <a:t>, </a:t>
            </a:r>
            <a:r>
              <a:rPr lang="en-US" sz="450" b="1">
                <a:solidFill>
                  <a:srgbClr val="58565B"/>
                </a:solidFill>
                <a:latin typeface="Tahoma"/>
              </a:rPr>
              <a:t>y=yl) , col or </a:t>
            </a:r>
            <a:r>
              <a:rPr lang="en-US" sz="400" b="1">
                <a:solidFill>
                  <a:srgbClr val="58565B"/>
                </a:solidFill>
                <a:latin typeface="Arial"/>
              </a:rPr>
              <a:t>= </a:t>
            </a:r>
            <a:r>
              <a:rPr lang="en-US" sz="400" b="1">
                <a:solidFill>
                  <a:srgbClr val="0504F4"/>
                </a:solidFill>
                <a:latin typeface="Arial"/>
              </a:rPr>
              <a:t>[¡JJIJj </a:t>
            </a:r>
            <a:r>
              <a:rPr lang="en-US" sz="450" b="1">
                <a:solidFill>
                  <a:srgbClr val="58565B"/>
                </a:solidFill>
                <a:latin typeface="Tahoma"/>
              </a:rPr>
              <a:t>geom_1ine(ae5(x=x,y=y2) ,color=    </a:t>
            </a:r>
            <a:r>
              <a:rPr lang="en-US" sz="450" b="1" baseline="30000">
                <a:solidFill>
                  <a:srgbClr val="76A398"/>
                </a:solidFill>
                <a:latin typeface="Tahoma"/>
              </a:rPr>
              <a:t>+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4620768" y="3279648"/>
            <a:ext cx="719328" cy="14630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lnSpc>
                <a:spcPts val="720"/>
              </a:lnSpc>
            </a:pPr>
            <a:r>
              <a:rPr lang="en-US" sz="450" i="1">
                <a:solidFill>
                  <a:srgbClr val="83B57C"/>
                </a:solidFill>
                <a:latin typeface="Times New Roman"/>
              </a:rPr>
              <a:t>or </a:t>
            </a:r>
            <a:r>
              <a:rPr lang="es" sz="450" i="1">
                <a:solidFill>
                  <a:srgbClr val="86B7DD"/>
                </a:solidFill>
                <a:latin typeface="Times New Roman"/>
              </a:rPr>
              <a:t>tí</a:t>
            </a:r>
            <a:r>
              <a:rPr lang="es" sz="400">
                <a:solidFill>
                  <a:srgbClr val="86B7DD"/>
                </a:solidFill>
                <a:latin typeface="Arial"/>
              </a:rPr>
              <a:t> </a:t>
            </a:r>
            <a:r>
              <a:rPr lang="en-US" sz="400">
                <a:solidFill>
                  <a:srgbClr val="1DB08D"/>
                </a:solidFill>
                <a:latin typeface="Arial"/>
              </a:rPr>
              <a:t>^ </a:t>
            </a:r>
            <a:r>
              <a:rPr lang="en-US" sz="400">
                <a:solidFill>
                  <a:srgbClr val="65758A"/>
                </a:solidFill>
                <a:latin typeface="Arial"/>
              </a:rPr>
              <a:t>Import </a:t>
            </a:r>
            <a:r>
              <a:rPr lang="en-US" sz="400">
                <a:solidFill>
                  <a:srgbClr val="7D6554"/>
                </a:solidFill>
                <a:latin typeface="Arial"/>
              </a:rPr>
              <a:t>Dataset </a:t>
            </a:r>
            <a:r>
              <a:rPr lang="en-US" sz="400">
                <a:solidFill>
                  <a:srgbClr val="44423E"/>
                </a:solidFill>
                <a:latin typeface="Arial"/>
              </a:rPr>
              <a:t>* </a:t>
            </a:r>
            <a:r>
              <a:rPr lang="en-US" sz="400">
                <a:solidFill>
                  <a:srgbClr val="294174"/>
                </a:solidFill>
                <a:latin typeface="Arial"/>
              </a:rPr>
              <a:t>R </a:t>
            </a:r>
            <a:r>
              <a:rPr lang="en-US" sz="400">
                <a:solidFill>
                  <a:srgbClr val="44423E"/>
                </a:solidFill>
                <a:latin typeface="Arial"/>
              </a:rPr>
              <a:t>’ </a:t>
            </a:r>
            <a:r>
              <a:rPr lang="es" sz="400">
                <a:solidFill>
                  <a:srgbClr val="938AD0"/>
                </a:solidFill>
                <a:latin typeface="Arial"/>
              </a:rPr>
              <a:t>«Ti </a:t>
            </a:r>
            <a:r>
              <a:rPr lang="en-US" sz="400">
                <a:solidFill>
                  <a:srgbClr val="7D6554"/>
                </a:solidFill>
                <a:latin typeface="Arial"/>
              </a:rPr>
              <a:t>Global Environment </a:t>
            </a:r>
            <a:r>
              <a:rPr lang="en-US" sz="400">
                <a:solidFill>
                  <a:srgbClr val="44423E"/>
                </a:solidFill>
                <a:latin typeface="Arial"/>
              </a:rPr>
              <a:t>■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4684776" y="3511296"/>
            <a:ext cx="341376" cy="21031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lnSpc>
                <a:spcPts val="648"/>
              </a:lnSpc>
            </a:pPr>
            <a:r>
              <a:rPr lang="en-US" sz="400">
                <a:solidFill>
                  <a:srgbClr val="44423E"/>
                </a:solidFill>
                <a:latin typeface="Arial"/>
              </a:rPr>
              <a:t>f .obj </a:t>
            </a:r>
            <a:r>
              <a:rPr lang="en-US" sz="400">
                <a:solidFill>
                  <a:srgbClr val="7D6554"/>
                </a:solidFill>
                <a:latin typeface="Arial"/>
              </a:rPr>
              <a:t>f.obj.dual </a:t>
            </a:r>
            <a:r>
              <a:rPr lang="en-US" sz="450" b="1">
                <a:solidFill>
                  <a:srgbClr val="44423E"/>
                </a:solidFill>
                <a:latin typeface="Tahoma"/>
              </a:rPr>
              <a:t>f. rhs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4684776" y="3755136"/>
            <a:ext cx="341376" cy="4876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50" b="1">
                <a:solidFill>
                  <a:srgbClr val="7D6554"/>
                </a:solidFill>
                <a:latin typeface="Tahoma"/>
              </a:rPr>
              <a:t>f.</a:t>
            </a:r>
            <a:r>
              <a:rPr lang="en-US" sz="450" b="1">
                <a:solidFill>
                  <a:srgbClr val="44423E"/>
                </a:solidFill>
                <a:latin typeface="Tahoma"/>
              </a:rPr>
              <a:t>rhs.dual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4639056" y="3913632"/>
            <a:ext cx="164592" cy="15849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/>
            <a:r>
              <a:rPr lang="en-US" sz="450" b="1">
                <a:solidFill>
                  <a:srgbClr val="58565B"/>
                </a:solidFill>
                <a:latin typeface="Tahoma"/>
              </a:rPr>
              <a:t>yl</a:t>
            </a:r>
          </a:p>
          <a:p>
            <a:pPr indent="0"/>
            <a:r>
              <a:rPr lang="en-US" sz="400">
                <a:solidFill>
                  <a:srgbClr val="36373D"/>
                </a:solidFill>
                <a:latin typeface="Arial"/>
              </a:rPr>
              <a:t>y2</a:t>
            </a:r>
          </a:p>
        </p:txBody>
      </p:sp>
      <p:sp>
        <p:nvSpPr>
          <p:cNvPr id="25" name="Rectángulo 24"/>
          <p:cNvSpPr/>
          <p:nvPr/>
        </p:nvSpPr>
        <p:spPr>
          <a:xfrm>
            <a:off x="5334000" y="3511296"/>
            <a:ext cx="594360" cy="38404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lnSpc>
                <a:spcPts val="648"/>
              </a:lnSpc>
            </a:pPr>
            <a:r>
              <a:rPr lang="en-US" sz="450" b="1">
                <a:solidFill>
                  <a:srgbClr val="76645F"/>
                </a:solidFill>
                <a:latin typeface="Tahoma"/>
              </a:rPr>
              <a:t>num [1:2] 3 5 num [</a:t>
            </a:r>
            <a:r>
              <a:rPr lang="en-US" sz="550">
                <a:solidFill>
                  <a:srgbClr val="76645F"/>
                </a:solidFill>
                <a:latin typeface="Georgia"/>
              </a:rPr>
              <a:t>1</a:t>
            </a:r>
            <a:r>
              <a:rPr lang="en-US" sz="450" b="1">
                <a:solidFill>
                  <a:srgbClr val="76645F"/>
                </a:solidFill>
                <a:latin typeface="Tahoma"/>
              </a:rPr>
              <a:t>:</a:t>
            </a:r>
            <a:r>
              <a:rPr lang="en-US" sz="550">
                <a:solidFill>
                  <a:srgbClr val="76645F"/>
                </a:solidFill>
                <a:latin typeface="Georgia"/>
              </a:rPr>
              <a:t>2</a:t>
            </a:r>
            <a:r>
              <a:rPr lang="en-US" sz="450" b="1">
                <a:solidFill>
                  <a:srgbClr val="76645F"/>
                </a:solidFill>
                <a:latin typeface="Tahoma"/>
              </a:rPr>
              <a:t>] </a:t>
            </a:r>
            <a:r>
              <a:rPr lang="en-US" sz="450" b="1">
                <a:solidFill>
                  <a:srgbClr val="44423E"/>
                </a:solidFill>
                <a:latin typeface="Tahoma"/>
              </a:rPr>
              <a:t>8 6 num [</a:t>
            </a:r>
            <a:r>
              <a:rPr lang="en-US" sz="550">
                <a:solidFill>
                  <a:srgbClr val="44423E"/>
                </a:solidFill>
                <a:latin typeface="Georgia"/>
              </a:rPr>
              <a:t>1</a:t>
            </a:r>
            <a:r>
              <a:rPr lang="en-US" sz="450" b="1">
                <a:solidFill>
                  <a:srgbClr val="44423E"/>
                </a:solidFill>
                <a:latin typeface="Tahoma"/>
              </a:rPr>
              <a:t>:</a:t>
            </a:r>
            <a:r>
              <a:rPr lang="en-US" sz="550">
                <a:solidFill>
                  <a:srgbClr val="44423E"/>
                </a:solidFill>
                <a:latin typeface="Georgia"/>
              </a:rPr>
              <a:t>2</a:t>
            </a:r>
            <a:r>
              <a:rPr lang="en-US" sz="450" b="1">
                <a:solidFill>
                  <a:srgbClr val="44423E"/>
                </a:solidFill>
                <a:latin typeface="Tahoma"/>
              </a:rPr>
              <a:t>] 8 6 num [1:2] 3 </a:t>
            </a:r>
            <a:r>
              <a:rPr lang="en-US" sz="450" b="1">
                <a:solidFill>
                  <a:srgbClr val="201E1F"/>
                </a:solidFill>
                <a:latin typeface="Tahoma"/>
              </a:rPr>
              <a:t>5 </a:t>
            </a:r>
            <a:r>
              <a:rPr lang="en-US" sz="450" b="1">
                <a:solidFill>
                  <a:srgbClr val="44423E"/>
                </a:solidFill>
                <a:latin typeface="Tahoma"/>
              </a:rPr>
              <a:t>num [1:1S1] </a:t>
            </a:r>
            <a:r>
              <a:rPr lang="en-US" sz="450" b="1">
                <a:solidFill>
                  <a:srgbClr val="201E1F"/>
                </a:solidFill>
                <a:latin typeface="Tahoma"/>
              </a:rPr>
              <a:t>0 </a:t>
            </a:r>
            <a:r>
              <a:rPr lang="en-US" sz="450" b="1">
                <a:solidFill>
                  <a:srgbClr val="44423E"/>
                </a:solidFill>
                <a:latin typeface="Tahoma"/>
              </a:rPr>
              <a:t>0.1 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5334000" y="3919728"/>
            <a:ext cx="627888" cy="1371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lnSpc>
                <a:spcPts val="648"/>
              </a:lnSpc>
            </a:pPr>
            <a:r>
              <a:rPr lang="en-US" sz="450" b="1">
                <a:solidFill>
                  <a:srgbClr val="44423E"/>
                </a:solidFill>
                <a:latin typeface="Tahoma"/>
              </a:rPr>
              <a:t>num </a:t>
            </a:r>
            <a:r>
              <a:rPr lang="en-US" sz="450" b="1">
                <a:solidFill>
                  <a:srgbClr val="76645F"/>
                </a:solidFill>
                <a:latin typeface="Tahoma"/>
              </a:rPr>
              <a:t>[1:151] 4 </a:t>
            </a:r>
            <a:r>
              <a:rPr lang="en-US" sz="450" b="1">
                <a:solidFill>
                  <a:srgbClr val="44423E"/>
                </a:solidFill>
                <a:latin typeface="Tahoma"/>
              </a:rPr>
              <a:t>3.95 num </a:t>
            </a:r>
            <a:r>
              <a:rPr lang="en-US" sz="450" b="1">
                <a:solidFill>
                  <a:srgbClr val="76645F"/>
                </a:solidFill>
                <a:latin typeface="Tahoma"/>
              </a:rPr>
              <a:t>[1:151] </a:t>
            </a:r>
            <a:r>
              <a:rPr lang="en-US" sz="450" b="1">
                <a:solidFill>
                  <a:srgbClr val="201E1F"/>
                </a:solidFill>
                <a:latin typeface="Tahoma"/>
              </a:rPr>
              <a:t>6 5.8</a:t>
            </a:r>
          </a:p>
        </p:txBody>
      </p:sp>
      <p:sp>
        <p:nvSpPr>
          <p:cNvPr id="27" name="Rectángulo 26"/>
          <p:cNvSpPr/>
          <p:nvPr/>
        </p:nvSpPr>
        <p:spPr>
          <a:xfrm>
            <a:off x="5971032" y="3840480"/>
            <a:ext cx="472440" cy="4267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ctr">
              <a:lnSpc>
                <a:spcPts val="648"/>
              </a:lnSpc>
            </a:pPr>
            <a:r>
              <a:rPr lang="en-US" sz="450" b="1">
                <a:solidFill>
                  <a:srgbClr val="2B2A2E"/>
                </a:solidFill>
                <a:latin typeface="Tahoma"/>
              </a:rPr>
              <a:t>0.2 0.3 0.4 </a:t>
            </a:r>
            <a:r>
              <a:rPr lang="en-US" sz="450" b="1">
                <a:latin typeface="Tahoma"/>
              </a:rPr>
              <a:t>0. 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5974080" y="3919728"/>
            <a:ext cx="445008" cy="12801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ctr">
              <a:lnSpc>
                <a:spcPts val="648"/>
              </a:lnSpc>
            </a:pPr>
            <a:r>
              <a:rPr lang="en-US" sz="450" b="1">
                <a:solidFill>
                  <a:srgbClr val="44423E"/>
                </a:solidFill>
                <a:latin typeface="Tahoma"/>
              </a:rPr>
              <a:t>3.9 3.85 3.8 </a:t>
            </a:r>
            <a:r>
              <a:rPr lang="en-US" sz="450" b="1">
                <a:solidFill>
                  <a:srgbClr val="2B2A2E"/>
                </a:solidFill>
                <a:latin typeface="Tahoma"/>
              </a:rPr>
              <a:t>5.6 </a:t>
            </a:r>
            <a:r>
              <a:rPr lang="en-US" sz="450" b="1">
                <a:solidFill>
                  <a:srgbClr val="44423E"/>
                </a:solidFill>
                <a:latin typeface="Tahoma"/>
              </a:rPr>
              <a:t>5.4 5.2 5</a:t>
            </a:r>
          </a:p>
        </p:txBody>
      </p:sp>
      <p:sp>
        <p:nvSpPr>
          <p:cNvPr id="29" name="Rectángulo 28"/>
          <p:cNvSpPr/>
          <p:nvPr/>
        </p:nvSpPr>
        <p:spPr>
          <a:xfrm>
            <a:off x="6638544" y="3035808"/>
            <a:ext cx="481584" cy="219456"/>
          </a:xfrm>
          <a:prstGeom prst="rect">
            <a:avLst/>
          </a:prstGeom>
          <a:solidFill>
            <a:srgbClr val="DDE0E4"/>
          </a:solidFill>
        </p:spPr>
        <p:txBody>
          <a:bodyPr lIns="0" tIns="0" rIns="0" bIns="0">
            <a:noAutofit/>
          </a:bodyPr>
          <a:lstStyle/>
          <a:p>
            <a:pPr indent="0">
              <a:lnSpc>
                <a:spcPts val="1128"/>
              </a:lnSpc>
            </a:pPr>
            <a:r>
              <a:rPr lang="en-US" sz="400">
                <a:solidFill>
                  <a:srgbClr val="628DBA"/>
                </a:solidFill>
                <a:latin typeface="Arial"/>
              </a:rPr>
              <a:t>£ </a:t>
            </a:r>
            <a:r>
              <a:rPr lang="en-US" sz="400">
                <a:solidFill>
                  <a:srgbClr val="83858A"/>
                </a:solidFill>
                <a:latin typeface="Arial"/>
              </a:rPr>
              <a:t>Project: </a:t>
            </a:r>
            <a:r>
              <a:rPr lang="en-US" sz="400">
                <a:solidFill>
                  <a:srgbClr val="90A5BC"/>
                </a:solidFill>
                <a:latin typeface="Arial"/>
              </a:rPr>
              <a:t>(None) *</a:t>
            </a:r>
          </a:p>
          <a:p>
            <a:pPr indent="0" algn="r">
              <a:lnSpc>
                <a:spcPts val="1128"/>
              </a:lnSpc>
            </a:pPr>
            <a:r>
              <a:rPr lang="en-US" sz="400">
                <a:solidFill>
                  <a:srgbClr val="83858A"/>
                </a:solidFill>
                <a:latin typeface="Arial"/>
              </a:rPr>
              <a:t>= □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6455664" y="3828288"/>
            <a:ext cx="585216" cy="23164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lnSpc>
                <a:spcPts val="648"/>
              </a:lnSpc>
            </a:pPr>
            <a:r>
              <a:rPr lang="en-US" sz="450" b="1">
                <a:solidFill>
                  <a:srgbClr val="44423E"/>
                </a:solidFill>
                <a:latin typeface="Tahoma"/>
              </a:rPr>
              <a:t>S 0.6 </a:t>
            </a:r>
            <a:r>
              <a:rPr lang="en-US" sz="450" b="1">
                <a:solidFill>
                  <a:srgbClr val="716F74"/>
                </a:solidFill>
                <a:latin typeface="Tahoma"/>
              </a:rPr>
              <a:t>0.7 </a:t>
            </a:r>
            <a:r>
              <a:rPr lang="en-US" sz="450" b="1">
                <a:solidFill>
                  <a:srgbClr val="58565B"/>
                </a:solidFill>
                <a:latin typeface="Tahoma"/>
              </a:rPr>
              <a:t>0.8 ... </a:t>
            </a:r>
            <a:r>
              <a:rPr lang="en-US" sz="450" b="1">
                <a:solidFill>
                  <a:srgbClr val="44423E"/>
                </a:solidFill>
                <a:latin typeface="Tahoma"/>
              </a:rPr>
              <a:t>3.75 3.7 3.65 ... 4.8 </a:t>
            </a:r>
            <a:r>
              <a:rPr lang="en-US" sz="450" b="1">
                <a:solidFill>
                  <a:srgbClr val="716F74"/>
                </a:solidFill>
                <a:latin typeface="Tahoma"/>
              </a:rPr>
              <a:t>4.6 </a:t>
            </a:r>
            <a:r>
              <a:rPr lang="en-US" sz="450" b="1">
                <a:solidFill>
                  <a:srgbClr val="44423E"/>
                </a:solidFill>
                <a:latin typeface="Tahoma"/>
              </a:rPr>
              <a:t>4.4 </a:t>
            </a:r>
            <a:r>
              <a:rPr lang="en-US" sz="450" b="1">
                <a:solidFill>
                  <a:srgbClr val="58565B"/>
                </a:solidFill>
                <a:latin typeface="Tahoma"/>
              </a:rPr>
              <a:t>4. ..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4596384" y="4126992"/>
            <a:ext cx="1395984" cy="79248"/>
          </a:xfrm>
          <a:prstGeom prst="rect">
            <a:avLst/>
          </a:prstGeom>
          <a:solidFill>
            <a:srgbClr val="F5F5E9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2B2A2E"/>
                </a:solidFill>
                <a:latin typeface="Arial"/>
              </a:rPr>
              <a:t>Files Plots Packages </a:t>
            </a:r>
            <a:r>
              <a:rPr lang="en-US" sz="400">
                <a:latin typeface="Arial"/>
              </a:rPr>
              <a:t>Help </a:t>
            </a:r>
            <a:r>
              <a:rPr lang="en-US" sz="400">
                <a:solidFill>
                  <a:srgbClr val="2B2A2E"/>
                </a:solidFill>
                <a:latin typeface="Arial"/>
              </a:rPr>
              <a:t>Viewer </a:t>
            </a:r>
            <a:r>
              <a:rPr lang="es" sz="400">
                <a:solidFill>
                  <a:srgbClr val="2B2A2E"/>
                </a:solidFill>
                <a:latin typeface="Arial"/>
              </a:rPr>
              <a:t>Presentador</a:t>
            </a:r>
          </a:p>
        </p:txBody>
      </p:sp>
      <p:graphicFrame>
        <p:nvGraphicFramePr>
          <p:cNvPr id="32" name="Tabla 31"/>
          <p:cNvGraphicFramePr>
            <a:graphicFrameLocks noGrp="1"/>
          </p:cNvGraphicFramePr>
          <p:nvPr/>
        </p:nvGraphicFramePr>
        <p:xfrm>
          <a:off x="1557528" y="4270248"/>
          <a:ext cx="5577840" cy="1459992"/>
        </p:xfrm>
        <a:graphic>
          <a:graphicData uri="http://schemas.openxmlformats.org/drawingml/2006/table">
            <a:tbl>
              <a:tblPr/>
              <a:tblGrid>
                <a:gridCol w="2648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7744">
                <a:tc>
                  <a:txBody>
                    <a:bodyPr/>
                    <a:lstStyle/>
                    <a:p>
                      <a:pPr marL="114300" indent="0" algn="just">
                        <a:lnSpc>
                          <a:spcPts val="552"/>
                        </a:lnSpc>
                      </a:pPr>
                      <a:r>
                        <a:rPr lang="en-US" sz="450" b="1">
                          <a:solidFill>
                            <a:srgbClr val="59576C"/>
                          </a:solidFill>
                          <a:latin typeface="Tahoma"/>
                        </a:rPr>
                        <a:t>22    coord_cartesian(xlim=c(0,15) </a:t>
                      </a:r>
                      <a:r>
                        <a:rPr lang="en-US" sz="450" b="1">
                          <a:solidFill>
                            <a:srgbClr val="44423E"/>
                          </a:solidFill>
                          <a:latin typeface="Tahoma"/>
                        </a:rPr>
                        <a:t>,ynm=c</a:t>
                      </a:r>
                      <a:r>
                        <a:rPr lang="en-US" sz="450" b="1">
                          <a:solidFill>
                            <a:srgbClr val="554CC8"/>
                          </a:solidFill>
                          <a:latin typeface="Tahoma"/>
                        </a:rPr>
                        <a:t>(0,103) +</a:t>
                      </a:r>
                    </a:p>
                    <a:p>
                      <a:pPr marL="114300" marR="114300" indent="0" algn="just">
                        <a:lnSpc>
                          <a:spcPts val="552"/>
                        </a:lnSpc>
                      </a:pPr>
                      <a:r>
                        <a:rPr lang="en-US" sz="450" b="1">
                          <a:solidFill>
                            <a:srgbClr val="83858A"/>
                          </a:solidFill>
                          <a:latin typeface="Tahoma"/>
                        </a:rPr>
                        <a:t>23    </a:t>
                      </a:r>
                      <a:r>
                        <a:rPr lang="en-US" sz="450" b="1">
                          <a:solidFill>
                            <a:srgbClr val="44423E"/>
                          </a:solidFill>
                          <a:latin typeface="Tahoma"/>
                        </a:rPr>
                        <a:t>labs(title="Ejercicio </a:t>
                      </a:r>
                      <a:r>
                        <a:rPr lang="en-US" sz="450" b="1">
                          <a:solidFill>
                            <a:srgbClr val="0F6921"/>
                          </a:solidFill>
                          <a:latin typeface="Tahoma"/>
                        </a:rPr>
                        <a:t>4: </a:t>
                      </a:r>
                      <a:r>
                        <a:rPr lang="es" sz="450" b="1">
                          <a:solidFill>
                            <a:srgbClr val="357D46"/>
                          </a:solidFill>
                          <a:latin typeface="Tahoma"/>
                        </a:rPr>
                        <a:t>Región factible </a:t>
                      </a:r>
                      <a:r>
                        <a:rPr lang="en-US" sz="450" b="1">
                          <a:solidFill>
                            <a:srgbClr val="357D46"/>
                          </a:solidFill>
                          <a:latin typeface="Tahoma"/>
                        </a:rPr>
                        <a:t>Primal", x="x”, </a:t>
                      </a:r>
                      <a:r>
                        <a:rPr lang="en-US" sz="450" b="1">
                          <a:solidFill>
                            <a:srgbClr val="83858A"/>
                          </a:solidFill>
                          <a:latin typeface="Tahoma"/>
                        </a:rPr>
                        <a:t>y="y") 24l|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3256">
                <a:tc>
                  <a:txBody>
                    <a:bodyPr/>
                    <a:lstStyle/>
                    <a:p>
                      <a:pPr marL="114300" indent="0" algn="just"/>
                      <a:r>
                        <a:rPr lang="en-US" sz="400">
                          <a:solidFill>
                            <a:srgbClr val="65758A"/>
                          </a:solidFill>
                          <a:latin typeface="Arial"/>
                        </a:rPr>
                        <a:t>24:1 </a:t>
                      </a:r>
                      <a:r>
                        <a:rPr lang="en-US" sz="400">
                          <a:solidFill>
                            <a:srgbClr val="A4A19D"/>
                          </a:solidFill>
                          <a:latin typeface="Arial"/>
                        </a:rPr>
                        <a:t>(Top </a:t>
                      </a:r>
                      <a:r>
                        <a:rPr lang="en-US" sz="400">
                          <a:solidFill>
                            <a:srgbClr val="779CAD"/>
                          </a:solidFill>
                          <a:latin typeface="Arial"/>
                        </a:rPr>
                        <a:t>Level) </a:t>
                      </a:r>
                      <a:r>
                        <a:rPr lang="en-US" sz="450" b="1">
                          <a:solidFill>
                            <a:srgbClr val="65758A"/>
                          </a:solidFill>
                          <a:latin typeface="Tahoma"/>
                        </a:rPr>
                        <a:t>;</a:t>
                      </a: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R="2616200" indent="0" algn="r"/>
                      <a:r>
                        <a:rPr lang="en-US" sz="400">
                          <a:solidFill>
                            <a:srgbClr val="83858A"/>
                          </a:solidFill>
                          <a:latin typeface="Arial"/>
                        </a:rPr>
                        <a:t>R Script </a:t>
                      </a:r>
                      <a:r>
                        <a:rPr lang="en-US" sz="450" b="1">
                          <a:solidFill>
                            <a:srgbClr val="83858A"/>
                          </a:solidFill>
                          <a:latin typeface="Tahoma"/>
                        </a:rPr>
                        <a:t>;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680"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2B2A2E"/>
                          </a:solidFill>
                          <a:latin typeface="Arial"/>
                        </a:rPr>
                        <a:t>Console Terminal Background </a:t>
                      </a:r>
                      <a:r>
                        <a:rPr lang="en-US" sz="400">
                          <a:latin typeface="Arial"/>
                        </a:rPr>
                        <a:t>Jobs</a:t>
                      </a:r>
                    </a:p>
                  </a:txBody>
                  <a:tcPr marL="0" marR="0" marT="0" marB="0" anchor="ctr">
                    <a:solidFill>
                      <a:srgbClr val="DDE0E4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R="2616200" indent="0" algn="r"/>
                      <a:r>
                        <a:rPr lang="en-US" sz="400">
                          <a:solidFill>
                            <a:srgbClr val="8E95A2"/>
                          </a:solidFill>
                          <a:latin typeface="Arial"/>
                        </a:rPr>
                        <a:t>= </a:t>
                      </a:r>
                      <a:r>
                        <a:rPr lang="en-US" sz="450" b="1">
                          <a:solidFill>
                            <a:srgbClr val="8E95A2"/>
                          </a:solidFill>
                          <a:latin typeface="Tahoma"/>
                        </a:rPr>
                        <a:t>□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488">
                <a:tc>
                  <a:txBody>
                    <a:bodyPr/>
                    <a:lstStyle/>
                    <a:p>
                      <a:pPr marL="152400" indent="0"/>
                      <a:r>
                        <a:rPr lang="en-US" sz="450" b="1">
                          <a:solidFill>
                            <a:srgbClr val="65758A"/>
                          </a:solidFill>
                          <a:latin typeface="Tahoma"/>
                        </a:rPr>
                        <a:t>- </a:t>
                      </a:r>
                      <a:r>
                        <a:rPr lang="en-US" sz="400">
                          <a:solidFill>
                            <a:srgbClr val="65758A"/>
                          </a:solidFill>
                          <a:latin typeface="Arial"/>
                        </a:rPr>
                        <a:t>R </a:t>
                      </a:r>
                      <a:r>
                        <a:rPr lang="en-US" sz="450" b="1">
                          <a:solidFill>
                            <a:srgbClr val="65758A"/>
                          </a:solidFill>
                          <a:latin typeface="Tahoma"/>
                        </a:rPr>
                        <a:t>4,5,1 ■</a:t>
                      </a: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65100" indent="0"/>
                      <a:r>
                        <a:rPr lang="en-US" sz="400" cap="small">
                          <a:solidFill>
                            <a:srgbClr val="AED1B1"/>
                          </a:solidFill>
                          <a:latin typeface="Arial"/>
                        </a:rPr>
                        <a:t>@7n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7824">
                <a:tc gridSpan="2">
                  <a:txBody>
                    <a:bodyPr/>
                    <a:lstStyle/>
                    <a:p>
                      <a:pPr marR="1295400" indent="0">
                        <a:lnSpc>
                          <a:spcPts val="552"/>
                        </a:lnSpc>
                      </a:pPr>
                      <a:r>
                        <a:rPr lang="en-US" sz="450" b="1">
                          <a:solidFill>
                            <a:srgbClr val="5B54F5"/>
                          </a:solidFill>
                          <a:latin typeface="Tahoma"/>
                        </a:rPr>
                        <a:t>&gt; </a:t>
                      </a:r>
                      <a:r>
                        <a:rPr lang="en-US" sz="450" b="1">
                          <a:solidFill>
                            <a:srgbClr val="3E3CF1"/>
                          </a:solidFill>
                          <a:latin typeface="Tahoma"/>
                        </a:rPr>
                        <a:t>source(”C:/User</a:t>
                      </a:r>
                      <a:r>
                        <a:rPr lang="en-US" sz="450" b="1">
                          <a:solidFill>
                            <a:srgbClr val="5B54F5"/>
                          </a:solidFill>
                          <a:latin typeface="Tahoma"/>
                        </a:rPr>
                        <a:t>s/i</a:t>
                      </a:r>
                      <a:r>
                        <a:rPr lang="es" sz="450" b="1">
                          <a:solidFill>
                            <a:srgbClr val="3E3CF1"/>
                          </a:solidFill>
                          <a:latin typeface="Tahoma"/>
                        </a:rPr>
                        <a:t>sai</a:t>
                      </a:r>
                      <a:r>
                        <a:rPr lang="en-US" sz="450" b="1">
                          <a:solidFill>
                            <a:srgbClr val="3E3CF1"/>
                          </a:solidFill>
                          <a:latin typeface="Tahoma"/>
                        </a:rPr>
                        <a:t>a/Dowrloads/E]D4Mini.R") </a:t>
                      </a:r>
                      <a:r>
                        <a:rPr lang="en-US" sz="450" b="1">
                          <a:solidFill>
                            <a:srgbClr val="4C4B54"/>
                          </a:solidFill>
                          <a:latin typeface="Tahoma"/>
                        </a:rPr>
                        <a:t>Primal 4 (x,y): </a:t>
                      </a:r>
                      <a:r>
                        <a:rPr lang="en-US" sz="450" b="1">
                          <a:solidFill>
                            <a:srgbClr val="59576C"/>
                          </a:solidFill>
                          <a:latin typeface="Tahoma"/>
                        </a:rPr>
                        <a:t>1.333333 3.333333 </a:t>
                      </a:r>
                      <a:r>
                        <a:rPr lang="en-US" sz="400">
                          <a:solidFill>
                            <a:srgbClr val="201E1F"/>
                          </a:solidFill>
                          <a:latin typeface="Arial"/>
                        </a:rPr>
                        <a:t>Z </a:t>
                      </a:r>
                      <a:r>
                        <a:rPr lang="es" sz="450" b="1">
                          <a:solidFill>
                            <a:srgbClr val="4C4B54"/>
                          </a:solidFill>
                          <a:latin typeface="Tahoma"/>
                        </a:rPr>
                        <a:t>óptimo: </a:t>
                      </a:r>
                      <a:r>
                        <a:rPr lang="en-US" sz="450" b="1">
                          <a:solidFill>
                            <a:srgbClr val="4C4B54"/>
                          </a:solidFill>
                          <a:latin typeface="Tahoma"/>
                        </a:rPr>
                        <a:t>20.66667 Dual </a:t>
                      </a:r>
                      <a:r>
                        <a:rPr lang="en-US" sz="450" b="1">
                          <a:latin typeface="Tahoma"/>
                        </a:rPr>
                        <a:t>4 </a:t>
                      </a:r>
                      <a:r>
                        <a:rPr lang="en-US" sz="450" b="1">
                          <a:solidFill>
                            <a:srgbClr val="59576C"/>
                          </a:solidFill>
                          <a:latin typeface="Tahoma"/>
                        </a:rPr>
                        <a:t>(ul,u2): </a:t>
                      </a:r>
                      <a:r>
                        <a:rPr lang="en-US" sz="450" b="1">
                          <a:solidFill>
                            <a:srgbClr val="4C4B54"/>
                          </a:solidFill>
                          <a:latin typeface="Tahoma"/>
                        </a:rPr>
                        <a:t>0 </a:t>
                      </a:r>
                      <a:r>
                        <a:rPr lang="en-US" sz="450" b="1">
                          <a:solidFill>
                            <a:srgbClr val="59576C"/>
                          </a:solidFill>
                          <a:latin typeface="Tahoma"/>
                        </a:rPr>
                        <a:t>0 </a:t>
                      </a:r>
                      <a:r>
                        <a:rPr lang="en-US" sz="450" b="1">
                          <a:solidFill>
                            <a:srgbClr val="4C4B54"/>
                          </a:solidFill>
                          <a:latin typeface="Tahoma"/>
                        </a:rPr>
                        <a:t>w </a:t>
                      </a:r>
                      <a:r>
                        <a:rPr lang="es" sz="450" b="1">
                          <a:solidFill>
                            <a:srgbClr val="4C4B54"/>
                          </a:solidFill>
                          <a:latin typeface="Tahoma"/>
                        </a:rPr>
                        <a:t>óptimo: </a:t>
                      </a:r>
                      <a:r>
                        <a:rPr lang="en-US" sz="550">
                          <a:solidFill>
                            <a:srgbClr val="59576C"/>
                          </a:solidFill>
                          <a:latin typeface="Georgia"/>
                        </a:rPr>
                        <a:t>0</a:t>
                      </a:r>
                    </a:p>
                    <a:p>
                      <a:pPr indent="0"/>
                      <a:r>
                        <a:rPr lang="en-US" sz="400">
                          <a:latin typeface="Arial"/>
                        </a:rPr>
                        <a:t>&gt;i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42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4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3" name="Rectángulo 32"/>
          <p:cNvSpPr/>
          <p:nvPr/>
        </p:nvSpPr>
        <p:spPr>
          <a:xfrm>
            <a:off x="2865120" y="5797296"/>
            <a:ext cx="377952" cy="91440"/>
          </a:xfrm>
          <a:prstGeom prst="rect">
            <a:avLst/>
          </a:prstGeom>
          <a:solidFill>
            <a:srgbClr val="D5D6D7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168EDF"/>
                </a:solidFill>
                <a:latin typeface="Arial"/>
              </a:rPr>
              <a:t>■■ </a:t>
            </a:r>
            <a:r>
              <a:rPr lang="en-US" sz="400">
                <a:solidFill>
                  <a:srgbClr val="36373D"/>
                </a:solidFill>
                <a:latin typeface="Arial"/>
              </a:rPr>
              <a:t>n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3444240" y="5772912"/>
            <a:ext cx="2127504" cy="115824"/>
          </a:xfrm>
          <a:prstGeom prst="rect">
            <a:avLst/>
          </a:prstGeom>
          <a:solidFill>
            <a:srgbClr val="E2DCD6"/>
          </a:solidFill>
        </p:spPr>
        <p:txBody>
          <a:bodyPr wrap="none" lIns="0" tIns="0" rIns="0" bIns="0">
            <a:noAutofit/>
          </a:bodyPr>
          <a:lstStyle/>
          <a:p>
            <a:pPr indent="0" algn="r"/>
            <a:r>
              <a:rPr lang="en-US" sz="750" spc="-50">
                <a:solidFill>
                  <a:srgbClr val="0A76C8"/>
                </a:solidFill>
                <a:latin typeface="Tahoma"/>
              </a:rPr>
              <a:t>*- </a:t>
            </a:r>
            <a:r>
              <a:rPr lang="en-US" sz="750" spc="-50">
                <a:solidFill>
                  <a:srgbClr val="1D538E"/>
                </a:solidFill>
                <a:latin typeface="Tahoma"/>
              </a:rPr>
              <a:t>n </a:t>
            </a:r>
            <a:r>
              <a:rPr lang="en-US" sz="750" spc="-50">
                <a:solidFill>
                  <a:srgbClr val="0A76C8"/>
                </a:solidFill>
                <a:latin typeface="Tahoma"/>
              </a:rPr>
              <a:t>Pi r* </a:t>
            </a:r>
            <a:r>
              <a:rPr lang="en-US" sz="750" spc="-50">
                <a:latin typeface="Tahoma"/>
              </a:rPr>
              <a:t>ft </a:t>
            </a:r>
            <a:r>
              <a:rPr lang="en-US" sz="750" spc="-50">
                <a:solidFill>
                  <a:srgbClr val="0A76C8"/>
                </a:solidFill>
                <a:latin typeface="Tahoma"/>
              </a:rPr>
              <a:t>* </a:t>
            </a:r>
            <a:r>
              <a:rPr lang="es" sz="750" spc="-50">
                <a:solidFill>
                  <a:srgbClr val="0A76C8"/>
                </a:solidFill>
                <a:latin typeface="Tahoma"/>
              </a:rPr>
              <a:t>íí? </a:t>
            </a:r>
            <a:r>
              <a:rPr lang="en-US" sz="750" spc="-50">
                <a:solidFill>
                  <a:srgbClr val="75ACD8"/>
                </a:solidFill>
                <a:latin typeface="Tahoma"/>
              </a:rPr>
              <a:t>A </a:t>
            </a:r>
            <a:r>
              <a:rPr lang="en-US" sz="750" spc="-50">
                <a:solidFill>
                  <a:srgbClr val="201E1F"/>
                </a:solidFill>
                <a:latin typeface="Tahoma"/>
              </a:rPr>
              <a:t>™</a:t>
            </a:r>
          </a:p>
        </p:txBody>
      </p:sp>
      <p:sp>
        <p:nvSpPr>
          <p:cNvPr id="35" name="Rectángulo 34"/>
          <p:cNvSpPr/>
          <p:nvPr/>
        </p:nvSpPr>
        <p:spPr>
          <a:xfrm>
            <a:off x="1533144" y="6038088"/>
            <a:ext cx="1539240" cy="15849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s" sz="1100">
                <a:latin typeface="Arial"/>
              </a:rPr>
              <a:t>Resuelto </a:t>
            </a:r>
            <a:r>
              <a:rPr lang="en-US" sz="1100">
                <a:latin typeface="Arial"/>
              </a:rPr>
              <a:t>con PomQM: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1530096" y="920496"/>
            <a:ext cx="737616" cy="73152"/>
          </a:xfrm>
          <a:prstGeom prst="rect">
            <a:avLst/>
          </a:prstGeom>
          <a:solidFill>
            <a:srgbClr val="F5F5E9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201E1F"/>
                </a:solidFill>
                <a:latin typeface="Arial"/>
              </a:rPr>
              <a:t>it </a:t>
            </a:r>
            <a:r>
              <a:rPr lang="en-US" sz="400">
                <a:solidFill>
                  <a:srgbClr val="58565B"/>
                </a:solidFill>
                <a:latin typeface="Arial"/>
              </a:rPr>
              <a:t>QM for Windows - [Dual]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/>
        </p:nvGraphicFramePr>
        <p:xfrm>
          <a:off x="1536192" y="996696"/>
          <a:ext cx="5593080" cy="906780"/>
        </p:xfrm>
        <a:graphic>
          <a:graphicData uri="http://schemas.openxmlformats.org/drawingml/2006/table">
            <a:tbl>
              <a:tblPr/>
              <a:tblGrid>
                <a:gridCol w="1002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7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2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57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700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42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2776">
                <a:tc gridSpan="3"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9C453F"/>
                          </a:solidFill>
                          <a:latin typeface="Arial"/>
                        </a:rPr>
                        <a:t>■is</a:t>
                      </a:r>
                      <a:r>
                        <a:rPr lang="en-US" sz="400" baseline="30000">
                          <a:solidFill>
                            <a:srgbClr val="9C453F"/>
                          </a:solidFill>
                          <a:latin typeface="Arial"/>
                        </a:rPr>
                        <a:t>1</a:t>
                      </a:r>
                      <a:r>
                        <a:rPr lang="en-US" sz="400">
                          <a:solidFill>
                            <a:srgbClr val="9C453F"/>
                          </a:solidFill>
                          <a:latin typeface="Arial"/>
                        </a:rPr>
                        <a:t> </a:t>
                      </a:r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FILE </a:t>
                      </a:r>
                      <a:r>
                        <a:rPr lang="en-US" sz="400">
                          <a:solidFill>
                            <a:srgbClr val="8E95A2"/>
                          </a:solidFill>
                          <a:latin typeface="Arial"/>
                        </a:rPr>
                        <a:t>EDIT </a:t>
                      </a:r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VIEW TAYLOR MODULE FORMAT TOOLS </a:t>
                      </a:r>
                      <a:r>
                        <a:rPr lang="en-US" sz="400">
                          <a:solidFill>
                            <a:srgbClr val="628DBA"/>
                          </a:solidFill>
                          <a:latin typeface="Arial"/>
                        </a:rPr>
                        <a:t>£ </a:t>
                      </a:r>
                      <a:r>
                        <a:rPr lang="en-US" sz="400">
                          <a:solidFill>
                            <a:srgbClr val="357D46"/>
                          </a:solidFill>
                          <a:latin typeface="Arial"/>
                        </a:rPr>
                        <a:t>SOLUTIONS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HELP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F70404"/>
                          </a:solidFill>
                          <a:latin typeface="Arial"/>
                        </a:rPr>
                        <a:t>■ </a:t>
                      </a:r>
                      <a:r>
                        <a:rPr lang="en-US" sz="400">
                          <a:solidFill>
                            <a:srgbClr val="5C6C77"/>
                          </a:solidFill>
                          <a:latin typeface="Arial"/>
                        </a:rPr>
                        <a:t>EDIT DATA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 rowSpan="2">
                  <a:txBody>
                    <a:bodyPr/>
                    <a:lstStyle/>
                    <a:p>
                      <a:pPr marR="88900" indent="0" algn="r"/>
                      <a:r>
                        <a:rPr lang="en-US" sz="400">
                          <a:solidFill>
                            <a:srgbClr val="628DBA"/>
                          </a:solidFill>
                          <a:latin typeface="Arial"/>
                        </a:rPr>
                        <a:t>a </a:t>
                      </a:r>
                      <a:r>
                        <a:rPr lang="en-US" sz="400">
                          <a:solidFill>
                            <a:srgbClr val="0504F4"/>
                          </a:solidFill>
                          <a:latin typeface="Arial"/>
                        </a:rPr>
                        <a:t>^</a:t>
                      </a:r>
                    </a:p>
                    <a:p>
                      <a:pPr marL="101600" indent="-101600">
                        <a:lnSpc>
                          <a:spcPts val="480"/>
                        </a:lnSpc>
                      </a:pPr>
                      <a:r>
                        <a:rPr lang="en-US" sz="400">
                          <a:solidFill>
                            <a:srgbClr val="8E95A2"/>
                          </a:solidFill>
                          <a:latin typeface="Arial"/>
                        </a:rPr>
                        <a:t>Copy Cdl </a:t>
                      </a:r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Calculator Normal </a:t>
                      </a:r>
                      <a:r>
                        <a:rPr lang="en-US" sz="400">
                          <a:solidFill>
                            <a:srgbClr val="8E95A2"/>
                          </a:solidFill>
                          <a:latin typeface="Arial"/>
                        </a:rPr>
                        <a:t>Down </a:t>
                      </a:r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Distribution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01600" indent="0"/>
                      <a:r>
                        <a:rPr lang="en-US" sz="450" i="1">
                          <a:solidFill>
                            <a:srgbClr val="59576C"/>
                          </a:solidFill>
                          <a:latin typeface="Times New Roman"/>
                        </a:rPr>
                        <a:t>^</a:t>
                      </a:r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 </a:t>
                      </a:r>
                      <a:r>
                        <a:rPr lang="en-US" sz="400">
                          <a:solidFill>
                            <a:srgbClr val="2665CF"/>
                          </a:solidFill>
                          <a:latin typeface="Arial"/>
                        </a:rPr>
                        <a:t>#</a:t>
                      </a:r>
                    </a:p>
                    <a:p>
                      <a:pPr indent="0"/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Comment Snip Calendar Help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algn="r"/>
                      <a:r>
                        <a:rPr lang="en-US" sz="600">
                          <a:solidFill>
                            <a:srgbClr val="36373D"/>
                          </a:solidFill>
                          <a:latin typeface="Arial"/>
                        </a:rPr>
                        <a:t>_ </a:t>
                      </a:r>
                      <a:r>
                        <a:rPr lang="en-US" sz="450" i="1">
                          <a:latin typeface="Times New Roman"/>
                        </a:rPr>
                        <a:t>B</a:t>
                      </a:r>
                      <a:r>
                        <a:rPr lang="en-US" sz="400">
                          <a:latin typeface="Arial"/>
                        </a:rPr>
                        <a:t> </a:t>
                      </a:r>
                      <a:r>
                        <a:rPr lang="en-US" sz="600">
                          <a:latin typeface="Arial"/>
                        </a:rPr>
                        <a:t>X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656">
                <a:tc>
                  <a:txBody>
                    <a:bodyPr/>
                    <a:lstStyle/>
                    <a:p>
                      <a:pPr indent="0"/>
                      <a:r>
                        <a:rPr lang="en-US" sz="1200" b="1">
                          <a:solidFill>
                            <a:srgbClr val="8E95A2"/>
                          </a:solidFill>
                          <a:latin typeface="Times New Roman"/>
                        </a:rPr>
                        <a:t>J </a:t>
                      </a:r>
                      <a:r>
                        <a:rPr lang="en-US" sz="400" cap="small">
                          <a:solidFill>
                            <a:srgbClr val="8E95A2"/>
                          </a:solidFill>
                          <a:latin typeface="Arial"/>
                        </a:rPr>
                        <a:t>- '' IlJ</a:t>
                      </a:r>
                      <a:r>
                        <a:rPr lang="en-US" sz="400">
                          <a:solidFill>
                            <a:srgbClr val="8E95A2"/>
                          </a:solidFill>
                          <a:latin typeface="Arial"/>
                        </a:rPr>
                        <a:t> ■Q</a:t>
                      </a:r>
                      <a:r>
                        <a:rPr lang="en-US" sz="400" baseline="30000">
                          <a:solidFill>
                            <a:srgbClr val="8E95A2"/>
                          </a:solidFill>
                          <a:latin typeface="Arial"/>
                        </a:rPr>
                        <a:t>J</a:t>
                      </a:r>
                      <a:r>
                        <a:rPr lang="en-US" sz="400">
                          <a:solidFill>
                            <a:srgbClr val="8E95A2"/>
                          </a:solidFill>
                          <a:latin typeface="Arial"/>
                        </a:rPr>
                        <a:t> J* step</a:t>
                      </a:r>
                    </a:p>
                    <a:p>
                      <a:pPr indent="0"/>
                      <a:r>
                        <a:rPr lang="en-US" sz="400">
                          <a:solidFill>
                            <a:srgbClr val="533751"/>
                          </a:solidFill>
                          <a:latin typeface="Arial"/>
                        </a:rPr>
                        <a:t>New Open Save Print </a:t>
                      </a:r>
                      <a:r>
                        <a:rPr lang="en-US" sz="400" baseline="30000">
                          <a:solidFill>
                            <a:srgbClr val="533751"/>
                          </a:solidFill>
                          <a:latin typeface="Arial"/>
                        </a:rPr>
                        <a:t>J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F70404"/>
                          </a:solidFill>
                          <a:latin typeface="Arial"/>
                        </a:rPr>
                        <a:t>■ </a:t>
                      </a:r>
                      <a:r>
                        <a:rPr lang="en-US" sz="400">
                          <a:solidFill>
                            <a:srgbClr val="4C4B54"/>
                          </a:solidFill>
                          <a:latin typeface="Arial"/>
                        </a:rPr>
                        <a:t>Edit Data</a:t>
                      </a:r>
                    </a:p>
                  </a:txBody>
                  <a:tcPr marL="0" marR="0" marT="0" marB="0" anchor="ctr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marR="139700" indent="0" algn="ctr">
                        <a:lnSpc>
                          <a:spcPts val="480"/>
                        </a:lnSpc>
                      </a:pPr>
                      <a:r>
                        <a:rPr lang="en-US" sz="400">
                          <a:solidFill>
                            <a:srgbClr val="628DBA"/>
                          </a:solidFill>
                          <a:latin typeface="Arial"/>
                        </a:rPr>
                        <a:t>r*</a:t>
                      </a:r>
                    </a:p>
                    <a:p>
                      <a:pPr indent="0" algn="r">
                        <a:lnSpc>
                          <a:spcPts val="480"/>
                        </a:lnSpc>
                      </a:pPr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Copy Paste Autosize Widen Columns Columns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1100" i="1">
                          <a:solidFill>
                            <a:srgbClr val="628DBA"/>
                          </a:solidFill>
                          <a:latin typeface="Arial"/>
                        </a:rPr>
                        <a:t>m</a:t>
                      </a:r>
                    </a:p>
                    <a:p>
                      <a:pPr indent="0"/>
                      <a:r>
                        <a:rPr lang="en-US" sz="400">
                          <a:solidFill>
                            <a:srgbClr val="59426B"/>
                          </a:solidFill>
                          <a:latin typeface="Arial"/>
                        </a:rPr>
                        <a:t>Full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8E95A2"/>
                          </a:solidFill>
                          <a:latin typeface="Arial"/>
                        </a:rPr>
                        <a:t>Row(s) Column(s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sz="1400"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1400"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sz="14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448"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628DBA"/>
                          </a:solidFill>
                          <a:latin typeface="Arial"/>
                        </a:rPr>
                        <a:t>MyOMLab </a:t>
                      </a:r>
                      <a:r>
                        <a:rPr lang="en-US" sz="400" cap="small">
                          <a:solidFill>
                            <a:srgbClr val="628DBA"/>
                          </a:solidFill>
                          <a:latin typeface="Arial"/>
                        </a:rPr>
                        <a:t>KfH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 cap="small">
                          <a:solidFill>
                            <a:srgbClr val="4B6EA5"/>
                          </a:solidFill>
                          <a:latin typeface="Arial"/>
                        </a:rPr>
                        <a:t>Va?</a:t>
                      </a:r>
                      <a:r>
                        <a:rPr lang="en-US" sz="400">
                          <a:solidFill>
                            <a:srgbClr val="4B6EA5"/>
                          </a:solidFill>
                          <a:latin typeface="Arial"/>
                        </a:rPr>
                        <a:t> </a:t>
                      </a:r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Decimals </a:t>
                      </a:r>
                      <a:r>
                        <a:rPr lang="en-US" sz="400">
                          <a:solidFill>
                            <a:srgbClr val="9B3B77"/>
                          </a:solidFill>
                          <a:latin typeface="Arial"/>
                        </a:rPr>
                        <a:t>12;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600">
                          <a:solidFill>
                            <a:srgbClr val="9C1E42"/>
                          </a:solidFill>
                          <a:latin typeface="Arial"/>
                        </a:rPr>
                        <a:t>4 </a:t>
                      </a:r>
                      <a:r>
                        <a:rPr lang="en-US" sz="600">
                          <a:solidFill>
                            <a:srgbClr val="666ACC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600">
                          <a:solidFill>
                            <a:srgbClr val="102CCA"/>
                          </a:solidFill>
                          <a:latin typeface="Arial"/>
                        </a:rPr>
                        <a:t>0 </a:t>
                      </a:r>
                      <a:r>
                        <a:rPr lang="en-US" sz="400">
                          <a:solidFill>
                            <a:srgbClr val="495668"/>
                          </a:solidFill>
                          <a:latin typeface="Arial"/>
                        </a:rPr>
                        <a:t>Open File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marL="101600" indent="-101600"/>
                      <a:r>
                        <a:rPr lang="en-US" sz="400">
                          <a:solidFill>
                            <a:srgbClr val="8E95A2"/>
                          </a:solidFill>
                          <a:latin typeface="Arial"/>
                        </a:rPr>
                        <a:t>Previous </a:t>
                      </a:r>
                      <a:r>
                        <a:rPr lang="en-US" sz="400">
                          <a:latin typeface="Arial"/>
                        </a:rPr>
                        <a:t>^ </a:t>
                      </a:r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Next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344">
                <a:tc gridSpan="2"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8E95A2"/>
                          </a:solidFill>
                          <a:latin typeface="Arial"/>
                        </a:rPr>
                        <a:t>Paste From </a:t>
                      </a:r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Copy Cell Paste/Copy Help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495668"/>
                          </a:solidFill>
                          <a:latin typeface="Arial"/>
                        </a:rPr>
                        <a:t>Web Site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9728">
                <a:tc>
                  <a:txBody>
                    <a:bodyPr/>
                    <a:lstStyle/>
                    <a:p>
                      <a:pPr indent="0"/>
                      <a:r>
                        <a:rPr lang="en-US" sz="600">
                          <a:solidFill>
                            <a:srgbClr val="282C38"/>
                          </a:solidFill>
                          <a:latin typeface="Arial"/>
                        </a:rPr>
                        <a:t>Table formatting </a:t>
                      </a:r>
                      <a:r>
                        <a:rPr lang="en-US" sz="400">
                          <a:solidFill>
                            <a:srgbClr val="76645F"/>
                          </a:solidFill>
                          <a:latin typeface="Arial"/>
                        </a:rPr>
                        <a:t>Arial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6E5B89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5C6C77"/>
                          </a:solidFill>
                          <a:latin typeface="Arial"/>
                        </a:rPr>
                        <a:t>T«S </a:t>
                      </a:r>
                      <a:r>
                        <a:rPr lang="es" sz="400">
                          <a:solidFill>
                            <a:srgbClr val="5C6C77"/>
                          </a:solidFill>
                          <a:latin typeface="Arial"/>
                        </a:rPr>
                        <a:t>TÍÍ </a:t>
                      </a:r>
                      <a:r>
                        <a:rPr lang="en-US" sz="400">
                          <a:solidFill>
                            <a:srgbClr val="5C6C77"/>
                          </a:solidFill>
                          <a:latin typeface="Arial"/>
                        </a:rPr>
                        <a:t>Fix Dec 0.0 </a:t>
                      </a:r>
                      <a:r>
                        <a:rPr lang="en-US" sz="600">
                          <a:latin typeface="Arial"/>
                        </a:rPr>
                        <a:t>(0) </a:t>
                      </a:r>
                      <a:r>
                        <a:rPr lang="en-US" sz="600">
                          <a:solidFill>
                            <a:srgbClr val="282C38"/>
                          </a:solidFill>
                          <a:latin typeface="Arial"/>
                        </a:rPr>
                        <a:t>Selected cells formatting </a:t>
                      </a:r>
                      <a:r>
                        <a:rPr lang="en-US" sz="600">
                          <a:latin typeface="Arial"/>
                        </a:rPr>
                        <a:t>B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0B0D4D"/>
                          </a:solidFill>
                          <a:latin typeface="Arial"/>
                        </a:rPr>
                        <a:t>/ </a:t>
                      </a:r>
                      <a:r>
                        <a:rPr lang="en-US" sz="400">
                          <a:solidFill>
                            <a:srgbClr val="2B2A2E"/>
                          </a:solidFill>
                          <a:latin typeface="Arial"/>
                        </a:rPr>
                        <a:t>u </a:t>
                      </a:r>
                      <a:r>
                        <a:rPr lang="en-US" sz="450" i="1">
                          <a:solidFill>
                            <a:srgbClr val="5C6C77"/>
                          </a:solidFill>
                          <a:latin typeface="Times New Roman"/>
                        </a:rPr>
                        <a:t>m m m</a:t>
                      </a:r>
                      <a:r>
                        <a:rPr lang="en-US" sz="400">
                          <a:solidFill>
                            <a:srgbClr val="5C6C77"/>
                          </a:solidFill>
                          <a:latin typeface="Arial"/>
                        </a:rPr>
                        <a:t> </a:t>
                      </a:r>
                      <a:r>
                        <a:rPr lang="en-US" sz="750">
                          <a:solidFill>
                            <a:srgbClr val="262992"/>
                          </a:solidFill>
                          <a:latin typeface="Arial"/>
                        </a:rPr>
                        <a:t>A </a:t>
                      </a:r>
                      <a:r>
                        <a:rPr lang="en-US" sz="450" i="1">
                          <a:solidFill>
                            <a:srgbClr val="262992"/>
                          </a:solidFill>
                          <a:latin typeface="Times New Roman"/>
                        </a:rPr>
                        <a:t>&amp;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3256">
                <a:tc gridSpan="8"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351A1B"/>
                          </a:solidFill>
                          <a:latin typeface="Arial"/>
                        </a:rPr>
                        <a:t>INSTRUCTION: </a:t>
                      </a:r>
                      <a:r>
                        <a:rPr lang="en-US" sz="400">
                          <a:solidFill>
                            <a:srgbClr val="743837"/>
                          </a:solidFill>
                          <a:latin typeface="Arial"/>
                        </a:rPr>
                        <a:t>There are more results available in additional windows. These may be opened by using the SOLUTIONS menu in the Main Menu.</a:t>
                      </a:r>
                    </a:p>
                  </a:txBody>
                  <a:tcPr marL="0" marR="0" marT="0" marB="0">
                    <a:solidFill>
                      <a:srgbClr val="F9807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Rectángulo 3"/>
          <p:cNvSpPr/>
          <p:nvPr/>
        </p:nvSpPr>
        <p:spPr>
          <a:xfrm>
            <a:off x="1609344" y="1947672"/>
            <a:ext cx="822960" cy="868680"/>
          </a:xfrm>
          <a:prstGeom prst="rect">
            <a:avLst/>
          </a:prstGeom>
          <a:solidFill>
            <a:srgbClr val="FCDABA"/>
          </a:solidFill>
        </p:spPr>
        <p:txBody>
          <a:bodyPr lIns="0" tIns="0" rIns="0" bIns="0">
            <a:noAutofit/>
          </a:bodyPr>
          <a:lstStyle/>
          <a:p>
            <a:pPr indent="0" algn="just">
              <a:lnSpc>
                <a:spcPts val="792"/>
              </a:lnSpc>
            </a:pPr>
            <a:r>
              <a:rPr lang="en-US" sz="400">
                <a:solidFill>
                  <a:srgbClr val="628DBA"/>
                </a:solidFill>
                <a:latin typeface="Candara"/>
              </a:rPr>
              <a:t>Module tree    </a:t>
            </a:r>
            <a:r>
              <a:rPr lang="en-US" sz="400">
                <a:solidFill>
                  <a:srgbClr val="938A7D"/>
                </a:solidFill>
                <a:latin typeface="Candara"/>
              </a:rPr>
              <a:t>Hkte </a:t>
            </a:r>
            <a:r>
              <a:rPr lang="en-US" sz="400">
                <a:solidFill>
                  <a:srgbClr val="76645F"/>
                </a:solidFill>
                <a:latin typeface="Candara"/>
              </a:rPr>
              <a:t>Panel</a:t>
            </a:r>
          </a:p>
          <a:p>
            <a:pPr indent="0" algn="just">
              <a:lnSpc>
                <a:spcPts val="792"/>
              </a:lnSpc>
            </a:pPr>
            <a:r>
              <a:rPr lang="en-US" sz="400">
                <a:solidFill>
                  <a:srgbClr val="76645F"/>
                </a:solidFill>
                <a:latin typeface="Arial"/>
              </a:rPr>
              <a:t>- Forecasting</a:t>
            </a:r>
          </a:p>
          <a:p>
            <a:pPr indent="139700">
              <a:lnSpc>
                <a:spcPts val="528"/>
              </a:lnSpc>
            </a:pPr>
            <a:r>
              <a:rPr lang="en-US" sz="400">
                <a:solidFill>
                  <a:srgbClr val="938A7D"/>
                </a:solidFill>
                <a:latin typeface="Arial"/>
              </a:rPr>
              <a:t>Time Senes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Analysis Least Squares - Simple and Multip </a:t>
            </a:r>
            <a:r>
              <a:rPr lang="es" sz="400">
                <a:solidFill>
                  <a:srgbClr val="76645F"/>
                </a:solidFill>
                <a:latin typeface="Arial"/>
              </a:rPr>
              <a:t>Regresaron </a:t>
            </a:r>
            <a:r>
              <a:rPr lang="en-US" sz="400">
                <a:solidFill>
                  <a:srgbClr val="62524B"/>
                </a:solidFill>
                <a:latin typeface="Arial"/>
              </a:rPr>
              <a:t>Projector !    *- Error Analysis</a:t>
            </a:r>
          </a:p>
          <a:p>
            <a:pPr indent="0">
              <a:lnSpc>
                <a:spcPts val="528"/>
              </a:lnSpc>
            </a:pPr>
            <a:r>
              <a:rPr lang="en-US" sz="400">
                <a:solidFill>
                  <a:srgbClr val="76645F"/>
                </a:solidFill>
                <a:latin typeface="Arial"/>
              </a:rPr>
              <a:t>Game Theory Goal Programming</a:t>
            </a:r>
          </a:p>
          <a:p>
            <a:pPr indent="0" algn="just">
              <a:lnSpc>
                <a:spcPts val="528"/>
              </a:lnSpc>
            </a:pPr>
            <a:r>
              <a:rPr lang="en-US" sz="400">
                <a:solidFill>
                  <a:srgbClr val="76645F"/>
                </a:solidFill>
                <a:latin typeface="Arial"/>
              </a:rPr>
              <a:t>Integer &amp; </a:t>
            </a:r>
            <a:r>
              <a:rPr lang="en-US" sz="400">
                <a:solidFill>
                  <a:srgbClr val="62524B"/>
                </a:solidFill>
                <a:latin typeface="Arial"/>
              </a:rPr>
              <a:t>Mixed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Integer </a:t>
            </a:r>
            <a:r>
              <a:rPr lang="en-US" sz="400">
                <a:solidFill>
                  <a:srgbClr val="62524B"/>
                </a:solidFill>
                <a:latin typeface="Arial"/>
              </a:rPr>
              <a:t>Programmng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Inventory</a:t>
            </a:r>
          </a:p>
          <a:p>
            <a:pPr indent="139700">
              <a:lnSpc>
                <a:spcPts val="528"/>
              </a:lnSpc>
            </a:pPr>
            <a:r>
              <a:rPr lang="en-US" sz="400">
                <a:solidFill>
                  <a:srgbClr val="76645F"/>
                </a:solidFill>
                <a:latin typeface="Arial"/>
              </a:rPr>
              <a:t>Economc Order QuanttyfEOQ) M | j- Production Order Quantity Model 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740408" y="2822448"/>
            <a:ext cx="691896" cy="609600"/>
          </a:xfrm>
          <a:prstGeom prst="rect">
            <a:avLst/>
          </a:prstGeom>
          <a:solidFill>
            <a:srgbClr val="FCDABA"/>
          </a:solidFill>
        </p:spPr>
        <p:txBody>
          <a:bodyPr lIns="0" tIns="0" rIns="0" bIns="0">
            <a:noAutofit/>
          </a:bodyPr>
          <a:lstStyle/>
          <a:p>
            <a:pPr indent="139700">
              <a:lnSpc>
                <a:spcPts val="528"/>
              </a:lnSpc>
            </a:pPr>
            <a:r>
              <a:rPr lang="en-US" sz="400">
                <a:solidFill>
                  <a:srgbClr val="76645F"/>
                </a:solidFill>
                <a:latin typeface="Arial"/>
              </a:rPr>
              <a:t>Back Outer kivertcuy Model Production wih Backorders Mode </a:t>
            </a:r>
            <a:r>
              <a:rPr lang="en-US" sz="400">
                <a:solidFill>
                  <a:srgbClr val="62524B"/>
                </a:solidFill>
                <a:latin typeface="Arial"/>
              </a:rPr>
              <a:t>Quantity Discount (EOQ) Model ABC Analysis</a:t>
            </a:r>
          </a:p>
          <a:p>
            <a:pPr indent="139700">
              <a:lnSpc>
                <a:spcPts val="528"/>
              </a:lnSpc>
            </a:pPr>
            <a:r>
              <a:rPr lang="en-US" sz="400">
                <a:solidFill>
                  <a:srgbClr val="76645F"/>
                </a:solidFill>
                <a:latin typeface="Arial"/>
              </a:rPr>
              <a:t>Reorder Point/Safety Stock (Nom Reorder Port/Safety Stock (Disc </a:t>
            </a:r>
            <a:r>
              <a:rPr lang="en-US" sz="400">
                <a:solidFill>
                  <a:srgbClr val="62524B"/>
                </a:solidFill>
                <a:latin typeface="Arial"/>
              </a:rPr>
              <a:t>Kanban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computation Single Period Invertgry (Discrete Single Period Inventory </a:t>
            </a:r>
            <a:r>
              <a:rPr lang="en-US" sz="400">
                <a:solidFill>
                  <a:srgbClr val="62524B"/>
                </a:solidFill>
                <a:latin typeface="Arial"/>
              </a:rPr>
              <a:t>(Normal </a:t>
            </a:r>
            <a:r>
              <a:rPr lang="en-US" sz="400">
                <a:solidFill>
                  <a:srgbClr val="938A7D"/>
                </a:solidFill>
                <a:latin typeface="Arial"/>
              </a:rPr>
              <a:t>D 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661160" y="3453384"/>
            <a:ext cx="646176" cy="188976"/>
          </a:xfrm>
          <a:prstGeom prst="rect">
            <a:avLst/>
          </a:prstGeom>
          <a:solidFill>
            <a:srgbClr val="FCDABA"/>
          </a:solidFill>
        </p:spPr>
        <p:txBody>
          <a:bodyPr lIns="0" tIns="0" rIns="0" bIns="0">
            <a:noAutofit/>
          </a:bodyPr>
          <a:lstStyle/>
          <a:p>
            <a:pPr indent="139700">
              <a:lnSpc>
                <a:spcPts val="528"/>
              </a:lnSpc>
            </a:pPr>
            <a:r>
              <a:rPr lang="en-US" sz="400">
                <a:solidFill>
                  <a:srgbClr val="FC6762"/>
                </a:solidFill>
                <a:latin typeface="Arial"/>
              </a:rPr>
              <a:t>Linear Programming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Markov Analysis </a:t>
            </a:r>
            <a:r>
              <a:rPr lang="en-US" sz="400">
                <a:solidFill>
                  <a:srgbClr val="62524B"/>
                </a:solidFill>
                <a:latin typeface="Arial"/>
              </a:rPr>
              <a:t>Material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Requirements Planning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639824" y="2834640"/>
            <a:ext cx="109728" cy="85344"/>
          </a:xfrm>
          <a:prstGeom prst="rect">
            <a:avLst/>
          </a:prstGeom>
          <a:solidFill>
            <a:srgbClr val="FCDABA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500" b="1">
                <a:latin typeface="Arial"/>
              </a:rPr>
              <a:t>i:</a:t>
            </a:r>
          </a:p>
        </p:txBody>
      </p:sp>
      <p:sp>
        <p:nvSpPr>
          <p:cNvPr id="8" name="Rectángulo 7"/>
          <p:cNvSpPr/>
          <p:nvPr/>
        </p:nvSpPr>
        <p:spPr>
          <a:xfrm>
            <a:off x="1639824" y="3182112"/>
            <a:ext cx="109728" cy="79248"/>
          </a:xfrm>
          <a:prstGeom prst="rect">
            <a:avLst/>
          </a:prstGeom>
          <a:solidFill>
            <a:srgbClr val="FCDABA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latin typeface="Arial"/>
              </a:rPr>
              <a:t>r</a:t>
            </a:r>
          </a:p>
        </p:txBody>
      </p:sp>
      <p:sp>
        <p:nvSpPr>
          <p:cNvPr id="9" name="Rectángulo 8"/>
          <p:cNvSpPr/>
          <p:nvPr/>
        </p:nvSpPr>
        <p:spPr>
          <a:xfrm>
            <a:off x="2554224" y="1987296"/>
            <a:ext cx="347472" cy="182880"/>
          </a:xfrm>
          <a:prstGeom prst="rect">
            <a:avLst/>
          </a:prstGeom>
          <a:solidFill>
            <a:srgbClr val="F5F5E9"/>
          </a:solidFill>
        </p:spPr>
        <p:txBody>
          <a:bodyPr lIns="0" tIns="0" rIns="0" bIns="0">
            <a:noAutofit/>
          </a:bodyPr>
          <a:lstStyle/>
          <a:p>
            <a:pPr indent="0" algn="just">
              <a:lnSpc>
                <a:spcPts val="792"/>
              </a:lnSpc>
            </a:pPr>
            <a:r>
              <a:rPr lang="en-US" sz="400">
                <a:solidFill>
                  <a:srgbClr val="8E95A2"/>
                </a:solidFill>
                <a:latin typeface="Arial"/>
              </a:rPr>
              <a:t>O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Maxswze </a:t>
            </a:r>
            <a:r>
              <a:rPr lang="en-US" sz="400">
                <a:solidFill>
                  <a:srgbClr val="0864B8"/>
                </a:solidFill>
                <a:latin typeface="Arial"/>
              </a:rPr>
              <a:t>O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Minimize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2523744" y="2249424"/>
            <a:ext cx="579120" cy="79248"/>
          </a:xfrm>
          <a:prstGeom prst="rect">
            <a:avLst/>
          </a:prstGeom>
          <a:solidFill>
            <a:srgbClr val="F5F5E9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50" b="1" u="sng">
                <a:solidFill>
                  <a:srgbClr val="5BADF3"/>
                </a:solidFill>
                <a:latin typeface="Arial"/>
              </a:rPr>
              <a:t>(untitled) Solution</a:t>
            </a:r>
          </a:p>
        </p:txBody>
      </p:sp>
      <p:graphicFrame>
        <p:nvGraphicFramePr>
          <p:cNvPr id="11" name="Tabla 10"/>
          <p:cNvGraphicFramePr>
            <a:graphicFrameLocks noGrp="1"/>
          </p:cNvGraphicFramePr>
          <p:nvPr/>
        </p:nvGraphicFramePr>
        <p:xfrm>
          <a:off x="2499360" y="2316480"/>
          <a:ext cx="3166872" cy="1322832"/>
        </p:xfrm>
        <a:graphic>
          <a:graphicData uri="http://schemas.openxmlformats.org/drawingml/2006/table">
            <a:tbl>
              <a:tblPr/>
              <a:tblGrid>
                <a:gridCol w="79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867570"/>
                          </a:solidFill>
                          <a:latin typeface="Arial"/>
                        </a:rPr>
                        <a:t>Original </a:t>
                      </a:r>
                      <a:r>
                        <a:rPr lang="en-US" sz="500" b="1">
                          <a:solidFill>
                            <a:srgbClr val="62799D"/>
                          </a:solidFill>
                          <a:latin typeface="Arial"/>
                        </a:rPr>
                        <a:t>Problem</a:t>
                      </a: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88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59576C"/>
                          </a:solidFill>
                          <a:latin typeface="Arial"/>
                        </a:rPr>
                        <a:t>Minimize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C4B54"/>
                          </a:solidFill>
                          <a:latin typeface="Arial"/>
                        </a:rPr>
                        <a:t>X </a:t>
                      </a:r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488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76645F"/>
                          </a:solidFill>
                          <a:latin typeface="Arial"/>
                        </a:rPr>
                        <a:t>Constraint </a:t>
                      </a:r>
                      <a:r>
                        <a:rPr lang="en-US" sz="500" b="1">
                          <a:solidFill>
                            <a:srgbClr val="44423E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93F2D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9576C"/>
                          </a:solidFill>
                          <a:latin typeface="Arial"/>
                        </a:rPr>
                        <a:t>&gt;=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6645F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Constraint 2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57072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36373D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5758A"/>
                          </a:solidFill>
                          <a:latin typeface="Arial"/>
                        </a:rPr>
                        <a:t>&gt;=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Constraint 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2524B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2799D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3858A"/>
                          </a:solidFill>
                          <a:latin typeface="Arial"/>
                        </a:rPr>
                        <a:t>&gt;=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59576C"/>
                          </a:solidFill>
                          <a:latin typeface="Arial"/>
                        </a:rPr>
                        <a:t>Constraint 4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9798B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4423E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5758A"/>
                          </a:solidFill>
                          <a:latin typeface="Arial"/>
                        </a:rPr>
                        <a:t>&gt;=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57072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76645F"/>
                          </a:solidFill>
                          <a:latin typeface="Arial"/>
                        </a:rPr>
                        <a:t>Dual Problem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95668"/>
                          </a:solidFill>
                          <a:latin typeface="Arial"/>
                        </a:rPr>
                        <a:t>Constraint 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C4B54"/>
                          </a:solidFill>
                          <a:latin typeface="Arial"/>
                        </a:rPr>
                        <a:t>Constraint 2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95668"/>
                          </a:solidFill>
                          <a:latin typeface="Arial"/>
                        </a:rPr>
                        <a:t>Constraint 3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Constraint </a:t>
                      </a:r>
                      <a:r>
                        <a:rPr lang="en-US" sz="500" b="1">
                          <a:solidFill>
                            <a:srgbClr val="282C38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94488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59576C"/>
                          </a:solidFill>
                          <a:latin typeface="Arial"/>
                        </a:rPr>
                        <a:t>Maximize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6757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6645F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88392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4C4B54"/>
                          </a:solidFill>
                          <a:latin typeface="Arial"/>
                        </a:rPr>
                        <a:t>X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35B46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95668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87A53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C4B5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latin typeface="Arial"/>
                        </a:rPr>
                        <a:t>&lt;=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325256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94488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2524B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6757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3858A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latin typeface="Arial"/>
                        </a:rPr>
                        <a:t>&lt;=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2524B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94488"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12" name="Tabla 11"/>
          <p:cNvGraphicFramePr>
            <a:graphicFrameLocks noGrp="1"/>
          </p:cNvGraphicFramePr>
          <p:nvPr/>
        </p:nvGraphicFramePr>
        <p:xfrm>
          <a:off x="1536192" y="3721608"/>
          <a:ext cx="5611368" cy="323088"/>
        </p:xfrm>
        <a:graphic>
          <a:graphicData uri="http://schemas.openxmlformats.org/drawingml/2006/table">
            <a:tbl>
              <a:tblPr/>
              <a:tblGrid>
                <a:gridCol w="1133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4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9728"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Linear Programming Solution Screen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marL="1092200" indent="0"/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Taylor's Introduction to Management Science Textbook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marR="101600" indent="0" algn="r"/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Developed by Howard J. Weiss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marL="139700" indent="0"/>
                      <a:r>
                        <a:rPr lang="en-US" sz="700">
                          <a:solidFill>
                            <a:srgbClr val="C22C1F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rgbClr val="DDE0E4"/>
                    </a:solidFill>
                  </a:tcPr>
                </a:tc>
                <a:tc>
                  <a:txBody>
                    <a:bodyPr/>
                    <a:lstStyle/>
                    <a:p>
                      <a:pPr marL="241300" indent="0"/>
                      <a:r>
                        <a:rPr lang="en-US" sz="700" b="1" spc="-100">
                          <a:solidFill>
                            <a:srgbClr val="0A76C8"/>
                          </a:solidFill>
                          <a:latin typeface="Arial"/>
                        </a:rPr>
                        <a:t>■■ </a:t>
                      </a:r>
                      <a:r>
                        <a:rPr lang="en-US" sz="700" b="1" spc="-100">
                          <a:solidFill>
                            <a:srgbClr val="2B2A2E"/>
                          </a:solidFill>
                          <a:latin typeface="Arial"/>
                        </a:rPr>
                        <a:t>Q k </a:t>
                      </a:r>
                      <a:r>
                        <a:rPr lang="en-US" sz="400">
                          <a:solidFill>
                            <a:srgbClr val="0A76C8"/>
                          </a:solidFill>
                          <a:latin typeface="Arial"/>
                        </a:rPr>
                        <a:t>- </a:t>
                      </a:r>
                      <a:r>
                        <a:rPr lang="en-US" sz="700" i="1" spc="-150">
                          <a:solidFill>
                            <a:srgbClr val="717EA6"/>
                          </a:solidFill>
                          <a:latin typeface="Arial"/>
                        </a:rPr>
                        <a:t>•&gt;</a:t>
                      </a:r>
                      <a:r>
                        <a:rPr lang="en-US" sz="700" b="1" spc="-100">
                          <a:solidFill>
                            <a:srgbClr val="717EA6"/>
                          </a:solidFill>
                          <a:latin typeface="Arial"/>
                        </a:rPr>
                        <a:t> </a:t>
                      </a:r>
                      <a:r>
                        <a:rPr lang="en-US" sz="700" b="1" spc="-100">
                          <a:solidFill>
                            <a:srgbClr val="0A76C8"/>
                          </a:solidFill>
                          <a:latin typeface="Arial"/>
                        </a:rPr>
                        <a:t>t </a:t>
                      </a:r>
                      <a:r>
                        <a:rPr lang="en-US" sz="700" b="1" spc="-100">
                          <a:solidFill>
                            <a:srgbClr val="1D538E"/>
                          </a:solidFill>
                          <a:latin typeface="Arial"/>
                        </a:rPr>
                        <a:t>□ </a:t>
                      </a:r>
                      <a:r>
                        <a:rPr lang="en-US" sz="700" b="1" cap="small" spc="-100">
                          <a:solidFill>
                            <a:srgbClr val="0A76C8"/>
                          </a:solidFill>
                          <a:latin typeface="Arial"/>
                        </a:rPr>
                        <a:t>Ej V </a:t>
                      </a:r>
                      <a:r>
                        <a:rPr lang="en-US" sz="700" i="1" spc="-150">
                          <a:latin typeface="Arial"/>
                        </a:rPr>
                        <a:t>O</a:t>
                      </a:r>
                      <a:r>
                        <a:rPr lang="en-US" sz="700" b="1" spc="-100">
                          <a:latin typeface="Arial"/>
                        </a:rPr>
                        <a:t> </a:t>
                      </a:r>
                      <a:r>
                        <a:rPr lang="en-US" sz="700" b="1" spc="-100">
                          <a:solidFill>
                            <a:srgbClr val="1D538E"/>
                          </a:solidFill>
                          <a:latin typeface="Arial"/>
                        </a:rPr>
                        <a:t>% </a:t>
                      </a:r>
                      <a:r>
                        <a:rPr lang="en-US" sz="700" i="1" spc="-150">
                          <a:solidFill>
                            <a:srgbClr val="0A76C8"/>
                          </a:solidFill>
                          <a:latin typeface="Arial"/>
                        </a:rPr>
                        <a:t>&lt;§</a:t>
                      </a:r>
                      <a:r>
                        <a:rPr lang="en-US" sz="700" b="1" spc="-100">
                          <a:solidFill>
                            <a:srgbClr val="0A76C8"/>
                          </a:solidFill>
                          <a:latin typeface="Arial"/>
                        </a:rPr>
                        <a:t> </a:t>
                      </a:r>
                      <a:r>
                        <a:rPr lang="en-US" sz="700" b="1" spc="-100">
                          <a:solidFill>
                            <a:srgbClr val="75ACD8"/>
                          </a:solidFill>
                          <a:latin typeface="Arial"/>
                        </a:rPr>
                        <a:t>O </a:t>
                      </a:r>
                      <a:r>
                        <a:rPr lang="en-US" sz="700" b="1" spc="-100">
                          <a:latin typeface="Arial"/>
                        </a:rPr>
                        <a:t>S</a:t>
                      </a:r>
                    </a:p>
                  </a:txBody>
                  <a:tcPr marL="0" marR="0" marT="0" marB="0" anchor="ctr">
                    <a:solidFill>
                      <a:srgbClr val="E2DCD6"/>
                    </a:solidFill>
                  </a:tcPr>
                </a:tc>
                <a:tc>
                  <a:txBody>
                    <a:bodyPr/>
                    <a:lstStyle/>
                    <a:p>
                      <a:pPr marR="101600" indent="0" algn="r"/>
                      <a:r>
                        <a:rPr lang="en-US" sz="700" b="1" spc="-100">
                          <a:solidFill>
                            <a:srgbClr val="44423E"/>
                          </a:solidFill>
                          <a:latin typeface="Arial"/>
                        </a:rPr>
                        <a:t>^ ® </a:t>
                      </a:r>
                      <a:r>
                        <a:rPr lang="en-US" sz="400">
                          <a:solidFill>
                            <a:srgbClr val="44423E"/>
                          </a:solidFill>
                          <a:latin typeface="Arial"/>
                        </a:rPr>
                        <a:t>LAA </a:t>
                      </a:r>
                      <a:r>
                        <a:rPr lang="en-US" sz="700" b="1" spc="-100">
                          <a:solidFill>
                            <a:srgbClr val="44423E"/>
                          </a:solidFill>
                          <a:latin typeface="Arial"/>
                        </a:rPr>
                        <a:t>^ </a:t>
                      </a:r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^ 20/09/202S </a:t>
                      </a:r>
                      <a:r>
                        <a:rPr lang="en-US" sz="400">
                          <a:solidFill>
                            <a:srgbClr val="201E1F"/>
                          </a:solidFill>
                          <a:latin typeface="Arial"/>
                        </a:rPr>
                        <a:t>^</a:t>
                      </a:r>
                    </a:p>
                  </a:txBody>
                  <a:tcPr marL="0" marR="0" marT="0" marB="0" anchor="ctr">
                    <a:solidFill>
                      <a:srgbClr val="E2DC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Rectángulo 12"/>
          <p:cNvSpPr/>
          <p:nvPr/>
        </p:nvSpPr>
        <p:spPr>
          <a:xfrm>
            <a:off x="1530096" y="4541520"/>
            <a:ext cx="2843784" cy="228295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lnSpc>
                <a:spcPts val="2568"/>
              </a:lnSpc>
              <a:spcBef>
                <a:spcPts val="2730"/>
              </a:spcBef>
            </a:pPr>
            <a:r>
              <a:rPr lang="es" sz="1150" b="1">
                <a:latin typeface="Arial"/>
              </a:rPr>
              <a:t>Ejercicio </a:t>
            </a:r>
            <a:r>
              <a:rPr lang="en-US" sz="1150" b="1">
                <a:latin typeface="Arial"/>
              </a:rPr>
              <a:t>5 — </a:t>
            </a:r>
            <a:r>
              <a:rPr lang="es" sz="1150" b="1">
                <a:latin typeface="Arial"/>
              </a:rPr>
              <a:t>Paquetes Enunciado:</a:t>
            </a:r>
          </a:p>
          <a:p>
            <a:pPr indent="0">
              <a:spcAft>
                <a:spcPts val="840"/>
              </a:spcAft>
            </a:pPr>
            <a:r>
              <a:rPr lang="es" sz="1100">
                <a:latin typeface="Arial"/>
              </a:rPr>
              <a:t>Materiales A (x) y B (y), costos: A=2, B=4.</a:t>
            </a:r>
          </a:p>
          <a:p>
            <a:pPr marL="203200" indent="0" algn="just">
              <a:lnSpc>
                <a:spcPts val="1896"/>
              </a:lnSpc>
            </a:pPr>
            <a:r>
              <a:rPr lang="es" sz="1050" b="1">
                <a:solidFill>
                  <a:srgbClr val="58565B"/>
                </a:solidFill>
                <a:latin typeface="Arial"/>
              </a:rPr>
              <a:t>•    </a:t>
            </a:r>
            <a:r>
              <a:rPr lang="es" sz="1050" b="1">
                <a:solidFill>
                  <a:srgbClr val="201E1F"/>
                </a:solidFill>
                <a:latin typeface="Arial"/>
              </a:rPr>
              <a:t>x + y &gt; 6</a:t>
            </a:r>
          </a:p>
          <a:p>
            <a:pPr marL="203200" indent="0" algn="just">
              <a:lnSpc>
                <a:spcPts val="1896"/>
              </a:lnSpc>
            </a:pPr>
            <a:r>
              <a:rPr lang="es" sz="1050" b="1">
                <a:solidFill>
                  <a:srgbClr val="58565B"/>
                </a:solidFill>
                <a:latin typeface="Arial"/>
              </a:rPr>
              <a:t>•    </a:t>
            </a:r>
            <a:r>
              <a:rPr lang="es" sz="1050" b="1">
                <a:solidFill>
                  <a:srgbClr val="201E1F"/>
                </a:solidFill>
                <a:latin typeface="Arial"/>
              </a:rPr>
              <a:t>x + 2y &gt; 8</a:t>
            </a:r>
          </a:p>
          <a:p>
            <a:pPr marL="203200" indent="0" algn="just">
              <a:lnSpc>
                <a:spcPts val="1896"/>
              </a:lnSpc>
              <a:spcAft>
                <a:spcPts val="210"/>
              </a:spcAft>
            </a:pPr>
            <a:r>
              <a:rPr lang="es" sz="1050" b="1">
                <a:solidFill>
                  <a:srgbClr val="58565B"/>
                </a:solidFill>
                <a:latin typeface="Arial"/>
              </a:rPr>
              <a:t>•    </a:t>
            </a:r>
            <a:r>
              <a:rPr lang="es" sz="1050" b="1">
                <a:solidFill>
                  <a:srgbClr val="201E1F"/>
                </a:solidFill>
                <a:latin typeface="Arial"/>
              </a:rPr>
              <a:t>x,y &gt; 0</a:t>
            </a:r>
          </a:p>
          <a:p>
            <a:pPr marL="127000" marR="985520" indent="0">
              <a:lnSpc>
                <a:spcPts val="1920"/>
              </a:lnSpc>
              <a:spcAft>
                <a:spcPts val="630"/>
              </a:spcAft>
            </a:pPr>
            <a:r>
              <a:rPr lang="es" sz="1050" b="1">
                <a:solidFill>
                  <a:srgbClr val="201E1F"/>
                </a:solidFill>
                <a:latin typeface="Arial"/>
              </a:rPr>
              <a:t>Primal: </a:t>
            </a:r>
            <a:r>
              <a:rPr lang="en-US" sz="1050" b="1">
                <a:solidFill>
                  <a:srgbClr val="201E1F"/>
                </a:solidFill>
                <a:latin typeface="Arial"/>
              </a:rPr>
              <a:t>Min </a:t>
            </a:r>
            <a:r>
              <a:rPr lang="es" sz="1050" b="1">
                <a:solidFill>
                  <a:srgbClr val="201E1F"/>
                </a:solidFill>
                <a:latin typeface="Arial"/>
              </a:rPr>
              <a:t>Z </a:t>
            </a:r>
            <a:r>
              <a:rPr lang="es" sz="1050" b="1">
                <a:latin typeface="Arial"/>
              </a:rPr>
              <a:t>= </a:t>
            </a:r>
            <a:r>
              <a:rPr lang="es" sz="1050" b="1">
                <a:solidFill>
                  <a:srgbClr val="201E1F"/>
                </a:solidFill>
                <a:latin typeface="Arial"/>
              </a:rPr>
              <a:t>2x + 4y Dual: Max W </a:t>
            </a:r>
            <a:r>
              <a:rPr lang="es" sz="1050" b="1">
                <a:latin typeface="Arial"/>
              </a:rPr>
              <a:t>= </a:t>
            </a:r>
            <a:r>
              <a:rPr lang="es" sz="1050" b="1">
                <a:solidFill>
                  <a:srgbClr val="201E1F"/>
                </a:solidFill>
                <a:latin typeface="Arial"/>
              </a:rPr>
              <a:t>6u1 + 8u2 s.a. u1 + u2 &lt;2; u1 + 2u2 &lt;4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1533144" y="7034784"/>
            <a:ext cx="1520952" cy="1524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spcBef>
                <a:spcPts val="630"/>
              </a:spcBef>
            </a:pPr>
            <a:r>
              <a:rPr lang="es" sz="1100">
                <a:latin typeface="Arial"/>
              </a:rPr>
              <a:t>Resuelto con RStudio: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192" y="4523232"/>
            <a:ext cx="5608320" cy="3160776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542288" y="914400"/>
            <a:ext cx="271272" cy="6705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-177800">
              <a:spcAft>
                <a:spcPts val="210"/>
              </a:spcAft>
            </a:pPr>
            <a:r>
              <a:rPr lang="es" sz="400">
                <a:solidFill>
                  <a:srgbClr val="86B7DD"/>
                </a:solidFill>
                <a:latin typeface="Arial"/>
              </a:rPr>
              <a:t>O </a:t>
            </a:r>
            <a:r>
              <a:rPr lang="es" sz="400">
                <a:solidFill>
                  <a:srgbClr val="716F74"/>
                </a:solidFill>
                <a:latin typeface="Arial"/>
              </a:rPr>
              <a:t>RStudio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566672" y="1030224"/>
            <a:ext cx="1929384" cy="173736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-177800">
              <a:lnSpc>
                <a:spcPts val="936"/>
              </a:lnSpc>
            </a:pPr>
            <a:r>
              <a:rPr lang="en-US" sz="400">
                <a:solidFill>
                  <a:srgbClr val="716F74"/>
                </a:solidFill>
                <a:latin typeface="Arial"/>
              </a:rPr>
              <a:t>File Edit </a:t>
            </a:r>
            <a:r>
              <a:rPr lang="en-US" sz="400">
                <a:solidFill>
                  <a:srgbClr val="9C7651"/>
                </a:solidFill>
                <a:latin typeface="Arial"/>
              </a:rPr>
              <a:t>Code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View </a:t>
            </a:r>
            <a:r>
              <a:rPr lang="en-US" sz="400">
                <a:solidFill>
                  <a:srgbClr val="9C7651"/>
                </a:solidFill>
                <a:latin typeface="Arial"/>
              </a:rPr>
              <a:t>Plots </a:t>
            </a:r>
            <a:r>
              <a:rPr lang="en-US" sz="400">
                <a:solidFill>
                  <a:srgbClr val="62799D"/>
                </a:solidFill>
                <a:latin typeface="Arial"/>
              </a:rPr>
              <a:t>Session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Build Debug </a:t>
            </a:r>
            <a:r>
              <a:rPr lang="en-US" sz="400">
                <a:solidFill>
                  <a:srgbClr val="62799D"/>
                </a:solidFill>
                <a:latin typeface="Arial"/>
              </a:rPr>
              <a:t>Profile </a:t>
            </a:r>
            <a:r>
              <a:rPr lang="en-US" sz="400">
                <a:solidFill>
                  <a:srgbClr val="83858A"/>
                </a:solidFill>
                <a:latin typeface="Arial"/>
              </a:rPr>
              <a:t>Tools Help </a:t>
            </a:r>
            <a:r>
              <a:rPr lang="en-US" sz="400">
                <a:solidFill>
                  <a:srgbClr val="36373D"/>
                </a:solidFill>
                <a:latin typeface="Arial"/>
              </a:rPr>
              <a:t>' </a:t>
            </a:r>
            <a:r>
              <a:rPr lang="en-US" sz="400">
                <a:solidFill>
                  <a:srgbClr val="C2C9D4"/>
                </a:solidFill>
                <a:latin typeface="Arial"/>
              </a:rPr>
              <a:t>I    </a:t>
            </a:r>
            <a:r>
              <a:rPr lang="en-US" sz="400">
                <a:solidFill>
                  <a:srgbClr val="4C4B54"/>
                </a:solidFill>
                <a:latin typeface="Arial"/>
              </a:rPr>
              <a:t>” </a:t>
            </a:r>
            <a:r>
              <a:rPr lang="en-US" sz="400">
                <a:solidFill>
                  <a:srgbClr val="86B7DD"/>
                </a:solidFill>
                <a:latin typeface="Arial"/>
              </a:rPr>
              <a:t>tJ 0 I </a:t>
            </a:r>
            <a:r>
              <a:rPr lang="en-US" sz="400" i="1">
                <a:solidFill>
                  <a:srgbClr val="A5ACB5"/>
                </a:solidFill>
                <a:latin typeface="Consolas"/>
              </a:rPr>
              <a:t>&amp;</a:t>
            </a:r>
            <a:r>
              <a:rPr lang="en-US" sz="400">
                <a:solidFill>
                  <a:srgbClr val="A5ACB5"/>
                </a:solidFill>
                <a:latin typeface="Arial"/>
              </a:rPr>
              <a:t> Go to file/function    </a:t>
            </a:r>
            <a:r>
              <a:rPr lang="en-US" sz="400">
                <a:solidFill>
                  <a:srgbClr val="C2C9D4"/>
                </a:solidFill>
                <a:latin typeface="Arial"/>
              </a:rPr>
              <a:t>rr </a:t>
            </a:r>
            <a:r>
              <a:rPr lang="en-US" sz="400">
                <a:solidFill>
                  <a:srgbClr val="351A1B"/>
                </a:solidFill>
                <a:latin typeface="Arial"/>
              </a:rPr>
              <a:t>' </a:t>
            </a:r>
            <a:r>
              <a:rPr lang="en-US" sz="400">
                <a:solidFill>
                  <a:srgbClr val="62799D"/>
                </a:solidFill>
                <a:latin typeface="Arial"/>
              </a:rPr>
              <a:t>Addins </a:t>
            </a:r>
            <a:r>
              <a:rPr lang="en-US" sz="400">
                <a:solidFill>
                  <a:srgbClr val="36373D"/>
                </a:solidFill>
                <a:latin typeface="Arial"/>
              </a:rPr>
              <a:t>■*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612392" y="1264920"/>
            <a:ext cx="2136648" cy="17678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-355600">
              <a:lnSpc>
                <a:spcPts val="696"/>
              </a:lnSpc>
            </a:pPr>
            <a:r>
              <a:rPr lang="en-US" sz="400">
                <a:solidFill>
                  <a:srgbClr val="62799D"/>
                </a:solidFill>
                <a:latin typeface="Arial"/>
              </a:rPr>
              <a:t>© </a:t>
            </a:r>
            <a:r>
              <a:rPr lang="en-US" sz="400">
                <a:solidFill>
                  <a:srgbClr val="4C4B54"/>
                </a:solidFill>
                <a:latin typeface="Arial"/>
              </a:rPr>
              <a:t>EJDIMinLRK </a:t>
            </a:r>
            <a:r>
              <a:rPr lang="en-US" sz="400">
                <a:solidFill>
                  <a:srgbClr val="62799D"/>
                </a:solidFill>
                <a:latin typeface="Arial"/>
              </a:rPr>
              <a:t>©J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EjD2Mini.R </a:t>
            </a:r>
            <a:r>
              <a:rPr lang="en-US" sz="400">
                <a:solidFill>
                  <a:srgbClr val="62799D"/>
                </a:solidFill>
                <a:latin typeface="Arial"/>
              </a:rPr>
              <a:t>© </a:t>
            </a:r>
            <a:r>
              <a:rPr lang="en-US" sz="400">
                <a:solidFill>
                  <a:srgbClr val="9C7651"/>
                </a:solidFill>
                <a:latin typeface="Arial"/>
              </a:rPr>
              <a:t>EjD3Mini.R </a:t>
            </a:r>
            <a:r>
              <a:rPr lang="en-US" sz="400">
                <a:solidFill>
                  <a:srgbClr val="62799D"/>
                </a:solidFill>
                <a:latin typeface="Arial"/>
              </a:rPr>
              <a:t>© </a:t>
            </a:r>
            <a:r>
              <a:rPr lang="en-US" sz="400">
                <a:solidFill>
                  <a:srgbClr val="775820"/>
                </a:solidFill>
                <a:latin typeface="Arial"/>
              </a:rPr>
              <a:t>EjD4Minl.R </a:t>
            </a:r>
            <a:r>
              <a:rPr lang="en-US" sz="400">
                <a:solidFill>
                  <a:srgbClr val="62799D"/>
                </a:solidFill>
                <a:latin typeface="Arial"/>
              </a:rPr>
              <a:t>©'| </a:t>
            </a:r>
            <a:r>
              <a:rPr lang="en-US" sz="400">
                <a:solidFill>
                  <a:srgbClr val="4C4B54"/>
                </a:solidFill>
                <a:latin typeface="Arial"/>
              </a:rPr>
              <a:t>EjDSMIni.R </a:t>
            </a:r>
            <a:r>
              <a:rPr lang="es" sz="400">
                <a:solidFill>
                  <a:srgbClr val="86B7DD"/>
                </a:solidFill>
                <a:latin typeface="Arial"/>
              </a:rPr>
              <a:t>ÉJ </a:t>
            </a:r>
            <a:r>
              <a:rPr lang="es" sz="400">
                <a:solidFill>
                  <a:srgbClr val="36373D"/>
                </a:solidFill>
                <a:latin typeface="Arial"/>
              </a:rPr>
              <a:t>[y] </a:t>
            </a:r>
            <a:r>
              <a:rPr lang="en-US" sz="400">
                <a:solidFill>
                  <a:srgbClr val="83858A"/>
                </a:solidFill>
                <a:latin typeface="Arial"/>
              </a:rPr>
              <a:t>Source on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Save </a:t>
            </a:r>
            <a:r>
              <a:rPr lang="en-US" sz="400">
                <a:solidFill>
                  <a:srgbClr val="9C7651"/>
                </a:solidFill>
                <a:latin typeface="Arial"/>
              </a:rPr>
              <a:t>C\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/ -    ■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703832" y="1453896"/>
            <a:ext cx="1920240" cy="5791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ctr">
              <a:lnSpc>
                <a:spcPts val="696"/>
              </a:lnSpc>
            </a:pPr>
            <a:r>
              <a:rPr lang="en-US" sz="450" b="1">
                <a:solidFill>
                  <a:srgbClr val="716F74"/>
                </a:solidFill>
                <a:latin typeface="Tahoma"/>
              </a:rPr>
              <a:t>9 </a:t>
            </a:r>
            <a:r>
              <a:rPr lang="en-US" sz="450" b="1">
                <a:latin typeface="Tahoma"/>
              </a:rPr>
              <a:t>f.</a:t>
            </a:r>
            <a:r>
              <a:rPr lang="en-US" sz="450" b="1">
                <a:solidFill>
                  <a:srgbClr val="36373D"/>
                </a:solidFill>
                <a:latin typeface="Tahoma"/>
              </a:rPr>
              <a:t>con.</a:t>
            </a:r>
            <a:r>
              <a:rPr lang="en-US" sz="450" b="1">
                <a:solidFill>
                  <a:srgbClr val="775820"/>
                </a:solidFill>
                <a:latin typeface="Tahoma"/>
              </a:rPr>
              <a:t>dual </a:t>
            </a:r>
            <a:r>
              <a:rPr lang="en-US" sz="450" b="1">
                <a:solidFill>
                  <a:srgbClr val="83858A"/>
                </a:solidFill>
                <a:latin typeface="Tahoma"/>
              </a:rPr>
              <a:t>&lt;- </a:t>
            </a:r>
            <a:r>
              <a:rPr lang="en-US" sz="450" b="1">
                <a:solidFill>
                  <a:srgbClr val="4C4B54"/>
                </a:solidFill>
                <a:latin typeface="Tahoma"/>
              </a:rPr>
              <a:t>matrix(c(l,l,l,2)</a:t>
            </a:r>
            <a:r>
              <a:rPr lang="en-US" sz="450" b="1" baseline="-25000">
                <a:solidFill>
                  <a:srgbClr val="4C4B54"/>
                </a:solidFill>
                <a:latin typeface="Tahoma"/>
              </a:rPr>
              <a:t>T</a:t>
            </a:r>
            <a:r>
              <a:rPr lang="en-US" sz="450" b="1">
                <a:solidFill>
                  <a:srgbClr val="4C4B54"/>
                </a:solidFill>
                <a:latin typeface="Tahoma"/>
              </a:rPr>
              <a:t> nrow=2, </a:t>
            </a:r>
            <a:r>
              <a:rPr lang="en-US" sz="450" b="1">
                <a:solidFill>
                  <a:srgbClr val="62799D"/>
                </a:solidFill>
                <a:latin typeface="Tahoma"/>
              </a:rPr>
              <a:t>byrow=TRUE)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667256" y="1524000"/>
            <a:ext cx="832104" cy="5486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528"/>
              </a:lnSpc>
            </a:pPr>
            <a:r>
              <a:rPr lang="en-US" sz="450" b="1">
                <a:solidFill>
                  <a:srgbClr val="716F74"/>
                </a:solidFill>
                <a:latin typeface="Tahoma"/>
              </a:rPr>
              <a:t>10    </a:t>
            </a:r>
            <a:r>
              <a:rPr lang="en-US" sz="450" b="1">
                <a:solidFill>
                  <a:srgbClr val="775820"/>
                </a:solidFill>
                <a:latin typeface="Tahoma"/>
              </a:rPr>
              <a:t>f.rhs.dual </a:t>
            </a:r>
            <a:r>
              <a:rPr lang="en-US" sz="450" b="1">
                <a:solidFill>
                  <a:srgbClr val="62799D"/>
                </a:solidFill>
                <a:latin typeface="Tahoma"/>
              </a:rPr>
              <a:t>&lt;- </a:t>
            </a:r>
            <a:r>
              <a:rPr lang="en-US" sz="450" b="1">
                <a:solidFill>
                  <a:srgbClr val="445199"/>
                </a:solidFill>
                <a:latin typeface="Tahoma"/>
              </a:rPr>
              <a:t>e(2,4)</a:t>
            </a:r>
          </a:p>
        </p:txBody>
      </p:sp>
      <p:sp>
        <p:nvSpPr>
          <p:cNvPr id="8" name="Rectángulo 7"/>
          <p:cNvSpPr/>
          <p:nvPr/>
        </p:nvSpPr>
        <p:spPr>
          <a:xfrm>
            <a:off x="1667256" y="1591056"/>
            <a:ext cx="1042416" cy="5791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528"/>
              </a:lnSpc>
            </a:pPr>
            <a:r>
              <a:rPr lang="en-US" sz="450" b="1">
                <a:solidFill>
                  <a:srgbClr val="4C4B54"/>
                </a:solidFill>
                <a:latin typeface="Tahoma"/>
              </a:rPr>
              <a:t>11    </a:t>
            </a:r>
            <a:r>
              <a:rPr lang="en-US" sz="450" b="1">
                <a:solidFill>
                  <a:srgbClr val="36373D"/>
                </a:solidFill>
                <a:latin typeface="Tahoma"/>
              </a:rPr>
              <a:t>f.dir.</a:t>
            </a:r>
            <a:r>
              <a:rPr lang="en-US" sz="450" b="1">
                <a:solidFill>
                  <a:srgbClr val="775820"/>
                </a:solidFill>
                <a:latin typeface="Tahoma"/>
              </a:rPr>
              <a:t>dual </a:t>
            </a:r>
            <a:r>
              <a:rPr lang="en-US" sz="450" b="1">
                <a:solidFill>
                  <a:srgbClr val="83858A"/>
                </a:solidFill>
                <a:latin typeface="Tahoma"/>
              </a:rPr>
              <a:t>&lt;- </a:t>
            </a:r>
            <a:r>
              <a:rPr lang="en-US" sz="450" b="1">
                <a:solidFill>
                  <a:srgbClr val="435B46"/>
                </a:solidFill>
                <a:latin typeface="Tahoma"/>
              </a:rPr>
              <a:t>c("&lt;=V'&lt;=")</a:t>
            </a:r>
          </a:p>
        </p:txBody>
      </p:sp>
      <p:sp>
        <p:nvSpPr>
          <p:cNvPr id="9" name="Rectángulo 8"/>
          <p:cNvSpPr/>
          <p:nvPr/>
        </p:nvSpPr>
        <p:spPr>
          <a:xfrm>
            <a:off x="1667256" y="1664208"/>
            <a:ext cx="1990344" cy="6096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528"/>
              </a:lnSpc>
            </a:pPr>
            <a:r>
              <a:rPr lang="en-US" sz="450" b="1">
                <a:solidFill>
                  <a:srgbClr val="716F74"/>
                </a:solidFill>
                <a:latin typeface="Tahoma"/>
              </a:rPr>
              <a:t>12    </a:t>
            </a:r>
            <a:r>
              <a:rPr lang="en-US" sz="450" b="1">
                <a:solidFill>
                  <a:srgbClr val="4C4B54"/>
                </a:solidFill>
                <a:latin typeface="Tahoma"/>
              </a:rPr>
              <a:t>dual</a:t>
            </a:r>
            <a:r>
              <a:rPr lang="en-US" sz="450" b="1">
                <a:solidFill>
                  <a:srgbClr val="775820"/>
                </a:solidFill>
                <a:latin typeface="Tahoma"/>
              </a:rPr>
              <a:t>5 </a:t>
            </a:r>
            <a:r>
              <a:rPr lang="en-US" sz="450" b="1">
                <a:solidFill>
                  <a:srgbClr val="83858A"/>
                </a:solidFill>
                <a:latin typeface="Tahoma"/>
              </a:rPr>
              <a:t>&lt;- </a:t>
            </a:r>
            <a:r>
              <a:rPr lang="en-US" sz="450" b="1">
                <a:solidFill>
                  <a:srgbClr val="435B46"/>
                </a:solidFill>
                <a:latin typeface="Tahoma"/>
              </a:rPr>
              <a:t>lpC’max", </a:t>
            </a:r>
            <a:r>
              <a:rPr lang="en-US" sz="450" b="1">
                <a:solidFill>
                  <a:srgbClr val="4C4B54"/>
                </a:solidFill>
                <a:latin typeface="Tahoma"/>
              </a:rPr>
              <a:t>f.obj.dual, </a:t>
            </a:r>
            <a:r>
              <a:rPr lang="en-US" sz="450" b="1">
                <a:solidFill>
                  <a:srgbClr val="351A1B"/>
                </a:solidFill>
                <a:latin typeface="Tahoma"/>
              </a:rPr>
              <a:t>f.</a:t>
            </a:r>
            <a:r>
              <a:rPr lang="en-US" sz="450" b="1">
                <a:solidFill>
                  <a:srgbClr val="36373D"/>
                </a:solidFill>
                <a:latin typeface="Tahoma"/>
              </a:rPr>
              <a:t>con.dual, </a:t>
            </a:r>
            <a:r>
              <a:rPr lang="en-US" sz="450" b="1">
                <a:solidFill>
                  <a:srgbClr val="775820"/>
                </a:solidFill>
                <a:latin typeface="Tahoma"/>
              </a:rPr>
              <a:t>f.</a:t>
            </a:r>
            <a:r>
              <a:rPr lang="en-US" sz="450" b="1">
                <a:solidFill>
                  <a:srgbClr val="36373D"/>
                </a:solidFill>
                <a:latin typeface="Tahoma"/>
              </a:rPr>
              <a:t>dir.</a:t>
            </a:r>
            <a:r>
              <a:rPr lang="en-US" sz="450" b="1">
                <a:solidFill>
                  <a:srgbClr val="4C4B54"/>
                </a:solidFill>
                <a:latin typeface="Tahoma"/>
              </a:rPr>
              <a:t>dual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1667256" y="1728216"/>
            <a:ext cx="1990344" cy="6400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528"/>
              </a:lnSpc>
            </a:pPr>
            <a:r>
              <a:rPr lang="en-US" sz="450" b="1">
                <a:solidFill>
                  <a:srgbClr val="716F74"/>
                </a:solidFill>
                <a:latin typeface="Tahoma"/>
              </a:rPr>
              <a:t>13    cat</a:t>
            </a:r>
            <a:r>
              <a:rPr lang="en-US" sz="450" b="1">
                <a:solidFill>
                  <a:srgbClr val="488758"/>
                </a:solidFill>
                <a:latin typeface="Tahoma"/>
              </a:rPr>
              <a:t>("Dual </a:t>
            </a:r>
            <a:r>
              <a:rPr lang="en-US" sz="450" b="1">
                <a:solidFill>
                  <a:srgbClr val="5C9E84"/>
                </a:solidFill>
                <a:latin typeface="Tahoma"/>
              </a:rPr>
              <a:t>5 </a:t>
            </a:r>
            <a:r>
              <a:rPr lang="en-US" sz="450" b="1">
                <a:solidFill>
                  <a:srgbClr val="488758"/>
                </a:solidFill>
                <a:latin typeface="Tahoma"/>
              </a:rPr>
              <a:t>(ul,u2):</a:t>
            </a:r>
            <a:r>
              <a:rPr lang="en-US" sz="450" b="1">
                <a:solidFill>
                  <a:srgbClr val="435B46"/>
                </a:solidFill>
                <a:latin typeface="Tahoma"/>
              </a:rPr>
              <a:t>", </a:t>
            </a:r>
            <a:r>
              <a:rPr lang="en-US" sz="450" b="1">
                <a:solidFill>
                  <a:srgbClr val="36373D"/>
                </a:solidFill>
                <a:latin typeface="Tahoma"/>
              </a:rPr>
              <a:t>dual</a:t>
            </a:r>
            <a:r>
              <a:rPr lang="en-US" sz="450" b="1">
                <a:solidFill>
                  <a:srgbClr val="716F74"/>
                </a:solidFill>
                <a:latin typeface="Tahoma"/>
              </a:rPr>
              <a:t>SSsolution, </a:t>
            </a:r>
            <a:r>
              <a:rPr lang="en-US" sz="450" b="1">
                <a:solidFill>
                  <a:srgbClr val="9C7651"/>
                </a:solidFill>
                <a:latin typeface="Tahoma"/>
              </a:rPr>
              <a:t>"\nW </a:t>
            </a:r>
            <a:r>
              <a:rPr lang="es" sz="450" b="1">
                <a:solidFill>
                  <a:srgbClr val="5C9E84"/>
                </a:solidFill>
                <a:latin typeface="Tahoma"/>
              </a:rPr>
              <a:t>óptimo:</a:t>
            </a:r>
            <a:r>
              <a:rPr lang="en-US" sz="450" b="1">
                <a:solidFill>
                  <a:srgbClr val="5C9E84"/>
                </a:solidFill>
                <a:latin typeface="Tahoma"/>
              </a:rPr>
              <a:t>"</a:t>
            </a:r>
            <a:r>
              <a:rPr lang="en-US" sz="450" b="1">
                <a:solidFill>
                  <a:srgbClr val="36373D"/>
                </a:solidFill>
                <a:latin typeface="Tahoma"/>
              </a:rPr>
              <a:t>,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1667256" y="1807464"/>
            <a:ext cx="64008" cy="4267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528"/>
              </a:lnSpc>
            </a:pPr>
            <a:r>
              <a:rPr lang="en-US" sz="450" b="1">
                <a:solidFill>
                  <a:srgbClr val="36373D"/>
                </a:solidFill>
                <a:latin typeface="Tahoma"/>
              </a:rPr>
              <a:t>14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1667256" y="1871472"/>
            <a:ext cx="978408" cy="4876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528"/>
              </a:lnSpc>
            </a:pPr>
            <a:r>
              <a:rPr lang="en-US" sz="450" b="1">
                <a:solidFill>
                  <a:srgbClr val="716F74"/>
                </a:solidFill>
                <a:latin typeface="Tahoma"/>
              </a:rPr>
              <a:t>15    </a:t>
            </a:r>
            <a:r>
              <a:rPr lang="en-US" sz="450" b="1">
                <a:solidFill>
                  <a:srgbClr val="A5ACB5"/>
                </a:solidFill>
                <a:latin typeface="Tahoma"/>
              </a:rPr>
              <a:t># </a:t>
            </a:r>
            <a:r>
              <a:rPr lang="en-US" sz="450" b="1">
                <a:solidFill>
                  <a:srgbClr val="83858A"/>
                </a:solidFill>
                <a:latin typeface="Tahoma"/>
              </a:rPr>
              <a:t>— </a:t>
            </a:r>
            <a:r>
              <a:rPr lang="es" sz="450" b="1">
                <a:solidFill>
                  <a:srgbClr val="5C9E84"/>
                </a:solidFill>
                <a:latin typeface="Tahoma"/>
              </a:rPr>
              <a:t>Gráfica </a:t>
            </a:r>
            <a:r>
              <a:rPr lang="en-US" sz="450" b="1">
                <a:solidFill>
                  <a:srgbClr val="5C9E84"/>
                </a:solidFill>
                <a:latin typeface="Tahoma"/>
              </a:rPr>
              <a:t>Primal </a:t>
            </a:r>
            <a:r>
              <a:rPr lang="en-US" sz="450" b="1">
                <a:solidFill>
                  <a:srgbClr val="83858A"/>
                </a:solidFill>
                <a:latin typeface="Tahoma"/>
              </a:rPr>
              <a:t>—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1667256" y="1944624"/>
            <a:ext cx="765048" cy="5486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528"/>
              </a:lnSpc>
            </a:pPr>
            <a:r>
              <a:rPr lang="en-US" sz="450" b="1">
                <a:solidFill>
                  <a:srgbClr val="4C4B54"/>
                </a:solidFill>
                <a:latin typeface="Tahoma"/>
              </a:rPr>
              <a:t>16    </a:t>
            </a:r>
            <a:r>
              <a:rPr lang="en-US" sz="450" b="1">
                <a:solidFill>
                  <a:srgbClr val="351A1B"/>
                </a:solidFill>
                <a:latin typeface="Tahoma"/>
              </a:rPr>
              <a:t>x </a:t>
            </a:r>
            <a:r>
              <a:rPr lang="en-US" sz="450" b="1">
                <a:solidFill>
                  <a:srgbClr val="62799D"/>
                </a:solidFill>
                <a:latin typeface="Tahoma"/>
              </a:rPr>
              <a:t>&lt;- </a:t>
            </a:r>
            <a:r>
              <a:rPr lang="en-US" sz="450" b="1">
                <a:solidFill>
                  <a:srgbClr val="445199"/>
                </a:solidFill>
                <a:latin typeface="Tahoma"/>
              </a:rPr>
              <a:t>seqC0,10,0.1)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1667256" y="2011680"/>
            <a:ext cx="588264" cy="5791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528"/>
              </a:lnSpc>
            </a:pPr>
            <a:r>
              <a:rPr lang="en-US" sz="450" b="1">
                <a:solidFill>
                  <a:srgbClr val="4C4B54"/>
                </a:solidFill>
                <a:latin typeface="Tahoma"/>
              </a:rPr>
              <a:t>17    </a:t>
            </a:r>
            <a:r>
              <a:rPr lang="en-US" sz="450" b="1">
                <a:solidFill>
                  <a:srgbClr val="36373D"/>
                </a:solidFill>
                <a:latin typeface="Tahoma"/>
              </a:rPr>
              <a:t>yl </a:t>
            </a:r>
            <a:r>
              <a:rPr lang="en-US" sz="450" b="1">
                <a:solidFill>
                  <a:srgbClr val="83858A"/>
                </a:solidFill>
                <a:latin typeface="Tahoma"/>
              </a:rPr>
              <a:t>&lt;- </a:t>
            </a:r>
            <a:r>
              <a:rPr lang="en-US" sz="450" b="1">
                <a:solidFill>
                  <a:srgbClr val="2C3ECB"/>
                </a:solidFill>
                <a:latin typeface="Tahoma"/>
              </a:rPr>
              <a:t>(6 - </a:t>
            </a:r>
            <a:r>
              <a:rPr lang="en-US" sz="450" b="1">
                <a:solidFill>
                  <a:srgbClr val="4C4B54"/>
                </a:solidFill>
                <a:latin typeface="Tahoma"/>
              </a:rPr>
              <a:t>x)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1667256" y="2084832"/>
            <a:ext cx="661416" cy="5791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528"/>
              </a:lnSpc>
            </a:pPr>
            <a:r>
              <a:rPr lang="en-US" sz="550">
                <a:solidFill>
                  <a:srgbClr val="716F74"/>
                </a:solidFill>
                <a:latin typeface="Georgia"/>
              </a:rPr>
              <a:t>18</a:t>
            </a:r>
            <a:r>
              <a:rPr lang="en-US" sz="450" b="1">
                <a:solidFill>
                  <a:srgbClr val="716F74"/>
                </a:solidFill>
                <a:latin typeface="Tahoma"/>
              </a:rPr>
              <a:t>    </a:t>
            </a:r>
            <a:r>
              <a:rPr lang="en-US" sz="450" b="1">
                <a:solidFill>
                  <a:srgbClr val="4C4B54"/>
                </a:solidFill>
                <a:latin typeface="Tahoma"/>
              </a:rPr>
              <a:t>y2 &lt;- </a:t>
            </a:r>
            <a:r>
              <a:rPr lang="en-US" sz="450" b="1">
                <a:solidFill>
                  <a:srgbClr val="2C3ECB"/>
                </a:solidFill>
                <a:latin typeface="Tahoma"/>
              </a:rPr>
              <a:t>C8 - </a:t>
            </a:r>
            <a:r>
              <a:rPr lang="en-US" sz="450" b="1">
                <a:solidFill>
                  <a:srgbClr val="445199"/>
                </a:solidFill>
                <a:latin typeface="Tahoma"/>
              </a:rPr>
              <a:t>x)/2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1667256" y="2154936"/>
            <a:ext cx="490728" cy="5791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528"/>
              </a:lnSpc>
            </a:pPr>
            <a:r>
              <a:rPr lang="en-US" sz="450" b="1">
                <a:solidFill>
                  <a:srgbClr val="716F74"/>
                </a:solidFill>
                <a:latin typeface="Tahoma"/>
              </a:rPr>
              <a:t>19    </a:t>
            </a:r>
            <a:r>
              <a:rPr lang="en-US" sz="450" b="1">
                <a:solidFill>
                  <a:srgbClr val="4C4B54"/>
                </a:solidFill>
                <a:latin typeface="Tahoma"/>
              </a:rPr>
              <a:t>ggplotO </a:t>
            </a:r>
            <a:r>
              <a:rPr lang="en-US" sz="450" b="1">
                <a:solidFill>
                  <a:srgbClr val="62799D"/>
                </a:solidFill>
                <a:latin typeface="Tahoma"/>
              </a:rPr>
              <a:t>+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1670304" y="2218944"/>
            <a:ext cx="1572768" cy="5181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528"/>
              </a:lnSpc>
            </a:pPr>
            <a:r>
              <a:rPr lang="en-US" sz="400">
                <a:solidFill>
                  <a:srgbClr val="4C4B54"/>
                </a:solidFill>
                <a:latin typeface="Arial"/>
              </a:rPr>
              <a:t>20    </a:t>
            </a:r>
            <a:r>
              <a:rPr lang="en-US" sz="400">
                <a:solidFill>
                  <a:srgbClr val="36373D"/>
                </a:solidFill>
                <a:latin typeface="Arial"/>
              </a:rPr>
              <a:t>aeom </a:t>
            </a:r>
            <a:r>
              <a:rPr lang="en-US" sz="400">
                <a:solidFill>
                  <a:srgbClr val="4C4B54"/>
                </a:solidFill>
                <a:latin typeface="Arial"/>
              </a:rPr>
              <a:t>linefaesfx-x. </a:t>
            </a:r>
            <a:r>
              <a:rPr lang="en-US" sz="400">
                <a:solidFill>
                  <a:srgbClr val="62799D"/>
                </a:solidFill>
                <a:latin typeface="Arial"/>
              </a:rPr>
              <a:t>v-vll </a:t>
            </a:r>
            <a:r>
              <a:rPr lang="en-US" sz="400">
                <a:solidFill>
                  <a:srgbClr val="1717E3"/>
                </a:solidFill>
                <a:latin typeface="Arial"/>
              </a:rPr>
              <a:t>.color-'</a:t>
            </a:r>
            <a:r>
              <a:rPr lang="en-US" sz="400" u="sng">
                <a:solidFill>
                  <a:srgbClr val="1717E3"/>
                </a:solidFill>
                <a:latin typeface="Arial"/>
              </a:rPr>
              <a:t>UlHJ</a:t>
            </a:r>
            <a:r>
              <a:rPr lang="en-US" sz="400">
                <a:solidFill>
                  <a:srgbClr val="1717E3"/>
                </a:solidFill>
                <a:latin typeface="Arial"/>
              </a:rPr>
              <a:t>"! </a:t>
            </a:r>
            <a:r>
              <a:rPr lang="en-US" sz="400">
                <a:solidFill>
                  <a:srgbClr val="83858A"/>
                </a:solidFill>
                <a:latin typeface="Arial"/>
              </a:rPr>
              <a:t>+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1670304" y="2289048"/>
            <a:ext cx="1539240" cy="6400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528"/>
              </a:lnSpc>
            </a:pPr>
            <a:r>
              <a:rPr lang="en-US" sz="600" b="1">
                <a:solidFill>
                  <a:srgbClr val="716F74"/>
                </a:solidFill>
                <a:latin typeface="Candara"/>
              </a:rPr>
              <a:t>21</a:t>
            </a:r>
            <a:r>
              <a:rPr lang="en-US" sz="500" b="1">
                <a:solidFill>
                  <a:srgbClr val="716F74"/>
                </a:solidFill>
                <a:latin typeface="Arial"/>
              </a:rPr>
              <a:t>    </a:t>
            </a:r>
            <a:r>
              <a:rPr lang="en-US" sz="500" b="1">
                <a:solidFill>
                  <a:srgbClr val="4C4B54"/>
                </a:solidFill>
                <a:latin typeface="Arial"/>
              </a:rPr>
              <a:t>geom_line(aes(x=x,y=y2) </a:t>
            </a:r>
            <a:r>
              <a:rPr lang="en-US" sz="500" b="1">
                <a:solidFill>
                  <a:srgbClr val="DF0C10"/>
                </a:solidFill>
                <a:latin typeface="Arial"/>
              </a:rPr>
              <a:t>,color="[E3") </a:t>
            </a:r>
            <a:r>
              <a:rPr lang="en-US" sz="500" b="1">
                <a:solidFill>
                  <a:srgbClr val="83858A"/>
                </a:solidFill>
                <a:latin typeface="Arial"/>
              </a:rPr>
              <a:t>+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1670304" y="2362200"/>
            <a:ext cx="1679448" cy="6096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528"/>
              </a:lnSpc>
            </a:pPr>
            <a:r>
              <a:rPr lang="en-US" sz="450" b="1">
                <a:solidFill>
                  <a:srgbClr val="716F74"/>
                </a:solidFill>
                <a:latin typeface="Tahoma"/>
              </a:rPr>
              <a:t>22    </a:t>
            </a:r>
            <a:r>
              <a:rPr lang="en-US" sz="450" b="1">
                <a:solidFill>
                  <a:srgbClr val="4C4B54"/>
                </a:solidFill>
                <a:latin typeface="Tahoma"/>
              </a:rPr>
              <a:t>coord_cartesian(xlint=c(0,S) ,ylim=cC0,8)&gt;    </a:t>
            </a:r>
            <a:r>
              <a:rPr lang="en-US" sz="450" b="1">
                <a:solidFill>
                  <a:srgbClr val="62799D"/>
                </a:solidFill>
                <a:latin typeface="Tahoma"/>
              </a:rPr>
              <a:t>+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1880616" y="2429256"/>
            <a:ext cx="1801368" cy="6096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528"/>
              </a:lnSpc>
            </a:pPr>
            <a:r>
              <a:rPr lang="en-US" sz="450" b="1">
                <a:solidFill>
                  <a:srgbClr val="435B46"/>
                </a:solidFill>
                <a:latin typeface="Tahoma"/>
              </a:rPr>
              <a:t>labs(title="Ejercicio </a:t>
            </a:r>
            <a:r>
              <a:rPr lang="en-US" sz="450" b="1">
                <a:solidFill>
                  <a:srgbClr val="22732C"/>
                </a:solidFill>
                <a:latin typeface="Tahoma"/>
              </a:rPr>
              <a:t>5: </a:t>
            </a:r>
            <a:r>
              <a:rPr lang="es" sz="450" b="1">
                <a:solidFill>
                  <a:srgbClr val="488758"/>
                </a:solidFill>
                <a:latin typeface="Tahoma"/>
              </a:rPr>
              <a:t>Región factible    </a:t>
            </a:r>
            <a:r>
              <a:rPr lang="en-US" sz="450" b="1">
                <a:solidFill>
                  <a:srgbClr val="488758"/>
                </a:solidFill>
                <a:latin typeface="Tahoma"/>
              </a:rPr>
              <a:t>Primal", </a:t>
            </a:r>
            <a:r>
              <a:rPr lang="en-US" sz="450" b="1">
                <a:solidFill>
                  <a:srgbClr val="4C4B54"/>
                </a:solidFill>
                <a:latin typeface="Tahoma"/>
              </a:rPr>
              <a:t>x*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3773424" y="1365504"/>
            <a:ext cx="597408" cy="7924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5D7557"/>
                </a:solidFill>
                <a:latin typeface="Arial"/>
              </a:rPr>
              <a:t>■Run </a:t>
            </a:r>
            <a:r>
              <a:rPr lang="en-US" sz="400" baseline="30000">
                <a:solidFill>
                  <a:srgbClr val="1B9F71"/>
                </a:solidFill>
                <a:latin typeface="Arial"/>
              </a:rPr>
              <a:t>n+</a:t>
            </a:r>
            <a:r>
              <a:rPr lang="en-US" sz="400">
                <a:solidFill>
                  <a:srgbClr val="1B9F71"/>
                </a:solidFill>
                <a:latin typeface="Arial"/>
              </a:rPr>
              <a:t> </a:t>
            </a:r>
            <a:r>
              <a:rPr lang="en-US" sz="400">
                <a:solidFill>
                  <a:srgbClr val="86B7DD"/>
                </a:solidFill>
                <a:latin typeface="Arial"/>
              </a:rPr>
              <a:t>J* </a:t>
            </a:r>
            <a:r>
              <a:rPr lang="en-US" sz="400">
                <a:solidFill>
                  <a:srgbClr val="5D7557"/>
                </a:solidFill>
                <a:latin typeface="Arial"/>
              </a:rPr>
              <a:t>Source ■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3694176" y="1658112"/>
            <a:ext cx="469392" cy="14630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lnSpc>
                <a:spcPts val="528"/>
              </a:lnSpc>
            </a:pPr>
            <a:r>
              <a:rPr lang="en-US" sz="500" b="1">
                <a:solidFill>
                  <a:srgbClr val="716F74"/>
                </a:solidFill>
                <a:latin typeface="Arial"/>
              </a:rPr>
              <a:t>repC0,2)) dual5$objval</a:t>
            </a:r>
            <a:r>
              <a:rPr lang="en-US" sz="500" b="1">
                <a:solidFill>
                  <a:srgbClr val="7E3026"/>
                </a:solidFill>
                <a:latin typeface="Arial"/>
              </a:rPr>
              <a:t>,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4559808" y="1274064"/>
            <a:ext cx="1310640" cy="5486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2B2A2E"/>
                </a:solidFill>
                <a:latin typeface="Times New Roman"/>
              </a:rPr>
              <a:t>Environment History Connections Tutorial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4559808" y="1365504"/>
            <a:ext cx="1310640" cy="17068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lnSpc>
                <a:spcPts val="720"/>
              </a:lnSpc>
            </a:pPr>
            <a:r>
              <a:rPr lang="en-US" sz="450" i="1">
                <a:solidFill>
                  <a:srgbClr val="2FB894"/>
                </a:solidFill>
                <a:latin typeface="Times New Roman"/>
              </a:rPr>
              <a:t>_T</a:t>
            </a:r>
            <a:r>
              <a:rPr lang="en-US" sz="400">
                <a:solidFill>
                  <a:srgbClr val="2FB894"/>
                </a:solidFill>
                <a:latin typeface="Arial"/>
              </a:rPr>
              <a:t> </a:t>
            </a:r>
            <a:r>
              <a:rPr lang="en-US" sz="400">
                <a:solidFill>
                  <a:srgbClr val="86B7DD"/>
                </a:solidFill>
                <a:latin typeface="Arial"/>
              </a:rPr>
              <a:t>fcj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Import Dataset - </a:t>
            </a:r>
            <a:r>
              <a:rPr lang="es" sz="400">
                <a:solidFill>
                  <a:srgbClr val="E4863A"/>
                </a:solidFill>
                <a:latin typeface="Arial"/>
              </a:rPr>
              <a:t>O </a:t>
            </a:r>
            <a:r>
              <a:rPr lang="en-US" sz="400">
                <a:solidFill>
                  <a:srgbClr val="9C7651"/>
                </a:solidFill>
                <a:latin typeface="Arial"/>
              </a:rPr>
              <a:t>165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MiB ~    </a:t>
            </a:r>
            <a:r>
              <a:rPr lang="es" sz="450" i="1">
                <a:solidFill>
                  <a:srgbClr val="9C7651"/>
                </a:solidFill>
                <a:latin typeface="Times New Roman"/>
              </a:rPr>
              <a:t>¿</a:t>
            </a:r>
          </a:p>
          <a:p>
            <a:pPr indent="0" algn="just">
              <a:lnSpc>
                <a:spcPts val="720"/>
              </a:lnSpc>
            </a:pPr>
            <a:r>
              <a:rPr lang="en-US" sz="500" b="1">
                <a:solidFill>
                  <a:srgbClr val="1E156D"/>
                </a:solidFill>
                <a:latin typeface="Arial"/>
              </a:rPr>
              <a:t>R </a:t>
            </a:r>
            <a:r>
              <a:rPr lang="en-US" sz="500" b="1">
                <a:solidFill>
                  <a:srgbClr val="2B2A2E"/>
                </a:solidFill>
                <a:latin typeface="Arial"/>
              </a:rPr>
              <a:t>”    </a:t>
            </a:r>
            <a:r>
              <a:rPr lang="en-US" sz="400">
                <a:solidFill>
                  <a:srgbClr val="938AD0"/>
                </a:solidFill>
                <a:latin typeface="Arial"/>
              </a:rPr>
              <a:t>^ </a:t>
            </a:r>
            <a:r>
              <a:rPr lang="en-US" sz="400">
                <a:solidFill>
                  <a:srgbClr val="9C7651"/>
                </a:solidFill>
                <a:latin typeface="Arial"/>
              </a:rPr>
              <a:t>Global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Environment </a:t>
            </a:r>
            <a:r>
              <a:rPr lang="en-US" sz="500" b="1">
                <a:solidFill>
                  <a:srgbClr val="716F74"/>
                </a:solidFill>
                <a:latin typeface="Arial"/>
              </a:rPr>
              <a:t>’</a:t>
            </a:r>
          </a:p>
        </p:txBody>
      </p:sp>
      <p:sp>
        <p:nvSpPr>
          <p:cNvPr id="25" name="Rectángulo 24"/>
          <p:cNvSpPr/>
          <p:nvPr/>
        </p:nvSpPr>
        <p:spPr>
          <a:xfrm>
            <a:off x="1621536" y="2499360"/>
            <a:ext cx="146304" cy="67056"/>
          </a:xfrm>
          <a:prstGeom prst="rect">
            <a:avLst/>
          </a:prstGeom>
          <a:solidFill>
            <a:srgbClr val="F5F5E9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58565B"/>
                </a:solidFill>
                <a:latin typeface="Arial"/>
              </a:rPr>
              <a:t>24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1816608" y="2560320"/>
            <a:ext cx="103632" cy="91440"/>
          </a:xfrm>
          <a:prstGeom prst="rect">
            <a:avLst/>
          </a:prstGeom>
          <a:solidFill>
            <a:srgbClr val="F5F5E9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BEB7B5"/>
                </a:solidFill>
                <a:latin typeface="Arial"/>
              </a:rPr>
              <a:t>&lt;■</a:t>
            </a:r>
          </a:p>
        </p:txBody>
      </p:sp>
      <p:sp>
        <p:nvSpPr>
          <p:cNvPr id="27" name="Rectángulo 26"/>
          <p:cNvSpPr/>
          <p:nvPr/>
        </p:nvSpPr>
        <p:spPr>
          <a:xfrm>
            <a:off x="1554480" y="2645664"/>
            <a:ext cx="1737360" cy="7315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101600" indent="0">
              <a:spcAft>
                <a:spcPts val="210"/>
              </a:spcAft>
            </a:pPr>
            <a:r>
              <a:rPr lang="en-US" sz="400">
                <a:solidFill>
                  <a:srgbClr val="717EA6"/>
                </a:solidFill>
                <a:latin typeface="Arial"/>
              </a:rPr>
              <a:t>24:1 </a:t>
            </a:r>
            <a:r>
              <a:rPr lang="en-US" sz="400">
                <a:solidFill>
                  <a:srgbClr val="86B7DD"/>
                </a:solidFill>
                <a:latin typeface="Arial"/>
              </a:rPr>
              <a:t>(Top Level) </a:t>
            </a:r>
            <a:r>
              <a:rPr lang="en-US" sz="400">
                <a:solidFill>
                  <a:srgbClr val="717EA6"/>
                </a:solidFill>
                <a:latin typeface="Arial"/>
              </a:rPr>
              <a:t>;</a:t>
            </a:r>
          </a:p>
          <a:p>
            <a:pPr indent="0">
              <a:spcAft>
                <a:spcPts val="210"/>
              </a:spcAft>
            </a:pPr>
            <a:r>
              <a:rPr lang="en-US" sz="400">
                <a:solidFill>
                  <a:srgbClr val="282C38"/>
                </a:solidFill>
                <a:latin typeface="Arial"/>
              </a:rPr>
              <a:t>Console Terminal Background </a:t>
            </a:r>
            <a:r>
              <a:rPr lang="en-US" sz="400">
                <a:solidFill>
                  <a:srgbClr val="4D2220"/>
                </a:solidFill>
                <a:latin typeface="Arial"/>
              </a:rPr>
              <a:t>Jobs</a:t>
            </a:r>
          </a:p>
          <a:p>
            <a:pPr indent="0">
              <a:spcAft>
                <a:spcPts val="210"/>
              </a:spcAft>
            </a:pPr>
            <a:r>
              <a:rPr lang="en-US" sz="500" b="1">
                <a:solidFill>
                  <a:srgbClr val="2074B4"/>
                </a:solidFill>
                <a:latin typeface="Arial"/>
              </a:rPr>
              <a:t>^ </a:t>
            </a:r>
            <a:r>
              <a:rPr lang="en-US" sz="500" b="1">
                <a:latin typeface="Arial"/>
              </a:rPr>
              <a:t>• </a:t>
            </a:r>
            <a:r>
              <a:rPr lang="en-US" sz="500" b="1">
                <a:solidFill>
                  <a:srgbClr val="717EA6"/>
                </a:solidFill>
                <a:latin typeface="Arial"/>
              </a:rPr>
              <a:t>R </a:t>
            </a:r>
            <a:r>
              <a:rPr lang="en-US" sz="400">
                <a:solidFill>
                  <a:srgbClr val="717EA6"/>
                </a:solidFill>
                <a:latin typeface="Arial"/>
              </a:rPr>
              <a:t>4.5.1 </a:t>
            </a:r>
            <a:r>
              <a:rPr lang="en-US" sz="500" b="1">
                <a:solidFill>
                  <a:srgbClr val="717EA6"/>
                </a:solidFill>
                <a:latin typeface="Arial"/>
              </a:rPr>
              <a:t>■ </a:t>
            </a:r>
            <a:r>
              <a:rPr lang="en-US" sz="500" b="1">
                <a:solidFill>
                  <a:srgbClr val="35547B"/>
                </a:solidFill>
                <a:latin typeface="Arial"/>
              </a:rPr>
              <a:t>-/ :</a:t>
            </a:r>
          </a:p>
          <a:p>
            <a:pPr indent="0">
              <a:lnSpc>
                <a:spcPts val="528"/>
              </a:lnSpc>
            </a:pPr>
            <a:r>
              <a:rPr lang="en-US" sz="500" b="1">
                <a:solidFill>
                  <a:srgbClr val="2F1EF6"/>
                </a:solidFill>
                <a:latin typeface="Arial"/>
              </a:rPr>
              <a:t>&gt; </a:t>
            </a:r>
            <a:r>
              <a:rPr lang="en-US" sz="500" b="1">
                <a:solidFill>
                  <a:srgbClr val="5B54F5"/>
                </a:solidFill>
                <a:latin typeface="Arial"/>
              </a:rPr>
              <a:t>saurceC'Ci/Users/isaia/Downloads/EjDSMini.</a:t>
            </a:r>
            <a:r>
              <a:rPr lang="en-US" sz="500" b="1">
                <a:solidFill>
                  <a:srgbClr val="2F1EF6"/>
                </a:solidFill>
                <a:latin typeface="Arial"/>
              </a:rPr>
              <a:t>R") </a:t>
            </a:r>
            <a:r>
              <a:rPr lang="en-US" sz="500" b="1">
                <a:solidFill>
                  <a:srgbClr val="4D2220"/>
                </a:solidFill>
                <a:latin typeface="Arial"/>
              </a:rPr>
              <a:t>Primal </a:t>
            </a:r>
            <a:r>
              <a:rPr lang="en-US" sz="500" b="1">
                <a:solidFill>
                  <a:srgbClr val="282C38"/>
                </a:solidFill>
                <a:latin typeface="Arial"/>
              </a:rPr>
              <a:t>5 (x,y): S 0 </a:t>
            </a:r>
            <a:r>
              <a:rPr lang="en-US" sz="500" b="1">
                <a:solidFill>
                  <a:srgbClr val="4D2220"/>
                </a:solidFill>
                <a:latin typeface="Arial"/>
              </a:rPr>
              <a:t>z </a:t>
            </a:r>
            <a:r>
              <a:rPr lang="es" sz="500" b="1">
                <a:latin typeface="Arial"/>
              </a:rPr>
              <a:t>ópti </a:t>
            </a:r>
            <a:r>
              <a:rPr lang="en-US" sz="500" b="1">
                <a:solidFill>
                  <a:srgbClr val="35547B"/>
                </a:solidFill>
                <a:latin typeface="Arial"/>
              </a:rPr>
              <a:t>mo</a:t>
            </a:r>
            <a:r>
              <a:rPr lang="en-US" sz="500" b="1">
                <a:solidFill>
                  <a:srgbClr val="282C38"/>
                </a:solidFill>
                <a:latin typeface="Arial"/>
              </a:rPr>
              <a:t>: </a:t>
            </a:r>
            <a:r>
              <a:rPr lang="en-US" sz="600" b="1">
                <a:solidFill>
                  <a:srgbClr val="35547B"/>
                </a:solidFill>
                <a:latin typeface="Candara"/>
              </a:rPr>
              <a:t>16 </a:t>
            </a:r>
            <a:r>
              <a:rPr lang="en-US" sz="500" b="1">
                <a:solidFill>
                  <a:srgbClr val="4D2220"/>
                </a:solidFill>
                <a:latin typeface="Arial"/>
              </a:rPr>
              <a:t>Dual </a:t>
            </a:r>
            <a:r>
              <a:rPr lang="en-US" sz="500" b="1">
                <a:solidFill>
                  <a:srgbClr val="282C38"/>
                </a:solidFill>
                <a:latin typeface="Arial"/>
              </a:rPr>
              <a:t>5 </a:t>
            </a:r>
            <a:r>
              <a:rPr lang="en-US" sz="500" b="1">
                <a:solidFill>
                  <a:srgbClr val="58565B"/>
                </a:solidFill>
                <a:latin typeface="Arial"/>
              </a:rPr>
              <a:t>(ul,u2): </a:t>
            </a:r>
            <a:r>
              <a:rPr lang="en-US" sz="500" b="1">
                <a:solidFill>
                  <a:srgbClr val="4D2220"/>
                </a:solidFill>
                <a:latin typeface="Arial"/>
              </a:rPr>
              <a:t>0 0 </a:t>
            </a:r>
            <a:r>
              <a:rPr lang="en-US" sz="500" b="1">
                <a:solidFill>
                  <a:srgbClr val="58565B"/>
                </a:solidFill>
                <a:latin typeface="Arial"/>
              </a:rPr>
              <a:t>w </a:t>
            </a:r>
            <a:r>
              <a:rPr lang="es" sz="500" b="1">
                <a:solidFill>
                  <a:srgbClr val="282C38"/>
                </a:solidFill>
                <a:latin typeface="Arial"/>
              </a:rPr>
              <a:t>óptimo: </a:t>
            </a:r>
            <a:r>
              <a:rPr lang="en-US" sz="500" b="1">
                <a:solidFill>
                  <a:srgbClr val="58565B"/>
                </a:solidFill>
                <a:latin typeface="Arial"/>
              </a:rPr>
              <a:t>0</a:t>
            </a:r>
          </a:p>
        </p:txBody>
      </p:sp>
      <p:sp>
        <p:nvSpPr>
          <p:cNvPr id="28" name="Rectángulo 27"/>
          <p:cNvSpPr/>
          <p:nvPr/>
        </p:nvSpPr>
        <p:spPr>
          <a:xfrm>
            <a:off x="6687312" y="1146048"/>
            <a:ext cx="414528" cy="207264"/>
          </a:xfrm>
          <a:prstGeom prst="rect">
            <a:avLst/>
          </a:prstGeom>
          <a:solidFill>
            <a:srgbClr val="DDE0E4"/>
          </a:solidFill>
        </p:spPr>
        <p:txBody>
          <a:bodyPr lIns="0" tIns="0" rIns="0" bIns="0">
            <a:noAutofit/>
          </a:bodyPr>
          <a:lstStyle/>
          <a:p>
            <a:pPr indent="0">
              <a:lnSpc>
                <a:spcPts val="1128"/>
              </a:lnSpc>
            </a:pPr>
            <a:r>
              <a:rPr lang="en-US" sz="400">
                <a:solidFill>
                  <a:srgbClr val="90A5BC"/>
                </a:solidFill>
                <a:latin typeface="Arial"/>
              </a:rPr>
              <a:t>s Project (None) -</a:t>
            </a:r>
          </a:p>
          <a:p>
            <a:pPr indent="0" algn="r">
              <a:lnSpc>
                <a:spcPts val="1128"/>
              </a:lnSpc>
            </a:pPr>
            <a:r>
              <a:rPr lang="en-US" sz="400">
                <a:solidFill>
                  <a:srgbClr val="90A5BC"/>
                </a:solidFill>
                <a:latin typeface="Arial"/>
              </a:rPr>
              <a:t>=□</a:t>
            </a:r>
          </a:p>
        </p:txBody>
      </p:sp>
      <p:sp>
        <p:nvSpPr>
          <p:cNvPr id="29" name="Rectángulo 28"/>
          <p:cNvSpPr/>
          <p:nvPr/>
        </p:nvSpPr>
        <p:spPr>
          <a:xfrm>
            <a:off x="4267200" y="2651760"/>
            <a:ext cx="304800" cy="195072"/>
          </a:xfrm>
          <a:prstGeom prst="rect">
            <a:avLst/>
          </a:prstGeom>
          <a:solidFill>
            <a:srgbClr val="DDE0E4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938A7D"/>
                </a:solidFill>
                <a:latin typeface="Arial"/>
              </a:rPr>
              <a:t>R Script ;</a:t>
            </a:r>
          </a:p>
        </p:txBody>
      </p:sp>
      <p:graphicFrame>
        <p:nvGraphicFramePr>
          <p:cNvPr id="30" name="Tabla 29"/>
          <p:cNvGraphicFramePr>
            <a:graphicFrameLocks noGrp="1"/>
          </p:cNvGraphicFramePr>
          <p:nvPr/>
        </p:nvGraphicFramePr>
        <p:xfrm>
          <a:off x="4657344" y="1545336"/>
          <a:ext cx="2307336" cy="658368"/>
        </p:xfrm>
        <a:graphic>
          <a:graphicData uri="http://schemas.openxmlformats.org/drawingml/2006/table">
            <a:tbl>
              <a:tblPr/>
              <a:tblGrid>
                <a:gridCol w="64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7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6">
                <a:tc>
                  <a:txBody>
                    <a:bodyPr/>
                    <a:lstStyle/>
                    <a:p>
                      <a:endParaRPr sz="3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3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6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f ,ob]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s" sz="500" b="1">
                          <a:solidFill>
                            <a:srgbClr val="716F74"/>
                          </a:solidFill>
                          <a:latin typeface="Arial"/>
                        </a:rPr>
                        <a:t>num </a:t>
                      </a:r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[1:2] </a:t>
                      </a:r>
                      <a:r>
                        <a:rPr lang="en-US" sz="500" b="1">
                          <a:solidFill>
                            <a:srgbClr val="201E1F"/>
                          </a:solidFill>
                          <a:latin typeface="Arial"/>
                        </a:rPr>
                        <a:t>2 </a:t>
                      </a:r>
                      <a:r>
                        <a:rPr lang="en-US" sz="500" b="1">
                          <a:solidFill>
                            <a:srgbClr val="44423E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48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2B2A2E"/>
                          </a:solidFill>
                          <a:latin typeface="Arial"/>
                        </a:rPr>
                        <a:t>f.ob].dual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num </a:t>
                      </a:r>
                      <a:r>
                        <a:rPr lang="en-US" sz="500" b="1">
                          <a:latin typeface="Arial"/>
                        </a:rPr>
                        <a:t>[1:2] </a:t>
                      </a:r>
                      <a:r>
                        <a:rPr lang="en-US" sz="500" b="1">
                          <a:solidFill>
                            <a:srgbClr val="2B2A2E"/>
                          </a:solidFill>
                          <a:latin typeface="Arial"/>
                        </a:rPr>
                        <a:t>6 </a:t>
                      </a:r>
                      <a:r>
                        <a:rPr lang="en-US" sz="500" b="1">
                          <a:latin typeface="Arial"/>
                        </a:rPr>
                        <a:t>8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6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44423E"/>
                          </a:solidFill>
                          <a:latin typeface="Arial"/>
                        </a:rPr>
                        <a:t>f.rhs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num </a:t>
                      </a:r>
                      <a:r>
                        <a:rPr lang="en-US" sz="500" b="1">
                          <a:solidFill>
                            <a:srgbClr val="2B2A2E"/>
                          </a:solidFill>
                          <a:latin typeface="Arial"/>
                        </a:rPr>
                        <a:t>[1:2] 6 8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392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f. rhs.dual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76645F"/>
                          </a:solidFill>
                          <a:latin typeface="Arial"/>
                        </a:rPr>
                        <a:t>num </a:t>
                      </a:r>
                      <a:r>
                        <a:rPr lang="en-US" sz="500" b="1">
                          <a:solidFill>
                            <a:srgbClr val="36373D"/>
                          </a:solidFill>
                          <a:latin typeface="Arial"/>
                        </a:rPr>
                        <a:t>[1:2] </a:t>
                      </a:r>
                      <a:r>
                        <a:rPr lang="en-US" sz="500" b="1">
                          <a:solidFill>
                            <a:srgbClr val="76645F"/>
                          </a:solidFill>
                          <a:latin typeface="Arial"/>
                        </a:rPr>
                        <a:t>2 </a:t>
                      </a:r>
                      <a:r>
                        <a:rPr lang="en-US" sz="500" b="1">
                          <a:solidFill>
                            <a:srgbClr val="36373D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200"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4C4B54"/>
                          </a:solidFill>
                          <a:latin typeface="Arial"/>
                        </a:rPr>
                        <a:t>X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num [</a:t>
                      </a:r>
                      <a:r>
                        <a:rPr lang="en-US" sz="600" b="1">
                          <a:solidFill>
                            <a:srgbClr val="58565B"/>
                          </a:solidFill>
                          <a:latin typeface="Candara"/>
                        </a:rPr>
                        <a:t>1</a:t>
                      </a:r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:</a:t>
                      </a:r>
                      <a:r>
                        <a:rPr lang="en-US" sz="600" b="1">
                          <a:solidFill>
                            <a:srgbClr val="58565B"/>
                          </a:solidFill>
                          <a:latin typeface="Candara"/>
                        </a:rPr>
                        <a:t>101</a:t>
                      </a:r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] o o.i </a:t>
                      </a:r>
                      <a:r>
                        <a:rPr lang="en-US" sz="600" b="1">
                          <a:solidFill>
                            <a:srgbClr val="58565B"/>
                          </a:solidFill>
                          <a:latin typeface="Candara"/>
                        </a:rPr>
                        <a:t>0.2</a:t>
                      </a:r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 </a:t>
                      </a:r>
                      <a:r>
                        <a:rPr lang="en-US" sz="500" b="1">
                          <a:solidFill>
                            <a:srgbClr val="36373D"/>
                          </a:solidFill>
                          <a:latin typeface="Arial"/>
                        </a:rPr>
                        <a:t>0.3 </a:t>
                      </a:r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0.4 o.s 0.6 </a:t>
                      </a:r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0.7 </a:t>
                      </a:r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o.s ...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248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79798B"/>
                          </a:solidFill>
                          <a:latin typeface="Arial"/>
                        </a:rPr>
                        <a:t>yl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num </a:t>
                      </a:r>
                      <a:r>
                        <a:rPr lang="en-US" sz="500" b="1">
                          <a:solidFill>
                            <a:srgbClr val="83858A"/>
                          </a:solidFill>
                          <a:latin typeface="Arial"/>
                        </a:rPr>
                        <a:t>[1:101] </a:t>
                      </a:r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6 </a:t>
                      </a:r>
                      <a:r>
                        <a:rPr lang="en-US" sz="500" b="1">
                          <a:solidFill>
                            <a:srgbClr val="83858A"/>
                          </a:solidFill>
                          <a:latin typeface="Arial"/>
                        </a:rPr>
                        <a:t>S.9 </a:t>
                      </a:r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5.8 </a:t>
                      </a:r>
                      <a:r>
                        <a:rPr lang="en-US" sz="500" b="1">
                          <a:solidFill>
                            <a:srgbClr val="83858A"/>
                          </a:solidFill>
                          <a:latin typeface="Arial"/>
                        </a:rPr>
                        <a:t>5,7 </a:t>
                      </a:r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5,6 </a:t>
                      </a:r>
                      <a:r>
                        <a:rPr lang="en-US" sz="500" b="1">
                          <a:solidFill>
                            <a:srgbClr val="83858A"/>
                          </a:solidFill>
                          <a:latin typeface="Arial"/>
                        </a:rPr>
                        <a:t>S.5 </a:t>
                      </a:r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5.4 5,3 </a:t>
                      </a:r>
                      <a:r>
                        <a:rPr lang="en-US" sz="500" b="1">
                          <a:solidFill>
                            <a:srgbClr val="83858A"/>
                          </a:solidFill>
                          <a:latin typeface="Arial"/>
                        </a:rPr>
                        <a:t>5.2 ...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3632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36373D"/>
                          </a:solidFill>
                          <a:latin typeface="Arial"/>
                        </a:rPr>
                        <a:t>y2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num </a:t>
                      </a:r>
                      <a:r>
                        <a:rPr lang="en-US" sz="500" b="1">
                          <a:latin typeface="Arial"/>
                        </a:rPr>
                        <a:t>[1:101] </a:t>
                      </a:r>
                      <a:r>
                        <a:rPr lang="en-US" sz="500" b="1">
                          <a:solidFill>
                            <a:srgbClr val="44423E"/>
                          </a:solidFill>
                          <a:latin typeface="Arial"/>
                        </a:rPr>
                        <a:t>4 3.95 3.9 3.85 3.8 3.75 3.7 3.65 ...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1" name="Rectángulo 30"/>
          <p:cNvSpPr/>
          <p:nvPr/>
        </p:nvSpPr>
        <p:spPr>
          <a:xfrm>
            <a:off x="4584192" y="2225040"/>
            <a:ext cx="1091184" cy="1828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spcAft>
                <a:spcPts val="210"/>
              </a:spcAft>
            </a:pPr>
            <a:r>
              <a:rPr lang="en-US" sz="400">
                <a:solidFill>
                  <a:srgbClr val="2B2A2E"/>
                </a:solidFill>
                <a:latin typeface="Times New Roman"/>
              </a:rPr>
              <a:t>Files Plots Packages Help Viewer</a:t>
            </a:r>
          </a:p>
          <a:p>
            <a:pPr marL="558800" indent="0"/>
            <a:r>
              <a:rPr lang="en-US" sz="400">
                <a:solidFill>
                  <a:srgbClr val="5D7557"/>
                </a:solidFill>
                <a:latin typeface="Arial"/>
              </a:rPr>
              <a:t>•&gt;S </a:t>
            </a:r>
            <a:r>
              <a:rPr lang="en-US" sz="400">
                <a:solidFill>
                  <a:srgbClr val="343757"/>
                </a:solidFill>
                <a:latin typeface="Arial"/>
              </a:rPr>
              <a:t>Export </a:t>
            </a:r>
            <a:r>
              <a:rPr lang="en-US" sz="400">
                <a:latin typeface="Arial"/>
              </a:rPr>
              <a:t>*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3060192" y="3870960"/>
            <a:ext cx="1926336" cy="140208"/>
          </a:xfrm>
          <a:prstGeom prst="rect">
            <a:avLst/>
          </a:prstGeom>
          <a:solidFill>
            <a:srgbClr val="D5D6D7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2B2A2E"/>
                </a:solidFill>
                <a:latin typeface="Arial"/>
              </a:rPr>
              <a:t>Qi_ </a:t>
            </a:r>
            <a:r>
              <a:rPr lang="en-US" sz="400">
                <a:solidFill>
                  <a:srgbClr val="0864B8"/>
                </a:solidFill>
                <a:latin typeface="Arial"/>
              </a:rPr>
              <a:t>.</a:t>
            </a:r>
          </a:p>
        </p:txBody>
      </p:sp>
      <p:sp>
        <p:nvSpPr>
          <p:cNvPr id="33" name="Rectángulo 32"/>
          <p:cNvSpPr/>
          <p:nvPr/>
        </p:nvSpPr>
        <p:spPr>
          <a:xfrm>
            <a:off x="5169408" y="3870960"/>
            <a:ext cx="201168" cy="140208"/>
          </a:xfrm>
          <a:prstGeom prst="rect">
            <a:avLst/>
          </a:prstGeom>
          <a:solidFill>
            <a:srgbClr val="F5F5E9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1600" b="1">
                <a:solidFill>
                  <a:srgbClr val="75ACD8"/>
                </a:solidFill>
                <a:latin typeface="Arial"/>
              </a:rPr>
              <a:t>o</a:t>
            </a:r>
          </a:p>
        </p:txBody>
      </p:sp>
      <p:sp>
        <p:nvSpPr>
          <p:cNvPr id="34" name="Rectángulo 33"/>
          <p:cNvSpPr/>
          <p:nvPr/>
        </p:nvSpPr>
        <p:spPr>
          <a:xfrm>
            <a:off x="1533144" y="4209288"/>
            <a:ext cx="1539240" cy="15849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s" sz="1100">
                <a:latin typeface="Arial"/>
              </a:rPr>
              <a:t>Resuelto </a:t>
            </a:r>
            <a:r>
              <a:rPr lang="en-US" sz="1100">
                <a:latin typeface="Arial"/>
              </a:rPr>
              <a:t>con PomQM:</a:t>
            </a:r>
          </a:p>
        </p:txBody>
      </p:sp>
      <p:sp>
        <p:nvSpPr>
          <p:cNvPr id="35" name="Rectángulo 34"/>
          <p:cNvSpPr/>
          <p:nvPr/>
        </p:nvSpPr>
        <p:spPr>
          <a:xfrm>
            <a:off x="2801112" y="5873496"/>
            <a:ext cx="277368" cy="8229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50">
                <a:solidFill>
                  <a:srgbClr val="5BADF3"/>
                </a:solidFill>
                <a:latin typeface="Arial"/>
              </a:rPr>
              <a:t>Solution</a:t>
            </a:r>
          </a:p>
        </p:txBody>
      </p:sp>
      <p:sp>
        <p:nvSpPr>
          <p:cNvPr id="36" name="Rectángulo 35"/>
          <p:cNvSpPr/>
          <p:nvPr/>
        </p:nvSpPr>
        <p:spPr>
          <a:xfrm>
            <a:off x="1639824" y="4550664"/>
            <a:ext cx="579120" cy="5486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59576C"/>
                </a:solidFill>
                <a:latin typeface="Arial"/>
              </a:rPr>
              <a:t>QM for Windows - [Dual]</a:t>
            </a:r>
          </a:p>
        </p:txBody>
      </p:sp>
      <p:sp>
        <p:nvSpPr>
          <p:cNvPr id="37" name="Rectángulo 36"/>
          <p:cNvSpPr/>
          <p:nvPr/>
        </p:nvSpPr>
        <p:spPr>
          <a:xfrm>
            <a:off x="1691640" y="4642104"/>
            <a:ext cx="2225040" cy="7010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59576C"/>
                </a:solidFill>
                <a:latin typeface="Arial"/>
              </a:rPr>
              <a:t>FILE </a:t>
            </a:r>
            <a:r>
              <a:rPr lang="en-US" sz="400">
                <a:solidFill>
                  <a:srgbClr val="8E95A2"/>
                </a:solidFill>
                <a:latin typeface="Arial"/>
              </a:rPr>
              <a:t>EDIT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VIEW TAYLOR MODULE FORMAT TOOLS </a:t>
            </a:r>
            <a:r>
              <a:rPr lang="en-US" sz="400">
                <a:solidFill>
                  <a:srgbClr val="628DBA"/>
                </a:solidFill>
                <a:latin typeface="Arial"/>
              </a:rPr>
              <a:t>S </a:t>
            </a:r>
            <a:r>
              <a:rPr lang="en-US" sz="400">
                <a:solidFill>
                  <a:srgbClr val="357D46"/>
                </a:solidFill>
                <a:latin typeface="Arial"/>
              </a:rPr>
              <a:t>SOLUTIONS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HELP</a:t>
            </a:r>
          </a:p>
        </p:txBody>
      </p:sp>
      <p:sp>
        <p:nvSpPr>
          <p:cNvPr id="38" name="Rectángulo 37"/>
          <p:cNvSpPr/>
          <p:nvPr/>
        </p:nvSpPr>
        <p:spPr>
          <a:xfrm>
            <a:off x="4023360" y="4645152"/>
            <a:ext cx="341376" cy="6705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F70404"/>
                </a:solidFill>
                <a:latin typeface="Arial"/>
              </a:rPr>
              <a:t>I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EDIT DATA</a:t>
            </a:r>
          </a:p>
        </p:txBody>
      </p:sp>
      <p:sp>
        <p:nvSpPr>
          <p:cNvPr id="39" name="Rectángulo 38"/>
          <p:cNvSpPr/>
          <p:nvPr/>
        </p:nvSpPr>
        <p:spPr>
          <a:xfrm>
            <a:off x="1554480" y="4748784"/>
            <a:ext cx="670560" cy="23164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59576C"/>
                </a:solidFill>
                <a:latin typeface="Arial"/>
              </a:rPr>
              <a:t>New Open Save Print</a:t>
            </a:r>
          </a:p>
        </p:txBody>
      </p:sp>
      <p:sp>
        <p:nvSpPr>
          <p:cNvPr id="40" name="Rectángulo 39"/>
          <p:cNvSpPr/>
          <p:nvPr/>
        </p:nvSpPr>
        <p:spPr>
          <a:xfrm>
            <a:off x="2371344" y="4852416"/>
            <a:ext cx="152400" cy="7924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 baseline="30000">
                <a:solidFill>
                  <a:srgbClr val="8E95A2"/>
                </a:solidFill>
                <a:latin typeface="Arial"/>
              </a:rPr>
              <a:t>1</a:t>
            </a:r>
            <a:r>
              <a:rPr lang="en-US" sz="400">
                <a:solidFill>
                  <a:srgbClr val="8E95A2"/>
                </a:solidFill>
                <a:latin typeface="Arial"/>
              </a:rPr>
              <a:t> Step</a:t>
            </a:r>
          </a:p>
        </p:txBody>
      </p:sp>
      <p:sp>
        <p:nvSpPr>
          <p:cNvPr id="41" name="Rectángulo 40"/>
          <p:cNvSpPr/>
          <p:nvPr/>
        </p:nvSpPr>
        <p:spPr>
          <a:xfrm>
            <a:off x="2913888" y="4803648"/>
            <a:ext cx="292608" cy="9448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-393700"/>
            <a:r>
              <a:rPr lang="en-US" sz="850" b="1">
                <a:solidFill>
                  <a:srgbClr val="83858A"/>
                </a:solidFill>
                <a:latin typeface="Georgia"/>
              </a:rPr>
              <a:t>-J </a:t>
            </a:r>
            <a:r>
              <a:rPr lang="en-US" sz="850" b="1">
                <a:solidFill>
                  <a:srgbClr val="8E95A2"/>
                </a:solidFill>
                <a:latin typeface="Georgia"/>
              </a:rPr>
              <a:t>-J</a:t>
            </a:r>
          </a:p>
        </p:txBody>
      </p:sp>
      <p:sp>
        <p:nvSpPr>
          <p:cNvPr id="42" name="Rectángulo 41"/>
          <p:cNvSpPr/>
          <p:nvPr/>
        </p:nvSpPr>
        <p:spPr>
          <a:xfrm>
            <a:off x="2916936" y="4895088"/>
            <a:ext cx="1563624" cy="118872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-393700">
              <a:lnSpc>
                <a:spcPts val="528"/>
              </a:lnSpc>
            </a:pPr>
            <a:r>
              <a:rPr lang="en-US" sz="400">
                <a:solidFill>
                  <a:srgbClr val="59576C"/>
                </a:solidFill>
                <a:latin typeface="Arial"/>
              </a:rPr>
              <a:t>Copy Paste Autosize Widen Full </a:t>
            </a:r>
            <a:r>
              <a:rPr lang="en-US" sz="400">
                <a:solidFill>
                  <a:srgbClr val="8E95A2"/>
                </a:solidFill>
                <a:latin typeface="Arial"/>
              </a:rPr>
              <a:t>nsert Insert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Columns Columns Screen </a:t>
            </a:r>
            <a:r>
              <a:rPr lang="en-US" sz="400">
                <a:solidFill>
                  <a:srgbClr val="8E95A2"/>
                </a:solidFill>
                <a:latin typeface="Arial"/>
              </a:rPr>
              <a:t>Row(s) Column(s)</a:t>
            </a:r>
          </a:p>
        </p:txBody>
      </p:sp>
      <p:sp>
        <p:nvSpPr>
          <p:cNvPr id="43" name="Rectángulo 42"/>
          <p:cNvSpPr/>
          <p:nvPr/>
        </p:nvSpPr>
        <p:spPr>
          <a:xfrm>
            <a:off x="5462016" y="4736592"/>
            <a:ext cx="445008" cy="18288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/>
            <a:r>
              <a:rPr lang="en-US" sz="1100">
                <a:solidFill>
                  <a:srgbClr val="59576C"/>
                </a:solidFill>
                <a:latin typeface="Arial"/>
              </a:rPr>
              <a:t>* 4</a:t>
            </a:r>
          </a:p>
        </p:txBody>
      </p:sp>
      <p:sp>
        <p:nvSpPr>
          <p:cNvPr id="44" name="Rectángulo 43"/>
          <p:cNvSpPr/>
          <p:nvPr/>
        </p:nvSpPr>
        <p:spPr>
          <a:xfrm>
            <a:off x="4831080" y="4895088"/>
            <a:ext cx="1002792" cy="7010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-330200">
              <a:lnSpc>
                <a:spcPts val="456"/>
              </a:lnSpc>
            </a:pPr>
            <a:r>
              <a:rPr lang="en-US" sz="400">
                <a:solidFill>
                  <a:srgbClr val="58565B"/>
                </a:solidFill>
                <a:latin typeface="Arial"/>
              </a:rPr>
              <a:t>Calculator Normal Comment </a:t>
            </a:r>
            <a:r>
              <a:rPr lang="en-US" sz="400">
                <a:solidFill>
                  <a:srgbClr val="6E5B89"/>
                </a:solidFill>
                <a:latin typeface="Arial"/>
              </a:rPr>
              <a:t>Snip </a:t>
            </a:r>
          </a:p>
        </p:txBody>
      </p:sp>
      <p:sp>
        <p:nvSpPr>
          <p:cNvPr id="45" name="Rectángulo 44"/>
          <p:cNvSpPr/>
          <p:nvPr/>
        </p:nvSpPr>
        <p:spPr>
          <a:xfrm>
            <a:off x="5117592" y="4962144"/>
            <a:ext cx="265176" cy="4572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-330200">
              <a:lnSpc>
                <a:spcPts val="456"/>
              </a:lnSpc>
            </a:pPr>
            <a:r>
              <a:rPr lang="en-US" sz="400">
                <a:solidFill>
                  <a:srgbClr val="58565B"/>
                </a:solidFill>
                <a:latin typeface="Arial"/>
              </a:rPr>
              <a:t>Distribution</a:t>
            </a:r>
          </a:p>
        </p:txBody>
      </p:sp>
      <p:sp>
        <p:nvSpPr>
          <p:cNvPr id="46" name="Rectángulo 45"/>
          <p:cNvSpPr/>
          <p:nvPr/>
        </p:nvSpPr>
        <p:spPr>
          <a:xfrm>
            <a:off x="1591056" y="5047488"/>
            <a:ext cx="1780032" cy="13716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552"/>
              </a:lnSpc>
            </a:pPr>
            <a:r>
              <a:rPr lang="en-US" sz="400">
                <a:solidFill>
                  <a:srgbClr val="628DBA"/>
                </a:solidFill>
                <a:latin typeface="Arial"/>
              </a:rPr>
              <a:t>MyOMLab </a:t>
            </a:r>
            <a:r>
              <a:rPr lang="en-US" sz="400">
                <a:solidFill>
                  <a:srgbClr val="8E95A2"/>
                </a:solidFill>
                <a:latin typeface="Arial"/>
              </a:rPr>
              <a:t>T </a:t>
            </a:r>
            <a:r>
              <a:rPr lang="en-US" sz="400">
                <a:solidFill>
                  <a:srgbClr val="0B6DDB"/>
                </a:solidFill>
                <a:latin typeface="Arial"/>
              </a:rPr>
              <a:t>J    </a:t>
            </a:r>
            <a:r>
              <a:rPr lang="en-US" sz="450" i="1">
                <a:solidFill>
                  <a:srgbClr val="4B6EA5"/>
                </a:solidFill>
                <a:latin typeface="Times New Roman"/>
              </a:rPr>
              <a:t>W</a:t>
            </a:r>
            <a:r>
              <a:rPr lang="en-US" sz="400">
                <a:solidFill>
                  <a:srgbClr val="4B6EA5"/>
                </a:solidFill>
                <a:latin typeface="Arial"/>
              </a:rPr>
              <a:t>    irj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Decimals</a:t>
            </a:r>
          </a:p>
        </p:txBody>
      </p:sp>
      <p:sp>
        <p:nvSpPr>
          <p:cNvPr id="47" name="Rectángulo 46"/>
          <p:cNvSpPr/>
          <p:nvPr/>
        </p:nvSpPr>
        <p:spPr>
          <a:xfrm>
            <a:off x="1877568" y="5199888"/>
            <a:ext cx="1216152" cy="5486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ctr">
              <a:lnSpc>
                <a:spcPts val="552"/>
              </a:lnSpc>
            </a:pPr>
            <a:r>
              <a:rPr lang="en-US" sz="400">
                <a:solidFill>
                  <a:srgbClr val="8E95A2"/>
                </a:solidFill>
                <a:latin typeface="Arial"/>
              </a:rPr>
              <a:t>Paste From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Copy Cell Paste/Copy Help WebSite</a:t>
            </a:r>
          </a:p>
        </p:txBody>
      </p:sp>
      <p:graphicFrame>
        <p:nvGraphicFramePr>
          <p:cNvPr id="48" name="Tabla 47"/>
          <p:cNvGraphicFramePr>
            <a:graphicFrameLocks noGrp="1"/>
          </p:cNvGraphicFramePr>
          <p:nvPr/>
        </p:nvGraphicFramePr>
        <p:xfrm>
          <a:off x="1536192" y="5260848"/>
          <a:ext cx="5608320" cy="268224"/>
        </p:xfrm>
        <a:graphic>
          <a:graphicData uri="http://schemas.openxmlformats.org/drawingml/2006/table">
            <a:tbl>
              <a:tblPr/>
              <a:tblGrid>
                <a:gridCol w="1252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5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8016"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36373D"/>
                          </a:solidFill>
                          <a:latin typeface="Arial"/>
                        </a:rPr>
                        <a:t>Table formatting </a:t>
                      </a:r>
                      <a:r>
                        <a:rPr lang="en-US" sz="400">
                          <a:solidFill>
                            <a:srgbClr val="916764"/>
                          </a:solidFill>
                          <a:latin typeface="Arial"/>
                        </a:rPr>
                        <a:t>Arial </a:t>
                      </a:r>
                      <a:r>
                        <a:rPr lang="en-US" sz="400">
                          <a:solidFill>
                            <a:srgbClr val="201E1F"/>
                          </a:solidFill>
                          <a:latin typeface="Arial"/>
                        </a:rPr>
                        <a:t>- </a:t>
                      </a:r>
                      <a:r>
                        <a:rPr lang="en-US" sz="400">
                          <a:solidFill>
                            <a:srgbClr val="8E95A2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282C38"/>
                          </a:solidFill>
                          <a:latin typeface="Arial"/>
                        </a:rPr>
                        <a:t>• </a:t>
                      </a:r>
                      <a:r>
                        <a:rPr lang="en-US" sz="400">
                          <a:solidFill>
                            <a:srgbClr val="4C4B54"/>
                          </a:solidFill>
                          <a:latin typeface="Arial"/>
                        </a:rPr>
                        <a:t>Fix </a:t>
                      </a:r>
                      <a:r>
                        <a:rPr lang="en-US" sz="400">
                          <a:solidFill>
                            <a:srgbClr val="5C6C77"/>
                          </a:solidFill>
                          <a:latin typeface="Arial"/>
                        </a:rPr>
                        <a:t>Dec </a:t>
                      </a:r>
                      <a:r>
                        <a:rPr lang="en-US" sz="400">
                          <a:solidFill>
                            <a:srgbClr val="4B6EA5"/>
                          </a:solidFill>
                          <a:latin typeface="Arial"/>
                        </a:rPr>
                        <a:t>0.0 </a:t>
                      </a:r>
                      <a:r>
                        <a:rPr lang="en-US" sz="400">
                          <a:latin typeface="Arial"/>
                        </a:rPr>
                        <a:t>@ "j" </a:t>
                      </a:r>
                      <a:r>
                        <a:rPr lang="en-US" sz="400">
                          <a:solidFill>
                            <a:srgbClr val="282C38"/>
                          </a:solidFill>
                          <a:latin typeface="Arial"/>
                        </a:rPr>
                        <a:t>Selected cells formatting </a:t>
                      </a:r>
                      <a:r>
                        <a:rPr lang="en-US" sz="400">
                          <a:latin typeface="Arial"/>
                        </a:rPr>
                        <a:t>B </a:t>
                      </a:r>
                      <a:r>
                        <a:rPr lang="en-US" sz="450" i="1">
                          <a:solidFill>
                            <a:srgbClr val="282C38"/>
                          </a:solidFill>
                          <a:latin typeface="Times New Roman"/>
                        </a:rPr>
                        <a:t>I</a:t>
                      </a:r>
                      <a:r>
                        <a:rPr lang="en-US" sz="400">
                          <a:solidFill>
                            <a:srgbClr val="282C38"/>
                          </a:solidFill>
                          <a:latin typeface="Arial"/>
                        </a:rPr>
                        <a:t> </a:t>
                      </a:r>
                      <a:r>
                        <a:rPr lang="en-US" sz="400">
                          <a:solidFill>
                            <a:srgbClr val="262992"/>
                          </a:solidFill>
                          <a:latin typeface="Arial"/>
                        </a:rPr>
                        <a:t>U </a:t>
                      </a:r>
                      <a:r>
                        <a:rPr lang="en-US" sz="450" i="1">
                          <a:solidFill>
                            <a:srgbClr val="4C4B54"/>
                          </a:solidFill>
                          <a:latin typeface="Times New Roman"/>
                        </a:rPr>
                        <a:t>~</a:t>
                      </a:r>
                      <a:r>
                        <a:rPr lang="en-US" sz="400">
                          <a:solidFill>
                            <a:srgbClr val="4C4B54"/>
                          </a:solidFill>
                          <a:latin typeface="Arial"/>
                        </a:rPr>
                        <a:t> =■ ^ </a:t>
                      </a:r>
                      <a:r>
                        <a:rPr lang="en-US" sz="400">
                          <a:solidFill>
                            <a:srgbClr val="262992"/>
                          </a:solidFill>
                          <a:latin typeface="Arial"/>
                        </a:rPr>
                        <a:t>A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208"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351A1B"/>
                          </a:solidFill>
                          <a:latin typeface="Arial"/>
                        </a:rPr>
                        <a:t>INSTRUCTION: </a:t>
                      </a:r>
                      <a:r>
                        <a:rPr lang="en-US" sz="400">
                          <a:solidFill>
                            <a:srgbClr val="743837"/>
                          </a:solidFill>
                          <a:latin typeface="Arial"/>
                        </a:rPr>
                        <a:t>There are more results available </a:t>
                      </a:r>
                      <a:r>
                        <a:rPr lang="es" sz="400">
                          <a:solidFill>
                            <a:srgbClr val="743837"/>
                          </a:solidFill>
                          <a:latin typeface="Arial"/>
                        </a:rPr>
                        <a:t>¡</a:t>
                      </a:r>
                    </a:p>
                  </a:txBody>
                  <a:tcPr marL="0" marR="0" marT="0" marB="0">
                    <a:solidFill>
                      <a:srgbClr val="F98071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743837"/>
                          </a:solidFill>
                          <a:latin typeface="Arial"/>
                        </a:rPr>
                        <a:t>additional windows. These may be opened by using the SOLUTIONS menu in the Main Menu.</a:t>
                      </a:r>
                    </a:p>
                  </a:txBody>
                  <a:tcPr marL="0" marR="0" marT="0" marB="0">
                    <a:solidFill>
                      <a:srgbClr val="F980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9" name="Rectángulo 48"/>
          <p:cNvSpPr/>
          <p:nvPr/>
        </p:nvSpPr>
        <p:spPr>
          <a:xfrm>
            <a:off x="2542032" y="5504688"/>
            <a:ext cx="225552" cy="9144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58565B"/>
                </a:solidFill>
                <a:latin typeface="Arial"/>
              </a:rPr>
              <a:t>Objective</a:t>
            </a:r>
          </a:p>
        </p:txBody>
      </p:sp>
      <p:sp>
        <p:nvSpPr>
          <p:cNvPr id="50" name="Rectángulo 49"/>
          <p:cNvSpPr/>
          <p:nvPr/>
        </p:nvSpPr>
        <p:spPr>
          <a:xfrm>
            <a:off x="1572768" y="5663184"/>
            <a:ext cx="883920" cy="163372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lnSpc>
                <a:spcPts val="552"/>
              </a:lnSpc>
            </a:pPr>
            <a:r>
              <a:rPr lang="en-US" sz="400">
                <a:solidFill>
                  <a:srgbClr val="76645F"/>
                </a:solidFill>
                <a:latin typeface="Arial"/>
              </a:rPr>
              <a:t>-Forecasting</a:t>
            </a:r>
          </a:p>
          <a:p>
            <a:pPr indent="177800">
              <a:lnSpc>
                <a:spcPts val="552"/>
              </a:lnSpc>
            </a:pPr>
            <a:r>
              <a:rPr lang="en-US" sz="400">
                <a:solidFill>
                  <a:srgbClr val="76645F"/>
                </a:solidFill>
                <a:latin typeface="Arial"/>
              </a:rPr>
              <a:t>Time Series </a:t>
            </a:r>
            <a:r>
              <a:rPr lang="en-US" sz="450" i="1">
                <a:solidFill>
                  <a:srgbClr val="76645F"/>
                </a:solidFill>
                <a:latin typeface="Times New Roman"/>
              </a:rPr>
              <a:t>fr</a:t>
            </a:r>
            <a:r>
              <a:rPr lang="en-US" sz="400">
                <a:solidFill>
                  <a:srgbClr val="76645F"/>
                </a:solidFill>
                <a:latin typeface="Arial"/>
              </a:rPr>
              <a:t>&gt;alysas </a:t>
            </a:r>
            <a:r>
              <a:rPr lang="en-US" sz="400">
                <a:solidFill>
                  <a:srgbClr val="62524B"/>
                </a:solidFill>
                <a:latin typeface="Arial"/>
              </a:rPr>
              <a:t>Least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Squares - Simple and Multie </a:t>
            </a:r>
            <a:r>
              <a:rPr lang="en-US" sz="400">
                <a:solidFill>
                  <a:srgbClr val="62524B"/>
                </a:solidFill>
                <a:latin typeface="Arial"/>
              </a:rPr>
              <a:t>Regression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Projector I Error Analyse Game Theory Goal Programming Integer </a:t>
            </a:r>
            <a:r>
              <a:rPr lang="en-US" sz="400">
                <a:solidFill>
                  <a:srgbClr val="62524B"/>
                </a:solidFill>
                <a:latin typeface="Arial"/>
              </a:rPr>
              <a:t>j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Mxed Integer </a:t>
            </a:r>
            <a:r>
              <a:rPr lang="en-US" sz="400">
                <a:solidFill>
                  <a:srgbClr val="62524B"/>
                </a:solidFill>
                <a:latin typeface="Arial"/>
              </a:rPr>
              <a:t>Programmrtg </a:t>
            </a:r>
            <a:r>
              <a:rPr lang="es" sz="400">
                <a:solidFill>
                  <a:srgbClr val="76645F"/>
                </a:solidFill>
                <a:latin typeface="Arial"/>
              </a:rPr>
              <a:t>i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Inventoiy</a:t>
            </a:r>
          </a:p>
          <a:p>
            <a:pPr marL="177800" indent="0">
              <a:lnSpc>
                <a:spcPts val="552"/>
              </a:lnSpc>
            </a:pPr>
            <a:r>
              <a:rPr lang="en-US" sz="400">
                <a:solidFill>
                  <a:srgbClr val="76645F"/>
                </a:solidFill>
                <a:latin typeface="Arial"/>
              </a:rPr>
              <a:t>Economic Order Quantity(EOQ) M Producbon Order </a:t>
            </a:r>
            <a:r>
              <a:rPr lang="en-US" sz="400">
                <a:solidFill>
                  <a:srgbClr val="62524B"/>
                </a:solidFill>
                <a:latin typeface="Arial"/>
              </a:rPr>
              <a:t>Quantrty Model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Back Order Inventory Model Producbon with Backorders </a:t>
            </a:r>
            <a:r>
              <a:rPr lang="en-US" sz="400">
                <a:solidFill>
                  <a:srgbClr val="62524B"/>
                </a:solidFill>
                <a:latin typeface="Arial"/>
              </a:rPr>
              <a:t>Mod*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Quantly Discount (EOQ) Model ABC Malysis</a:t>
            </a:r>
          </a:p>
          <a:p>
            <a:pPr indent="177800">
              <a:lnSpc>
                <a:spcPts val="552"/>
              </a:lnSpc>
            </a:pPr>
            <a:r>
              <a:rPr lang="en-US" sz="400">
                <a:solidFill>
                  <a:srgbClr val="76645F"/>
                </a:solidFill>
                <a:latin typeface="Arial"/>
              </a:rPr>
              <a:t>Reorder PoW/Safety Stock (Mom Reorder Pointy Safety Stock (Doc Kanban computation </a:t>
            </a:r>
            <a:r>
              <a:rPr lang="en-US" sz="400">
                <a:solidFill>
                  <a:srgbClr val="62524B"/>
                </a:solidFill>
                <a:latin typeface="Arial"/>
              </a:rPr>
              <a:t>Single Period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Inventory </a:t>
            </a:r>
            <a:r>
              <a:rPr lang="en-US" sz="400">
                <a:solidFill>
                  <a:srgbClr val="62524B"/>
                </a:solidFill>
                <a:latin typeface="Arial"/>
              </a:rPr>
              <a:t>(Discrete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Single Period Inventory (Normal </a:t>
            </a:r>
            <a:r>
              <a:rPr lang="en-US" sz="400">
                <a:solidFill>
                  <a:srgbClr val="62524B"/>
                </a:solidFill>
                <a:latin typeface="Arial"/>
              </a:rPr>
              <a:t>D </a:t>
            </a:r>
            <a:r>
              <a:rPr lang="en-US" sz="400">
                <a:solidFill>
                  <a:srgbClr val="FC6762"/>
                </a:solidFill>
                <a:latin typeface="Arial"/>
              </a:rPr>
              <a:t>Linear Programming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Markov Analysts Material Regurements </a:t>
            </a:r>
            <a:r>
              <a:rPr lang="en-US" sz="400">
                <a:solidFill>
                  <a:srgbClr val="62524B"/>
                </a:solidFill>
                <a:latin typeface="Arial"/>
              </a:rPr>
              <a:t>Planning</a:t>
            </a:r>
          </a:p>
        </p:txBody>
      </p:sp>
      <p:sp>
        <p:nvSpPr>
          <p:cNvPr id="51" name="Rectángulo 50"/>
          <p:cNvSpPr/>
          <p:nvPr/>
        </p:nvSpPr>
        <p:spPr>
          <a:xfrm>
            <a:off x="2554224" y="5620512"/>
            <a:ext cx="353568" cy="1828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 algn="just">
              <a:lnSpc>
                <a:spcPts val="792"/>
              </a:lnSpc>
            </a:pPr>
            <a:r>
              <a:rPr lang="en-US" sz="400">
                <a:solidFill>
                  <a:srgbClr val="A4A19D"/>
                </a:solidFill>
                <a:latin typeface="Arial"/>
              </a:rPr>
              <a:t>O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Maximize </a:t>
            </a:r>
            <a:r>
              <a:rPr lang="en-US" sz="400">
                <a:solidFill>
                  <a:srgbClr val="0864B8"/>
                </a:solidFill>
                <a:latin typeface="Arial"/>
              </a:rPr>
              <a:t>O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Minimize</a:t>
            </a:r>
          </a:p>
        </p:txBody>
      </p:sp>
      <p:graphicFrame>
        <p:nvGraphicFramePr>
          <p:cNvPr id="52" name="Tabla 51"/>
          <p:cNvGraphicFramePr>
            <a:graphicFrameLocks noGrp="1"/>
          </p:cNvGraphicFramePr>
          <p:nvPr/>
        </p:nvGraphicFramePr>
        <p:xfrm>
          <a:off x="2508504" y="5949696"/>
          <a:ext cx="3172968" cy="1328928"/>
        </p:xfrm>
        <a:graphic>
          <a:graphicData uri="http://schemas.openxmlformats.org/drawingml/2006/table">
            <a:tbl>
              <a:tblPr/>
              <a:tblGrid>
                <a:gridCol w="7985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24968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Original Problem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59576C"/>
                          </a:solidFill>
                          <a:latin typeface="Arial"/>
                        </a:rPr>
                        <a:t>Minimize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X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17485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488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76645F"/>
                          </a:solidFill>
                          <a:latin typeface="Arial"/>
                        </a:rPr>
                        <a:t>Constraint </a:t>
                      </a:r>
                      <a:r>
                        <a:rPr lang="en-US" sz="450" i="1" spc="-50">
                          <a:solidFill>
                            <a:srgbClr val="4C4B54"/>
                          </a:solidFill>
                          <a:latin typeface="Tahoma"/>
                        </a:rPr>
                        <a:t>^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95668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968769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3858A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Constraint </a:t>
                      </a:r>
                      <a:r>
                        <a:rPr lang="en-US" sz="500" b="1">
                          <a:solidFill>
                            <a:srgbClr val="517485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325256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9798B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79CAD"/>
                          </a:solidFill>
                          <a:latin typeface="Arial"/>
                        </a:rPr>
                        <a:t>&gt;=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76645F"/>
                          </a:solidFill>
                          <a:latin typeface="Arial"/>
                        </a:rPr>
                        <a:t>Constraint </a:t>
                      </a:r>
                      <a:r>
                        <a:rPr lang="en-US" sz="500" b="1">
                          <a:solidFill>
                            <a:srgbClr val="79798B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9798B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E95A2"/>
                          </a:solidFill>
                          <a:latin typeface="Arial"/>
                        </a:rPr>
                        <a:t>&gt;=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392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58565B"/>
                          </a:solidFill>
                          <a:latin typeface="Arial"/>
                        </a:rPr>
                        <a:t>Constraint </a:t>
                      </a:r>
                      <a:r>
                        <a:rPr lang="en-US" sz="500" b="1">
                          <a:solidFill>
                            <a:srgbClr val="325256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2799D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F9974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5758A"/>
                          </a:solidFill>
                          <a:latin typeface="Arial"/>
                        </a:rPr>
                        <a:t>&gt;=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17485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7536"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76645F"/>
                          </a:solidFill>
                          <a:latin typeface="Arial"/>
                        </a:rPr>
                        <a:t>Dual Problem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95668"/>
                          </a:solidFill>
                          <a:latin typeface="Arial"/>
                        </a:rPr>
                        <a:t>Constraint 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95668"/>
                          </a:solidFill>
                          <a:latin typeface="Arial"/>
                        </a:rPr>
                        <a:t>Constraint 2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57072"/>
                          </a:solidFill>
                          <a:latin typeface="Arial"/>
                        </a:rPr>
                        <a:t>Constraint </a:t>
                      </a:r>
                      <a:r>
                        <a:rPr lang="en-US" sz="500" b="1">
                          <a:solidFill>
                            <a:srgbClr val="4F7FA1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406385"/>
                          </a:solidFill>
                          <a:latin typeface="Arial"/>
                        </a:rPr>
                        <a:t>Constraint 4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94488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716F74"/>
                          </a:solidFill>
                          <a:latin typeface="Arial"/>
                        </a:rPr>
                        <a:t>Maximize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9576C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5758A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5C6C77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6645F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59576C"/>
                          </a:solidFill>
                          <a:latin typeface="Arial"/>
                        </a:rPr>
                        <a:t>X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435B46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36373D"/>
                          </a:solidFill>
                          <a:latin typeface="Arial"/>
                        </a:rPr>
                        <a:t>t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87A53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6A398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latin typeface="Arial"/>
                        </a:rPr>
                        <a:t>&lt;=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5758A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indent="0"/>
                      <a:r>
                        <a:rPr lang="en-US" sz="500" b="1">
                          <a:solidFill>
                            <a:srgbClr val="867570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76645F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3858A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57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62524B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solidFill>
                            <a:srgbClr val="83858A"/>
                          </a:solidFill>
                          <a:latin typeface="Arial"/>
                        </a:rPr>
                        <a:t>&lt;=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500" b="1">
                          <a:latin typeface="Arial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97536"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53" name="Tabla 52"/>
          <p:cNvGraphicFramePr>
            <a:graphicFrameLocks noGrp="1"/>
          </p:cNvGraphicFramePr>
          <p:nvPr/>
        </p:nvGraphicFramePr>
        <p:xfrm>
          <a:off x="1536192" y="7360920"/>
          <a:ext cx="5626608" cy="323088"/>
        </p:xfrm>
        <a:graphic>
          <a:graphicData uri="http://schemas.openxmlformats.org/drawingml/2006/table">
            <a:tbl>
              <a:tblPr/>
              <a:tblGrid>
                <a:gridCol w="1139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6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9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9728"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Linear Programming Solution Screen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marL="1104900" indent="0"/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Taylor's Introduction to Management Science Textbook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marR="101600" indent="0" algn="r"/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Developed by Howard J. Weiss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C22C1F"/>
                          </a:solidFill>
                          <a:latin typeface="Arial"/>
                        </a:rPr>
                        <a:t>.4</a:t>
                      </a:r>
                    </a:p>
                  </a:txBody>
                  <a:tcPr marL="0" marR="0" marT="0" marB="0" anchor="ctr">
                    <a:solidFill>
                      <a:srgbClr val="DDE0E4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0"/>
                      <a:r>
                        <a:rPr lang="en-US" sz="1050" b="1" cap="small">
                          <a:solidFill>
                            <a:srgbClr val="2074B4"/>
                          </a:solidFill>
                          <a:latin typeface="Arial"/>
                        </a:rPr>
                        <a:t>SB </a:t>
                      </a:r>
                      <a:r>
                        <a:rPr lang="en-US" sz="1050" b="1" cap="small">
                          <a:solidFill>
                            <a:srgbClr val="2B2A2E"/>
                          </a:solidFill>
                          <a:latin typeface="Arial"/>
                        </a:rPr>
                        <a:t>Q l</a:t>
                      </a:r>
                      <a:r>
                        <a:rPr lang="en-US" sz="1050" b="1">
                          <a:solidFill>
                            <a:srgbClr val="2B2A2E"/>
                          </a:solidFill>
                          <a:latin typeface="Arial"/>
                        </a:rPr>
                        <a:t> </a:t>
                      </a:r>
                      <a:r>
                        <a:rPr lang="en-US" sz="1050" b="1">
                          <a:solidFill>
                            <a:srgbClr val="2074B4"/>
                          </a:solidFill>
                          <a:latin typeface="Arial"/>
                        </a:rPr>
                        <a:t>. </a:t>
                      </a:r>
                      <a:r>
                        <a:rPr lang="en-US" sz="1050" b="1" spc="400">
                          <a:solidFill>
                            <a:srgbClr val="2074B4"/>
                          </a:solidFill>
                          <a:latin typeface="Arial"/>
                        </a:rPr>
                        <a:t>ttcD&amp;if </a:t>
                      </a:r>
                      <a:r>
                        <a:rPr lang="en-US" sz="1050" b="1" spc="400">
                          <a:solidFill>
                            <a:srgbClr val="35547B"/>
                          </a:solidFill>
                          <a:latin typeface="Arial"/>
                        </a:rPr>
                        <a:t>QvlfO:</a:t>
                      </a:r>
                    </a:p>
                  </a:txBody>
                  <a:tcPr marL="0" marR="0" marT="0" marB="0" anchor="ctr">
                    <a:solidFill>
                      <a:srgbClr val="E2DCD6"/>
                    </a:solidFill>
                  </a:tcPr>
                </a:tc>
                <a:tc>
                  <a:txBody>
                    <a:bodyPr/>
                    <a:lstStyle/>
                    <a:p>
                      <a:pPr marR="101600" indent="0" algn="r">
                        <a:lnSpc>
                          <a:spcPts val="264"/>
                        </a:lnSpc>
                      </a:pPr>
                      <a:r>
                        <a:rPr lang="es" sz="400">
                          <a:solidFill>
                            <a:srgbClr val="44423E"/>
                          </a:solidFill>
                          <a:latin typeface="Arial"/>
                        </a:rPr>
                        <a:t>&lt;'•» </a:t>
                      </a:r>
                      <a:r>
                        <a:rPr lang="en-US" sz="400">
                          <a:solidFill>
                            <a:srgbClr val="44423E"/>
                          </a:solidFill>
                          <a:latin typeface="Arial"/>
                        </a:rPr>
                        <a:t>(3) </a:t>
                      </a:r>
                      <a:r>
                        <a:rPr lang="en-US" sz="400" baseline="30000">
                          <a:solidFill>
                            <a:srgbClr val="58565B"/>
                          </a:solidFill>
                          <a:latin typeface="Arial"/>
                        </a:rPr>
                        <a:t>ESP</a:t>
                      </a:r>
                      <a:r>
                        <a:rPr lang="en-US" sz="400">
                          <a:solidFill>
                            <a:srgbClr val="58565B"/>
                          </a:solidFill>
                          <a:latin typeface="Arial"/>
                        </a:rPr>
                        <a:t> </a:t>
                      </a:r>
                      <a:r>
                        <a:rPr lang="en-US" sz="400">
                          <a:solidFill>
                            <a:srgbClr val="44423E"/>
                          </a:solidFill>
                          <a:latin typeface="Arial"/>
                        </a:rPr>
                        <a:t>^ (JO) </a:t>
                      </a:r>
                      <a:r>
                        <a:rPr lang="en-US" sz="400">
                          <a:solidFill>
                            <a:srgbClr val="201E1F"/>
                          </a:solidFill>
                          <a:latin typeface="Arial"/>
                        </a:rPr>
                        <a:t>£&gt; </a:t>
                      </a:r>
                      <a:r>
                        <a:rPr lang="en-US" sz="400" baseline="30000">
                          <a:solidFill>
                            <a:srgbClr val="44423E"/>
                          </a:solidFill>
                          <a:latin typeface="Arial"/>
                        </a:rPr>
                        <a:t>0115 </a:t>
                      </a:r>
                      <a:r>
                        <a:rPr lang="en-US" sz="400" baseline="30000">
                          <a:solidFill>
                            <a:srgbClr val="58565B"/>
                          </a:solidFill>
                          <a:latin typeface="Arial"/>
                        </a:rPr>
                        <a:t>a</a:t>
                      </a:r>
                      <a:r>
                        <a:rPr lang="en-US" sz="400">
                          <a:solidFill>
                            <a:srgbClr val="58565B"/>
                          </a:solidFill>
                          <a:latin typeface="Arial"/>
                        </a:rPr>
                        <a:t>'</a:t>
                      </a:r>
                      <a:r>
                        <a:rPr lang="en-US" sz="400" baseline="30000">
                          <a:solidFill>
                            <a:srgbClr val="58565B"/>
                          </a:solidFill>
                          <a:latin typeface="Arial"/>
                        </a:rPr>
                        <a:t>m</a:t>
                      </a:r>
                      <a:r>
                        <a:rPr lang="en-US" sz="400">
                          <a:solidFill>
                            <a:srgbClr val="58565B"/>
                          </a:solidFill>
                          <a:latin typeface="Arial"/>
                        </a:rPr>
                        <a:t>" </a:t>
                      </a:r>
                      <a:r>
                        <a:rPr lang="es" sz="400">
                          <a:solidFill>
                            <a:srgbClr val="201E1F"/>
                          </a:solidFill>
                          <a:latin typeface="Arial"/>
                        </a:rPr>
                        <a:t>£í </a:t>
                      </a:r>
                      <a:r>
                        <a:rPr lang="en-US" sz="400">
                          <a:solidFill>
                            <a:srgbClr val="58565B"/>
                          </a:solidFill>
                          <a:latin typeface="Arial"/>
                        </a:rPr>
                        <a:t>^ </a:t>
                      </a:r>
                      <a:r>
                        <a:rPr lang="en-US" sz="400">
                          <a:solidFill>
                            <a:srgbClr val="44423E"/>
                          </a:solidFill>
                          <a:latin typeface="Arial"/>
                        </a:rPr>
                        <a:t>LAA </a:t>
                      </a:r>
                      <a:r>
                        <a:rPr lang="en-US" sz="400">
                          <a:solidFill>
                            <a:srgbClr val="58565B"/>
                          </a:solidFill>
                          <a:latin typeface="Arial"/>
                        </a:rPr>
                        <a:t>20/09/2025 </a:t>
                      </a:r>
                      <a:r>
                        <a:rPr lang="en-US" sz="400">
                          <a:solidFill>
                            <a:srgbClr val="201E1F"/>
                          </a:solidFill>
                          <a:latin typeface="Arial"/>
                        </a:rPr>
                        <a:t>-</a:t>
                      </a:r>
                    </a:p>
                  </a:txBody>
                  <a:tcPr marL="0" marR="0" marT="0" marB="0" anchor="ctr">
                    <a:solidFill>
                      <a:srgbClr val="E2DC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AE5602D-76E7-08D8-7051-52E38665DDEE}"/>
              </a:ext>
            </a:extLst>
          </p:cNvPr>
          <p:cNvSpPr txBox="1"/>
          <p:nvPr/>
        </p:nvSpPr>
        <p:spPr>
          <a:xfrm>
            <a:off x="875489" y="1984443"/>
            <a:ext cx="62840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dirty="0"/>
              <a:t>El desarrollo de los ejercicios permitió comprender la importancia de la programación lineal en la investigación de operaciones, así como la utilidad de los distintos métodos y herramientas de software en la resolución de problemas. Se demostró que, independientemente del contexto (producción, transporte o mezcla de recursos), los modelos matemáticos brindan soluciones óptimas que apoyan la toma de decisiones. En conclusión, este trabajo refuerza la relevancia de la investigación de operaciones como disciplina aplicada a la optimización de recursos y la eficiencia en procesos productivos y administrativos.</a:t>
            </a:r>
            <a:endParaRPr lang="es-MX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D73971E-B19E-792A-2A3F-F5E58E88A6AC}"/>
              </a:ext>
            </a:extLst>
          </p:cNvPr>
          <p:cNvSpPr txBox="1"/>
          <p:nvPr/>
        </p:nvSpPr>
        <p:spPr>
          <a:xfrm>
            <a:off x="1634246" y="1264596"/>
            <a:ext cx="4766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CONCLUSIÓN</a:t>
            </a:r>
          </a:p>
        </p:txBody>
      </p:sp>
    </p:spTree>
    <p:extLst>
      <p:ext uri="{BB962C8B-B14F-4D97-AF65-F5344CB8AC3E}">
        <p14:creationId xmlns:p14="http://schemas.microsoft.com/office/powerpoint/2010/main" val="15350853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2711196" y="6589776"/>
            <a:ext cx="3048000" cy="231648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spcBef>
                <a:spcPts val="3360"/>
              </a:spcBef>
            </a:pPr>
            <a:r>
              <a:rPr lang="en-US" sz="1600" b="1" u="sng" dirty="0">
                <a:solidFill>
                  <a:srgbClr val="517485"/>
                </a:solidFill>
                <a:latin typeface="Arial"/>
                <a:hlinkClick r:id="rId2"/>
              </a:rPr>
              <a:t>https://github.com/Isa162-gif/IO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F039049-A78F-1750-25E1-95F567612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96476"/>
            <a:ext cx="810832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Hillier, F. S., &amp; Lieberman, G. J. (2010). </a:t>
            </a:r>
            <a:r>
              <a:rPr kumimoji="0" lang="es-MX" altLang="es-MX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Introducción a la Investigación de Operaciones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McGraw-Hill.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Taha, H. A. (2012). </a:t>
            </a:r>
            <a:r>
              <a:rPr kumimoji="0" lang="es-MX" altLang="es-MX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Investigación de Operaciones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Pearson Educación.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Winston, W. L. (2004). </a:t>
            </a:r>
            <a:r>
              <a:rPr kumimoji="0" lang="es-MX" altLang="es-MX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Operations</a:t>
            </a:r>
            <a:r>
              <a:rPr kumimoji="0" lang="es-MX" altLang="es-MX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MX" altLang="es-MX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Research</a:t>
            </a:r>
            <a:r>
              <a:rPr kumimoji="0" lang="es-MX" altLang="es-MX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s-MX" altLang="es-MX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Applications</a:t>
            </a:r>
            <a:r>
              <a:rPr kumimoji="0" lang="es-MX" altLang="es-MX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s-MX" altLang="es-MX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Algorithms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Thomson Brooks/Cole.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E58E57E-ADED-72B2-6518-E845A2C4E63B}"/>
              </a:ext>
            </a:extLst>
          </p:cNvPr>
          <p:cNvSpPr txBox="1"/>
          <p:nvPr/>
        </p:nvSpPr>
        <p:spPr>
          <a:xfrm>
            <a:off x="2104563" y="1732547"/>
            <a:ext cx="4026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FUENTES DE INFORMACION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7EA9040-6432-2E5F-D805-E928B455640E}"/>
              </a:ext>
            </a:extLst>
          </p:cNvPr>
          <p:cNvSpPr txBox="1"/>
          <p:nvPr/>
        </p:nvSpPr>
        <p:spPr>
          <a:xfrm>
            <a:off x="1916513" y="5322932"/>
            <a:ext cx="4402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/>
              <a:t>ANEXO ENLACE DE GITHUB DONDE SE ENCUENTRAN TODOS LOS EJERCICIOS PRESENTADOS.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272" y="1408176"/>
            <a:ext cx="5599176" cy="315163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524000" y="911352"/>
            <a:ext cx="1746504" cy="1524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s" sz="1200">
                <a:latin typeface="Arial"/>
              </a:rPr>
              <a:t>Resultado con GeoGebra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075944" y="4568952"/>
            <a:ext cx="1664208" cy="17983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s" sz="1100">
                <a:latin typeface="Arial"/>
              </a:rPr>
              <a:t>Respuesta con PomQM: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072896" y="4882896"/>
            <a:ext cx="5541264" cy="100584"/>
          </a:xfrm>
          <a:prstGeom prst="rect">
            <a:avLst/>
          </a:prstGeom>
          <a:solidFill>
            <a:srgbClr val="F5F5E9"/>
          </a:solidFill>
        </p:spPr>
        <p:txBody>
          <a:bodyPr wrap="none" lIns="0" tIns="0" rIns="0" bIns="0">
            <a:noAutofit/>
          </a:bodyPr>
          <a:lstStyle/>
          <a:p>
            <a:pPr marL="101600" indent="0" algn="just"/>
            <a:r>
              <a:rPr lang="es" sz="400">
                <a:solidFill>
                  <a:srgbClr val="4C4B54"/>
                </a:solidFill>
                <a:latin typeface="Arial"/>
              </a:rPr>
              <a:t>QM </a:t>
            </a:r>
            <a:r>
              <a:rPr lang="en-US" sz="400">
                <a:solidFill>
                  <a:srgbClr val="4C4B54"/>
                </a:solidFill>
                <a:latin typeface="Arial"/>
              </a:rPr>
              <a:t>for </a:t>
            </a:r>
            <a:r>
              <a:rPr lang="es" sz="400">
                <a:solidFill>
                  <a:srgbClr val="4C4B54"/>
                </a:solidFill>
                <a:latin typeface="Arial"/>
              </a:rPr>
              <a:t>Windows ■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[Iterations]    </a:t>
            </a:r>
            <a:r>
              <a:rPr lang="en-US" sz="400">
                <a:solidFill>
                  <a:srgbClr val="4C4B54"/>
                </a:solidFill>
                <a:latin typeface="Arial"/>
              </a:rPr>
              <a:t>—OX</a:t>
            </a:r>
          </a:p>
        </p:txBody>
      </p:sp>
      <p:graphicFrame>
        <p:nvGraphicFramePr>
          <p:cNvPr id="6" name="Tabla 5"/>
          <p:cNvGraphicFramePr>
            <a:graphicFrameLocks noGrp="1"/>
          </p:cNvGraphicFramePr>
          <p:nvPr/>
        </p:nvGraphicFramePr>
        <p:xfrm>
          <a:off x="1078992" y="4983480"/>
          <a:ext cx="5829808" cy="3064764"/>
        </p:xfrm>
        <a:graphic>
          <a:graphicData uri="http://schemas.openxmlformats.org/drawingml/2006/table">
            <a:tbl>
              <a:tblPr/>
              <a:tblGrid>
                <a:gridCol w="978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8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82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8346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115824">
                <a:tc>
                  <a:txBody>
                    <a:bodyPr/>
                    <a:lstStyle/>
                    <a:p>
                      <a:pPr indent="0"/>
                      <a:r>
                        <a:rPr lang="es" sz="400">
                          <a:solidFill>
                            <a:srgbClr val="9C453F"/>
                          </a:solidFill>
                          <a:latin typeface="Arial"/>
                        </a:rPr>
                        <a:t>«¡J </a:t>
                      </a:r>
                      <a:r>
                        <a:rPr lang="en-US" sz="400">
                          <a:solidFill>
                            <a:srgbClr val="6E5B89"/>
                          </a:solidFill>
                          <a:latin typeface="Arial"/>
                        </a:rPr>
                        <a:t>FILE </a:t>
                      </a:r>
                      <a:r>
                        <a:rPr lang="en-US" sz="400">
                          <a:solidFill>
                            <a:srgbClr val="8E95A2"/>
                          </a:solidFill>
                          <a:latin typeface="Arial"/>
                        </a:rPr>
                        <a:t>EDIT </a:t>
                      </a:r>
                      <a:r>
                        <a:rPr lang="en-US" sz="400">
                          <a:solidFill>
                            <a:srgbClr val="495668"/>
                          </a:solidFill>
                          <a:latin typeface="Arial"/>
                        </a:rPr>
                        <a:t>VIEW </a:t>
                      </a:r>
                      <a:r>
                        <a:rPr lang="en-US" sz="400">
                          <a:solidFill>
                            <a:srgbClr val="6E5B89"/>
                          </a:solidFill>
                          <a:latin typeface="Arial"/>
                        </a:rPr>
                        <a:t>TAYLOR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 gridSpan="14"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MODULE FORMAT </a:t>
                      </a:r>
                      <a:r>
                        <a:rPr lang="en-US" sz="400">
                          <a:solidFill>
                            <a:srgbClr val="533751"/>
                          </a:solidFill>
                          <a:latin typeface="Arial"/>
                        </a:rPr>
                        <a:t>TOOLS </a:t>
                      </a:r>
                      <a:r>
                        <a:rPr lang="en-US" sz="400">
                          <a:solidFill>
                            <a:srgbClr val="5C7FB6"/>
                          </a:solidFill>
                          <a:latin typeface="Arial"/>
                        </a:rPr>
                        <a:t>3 </a:t>
                      </a:r>
                      <a:r>
                        <a:rPr lang="en-US" sz="400">
                          <a:solidFill>
                            <a:srgbClr val="357D46"/>
                          </a:solidFill>
                          <a:latin typeface="Arial"/>
                        </a:rPr>
                        <a:t>SOLUTIONS </a:t>
                      </a:r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HELP </a:t>
                      </a:r>
                      <a:r>
                        <a:rPr lang="en-US" sz="400">
                          <a:solidFill>
                            <a:srgbClr val="F70404"/>
                          </a:solidFill>
                          <a:latin typeface="Arial"/>
                        </a:rPr>
                        <a:t>■ </a:t>
                      </a:r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EDIT DATA </a:t>
                      </a:r>
                      <a:r>
                        <a:rPr lang="en-US" sz="400">
                          <a:solidFill>
                            <a:srgbClr val="533751"/>
                          </a:solidFill>
                          <a:latin typeface="Arial"/>
                        </a:rPr>
                        <a:t>_ </a:t>
                      </a:r>
                      <a:r>
                        <a:rPr lang="en-US" sz="450" i="1">
                          <a:solidFill>
                            <a:srgbClr val="533751"/>
                          </a:solidFill>
                          <a:latin typeface="Times New Roman"/>
                        </a:rPr>
                        <a:t>B</a:t>
                      </a:r>
                      <a:r>
                        <a:rPr lang="en-US" sz="400">
                          <a:solidFill>
                            <a:srgbClr val="533751"/>
                          </a:solidFill>
                          <a:latin typeface="Arial"/>
                        </a:rPr>
                        <a:t> </a:t>
                      </a:r>
                      <a:r>
                        <a:rPr lang="en-US" sz="400">
                          <a:latin typeface="Arial"/>
                        </a:rPr>
                        <a:t>X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656">
                <a:tc>
                  <a:txBody>
                    <a:bodyPr/>
                    <a:lstStyle/>
                    <a:p>
                      <a:pPr marL="228600" indent="0"/>
                      <a:r>
                        <a:rPr lang="es" sz="400">
                          <a:solidFill>
                            <a:srgbClr val="83858A"/>
                          </a:solidFill>
                          <a:latin typeface="Arial"/>
                        </a:rPr>
                        <a:t>. </a:t>
                      </a:r>
                      <a:r>
                        <a:rPr lang="es" sz="450" i="1">
                          <a:solidFill>
                            <a:srgbClr val="83858A"/>
                          </a:solidFill>
                          <a:latin typeface="Times New Roman"/>
                        </a:rPr>
                        <a:t>y</a:t>
                      </a:r>
                      <a:r>
                        <a:rPr lang="es" sz="400">
                          <a:solidFill>
                            <a:srgbClr val="83858A"/>
                          </a:solidFill>
                          <a:latin typeface="Arial"/>
                        </a:rPr>
                        <a:t> U ;* </a:t>
                      </a:r>
                      <a:r>
                        <a:rPr lang="en-US" sz="400">
                          <a:solidFill>
                            <a:srgbClr val="83858A"/>
                          </a:solidFill>
                          <a:latin typeface="Arial"/>
                        </a:rPr>
                        <a:t>step</a:t>
                      </a:r>
                    </a:p>
                    <a:p>
                      <a:pPr indent="0"/>
                      <a:r>
                        <a:rPr lang="en-US" sz="400">
                          <a:solidFill>
                            <a:srgbClr val="58565B"/>
                          </a:solidFill>
                          <a:latin typeface="Arial"/>
                        </a:rPr>
                        <a:t>New Open Save Print </a:t>
                      </a:r>
                      <a:r>
                        <a:rPr lang="es" sz="400">
                          <a:solidFill>
                            <a:srgbClr val="58565B"/>
                          </a:solidFill>
                          <a:latin typeface="Arial"/>
                        </a:rPr>
                        <a:t>-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F70404"/>
                          </a:solidFill>
                          <a:latin typeface="Arial"/>
                        </a:rPr>
                        <a:t>■ </a:t>
                      </a:r>
                      <a:r>
                        <a:rPr lang="en-US" sz="400">
                          <a:solidFill>
                            <a:srgbClr val="343757"/>
                          </a:solidFill>
                          <a:latin typeface="Arial"/>
                        </a:rPr>
                        <a:t>Edit Data</a:t>
                      </a:r>
                    </a:p>
                  </a:txBody>
                  <a:tcPr marL="0" marR="0" marT="0" marB="0" anchor="ctr">
                    <a:solidFill>
                      <a:srgbClr val="B9D1EB"/>
                    </a:solidFill>
                  </a:tcPr>
                </a:tc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A5ACB5"/>
                          </a:solidFill>
                          <a:latin typeface="Arial"/>
                        </a:rPr>
                        <a:t>Ly </a:t>
                      </a:r>
                      <a:r>
                        <a:rPr lang="en-US" sz="400">
                          <a:solidFill>
                            <a:srgbClr val="BEA78F"/>
                          </a:solidFill>
                          <a:latin typeface="Arial"/>
                        </a:rPr>
                        <a:t>Q</a:t>
                      </a:r>
                    </a:p>
                    <a:p>
                      <a:pPr indent="0"/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Copy Paste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 gridSpan="12">
                  <a:txBody>
                    <a:bodyPr/>
                    <a:lstStyle/>
                    <a:p>
                      <a:pPr indent="0"/>
                      <a:r>
                        <a:rPr lang="es" sz="400">
                          <a:solidFill>
                            <a:srgbClr val="709ED1"/>
                          </a:solidFill>
                          <a:latin typeface="Arial"/>
                        </a:rPr>
                        <a:t>ü </a:t>
                      </a:r>
                      <a:r>
                        <a:rPr lang="en-US" sz="450" i="1">
                          <a:solidFill>
                            <a:srgbClr val="709ED1"/>
                          </a:solidFill>
                          <a:latin typeface="Times New Roman"/>
                        </a:rPr>
                        <a:t>m</a:t>
                      </a:r>
                      <a:r>
                        <a:rPr lang="en-US" sz="400" cap="small">
                          <a:solidFill>
                            <a:srgbClr val="709ED1"/>
                          </a:solidFill>
                          <a:latin typeface="Arial"/>
                        </a:rPr>
                        <a:t> </a:t>
                      </a:r>
                      <a:r>
                        <a:rPr lang="es" sz="400" cap="small">
                          <a:solidFill>
                            <a:srgbClr val="709ED1"/>
                          </a:solidFill>
                          <a:latin typeface="Arial"/>
                        </a:rPr>
                        <a:t>ü</a:t>
                      </a:r>
                      <a:r>
                        <a:rPr lang="en-US" sz="400" cap="small">
                          <a:solidFill>
                            <a:srgbClr val="709ED1"/>
                          </a:solidFill>
                          <a:latin typeface="Arial"/>
                        </a:rPr>
                        <a:t>'</a:t>
                      </a:r>
                      <a:r>
                        <a:rPr lang="es" sz="400">
                          <a:solidFill>
                            <a:srgbClr val="8E95A2"/>
                          </a:solidFill>
                          <a:latin typeface="Arial"/>
                        </a:rPr>
                        <a:t>a a </a:t>
                      </a:r>
                      <a:r>
                        <a:rPr lang="en-US" sz="400">
                          <a:solidFill>
                            <a:srgbClr val="83858A"/>
                          </a:solidFill>
                          <a:latin typeface="Arial"/>
                        </a:rPr>
                        <a:t>" </a:t>
                      </a:r>
                      <a:r>
                        <a:rPr lang="en-US" sz="400">
                          <a:solidFill>
                            <a:srgbClr val="709ED1"/>
                          </a:solidFill>
                          <a:latin typeface="Arial"/>
                        </a:rPr>
                        <a:t>i </a:t>
                      </a:r>
                      <a:r>
                        <a:rPr lang="en-US" sz="400">
                          <a:solidFill>
                            <a:srgbClr val="0504F4"/>
                          </a:solidFill>
                          <a:latin typeface="Arial"/>
                        </a:rPr>
                        <a:t>^ </a:t>
                      </a:r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^ </a:t>
                      </a:r>
                      <a:r>
                        <a:rPr lang="en-US" sz="450" i="1">
                          <a:solidFill>
                            <a:srgbClr val="2665CF"/>
                          </a:solidFill>
                          <a:latin typeface="Times New Roman"/>
                        </a:rPr>
                        <a:t>&amp;</a:t>
                      </a:r>
                    </a:p>
                    <a:p>
                      <a:pPr marR="850900" indent="0">
                        <a:lnSpc>
                          <a:spcPts val="480"/>
                        </a:lnSpc>
                      </a:pPr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Autosize Widen Full </a:t>
                      </a:r>
                      <a:r>
                        <a:rPr lang="en-US" sz="400">
                          <a:solidFill>
                            <a:srgbClr val="8E95A2"/>
                          </a:solidFill>
                          <a:latin typeface="Arial"/>
                        </a:rPr>
                        <a:t>Insert Insert Copy Cell </a:t>
                      </a:r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Calculator Normal Comment Snip Calendar Help Columns Columns Screen </a:t>
                      </a:r>
                      <a:r>
                        <a:rPr lang="en-US" sz="400">
                          <a:solidFill>
                            <a:srgbClr val="8E95A2"/>
                          </a:solidFill>
                          <a:latin typeface="Arial"/>
                        </a:rPr>
                        <a:t>Row(s) Column(s) Down </a:t>
                      </a:r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Distribution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1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4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696">
                <a:tc gridSpan="5">
                  <a:txBody>
                    <a:bodyPr/>
                    <a:lstStyle/>
                    <a:p>
                      <a:pPr marL="342900" indent="-342900">
                        <a:lnSpc>
                          <a:spcPts val="552"/>
                        </a:lnSpc>
                      </a:pPr>
                      <a:r>
                        <a:rPr lang="en-US" sz="400">
                          <a:solidFill>
                            <a:srgbClr val="628DBA"/>
                          </a:solidFill>
                          <a:latin typeface="Arial"/>
                        </a:rPr>
                        <a:t>MyOMLab 1 1 </a:t>
                      </a:r>
                      <a:r>
                        <a:rPr lang="en-US" sz="400">
                          <a:solidFill>
                            <a:srgbClr val="3478C9"/>
                          </a:solidFill>
                          <a:latin typeface="Arial"/>
                        </a:rPr>
                        <a:t>1*4</a:t>
                      </a:r>
                      <a:r>
                        <a:rPr lang="en-US" sz="400">
                          <a:solidFill>
                            <a:srgbClr val="8E95A2"/>
                          </a:solidFill>
                          <a:latin typeface="Arial"/>
                        </a:rPr>
                        <a:t>1 </a:t>
                      </a:r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Decimal; </a:t>
                      </a:r>
                      <a:r>
                        <a:rPr lang="en-US" sz="400">
                          <a:solidFill>
                            <a:srgbClr val="EF8472"/>
                          </a:solidFill>
                          <a:latin typeface="Arial"/>
                        </a:rPr>
                        <a:t>0 </a:t>
                      </a:r>
                      <a:r>
                        <a:rPr lang="en-US" sz="400">
                          <a:solidFill>
                            <a:srgbClr val="94286F"/>
                          </a:solidFill>
                          <a:latin typeface="Arial"/>
                        </a:rPr>
                        <a:t>12 </a:t>
                      </a:r>
                      <a:r>
                        <a:rPr lang="en-US" sz="400">
                          <a:solidFill>
                            <a:srgbClr val="8E95A2"/>
                          </a:solidFill>
                          <a:latin typeface="Arial"/>
                        </a:rPr>
                        <a:t>Paste From </a:t>
                      </a:r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Copy Cell Paste/Copy Help Web Site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12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2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2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200"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F54922"/>
                          </a:solidFill>
                          <a:latin typeface="Arial"/>
                        </a:rPr>
                        <a:t>3 </a:t>
                      </a:r>
                      <a:r>
                        <a:rPr lang="en-US" sz="400">
                          <a:solidFill>
                            <a:srgbClr val="8E0E32"/>
                          </a:solidFill>
                          <a:latin typeface="Arial"/>
                        </a:rPr>
                        <a:t>4 </a:t>
                      </a:r>
                      <a:r>
                        <a:rPr lang="en-US" sz="400">
                          <a:solidFill>
                            <a:srgbClr val="666ACC"/>
                          </a:solidFill>
                          <a:latin typeface="Arial"/>
                        </a:rPr>
                        <a:t>5 </a:t>
                      </a:r>
                      <a:r>
                        <a:rPr lang="en-US" sz="400">
                          <a:solidFill>
                            <a:srgbClr val="102CCA"/>
                          </a:solidFill>
                          <a:latin typeface="Arial"/>
                        </a:rPr>
                        <a:t>6</a:t>
                      </a:r>
                    </a:p>
                  </a:txBody>
                  <a:tcPr marL="0" marR="0" marT="0" marB="0" anchor="ctr">
                    <a:solidFill>
                      <a:srgbClr val="B9D1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1200"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pPr marL="279400" indent="0"/>
                      <a:r>
                        <a:rPr lang="en-US" sz="450" i="1">
                          <a:solidFill>
                            <a:srgbClr val="65758A"/>
                          </a:solidFill>
                          <a:latin typeface="Times New Roman"/>
                        </a:rPr>
                        <a:t>i</a:t>
                      </a:r>
                      <a:r>
                        <a:rPr lang="en-US" sz="400">
                          <a:solidFill>
                            <a:srgbClr val="65758A"/>
                          </a:solidFill>
                          <a:latin typeface="Arial"/>
                        </a:rPr>
                        <a:t> ► </a:t>
                      </a:r>
                      <a:r>
                        <a:rPr lang="en-US" sz="400">
                          <a:solidFill>
                            <a:srgbClr val="8E95A2"/>
                          </a:solidFill>
                          <a:latin typeface="Arial"/>
                        </a:rPr>
                        <a:t>T&gt;</a:t>
                      </a:r>
                    </a:p>
                    <a:p>
                      <a:pPr indent="0"/>
                      <a:r>
                        <a:rPr lang="en-US" sz="400">
                          <a:solidFill>
                            <a:srgbClr val="65758A"/>
                          </a:solidFill>
                          <a:latin typeface="Arial"/>
                        </a:rPr>
                        <a:t>Open </a:t>
                      </a:r>
                      <a:r>
                        <a:rPr lang="en-US" sz="400">
                          <a:solidFill>
                            <a:srgbClr val="4C4B54"/>
                          </a:solidFill>
                          <a:latin typeface="Arial"/>
                        </a:rPr>
                        <a:t>File </a:t>
                      </a:r>
                      <a:r>
                        <a:rPr lang="en-US" sz="400">
                          <a:solidFill>
                            <a:srgbClr val="8E95A2"/>
                          </a:solidFill>
                          <a:latin typeface="Arial"/>
                        </a:rPr>
                        <a:t>Previous Next</a:t>
                      </a:r>
                    </a:p>
                  </a:txBody>
                  <a:tcPr marL="0" marR="0" marT="0" marB="0" anchor="ctr">
                    <a:solidFill>
                      <a:srgbClr val="B9D1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12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2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2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2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2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2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2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728">
                <a:tc gridSpan="15"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2B2A2E"/>
                          </a:solidFill>
                          <a:latin typeface="Arial"/>
                        </a:rPr>
                        <a:t>Table formatting </a:t>
                      </a:r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Arial </a:t>
                      </a:r>
                      <a:r>
                        <a:rPr lang="en-US" sz="400">
                          <a:solidFill>
                            <a:srgbClr val="495668"/>
                          </a:solidFill>
                          <a:latin typeface="Arial"/>
                        </a:rPr>
                        <a:t>-10 </a:t>
                      </a:r>
                      <a:r>
                        <a:rPr lang="en-US" sz="400">
                          <a:solidFill>
                            <a:srgbClr val="2B2A2E"/>
                          </a:solidFill>
                          <a:latin typeface="Arial"/>
                        </a:rPr>
                        <a:t>▼ </a:t>
                      </a:r>
                      <a:r>
                        <a:rPr lang="en-US" sz="400">
                          <a:solidFill>
                            <a:srgbClr val="62799D"/>
                          </a:solidFill>
                          <a:latin typeface="Arial"/>
                        </a:rPr>
                        <a:t>"So ¿x </a:t>
                      </a:r>
                      <a:r>
                        <a:rPr lang="en-US" sz="400">
                          <a:solidFill>
                            <a:srgbClr val="495668"/>
                          </a:solidFill>
                          <a:latin typeface="Arial"/>
                        </a:rPr>
                        <a:t>Ft* Dec </a:t>
                      </a:r>
                      <a:r>
                        <a:rPr lang="en-US" sz="400">
                          <a:solidFill>
                            <a:srgbClr val="62799D"/>
                          </a:solidFill>
                          <a:latin typeface="Arial"/>
                        </a:rPr>
                        <a:t>0.0 </a:t>
                      </a:r>
                      <a:r>
                        <a:rPr lang="en-US" sz="400">
                          <a:solidFill>
                            <a:srgbClr val="2B2A2E"/>
                          </a:solidFill>
                          <a:latin typeface="Arial"/>
                        </a:rPr>
                        <a:t>(§5 Selected </a:t>
                      </a:r>
                      <a:r>
                        <a:rPr lang="en-US" sz="400">
                          <a:solidFill>
                            <a:srgbClr val="495668"/>
                          </a:solidFill>
                          <a:latin typeface="Arial"/>
                        </a:rPr>
                        <a:t>cells </a:t>
                      </a:r>
                      <a:r>
                        <a:rPr lang="en-US" sz="400">
                          <a:solidFill>
                            <a:srgbClr val="2B2A2E"/>
                          </a:solidFill>
                          <a:latin typeface="Arial"/>
                        </a:rPr>
                        <a:t>formatting </a:t>
                      </a:r>
                      <a:r>
                        <a:rPr lang="en-US" sz="400">
                          <a:latin typeface="Arial"/>
                        </a:rPr>
                        <a:t>B </a:t>
                      </a:r>
                      <a:r>
                        <a:rPr lang="en-US" sz="450" i="1">
                          <a:solidFill>
                            <a:srgbClr val="2B2A2E"/>
                          </a:solidFill>
                          <a:latin typeface="Times New Roman"/>
                        </a:rPr>
                        <a:t>I</a:t>
                      </a:r>
                      <a:r>
                        <a:rPr lang="en-US" sz="400">
                          <a:solidFill>
                            <a:srgbClr val="2B2A2E"/>
                          </a:solidFill>
                          <a:latin typeface="Arial"/>
                        </a:rPr>
                        <a:t> </a:t>
                      </a:r>
                      <a:r>
                        <a:rPr lang="es" sz="400">
                          <a:solidFill>
                            <a:srgbClr val="495668"/>
                          </a:solidFill>
                          <a:latin typeface="Arial"/>
                        </a:rPr>
                        <a:t>ÍI </a:t>
                      </a:r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s s 3 </a:t>
                      </a:r>
                      <a:r>
                        <a:rPr lang="en-US" sz="400">
                          <a:solidFill>
                            <a:srgbClr val="1B1D7D"/>
                          </a:solidFill>
                          <a:latin typeface="Arial"/>
                        </a:rPr>
                        <a:t>A </a:t>
                      </a:r>
                      <a:r>
                        <a:rPr lang="es" sz="400">
                          <a:solidFill>
                            <a:srgbClr val="1B1D7D"/>
                          </a:solidFill>
                          <a:latin typeface="Arial"/>
                        </a:rPr>
                        <a:t>&lt;3»</a:t>
                      </a:r>
                    </a:p>
                  </a:txBody>
                  <a:tcPr marL="0" marR="0" marT="0" marB="0">
                    <a:solidFill>
                      <a:srgbClr val="B9D1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6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0208">
                <a:tc gridSpan="15"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351A1B"/>
                          </a:solidFill>
                          <a:latin typeface="Arial"/>
                        </a:rPr>
                        <a:t>INSTRUCTION: </a:t>
                      </a:r>
                      <a:r>
                        <a:rPr lang="en-US" sz="400">
                          <a:solidFill>
                            <a:srgbClr val="743837"/>
                          </a:solidFill>
                          <a:latin typeface="Arial"/>
                        </a:rPr>
                        <a:t>There are more results available in additional windows. These may be opened by using the </a:t>
                      </a:r>
                      <a:r>
                        <a:rPr lang="es" sz="400">
                          <a:solidFill>
                            <a:srgbClr val="743837"/>
                          </a:solidFill>
                          <a:latin typeface="Arial"/>
                        </a:rPr>
                        <a:t>SOLUTIONS </a:t>
                      </a:r>
                      <a:r>
                        <a:rPr lang="en-US" sz="400">
                          <a:solidFill>
                            <a:srgbClr val="743837"/>
                          </a:solidFill>
                          <a:latin typeface="Arial"/>
                        </a:rPr>
                        <a:t>menu in the Main Menu.</a:t>
                      </a:r>
                    </a:p>
                  </a:txBody>
                  <a:tcPr marL="0" marR="0" marT="0" marB="0">
                    <a:solidFill>
                      <a:srgbClr val="F9807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7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12">
                <a:tc>
                  <a:txBody>
                    <a:bodyPr/>
                    <a:lstStyle/>
                    <a:p>
                      <a:endParaRPr sz="300"/>
                    </a:p>
                  </a:txBody>
                  <a:tcPr marL="0" marR="0" marT="0" marB="0">
                    <a:solidFill>
                      <a:srgbClr val="FCDABA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Objective</a:t>
                      </a:r>
                    </a:p>
                  </a:txBody>
                  <a:tcPr marL="0" marR="0" marT="0" marB="0" anchor="b">
                    <a:solidFill>
                      <a:srgbClr val="F5F5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3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3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3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300"/>
                    </a:p>
                  </a:txBody>
                  <a:tcPr marL="0" marR="0" marT="0" marB="0"/>
                </a:tc>
                <a:tc gridSpan="9">
                  <a:txBody>
                    <a:bodyPr/>
                    <a:lstStyle/>
                    <a:p>
                      <a:pPr indent="0"/>
                      <a:r>
                        <a:rPr lang="en-US" sz="450">
                          <a:solidFill>
                            <a:srgbClr val="FB524F"/>
                          </a:solidFill>
                          <a:latin typeface="Arial"/>
                        </a:rPr>
                        <a:t>Note</a:t>
                      </a:r>
                    </a:p>
                  </a:txBody>
                  <a:tcPr marL="0" marR="0" marT="0" marB="0" anchor="b">
                    <a:solidFill>
                      <a:srgbClr val="F5F5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3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3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3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3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3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3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3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3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608">
                <a:tc rowSpan="17">
                  <a:txBody>
                    <a:bodyPr/>
                    <a:lstStyle/>
                    <a:p>
                      <a:pPr marL="127000" indent="-127000">
                        <a:lnSpc>
                          <a:spcPts val="816"/>
                        </a:lnSpc>
                      </a:pPr>
                      <a:r>
                        <a:rPr lang="en-US" sz="400">
                          <a:solidFill>
                            <a:srgbClr val="628DBA"/>
                          </a:solidFill>
                          <a:latin typeface="Arial"/>
                        </a:rPr>
                        <a:t>Module tree </a:t>
                      </a:r>
                      <a:r>
                        <a:rPr lang="en-US" sz="400">
                          <a:solidFill>
                            <a:srgbClr val="76645F"/>
                          </a:solidFill>
                          <a:latin typeface="Arial"/>
                        </a:rPr>
                        <a:t>Hide Panel Assignment</a:t>
                      </a:r>
                    </a:p>
                    <a:p>
                      <a:pPr indent="0">
                        <a:lnSpc>
                          <a:spcPts val="528"/>
                        </a:lnSpc>
                      </a:pPr>
                      <a:r>
                        <a:rPr lang="en-US" sz="400">
                          <a:solidFill>
                            <a:srgbClr val="B6B0AE"/>
                          </a:solidFill>
                          <a:latin typeface="Arial"/>
                        </a:rPr>
                        <a:t>0' </a:t>
                      </a:r>
                      <a:r>
                        <a:rPr lang="en-US" sz="400">
                          <a:solidFill>
                            <a:srgbClr val="76645F"/>
                          </a:solidFill>
                          <a:latin typeface="Arial"/>
                        </a:rPr>
                        <a:t>Break even/Cost-Vdume Analysis </a:t>
                      </a:r>
                      <a:r>
                        <a:rPr lang="en-US" sz="400">
                          <a:solidFill>
                            <a:srgbClr val="B6B0AE"/>
                          </a:solidFill>
                          <a:latin typeface="Arial"/>
                        </a:rPr>
                        <a:t>IB </a:t>
                      </a:r>
                      <a:r>
                        <a:rPr lang="en-US" sz="400">
                          <a:solidFill>
                            <a:srgbClr val="76645F"/>
                          </a:solidFill>
                          <a:latin typeface="Arial"/>
                        </a:rPr>
                        <a:t>Decision </a:t>
                      </a:r>
                      <a:r>
                        <a:rPr lang="en-US" sz="400">
                          <a:solidFill>
                            <a:srgbClr val="62524B"/>
                          </a:solidFill>
                          <a:latin typeface="Arial"/>
                        </a:rPr>
                        <a:t>Analysis </a:t>
                      </a:r>
                      <a:r>
                        <a:rPr lang="en-US" sz="400">
                          <a:solidFill>
                            <a:srgbClr val="90A5BC"/>
                          </a:solidFill>
                          <a:latin typeface="Arial"/>
                        </a:rPr>
                        <a:t>0 </a:t>
                      </a:r>
                      <a:r>
                        <a:rPr lang="en-US" sz="400">
                          <a:solidFill>
                            <a:srgbClr val="76645F"/>
                          </a:solidFill>
                          <a:latin typeface="Arial"/>
                        </a:rPr>
                        <a:t>Forecasting Game Theory Goal Programming</a:t>
                      </a:r>
                    </a:p>
                    <a:p>
                      <a:pPr marR="101600" indent="127000">
                        <a:lnSpc>
                          <a:spcPts val="528"/>
                        </a:lnSpc>
                      </a:pPr>
                      <a:r>
                        <a:rPr lang="en-US" sz="400">
                          <a:solidFill>
                            <a:srgbClr val="76645F"/>
                          </a:solidFill>
                          <a:latin typeface="Arial"/>
                        </a:rPr>
                        <a:t>Integer </a:t>
                      </a:r>
                      <a:r>
                        <a:rPr lang="en-US" sz="400">
                          <a:solidFill>
                            <a:srgbClr val="62524B"/>
                          </a:solidFill>
                          <a:latin typeface="Arial"/>
                        </a:rPr>
                        <a:t>&amp; </a:t>
                      </a:r>
                      <a:r>
                        <a:rPr lang="en-US" sz="400">
                          <a:solidFill>
                            <a:srgbClr val="76645F"/>
                          </a:solidFill>
                          <a:latin typeface="Arial"/>
                        </a:rPr>
                        <a:t>Maed </a:t>
                      </a:r>
                      <a:r>
                        <a:rPr lang="en-US" sz="400">
                          <a:solidFill>
                            <a:srgbClr val="62524B"/>
                          </a:solidFill>
                          <a:latin typeface="Arial"/>
                        </a:rPr>
                        <a:t>Integer </a:t>
                      </a:r>
                      <a:r>
                        <a:rPr lang="en-US" sz="400">
                          <a:solidFill>
                            <a:srgbClr val="76645F"/>
                          </a:solidFill>
                          <a:latin typeface="Arial"/>
                        </a:rPr>
                        <a:t>Programming EE Inventory</a:t>
                      </a:r>
                    </a:p>
                    <a:p>
                      <a:pPr marR="203200" indent="127000">
                        <a:lnSpc>
                          <a:spcPts val="528"/>
                        </a:lnSpc>
                      </a:pPr>
                      <a:r>
                        <a:rPr lang="en-US" sz="400">
                          <a:solidFill>
                            <a:srgbClr val="FB524F"/>
                          </a:solidFill>
                          <a:latin typeface="Arial"/>
                        </a:rPr>
                        <a:t>Linear Programming </a:t>
                      </a:r>
                      <a:r>
                        <a:rPr lang="en-US" sz="400">
                          <a:solidFill>
                            <a:srgbClr val="76645F"/>
                          </a:solidFill>
                          <a:latin typeface="Arial"/>
                        </a:rPr>
                        <a:t>Markov </a:t>
                      </a:r>
                      <a:r>
                        <a:rPr lang="en-US" sz="400">
                          <a:solidFill>
                            <a:srgbClr val="62524B"/>
                          </a:solidFill>
                          <a:latin typeface="Arial"/>
                        </a:rPr>
                        <a:t>Analysis </a:t>
                      </a:r>
                      <a:r>
                        <a:rPr lang="en-US" sz="400">
                          <a:solidFill>
                            <a:srgbClr val="76645F"/>
                          </a:solidFill>
                          <a:latin typeface="Arial"/>
                        </a:rPr>
                        <a:t>Material </a:t>
                      </a:r>
                      <a:r>
                        <a:rPr lang="en-US" sz="400">
                          <a:solidFill>
                            <a:srgbClr val="62524B"/>
                          </a:solidFill>
                          <a:latin typeface="Arial"/>
                        </a:rPr>
                        <a:t>Requirements </a:t>
                      </a:r>
                      <a:r>
                        <a:rPr lang="en-US" sz="400">
                          <a:solidFill>
                            <a:srgbClr val="76645F"/>
                          </a:solidFill>
                          <a:latin typeface="Arial"/>
                        </a:rPr>
                        <a:t>Planning </a:t>
                      </a:r>
                      <a:r>
                        <a:rPr lang="en-US" sz="400">
                          <a:solidFill>
                            <a:srgbClr val="90A5BC"/>
                          </a:solidFill>
                          <a:latin typeface="Arial"/>
                        </a:rPr>
                        <a:t>0 </a:t>
                      </a:r>
                      <a:r>
                        <a:rPr lang="en-US" sz="400">
                          <a:solidFill>
                            <a:srgbClr val="76645F"/>
                          </a:solidFill>
                          <a:latin typeface="Arial"/>
                        </a:rPr>
                        <a:t>Networks</a:t>
                      </a:r>
                    </a:p>
                    <a:p>
                      <a:pPr indent="0">
                        <a:lnSpc>
                          <a:spcPts val="528"/>
                        </a:lnSpc>
                      </a:pPr>
                      <a:r>
                        <a:rPr lang="en-US" sz="450">
                          <a:solidFill>
                            <a:srgbClr val="B6B0AE"/>
                          </a:solidFill>
                          <a:latin typeface="Arial"/>
                        </a:rPr>
                        <a:t>0 </a:t>
                      </a:r>
                      <a:r>
                        <a:rPr lang="en-US" sz="400">
                          <a:solidFill>
                            <a:srgbClr val="76645F"/>
                          </a:solidFill>
                          <a:latin typeface="Arial"/>
                        </a:rPr>
                        <a:t>Protect </a:t>
                      </a:r>
                      <a:r>
                        <a:rPr lang="en-US" sz="400">
                          <a:solidFill>
                            <a:srgbClr val="62524B"/>
                          </a:solidFill>
                          <a:latin typeface="Arial"/>
                        </a:rPr>
                        <a:t>Management </a:t>
                      </a:r>
                      <a:r>
                        <a:rPr lang="en-US" sz="400">
                          <a:solidFill>
                            <a:srgbClr val="76645F"/>
                          </a:solidFill>
                          <a:latin typeface="Arial"/>
                        </a:rPr>
                        <a:t>(PERT/CPM) </a:t>
                      </a:r>
                      <a:r>
                        <a:rPr lang="en-US" sz="450">
                          <a:solidFill>
                            <a:srgbClr val="B6B0AE"/>
                          </a:solidFill>
                          <a:latin typeface="Arial"/>
                        </a:rPr>
                        <a:t>0 </a:t>
                      </a:r>
                      <a:r>
                        <a:rPr lang="en-US" sz="400">
                          <a:solidFill>
                            <a:srgbClr val="76645F"/>
                          </a:solidFill>
                          <a:latin typeface="Arial"/>
                        </a:rPr>
                        <a:t>Quality Control Sconng </a:t>
                      </a:r>
                      <a:r>
                        <a:rPr lang="en-US" sz="400">
                          <a:solidFill>
                            <a:srgbClr val="62524B"/>
                          </a:solidFill>
                          <a:latin typeface="Arial"/>
                        </a:rPr>
                        <a:t>Model </a:t>
                      </a:r>
                      <a:r>
                        <a:rPr lang="en-US" sz="400">
                          <a:solidFill>
                            <a:srgbClr val="76645F"/>
                          </a:solidFill>
                          <a:latin typeface="Arial"/>
                        </a:rPr>
                        <a:t>: Simulation</a:t>
                      </a:r>
                    </a:p>
                    <a:p>
                      <a:pPr indent="0">
                        <a:lnSpc>
                          <a:spcPts val="528"/>
                        </a:lnSpc>
                      </a:pPr>
                      <a:r>
                        <a:rPr lang="en-US" sz="450">
                          <a:solidFill>
                            <a:srgbClr val="B6B0AE"/>
                          </a:solidFill>
                          <a:latin typeface="Arial"/>
                        </a:rPr>
                        <a:t>0 </a:t>
                      </a:r>
                      <a:r>
                        <a:rPr lang="en-US" sz="400">
                          <a:solidFill>
                            <a:srgbClr val="62524B"/>
                          </a:solidFill>
                          <a:latin typeface="Arial"/>
                        </a:rPr>
                        <a:t>Statistics (mean. var. sd: normal dist) Transportation </a:t>
                      </a:r>
                      <a:r>
                        <a:rPr lang="en-US" sz="400">
                          <a:solidFill>
                            <a:srgbClr val="76645F"/>
                          </a:solidFill>
                          <a:latin typeface="Arial"/>
                        </a:rPr>
                        <a:t>v Wating </a:t>
                      </a:r>
                      <a:r>
                        <a:rPr lang="es" sz="400">
                          <a:solidFill>
                            <a:srgbClr val="76645F"/>
                          </a:solidFill>
                          <a:latin typeface="Arial"/>
                        </a:rPr>
                        <a:t>Unes</a:t>
                      </a:r>
                    </a:p>
                    <a:p>
                      <a:pPr marL="127000" marR="342900" indent="0" algn="just">
                        <a:lnSpc>
                          <a:spcPts val="528"/>
                        </a:lnSpc>
                      </a:pPr>
                      <a:r>
                        <a:rPr lang="en-US" sz="400">
                          <a:solidFill>
                            <a:srgbClr val="76645F"/>
                          </a:solidFill>
                          <a:latin typeface="Arial"/>
                        </a:rPr>
                        <a:t>Display OM Modules only Display QM </a:t>
                      </a:r>
                      <a:r>
                        <a:rPr lang="en-US" sz="400">
                          <a:solidFill>
                            <a:srgbClr val="62524B"/>
                          </a:solidFill>
                          <a:latin typeface="Arial"/>
                        </a:rPr>
                        <a:t>Modules </a:t>
                      </a:r>
                      <a:r>
                        <a:rPr lang="en-US" sz="400">
                          <a:solidFill>
                            <a:srgbClr val="76645F"/>
                          </a:solidFill>
                          <a:latin typeface="Arial"/>
                        </a:rPr>
                        <a:t>only Dspiay ALL Modules</a:t>
                      </a:r>
                    </a:p>
                  </a:txBody>
                  <a:tcPr marL="0" marR="0" marT="0" marB="0">
                    <a:solidFill>
                      <a:srgbClr val="FCDABA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R="977900" indent="0">
                        <a:lnSpc>
                          <a:spcPts val="792"/>
                        </a:lnSpc>
                      </a:pPr>
                      <a:r>
                        <a:rPr lang="en-US" sz="400">
                          <a:solidFill>
                            <a:srgbClr val="0864B8"/>
                          </a:solidFill>
                          <a:latin typeface="Arial"/>
                        </a:rPr>
                        <a:t>0 </a:t>
                      </a:r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Maximize </a:t>
                      </a:r>
                      <a:r>
                        <a:rPr lang="en-US" sz="400">
                          <a:solidFill>
                            <a:srgbClr val="A4A19D"/>
                          </a:solidFill>
                          <a:latin typeface="Arial"/>
                        </a:rPr>
                        <a:t>O </a:t>
                      </a:r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Minimize</a:t>
                      </a:r>
                    </a:p>
                  </a:txBody>
                  <a:tcPr marL="0" marR="0" marT="0" marB="0">
                    <a:solidFill>
                      <a:srgbClr val="F5F5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1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400"/>
                    </a:p>
                  </a:txBody>
                  <a:tcPr marL="0" marR="0" marT="0" marB="0"/>
                </a:tc>
                <a:tc gridSpan="9">
                  <a:txBody>
                    <a:bodyPr/>
                    <a:lstStyle/>
                    <a:p>
                      <a:pPr marL="101600" marR="1993900" indent="0">
                        <a:lnSpc>
                          <a:spcPts val="456"/>
                        </a:lnSpc>
                      </a:pPr>
                      <a:r>
                        <a:rPr lang="en-US" sz="400">
                          <a:solidFill>
                            <a:srgbClr val="867570"/>
                          </a:solidFill>
                          <a:latin typeface="Arial"/>
                        </a:rPr>
                        <a:t>Multiple optimal solutions exist The solution is degenerate </a:t>
                      </a:r>
                      <a:r>
                        <a:rPr lang="en-US" sz="450" i="1">
                          <a:solidFill>
                            <a:srgbClr val="867570"/>
                          </a:solidFill>
                          <a:latin typeface="Times New Roman"/>
                        </a:rPr>
                        <a:t>t </a:t>
                      </a:r>
                      <a:r>
                        <a:rPr lang="en-US" sz="400">
                          <a:solidFill>
                            <a:srgbClr val="867570"/>
                          </a:solidFill>
                          <a:latin typeface="Arial"/>
                        </a:rPr>
                        <a:t>basic variable has a value of 0 Interpret Is reduced cost</a:t>
                      </a:r>
                    </a:p>
                  </a:txBody>
                  <a:tcPr marL="0" marR="0" marT="0" marB="0">
                    <a:solidFill>
                      <a:srgbClr val="F5F5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1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4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6200">
                <a:tc v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 gridSpan="14"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5BADF3"/>
                          </a:solidFill>
                          <a:latin typeface="Arial"/>
                        </a:rPr>
                        <a:t>(untitled) Solution</a:t>
                      </a:r>
                    </a:p>
                  </a:txBody>
                  <a:tcPr marL="0" marR="0" marT="0" marB="0" anchor="b">
                    <a:solidFill>
                      <a:srgbClr val="F5F5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7640">
                <a:tc vMerge="1"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indent="0">
                        <a:lnSpc>
                          <a:spcPts val="480"/>
                        </a:lnSpc>
                      </a:pPr>
                      <a:r>
                        <a:rPr lang="en-US" sz="400">
                          <a:solidFill>
                            <a:srgbClr val="717EA6"/>
                          </a:solidFill>
                          <a:latin typeface="Arial"/>
                        </a:rPr>
                        <a:t>Cl </a:t>
                      </a:r>
                      <a:r>
                        <a:rPr lang="en-US" sz="400">
                          <a:solidFill>
                            <a:srgbClr val="76645F"/>
                          </a:solidFill>
                          <a:latin typeface="Arial"/>
                        </a:rPr>
                        <a:t>Basic </a:t>
                      </a:r>
                      <a:r>
                        <a:rPr lang="en-US" sz="400" baseline="30000">
                          <a:solidFill>
                            <a:srgbClr val="717EA6"/>
                          </a:solidFill>
                          <a:latin typeface="Arial"/>
                        </a:rPr>
                        <a:t>H</a:t>
                      </a:r>
                      <a:r>
                        <a:rPr lang="en-US" sz="400">
                          <a:solidFill>
                            <a:srgbClr val="717EA6"/>
                          </a:solidFill>
                          <a:latin typeface="Arial"/>
                        </a:rPr>
                        <a:t> </a:t>
                      </a:r>
                      <a:r>
                        <a:rPr lang="en-US" sz="400">
                          <a:solidFill>
                            <a:srgbClr val="76645F"/>
                          </a:solidFill>
                          <a:latin typeface="Arial"/>
                        </a:rPr>
                        <a:t>Variables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 marR="279400" indent="444500">
                        <a:lnSpc>
                          <a:spcPts val="528"/>
                        </a:lnSpc>
                      </a:pPr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40 </a:t>
                      </a:r>
                      <a:r>
                        <a:rPr lang="en-US" sz="400">
                          <a:solidFill>
                            <a:srgbClr val="79798B"/>
                          </a:solidFill>
                          <a:latin typeface="Arial"/>
                        </a:rPr>
                        <a:t>30 </a:t>
                      </a:r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Quantity X Y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R="177800" indent="0">
                        <a:lnSpc>
                          <a:spcPts val="552"/>
                        </a:lnSpc>
                      </a:pPr>
                      <a:r>
                        <a:rPr lang="en-US" sz="400">
                          <a:solidFill>
                            <a:srgbClr val="58565B"/>
                          </a:solidFill>
                          <a:latin typeface="Arial"/>
                        </a:rPr>
                        <a:t>0 </a:t>
                      </a:r>
                      <a:r>
                        <a:rPr lang="en-US" sz="400">
                          <a:solidFill>
                            <a:srgbClr val="79798B"/>
                          </a:solidFill>
                          <a:latin typeface="Arial"/>
                        </a:rPr>
                        <a:t>0 0 </a:t>
                      </a:r>
                      <a:r>
                        <a:rPr lang="en-US" sz="400">
                          <a:solidFill>
                            <a:srgbClr val="58565B"/>
                          </a:solidFill>
                          <a:latin typeface="Arial"/>
                        </a:rPr>
                        <a:t>slack </a:t>
                      </a:r>
                      <a:r>
                        <a:rPr lang="en-US" sz="400">
                          <a:solidFill>
                            <a:srgbClr val="867570"/>
                          </a:solidFill>
                          <a:latin typeface="Arial"/>
                        </a:rPr>
                        <a:t>1 </a:t>
                      </a:r>
                      <a:r>
                        <a:rPr lang="en-US" sz="400">
                          <a:solidFill>
                            <a:srgbClr val="58565B"/>
                          </a:solidFill>
                          <a:latin typeface="Arial"/>
                        </a:rPr>
                        <a:t>slack 2 artfd </a:t>
                      </a:r>
                      <a:r>
                        <a:rPr lang="en-US" sz="400">
                          <a:solidFill>
                            <a:srgbClr val="86757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indent="0">
                        <a:lnSpc>
                          <a:spcPts val="528"/>
                        </a:lnSpc>
                      </a:pPr>
                      <a:r>
                        <a:rPr lang="en-US" sz="400">
                          <a:solidFill>
                            <a:srgbClr val="79798B"/>
                          </a:solidFill>
                          <a:latin typeface="Arial"/>
                        </a:rPr>
                        <a:t>0 0 0 </a:t>
                      </a:r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surplus 3 artfd 4 </a:t>
                      </a:r>
                      <a:r>
                        <a:rPr lang="en-US" sz="400">
                          <a:solidFill>
                            <a:srgbClr val="79798B"/>
                          </a:solidFill>
                          <a:latin typeface="Arial"/>
                        </a:rPr>
                        <a:t>surplu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1440">
                <a:tc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495668"/>
                          </a:solidFill>
                          <a:latin typeface="Arial"/>
                        </a:rPr>
                        <a:t>slack 1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4C4B54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657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C6C77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-2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C6C77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17485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657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94488">
                <a:tc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86757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surplus 3</a:t>
                      </a:r>
                    </a:p>
                  </a:txBody>
                  <a:tcPr marL="0" marR="0" marT="0" marB="0" anchor="b"/>
                </a:tc>
                <a:tc gridSpan="2">
                  <a:txBody>
                    <a:bodyPr/>
                    <a:lstStyle/>
                    <a:p>
                      <a:pPr indent="0" algn="r"/>
                      <a:r>
                        <a:rPr lang="en-US" sz="450" i="1">
                          <a:solidFill>
                            <a:srgbClr val="79798B"/>
                          </a:solidFill>
                          <a:latin typeface="Times New Roman"/>
                        </a:rPr>
                        <a:t>9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6645F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838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9798B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867570"/>
                          </a:solidFill>
                          <a:latin typeface="Arial"/>
                        </a:rPr>
                        <a:t>0 5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62524B"/>
                          </a:solidFill>
                          <a:latin typeface="Arial"/>
                        </a:rPr>
                        <a:t>-1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86757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967473"/>
                          </a:solidFill>
                          <a:latin typeface="Arial"/>
                        </a:rPr>
                        <a:t>-0 5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88392">
                <a:tc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343757"/>
                          </a:solidFill>
                          <a:latin typeface="Arial"/>
                        </a:rPr>
                        <a:t>40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8565B"/>
                          </a:solidFill>
                          <a:latin typeface="Arial"/>
                        </a:rPr>
                        <a:t>X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algn="r"/>
                      <a:r>
                        <a:rPr lang="en-US" sz="450" i="1">
                          <a:solidFill>
                            <a:srgbClr val="517485"/>
                          </a:solidFill>
                          <a:latin typeface="Times New Roman"/>
                        </a:rPr>
                        <a:t>9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44423E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657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657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C6C77"/>
                          </a:solidFill>
                          <a:latin typeface="Arial"/>
                        </a:rPr>
                        <a:t>05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17485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-0.5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94488">
                <a:tc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83858A"/>
                          </a:solidFill>
                          <a:latin typeface="Arial"/>
                        </a:rPr>
                        <a:t>30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indent="0" algn="r"/>
                      <a:r>
                        <a:rPr lang="en-US" sz="450" i="1">
                          <a:solidFill>
                            <a:srgbClr val="83858A"/>
                          </a:solidFill>
                          <a:latin typeface="Times New Roman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C6C77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8E95A2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838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9798B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8E95A2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62524B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91440">
                <a:tc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50" i="1">
                          <a:solidFill>
                            <a:srgbClr val="325256"/>
                          </a:solidFill>
                          <a:latin typeface="Times New Roman"/>
                        </a:rPr>
                        <a:t>A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algn="r"/>
                      <a:r>
                        <a:rPr lang="en-US" sz="450" i="1">
                          <a:solidFill>
                            <a:srgbClr val="517485"/>
                          </a:solidFill>
                          <a:latin typeface="Times New Roman"/>
                        </a:rPr>
                        <a:t>360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495668"/>
                          </a:solidFill>
                          <a:latin typeface="Arial"/>
                        </a:rPr>
                        <a:t>40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17485"/>
                          </a:solidFill>
                          <a:latin typeface="Arial"/>
                        </a:rPr>
                        <a:t>30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657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C6C77"/>
                          </a:solidFill>
                          <a:latin typeface="Arial"/>
                        </a:rPr>
                        <a:t>20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C6C77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657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C6C77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91440">
                <a:tc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 cap="small">
                          <a:solidFill>
                            <a:srgbClr val="59576C"/>
                          </a:solidFill>
                          <a:latin typeface="Arial"/>
                        </a:rPr>
                        <a:t>cm</a:t>
                      </a: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36373D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6645F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-20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86757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-10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91440">
                <a:tc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5C6C77"/>
                          </a:solidFill>
                          <a:latin typeface="Arial"/>
                        </a:rPr>
                        <a:t>Iteration 6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D5D6D7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ACAC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D5D6D7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DDE0E4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F5F5E9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F5F5E9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DDE0E4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F5F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91440">
                <a:tc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86757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slack </a:t>
                      </a:r>
                      <a:r>
                        <a:rPr lang="en-US" sz="550">
                          <a:solidFill>
                            <a:srgbClr val="62524B"/>
                          </a:solidFill>
                          <a:latin typeface="Candara"/>
                        </a:rPr>
                        <a:t>1</a:t>
                      </a: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indent="0" algn="r"/>
                      <a:r>
                        <a:rPr lang="en-US" sz="450" i="1">
                          <a:solidFill>
                            <a:srgbClr val="36373D"/>
                          </a:solidFill>
                          <a:latin typeface="Times New Roman"/>
                        </a:rPr>
                        <a:t>4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9798B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6645F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6645F"/>
                          </a:solidFill>
                          <a:latin typeface="Arial"/>
                        </a:rPr>
                        <a:t>-2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657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91440">
                <a:tc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C6C77"/>
                          </a:solidFill>
                          <a:latin typeface="Arial"/>
                        </a:rPr>
                        <a:t>surplus </a:t>
                      </a:r>
                      <a:r>
                        <a:rPr lang="en-US" sz="400">
                          <a:solidFill>
                            <a:srgbClr val="36373D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17485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657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657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C6C77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C6C77"/>
                          </a:solidFill>
                          <a:latin typeface="Arial"/>
                        </a:rPr>
                        <a:t>-2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65758A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435B46"/>
                          </a:solidFill>
                          <a:latin typeface="Arial"/>
                        </a:rPr>
                        <a:t>-1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91440">
                <a:tc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2B2A2E"/>
                          </a:solidFill>
                          <a:latin typeface="Arial"/>
                        </a:rPr>
                        <a:t>40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867570"/>
                          </a:solidFill>
                          <a:latin typeface="Arial"/>
                        </a:rPr>
                        <a:t>X</a:t>
                      </a: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838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44423E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9798B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838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9798B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62524B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867570"/>
                          </a:solidFill>
                          <a:latin typeface="Arial"/>
                        </a:rPr>
                        <a:t>-1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9798B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94488">
                <a:tc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79798B"/>
                          </a:solidFill>
                          <a:latin typeface="Arial"/>
                        </a:rPr>
                        <a:t>30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C6C77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4F7FA1"/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495668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628DBA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17EA6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C6C77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65758A"/>
                          </a:solidFill>
                          <a:latin typeface="Arial"/>
                        </a:rPr>
                        <a:t>-2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6A398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62799D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94488">
                <a:tc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50" i="1">
                          <a:solidFill>
                            <a:srgbClr val="716F74"/>
                          </a:solidFill>
                          <a:latin typeface="Times New Roman"/>
                        </a:rPr>
                        <a:t>n</a:t>
                      </a: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540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40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9798B"/>
                          </a:solidFill>
                          <a:latin typeface="Arial"/>
                        </a:rPr>
                        <a:t>30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8E95A2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9798B"/>
                          </a:solidFill>
                          <a:latin typeface="Arial"/>
                        </a:rPr>
                        <a:t>30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9798B"/>
                          </a:solidFill>
                          <a:latin typeface="Arial"/>
                        </a:rPr>
                        <a:t>-20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83858A"/>
                          </a:solidFill>
                          <a:latin typeface="Arial"/>
                        </a:rPr>
                        <a:t>20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838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88392">
                <a:tc v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C6C77"/>
                          </a:solidFill>
                          <a:latin typeface="Arial"/>
                        </a:rPr>
                        <a:t>Cj-Zj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C6C77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657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657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65758A"/>
                          </a:solidFill>
                          <a:latin typeface="Arial"/>
                        </a:rPr>
                        <a:t>-30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C6C77"/>
                          </a:solidFill>
                          <a:latin typeface="Arial"/>
                        </a:rPr>
                        <a:t>20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65758A"/>
                          </a:solidFill>
                          <a:latin typeface="Arial"/>
                        </a:rPr>
                        <a:t>-20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62799D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64008">
                <a:tc v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 gridSpan="14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>
                    <a:solidFill>
                      <a:srgbClr val="F5F5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4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88392">
                <a:tc gridSpan="15"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LinearProgramming Solution Screen Taylor's Introduction to Management Science Textbook Developed by Howard J. Weiss</a:t>
                      </a:r>
                    </a:p>
                  </a:txBody>
                  <a:tcPr marL="0" marR="0" marT="0" marB="0" anchor="b">
                    <a:solidFill>
                      <a:srgbClr val="B9D1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16408">
                <a:tc gridSpan="15">
                  <a:txBody>
                    <a:bodyPr/>
                    <a:lstStyle/>
                    <a:p>
                      <a:pPr marL="76200" indent="0" algn="ctr"/>
                      <a:r>
                        <a:rPr lang="en-US" sz="400">
                          <a:solidFill>
                            <a:srgbClr val="168EDF"/>
                          </a:solidFill>
                          <a:latin typeface="Arial"/>
                        </a:rPr>
                        <a:t>■! </a:t>
                      </a:r>
                      <a:r>
                        <a:rPr lang="en-US" sz="400">
                          <a:solidFill>
                            <a:srgbClr val="36373D"/>
                          </a:solidFill>
                          <a:latin typeface="Arial"/>
                        </a:rPr>
                        <a:t>| </a:t>
                      </a:r>
                      <a:r>
                        <a:rPr lang="en-US" sz="400">
                          <a:solidFill>
                            <a:srgbClr val="7E3026"/>
                          </a:solidFill>
                          <a:latin typeface="Arial"/>
                        </a:rPr>
                        <a:t>^ </a:t>
                      </a:r>
                      <a:r>
                        <a:rPr lang="en-US" sz="400">
                          <a:solidFill>
                            <a:srgbClr val="36373D"/>
                          </a:solidFill>
                          <a:latin typeface="Arial"/>
                        </a:rPr>
                        <a:t>i. </a:t>
                      </a:r>
                      <a:r>
                        <a:rPr lang="es" sz="400" spc="400">
                          <a:solidFill>
                            <a:srgbClr val="1D538E"/>
                          </a:solidFill>
                          <a:latin typeface="Arial"/>
                        </a:rPr>
                        <a:t>oeoB^oi^s </a:t>
                      </a:r>
                      <a:r>
                        <a:rPr lang="en-US" sz="400" spc="400">
                          <a:solidFill>
                            <a:srgbClr val="36373D"/>
                          </a:solidFill>
                          <a:latin typeface="Arial"/>
                        </a:rPr>
                        <a:t>" • </a:t>
                      </a:r>
                      <a:r>
                        <a:rPr lang="en-US" sz="450" i="1">
                          <a:solidFill>
                            <a:srgbClr val="58565B"/>
                          </a:solidFill>
                          <a:latin typeface="Times New Roman"/>
                        </a:rPr>
                        <a:t>z</a:t>
                      </a:r>
                    </a:p>
                  </a:txBody>
                  <a:tcPr marL="0" marR="0" marT="0" marB="0">
                    <a:solidFill>
                      <a:srgbClr val="E2DCD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11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1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1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1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1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1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1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1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1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1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1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1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1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11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</a:tbl>
          </a:graphicData>
        </a:graphic>
      </p:graphicFrame>
      <p:sp>
        <p:nvSpPr>
          <p:cNvPr id="7" name="Rectángulo 6"/>
          <p:cNvSpPr/>
          <p:nvPr/>
        </p:nvSpPr>
        <p:spPr>
          <a:xfrm>
            <a:off x="1075944" y="8202168"/>
            <a:ext cx="1520952" cy="1524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spcBef>
                <a:spcPts val="840"/>
              </a:spcBef>
            </a:pPr>
            <a:r>
              <a:rPr lang="es" sz="1100">
                <a:latin typeface="Arial"/>
              </a:rPr>
              <a:t>Resuelto con RStudio: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92" y="902208"/>
            <a:ext cx="5602224" cy="315163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048512" y="4547616"/>
            <a:ext cx="5017008" cy="181660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lnSpc>
                <a:spcPts val="2568"/>
              </a:lnSpc>
              <a:spcBef>
                <a:spcPts val="2730"/>
              </a:spcBef>
            </a:pPr>
            <a:r>
              <a:rPr lang="es" sz="1150" b="1">
                <a:latin typeface="Arial"/>
              </a:rPr>
              <a:t>Ejercicio 2</a:t>
            </a:r>
          </a:p>
          <a:p>
            <a:pPr indent="0">
              <a:lnSpc>
                <a:spcPts val="2568"/>
              </a:lnSpc>
            </a:pPr>
            <a:r>
              <a:rPr lang="es" sz="1100">
                <a:latin typeface="Arial"/>
              </a:rPr>
              <a:t>Una panadería produce </a:t>
            </a:r>
            <a:r>
              <a:rPr lang="es" sz="1150" b="1">
                <a:latin typeface="Arial"/>
              </a:rPr>
              <a:t>pan (x) </a:t>
            </a:r>
            <a:r>
              <a:rPr lang="es" sz="1100">
                <a:latin typeface="Arial"/>
              </a:rPr>
              <a:t>y </a:t>
            </a:r>
            <a:r>
              <a:rPr lang="es" sz="1150" b="1">
                <a:latin typeface="Arial"/>
              </a:rPr>
              <a:t>pasteles (y)</a:t>
            </a:r>
            <a:r>
              <a:rPr lang="es" sz="1100">
                <a:latin typeface="Arial"/>
              </a:rPr>
              <a:t>.</a:t>
            </a:r>
          </a:p>
          <a:p>
            <a:pPr marL="263652" indent="0" algn="just">
              <a:lnSpc>
                <a:spcPts val="2568"/>
              </a:lnSpc>
            </a:pPr>
            <a:r>
              <a:rPr lang="es" sz="1100">
                <a:latin typeface="Arial"/>
              </a:rPr>
              <a:t>•    Ganancia: pan = 2 $, pastel = 5 $</a:t>
            </a:r>
          </a:p>
          <a:p>
            <a:pPr marL="263652" indent="0" algn="just">
              <a:lnSpc>
                <a:spcPts val="2568"/>
              </a:lnSpc>
            </a:pPr>
            <a:r>
              <a:rPr lang="es" sz="1100">
                <a:latin typeface="Arial"/>
              </a:rPr>
              <a:t>•    Recursos:</a:t>
            </a:r>
          </a:p>
          <a:p>
            <a:pPr marL="733552" indent="0" algn="just">
              <a:lnSpc>
                <a:spcPts val="2568"/>
              </a:lnSpc>
            </a:pPr>
            <a:r>
              <a:rPr lang="es" sz="1100">
                <a:latin typeface="Arial"/>
              </a:rPr>
              <a:t>1.    Harina: 1 kg por pan, 2 kg por pastel, máximo 8 kg</a:t>
            </a:r>
          </a:p>
          <a:p>
            <a:pPr marL="733552" indent="0" algn="just">
              <a:lnSpc>
                <a:spcPts val="2568"/>
              </a:lnSpc>
              <a:spcAft>
                <a:spcPts val="1050"/>
              </a:spcAft>
            </a:pPr>
            <a:r>
              <a:rPr lang="es" sz="1100">
                <a:latin typeface="Arial"/>
              </a:rPr>
              <a:t>2.    Tiempo: 1 hora por pan, 2 horas por pastel, máximo 8 horas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075944" y="6708648"/>
            <a:ext cx="5437632" cy="1466088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R="2629408" indent="0">
              <a:lnSpc>
                <a:spcPts val="4080"/>
              </a:lnSpc>
              <a:spcBef>
                <a:spcPts val="1050"/>
              </a:spcBef>
            </a:pPr>
            <a:r>
              <a:rPr lang="es" sz="1300" b="1">
                <a:solidFill>
                  <a:srgbClr val="201E1F"/>
                </a:solidFill>
                <a:latin typeface="Tahoma"/>
              </a:rPr>
              <a:t>Función objetivo: </a:t>
            </a:r>
            <a:r>
              <a:rPr lang="es" sz="1700" b="1" i="1" spc="200">
                <a:solidFill>
                  <a:srgbClr val="201E1F"/>
                </a:solidFill>
                <a:latin typeface="Times New Roman"/>
              </a:rPr>
              <a:t>Z </a:t>
            </a:r>
            <a:r>
              <a:rPr lang="es" sz="1700" b="1" i="1" spc="200">
                <a:latin typeface="Times New Roman"/>
              </a:rPr>
              <a:t>— </a:t>
            </a:r>
            <a:r>
              <a:rPr lang="es" sz="1700" b="1" i="1" spc="200">
                <a:solidFill>
                  <a:srgbClr val="201E1F"/>
                </a:solidFill>
                <a:latin typeface="Times New Roman"/>
              </a:rPr>
              <a:t>2x</a:t>
            </a:r>
            <a:r>
              <a:rPr lang="es" sz="1300" b="1">
                <a:solidFill>
                  <a:srgbClr val="201E1F"/>
                </a:solidFill>
                <a:latin typeface="Tahoma"/>
              </a:rPr>
              <a:t> </a:t>
            </a:r>
            <a:r>
              <a:rPr lang="es" sz="1300" b="1">
                <a:solidFill>
                  <a:srgbClr val="36373D"/>
                </a:solidFill>
                <a:latin typeface="Tahoma"/>
              </a:rPr>
              <a:t>+ </a:t>
            </a:r>
            <a:r>
              <a:rPr lang="es" sz="1700" b="1" i="1" spc="200">
                <a:solidFill>
                  <a:srgbClr val="201E1F"/>
                </a:solidFill>
                <a:latin typeface="Times New Roman"/>
              </a:rPr>
              <a:t>5y </a:t>
            </a:r>
            <a:r>
              <a:rPr lang="es" sz="1300" b="1">
                <a:solidFill>
                  <a:srgbClr val="201E1F"/>
                </a:solidFill>
                <a:latin typeface="Tahoma"/>
              </a:rPr>
              <a:t>Restricciones:</a:t>
            </a:r>
          </a:p>
          <a:p>
            <a:pPr marL="1391920" indent="0">
              <a:spcAft>
                <a:spcPts val="630"/>
              </a:spcAft>
            </a:pPr>
            <a:r>
              <a:rPr lang="es" sz="1300" b="1">
                <a:solidFill>
                  <a:srgbClr val="36373D"/>
                </a:solidFill>
                <a:latin typeface="Tahoma"/>
              </a:rPr>
              <a:t>a? -|- </a:t>
            </a:r>
            <a:r>
              <a:rPr lang="es" sz="1300" b="1">
                <a:solidFill>
                  <a:srgbClr val="201E1F"/>
                </a:solidFill>
                <a:latin typeface="Tahoma"/>
              </a:rPr>
              <a:t>2</a:t>
            </a:r>
            <a:r>
              <a:rPr lang="es" sz="1300" b="1" cap="small">
                <a:solidFill>
                  <a:srgbClr val="201E1F"/>
                </a:solidFill>
                <a:latin typeface="Tahoma"/>
              </a:rPr>
              <a:t>t/ </a:t>
            </a:r>
            <a:r>
              <a:rPr lang="es" sz="1300" b="1" cap="small">
                <a:solidFill>
                  <a:srgbClr val="36373D"/>
                </a:solidFill>
                <a:latin typeface="Tahoma"/>
              </a:rPr>
              <a:t>&lt; </a:t>
            </a:r>
            <a:r>
              <a:rPr lang="es" sz="1300" b="1" cap="small">
                <a:solidFill>
                  <a:srgbClr val="201E1F"/>
                </a:solidFill>
                <a:latin typeface="Tahoma"/>
              </a:rPr>
              <a:t>8, </a:t>
            </a:r>
            <a:r>
              <a:rPr lang="es" sz="1700" b="1" i="1" spc="200">
                <a:solidFill>
                  <a:srgbClr val="36373D"/>
                </a:solidFill>
                <a:latin typeface="Times New Roman"/>
              </a:rPr>
              <a:t>x</a:t>
            </a:r>
            <a:r>
              <a:rPr lang="es" sz="1300" b="1">
                <a:solidFill>
                  <a:srgbClr val="36373D"/>
                </a:solidFill>
                <a:latin typeface="Tahoma"/>
              </a:rPr>
              <a:t> + </a:t>
            </a:r>
            <a:r>
              <a:rPr lang="es" sz="1700" b="1" i="1" spc="200">
                <a:solidFill>
                  <a:srgbClr val="201E1F"/>
                </a:solidFill>
                <a:latin typeface="Times New Roman"/>
              </a:rPr>
              <a:t>2y</a:t>
            </a:r>
            <a:r>
              <a:rPr lang="es" sz="1300" b="1">
                <a:solidFill>
                  <a:srgbClr val="201E1F"/>
                </a:solidFill>
                <a:latin typeface="Tahoma"/>
              </a:rPr>
              <a:t> </a:t>
            </a:r>
            <a:r>
              <a:rPr lang="es" sz="1300" b="1">
                <a:solidFill>
                  <a:srgbClr val="36373D"/>
                </a:solidFill>
                <a:latin typeface="Tahoma"/>
              </a:rPr>
              <a:t>&lt; </a:t>
            </a:r>
            <a:r>
              <a:rPr lang="es" sz="1300" b="1">
                <a:solidFill>
                  <a:srgbClr val="201E1F"/>
                </a:solidFill>
                <a:latin typeface="Tahoma"/>
              </a:rPr>
              <a:t>8, </a:t>
            </a:r>
            <a:r>
              <a:rPr lang="es" sz="1700" b="1" i="1" spc="200">
                <a:solidFill>
                  <a:srgbClr val="201E1F"/>
                </a:solidFill>
                <a:latin typeface="Times New Roman"/>
              </a:rPr>
              <a:t>x </a:t>
            </a:r>
            <a:r>
              <a:rPr lang="es" sz="1700" b="1" i="1" spc="200">
                <a:solidFill>
                  <a:srgbClr val="36373D"/>
                </a:solidFill>
                <a:latin typeface="Times New Roman"/>
              </a:rPr>
              <a:t>&gt;</a:t>
            </a:r>
            <a:r>
              <a:rPr lang="es" sz="1300" b="1">
                <a:solidFill>
                  <a:srgbClr val="36373D"/>
                </a:solidFill>
                <a:latin typeface="Tahoma"/>
              </a:rPr>
              <a:t> </a:t>
            </a:r>
            <a:r>
              <a:rPr lang="es" sz="1300" b="1">
                <a:solidFill>
                  <a:srgbClr val="201E1F"/>
                </a:solidFill>
                <a:latin typeface="Tahoma"/>
              </a:rPr>
              <a:t>0, </a:t>
            </a:r>
            <a:r>
              <a:rPr lang="es" sz="1700" b="1" i="1" spc="200">
                <a:solidFill>
                  <a:srgbClr val="201E1F"/>
                </a:solidFill>
                <a:latin typeface="Times New Roman"/>
              </a:rPr>
              <a:t>y </a:t>
            </a:r>
            <a:r>
              <a:rPr lang="es" sz="1700" b="1" i="1" spc="200">
                <a:solidFill>
                  <a:srgbClr val="36373D"/>
                </a:solidFill>
                <a:latin typeface="Times New Roman"/>
              </a:rPr>
              <a:t>&gt;</a:t>
            </a:r>
            <a:r>
              <a:rPr lang="es" sz="1300" b="1">
                <a:solidFill>
                  <a:srgbClr val="36373D"/>
                </a:solidFill>
                <a:latin typeface="Tahoma"/>
              </a:rPr>
              <a:t> </a:t>
            </a:r>
            <a:r>
              <a:rPr lang="es" sz="1300" b="1">
                <a:solidFill>
                  <a:srgbClr val="201E1F"/>
                </a:solidFill>
                <a:latin typeface="Tahoma"/>
              </a:rPr>
              <a:t>0</a:t>
            </a:r>
          </a:p>
          <a:p>
            <a:pPr indent="0"/>
            <a:r>
              <a:rPr lang="es" sz="1150" b="1">
                <a:latin typeface="Arial"/>
              </a:rPr>
              <a:t>Respuesta final: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075944" y="8363712"/>
            <a:ext cx="5437632" cy="15849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s" sz="1200" b="1">
                <a:latin typeface="Arial"/>
              </a:rPr>
              <a:t>Máximo Z = 20 </a:t>
            </a:r>
            <a:r>
              <a:rPr lang="es" sz="1200">
                <a:latin typeface="Arial"/>
              </a:rPr>
              <a:t>^ 4roducer </a:t>
            </a:r>
            <a:r>
              <a:rPr lang="es" sz="1200" b="1">
                <a:latin typeface="Arial"/>
              </a:rPr>
              <a:t>0 panes y 4 pasteles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92" y="1207008"/>
            <a:ext cx="5620512" cy="3163824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840" y="5462016"/>
            <a:ext cx="1024128" cy="627888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1075944" y="911352"/>
            <a:ext cx="1691640" cy="1524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s" sz="1200">
                <a:latin typeface="Arial"/>
              </a:rPr>
              <a:t>Resuelto con GeoGebra:</a:t>
            </a:r>
          </a:p>
        </p:txBody>
      </p:sp>
      <p:sp>
        <p:nvSpPr>
          <p:cNvPr id="5" name="Rectángulo 4"/>
          <p:cNvSpPr/>
          <p:nvPr/>
        </p:nvSpPr>
        <p:spPr>
          <a:xfrm>
            <a:off x="1075944" y="5041392"/>
            <a:ext cx="1664208" cy="179832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s" sz="1100">
                <a:latin typeface="Arial"/>
              </a:rPr>
              <a:t>Respuesta con PomQm:</a:t>
            </a:r>
          </a:p>
        </p:txBody>
      </p:sp>
      <p:sp>
        <p:nvSpPr>
          <p:cNvPr id="6" name="Rectángulo 5"/>
          <p:cNvSpPr/>
          <p:nvPr/>
        </p:nvSpPr>
        <p:spPr>
          <a:xfrm>
            <a:off x="1109472" y="5376672"/>
            <a:ext cx="762000" cy="6096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lnSpc>
                <a:spcPts val="792"/>
              </a:lnSpc>
            </a:pPr>
            <a:r>
              <a:rPr lang="es" sz="400">
                <a:solidFill>
                  <a:srgbClr val="201E1F"/>
                </a:solidFill>
                <a:latin typeface="Arial"/>
              </a:rPr>
              <a:t>¡fr </a:t>
            </a:r>
            <a:r>
              <a:rPr lang="es" sz="400">
                <a:solidFill>
                  <a:srgbClr val="59576C"/>
                </a:solidFill>
                <a:latin typeface="Arial"/>
              </a:rPr>
              <a:t>QM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for </a:t>
            </a:r>
            <a:r>
              <a:rPr lang="es" sz="400">
                <a:solidFill>
                  <a:srgbClr val="59576C"/>
                </a:solidFill>
                <a:latin typeface="Arial"/>
              </a:rPr>
              <a:t>Windows •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[Iterations] </a:t>
            </a:r>
          </a:p>
        </p:txBody>
      </p:sp>
      <p:sp>
        <p:nvSpPr>
          <p:cNvPr id="7" name="Rectángulo 6"/>
          <p:cNvSpPr/>
          <p:nvPr/>
        </p:nvSpPr>
        <p:spPr>
          <a:xfrm>
            <a:off x="1130808" y="5474208"/>
            <a:ext cx="2712720" cy="6705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lnSpc>
                <a:spcPts val="792"/>
              </a:lnSpc>
            </a:pPr>
            <a:r>
              <a:rPr lang="es" sz="400">
                <a:solidFill>
                  <a:srgbClr val="967473"/>
                </a:solidFill>
                <a:latin typeface="Arial"/>
              </a:rPr>
              <a:t>tí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FILE </a:t>
            </a:r>
            <a:r>
              <a:rPr lang="en-US" sz="400">
                <a:solidFill>
                  <a:srgbClr val="8E95A2"/>
                </a:solidFill>
                <a:latin typeface="Arial"/>
              </a:rPr>
              <a:t>EDIT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VIEW TAYLOR </a:t>
            </a:r>
            <a:r>
              <a:rPr lang="es" sz="400">
                <a:solidFill>
                  <a:srgbClr val="59576C"/>
                </a:solidFill>
                <a:latin typeface="Arial"/>
              </a:rPr>
              <a:t>MODULE FC    S </a:t>
            </a:r>
            <a:r>
              <a:rPr lang="es" sz="400">
                <a:solidFill>
                  <a:srgbClr val="4B6EA5"/>
                </a:solidFill>
                <a:latin typeface="Arial"/>
              </a:rPr>
              <a:t>J </a:t>
            </a:r>
            <a:r>
              <a:rPr lang="es" sz="400">
                <a:solidFill>
                  <a:srgbClr val="357D46"/>
                </a:solidFill>
                <a:latin typeface="Arial"/>
              </a:rPr>
              <a:t>SOLUTIONS </a:t>
            </a:r>
            <a:r>
              <a:rPr lang="es" sz="400">
                <a:solidFill>
                  <a:srgbClr val="59576C"/>
                </a:solidFill>
                <a:latin typeface="Arial"/>
              </a:rPr>
              <a:t>HELP </a:t>
            </a:r>
            <a:r>
              <a:rPr lang="es" sz="400">
                <a:solidFill>
                  <a:srgbClr val="F70404"/>
                </a:solidFill>
                <a:latin typeface="Arial"/>
              </a:rPr>
              <a:t>■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EDIT </a:t>
            </a:r>
            <a:r>
              <a:rPr lang="es" sz="400">
                <a:solidFill>
                  <a:srgbClr val="59576C"/>
                </a:solidFill>
                <a:latin typeface="Arial"/>
              </a:rPr>
              <a:t>DATA</a:t>
            </a:r>
          </a:p>
        </p:txBody>
      </p:sp>
      <p:sp>
        <p:nvSpPr>
          <p:cNvPr id="8" name="Rectángulo 7"/>
          <p:cNvSpPr/>
          <p:nvPr/>
        </p:nvSpPr>
        <p:spPr>
          <a:xfrm>
            <a:off x="1121664" y="5590032"/>
            <a:ext cx="810768" cy="219456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4C4B54"/>
                </a:solidFill>
                <a:latin typeface="Arial"/>
              </a:rPr>
              <a:t>New Open Save Print </a:t>
            </a:r>
            <a:r>
              <a:rPr lang="es" sz="400" baseline="30000">
                <a:solidFill>
                  <a:srgbClr val="4C4B54"/>
                </a:solidFill>
                <a:latin typeface="Arial"/>
              </a:rPr>
              <a:t>1</a:t>
            </a:r>
          </a:p>
        </p:txBody>
      </p:sp>
      <p:sp>
        <p:nvSpPr>
          <p:cNvPr id="9" name="Rectángulo 8"/>
          <p:cNvSpPr/>
          <p:nvPr/>
        </p:nvSpPr>
        <p:spPr>
          <a:xfrm>
            <a:off x="3304032" y="5577840"/>
            <a:ext cx="237744" cy="140208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s" sz="900" b="1">
                <a:solidFill>
                  <a:srgbClr val="628DBA"/>
                </a:solidFill>
                <a:latin typeface="Tahoma"/>
              </a:rPr>
              <a:t>G3¡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4383024" y="5571744"/>
            <a:ext cx="1493520" cy="170688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indent="0" algn="just"/>
            <a:r>
              <a:rPr lang="es" sz="1100">
                <a:solidFill>
                  <a:srgbClr val="709ED1"/>
                </a:solidFill>
                <a:latin typeface="Arial"/>
              </a:rPr>
              <a:t>1 </a:t>
            </a:r>
            <a:r>
              <a:rPr lang="es" sz="1100" baseline="30000">
                <a:solidFill>
                  <a:srgbClr val="0504F4"/>
                </a:solidFill>
                <a:latin typeface="Arial"/>
              </a:rPr>
              <a:t>A</a:t>
            </a:r>
            <a:r>
              <a:rPr lang="es" sz="1100">
                <a:solidFill>
                  <a:srgbClr val="0504F4"/>
                </a:solidFill>
                <a:latin typeface="Arial"/>
              </a:rPr>
              <a:t> </a:t>
            </a:r>
            <a:r>
              <a:rPr lang="es" sz="1100">
                <a:solidFill>
                  <a:srgbClr val="58565B"/>
                </a:solidFill>
                <a:latin typeface="Arial"/>
              </a:rPr>
              <a:t>^ </a:t>
            </a:r>
            <a:r>
              <a:rPr lang="es" sz="1100">
                <a:solidFill>
                  <a:srgbClr val="406385"/>
                </a:solidFill>
                <a:latin typeface="Arial"/>
              </a:rPr>
              <a:t>^ </a:t>
            </a:r>
            <a:r>
              <a:rPr lang="es" sz="1100" i="1">
                <a:solidFill>
                  <a:srgbClr val="58565B"/>
                </a:solidFill>
                <a:latin typeface="Arial"/>
              </a:rPr>
              <a:t>m</a:t>
            </a:r>
            <a:r>
              <a:rPr lang="es" sz="1100">
                <a:solidFill>
                  <a:srgbClr val="58565B"/>
                </a:solidFill>
                <a:latin typeface="Arial"/>
              </a:rPr>
              <a:t> </a:t>
            </a:r>
            <a:r>
              <a:rPr lang="es" sz="1100">
                <a:solidFill>
                  <a:srgbClr val="2665CF"/>
                </a:solidFill>
                <a:latin typeface="Arial"/>
              </a:rPr>
              <a:t>#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2825496" y="5727192"/>
            <a:ext cx="2990088" cy="67056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456"/>
              </a:lnSpc>
            </a:pPr>
            <a:r>
              <a:rPr lang="en-US" sz="400">
                <a:solidFill>
                  <a:srgbClr val="59576C"/>
                </a:solidFill>
                <a:latin typeface="Arial"/>
              </a:rPr>
              <a:t>Autosize    Widen Full    </a:t>
            </a:r>
            <a:r>
              <a:rPr lang="en-US" sz="400">
                <a:solidFill>
                  <a:srgbClr val="8E95A2"/>
                </a:solidFill>
                <a:latin typeface="Arial"/>
              </a:rPr>
              <a:t>Insert Insert    Copy Cell   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Calculator Normal    Comment Snip Calendar Help</a:t>
            </a:r>
          </a:p>
        </p:txBody>
      </p:sp>
      <p:sp>
        <p:nvSpPr>
          <p:cNvPr id="12" name="Rectángulo 11"/>
          <p:cNvSpPr/>
          <p:nvPr/>
        </p:nvSpPr>
        <p:spPr>
          <a:xfrm>
            <a:off x="2825496" y="5794248"/>
            <a:ext cx="2090928" cy="48768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456"/>
              </a:lnSpc>
            </a:pPr>
            <a:r>
              <a:rPr lang="en-US" sz="400">
                <a:solidFill>
                  <a:srgbClr val="59576C"/>
                </a:solidFill>
                <a:latin typeface="Arial"/>
              </a:rPr>
              <a:t>Column;    Columns Screen    </a:t>
            </a:r>
            <a:r>
              <a:rPr lang="en-US" sz="400">
                <a:solidFill>
                  <a:srgbClr val="8E95A2"/>
                </a:solidFill>
                <a:latin typeface="Arial"/>
              </a:rPr>
              <a:t>Row(s)    Column(s) Down   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Distribution</a:t>
            </a:r>
          </a:p>
        </p:txBody>
      </p:sp>
      <p:sp>
        <p:nvSpPr>
          <p:cNvPr id="13" name="Rectángulo 12"/>
          <p:cNvSpPr/>
          <p:nvPr/>
        </p:nvSpPr>
        <p:spPr>
          <a:xfrm>
            <a:off x="1133856" y="5946648"/>
            <a:ext cx="1950720" cy="6705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 algn="just">
              <a:lnSpc>
                <a:spcPts val="552"/>
              </a:lnSpc>
            </a:pPr>
            <a:r>
              <a:rPr lang="en-US" sz="400">
                <a:solidFill>
                  <a:srgbClr val="628DBA"/>
                </a:solidFill>
                <a:latin typeface="Arial"/>
              </a:rPr>
              <a:t>MyOMLab    </a:t>
            </a:r>
            <a:r>
              <a:rPr lang="en-US" sz="400" u="sng" strike="sngStrike">
                <a:solidFill>
                  <a:srgbClr val="628DBA"/>
                </a:solidFill>
                <a:latin typeface="Arial"/>
              </a:rPr>
              <a:t>I </a:t>
            </a:r>
            <a:r>
              <a:rPr lang="en-US" sz="400" u="sng" strike="sngStrike">
                <a:solidFill>
                  <a:srgbClr val="3478C9"/>
                </a:solidFill>
                <a:latin typeface="Arial"/>
              </a:rPr>
              <a:t>f~H1</a:t>
            </a:r>
            <a:r>
              <a:rPr lang="en-US" sz="400">
                <a:solidFill>
                  <a:srgbClr val="3478C9"/>
                </a:solidFill>
                <a:latin typeface="Arial"/>
              </a:rPr>
              <a:t>    </a:t>
            </a:r>
            <a:r>
              <a:rPr lang="en-US" sz="400">
                <a:solidFill>
                  <a:srgbClr val="5C6C77"/>
                </a:solidFill>
                <a:latin typeface="Arial"/>
              </a:rPr>
              <a:t>Decimals </a:t>
            </a:r>
            <a:r>
              <a:rPr lang="en-US" sz="600">
                <a:solidFill>
                  <a:srgbClr val="EF8472"/>
                </a:solidFill>
                <a:latin typeface="Arial"/>
              </a:rPr>
              <a:t>0 </a:t>
            </a:r>
            <a:r>
              <a:rPr lang="en-US" sz="400">
                <a:solidFill>
                  <a:srgbClr val="BC1D75"/>
                </a:solidFill>
                <a:latin typeface="Arial"/>
              </a:rPr>
              <a:t>1</a:t>
            </a:r>
          </a:p>
        </p:txBody>
      </p:sp>
      <p:sp>
        <p:nvSpPr>
          <p:cNvPr id="14" name="Rectángulo 13"/>
          <p:cNvSpPr/>
          <p:nvPr/>
        </p:nvSpPr>
        <p:spPr>
          <a:xfrm>
            <a:off x="1417320" y="6031992"/>
            <a:ext cx="1216152" cy="54864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>
              <a:lnSpc>
                <a:spcPts val="552"/>
              </a:lnSpc>
            </a:pPr>
            <a:r>
              <a:rPr lang="en-US" sz="400">
                <a:solidFill>
                  <a:srgbClr val="8E95A2"/>
                </a:solidFill>
                <a:latin typeface="Arial"/>
              </a:rPr>
              <a:t>Paste From </a:t>
            </a:r>
            <a:r>
              <a:rPr lang="en-US" sz="400">
                <a:solidFill>
                  <a:srgbClr val="5C6C77"/>
                </a:solidFill>
                <a:latin typeface="Arial"/>
              </a:rPr>
              <a:t>Copy Cell Paste/Copy Help Web Site</a:t>
            </a:r>
          </a:p>
        </p:txBody>
      </p:sp>
      <p:sp>
        <p:nvSpPr>
          <p:cNvPr id="15" name="Rectángulo 14"/>
          <p:cNvSpPr/>
          <p:nvPr/>
        </p:nvSpPr>
        <p:spPr>
          <a:xfrm>
            <a:off x="3249168" y="5943600"/>
            <a:ext cx="304800" cy="85344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F54922"/>
                </a:solidFill>
                <a:latin typeface="Arial"/>
              </a:rPr>
              <a:t>3 </a:t>
            </a:r>
            <a:r>
              <a:rPr lang="en-US" sz="500">
                <a:solidFill>
                  <a:srgbClr val="8E0E32"/>
                </a:solidFill>
                <a:latin typeface="Arial"/>
              </a:rPr>
              <a:t>4 </a:t>
            </a:r>
            <a:r>
              <a:rPr lang="en-US" sz="400">
                <a:solidFill>
                  <a:srgbClr val="666ACC"/>
                </a:solidFill>
                <a:latin typeface="Arial"/>
              </a:rPr>
              <a:t>5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4279392" y="5900928"/>
            <a:ext cx="140208" cy="85344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latin typeface="Arial"/>
              </a:rPr>
              <a:t>►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1115568" y="6126480"/>
            <a:ext cx="640080" cy="73152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2B2A2E"/>
                </a:solidFill>
                <a:latin typeface="Arial"/>
              </a:rPr>
              <a:t>Table formatting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Anal</a:t>
            </a:r>
          </a:p>
        </p:txBody>
      </p:sp>
      <p:sp>
        <p:nvSpPr>
          <p:cNvPr id="18" name="Rectángulo 17"/>
          <p:cNvSpPr/>
          <p:nvPr/>
        </p:nvSpPr>
        <p:spPr>
          <a:xfrm>
            <a:off x="2462784" y="6120384"/>
            <a:ext cx="1737360" cy="85344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65758A"/>
                </a:solidFill>
                <a:latin typeface="Arial"/>
              </a:rPr>
              <a:t>too </a:t>
            </a:r>
            <a:r>
              <a:rPr lang="es" sz="400">
                <a:solidFill>
                  <a:srgbClr val="65758A"/>
                </a:solidFill>
                <a:latin typeface="Arial"/>
              </a:rPr>
              <a:t>Í8 </a:t>
            </a:r>
            <a:r>
              <a:rPr lang="en-US" sz="400">
                <a:solidFill>
                  <a:srgbClr val="58565B"/>
                </a:solidFill>
                <a:latin typeface="Arial"/>
              </a:rPr>
              <a:t>Rx Dec </a:t>
            </a:r>
            <a:r>
              <a:rPr lang="en-US" sz="400">
                <a:solidFill>
                  <a:srgbClr val="4C6FB8"/>
                </a:solidFill>
                <a:latin typeface="Arial"/>
              </a:rPr>
              <a:t>0.0 </a:t>
            </a:r>
            <a:r>
              <a:rPr lang="en-US" sz="400">
                <a:solidFill>
                  <a:srgbClr val="2B2A2E"/>
                </a:solidFill>
                <a:latin typeface="Arial"/>
              </a:rPr>
              <a:t>{§] Selected </a:t>
            </a:r>
            <a:r>
              <a:rPr lang="en-US" sz="400">
                <a:solidFill>
                  <a:srgbClr val="343757"/>
                </a:solidFill>
                <a:latin typeface="Arial"/>
              </a:rPr>
              <a:t>cells </a:t>
            </a:r>
            <a:r>
              <a:rPr lang="en-US" sz="400">
                <a:solidFill>
                  <a:srgbClr val="2B2A2E"/>
                </a:solidFill>
                <a:latin typeface="Arial"/>
              </a:rPr>
              <a:t>formatting </a:t>
            </a:r>
            <a:r>
              <a:rPr lang="en-US" sz="400">
                <a:latin typeface="Arial"/>
              </a:rPr>
              <a:t>B </a:t>
            </a:r>
            <a:r>
              <a:rPr lang="en-US" sz="450" i="1">
                <a:solidFill>
                  <a:srgbClr val="343757"/>
                </a:solidFill>
                <a:latin typeface="Times New Roman"/>
              </a:rPr>
              <a:t>I</a:t>
            </a:r>
            <a:r>
              <a:rPr lang="en-US" sz="400">
                <a:solidFill>
                  <a:srgbClr val="343757"/>
                </a:solidFill>
                <a:latin typeface="Arial"/>
              </a:rPr>
              <a:t> </a:t>
            </a:r>
            <a:r>
              <a:rPr lang="en-US" sz="400">
                <a:solidFill>
                  <a:srgbClr val="58565B"/>
                </a:solidFill>
                <a:latin typeface="Arial"/>
              </a:rPr>
              <a:t>II</a:t>
            </a:r>
          </a:p>
        </p:txBody>
      </p:sp>
      <p:sp>
        <p:nvSpPr>
          <p:cNvPr id="19" name="Rectángulo 18"/>
          <p:cNvSpPr/>
          <p:nvPr/>
        </p:nvSpPr>
        <p:spPr>
          <a:xfrm>
            <a:off x="4456176" y="5961888"/>
            <a:ext cx="103632" cy="39624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indent="0">
              <a:spcAft>
                <a:spcPts val="420"/>
              </a:spcAft>
            </a:pPr>
            <a:r>
              <a:rPr lang="en-US" sz="400">
                <a:solidFill>
                  <a:srgbClr val="59576C"/>
                </a:solidFill>
                <a:latin typeface="Arial"/>
              </a:rPr>
              <a:t>Next</a:t>
            </a:r>
          </a:p>
        </p:txBody>
      </p:sp>
      <p:sp>
        <p:nvSpPr>
          <p:cNvPr id="20" name="Rectángulo 19"/>
          <p:cNvSpPr/>
          <p:nvPr/>
        </p:nvSpPr>
        <p:spPr>
          <a:xfrm>
            <a:off x="4407408" y="6120384"/>
            <a:ext cx="283464" cy="60960"/>
          </a:xfrm>
          <a:prstGeom prst="rect">
            <a:avLst/>
          </a:prstGeom>
          <a:solidFill>
            <a:srgbClr val="B9D1EB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59576C"/>
                </a:solidFill>
                <a:latin typeface="Arial"/>
              </a:rPr>
              <a:t>* </a:t>
            </a:r>
            <a:r>
              <a:rPr lang="en-US" sz="400">
                <a:solidFill>
                  <a:srgbClr val="1B1D7D"/>
                </a:solidFill>
                <a:latin typeface="Arial"/>
              </a:rPr>
              <a:t>A </a:t>
            </a:r>
            <a:r>
              <a:rPr lang="es" sz="400">
                <a:solidFill>
                  <a:srgbClr val="1B1D7D"/>
                </a:solidFill>
                <a:latin typeface="Arial"/>
              </a:rPr>
              <a:t>»</a:t>
            </a:r>
          </a:p>
        </p:txBody>
      </p:sp>
      <p:sp>
        <p:nvSpPr>
          <p:cNvPr id="21" name="Rectángulo 20"/>
          <p:cNvSpPr/>
          <p:nvPr/>
        </p:nvSpPr>
        <p:spPr>
          <a:xfrm>
            <a:off x="6480048" y="5370576"/>
            <a:ext cx="225552" cy="176784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spcAft>
                <a:spcPts val="210"/>
              </a:spcAft>
            </a:pPr>
            <a:r>
              <a:rPr lang="en-US" sz="400">
                <a:solidFill>
                  <a:srgbClr val="4C4B54"/>
                </a:solidFill>
                <a:latin typeface="Arial"/>
              </a:rPr>
              <a:t>X</a:t>
            </a:r>
          </a:p>
          <a:p>
            <a:pPr indent="0"/>
            <a:r>
              <a:rPr lang="es" sz="400">
                <a:solidFill>
                  <a:srgbClr val="201E1F"/>
                </a:solidFill>
                <a:latin typeface="Arial"/>
              </a:rPr>
              <a:t>¡5 </a:t>
            </a:r>
            <a:r>
              <a:rPr lang="en-US" sz="400">
                <a:latin typeface="Arial"/>
              </a:rPr>
              <a:t>x</a:t>
            </a:r>
          </a:p>
        </p:txBody>
      </p:sp>
      <p:sp>
        <p:nvSpPr>
          <p:cNvPr id="22" name="Rectángulo 21"/>
          <p:cNvSpPr/>
          <p:nvPr/>
        </p:nvSpPr>
        <p:spPr>
          <a:xfrm>
            <a:off x="1097280" y="6227064"/>
            <a:ext cx="3450336" cy="51816"/>
          </a:xfrm>
          <a:prstGeom prst="rect">
            <a:avLst/>
          </a:prstGeom>
          <a:solidFill>
            <a:srgbClr val="F5F5E9"/>
          </a:solidFill>
        </p:spPr>
        <p:txBody>
          <a:bodyPr wrap="none" lIns="0" tIns="0" rIns="0" bIns="0">
            <a:noAutofit/>
          </a:bodyPr>
          <a:lstStyle/>
          <a:p>
            <a:pPr indent="0">
              <a:spcAft>
                <a:spcPts val="210"/>
              </a:spcAft>
            </a:pPr>
            <a:r>
              <a:rPr lang="en-US" sz="400">
                <a:solidFill>
                  <a:srgbClr val="351A1B"/>
                </a:solidFill>
                <a:latin typeface="Arial"/>
              </a:rPr>
              <a:t>INSTRUCTION: </a:t>
            </a:r>
            <a:r>
              <a:rPr lang="en-US" sz="400">
                <a:solidFill>
                  <a:srgbClr val="743837"/>
                </a:solidFill>
                <a:latin typeface="Arial"/>
              </a:rPr>
              <a:t>There are more results available in additional windows. These may be opened by using the SOLUTIONS menu in the Main Menu.</a:t>
            </a:r>
          </a:p>
        </p:txBody>
      </p:sp>
      <p:sp>
        <p:nvSpPr>
          <p:cNvPr id="23" name="Rectángulo 22"/>
          <p:cNvSpPr/>
          <p:nvPr/>
        </p:nvSpPr>
        <p:spPr>
          <a:xfrm>
            <a:off x="2093976" y="6361176"/>
            <a:ext cx="298704" cy="152400"/>
          </a:xfrm>
          <a:prstGeom prst="rect">
            <a:avLst/>
          </a:prstGeom>
          <a:solidFill>
            <a:srgbClr val="F5F5E9"/>
          </a:solidFill>
        </p:spPr>
        <p:txBody>
          <a:bodyPr lIns="0" tIns="0" rIns="0" bIns="0">
            <a:noAutofit/>
          </a:bodyPr>
          <a:lstStyle/>
          <a:p>
            <a:pPr indent="-38100">
              <a:lnSpc>
                <a:spcPts val="840"/>
              </a:lnSpc>
            </a:pPr>
            <a:r>
              <a:rPr lang="en-US" sz="400">
                <a:solidFill>
                  <a:srgbClr val="4C4B54"/>
                </a:solidFill>
                <a:latin typeface="Arial"/>
              </a:rPr>
              <a:t>Objective </a:t>
            </a:r>
            <a:r>
              <a:rPr lang="en-US" sz="400">
                <a:solidFill>
                  <a:srgbClr val="0864B8"/>
                </a:solidFill>
                <a:latin typeface="Arial"/>
              </a:rPr>
              <a:t>O </a:t>
            </a:r>
            <a:r>
              <a:rPr lang="en-US" sz="400">
                <a:solidFill>
                  <a:srgbClr val="4C4B54"/>
                </a:solidFill>
                <a:latin typeface="Arial"/>
              </a:rPr>
              <a:t>Maximize</a:t>
            </a:r>
          </a:p>
        </p:txBody>
      </p:sp>
      <p:sp>
        <p:nvSpPr>
          <p:cNvPr id="24" name="Rectángulo 23"/>
          <p:cNvSpPr/>
          <p:nvPr/>
        </p:nvSpPr>
        <p:spPr>
          <a:xfrm>
            <a:off x="2121408" y="6556248"/>
            <a:ext cx="256032" cy="60960"/>
          </a:xfrm>
          <a:prstGeom prst="rect">
            <a:avLst/>
          </a:prstGeom>
          <a:solidFill>
            <a:srgbClr val="F5F5E9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900">
                <a:solidFill>
                  <a:srgbClr val="716F74"/>
                </a:solidFill>
                <a:latin typeface="Georgia"/>
              </a:rPr>
              <a:t>o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IWwwe</a:t>
            </a:r>
          </a:p>
        </p:txBody>
      </p:sp>
      <p:sp>
        <p:nvSpPr>
          <p:cNvPr id="25" name="Rectángulo 24"/>
          <p:cNvSpPr/>
          <p:nvPr/>
        </p:nvSpPr>
        <p:spPr>
          <a:xfrm>
            <a:off x="1115568" y="6406896"/>
            <a:ext cx="871728" cy="1786128"/>
          </a:xfrm>
          <a:prstGeom prst="rect">
            <a:avLst/>
          </a:prstGeom>
          <a:solidFill>
            <a:srgbClr val="FCDABA"/>
          </a:solidFill>
        </p:spPr>
        <p:txBody>
          <a:bodyPr lIns="0" tIns="0" rIns="0" bIns="0">
            <a:noAutofit/>
          </a:bodyPr>
          <a:lstStyle/>
          <a:p>
            <a:pPr indent="0" algn="just">
              <a:lnSpc>
                <a:spcPts val="792"/>
              </a:lnSpc>
            </a:pPr>
            <a:r>
              <a:rPr lang="en-US" sz="400">
                <a:solidFill>
                  <a:srgbClr val="628DBA"/>
                </a:solidFill>
                <a:latin typeface="Arial"/>
              </a:rPr>
              <a:t>Module tree   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Hide Panel</a:t>
            </a:r>
          </a:p>
          <a:p>
            <a:pPr indent="0">
              <a:lnSpc>
                <a:spcPts val="792"/>
              </a:lnSpc>
            </a:pPr>
            <a:r>
              <a:rPr lang="en-US" sz="400">
                <a:solidFill>
                  <a:srgbClr val="76645F"/>
                </a:solidFill>
                <a:latin typeface="Arial"/>
              </a:rPr>
              <a:t>Assignment</a:t>
            </a:r>
          </a:p>
          <a:p>
            <a:pPr indent="0">
              <a:lnSpc>
                <a:spcPts val="552"/>
              </a:lnSpc>
            </a:pPr>
            <a:r>
              <a:rPr lang="en-US" sz="450" i="1">
                <a:solidFill>
                  <a:srgbClr val="76645F"/>
                </a:solidFill>
                <a:latin typeface="Times New Roman"/>
              </a:rPr>
              <a:t>£</a:t>
            </a:r>
            <a:r>
              <a:rPr lang="en-US" sz="400">
                <a:solidFill>
                  <a:srgbClr val="76645F"/>
                </a:solidFill>
                <a:latin typeface="Arial"/>
              </a:rPr>
              <a:t> Break even/Coat -Volume Analysis 5 Decision Analysis * Forecasting Game Theory Goal Programrmng</a:t>
            </a:r>
          </a:p>
          <a:p>
            <a:pPr indent="0">
              <a:lnSpc>
                <a:spcPts val="552"/>
              </a:lnSpc>
            </a:pPr>
            <a:r>
              <a:rPr lang="en-US" sz="400">
                <a:solidFill>
                  <a:srgbClr val="76645F"/>
                </a:solidFill>
                <a:latin typeface="Arial"/>
              </a:rPr>
              <a:t>Integer &amp; Mued Integer Programing + Invert cry</a:t>
            </a:r>
          </a:p>
          <a:p>
            <a:pPr indent="0">
              <a:lnSpc>
                <a:spcPts val="552"/>
              </a:lnSpc>
            </a:pPr>
            <a:r>
              <a:rPr lang="en-US" sz="400">
                <a:solidFill>
                  <a:srgbClr val="FC6762"/>
                </a:solidFill>
                <a:latin typeface="Arial"/>
              </a:rPr>
              <a:t>Linear Programming </a:t>
            </a:r>
            <a:r>
              <a:rPr lang="en-US" sz="400">
                <a:solidFill>
                  <a:srgbClr val="76645F"/>
                </a:solidFill>
                <a:latin typeface="Arial"/>
              </a:rPr>
              <a:t>Maikov Analysts Material Requirements Planning - Networks</a:t>
            </a:r>
          </a:p>
          <a:p>
            <a:pPr marL="165100" marR="203200" indent="-50800">
              <a:lnSpc>
                <a:spcPts val="552"/>
              </a:lnSpc>
            </a:pPr>
            <a:r>
              <a:rPr lang="en-US" sz="400" baseline="30000">
                <a:solidFill>
                  <a:srgbClr val="76645F"/>
                </a:solidFill>
                <a:latin typeface="Arial"/>
              </a:rPr>
              <a:t>:</a:t>
            </a:r>
            <a:r>
              <a:rPr lang="en-US" sz="400">
                <a:solidFill>
                  <a:srgbClr val="76645F"/>
                </a:solidFill>
                <a:latin typeface="Arial"/>
              </a:rPr>
              <a:t> Nhtun Spanning Tree Shortest Route Maximal Flow</a:t>
            </a:r>
          </a:p>
          <a:p>
            <a:pPr indent="0">
              <a:lnSpc>
                <a:spcPts val="552"/>
              </a:lnSpc>
            </a:pPr>
            <a:r>
              <a:rPr lang="en-US" sz="400">
                <a:solidFill>
                  <a:srgbClr val="76645F"/>
                </a:solidFill>
                <a:latin typeface="Arial"/>
              </a:rPr>
              <a:t>+l Project Management (PERT/CPM) (±) Quality Control Sconng Model Simulation</a:t>
            </a:r>
          </a:p>
          <a:p>
            <a:pPr indent="0">
              <a:lnSpc>
                <a:spcPts val="552"/>
              </a:lnSpc>
            </a:pPr>
            <a:r>
              <a:rPr lang="en-US" sz="400">
                <a:solidFill>
                  <a:srgbClr val="76645F"/>
                </a:solidFill>
                <a:latin typeface="Arial"/>
              </a:rPr>
              <a:t>&gt; Statistics [mean, var, sd: noimal dist) Transportation $• Waging Lines</a:t>
            </a:r>
          </a:p>
          <a:p>
            <a:pPr indent="0">
              <a:lnSpc>
                <a:spcPts val="552"/>
              </a:lnSpc>
            </a:pPr>
            <a:r>
              <a:rPr lang="en-US" sz="400">
                <a:solidFill>
                  <a:srgbClr val="76645F"/>
                </a:solidFill>
                <a:latin typeface="Arial"/>
              </a:rPr>
              <a:t>Display OM Modules only Display QM Modules only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3395472" y="6352032"/>
            <a:ext cx="164592" cy="67056"/>
          </a:xfrm>
          <a:prstGeom prst="rect">
            <a:avLst/>
          </a:prstGeom>
          <a:solidFill>
            <a:srgbClr val="F5F5E9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FC6762"/>
                </a:solidFill>
                <a:latin typeface="Arial"/>
              </a:rPr>
              <a:t>Note</a:t>
            </a:r>
          </a:p>
        </p:txBody>
      </p:sp>
      <p:sp>
        <p:nvSpPr>
          <p:cNvPr id="27" name="Rectángulo 26"/>
          <p:cNvSpPr/>
          <p:nvPr/>
        </p:nvSpPr>
        <p:spPr>
          <a:xfrm>
            <a:off x="3462528" y="6443472"/>
            <a:ext cx="1225296" cy="188976"/>
          </a:xfrm>
          <a:prstGeom prst="rect">
            <a:avLst/>
          </a:prstGeom>
          <a:solidFill>
            <a:srgbClr val="F5F5E9"/>
          </a:solidFill>
        </p:spPr>
        <p:txBody>
          <a:bodyPr lIns="0" tIns="0" rIns="0" bIns="0">
            <a:noAutofit/>
          </a:bodyPr>
          <a:lstStyle/>
          <a:p>
            <a:pPr indent="0">
              <a:lnSpc>
                <a:spcPts val="456"/>
              </a:lnSpc>
            </a:pPr>
            <a:r>
              <a:rPr lang="en-US" sz="400">
                <a:solidFill>
                  <a:srgbClr val="716F74"/>
                </a:solidFill>
                <a:latin typeface="Arial"/>
              </a:rPr>
              <a:t>Multiple optimal solutions </a:t>
            </a:r>
            <a:r>
              <a:rPr lang="en-US" sz="400">
                <a:solidFill>
                  <a:srgbClr val="58565B"/>
                </a:solidFill>
                <a:latin typeface="Arial"/>
              </a:rPr>
              <a:t>exist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The solution </a:t>
            </a:r>
            <a:r>
              <a:rPr lang="en-US" sz="400">
                <a:solidFill>
                  <a:srgbClr val="58565B"/>
                </a:solidFill>
                <a:latin typeface="Arial"/>
              </a:rPr>
              <a:t>is degenerate </a:t>
            </a:r>
            <a:r>
              <a:rPr lang="en-US" sz="450" i="1">
                <a:solidFill>
                  <a:srgbClr val="58565B"/>
                </a:solidFill>
                <a:latin typeface="Times New Roman"/>
              </a:rPr>
              <a:t>i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basic </a:t>
            </a:r>
            <a:r>
              <a:rPr lang="en-US" sz="400">
                <a:solidFill>
                  <a:srgbClr val="58565B"/>
                </a:solidFill>
                <a:latin typeface="Arial"/>
              </a:rPr>
              <a:t>variable has a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value </a:t>
            </a:r>
            <a:r>
              <a:rPr lang="en-US" sz="400">
                <a:solidFill>
                  <a:srgbClr val="58565B"/>
                </a:solidFill>
                <a:latin typeface="Arial"/>
              </a:rPr>
              <a:t>of </a:t>
            </a:r>
            <a:r>
              <a:rPr lang="en-US" sz="400">
                <a:solidFill>
                  <a:srgbClr val="938A7D"/>
                </a:solidFill>
                <a:latin typeface="Arial"/>
              </a:rPr>
              <a:t>0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Interpret </a:t>
            </a:r>
            <a:r>
              <a:rPr lang="en-US" sz="400">
                <a:solidFill>
                  <a:srgbClr val="938A7D"/>
                </a:solidFill>
                <a:latin typeface="Arial"/>
              </a:rPr>
              <a:t>Is </a:t>
            </a:r>
            <a:r>
              <a:rPr lang="en-US" sz="400">
                <a:solidFill>
                  <a:srgbClr val="58565B"/>
                </a:solidFill>
                <a:latin typeface="Arial"/>
              </a:rPr>
              <a:t>reduced </a:t>
            </a:r>
            <a:r>
              <a:rPr lang="en-US" sz="400">
                <a:solidFill>
                  <a:srgbClr val="716F74"/>
                </a:solidFill>
                <a:latin typeface="Arial"/>
              </a:rPr>
              <a:t>cost </a:t>
            </a:r>
            <a:r>
              <a:rPr lang="en-US" sz="400">
                <a:solidFill>
                  <a:srgbClr val="58565B"/>
                </a:solidFill>
                <a:latin typeface="Arial"/>
              </a:rPr>
              <a:t>carefully</a:t>
            </a:r>
          </a:p>
        </p:txBody>
      </p:sp>
      <p:graphicFrame>
        <p:nvGraphicFramePr>
          <p:cNvPr id="28" name="Tabla 27"/>
          <p:cNvGraphicFramePr>
            <a:graphicFrameLocks noGrp="1"/>
          </p:cNvGraphicFramePr>
          <p:nvPr/>
        </p:nvGraphicFramePr>
        <p:xfrm>
          <a:off x="2048256" y="6778752"/>
          <a:ext cx="4572000" cy="1365504"/>
        </p:xfrm>
        <a:graphic>
          <a:graphicData uri="http://schemas.openxmlformats.org/drawingml/2006/table">
            <a:tbl>
              <a:tblPr/>
              <a:tblGrid>
                <a:gridCol w="795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62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931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2555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67640">
                <a:tc gridSpan="2"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79798B"/>
                          </a:solidFill>
                          <a:latin typeface="Arial"/>
                        </a:rPr>
                        <a:t>Ci </a:t>
                      </a:r>
                      <a:r>
                        <a:rPr lang="en-US" sz="400" baseline="30000">
                          <a:solidFill>
                            <a:srgbClr val="76645F"/>
                          </a:solidFill>
                          <a:latin typeface="Arial"/>
                        </a:rPr>
                        <a:t>Basic</a:t>
                      </a:r>
                    </a:p>
                    <a:p>
                      <a:pPr marL="825500" indent="0"/>
                      <a:r>
                        <a:rPr lang="en-US" sz="400">
                          <a:solidFill>
                            <a:srgbClr val="76645F"/>
                          </a:solidFill>
                          <a:latin typeface="Arial"/>
                        </a:rPr>
                        <a:t>Variables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R="317500" indent="0" algn="r">
                        <a:lnSpc>
                          <a:spcPts val="528"/>
                        </a:lnSpc>
                      </a:pPr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2 5 Quantity X Y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R="177800" indent="0">
                        <a:lnSpc>
                          <a:spcPts val="528"/>
                        </a:lnSpc>
                      </a:pPr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0 0 0 </a:t>
                      </a:r>
                      <a:r>
                        <a:rPr lang="en-US" sz="400">
                          <a:solidFill>
                            <a:srgbClr val="58565B"/>
                          </a:solidFill>
                          <a:latin typeface="Arial"/>
                        </a:rPr>
                        <a:t>slack </a:t>
                      </a:r>
                      <a:r>
                        <a:rPr lang="en-US" sz="400">
                          <a:solidFill>
                            <a:srgbClr val="AC9377"/>
                          </a:solidFill>
                          <a:latin typeface="Arial"/>
                        </a:rPr>
                        <a:t>1 </a:t>
                      </a:r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slack </a:t>
                      </a:r>
                      <a:r>
                        <a:rPr lang="en-US" sz="400">
                          <a:solidFill>
                            <a:srgbClr val="58565B"/>
                          </a:solidFill>
                          <a:latin typeface="Arial"/>
                        </a:rPr>
                        <a:t>2 </a:t>
                      </a:r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artfcl 3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R="152400" indent="0" algn="just">
                        <a:lnSpc>
                          <a:spcPts val="552"/>
                        </a:lnSpc>
                      </a:pPr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0 0 </a:t>
                      </a:r>
                      <a:r>
                        <a:rPr lang="en-US" sz="400">
                          <a:solidFill>
                            <a:srgbClr val="8E95A2"/>
                          </a:solidFill>
                          <a:latin typeface="Arial"/>
                        </a:rPr>
                        <a:t>0 </a:t>
                      </a:r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surplus </a:t>
                      </a:r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3 artfcl </a:t>
                      </a:r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4 </a:t>
                      </a:r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surplu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8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86757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slack 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9798B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838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86757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9798B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62524B"/>
                          </a:solidFill>
                          <a:latin typeface="Arial"/>
                        </a:rPr>
                        <a:t>-1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86757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9798B"/>
                          </a:solidFill>
                          <a:latin typeface="Arial"/>
                        </a:rPr>
                        <a:t>-2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5C6C77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C6C77"/>
                          </a:solidFill>
                          <a:latin typeface="Arial"/>
                        </a:rPr>
                        <a:t>slack 2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4C4B54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657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8565B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latin typeface="Arial"/>
                        </a:rPr>
                        <a:t>-1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65758A"/>
                          </a:solidFill>
                          <a:latin typeface="Arial"/>
                        </a:rPr>
                        <a:t>-2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AC9377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867570"/>
                          </a:solidFill>
                          <a:latin typeface="Arial"/>
                        </a:rPr>
                        <a:t>X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838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6645F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838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86757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9798B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867570"/>
                          </a:solidFill>
                          <a:latin typeface="Arial"/>
                        </a:rPr>
                        <a:t>-1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838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488"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214336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C6C77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62799D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C6C77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657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C6C77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C6C77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8565B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600" i="1">
                          <a:solidFill>
                            <a:srgbClr val="59576C"/>
                          </a:solidFill>
                          <a:latin typeface="Times New Roman"/>
                        </a:rPr>
                        <a:t>A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8E95A2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9798B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 gridSpan="3"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9798B"/>
                          </a:solidFill>
                          <a:latin typeface="Arial"/>
                        </a:rPr>
                        <a:t>0 0 2</a:t>
                      </a: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-2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867570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C6C77"/>
                          </a:solidFill>
                          <a:latin typeface="Arial"/>
                        </a:rPr>
                        <a:t>cj-zj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C6C77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657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C6C77"/>
                          </a:solidFill>
                          <a:latin typeface="Arial"/>
                        </a:rPr>
                        <a:t>0 0-2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C6C77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C6C77"/>
                          </a:solidFill>
                          <a:latin typeface="Arial"/>
                        </a:rPr>
                        <a:t>-5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Iteration 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D5D6D7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D5D6D7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F5F5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DDE0E4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F5F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9576C"/>
                          </a:solidFill>
                          <a:latin typeface="Arial"/>
                        </a:rPr>
                        <a:t>surplus 4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C6C77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495668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657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C6C77"/>
                          </a:solidFill>
                          <a:latin typeface="Arial"/>
                        </a:rPr>
                        <a:t>0 5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C6C77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4F7FA1"/>
                          </a:solidFill>
                          <a:latin typeface="Arial"/>
                        </a:rPr>
                        <a:t>-0 </a:t>
                      </a:r>
                      <a:r>
                        <a:rPr lang="en-US" sz="400">
                          <a:solidFill>
                            <a:srgbClr val="5C6C77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457072"/>
                          </a:solidFill>
                          <a:latin typeface="Arial"/>
                        </a:rPr>
                        <a:t>0 5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8565B"/>
                          </a:solidFill>
                          <a:latin typeface="Arial"/>
                        </a:rPr>
                        <a:t>-1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94488"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867570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8565B"/>
                          </a:solidFill>
                          <a:latin typeface="Arial"/>
                        </a:rPr>
                        <a:t>slack </a:t>
                      </a:r>
                      <a:r>
                        <a:rPr lang="en-US" sz="400">
                          <a:solidFill>
                            <a:srgbClr val="83858A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8E95A2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838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6645F"/>
                          </a:solidFill>
                          <a:latin typeface="Arial"/>
                        </a:rPr>
                        <a:t>-1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86757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9798B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9798B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88392"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938A7D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8565B"/>
                          </a:solidFill>
                          <a:latin typeface="Arial"/>
                        </a:rPr>
                        <a:t>X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C6C77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36373D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657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C6C77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657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44423E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-1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62799D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94488">
                <a:tc>
                  <a:txBody>
                    <a:bodyPr/>
                    <a:lstStyle/>
                    <a:p>
                      <a:pPr indent="0"/>
                      <a:r>
                        <a:rPr lang="en-US" sz="400">
                          <a:solidFill>
                            <a:srgbClr val="938A7D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Y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6645F"/>
                          </a:solidFill>
                          <a:latin typeface="Arial"/>
                        </a:rPr>
                        <a:t>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44423E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05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9798B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9798B"/>
                          </a:solidFill>
                          <a:latin typeface="Arial"/>
                        </a:rPr>
                        <a:t>-05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0.5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9798B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91440"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600" i="1">
                          <a:solidFill>
                            <a:srgbClr val="343757"/>
                          </a:solidFill>
                          <a:latin typeface="Times New Roman"/>
                        </a:rPr>
                        <a:t>A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62799D"/>
                          </a:solidFill>
                          <a:latin typeface="Arial"/>
                        </a:rPr>
                        <a:t>20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495668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83858A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C6C77"/>
                          </a:solidFill>
                          <a:latin typeface="Arial"/>
                        </a:rPr>
                        <a:t>2.5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17485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65758A"/>
                          </a:solidFill>
                          <a:latin typeface="Arial"/>
                        </a:rPr>
                        <a:t>-.5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65758A"/>
                          </a:solidFill>
                          <a:latin typeface="Arial"/>
                        </a:rPr>
                        <a:t>.5</a:t>
                      </a:r>
                    </a:p>
                  </a:txBody>
                  <a:tcPr marL="0" marR="0" marT="0" marB="0" anchor="ctr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65758A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rgbClr val="C0FEFE"/>
                    </a:solidFill>
                  </a:tcPr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>
                    <a:solidFill>
                      <a:srgbClr val="C0FE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94488"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5C6C77"/>
                          </a:solidFill>
                          <a:latin typeface="Arial"/>
                        </a:rPr>
                        <a:t>cj-zj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9798B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6645F"/>
                          </a:solidFill>
                          <a:latin typeface="Arial"/>
                        </a:rPr>
                        <a:t>-2.5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62799D"/>
                          </a:solidFill>
                          <a:latin typeface="Arial"/>
                        </a:rPr>
                        <a:t>0 </a:t>
                      </a:r>
                      <a:r>
                        <a:rPr lang="en-US" sz="400">
                          <a:solidFill>
                            <a:srgbClr val="867570"/>
                          </a:solidFill>
                          <a:latin typeface="Arial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16F74"/>
                          </a:solidFill>
                          <a:latin typeface="Arial"/>
                        </a:rPr>
                        <a:t>-0 5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indent="0" algn="r"/>
                      <a:r>
                        <a:rPr lang="en-US" sz="400">
                          <a:solidFill>
                            <a:srgbClr val="79798B"/>
                          </a:solidFill>
                          <a:latin typeface="Arial"/>
                        </a:rPr>
                        <a:t>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endParaRPr sz="50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9" name="Rectángulo 28"/>
          <p:cNvSpPr/>
          <p:nvPr/>
        </p:nvSpPr>
        <p:spPr>
          <a:xfrm>
            <a:off x="1097280" y="8223504"/>
            <a:ext cx="932688" cy="195072"/>
          </a:xfrm>
          <a:prstGeom prst="rect">
            <a:avLst/>
          </a:prstGeom>
          <a:solidFill>
            <a:srgbClr val="DDE0E4"/>
          </a:solidFill>
        </p:spPr>
        <p:txBody>
          <a:bodyPr lIns="0" tIns="0" rIns="0" bIns="0">
            <a:noAutofit/>
          </a:bodyPr>
          <a:lstStyle/>
          <a:p>
            <a:pPr indent="0">
              <a:spcAft>
                <a:spcPts val="210"/>
              </a:spcAft>
            </a:pPr>
            <a:r>
              <a:rPr lang="en-US" sz="400">
                <a:solidFill>
                  <a:srgbClr val="59576C"/>
                </a:solidFill>
                <a:latin typeface="Arial"/>
              </a:rPr>
              <a:t>Linear Programming Solution Screen</a:t>
            </a:r>
          </a:p>
          <a:p>
            <a:pPr marL="114300" indent="0" algn="just"/>
            <a:r>
              <a:rPr lang="en-US" sz="500">
                <a:solidFill>
                  <a:srgbClr val="A23934"/>
                </a:solidFill>
                <a:latin typeface="Arial"/>
              </a:rPr>
              <a:t>9    </a:t>
            </a:r>
            <a:r>
              <a:rPr lang="en-US" sz="600" i="1" spc="-100">
                <a:solidFill>
                  <a:srgbClr val="168EDF"/>
                </a:solidFill>
                <a:latin typeface="Tahoma"/>
              </a:rPr>
              <a:t>AM</a:t>
            </a:r>
          </a:p>
        </p:txBody>
      </p:sp>
      <p:sp>
        <p:nvSpPr>
          <p:cNvPr id="30" name="Rectángulo 29"/>
          <p:cNvSpPr/>
          <p:nvPr/>
        </p:nvSpPr>
        <p:spPr>
          <a:xfrm>
            <a:off x="2048256" y="8363712"/>
            <a:ext cx="353568" cy="85344"/>
          </a:xfrm>
          <a:prstGeom prst="rect">
            <a:avLst/>
          </a:prstGeom>
          <a:solidFill>
            <a:srgbClr val="F5F5E9"/>
          </a:solidFill>
        </p:spPr>
        <p:txBody>
          <a:bodyPr wrap="none" lIns="0" tIns="0" rIns="0" bIns="0">
            <a:noAutofit/>
          </a:bodyPr>
          <a:lstStyle/>
          <a:p>
            <a:pPr indent="0"/>
            <a:r>
              <a:rPr lang="en-US" sz="400">
                <a:solidFill>
                  <a:srgbClr val="36373D"/>
                </a:solidFill>
                <a:latin typeface="Arial"/>
              </a:rPr>
              <a:t>Q </a:t>
            </a:r>
            <a:r>
              <a:rPr lang="es" sz="400">
                <a:solidFill>
                  <a:srgbClr val="8E95A2"/>
                </a:solidFill>
                <a:latin typeface="Arial"/>
              </a:rPr>
              <a:t>Buscar</a:t>
            </a:r>
          </a:p>
        </p:txBody>
      </p:sp>
      <p:sp>
        <p:nvSpPr>
          <p:cNvPr id="31" name="Rectángulo 30"/>
          <p:cNvSpPr/>
          <p:nvPr/>
        </p:nvSpPr>
        <p:spPr>
          <a:xfrm>
            <a:off x="2755392" y="8217408"/>
            <a:ext cx="2194560" cy="262128"/>
          </a:xfrm>
          <a:prstGeom prst="rect">
            <a:avLst/>
          </a:prstGeom>
          <a:solidFill>
            <a:srgbClr val="B9D1EB"/>
          </a:solidFill>
        </p:spPr>
        <p:txBody>
          <a:bodyPr lIns="0" tIns="0" rIns="0" bIns="0">
            <a:noAutofit/>
          </a:bodyPr>
          <a:lstStyle/>
          <a:p>
            <a:pPr marL="558800" indent="0">
              <a:spcAft>
                <a:spcPts val="210"/>
              </a:spcAft>
            </a:pPr>
            <a:r>
              <a:rPr lang="en-US" sz="400">
                <a:solidFill>
                  <a:srgbClr val="59576C"/>
                </a:solidFill>
                <a:latin typeface="Arial"/>
              </a:rPr>
              <a:t>Taylor's Introduction to Management Science Textbook</a:t>
            </a:r>
          </a:p>
          <a:p>
            <a:pPr indent="0" algn="r"/>
            <a:r>
              <a:rPr lang="en-US" sz="1100" i="1">
                <a:solidFill>
                  <a:srgbClr val="59576C"/>
                </a:solidFill>
                <a:latin typeface="Arial"/>
              </a:rPr>
              <a:t>u</a:t>
            </a:r>
            <a:r>
              <a:rPr lang="en-US" sz="1100">
                <a:solidFill>
                  <a:srgbClr val="59576C"/>
                </a:solidFill>
                <a:latin typeface="Arial"/>
              </a:rPr>
              <a:t> </a:t>
            </a:r>
            <a:r>
              <a:rPr lang="en-US" sz="1100">
                <a:solidFill>
                  <a:srgbClr val="296A9D"/>
                </a:solidFill>
                <a:latin typeface="Arial"/>
              </a:rPr>
              <a:t>— </a:t>
            </a:r>
            <a:r>
              <a:rPr lang="en-US" sz="1100" spc="400">
                <a:solidFill>
                  <a:srgbClr val="296A9D"/>
                </a:solidFill>
                <a:latin typeface="Arial"/>
              </a:rPr>
              <a:t>OCfiEjr*©*^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5858256" y="8223504"/>
            <a:ext cx="792480" cy="249936"/>
          </a:xfrm>
          <a:prstGeom prst="rect">
            <a:avLst/>
          </a:prstGeom>
          <a:solidFill>
            <a:srgbClr val="E2DCD6"/>
          </a:solidFill>
        </p:spPr>
        <p:txBody>
          <a:bodyPr lIns="0" tIns="0" rIns="0" bIns="0">
            <a:noAutofit/>
          </a:bodyPr>
          <a:lstStyle/>
          <a:p>
            <a:pPr indent="0">
              <a:spcAft>
                <a:spcPts val="210"/>
              </a:spcAft>
            </a:pPr>
            <a:r>
              <a:rPr lang="en-US" sz="400">
                <a:solidFill>
                  <a:srgbClr val="59576C"/>
                </a:solidFill>
                <a:latin typeface="Arial"/>
              </a:rPr>
              <a:t>Developed by Howard </a:t>
            </a:r>
            <a:r>
              <a:rPr lang="en-US" sz="400">
                <a:solidFill>
                  <a:srgbClr val="79798B"/>
                </a:solidFill>
                <a:latin typeface="Arial"/>
              </a:rPr>
              <a:t>J.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Weiss</a:t>
            </a:r>
          </a:p>
          <a:p>
            <a:pPr indent="0" algn="just"/>
            <a:r>
              <a:rPr lang="en-US" sz="400">
                <a:solidFill>
                  <a:srgbClr val="201E1F"/>
                </a:solidFill>
                <a:latin typeface="Arial"/>
              </a:rPr>
              <a:t>„ . </a:t>
            </a:r>
            <a:r>
              <a:rPr lang="en-US" sz="400" baseline="-25000">
                <a:solidFill>
                  <a:srgbClr val="201E1F"/>
                </a:solidFill>
                <a:latin typeface="Arial"/>
              </a:rPr>
              <a:t>A</a:t>
            </a:r>
            <a:r>
              <a:rPr lang="en-US" sz="400">
                <a:solidFill>
                  <a:srgbClr val="201E1F"/>
                </a:solidFill>
                <a:latin typeface="Arial"/>
              </a:rPr>
              <a:t> „    09:50 p. m.</a:t>
            </a:r>
          </a:p>
          <a:p>
            <a:pPr marL="114300" indent="0" algn="just"/>
            <a:r>
              <a:rPr lang="es" sz="400">
                <a:solidFill>
                  <a:srgbClr val="59576C"/>
                </a:solidFill>
                <a:latin typeface="Arial"/>
              </a:rPr>
              <a:t>■»» </a:t>
            </a:r>
            <a:r>
              <a:rPr lang="es" sz="400">
                <a:solidFill>
                  <a:srgbClr val="201E1F"/>
                </a:solidFill>
                <a:latin typeface="Arial"/>
              </a:rPr>
              <a:t>«&gt;    </a:t>
            </a:r>
            <a:r>
              <a:rPr lang="en-US" sz="400">
                <a:solidFill>
                  <a:srgbClr val="59576C"/>
                </a:solidFill>
                <a:latin typeface="Arial"/>
              </a:rPr>
              <a:t>19/09/2025 </a:t>
            </a:r>
            <a:r>
              <a:rPr lang="es" sz="400">
                <a:solidFill>
                  <a:srgbClr val="201E1F"/>
                </a:solidFill>
                <a:latin typeface="Arial"/>
              </a:rPr>
              <a:t>«</a:t>
            </a:r>
          </a:p>
        </p:txBody>
      </p:sp>
      <p:sp>
        <p:nvSpPr>
          <p:cNvPr id="33" name="Rectángulo 32"/>
          <p:cNvSpPr/>
          <p:nvPr/>
        </p:nvSpPr>
        <p:spPr>
          <a:xfrm>
            <a:off x="1075944" y="8671560"/>
            <a:ext cx="1520952" cy="1524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s" sz="1200">
                <a:latin typeface="Arial"/>
              </a:rPr>
              <a:t>Resuelto </a:t>
            </a:r>
            <a:r>
              <a:rPr lang="en-US" sz="1200">
                <a:latin typeface="Arial"/>
              </a:rPr>
              <a:t>con RStudio: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92" y="902208"/>
            <a:ext cx="5602224" cy="3151632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1072896" y="4547616"/>
            <a:ext cx="5458968" cy="37795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indent="0">
              <a:spcBef>
                <a:spcPts val="2730"/>
              </a:spcBef>
              <a:spcAft>
                <a:spcPts val="1050"/>
              </a:spcAft>
            </a:pPr>
            <a:r>
              <a:rPr lang="es" sz="1150" b="1">
                <a:latin typeface="Arial"/>
              </a:rPr>
              <a:t>Ejercicio 3</a:t>
            </a:r>
          </a:p>
          <a:p>
            <a:pPr indent="0">
              <a:lnSpc>
                <a:spcPts val="1608"/>
              </a:lnSpc>
              <a:spcAft>
                <a:spcPts val="630"/>
              </a:spcAft>
            </a:pPr>
            <a:r>
              <a:rPr lang="es" sz="1100">
                <a:latin typeface="Arial"/>
              </a:rPr>
              <a:t>Una fábrica de camisetas produce </a:t>
            </a:r>
            <a:r>
              <a:rPr lang="es" sz="1150" b="1">
                <a:latin typeface="Arial"/>
              </a:rPr>
              <a:t>camisetas normales (x) </a:t>
            </a:r>
            <a:r>
              <a:rPr lang="es" sz="1100">
                <a:latin typeface="Arial"/>
              </a:rPr>
              <a:t>y </a:t>
            </a:r>
            <a:r>
              <a:rPr lang="es" sz="1150" b="1">
                <a:latin typeface="Arial"/>
              </a:rPr>
              <a:t>camisetas </a:t>
            </a:r>
            <a:r>
              <a:rPr lang="en-US" sz="1150" b="1">
                <a:latin typeface="Arial"/>
              </a:rPr>
              <a:t>premium </a:t>
            </a:r>
            <a:r>
              <a:rPr lang="es" sz="1150" b="1">
                <a:latin typeface="Arial"/>
              </a:rPr>
              <a:t>(y)</a:t>
            </a:r>
            <a:r>
              <a:rPr lang="es" sz="1100">
                <a:latin typeface="Arial"/>
              </a:rPr>
              <a:t>.</a:t>
            </a:r>
          </a:p>
          <a:p>
            <a:pPr marL="241300" indent="0" algn="just">
              <a:lnSpc>
                <a:spcPts val="2592"/>
              </a:lnSpc>
            </a:pPr>
            <a:r>
              <a:rPr lang="es" sz="1100">
                <a:latin typeface="Arial"/>
              </a:rPr>
              <a:t>•    Ganancia: normal = 3 $, </a:t>
            </a:r>
            <a:r>
              <a:rPr lang="en-US" sz="1100">
                <a:latin typeface="Arial"/>
              </a:rPr>
              <a:t>premium </a:t>
            </a:r>
            <a:r>
              <a:rPr lang="es" sz="1100">
                <a:latin typeface="Arial"/>
              </a:rPr>
              <a:t>= 5 $</a:t>
            </a:r>
          </a:p>
          <a:p>
            <a:pPr marL="241300" indent="0" algn="just">
              <a:lnSpc>
                <a:spcPts val="2592"/>
              </a:lnSpc>
            </a:pPr>
            <a:r>
              <a:rPr lang="es" sz="1100">
                <a:latin typeface="Arial"/>
              </a:rPr>
              <a:t>•    Recursos:</a:t>
            </a:r>
          </a:p>
          <a:p>
            <a:pPr marL="698500" indent="0" algn="just">
              <a:lnSpc>
                <a:spcPts val="2592"/>
              </a:lnSpc>
            </a:pPr>
            <a:r>
              <a:rPr lang="es" sz="1100">
                <a:latin typeface="Arial"/>
              </a:rPr>
              <a:t>1.    Tela: 1 m normal, 2 m </a:t>
            </a:r>
            <a:r>
              <a:rPr lang="en-US" sz="1100">
                <a:latin typeface="Arial"/>
              </a:rPr>
              <a:t>premium, </a:t>
            </a:r>
            <a:r>
              <a:rPr lang="es" sz="1100">
                <a:latin typeface="Arial"/>
              </a:rPr>
              <a:t>máximo 10 m</a:t>
            </a:r>
          </a:p>
          <a:p>
            <a:pPr marL="698500" indent="0" algn="just">
              <a:lnSpc>
                <a:spcPts val="2808"/>
              </a:lnSpc>
            </a:pPr>
            <a:r>
              <a:rPr lang="es" sz="1100">
                <a:latin typeface="Arial"/>
              </a:rPr>
              <a:t>2.    Mano de obra: 1 h normal, 1 h </a:t>
            </a:r>
            <a:r>
              <a:rPr lang="en-US" sz="1100">
                <a:latin typeface="Arial"/>
              </a:rPr>
              <a:t>premium, </a:t>
            </a:r>
            <a:r>
              <a:rPr lang="es" sz="1100">
                <a:latin typeface="Arial"/>
              </a:rPr>
              <a:t>máximo 6 h</a:t>
            </a:r>
          </a:p>
          <a:p>
            <a:pPr marL="127000" indent="0" algn="just">
              <a:lnSpc>
                <a:spcPts val="2808"/>
              </a:lnSpc>
              <a:spcAft>
                <a:spcPts val="630"/>
              </a:spcAft>
            </a:pPr>
            <a:r>
              <a:rPr lang="es" sz="1300" b="1">
                <a:solidFill>
                  <a:srgbClr val="201E1F"/>
                </a:solidFill>
                <a:latin typeface="Tahoma"/>
              </a:rPr>
              <a:t>Función objetivo: </a:t>
            </a:r>
            <a:r>
              <a:rPr lang="es" sz="1700" b="1" i="1" spc="200">
                <a:solidFill>
                  <a:srgbClr val="201E1F"/>
                </a:solidFill>
                <a:latin typeface="Times New Roman"/>
              </a:rPr>
              <a:t>Z — 3x</a:t>
            </a:r>
            <a:r>
              <a:rPr lang="es" sz="1300" b="1">
                <a:solidFill>
                  <a:srgbClr val="201E1F"/>
                </a:solidFill>
                <a:latin typeface="Tahoma"/>
              </a:rPr>
              <a:t> + </a:t>
            </a:r>
            <a:r>
              <a:rPr lang="en-US" sz="1700" b="1" i="1" spc="200">
                <a:solidFill>
                  <a:srgbClr val="201E1F"/>
                </a:solidFill>
                <a:latin typeface="Times New Roman"/>
              </a:rPr>
              <a:t>by</a:t>
            </a:r>
          </a:p>
          <a:p>
            <a:pPr marL="127000" indent="0" algn="just">
              <a:spcAft>
                <a:spcPts val="1680"/>
              </a:spcAft>
            </a:pPr>
            <a:r>
              <a:rPr lang="es" sz="1300" b="1">
                <a:solidFill>
                  <a:srgbClr val="201E1F"/>
                </a:solidFill>
                <a:latin typeface="Tahoma"/>
              </a:rPr>
              <a:t>Restricciones:</a:t>
            </a:r>
          </a:p>
          <a:p>
            <a:pPr indent="0" algn="r">
              <a:spcAft>
                <a:spcPts val="1680"/>
              </a:spcAft>
            </a:pPr>
            <a:r>
              <a:rPr lang="es" sz="1700" b="1" i="1" spc="200">
                <a:solidFill>
                  <a:srgbClr val="201E1F"/>
                </a:solidFill>
                <a:latin typeface="Times New Roman"/>
              </a:rPr>
              <a:t>x</a:t>
            </a:r>
            <a:r>
              <a:rPr lang="es" sz="1300" b="1">
                <a:solidFill>
                  <a:srgbClr val="201E1F"/>
                </a:solidFill>
                <a:latin typeface="Tahoma"/>
              </a:rPr>
              <a:t> </a:t>
            </a:r>
            <a:r>
              <a:rPr lang="es" sz="1300" b="1">
                <a:solidFill>
                  <a:srgbClr val="44423E"/>
                </a:solidFill>
                <a:latin typeface="Tahoma"/>
              </a:rPr>
              <a:t>+ </a:t>
            </a:r>
            <a:r>
              <a:rPr lang="es" sz="1700" b="1" i="1" spc="200">
                <a:solidFill>
                  <a:srgbClr val="201E1F"/>
                </a:solidFill>
                <a:latin typeface="Times New Roman"/>
              </a:rPr>
              <a:t>2y</a:t>
            </a:r>
            <a:r>
              <a:rPr lang="es" sz="1300" b="1">
                <a:solidFill>
                  <a:srgbClr val="201E1F"/>
                </a:solidFill>
                <a:latin typeface="Tahoma"/>
              </a:rPr>
              <a:t> </a:t>
            </a:r>
            <a:r>
              <a:rPr lang="es" sz="1300" b="1">
                <a:solidFill>
                  <a:srgbClr val="44423E"/>
                </a:solidFill>
                <a:latin typeface="Tahoma"/>
              </a:rPr>
              <a:t>&lt; </a:t>
            </a:r>
            <a:r>
              <a:rPr lang="es" sz="1300" b="1">
                <a:solidFill>
                  <a:srgbClr val="201E1F"/>
                </a:solidFill>
                <a:latin typeface="Tahoma"/>
              </a:rPr>
              <a:t>10, </a:t>
            </a:r>
            <a:r>
              <a:rPr lang="es" sz="1700" b="1" i="1" spc="200">
                <a:solidFill>
                  <a:srgbClr val="201E1F"/>
                </a:solidFill>
                <a:latin typeface="Times New Roman"/>
              </a:rPr>
              <a:t>x</a:t>
            </a:r>
            <a:r>
              <a:rPr lang="es" sz="1300" b="1">
                <a:solidFill>
                  <a:srgbClr val="201E1F"/>
                </a:solidFill>
                <a:latin typeface="Tahoma"/>
              </a:rPr>
              <a:t> + </a:t>
            </a:r>
            <a:r>
              <a:rPr lang="es" sz="1700" b="1" i="1" spc="200">
                <a:solidFill>
                  <a:srgbClr val="201E1F"/>
                </a:solidFill>
                <a:latin typeface="Times New Roman"/>
              </a:rPr>
              <a:t>y </a:t>
            </a:r>
            <a:r>
              <a:rPr lang="es" sz="1700" b="1" i="1" spc="200">
                <a:solidFill>
                  <a:srgbClr val="44423E"/>
                </a:solidFill>
                <a:latin typeface="Times New Roman"/>
              </a:rPr>
              <a:t>&lt;</a:t>
            </a:r>
            <a:r>
              <a:rPr lang="es" sz="1300" b="1">
                <a:solidFill>
                  <a:srgbClr val="44423E"/>
                </a:solidFill>
                <a:latin typeface="Tahoma"/>
              </a:rPr>
              <a:t> </a:t>
            </a:r>
            <a:r>
              <a:rPr lang="es" sz="1300" b="1">
                <a:solidFill>
                  <a:srgbClr val="201E1F"/>
                </a:solidFill>
                <a:latin typeface="Tahoma"/>
              </a:rPr>
              <a:t>6, </a:t>
            </a:r>
            <a:r>
              <a:rPr lang="es" sz="1700" b="1" i="1" spc="200">
                <a:solidFill>
                  <a:srgbClr val="201E1F"/>
                </a:solidFill>
                <a:latin typeface="Times New Roman"/>
              </a:rPr>
              <a:t>x </a:t>
            </a:r>
            <a:r>
              <a:rPr lang="es" sz="1700" b="1" i="1" spc="200">
                <a:solidFill>
                  <a:srgbClr val="44423E"/>
                </a:solidFill>
                <a:latin typeface="Times New Roman"/>
              </a:rPr>
              <a:t>&gt;</a:t>
            </a:r>
            <a:r>
              <a:rPr lang="es" sz="1300" b="1">
                <a:solidFill>
                  <a:srgbClr val="44423E"/>
                </a:solidFill>
                <a:latin typeface="Tahoma"/>
              </a:rPr>
              <a:t> </a:t>
            </a:r>
            <a:r>
              <a:rPr lang="es" sz="1300" b="1">
                <a:solidFill>
                  <a:srgbClr val="201E1F"/>
                </a:solidFill>
                <a:latin typeface="Tahoma"/>
              </a:rPr>
              <a:t>0, </a:t>
            </a:r>
            <a:r>
              <a:rPr lang="es" sz="1700" b="1" i="1" spc="200">
                <a:solidFill>
                  <a:srgbClr val="201E1F"/>
                </a:solidFill>
                <a:latin typeface="Times New Roman"/>
              </a:rPr>
              <a:t>y </a:t>
            </a:r>
            <a:r>
              <a:rPr lang="es" sz="1700" b="1" i="1" spc="200">
                <a:solidFill>
                  <a:srgbClr val="44423E"/>
                </a:solidFill>
                <a:latin typeface="Times New Roman"/>
              </a:rPr>
              <a:t>&gt;</a:t>
            </a:r>
            <a:r>
              <a:rPr lang="es" sz="1300" b="1">
                <a:solidFill>
                  <a:srgbClr val="44423E"/>
                </a:solidFill>
                <a:latin typeface="Tahoma"/>
              </a:rPr>
              <a:t> </a:t>
            </a:r>
            <a:r>
              <a:rPr lang="es" sz="1300" b="1">
                <a:solidFill>
                  <a:srgbClr val="201E1F"/>
                </a:solidFill>
                <a:latin typeface="Tahoma"/>
              </a:rPr>
              <a:t>0</a:t>
            </a:r>
          </a:p>
          <a:p>
            <a:pPr indent="0"/>
            <a:r>
              <a:rPr lang="es" sz="1150" b="1">
                <a:latin typeface="Arial"/>
              </a:rPr>
              <a:t>Respuesta final: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072896" y="8516112"/>
            <a:ext cx="5458968" cy="158496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/>
          <a:p>
            <a:pPr indent="0"/>
            <a:r>
              <a:rPr lang="es" sz="1200" b="1">
                <a:latin typeface="Arial"/>
              </a:rPr>
              <a:t>Máximo Z = 25 </a:t>
            </a:r>
            <a:r>
              <a:rPr lang="es" sz="1200">
                <a:latin typeface="Arial"/>
              </a:rPr>
              <a:t>^ 6roducer </a:t>
            </a:r>
            <a:r>
              <a:rPr lang="es" sz="1200" b="1">
                <a:latin typeface="Arial"/>
              </a:rPr>
              <a:t>0 camisetas normales y 5 </a:t>
            </a:r>
            <a:r>
              <a:rPr lang="en-US" sz="1200" b="1">
                <a:latin typeface="Arial"/>
              </a:rPr>
              <a:t>premium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0</TotalTime>
  <Words>19706</Words>
  <Application>Microsoft Office PowerPoint</Application>
  <PresentationFormat>Personalizado</PresentationFormat>
  <Paragraphs>4437</Paragraphs>
  <Slides>57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57</vt:i4>
      </vt:variant>
    </vt:vector>
  </HeadingPairs>
  <TitlesOfParts>
    <vt:vector size="66" baseType="lpstr">
      <vt:lpstr>Arial</vt:lpstr>
      <vt:lpstr>Candara</vt:lpstr>
      <vt:lpstr>Century Gothic</vt:lpstr>
      <vt:lpstr>Consolas</vt:lpstr>
      <vt:lpstr>Georgia</vt:lpstr>
      <vt:lpstr>Tahoma</vt:lpstr>
      <vt:lpstr>Times New Roman</vt:lpstr>
      <vt:lpstr>Trebuchet MS</vt:lpstr>
      <vt:lpstr>Malla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Isaias lopez Torres</dc:creator>
  <cp:keywords/>
  <cp:lastModifiedBy>Isaias lopez Torres</cp:lastModifiedBy>
  <cp:revision>1</cp:revision>
  <dcterms:modified xsi:type="dcterms:W3CDTF">2025-09-21T05:03:52Z</dcterms:modified>
</cp:coreProperties>
</file>