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81" r:id="rId3"/>
    <p:sldId id="282" r:id="rId4"/>
    <p:sldId id="283" r:id="rId5"/>
    <p:sldId id="284" r:id="rId6"/>
    <p:sldId id="271" r:id="rId7"/>
    <p:sldId id="273" r:id="rId8"/>
    <p:sldId id="274" r:id="rId9"/>
    <p:sldId id="278" r:id="rId10"/>
    <p:sldId id="277" r:id="rId11"/>
    <p:sldId id="279" r:id="rId12"/>
    <p:sldId id="280" r:id="rId13"/>
    <p:sldId id="270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0DA20-8F25-4A5B-B619-7312D4D5E682}" v="277" dt="2021-09-25T19:18:16.556"/>
    <p1510:client id="{3F0CF7C2-38AF-45BA-A6F4-53B0A0A2A5BA}" v="992" dt="2021-09-26T00:33:4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8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1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7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6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467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cuda-toolk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255400" y="664100"/>
            <a:ext cx="8248633" cy="21503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9600" b="1" dirty="0">
                <a:latin typeface="Consolas"/>
                <a:cs typeface="Arial"/>
              </a:rPr>
              <a:t>PSUDA</a:t>
            </a:r>
            <a:endParaRPr lang="sr-Latn-RS" sz="9600" b="1">
              <a:latin typeface="Consolas"/>
            </a:endParaRPr>
          </a:p>
        </p:txBody>
      </p:sp>
      <p:sp>
        <p:nvSpPr>
          <p:cNvPr id="36" name="Pravougaonik 35">
            <a:extLst>
              <a:ext uri="{FF2B5EF4-FFF2-40B4-BE49-F238E27FC236}">
                <a16:creationId xmlns:a16="http://schemas.microsoft.com/office/drawing/2014/main" id="{54243402-4099-41DA-BE23-7CDC0E1EDA5C}"/>
              </a:ext>
            </a:extLst>
          </p:cNvPr>
          <p:cNvSpPr/>
          <p:nvPr/>
        </p:nvSpPr>
        <p:spPr>
          <a:xfrm>
            <a:off x="2251140" y="3244571"/>
            <a:ext cx="8269923" cy="8663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2500" b="1" dirty="0" err="1">
                <a:solidFill>
                  <a:schemeClr val="tx1"/>
                </a:solidFill>
                <a:latin typeface="Consolas"/>
                <a:cs typeface="Arial"/>
              </a:rPr>
              <a:t>Јован</a:t>
            </a:r>
            <a:r>
              <a:rPr lang="sr-Latn-RS" sz="2500" b="1" dirty="0">
                <a:solidFill>
                  <a:schemeClr val="tx1"/>
                </a:solidFill>
                <a:latin typeface="Consolas"/>
                <a:cs typeface="Arial"/>
              </a:rPr>
              <a:t> </a:t>
            </a:r>
            <a:r>
              <a:rPr lang="sr-Latn-RS" sz="2500" b="1" dirty="0" err="1">
                <a:solidFill>
                  <a:schemeClr val="tx1"/>
                </a:solidFill>
                <a:latin typeface="Consolas"/>
                <a:cs typeface="Arial"/>
              </a:rPr>
              <a:t>Руменић</a:t>
            </a:r>
          </a:p>
          <a:p>
            <a:pPr algn="ctr"/>
            <a:r>
              <a:rPr lang="sr-Latn-RS" sz="2500" b="1" dirty="0" err="1">
                <a:solidFill>
                  <a:schemeClr val="tx1"/>
                </a:solidFill>
                <a:latin typeface="Consolas"/>
                <a:cs typeface="Arial"/>
              </a:rPr>
              <a:t>Стефан</a:t>
            </a:r>
            <a:r>
              <a:rPr lang="sr-Latn-RS" sz="2500" b="1" dirty="0">
                <a:solidFill>
                  <a:schemeClr val="tx1"/>
                </a:solidFill>
                <a:latin typeface="Consolas"/>
                <a:cs typeface="Arial"/>
              </a:rPr>
              <a:t> </a:t>
            </a:r>
            <a:r>
              <a:rPr lang="sr-Latn-RS" sz="2500" b="1" dirty="0" err="1">
                <a:solidFill>
                  <a:schemeClr val="tx1"/>
                </a:solidFill>
                <a:latin typeface="Consolas"/>
                <a:cs typeface="Arial"/>
              </a:rPr>
              <a:t>Исаиловић</a:t>
            </a:r>
          </a:p>
        </p:txBody>
      </p:sp>
      <p:pic>
        <p:nvPicPr>
          <p:cNvPr id="2" name="Slika 2">
            <a:extLst>
              <a:ext uri="{FF2B5EF4-FFF2-40B4-BE49-F238E27FC236}">
                <a16:creationId xmlns:a16="http://schemas.microsoft.com/office/drawing/2014/main" id="{EFB8583E-E307-4AF7-9EA5-7B3C6BB97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200" y="4483027"/>
            <a:ext cx="2226199" cy="2194474"/>
          </a:xfrm>
          <a:prstGeom prst="rect">
            <a:avLst/>
          </a:prstGeom>
        </p:spPr>
      </p:pic>
      <p:pic>
        <p:nvPicPr>
          <p:cNvPr id="12" name="Slika 12" descr="Slika na kojoj se nalazi tekst&#10;&#10;Opis je automatski generisan">
            <a:extLst>
              <a:ext uri="{FF2B5EF4-FFF2-40B4-BE49-F238E27FC236}">
                <a16:creationId xmlns:a16="http://schemas.microsoft.com/office/drawing/2014/main" id="{650BCCEB-AB58-4088-857C-E3DFA7904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479" y="670296"/>
            <a:ext cx="2743200" cy="2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Резултати</a:t>
            </a:r>
            <a:r>
              <a:rPr lang="sr-Latn-RS" sz="6000" b="1" dirty="0">
                <a:latin typeface="Consolas"/>
                <a:cs typeface="Arial"/>
              </a:rPr>
              <a:t> (2)</a:t>
            </a:r>
            <a:endParaRPr lang="sr-Latn-RS" dirty="0" err="1"/>
          </a:p>
        </p:txBody>
      </p:sp>
      <p:pic>
        <p:nvPicPr>
          <p:cNvPr id="2" name="Slika 6">
            <a:extLst>
              <a:ext uri="{FF2B5EF4-FFF2-40B4-BE49-F238E27FC236}">
                <a16:creationId xmlns:a16="http://schemas.microsoft.com/office/drawing/2014/main" id="{A4948A15-C4D5-4FA9-989D-75C675F6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1" y="2125714"/>
            <a:ext cx="4716627" cy="3524422"/>
          </a:xfrm>
          <a:prstGeom prst="rect">
            <a:avLst/>
          </a:prstGeom>
        </p:spPr>
      </p:pic>
      <p:pic>
        <p:nvPicPr>
          <p:cNvPr id="3" name="Slika 4">
            <a:extLst>
              <a:ext uri="{FF2B5EF4-FFF2-40B4-BE49-F238E27FC236}">
                <a16:creationId xmlns:a16="http://schemas.microsoft.com/office/drawing/2014/main" id="{5DACC99A-AED9-4593-8C0B-7911E0308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09" y="2126439"/>
            <a:ext cx="4720153" cy="3516629"/>
          </a:xfrm>
          <a:prstGeom prst="rect">
            <a:avLst/>
          </a:prstGeom>
        </p:spPr>
      </p:pic>
      <p:sp>
        <p:nvSpPr>
          <p:cNvPr id="15" name="Pravougaonik 14">
            <a:extLst>
              <a:ext uri="{FF2B5EF4-FFF2-40B4-BE49-F238E27FC236}">
                <a16:creationId xmlns:a16="http://schemas.microsoft.com/office/drawing/2014/main" id="{BDADCB8B-421F-41CF-AAEA-8647573F9567}"/>
              </a:ext>
            </a:extLst>
          </p:cNvPr>
          <p:cNvSpPr/>
          <p:nvPr/>
        </p:nvSpPr>
        <p:spPr>
          <a:xfrm>
            <a:off x="837156" y="5872151"/>
            <a:ext cx="4488904" cy="632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500" dirty="0" err="1">
                <a:latin typeface="Consolas"/>
                <a:cs typeface="Arial"/>
              </a:rPr>
              <a:t>Димензија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проблема</a:t>
            </a:r>
            <a:r>
              <a:rPr lang="sr-Latn-RS" sz="2500" dirty="0">
                <a:latin typeface="Consolas"/>
                <a:cs typeface="Arial"/>
              </a:rPr>
              <a:t>: 2</a:t>
            </a:r>
          </a:p>
        </p:txBody>
      </p:sp>
      <p:sp>
        <p:nvSpPr>
          <p:cNvPr id="16" name="Pravougaonik 15">
            <a:extLst>
              <a:ext uri="{FF2B5EF4-FFF2-40B4-BE49-F238E27FC236}">
                <a16:creationId xmlns:a16="http://schemas.microsoft.com/office/drawing/2014/main" id="{BDADCB8B-421F-41CF-AAEA-8647573F9567}"/>
              </a:ext>
            </a:extLst>
          </p:cNvPr>
          <p:cNvSpPr/>
          <p:nvPr/>
        </p:nvSpPr>
        <p:spPr>
          <a:xfrm>
            <a:off x="6929894" y="5858451"/>
            <a:ext cx="4488904" cy="632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500" dirty="0" err="1">
                <a:latin typeface="Consolas"/>
                <a:cs typeface="Arial"/>
              </a:rPr>
              <a:t>Димензија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проблема</a:t>
            </a:r>
            <a:r>
              <a:rPr lang="sr-Latn-RS" sz="2500" dirty="0">
                <a:latin typeface="Consolas"/>
                <a:cs typeface="Arial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33281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Резултати</a:t>
            </a:r>
            <a:r>
              <a:rPr lang="sr-Latn-RS" sz="6000" b="1" dirty="0">
                <a:latin typeface="Consolas"/>
                <a:cs typeface="Arial"/>
              </a:rPr>
              <a:t> (3)</a:t>
            </a:r>
            <a:endParaRPr lang="sr-Latn-RS" dirty="0"/>
          </a:p>
        </p:txBody>
      </p:sp>
      <p:pic>
        <p:nvPicPr>
          <p:cNvPr id="2" name="Slika 6">
            <a:extLst>
              <a:ext uri="{FF2B5EF4-FFF2-40B4-BE49-F238E27FC236}">
                <a16:creationId xmlns:a16="http://schemas.microsoft.com/office/drawing/2014/main" id="{A4948A15-C4D5-4FA9-989D-75C675F6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1" y="2125714"/>
            <a:ext cx="4716627" cy="3524422"/>
          </a:xfrm>
          <a:prstGeom prst="rect">
            <a:avLst/>
          </a:prstGeom>
        </p:spPr>
      </p:pic>
      <p:pic>
        <p:nvPicPr>
          <p:cNvPr id="3" name="Slika 4">
            <a:extLst>
              <a:ext uri="{FF2B5EF4-FFF2-40B4-BE49-F238E27FC236}">
                <a16:creationId xmlns:a16="http://schemas.microsoft.com/office/drawing/2014/main" id="{5DACC99A-AED9-4593-8C0B-7911E0308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09" y="2126439"/>
            <a:ext cx="4720153" cy="3516629"/>
          </a:xfrm>
          <a:prstGeom prst="rect">
            <a:avLst/>
          </a:prstGeom>
        </p:spPr>
      </p:pic>
      <p:pic>
        <p:nvPicPr>
          <p:cNvPr id="5" name="Slika 2">
            <a:extLst>
              <a:ext uri="{FF2B5EF4-FFF2-40B4-BE49-F238E27FC236}">
                <a16:creationId xmlns:a16="http://schemas.microsoft.com/office/drawing/2014/main" id="{C2C62DFD-4841-40A5-9589-3AE1DB84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84" y="2105563"/>
            <a:ext cx="4719858" cy="352423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5913D37A-8BAB-4AA5-A9E2-F54726A7E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417" y="2104836"/>
            <a:ext cx="4706190" cy="3524422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8FE24FFF-FDDF-48C2-8C98-E697FAE963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2109537"/>
            <a:ext cx="4698331" cy="3531268"/>
          </a:xfrm>
          <a:prstGeom prst="rect">
            <a:avLst/>
          </a:prstGeom>
        </p:spPr>
      </p:pic>
      <p:pic>
        <p:nvPicPr>
          <p:cNvPr id="9" name="Slika 9">
            <a:extLst>
              <a:ext uri="{FF2B5EF4-FFF2-40B4-BE49-F238E27FC236}">
                <a16:creationId xmlns:a16="http://schemas.microsoft.com/office/drawing/2014/main" id="{1100898C-D33B-4D4B-AA6B-1C3C15BE7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9900" y="2109537"/>
            <a:ext cx="4708357" cy="3531268"/>
          </a:xfrm>
          <a:prstGeom prst="rect">
            <a:avLst/>
          </a:prstGeom>
        </p:spPr>
      </p:pic>
      <p:sp>
        <p:nvSpPr>
          <p:cNvPr id="10" name="Pravougaonik 9">
            <a:extLst>
              <a:ext uri="{FF2B5EF4-FFF2-40B4-BE49-F238E27FC236}">
                <a16:creationId xmlns:a16="http://schemas.microsoft.com/office/drawing/2014/main" id="{067D9833-518D-4B7D-B74E-163BFFBC7726}"/>
              </a:ext>
            </a:extLst>
          </p:cNvPr>
          <p:cNvSpPr/>
          <p:nvPr/>
        </p:nvSpPr>
        <p:spPr>
          <a:xfrm>
            <a:off x="3592882" y="5861712"/>
            <a:ext cx="4488904" cy="632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500" dirty="0" err="1">
                <a:latin typeface="Consolas"/>
                <a:cs typeface="Arial"/>
              </a:rPr>
              <a:t>Димензија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проблема</a:t>
            </a:r>
            <a:r>
              <a:rPr lang="sr-Latn-RS" sz="2500" dirty="0">
                <a:latin typeface="Consolas"/>
                <a:cs typeface="Arial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639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Резултати</a:t>
            </a:r>
            <a:r>
              <a:rPr lang="sr-Latn-RS" sz="6000" b="1" dirty="0">
                <a:latin typeface="Consolas"/>
                <a:cs typeface="Arial"/>
              </a:rPr>
              <a:t> (4)</a:t>
            </a:r>
            <a:endParaRPr lang="sr-Latn-RS" dirty="0"/>
          </a:p>
        </p:txBody>
      </p:sp>
      <p:pic>
        <p:nvPicPr>
          <p:cNvPr id="2" name="Slika 6">
            <a:extLst>
              <a:ext uri="{FF2B5EF4-FFF2-40B4-BE49-F238E27FC236}">
                <a16:creationId xmlns:a16="http://schemas.microsoft.com/office/drawing/2014/main" id="{A4948A15-C4D5-4FA9-989D-75C675F6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1" y="2125714"/>
            <a:ext cx="4716627" cy="3524422"/>
          </a:xfrm>
          <a:prstGeom prst="rect">
            <a:avLst/>
          </a:prstGeom>
        </p:spPr>
      </p:pic>
      <p:pic>
        <p:nvPicPr>
          <p:cNvPr id="3" name="Slika 4">
            <a:extLst>
              <a:ext uri="{FF2B5EF4-FFF2-40B4-BE49-F238E27FC236}">
                <a16:creationId xmlns:a16="http://schemas.microsoft.com/office/drawing/2014/main" id="{5DACC99A-AED9-4593-8C0B-7911E0308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09" y="2126439"/>
            <a:ext cx="4720153" cy="3516629"/>
          </a:xfrm>
          <a:prstGeom prst="rect">
            <a:avLst/>
          </a:prstGeom>
        </p:spPr>
      </p:pic>
      <p:sp>
        <p:nvSpPr>
          <p:cNvPr id="15" name="Pravougaonik 14">
            <a:extLst>
              <a:ext uri="{FF2B5EF4-FFF2-40B4-BE49-F238E27FC236}">
                <a16:creationId xmlns:a16="http://schemas.microsoft.com/office/drawing/2014/main" id="{BDADCB8B-421F-41CF-AAEA-8647573F9567}"/>
              </a:ext>
            </a:extLst>
          </p:cNvPr>
          <p:cNvSpPr/>
          <p:nvPr/>
        </p:nvSpPr>
        <p:spPr>
          <a:xfrm>
            <a:off x="837156" y="5872151"/>
            <a:ext cx="4488904" cy="632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500" dirty="0" err="1">
                <a:latin typeface="Consolas"/>
                <a:cs typeface="Arial"/>
              </a:rPr>
              <a:t>Димензија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проблема</a:t>
            </a:r>
            <a:r>
              <a:rPr lang="sr-Latn-RS" sz="2500" dirty="0">
                <a:latin typeface="Consolas"/>
                <a:cs typeface="Arial"/>
              </a:rPr>
              <a:t>: 2</a:t>
            </a:r>
          </a:p>
        </p:txBody>
      </p:sp>
      <p:sp>
        <p:nvSpPr>
          <p:cNvPr id="16" name="Pravougaonik 15">
            <a:extLst>
              <a:ext uri="{FF2B5EF4-FFF2-40B4-BE49-F238E27FC236}">
                <a16:creationId xmlns:a16="http://schemas.microsoft.com/office/drawing/2014/main" id="{BDADCB8B-421F-41CF-AAEA-8647573F9567}"/>
              </a:ext>
            </a:extLst>
          </p:cNvPr>
          <p:cNvSpPr/>
          <p:nvPr/>
        </p:nvSpPr>
        <p:spPr>
          <a:xfrm>
            <a:off x="6929894" y="5858451"/>
            <a:ext cx="4488904" cy="632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500" dirty="0" err="1">
                <a:latin typeface="Consolas"/>
                <a:cs typeface="Arial"/>
              </a:rPr>
              <a:t>Димензија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проблема</a:t>
            </a:r>
            <a:r>
              <a:rPr lang="sr-Latn-RS" sz="2500" dirty="0">
                <a:latin typeface="Consolas"/>
                <a:cs typeface="Arial"/>
              </a:rPr>
              <a:t>: 3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AD3B8FC5-CDEC-49C6-83FE-69CF8B89D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2109537"/>
            <a:ext cx="4698331" cy="3531268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FDDA11E9-C2BD-4D32-BB59-ECD71CC8E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900" y="2129589"/>
            <a:ext cx="4648200" cy="35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1684860" y="1060345"/>
            <a:ext cx="8820133" cy="48774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9600" dirty="0" err="1">
                <a:latin typeface="Consolas"/>
                <a:cs typeface="Arial"/>
              </a:rPr>
              <a:t>Хвала</a:t>
            </a:r>
            <a:r>
              <a:rPr lang="sr-Latn-RS" sz="9600" dirty="0">
                <a:latin typeface="Consolas"/>
                <a:cs typeface="Arial"/>
              </a:rPr>
              <a:t> </a:t>
            </a:r>
            <a:r>
              <a:rPr lang="sr-Latn-RS" sz="9600" dirty="0" err="1">
                <a:latin typeface="Consolas"/>
                <a:cs typeface="Arial"/>
              </a:rPr>
              <a:t>на</a:t>
            </a:r>
            <a:r>
              <a:rPr lang="sr-Latn-RS" sz="9600" dirty="0">
                <a:latin typeface="Consolas"/>
                <a:cs typeface="Arial"/>
              </a:rPr>
              <a:t> </a:t>
            </a:r>
            <a:r>
              <a:rPr lang="sr-Latn-RS" sz="9600" dirty="0" err="1">
                <a:latin typeface="Consolas"/>
                <a:cs typeface="Arial"/>
              </a:rPr>
              <a:t>пажњи</a:t>
            </a:r>
            <a:r>
              <a:rPr lang="sr-Latn-RS" sz="9600" dirty="0">
                <a:latin typeface="Consolas"/>
                <a:cs typeface="Arial"/>
              </a:rPr>
              <a:t>! :)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775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>
                <a:latin typeface="Consolas"/>
                <a:cs typeface="Arial"/>
              </a:rPr>
              <a:t>ПСО </a:t>
            </a:r>
            <a:r>
              <a:rPr lang="sr-Latn-RS" sz="6000" b="1" dirty="0" err="1">
                <a:latin typeface="Consolas"/>
                <a:cs typeface="Arial"/>
              </a:rPr>
              <a:t>алгоритам</a:t>
            </a:r>
            <a:endParaRPr lang="sr-Latn-RS" dirty="0" err="1"/>
          </a:p>
        </p:txBody>
      </p:sp>
      <p:sp>
        <p:nvSpPr>
          <p:cNvPr id="9" name="Pravougaonik 8">
            <a:extLst>
              <a:ext uri="{FF2B5EF4-FFF2-40B4-BE49-F238E27FC236}">
                <a16:creationId xmlns:a16="http://schemas.microsoft.com/office/drawing/2014/main" id="{6502A665-232A-4FEA-B7E5-E052A3C2672E}"/>
              </a:ext>
            </a:extLst>
          </p:cNvPr>
          <p:cNvSpPr/>
          <p:nvPr/>
        </p:nvSpPr>
        <p:spPr>
          <a:xfrm>
            <a:off x="2196201" y="2163238"/>
            <a:ext cx="7797450" cy="2882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Particle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Swarm</a:t>
            </a:r>
            <a:r>
              <a:rPr lang="sr-Latn-RS" sz="2500" dirty="0">
                <a:latin typeface="Consolas"/>
                <a:cs typeface="Arial"/>
              </a:rPr>
              <a:t> </a:t>
            </a:r>
            <a:r>
              <a:rPr lang="sr-Latn-RS" sz="2500" dirty="0" err="1">
                <a:latin typeface="Consolas"/>
                <a:cs typeface="Arial"/>
              </a:rPr>
              <a:t>Optimization</a:t>
            </a:r>
            <a:endParaRPr lang="sr-Latn-RS" dirty="0" err="1">
              <a:cs typeface="Arial" panose="020B0604020202020204"/>
            </a:endParaRPr>
          </a:p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Заснован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на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понашању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јединки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унутар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групе</a:t>
            </a:r>
          </a:p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Рој</a:t>
            </a:r>
            <a:r>
              <a:rPr lang="sr-Latn-RS" sz="2500" dirty="0">
                <a:latin typeface="Consolas"/>
                <a:cs typeface="Arial"/>
              </a:rPr>
              <a:t> - </a:t>
            </a:r>
            <a:r>
              <a:rPr lang="sr-Latn-RS" sz="2500" dirty="0" err="1">
                <a:latin typeface="Consolas"/>
                <a:cs typeface="Arial"/>
              </a:rPr>
              <a:t>честице</a:t>
            </a:r>
          </a:p>
        </p:txBody>
      </p:sp>
    </p:spTree>
    <p:extLst>
      <p:ext uri="{BB962C8B-B14F-4D97-AF65-F5344CB8AC3E}">
        <p14:creationId xmlns:p14="http://schemas.microsoft.com/office/powerpoint/2010/main" val="277684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>
                <a:latin typeface="Consolas"/>
                <a:cs typeface="Arial"/>
              </a:rPr>
              <a:t>CUDA </a:t>
            </a:r>
            <a:r>
              <a:rPr lang="sr-Latn-RS" sz="6000" b="1" dirty="0" err="1">
                <a:latin typeface="Consolas"/>
                <a:cs typeface="Arial"/>
              </a:rPr>
              <a:t>aрхитектура</a:t>
            </a:r>
            <a:endParaRPr lang="sr-Latn-RS" dirty="0" err="1"/>
          </a:p>
        </p:txBody>
      </p:sp>
      <p:sp>
        <p:nvSpPr>
          <p:cNvPr id="9" name="Pravougaonik 8">
            <a:extLst>
              <a:ext uri="{FF2B5EF4-FFF2-40B4-BE49-F238E27FC236}">
                <a16:creationId xmlns:a16="http://schemas.microsoft.com/office/drawing/2014/main" id="{6502A665-232A-4FEA-B7E5-E052A3C2672E}"/>
              </a:ext>
            </a:extLst>
          </p:cNvPr>
          <p:cNvSpPr/>
          <p:nvPr/>
        </p:nvSpPr>
        <p:spPr>
          <a:xfrm>
            <a:off x="2196201" y="2163238"/>
            <a:ext cx="7797450" cy="2882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Ø"/>
            </a:pPr>
            <a:r>
              <a:rPr lang="sr-Latn-RS" sz="2500" dirty="0">
                <a:latin typeface="Consolas"/>
                <a:cs typeface="Arial"/>
              </a:rPr>
              <a:t>NVIDIA 2006.</a:t>
            </a:r>
          </a:p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Користи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се</a:t>
            </a:r>
            <a:r>
              <a:rPr lang="sr-Latn-RS" sz="2500" dirty="0">
                <a:latin typeface="Consolas"/>
                <a:cs typeface="Arial"/>
              </a:rPr>
              <a:t> у </a:t>
            </a:r>
            <a:r>
              <a:rPr lang="sr-Latn-RS" sz="2500" dirty="0" err="1">
                <a:latin typeface="Consolas"/>
                <a:cs typeface="Arial"/>
              </a:rPr>
              <a:t>многим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областима</a:t>
            </a:r>
            <a:r>
              <a:rPr lang="sr-Latn-RS" sz="2500" dirty="0">
                <a:latin typeface="Consolas"/>
                <a:cs typeface="Arial"/>
              </a:rPr>
              <a:t>  </a:t>
            </a:r>
            <a:r>
              <a:rPr lang="sr-Latn-RS" sz="2500" dirty="0" err="1">
                <a:latin typeface="Consolas"/>
                <a:cs typeface="Arial"/>
              </a:rPr>
              <a:t>због</a:t>
            </a:r>
            <a:r>
              <a:rPr lang="sr-Latn-RS" sz="2500" dirty="0">
                <a:latin typeface="Consolas"/>
                <a:cs typeface="Arial"/>
              </a:rPr>
              <a:t> </a:t>
            </a:r>
            <a:r>
              <a:rPr lang="sr-Latn-RS" sz="2500" dirty="0" err="1">
                <a:latin typeface="Consolas"/>
                <a:cs typeface="Arial"/>
              </a:rPr>
              <a:t>паралелизације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на</a:t>
            </a:r>
            <a:r>
              <a:rPr lang="sr-Latn-RS" sz="2500" dirty="0">
                <a:latin typeface="Consolas"/>
                <a:cs typeface="Arial"/>
              </a:rPr>
              <a:t> GPU</a:t>
            </a:r>
          </a:p>
          <a:p>
            <a:pPr marL="342900" indent="-342900">
              <a:buFont typeface="Wingdings"/>
              <a:buChar char="Ø"/>
            </a:pPr>
            <a:r>
              <a:rPr lang="sr-Latn-RS" sz="2500" dirty="0">
                <a:latin typeface="Consolas"/>
                <a:cs typeface="Arial"/>
              </a:rPr>
              <a:t>CUDA </a:t>
            </a:r>
            <a:r>
              <a:rPr lang="sr-Latn-RS" sz="2500" dirty="0" err="1">
                <a:latin typeface="Consolas"/>
                <a:cs typeface="Arial"/>
              </a:rPr>
              <a:t>Toolkit</a:t>
            </a:r>
            <a:r>
              <a:rPr lang="sr-Latn-RS" sz="2500" dirty="0">
                <a:latin typeface="Consolas"/>
                <a:cs typeface="Arial"/>
              </a:rPr>
              <a:t> - </a:t>
            </a:r>
            <a:r>
              <a:rPr lang="sr-Latn-RS" sz="2000" dirty="0">
                <a:solidFill>
                  <a:schemeClr val="tx1"/>
                </a:solidFill>
                <a:latin typeface="Consolas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</a:t>
            </a:r>
            <a:r>
              <a:rPr lang="sr-Latn-RS" sz="2000" dirty="0">
                <a:solidFill>
                  <a:schemeClr val="tx1"/>
                </a:solidFill>
                <a:latin typeface="Consolas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website</a:t>
            </a:r>
            <a:endParaRPr lang="sr-Latn-RS" sz="200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981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>
                <a:latin typeface="Consolas"/>
                <a:cs typeface="Arial"/>
              </a:rPr>
              <a:t>CUDA </a:t>
            </a:r>
            <a:r>
              <a:rPr lang="sr-Latn-RS" sz="6000" b="1" dirty="0" err="1">
                <a:latin typeface="Consolas"/>
                <a:cs typeface="Arial"/>
              </a:rPr>
              <a:t>основе</a:t>
            </a:r>
          </a:p>
        </p:txBody>
      </p:sp>
      <p:sp>
        <p:nvSpPr>
          <p:cNvPr id="9" name="Pravougaonik 8">
            <a:extLst>
              <a:ext uri="{FF2B5EF4-FFF2-40B4-BE49-F238E27FC236}">
                <a16:creationId xmlns:a16="http://schemas.microsoft.com/office/drawing/2014/main" id="{6502A665-232A-4FEA-B7E5-E052A3C2672E}"/>
              </a:ext>
            </a:extLst>
          </p:cNvPr>
          <p:cNvSpPr/>
          <p:nvPr/>
        </p:nvSpPr>
        <p:spPr>
          <a:xfrm>
            <a:off x="2196201" y="2163238"/>
            <a:ext cx="7797450" cy="43159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Ø"/>
            </a:pPr>
            <a:r>
              <a:rPr lang="sr-Latn-RS" sz="2500" dirty="0">
                <a:latin typeface="Consolas"/>
                <a:cs typeface="Arial"/>
              </a:rPr>
              <a:t>Host – Device</a:t>
            </a:r>
          </a:p>
          <a:p>
            <a:pPr marL="342900" indent="-342900">
              <a:buFont typeface="Wingdings"/>
              <a:buChar char="Ø"/>
            </a:pPr>
            <a:endParaRPr lang="sr-Latn-RS" sz="2500" dirty="0">
              <a:latin typeface="Consolas"/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Ток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извршавања</a:t>
            </a:r>
            <a:endParaRPr lang="sr-Latn-RS" sz="2500">
              <a:latin typeface="Consolas"/>
              <a:cs typeface="Arial"/>
            </a:endParaRPr>
          </a:p>
          <a:p>
            <a:pPr marL="914400" lvl="1" indent="-457200">
              <a:buAutoNum type="arabicPeriod"/>
            </a:pPr>
            <a:r>
              <a:rPr lang="sr-Latn-RS" sz="2500" dirty="0" err="1">
                <a:latin typeface="Consolas"/>
                <a:cs typeface="Arial"/>
              </a:rPr>
              <a:t>Копирање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података</a:t>
            </a:r>
            <a:r>
              <a:rPr lang="sr-Latn-RS" sz="2500" dirty="0">
                <a:latin typeface="Consolas"/>
                <a:cs typeface="Arial"/>
              </a:rPr>
              <a:t> у GPU </a:t>
            </a:r>
            <a:r>
              <a:rPr lang="sr-Latn-RS" sz="2500" dirty="0" err="1">
                <a:latin typeface="Consolas"/>
                <a:cs typeface="Arial"/>
              </a:rPr>
              <a:t>меморију</a:t>
            </a:r>
            <a:endParaRPr lang="sr-Latn-RS" sz="2500">
              <a:latin typeface="Consolas"/>
              <a:cs typeface="Arial"/>
            </a:endParaRPr>
          </a:p>
          <a:p>
            <a:pPr marL="914400" lvl="1" indent="-457200">
              <a:buAutoNum type="arabicPeriod"/>
            </a:pPr>
            <a:r>
              <a:rPr lang="sr-Latn-RS" sz="2500" dirty="0" err="1">
                <a:latin typeface="Consolas"/>
                <a:cs typeface="Arial"/>
              </a:rPr>
              <a:t>Учитавање</a:t>
            </a:r>
            <a:r>
              <a:rPr lang="sr-Latn-RS" sz="2500" dirty="0">
                <a:latin typeface="Consolas"/>
                <a:cs typeface="Arial"/>
              </a:rPr>
              <a:t> и </a:t>
            </a:r>
            <a:r>
              <a:rPr lang="sr-Latn-RS" sz="2500" dirty="0" err="1">
                <a:latin typeface="Consolas"/>
                <a:cs typeface="Arial"/>
              </a:rPr>
              <a:t>извшавање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програма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на</a:t>
            </a:r>
            <a:r>
              <a:rPr lang="sr-Latn-RS" sz="2500" dirty="0">
                <a:latin typeface="Consolas"/>
                <a:cs typeface="Arial"/>
              </a:rPr>
              <a:t> GPU</a:t>
            </a:r>
          </a:p>
          <a:p>
            <a:pPr marL="914400" lvl="1" indent="-457200">
              <a:buAutoNum type="arabicPeriod"/>
            </a:pPr>
            <a:r>
              <a:rPr lang="sr-Latn-RS" sz="2500" dirty="0" err="1">
                <a:latin typeface="Consolas"/>
                <a:cs typeface="Arial"/>
              </a:rPr>
              <a:t>Копирање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резултата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из</a:t>
            </a:r>
            <a:r>
              <a:rPr lang="sr-Latn-RS" sz="2500" dirty="0">
                <a:latin typeface="Consolas"/>
                <a:cs typeface="Arial"/>
              </a:rPr>
              <a:t> GPU u </a:t>
            </a:r>
            <a:r>
              <a:rPr lang="sr-Latn-RS" sz="2500" dirty="0" err="1">
                <a:latin typeface="Consolas"/>
                <a:cs typeface="Arial"/>
              </a:rPr>
              <a:t>главну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меморију</a:t>
            </a:r>
          </a:p>
          <a:p>
            <a:pPr lvl="1"/>
            <a:endParaRPr lang="sr-Latn-RS" sz="2500" dirty="0">
              <a:latin typeface="Consolas"/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Кернел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функција</a:t>
            </a:r>
            <a:endParaRPr lang="sr-Latn-RS" sz="2500" dirty="0">
              <a:latin typeface="Consolas"/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sr-Latn-RS" sz="2500" dirty="0" err="1">
                <a:latin typeface="Consolas"/>
                <a:cs typeface="Arial"/>
              </a:rPr>
              <a:t>Нити</a:t>
            </a:r>
            <a:r>
              <a:rPr lang="sr-Latn-RS" sz="2500" dirty="0">
                <a:latin typeface="Consolas"/>
                <a:cs typeface="Arial"/>
              </a:rPr>
              <a:t> и </a:t>
            </a:r>
            <a:r>
              <a:rPr lang="sr-Latn-RS" sz="2500" dirty="0" err="1">
                <a:latin typeface="Consolas"/>
                <a:cs typeface="Arial"/>
              </a:rPr>
              <a:t>блокови</a:t>
            </a:r>
          </a:p>
          <a:p>
            <a:endParaRPr lang="sr-Latn-RS" sz="2500" dirty="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5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>
                <a:latin typeface="Consolas"/>
                <a:cs typeface="Arial"/>
              </a:rPr>
              <a:t>CUDA </a:t>
            </a:r>
            <a:r>
              <a:rPr lang="sr-Latn-RS" sz="6000" b="1" dirty="0" err="1">
                <a:latin typeface="Consolas"/>
                <a:cs typeface="Arial"/>
              </a:rPr>
              <a:t>Flow</a:t>
            </a:r>
          </a:p>
        </p:txBody>
      </p:sp>
      <p:pic>
        <p:nvPicPr>
          <p:cNvPr id="2" name="Slika 2">
            <a:extLst>
              <a:ext uri="{FF2B5EF4-FFF2-40B4-BE49-F238E27FC236}">
                <a16:creationId xmlns:a16="http://schemas.microsoft.com/office/drawing/2014/main" id="{3C61FAEC-8BE2-408C-BA6C-7DD77C14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002" y="1871999"/>
            <a:ext cx="4987448" cy="44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Проблем</a:t>
            </a:r>
            <a:endParaRPr lang="sr-Latn-RS" sz="6000" b="1">
              <a:cs typeface="Arial"/>
            </a:endParaRPr>
          </a:p>
        </p:txBody>
      </p:sp>
      <p:sp>
        <p:nvSpPr>
          <p:cNvPr id="9" name="Pravougaonik 8">
            <a:extLst>
              <a:ext uri="{FF2B5EF4-FFF2-40B4-BE49-F238E27FC236}">
                <a16:creationId xmlns:a16="http://schemas.microsoft.com/office/drawing/2014/main" id="{6502A665-232A-4FEA-B7E5-E052A3C2672E}"/>
              </a:ext>
            </a:extLst>
          </p:cNvPr>
          <p:cNvSpPr/>
          <p:nvPr/>
        </p:nvSpPr>
        <p:spPr>
          <a:xfrm>
            <a:off x="2246333" y="2845028"/>
            <a:ext cx="7787424" cy="17492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2500" dirty="0" err="1">
                <a:latin typeface="Consolas"/>
                <a:ea typeface="+mn-lt"/>
                <a:cs typeface="+mn-lt"/>
              </a:rPr>
              <a:t>Дате</a:t>
            </a:r>
            <a:r>
              <a:rPr lang="sr-Latn-RS" sz="2500" dirty="0">
                <a:latin typeface="Consolas"/>
                <a:ea typeface="+mn-lt"/>
                <a:cs typeface="+mn-lt"/>
              </a:rPr>
              <a:t> 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су</a:t>
            </a:r>
            <a:r>
              <a:rPr lang="sr-Latn-RS" sz="2500" dirty="0">
                <a:latin typeface="Consolas"/>
                <a:ea typeface="+mn-lt"/>
                <a:cs typeface="+mn-lt"/>
              </a:rPr>
              <a:t> 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функције</a:t>
            </a:r>
            <a:r>
              <a:rPr lang="sr-Latn-RS" sz="2500" dirty="0">
                <a:latin typeface="Consolas"/>
                <a:ea typeface="+mn-lt"/>
                <a:cs typeface="+mn-lt"/>
              </a:rPr>
              <a:t> 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f</a:t>
            </a:r>
            <a:r>
              <a:rPr lang="sr-Latn-RS" sz="2000" dirty="0" err="1">
                <a:latin typeface="Consolas"/>
                <a:ea typeface="+mn-lt"/>
                <a:cs typeface="+mn-lt"/>
              </a:rPr>
              <a:t>∈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R</a:t>
            </a:r>
            <a:r>
              <a:rPr lang="sr-Latn-RS" sz="2500" baseline="30000" dirty="0" err="1">
                <a:latin typeface="Consolas"/>
                <a:ea typeface="+mn-lt"/>
                <a:cs typeface="+mn-lt"/>
              </a:rPr>
              <a:t>n</a:t>
            </a:r>
            <a:r>
              <a:rPr lang="sr-Latn-RS" sz="2500" dirty="0">
                <a:latin typeface="Consolas"/>
                <a:ea typeface="+mn-lt"/>
                <a:cs typeface="+mn-lt"/>
              </a:rPr>
              <a:t>, n</a:t>
            </a:r>
            <a:r>
              <a:rPr lang="sr-Latn-RS" sz="2000" dirty="0">
                <a:latin typeface="Consolas"/>
                <a:ea typeface="+mn-lt"/>
                <a:cs typeface="+mn-lt"/>
              </a:rPr>
              <a:t>∈</a:t>
            </a:r>
            <a:r>
              <a:rPr lang="sr-Latn-RS" sz="2500" dirty="0">
                <a:latin typeface="Consolas"/>
                <a:ea typeface="+mn-lt"/>
                <a:cs typeface="+mn-lt"/>
              </a:rPr>
              <a:t>{1, 2, 3}</a:t>
            </a:r>
          </a:p>
          <a:p>
            <a:pPr algn="ctr"/>
            <a:r>
              <a:rPr lang="sr-Latn-RS" sz="2500" dirty="0">
                <a:latin typeface="Consolas"/>
                <a:ea typeface="+mn-lt"/>
                <a:cs typeface="+mn-lt"/>
              </a:rPr>
              <a:t> 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Потребно</a:t>
            </a:r>
            <a:r>
              <a:rPr lang="sr-Latn-RS" sz="2500" dirty="0">
                <a:latin typeface="Consolas"/>
                <a:ea typeface="+mn-lt"/>
                <a:cs typeface="+mn-lt"/>
              </a:rPr>
              <a:t> 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је</a:t>
            </a:r>
            <a:r>
              <a:rPr lang="sr-Latn-RS" sz="2500" dirty="0">
                <a:latin typeface="Consolas"/>
                <a:ea typeface="+mn-lt"/>
                <a:cs typeface="+mn-lt"/>
              </a:rPr>
              <a:t> 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одредити</a:t>
            </a:r>
            <a:r>
              <a:rPr lang="sr-Latn-RS" sz="2500" dirty="0">
                <a:latin typeface="Consolas"/>
                <a:ea typeface="+mn-lt"/>
                <a:cs typeface="+mn-lt"/>
              </a:rPr>
              <a:t> 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минимум</a:t>
            </a:r>
            <a:r>
              <a:rPr lang="sr-Latn-RS" sz="2500" dirty="0">
                <a:latin typeface="Consolas"/>
                <a:ea typeface="+mn-lt"/>
                <a:cs typeface="+mn-lt"/>
              </a:rPr>
              <a:t> </a:t>
            </a:r>
            <a:r>
              <a:rPr lang="sr-Latn-RS" sz="2500" dirty="0" err="1">
                <a:latin typeface="Consolas"/>
                <a:ea typeface="+mn-lt"/>
                <a:cs typeface="+mn-lt"/>
              </a:rPr>
              <a:t>функције</a:t>
            </a:r>
            <a:r>
              <a:rPr lang="sr-Latn-RS" sz="2500" dirty="0">
                <a:latin typeface="Consolas"/>
                <a:ea typeface="+mn-lt"/>
                <a:cs typeface="+mn-lt"/>
              </a:rPr>
              <a:t> f</a:t>
            </a:r>
            <a:endParaRPr lang="sr-Latn-RS" sz="250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39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SyncPSO</a:t>
            </a:r>
            <a:r>
              <a:rPr lang="sr-Latn-RS" sz="6000" b="1" dirty="0">
                <a:latin typeface="Consolas"/>
                <a:cs typeface="Arial"/>
              </a:rPr>
              <a:t> </a:t>
            </a:r>
            <a:r>
              <a:rPr lang="sr-Latn-RS" sz="6000" b="1" dirty="0" err="1">
                <a:latin typeface="Consolas"/>
                <a:cs typeface="Arial"/>
              </a:rPr>
              <a:t>алгоритам</a:t>
            </a:r>
            <a:endParaRPr lang="sr-Latn-RS" sz="6000" b="1" dirty="0" err="1">
              <a:cs typeface="Arial"/>
            </a:endParaRPr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CDAFA034-EF6F-40C6-87B2-820E4080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789" y="1528126"/>
            <a:ext cx="7795228" cy="54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RingPSO</a:t>
            </a:r>
            <a:r>
              <a:rPr lang="sr-Latn-RS" sz="6000" b="1" dirty="0">
                <a:latin typeface="Consolas"/>
                <a:cs typeface="Arial"/>
              </a:rPr>
              <a:t> </a:t>
            </a:r>
            <a:r>
              <a:rPr lang="sr-Latn-RS" sz="6000" b="1" dirty="0" err="1">
                <a:latin typeface="Consolas"/>
                <a:cs typeface="Arial"/>
              </a:rPr>
              <a:t>алгоритам</a:t>
            </a:r>
            <a:endParaRPr lang="sr-Latn-RS" sz="6000" b="1" dirty="0" err="1">
              <a:cs typeface="Arial"/>
            </a:endParaRPr>
          </a:p>
        </p:txBody>
      </p:sp>
      <p:pic>
        <p:nvPicPr>
          <p:cNvPr id="3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7A1E1E03-D95C-4ADC-864A-C3A0D2DF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16" y="2405544"/>
            <a:ext cx="7805804" cy="36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A0E91830-666C-40C2-8127-183FC95DDDBB}"/>
              </a:ext>
            </a:extLst>
          </p:cNvPr>
          <p:cNvSpPr/>
          <p:nvPr/>
        </p:nvSpPr>
        <p:spPr>
          <a:xfrm>
            <a:off x="2196202" y="218134"/>
            <a:ext cx="7797450" cy="108751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r-Latn-RS" sz="6000" b="1" dirty="0" err="1">
                <a:latin typeface="Consolas"/>
                <a:cs typeface="Arial"/>
              </a:rPr>
              <a:t>Резултати</a:t>
            </a:r>
            <a:r>
              <a:rPr lang="sr-Latn-RS" sz="6000" b="1" dirty="0">
                <a:latin typeface="Consolas"/>
                <a:cs typeface="Arial"/>
              </a:rPr>
              <a:t> (1)</a:t>
            </a:r>
          </a:p>
        </p:txBody>
      </p:sp>
      <p:pic>
        <p:nvPicPr>
          <p:cNvPr id="2" name="Slika 6">
            <a:extLst>
              <a:ext uri="{FF2B5EF4-FFF2-40B4-BE49-F238E27FC236}">
                <a16:creationId xmlns:a16="http://schemas.microsoft.com/office/drawing/2014/main" id="{A4948A15-C4D5-4FA9-989D-75C675F6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1" y="2125714"/>
            <a:ext cx="4716627" cy="3524422"/>
          </a:xfrm>
          <a:prstGeom prst="rect">
            <a:avLst/>
          </a:prstGeom>
        </p:spPr>
      </p:pic>
      <p:pic>
        <p:nvPicPr>
          <p:cNvPr id="3" name="Slika 4">
            <a:extLst>
              <a:ext uri="{FF2B5EF4-FFF2-40B4-BE49-F238E27FC236}">
                <a16:creationId xmlns:a16="http://schemas.microsoft.com/office/drawing/2014/main" id="{5DACC99A-AED9-4593-8C0B-7911E0308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09" y="2126439"/>
            <a:ext cx="4720153" cy="3516629"/>
          </a:xfrm>
          <a:prstGeom prst="rect">
            <a:avLst/>
          </a:prstGeom>
        </p:spPr>
      </p:pic>
      <p:pic>
        <p:nvPicPr>
          <p:cNvPr id="5" name="Slika 2">
            <a:extLst>
              <a:ext uri="{FF2B5EF4-FFF2-40B4-BE49-F238E27FC236}">
                <a16:creationId xmlns:a16="http://schemas.microsoft.com/office/drawing/2014/main" id="{C2C62DFD-4841-40A5-9589-3AE1DB84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84" y="2105563"/>
            <a:ext cx="4719858" cy="352423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5913D37A-8BAB-4AA5-A9E2-F54726A7E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417" y="2104836"/>
            <a:ext cx="4706190" cy="3524422"/>
          </a:xfrm>
          <a:prstGeom prst="rect">
            <a:avLst/>
          </a:prstGeom>
        </p:spPr>
      </p:pic>
      <p:sp>
        <p:nvSpPr>
          <p:cNvPr id="7" name="Pravougaonik 6">
            <a:extLst>
              <a:ext uri="{FF2B5EF4-FFF2-40B4-BE49-F238E27FC236}">
                <a16:creationId xmlns:a16="http://schemas.microsoft.com/office/drawing/2014/main" id="{1EE79CFF-034E-47DF-A06A-18CF027EAAEC}"/>
              </a:ext>
            </a:extLst>
          </p:cNvPr>
          <p:cNvSpPr/>
          <p:nvPr/>
        </p:nvSpPr>
        <p:spPr>
          <a:xfrm>
            <a:off x="3592882" y="5903466"/>
            <a:ext cx="4488904" cy="6323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500" dirty="0" err="1">
                <a:latin typeface="Consolas"/>
                <a:cs typeface="Arial"/>
              </a:rPr>
              <a:t>Димензија</a:t>
            </a:r>
            <a:r>
              <a:rPr lang="sr-Latn-RS" sz="2500" dirty="0">
                <a:latin typeface="Consolas"/>
                <a:cs typeface="Arial"/>
              </a:rPr>
              <a:t> </a:t>
            </a:r>
            <a:r>
              <a:rPr lang="sr-Latn-RS" sz="2500" dirty="0" err="1">
                <a:latin typeface="Consolas"/>
                <a:cs typeface="Arial"/>
              </a:rPr>
              <a:t>проблема</a:t>
            </a:r>
            <a:r>
              <a:rPr lang="sr-Latn-RS" sz="2500" dirty="0">
                <a:latin typeface="Consolas"/>
                <a:cs typeface="Arial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653515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4" baseType="lpstr">
      <vt:lpstr>Madison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468</cp:revision>
  <dcterms:created xsi:type="dcterms:W3CDTF">2021-09-25T16:26:01Z</dcterms:created>
  <dcterms:modified xsi:type="dcterms:W3CDTF">2021-09-26T00:33:55Z</dcterms:modified>
</cp:coreProperties>
</file>