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2" r:id="rId17"/>
    <p:sldId id="273" r:id="rId18"/>
    <p:sldId id="270"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5827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7079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430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02888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5632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082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413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2022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386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1826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922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568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019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416371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10/1/2018</a:t>
            </a:fld>
            <a:endParaRPr lang="en-US" dirty="0"/>
          </a:p>
        </p:txBody>
      </p:sp>
    </p:spTree>
    <p:extLst>
      <p:ext uri="{BB962C8B-B14F-4D97-AF65-F5344CB8AC3E}">
        <p14:creationId xmlns:p14="http://schemas.microsoft.com/office/powerpoint/2010/main" val="293743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962268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08B26-96AC-417B-AA3F-6691F9F8F4E2}"/>
              </a:ext>
            </a:extLst>
          </p:cNvPr>
          <p:cNvSpPr>
            <a:spLocks noGrp="1"/>
          </p:cNvSpPr>
          <p:nvPr>
            <p:ph type="ctrTitle"/>
          </p:nvPr>
        </p:nvSpPr>
        <p:spPr>
          <a:xfrm>
            <a:off x="1550902" y="1771414"/>
            <a:ext cx="7766936" cy="1646302"/>
          </a:xfrm>
        </p:spPr>
        <p:txBody>
          <a:bodyPr/>
          <a:lstStyle/>
          <a:p>
            <a:r>
              <a:rPr lang="es-MX" dirty="0"/>
              <a:t>CÓMPUTO MÓVIL</a:t>
            </a:r>
          </a:p>
        </p:txBody>
      </p:sp>
      <p:sp>
        <p:nvSpPr>
          <p:cNvPr id="3" name="Subtítulo 2">
            <a:extLst>
              <a:ext uri="{FF2B5EF4-FFF2-40B4-BE49-F238E27FC236}">
                <a16:creationId xmlns:a16="http://schemas.microsoft.com/office/drawing/2014/main" id="{E187F4ED-04F2-4A7A-AC8A-11AC720B5126}"/>
              </a:ext>
            </a:extLst>
          </p:cNvPr>
          <p:cNvSpPr>
            <a:spLocks noGrp="1"/>
          </p:cNvSpPr>
          <p:nvPr>
            <p:ph type="subTitle" idx="1"/>
          </p:nvPr>
        </p:nvSpPr>
        <p:spPr>
          <a:xfrm>
            <a:off x="1550902" y="3417716"/>
            <a:ext cx="7766936" cy="1096899"/>
          </a:xfrm>
        </p:spPr>
        <p:txBody>
          <a:bodyPr/>
          <a:lstStyle/>
          <a:p>
            <a:r>
              <a:rPr lang="es-MX" dirty="0"/>
              <a:t>González González Dora Isabel</a:t>
            </a:r>
          </a:p>
        </p:txBody>
      </p:sp>
      <p:pic>
        <p:nvPicPr>
          <p:cNvPr id="5" name="Imagen 4">
            <a:extLst>
              <a:ext uri="{FF2B5EF4-FFF2-40B4-BE49-F238E27FC236}">
                <a16:creationId xmlns:a16="http://schemas.microsoft.com/office/drawing/2014/main" id="{2E82526B-8FC4-48F8-836D-F84AF18D76D1}"/>
              </a:ext>
            </a:extLst>
          </p:cNvPr>
          <p:cNvPicPr>
            <a:picLocks noChangeAspect="1"/>
          </p:cNvPicPr>
          <p:nvPr/>
        </p:nvPicPr>
        <p:blipFill>
          <a:blip r:embed="rId2"/>
          <a:stretch>
            <a:fillRect/>
          </a:stretch>
        </p:blipFill>
        <p:spPr>
          <a:xfrm>
            <a:off x="1550902" y="3417716"/>
            <a:ext cx="3574434" cy="2553167"/>
          </a:xfrm>
          <a:prstGeom prst="rect">
            <a:avLst/>
          </a:prstGeom>
        </p:spPr>
      </p:pic>
    </p:spTree>
    <p:extLst>
      <p:ext uri="{BB962C8B-B14F-4D97-AF65-F5344CB8AC3E}">
        <p14:creationId xmlns:p14="http://schemas.microsoft.com/office/powerpoint/2010/main" val="70379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16BAA-E697-4544-86D7-028267850239}"/>
              </a:ext>
            </a:extLst>
          </p:cNvPr>
          <p:cNvSpPr>
            <a:spLocks noGrp="1"/>
          </p:cNvSpPr>
          <p:nvPr>
            <p:ph type="title"/>
          </p:nvPr>
        </p:nvSpPr>
        <p:spPr/>
        <p:txBody>
          <a:bodyPr>
            <a:normAutofit fontScale="90000"/>
          </a:bodyPr>
          <a:lstStyle/>
          <a:p>
            <a:r>
              <a:rPr lang="es-ES_tradnl" b="1" dirty="0"/>
              <a:t>Aplicaciones Móviles con Acceso al Hardware de los Dispositivos</a:t>
            </a:r>
            <a:br>
              <a:rPr lang="es-MX" dirty="0"/>
            </a:br>
            <a:endParaRPr lang="es-MX" dirty="0"/>
          </a:p>
        </p:txBody>
      </p:sp>
      <p:sp>
        <p:nvSpPr>
          <p:cNvPr id="3" name="Marcador de contenido 2">
            <a:extLst>
              <a:ext uri="{FF2B5EF4-FFF2-40B4-BE49-F238E27FC236}">
                <a16:creationId xmlns:a16="http://schemas.microsoft.com/office/drawing/2014/main" id="{769E7DA0-6725-48A4-8711-ED034504E0B1}"/>
              </a:ext>
            </a:extLst>
          </p:cNvPr>
          <p:cNvSpPr>
            <a:spLocks noGrp="1"/>
          </p:cNvSpPr>
          <p:nvPr>
            <p:ph idx="1"/>
          </p:nvPr>
        </p:nvSpPr>
        <p:spPr/>
        <p:txBody>
          <a:bodyPr/>
          <a:lstStyle/>
          <a:p>
            <a:r>
              <a:rPr lang="es-ES_tradnl" dirty="0"/>
              <a:t>Los teléfonos celulares, de alta gama, traen un conjunto de componentes y sensores que podrían ser utilizados en la construcción de aplicaciones más elaboradas. Entre los sensores actuales se encuentran: Aceleró</a:t>
            </a:r>
            <a:r>
              <a:rPr lang="it-IT" dirty="0"/>
              <a:t>metro; Giroscopio; Campo Magne</a:t>
            </a:r>
            <a:r>
              <a:rPr lang="es-ES_tradnl" dirty="0"/>
              <a:t>́tico; Brú</a:t>
            </a:r>
            <a:r>
              <a:rPr lang="pt-PT" dirty="0"/>
              <a:t>jula; GPS; Proximidad; Luz ambiente; Ca</a:t>
            </a:r>
            <a:r>
              <a:rPr lang="es-ES_tradnl" dirty="0"/>
              <a:t>́</a:t>
            </a:r>
            <a:r>
              <a:rPr lang="it-IT" dirty="0"/>
              <a:t>mara; Micro</a:t>
            </a:r>
            <a:r>
              <a:rPr lang="es-ES_tradnl" dirty="0"/>
              <a:t>́fono; </a:t>
            </a:r>
            <a:r>
              <a:rPr lang="es-ES_tradnl" dirty="0" err="1"/>
              <a:t>Presio</a:t>
            </a:r>
            <a:r>
              <a:rPr lang="es-ES_tradnl" dirty="0"/>
              <a:t>́</a:t>
            </a:r>
            <a:r>
              <a:rPr lang="pt-PT" dirty="0"/>
              <a:t>n Atmosfe</a:t>
            </a:r>
            <a:r>
              <a:rPr lang="es-ES_tradnl" dirty="0"/>
              <a:t>́rica; Temperatura Ambiental; Humedad Relativa. Incluso los últimos equipos comienzan a incorporar sensores corporales, como por ejemplo medidor de pulsaciones. Esto permite generar aplicaciones innovadoras utilizando el hardware de los dispositivos.</a:t>
            </a:r>
            <a:endParaRPr lang="es-MX" dirty="0"/>
          </a:p>
          <a:p>
            <a:endParaRPr lang="es-MX" dirty="0"/>
          </a:p>
        </p:txBody>
      </p:sp>
    </p:spTree>
    <p:extLst>
      <p:ext uri="{BB962C8B-B14F-4D97-AF65-F5344CB8AC3E}">
        <p14:creationId xmlns:p14="http://schemas.microsoft.com/office/powerpoint/2010/main" val="5070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27692B-6EB3-4B37-9BE0-BAFFD0087882}"/>
              </a:ext>
            </a:extLst>
          </p:cNvPr>
          <p:cNvSpPr>
            <a:spLocks noGrp="1"/>
          </p:cNvSpPr>
          <p:nvPr>
            <p:ph idx="1"/>
          </p:nvPr>
        </p:nvSpPr>
        <p:spPr/>
        <p:txBody>
          <a:bodyPr/>
          <a:lstStyle/>
          <a:p>
            <a:r>
              <a:rPr lang="es-ES_tradnl" dirty="0"/>
              <a:t>Las aplicaciones nativas siempre han tenido como punto favorable la posibilidad de acceder al hardware de los dispositivos. Si bien es cierto que las aplicaciones web no cuentan con acceso total al hardware cada vez surgen </a:t>
            </a:r>
            <a:r>
              <a:rPr lang="es-ES_tradnl" dirty="0" err="1"/>
              <a:t>más</a:t>
            </a:r>
            <a:r>
              <a:rPr lang="es-ES_tradnl" dirty="0"/>
              <a:t> </a:t>
            </a:r>
            <a:r>
              <a:rPr lang="es-ES_tradnl" dirty="0" err="1"/>
              <a:t>APIs</a:t>
            </a:r>
            <a:r>
              <a:rPr lang="es-ES_tradnl" dirty="0"/>
              <a:t> que permiten acceder a distintos sensores y componentes.</a:t>
            </a:r>
            <a:endParaRPr lang="es-MX" dirty="0"/>
          </a:p>
          <a:p>
            <a:endParaRPr lang="es-MX" dirty="0"/>
          </a:p>
        </p:txBody>
      </p:sp>
      <p:pic>
        <p:nvPicPr>
          <p:cNvPr id="5" name="Imagen 4">
            <a:extLst>
              <a:ext uri="{FF2B5EF4-FFF2-40B4-BE49-F238E27FC236}">
                <a16:creationId xmlns:a16="http://schemas.microsoft.com/office/drawing/2014/main" id="{646E5B33-7F50-4597-A0A2-FFD142BC24FD}"/>
              </a:ext>
            </a:extLst>
          </p:cNvPr>
          <p:cNvPicPr>
            <a:picLocks noChangeAspect="1"/>
          </p:cNvPicPr>
          <p:nvPr/>
        </p:nvPicPr>
        <p:blipFill>
          <a:blip r:embed="rId2"/>
          <a:stretch>
            <a:fillRect/>
          </a:stretch>
        </p:blipFill>
        <p:spPr>
          <a:xfrm>
            <a:off x="4083049" y="3429000"/>
            <a:ext cx="4875893" cy="2730500"/>
          </a:xfrm>
          <a:prstGeom prst="rect">
            <a:avLst/>
          </a:prstGeom>
        </p:spPr>
      </p:pic>
    </p:spTree>
    <p:extLst>
      <p:ext uri="{BB962C8B-B14F-4D97-AF65-F5344CB8AC3E}">
        <p14:creationId xmlns:p14="http://schemas.microsoft.com/office/powerpoint/2010/main" val="342583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B19C5-773A-4B7E-AA70-E8DFCC6B8EB6}"/>
              </a:ext>
            </a:extLst>
          </p:cNvPr>
          <p:cNvSpPr>
            <a:spLocks noGrp="1"/>
          </p:cNvSpPr>
          <p:nvPr>
            <p:ph type="title"/>
          </p:nvPr>
        </p:nvSpPr>
        <p:spPr/>
        <p:txBody>
          <a:bodyPr/>
          <a:lstStyle/>
          <a:p>
            <a:r>
              <a:rPr lang="es-ES_tradnl" dirty="0"/>
              <a:t>Sensores</a:t>
            </a:r>
            <a:endParaRPr lang="es-MX" dirty="0"/>
          </a:p>
        </p:txBody>
      </p:sp>
      <p:sp>
        <p:nvSpPr>
          <p:cNvPr id="3" name="Marcador de contenido 2">
            <a:extLst>
              <a:ext uri="{FF2B5EF4-FFF2-40B4-BE49-F238E27FC236}">
                <a16:creationId xmlns:a16="http://schemas.microsoft.com/office/drawing/2014/main" id="{1A24A4A0-F07C-4839-807A-AF1C0A53FFCF}"/>
              </a:ext>
            </a:extLst>
          </p:cNvPr>
          <p:cNvSpPr>
            <a:spLocks noGrp="1"/>
          </p:cNvSpPr>
          <p:nvPr>
            <p:ph idx="1"/>
          </p:nvPr>
        </p:nvSpPr>
        <p:spPr/>
        <p:txBody>
          <a:bodyPr/>
          <a:lstStyle/>
          <a:p>
            <a:r>
              <a:rPr lang="es-ES_tradnl" dirty="0"/>
              <a:t>Sensores de Movimiento: esta </a:t>
            </a:r>
            <a:r>
              <a:rPr lang="es-ES_tradnl" dirty="0" err="1"/>
              <a:t>especificacio</a:t>
            </a:r>
            <a:r>
              <a:rPr lang="en-US" dirty="0"/>
              <a:t>́</a:t>
            </a:r>
            <a:r>
              <a:rPr lang="es-ES_tradnl" dirty="0"/>
              <a:t>n provee eventos DOM (</a:t>
            </a:r>
            <a:r>
              <a:rPr lang="es-ES_tradnl" dirty="0" err="1"/>
              <a:t>Document</a:t>
            </a:r>
            <a:r>
              <a:rPr lang="es-ES_tradnl" dirty="0"/>
              <a:t> </a:t>
            </a:r>
            <a:r>
              <a:rPr lang="es-ES_tradnl" dirty="0" err="1"/>
              <a:t>Object</a:t>
            </a:r>
            <a:r>
              <a:rPr lang="es-ES_tradnl" dirty="0"/>
              <a:t> </a:t>
            </a:r>
            <a:r>
              <a:rPr lang="es-ES_tradnl" dirty="0" err="1"/>
              <a:t>Model</a:t>
            </a:r>
            <a:r>
              <a:rPr lang="es-ES_tradnl" dirty="0"/>
              <a:t>) para recuperar </a:t>
            </a:r>
            <a:r>
              <a:rPr lang="es-ES_tradnl" dirty="0" err="1"/>
              <a:t>informacio</a:t>
            </a:r>
            <a:r>
              <a:rPr lang="en-US" dirty="0"/>
              <a:t>́</a:t>
            </a:r>
            <a:r>
              <a:rPr lang="es-ES_tradnl" dirty="0"/>
              <a:t>n que describe la </a:t>
            </a:r>
            <a:r>
              <a:rPr lang="es-ES_tradnl" dirty="0" err="1"/>
              <a:t>orientacio</a:t>
            </a:r>
            <a:r>
              <a:rPr lang="en-US" dirty="0"/>
              <a:t>́n fí</a:t>
            </a:r>
            <a:r>
              <a:rPr lang="es-ES_tradnl" dirty="0"/>
              <a:t>sica y el movimiento del dispositivo. Se puede acceder a las coordenadas tridimensionales para ubicarse en el espacio registrando el evento llamado </a:t>
            </a:r>
            <a:r>
              <a:rPr lang="es-ES_tradnl" dirty="0" err="1"/>
              <a:t>deviceorientation</a:t>
            </a:r>
            <a:endParaRPr lang="es-MX" dirty="0"/>
          </a:p>
        </p:txBody>
      </p:sp>
      <p:pic>
        <p:nvPicPr>
          <p:cNvPr id="5" name="Imagen 4">
            <a:extLst>
              <a:ext uri="{FF2B5EF4-FFF2-40B4-BE49-F238E27FC236}">
                <a16:creationId xmlns:a16="http://schemas.microsoft.com/office/drawing/2014/main" id="{94C22910-9139-411E-8C17-9EE2A7348748}"/>
              </a:ext>
            </a:extLst>
          </p:cNvPr>
          <p:cNvPicPr>
            <a:picLocks noChangeAspect="1"/>
          </p:cNvPicPr>
          <p:nvPr/>
        </p:nvPicPr>
        <p:blipFill>
          <a:blip r:embed="rId2"/>
          <a:stretch>
            <a:fillRect/>
          </a:stretch>
        </p:blipFill>
        <p:spPr>
          <a:xfrm>
            <a:off x="6948487" y="3598863"/>
            <a:ext cx="2592521" cy="2890838"/>
          </a:xfrm>
          <a:prstGeom prst="rect">
            <a:avLst/>
          </a:prstGeom>
        </p:spPr>
      </p:pic>
    </p:spTree>
    <p:extLst>
      <p:ext uri="{BB962C8B-B14F-4D97-AF65-F5344CB8AC3E}">
        <p14:creationId xmlns:p14="http://schemas.microsoft.com/office/powerpoint/2010/main" val="15860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6ED0749-01CC-41FF-B037-1748216326F8}"/>
              </a:ext>
            </a:extLst>
          </p:cNvPr>
          <p:cNvSpPr>
            <a:spLocks noGrp="1"/>
          </p:cNvSpPr>
          <p:nvPr>
            <p:ph idx="1"/>
          </p:nvPr>
        </p:nvSpPr>
        <p:spPr/>
        <p:txBody>
          <a:bodyPr/>
          <a:lstStyle/>
          <a:p>
            <a:r>
              <a:rPr lang="es-ES_tradnl" dirty="0"/>
              <a:t>Sensores de proximidad: con esta API se puede acceder al sensor de proximidad del equipo, el cual permite determinar si se encuentra cerca o no de otro objeto, generalmente el sensor de proximidad en los tele</a:t>
            </a:r>
            <a:r>
              <a:rPr lang="en-US" dirty="0"/>
              <a:t>́</a:t>
            </a:r>
            <a:r>
              <a:rPr lang="es-ES_tradnl" dirty="0"/>
              <a:t>fonos </a:t>
            </a:r>
            <a:r>
              <a:rPr lang="es-ES_tradnl" dirty="0" err="1"/>
              <a:t>mo</a:t>
            </a:r>
            <a:r>
              <a:rPr lang="en-US" dirty="0"/>
              <a:t>́</a:t>
            </a:r>
            <a:r>
              <a:rPr lang="es-ES_tradnl" dirty="0"/>
              <a:t>viles se encuentra sobre la pantalla y se utiliza para apagar la pantalla durante una llamada cuando el usuario lo acerca a su </a:t>
            </a:r>
            <a:r>
              <a:rPr lang="es-ES_tradnl" dirty="0" err="1"/>
              <a:t>oi</a:t>
            </a:r>
            <a:r>
              <a:rPr lang="en-US" dirty="0"/>
              <a:t>́</a:t>
            </a:r>
            <a:r>
              <a:rPr lang="es-ES_tradnl" dirty="0"/>
              <a:t>do.</a:t>
            </a:r>
            <a:endParaRPr lang="es-MX" dirty="0"/>
          </a:p>
        </p:txBody>
      </p:sp>
      <p:pic>
        <p:nvPicPr>
          <p:cNvPr id="5" name="Imagen 4">
            <a:extLst>
              <a:ext uri="{FF2B5EF4-FFF2-40B4-BE49-F238E27FC236}">
                <a16:creationId xmlns:a16="http://schemas.microsoft.com/office/drawing/2014/main" id="{C5EF2CBE-6EFA-4603-82E6-78DBACBB54EE}"/>
              </a:ext>
            </a:extLst>
          </p:cNvPr>
          <p:cNvPicPr>
            <a:picLocks noChangeAspect="1"/>
          </p:cNvPicPr>
          <p:nvPr/>
        </p:nvPicPr>
        <p:blipFill>
          <a:blip r:embed="rId2"/>
          <a:stretch>
            <a:fillRect/>
          </a:stretch>
        </p:blipFill>
        <p:spPr>
          <a:xfrm>
            <a:off x="2442216" y="3556184"/>
            <a:ext cx="5066903" cy="2351043"/>
          </a:xfrm>
          <a:prstGeom prst="rect">
            <a:avLst/>
          </a:prstGeom>
        </p:spPr>
      </p:pic>
    </p:spTree>
    <p:extLst>
      <p:ext uri="{BB962C8B-B14F-4D97-AF65-F5344CB8AC3E}">
        <p14:creationId xmlns:p14="http://schemas.microsoft.com/office/powerpoint/2010/main" val="390679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9175D6-E8B3-4F8A-9BB4-00E929D653B6}"/>
              </a:ext>
            </a:extLst>
          </p:cNvPr>
          <p:cNvSpPr>
            <a:spLocks noGrp="1"/>
          </p:cNvSpPr>
          <p:nvPr>
            <p:ph idx="1"/>
          </p:nvPr>
        </p:nvSpPr>
        <p:spPr/>
        <p:txBody>
          <a:bodyPr/>
          <a:lstStyle/>
          <a:p>
            <a:r>
              <a:rPr lang="es-ES_tradnl" dirty="0"/>
              <a:t>Sensores de luz ambiente: permite medir el nivel de luz ambiente del lugar donde se encuentra el dispositivo.</a:t>
            </a:r>
          </a:p>
          <a:p>
            <a:r>
              <a:rPr lang="es-MX" dirty="0"/>
              <a:t>El sensor de luz ambiental (ALS) ajusta automáticamente el brillo del panel LCD del sistema en base a los niveles de luminosidad del ambiente</a:t>
            </a:r>
          </a:p>
        </p:txBody>
      </p:sp>
      <p:pic>
        <p:nvPicPr>
          <p:cNvPr id="5" name="Imagen 4">
            <a:extLst>
              <a:ext uri="{FF2B5EF4-FFF2-40B4-BE49-F238E27FC236}">
                <a16:creationId xmlns:a16="http://schemas.microsoft.com/office/drawing/2014/main" id="{20358B8E-3CDB-4831-A152-07676A2F91AC}"/>
              </a:ext>
            </a:extLst>
          </p:cNvPr>
          <p:cNvPicPr>
            <a:picLocks noChangeAspect="1"/>
          </p:cNvPicPr>
          <p:nvPr/>
        </p:nvPicPr>
        <p:blipFill>
          <a:blip r:embed="rId2"/>
          <a:stretch>
            <a:fillRect/>
          </a:stretch>
        </p:blipFill>
        <p:spPr>
          <a:xfrm>
            <a:off x="3143249" y="3806162"/>
            <a:ext cx="3991429" cy="2235200"/>
          </a:xfrm>
          <a:prstGeom prst="rect">
            <a:avLst/>
          </a:prstGeom>
        </p:spPr>
      </p:pic>
    </p:spTree>
    <p:extLst>
      <p:ext uri="{BB962C8B-B14F-4D97-AF65-F5344CB8AC3E}">
        <p14:creationId xmlns:p14="http://schemas.microsoft.com/office/powerpoint/2010/main" val="178149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A2DE0-6244-4F4C-9459-F0A30E773AFB}"/>
              </a:ext>
            </a:extLst>
          </p:cNvPr>
          <p:cNvSpPr>
            <a:spLocks noGrp="1"/>
          </p:cNvSpPr>
          <p:nvPr>
            <p:ph idx="1"/>
          </p:nvPr>
        </p:nvSpPr>
        <p:spPr/>
        <p:txBody>
          <a:bodyPr>
            <a:normAutofit/>
          </a:bodyPr>
          <a:lstStyle/>
          <a:p>
            <a:r>
              <a:rPr lang="es-ES_tradnl" sz="2400" dirty="0" err="1"/>
              <a:t>Vibracio</a:t>
            </a:r>
            <a:r>
              <a:rPr lang="en-US" sz="2400" dirty="0"/>
              <a:t>́</a:t>
            </a:r>
            <a:r>
              <a:rPr lang="es-ES_tradnl" sz="2400" dirty="0"/>
              <a:t>n: permite hacer que el dispositivo vibre por un tiempo determinado. Esto es u</a:t>
            </a:r>
            <a:r>
              <a:rPr lang="en-US" sz="2400" dirty="0"/>
              <a:t>́</a:t>
            </a:r>
            <a:r>
              <a:rPr lang="es-ES_tradnl" sz="2400" dirty="0" err="1"/>
              <a:t>til</a:t>
            </a:r>
            <a:r>
              <a:rPr lang="es-ES_tradnl" sz="2400" dirty="0"/>
              <a:t> para poder brindar </a:t>
            </a:r>
            <a:r>
              <a:rPr lang="es-ES_tradnl" sz="2400" dirty="0" err="1"/>
              <a:t>feedback</a:t>
            </a:r>
            <a:r>
              <a:rPr lang="es-ES_tradnl" sz="2400" dirty="0"/>
              <a:t> al usuario ante determinados eventos</a:t>
            </a:r>
            <a:endParaRPr lang="es-MX" sz="2400" dirty="0"/>
          </a:p>
        </p:txBody>
      </p:sp>
      <p:pic>
        <p:nvPicPr>
          <p:cNvPr id="5" name="Imagen 4">
            <a:extLst>
              <a:ext uri="{FF2B5EF4-FFF2-40B4-BE49-F238E27FC236}">
                <a16:creationId xmlns:a16="http://schemas.microsoft.com/office/drawing/2014/main" id="{5DF07F72-C984-4061-8970-3A299F8943DB}"/>
              </a:ext>
            </a:extLst>
          </p:cNvPr>
          <p:cNvPicPr>
            <a:picLocks noChangeAspect="1"/>
          </p:cNvPicPr>
          <p:nvPr/>
        </p:nvPicPr>
        <p:blipFill>
          <a:blip r:embed="rId2"/>
          <a:stretch>
            <a:fillRect/>
          </a:stretch>
        </p:blipFill>
        <p:spPr>
          <a:xfrm>
            <a:off x="5278437" y="3898237"/>
            <a:ext cx="2143125" cy="2143125"/>
          </a:xfrm>
          <a:prstGeom prst="rect">
            <a:avLst/>
          </a:prstGeom>
        </p:spPr>
      </p:pic>
    </p:spTree>
    <p:extLst>
      <p:ext uri="{BB962C8B-B14F-4D97-AF65-F5344CB8AC3E}">
        <p14:creationId xmlns:p14="http://schemas.microsoft.com/office/powerpoint/2010/main" val="202527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5D4FFD-3806-49BE-98A1-A1A2CA0796F7}"/>
              </a:ext>
            </a:extLst>
          </p:cNvPr>
          <p:cNvSpPr>
            <a:spLocks noGrp="1"/>
          </p:cNvSpPr>
          <p:nvPr>
            <p:ph idx="1"/>
          </p:nvPr>
        </p:nvSpPr>
        <p:spPr/>
        <p:txBody>
          <a:bodyPr/>
          <a:lstStyle/>
          <a:p>
            <a:r>
              <a:rPr lang="es-ES_tradnl" dirty="0" err="1"/>
              <a:t>Presio</a:t>
            </a:r>
            <a:r>
              <a:rPr lang="en-US" dirty="0"/>
              <a:t>́n </a:t>
            </a:r>
            <a:r>
              <a:rPr lang="en-US" dirty="0" err="1"/>
              <a:t>atmosfe</a:t>
            </a:r>
            <a:r>
              <a:rPr lang="en-US" dirty="0"/>
              <a:t>́</a:t>
            </a:r>
            <a:r>
              <a:rPr lang="es-ES_tradnl" dirty="0"/>
              <a:t>rica: permite obtener el valor de la </a:t>
            </a:r>
            <a:r>
              <a:rPr lang="es-ES_tradnl" dirty="0" err="1"/>
              <a:t>presio</a:t>
            </a:r>
            <a:r>
              <a:rPr lang="en-US" dirty="0"/>
              <a:t>́n </a:t>
            </a:r>
            <a:r>
              <a:rPr lang="en-US" dirty="0" err="1"/>
              <a:t>atmosfe</a:t>
            </a:r>
            <a:r>
              <a:rPr lang="en-US" dirty="0"/>
              <a:t>́</a:t>
            </a:r>
            <a:r>
              <a:rPr lang="es-ES_tradnl" dirty="0"/>
              <a:t>rica mediante la </a:t>
            </a:r>
            <a:r>
              <a:rPr lang="es-ES_tradnl" dirty="0" err="1"/>
              <a:t>utilizacio</a:t>
            </a:r>
            <a:r>
              <a:rPr lang="en-US" dirty="0"/>
              <a:t>́</a:t>
            </a:r>
            <a:r>
              <a:rPr lang="es-ES_tradnl" dirty="0"/>
              <a:t>n de un baro</a:t>
            </a:r>
            <a:r>
              <a:rPr lang="en-US" dirty="0"/>
              <a:t>́</a:t>
            </a:r>
            <a:r>
              <a:rPr lang="es-ES_tradnl" dirty="0"/>
              <a:t>metro o sensores similares.</a:t>
            </a:r>
            <a:endParaRPr lang="es-MX" dirty="0"/>
          </a:p>
        </p:txBody>
      </p:sp>
      <p:pic>
        <p:nvPicPr>
          <p:cNvPr id="5" name="Imagen 4">
            <a:extLst>
              <a:ext uri="{FF2B5EF4-FFF2-40B4-BE49-F238E27FC236}">
                <a16:creationId xmlns:a16="http://schemas.microsoft.com/office/drawing/2014/main" id="{921D83D2-CE7A-4558-BF33-857E793E4B31}"/>
              </a:ext>
            </a:extLst>
          </p:cNvPr>
          <p:cNvPicPr>
            <a:picLocks noChangeAspect="1"/>
          </p:cNvPicPr>
          <p:nvPr/>
        </p:nvPicPr>
        <p:blipFill>
          <a:blip r:embed="rId2"/>
          <a:stretch>
            <a:fillRect/>
          </a:stretch>
        </p:blipFill>
        <p:spPr>
          <a:xfrm>
            <a:off x="2458267" y="3639474"/>
            <a:ext cx="4568008" cy="2401888"/>
          </a:xfrm>
          <a:prstGeom prst="rect">
            <a:avLst/>
          </a:prstGeom>
        </p:spPr>
      </p:pic>
    </p:spTree>
    <p:extLst>
      <p:ext uri="{BB962C8B-B14F-4D97-AF65-F5344CB8AC3E}">
        <p14:creationId xmlns:p14="http://schemas.microsoft.com/office/powerpoint/2010/main" val="207354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4E7171-0FAA-4DE5-A44B-805D0EF98BAD}"/>
              </a:ext>
            </a:extLst>
          </p:cNvPr>
          <p:cNvSpPr>
            <a:spLocks noGrp="1"/>
          </p:cNvSpPr>
          <p:nvPr>
            <p:ph idx="1"/>
          </p:nvPr>
        </p:nvSpPr>
        <p:spPr/>
        <p:txBody>
          <a:bodyPr/>
          <a:lstStyle/>
          <a:p>
            <a:r>
              <a:rPr lang="es-ES_tradnl" dirty="0" err="1"/>
              <a:t>Camara</a:t>
            </a:r>
            <a:r>
              <a:rPr lang="es-ES_tradnl" dirty="0"/>
              <a:t> y micró</a:t>
            </a:r>
            <a:r>
              <a:rPr lang="it-IT" dirty="0"/>
              <a:t>fono: permite accede a la ca</a:t>
            </a:r>
            <a:r>
              <a:rPr lang="es-ES_tradnl" dirty="0"/>
              <a:t>́mara y </a:t>
            </a:r>
            <a:r>
              <a:rPr lang="es-ES_tradnl" dirty="0" err="1"/>
              <a:t>micrófono</a:t>
            </a:r>
            <a:r>
              <a:rPr lang="es-ES_tradnl" dirty="0"/>
              <a:t> directamente desde el navegador, lo que </a:t>
            </a:r>
            <a:r>
              <a:rPr lang="es-ES_tradnl" dirty="0" err="1"/>
              <a:t>permitira</a:t>
            </a:r>
            <a:r>
              <a:rPr lang="es-ES_tradnl" dirty="0"/>
              <a:t>́ por ejemplo realizar una </a:t>
            </a:r>
            <a:r>
              <a:rPr lang="es-ES_tradnl" dirty="0" err="1"/>
              <a:t>aplicación</a:t>
            </a:r>
            <a:r>
              <a:rPr lang="es-ES_tradnl" dirty="0"/>
              <a:t> de video conferencia sin necesidad de instalar una </a:t>
            </a:r>
            <a:r>
              <a:rPr lang="es-ES_tradnl" dirty="0" err="1"/>
              <a:t>aplicación</a:t>
            </a:r>
            <a:r>
              <a:rPr lang="es-ES_tradnl" dirty="0"/>
              <a:t> </a:t>
            </a:r>
            <a:r>
              <a:rPr lang="es-ES_tradnl" dirty="0" err="1"/>
              <a:t>especi</a:t>
            </a:r>
            <a:r>
              <a:rPr lang="es-ES_tradnl" dirty="0"/>
              <a:t>́</a:t>
            </a:r>
            <a:r>
              <a:rPr lang="pt-PT" dirty="0"/>
              <a:t>fica.</a:t>
            </a:r>
            <a:endParaRPr lang="es-MX" dirty="0"/>
          </a:p>
          <a:p>
            <a:endParaRPr lang="es-MX" dirty="0"/>
          </a:p>
        </p:txBody>
      </p:sp>
      <p:pic>
        <p:nvPicPr>
          <p:cNvPr id="5" name="Imagen 4">
            <a:extLst>
              <a:ext uri="{FF2B5EF4-FFF2-40B4-BE49-F238E27FC236}">
                <a16:creationId xmlns:a16="http://schemas.microsoft.com/office/drawing/2014/main" id="{E5762EF1-B9B9-41BF-9DD5-BF9F58E454AA}"/>
              </a:ext>
            </a:extLst>
          </p:cNvPr>
          <p:cNvPicPr>
            <a:picLocks noChangeAspect="1"/>
          </p:cNvPicPr>
          <p:nvPr/>
        </p:nvPicPr>
        <p:blipFill>
          <a:blip r:embed="rId2"/>
          <a:stretch>
            <a:fillRect/>
          </a:stretch>
        </p:blipFill>
        <p:spPr>
          <a:xfrm>
            <a:off x="2425892" y="3199275"/>
            <a:ext cx="6248207" cy="3049125"/>
          </a:xfrm>
          <a:prstGeom prst="rect">
            <a:avLst/>
          </a:prstGeom>
        </p:spPr>
      </p:pic>
    </p:spTree>
    <p:extLst>
      <p:ext uri="{BB962C8B-B14F-4D97-AF65-F5344CB8AC3E}">
        <p14:creationId xmlns:p14="http://schemas.microsoft.com/office/powerpoint/2010/main" val="37479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144CC-012F-4B8F-9354-4D0CEE2335E6}"/>
              </a:ext>
            </a:extLst>
          </p:cNvPr>
          <p:cNvSpPr>
            <a:spLocks noGrp="1"/>
          </p:cNvSpPr>
          <p:nvPr>
            <p:ph type="title"/>
          </p:nvPr>
        </p:nvSpPr>
        <p:spPr/>
        <p:txBody>
          <a:bodyPr>
            <a:normAutofit fontScale="90000"/>
          </a:bodyPr>
          <a:lstStyle/>
          <a:p>
            <a:r>
              <a:rPr lang="es-ES_tradnl" b="1" dirty="0"/>
              <a:t>Baterías</a:t>
            </a:r>
            <a:br>
              <a:rPr lang="es-MX" dirty="0"/>
            </a:br>
            <a:r>
              <a:rPr lang="es-ES_tradnl" b="1" dirty="0"/>
              <a:t> </a:t>
            </a:r>
            <a:br>
              <a:rPr lang="es-MX" dirty="0"/>
            </a:br>
            <a:endParaRPr lang="es-MX" dirty="0"/>
          </a:p>
        </p:txBody>
      </p:sp>
      <p:sp>
        <p:nvSpPr>
          <p:cNvPr id="3" name="Marcador de contenido 2">
            <a:extLst>
              <a:ext uri="{FF2B5EF4-FFF2-40B4-BE49-F238E27FC236}">
                <a16:creationId xmlns:a16="http://schemas.microsoft.com/office/drawing/2014/main" id="{CA96B59D-85CE-4BB7-963A-CE9255720F40}"/>
              </a:ext>
            </a:extLst>
          </p:cNvPr>
          <p:cNvSpPr>
            <a:spLocks noGrp="1"/>
          </p:cNvSpPr>
          <p:nvPr>
            <p:ph idx="1"/>
          </p:nvPr>
        </p:nvSpPr>
        <p:spPr>
          <a:xfrm>
            <a:off x="563034" y="1270000"/>
            <a:ext cx="8596668" cy="3880773"/>
          </a:xfrm>
        </p:spPr>
        <p:txBody>
          <a:bodyPr/>
          <a:lstStyle/>
          <a:p>
            <a:r>
              <a:rPr lang="es-ES_tradnl" sz="1600" dirty="0"/>
              <a:t>Como se mencionó anteriormente existen diferentes </a:t>
            </a:r>
            <a:r>
              <a:rPr lang="es-ES_tradnl" sz="1600" dirty="0" err="1"/>
              <a:t>APIs</a:t>
            </a:r>
            <a:r>
              <a:rPr lang="es-ES_tradnl" sz="1600" dirty="0"/>
              <a:t> que permiten acceder a los componentes del teléfono, para la batería mencionaremos los siguientes:</a:t>
            </a:r>
            <a:endParaRPr lang="es-MX" sz="1600" dirty="0"/>
          </a:p>
          <a:p>
            <a:pPr marL="0" indent="0">
              <a:buNone/>
            </a:pPr>
            <a:r>
              <a:rPr lang="es-ES_tradnl" sz="1600" dirty="0"/>
              <a:t>Es posible obtener diferentes atributos de la batería registrando eventos como: obtener el estado de la carga</a:t>
            </a:r>
          </a:p>
          <a:p>
            <a:pPr marL="0" indent="0">
              <a:buNone/>
            </a:pPr>
            <a:r>
              <a:rPr lang="es-ES_tradnl" sz="1600" dirty="0"/>
              <a:t>saber el tiempo restante para que finalice la carga de la batería. </a:t>
            </a:r>
          </a:p>
          <a:p>
            <a:pPr marL="0" indent="0">
              <a:buNone/>
            </a:pPr>
            <a:r>
              <a:rPr lang="es-ES_tradnl" sz="1600" dirty="0"/>
              <a:t>Cuando la batería se está descargando y se quiere saber el tiempo restante útil,</a:t>
            </a:r>
          </a:p>
          <a:p>
            <a:pPr marL="0" indent="0">
              <a:buNone/>
            </a:pPr>
            <a:r>
              <a:rPr lang="es-ES_tradnl" sz="1600" dirty="0"/>
              <a:t>obtener el nivel de carga</a:t>
            </a:r>
          </a:p>
          <a:p>
            <a:pPr marL="0" indent="0">
              <a:buNone/>
            </a:pPr>
            <a:r>
              <a:rPr lang="es-ES_tradnl" sz="1600" dirty="0"/>
              <a:t> Saber el nivel de carga de la bateríá</a:t>
            </a:r>
            <a:r>
              <a:rPr lang="pt-PT" sz="1600" dirty="0"/>
              <a:t>a permitira</a:t>
            </a:r>
            <a:r>
              <a:rPr lang="es-ES_tradnl" sz="1600" dirty="0"/>
              <a:t>́ realizar aplicaciones que se adapten a esta condició</a:t>
            </a:r>
            <a:r>
              <a:rPr lang="pt-PT" sz="1600" dirty="0"/>
              <a:t>n para gastar menos bateri</a:t>
            </a:r>
            <a:r>
              <a:rPr lang="es-ES_tradnl" sz="1600" dirty="0"/>
              <a:t>́a o para realizar copia de seguridad de los datos para no perder información</a:t>
            </a:r>
            <a:r>
              <a:rPr lang="es-ES_tradnl" dirty="0"/>
              <a:t>.</a:t>
            </a:r>
            <a:endParaRPr lang="es-MX" dirty="0"/>
          </a:p>
          <a:p>
            <a:pPr marL="0" indent="0">
              <a:buNone/>
            </a:pPr>
            <a:endParaRPr lang="es-ES_tradnl" dirty="0"/>
          </a:p>
          <a:p>
            <a:pPr marL="0" indent="0">
              <a:buNone/>
            </a:pPr>
            <a:endParaRPr lang="es-MX" dirty="0"/>
          </a:p>
        </p:txBody>
      </p:sp>
      <p:pic>
        <p:nvPicPr>
          <p:cNvPr id="5" name="Imagen 4">
            <a:extLst>
              <a:ext uri="{FF2B5EF4-FFF2-40B4-BE49-F238E27FC236}">
                <a16:creationId xmlns:a16="http://schemas.microsoft.com/office/drawing/2014/main" id="{6D881987-A7D2-4CE3-8DA2-C10CA6BA3992}"/>
              </a:ext>
            </a:extLst>
          </p:cNvPr>
          <p:cNvPicPr>
            <a:picLocks noChangeAspect="1"/>
          </p:cNvPicPr>
          <p:nvPr/>
        </p:nvPicPr>
        <p:blipFill>
          <a:blip r:embed="rId2"/>
          <a:stretch>
            <a:fillRect/>
          </a:stretch>
        </p:blipFill>
        <p:spPr>
          <a:xfrm>
            <a:off x="4416425" y="4258598"/>
            <a:ext cx="2952750" cy="1552575"/>
          </a:xfrm>
          <a:prstGeom prst="rect">
            <a:avLst/>
          </a:prstGeom>
        </p:spPr>
      </p:pic>
    </p:spTree>
    <p:extLst>
      <p:ext uri="{BB962C8B-B14F-4D97-AF65-F5344CB8AC3E}">
        <p14:creationId xmlns:p14="http://schemas.microsoft.com/office/powerpoint/2010/main" val="342154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D9FB8-6D8C-43B5-8AF5-04460B0A0963}"/>
              </a:ext>
            </a:extLst>
          </p:cNvPr>
          <p:cNvSpPr>
            <a:spLocks noGrp="1"/>
          </p:cNvSpPr>
          <p:nvPr>
            <p:ph type="title"/>
          </p:nvPr>
        </p:nvSpPr>
        <p:spPr/>
        <p:txBody>
          <a:bodyPr/>
          <a:lstStyle/>
          <a:p>
            <a:r>
              <a:rPr lang="es-ES_tradnl" b="1" dirty="0"/>
              <a:t> IA y el Cómputo móvil</a:t>
            </a:r>
            <a:br>
              <a:rPr lang="es-MX" dirty="0"/>
            </a:br>
            <a:endParaRPr lang="es-MX" dirty="0"/>
          </a:p>
        </p:txBody>
      </p:sp>
      <p:sp>
        <p:nvSpPr>
          <p:cNvPr id="3" name="Marcador de contenido 2">
            <a:extLst>
              <a:ext uri="{FF2B5EF4-FFF2-40B4-BE49-F238E27FC236}">
                <a16:creationId xmlns:a16="http://schemas.microsoft.com/office/drawing/2014/main" id="{DEB135BA-0A39-42A1-823A-BE45E5EC62BC}"/>
              </a:ext>
            </a:extLst>
          </p:cNvPr>
          <p:cNvSpPr>
            <a:spLocks noGrp="1"/>
          </p:cNvSpPr>
          <p:nvPr>
            <p:ph idx="1"/>
          </p:nvPr>
        </p:nvSpPr>
        <p:spPr/>
        <p:txBody>
          <a:bodyPr/>
          <a:lstStyle/>
          <a:p>
            <a:r>
              <a:rPr lang="en-US" dirty="0"/>
              <a:t>La IA </a:t>
            </a:r>
            <a:r>
              <a:rPr lang="en-US" dirty="0" err="1"/>
              <a:t>aú</a:t>
            </a:r>
            <a:r>
              <a:rPr lang="es-ES_tradnl" dirty="0"/>
              <a:t>n estaba orientada </a:t>
            </a:r>
            <a:r>
              <a:rPr lang="en-US" dirty="0"/>
              <a:t>ú</a:t>
            </a:r>
            <a:r>
              <a:rPr lang="es-ES_tradnl" dirty="0"/>
              <a:t>nicamente a ordenadores. Poco a poco se trasladó al </a:t>
            </a:r>
            <a:r>
              <a:rPr lang="es-ES_tradnl" dirty="0" err="1"/>
              <a:t>port</a:t>
            </a:r>
            <a:r>
              <a:rPr lang="en-US" dirty="0"/>
              <a:t>á</a:t>
            </a:r>
            <a:r>
              <a:rPr lang="es-ES_tradnl" dirty="0" err="1"/>
              <a:t>til</a:t>
            </a:r>
            <a:r>
              <a:rPr lang="es-ES_tradnl" dirty="0"/>
              <a:t>, al convertible y a modelos m</a:t>
            </a:r>
            <a:r>
              <a:rPr lang="en-US" dirty="0"/>
              <a:t>á</a:t>
            </a:r>
            <a:r>
              <a:rPr lang="es-ES_tradnl" dirty="0"/>
              <a:t>s </a:t>
            </a:r>
            <a:r>
              <a:rPr lang="es-ES_tradnl" dirty="0" err="1"/>
              <a:t>pequeñ</a:t>
            </a:r>
            <a:r>
              <a:rPr lang="en-US" dirty="0" err="1"/>
              <a:t>os</a:t>
            </a:r>
            <a:endParaRPr lang="en-US" dirty="0"/>
          </a:p>
          <a:p>
            <a:r>
              <a:rPr lang="es-ES_tradnl" dirty="0"/>
              <a:t>Tel</a:t>
            </a:r>
            <a:r>
              <a:rPr lang="fr-FR" dirty="0"/>
              <a:t>é</a:t>
            </a:r>
            <a:r>
              <a:rPr lang="es-ES_tradnl" dirty="0"/>
              <a:t>fonos que mejoran el reconocimiento de voz, que analizan tanto el vocabulario como el contexto en el que hablamos. </a:t>
            </a:r>
            <a:r>
              <a:rPr lang="es-ES_tradnl" dirty="0" err="1"/>
              <a:t>Tambi</a:t>
            </a:r>
            <a:r>
              <a:rPr lang="fr-FR" dirty="0"/>
              <a:t>é</a:t>
            </a:r>
            <a:r>
              <a:rPr lang="es-ES_tradnl" dirty="0"/>
              <a:t>n en traducción de textos, en </a:t>
            </a:r>
            <a:r>
              <a:rPr lang="es-ES_tradnl" dirty="0" err="1"/>
              <a:t>an</a:t>
            </a:r>
            <a:r>
              <a:rPr lang="en-US" dirty="0"/>
              <a:t>á</a:t>
            </a:r>
            <a:r>
              <a:rPr lang="es-ES_tradnl" dirty="0"/>
              <a:t>lisis de entornos o </a:t>
            </a:r>
            <a:r>
              <a:rPr lang="es-ES_tradnl" dirty="0" err="1"/>
              <a:t>im</a:t>
            </a:r>
            <a:r>
              <a:rPr lang="en-US" dirty="0"/>
              <a:t>á</a:t>
            </a:r>
            <a:r>
              <a:rPr lang="es-ES_tradnl" dirty="0"/>
              <a:t>genes. </a:t>
            </a:r>
            <a:endParaRPr lang="es-MX" dirty="0"/>
          </a:p>
        </p:txBody>
      </p:sp>
      <p:pic>
        <p:nvPicPr>
          <p:cNvPr id="5" name="Imagen 4">
            <a:extLst>
              <a:ext uri="{FF2B5EF4-FFF2-40B4-BE49-F238E27FC236}">
                <a16:creationId xmlns:a16="http://schemas.microsoft.com/office/drawing/2014/main" id="{7BA60912-E3FD-44E3-8775-FA8C31E84E53}"/>
              </a:ext>
            </a:extLst>
          </p:cNvPr>
          <p:cNvPicPr>
            <a:picLocks noChangeAspect="1"/>
          </p:cNvPicPr>
          <p:nvPr/>
        </p:nvPicPr>
        <p:blipFill>
          <a:blip r:embed="rId2"/>
          <a:stretch>
            <a:fillRect/>
          </a:stretch>
        </p:blipFill>
        <p:spPr>
          <a:xfrm>
            <a:off x="4975668" y="3835922"/>
            <a:ext cx="3963987" cy="2435629"/>
          </a:xfrm>
          <a:prstGeom prst="rect">
            <a:avLst/>
          </a:prstGeom>
        </p:spPr>
      </p:pic>
    </p:spTree>
    <p:extLst>
      <p:ext uri="{BB962C8B-B14F-4D97-AF65-F5344CB8AC3E}">
        <p14:creationId xmlns:p14="http://schemas.microsoft.com/office/powerpoint/2010/main" val="117600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45A6B-E7A1-44EB-A7E2-3663E941D89A}"/>
              </a:ext>
            </a:extLst>
          </p:cNvPr>
          <p:cNvSpPr>
            <a:spLocks noGrp="1"/>
          </p:cNvSpPr>
          <p:nvPr>
            <p:ph type="title"/>
          </p:nvPr>
        </p:nvSpPr>
        <p:spPr/>
        <p:txBody>
          <a:bodyPr>
            <a:normAutofit fontScale="90000"/>
          </a:bodyPr>
          <a:lstStyle/>
          <a:p>
            <a:r>
              <a:rPr lang="es-ES_tradnl" dirty="0"/>
              <a:t> </a:t>
            </a:r>
            <a:br>
              <a:rPr lang="es-MX" dirty="0"/>
            </a:br>
            <a:r>
              <a:rPr lang="es-ES_tradnl" dirty="0"/>
              <a:t>Introducción al cómputo móvil</a:t>
            </a:r>
            <a:br>
              <a:rPr lang="es-MX" dirty="0"/>
            </a:br>
            <a:endParaRPr lang="es-MX" dirty="0"/>
          </a:p>
        </p:txBody>
      </p:sp>
      <p:sp>
        <p:nvSpPr>
          <p:cNvPr id="3" name="Marcador de contenido 2">
            <a:extLst>
              <a:ext uri="{FF2B5EF4-FFF2-40B4-BE49-F238E27FC236}">
                <a16:creationId xmlns:a16="http://schemas.microsoft.com/office/drawing/2014/main" id="{3C17EA79-93C5-4DB4-9160-ECEB93B062C0}"/>
              </a:ext>
            </a:extLst>
          </p:cNvPr>
          <p:cNvSpPr>
            <a:spLocks noGrp="1"/>
          </p:cNvSpPr>
          <p:nvPr>
            <p:ph idx="1"/>
          </p:nvPr>
        </p:nvSpPr>
        <p:spPr/>
        <p:txBody>
          <a:bodyPr>
            <a:normAutofit/>
          </a:bodyPr>
          <a:lstStyle/>
          <a:p>
            <a:r>
              <a:rPr lang="en-US" sz="2000" dirty="0"/>
              <a:t>L</a:t>
            </a:r>
            <a:r>
              <a:rPr lang="es-ES_tradnl" sz="2000" dirty="0"/>
              <a:t>os humanos ahora viven conectados a la red y los servicios que provee y mientras antes era necesario llegar al hogar o al trabajo para encender la computadora e interactuar con el mundo, ahora cada vez son </a:t>
            </a:r>
            <a:r>
              <a:rPr lang="es-ES_tradnl" sz="2000" dirty="0" err="1"/>
              <a:t>ma</a:t>
            </a:r>
            <a:r>
              <a:rPr lang="en-US" sz="2000" dirty="0"/>
              <a:t>́</a:t>
            </a:r>
            <a:r>
              <a:rPr lang="es-ES_tradnl" sz="2000" dirty="0"/>
              <a:t>s los lugares donde existen zonas wifi que permiten las comunicaciones m</a:t>
            </a:r>
            <a:r>
              <a:rPr lang="en-US" sz="2000" dirty="0"/>
              <a:t>ó</a:t>
            </a:r>
            <a:r>
              <a:rPr lang="es-ES_tradnl" sz="2000" dirty="0"/>
              <a:t>viles y herramientas como las aplicaciones que nos permiten llevar a cabo nuestras tareas desde un dispositivo móvil.</a:t>
            </a:r>
            <a:endParaRPr lang="es-MX" sz="2000" dirty="0"/>
          </a:p>
        </p:txBody>
      </p:sp>
      <p:pic>
        <p:nvPicPr>
          <p:cNvPr id="5" name="Imagen 4">
            <a:extLst>
              <a:ext uri="{FF2B5EF4-FFF2-40B4-BE49-F238E27FC236}">
                <a16:creationId xmlns:a16="http://schemas.microsoft.com/office/drawing/2014/main" id="{E6FE306E-1F95-4E78-ACF5-C539F556F7F8}"/>
              </a:ext>
            </a:extLst>
          </p:cNvPr>
          <p:cNvPicPr>
            <a:picLocks noChangeAspect="1"/>
          </p:cNvPicPr>
          <p:nvPr/>
        </p:nvPicPr>
        <p:blipFill>
          <a:blip r:embed="rId2"/>
          <a:stretch>
            <a:fillRect/>
          </a:stretch>
        </p:blipFill>
        <p:spPr>
          <a:xfrm>
            <a:off x="5219700" y="4100975"/>
            <a:ext cx="3626242" cy="1779125"/>
          </a:xfrm>
          <a:prstGeom prst="rect">
            <a:avLst/>
          </a:prstGeom>
        </p:spPr>
      </p:pic>
    </p:spTree>
    <p:extLst>
      <p:ext uri="{BB962C8B-B14F-4D97-AF65-F5344CB8AC3E}">
        <p14:creationId xmlns:p14="http://schemas.microsoft.com/office/powerpoint/2010/main" val="2963903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24514-82F4-46DF-B1E8-5598323FD562}"/>
              </a:ext>
            </a:extLst>
          </p:cNvPr>
          <p:cNvSpPr>
            <a:spLocks noGrp="1"/>
          </p:cNvSpPr>
          <p:nvPr>
            <p:ph type="title"/>
          </p:nvPr>
        </p:nvSpPr>
        <p:spPr/>
        <p:txBody>
          <a:bodyPr/>
          <a:lstStyle/>
          <a:p>
            <a:r>
              <a:rPr lang="es-MX" dirty="0"/>
              <a:t>Realidad aumentada</a:t>
            </a:r>
          </a:p>
        </p:txBody>
      </p:sp>
      <p:sp>
        <p:nvSpPr>
          <p:cNvPr id="3" name="Marcador de contenido 2">
            <a:extLst>
              <a:ext uri="{FF2B5EF4-FFF2-40B4-BE49-F238E27FC236}">
                <a16:creationId xmlns:a16="http://schemas.microsoft.com/office/drawing/2014/main" id="{BB48B9F9-C93B-493F-B3FA-5ED82963975B}"/>
              </a:ext>
            </a:extLst>
          </p:cNvPr>
          <p:cNvSpPr>
            <a:spLocks noGrp="1"/>
          </p:cNvSpPr>
          <p:nvPr>
            <p:ph idx="1"/>
          </p:nvPr>
        </p:nvSpPr>
        <p:spPr/>
        <p:txBody>
          <a:bodyPr>
            <a:normAutofit/>
          </a:bodyPr>
          <a:lstStyle/>
          <a:p>
            <a:r>
              <a:rPr lang="es-MX" sz="4800" b="1" dirty="0"/>
              <a:t>Imagina que la frontera entre lo virtual y lo real simplemente no existiera.</a:t>
            </a:r>
            <a:endParaRPr lang="es-MX" sz="4800" dirty="0"/>
          </a:p>
        </p:txBody>
      </p:sp>
    </p:spTree>
    <p:extLst>
      <p:ext uri="{BB962C8B-B14F-4D97-AF65-F5344CB8AC3E}">
        <p14:creationId xmlns:p14="http://schemas.microsoft.com/office/powerpoint/2010/main" val="373376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DC37A6-7ECA-4C3C-A333-F5A354D4B58C}"/>
              </a:ext>
            </a:extLst>
          </p:cNvPr>
          <p:cNvSpPr>
            <a:spLocks noGrp="1"/>
          </p:cNvSpPr>
          <p:nvPr>
            <p:ph idx="1"/>
          </p:nvPr>
        </p:nvSpPr>
        <p:spPr/>
        <p:txBody>
          <a:bodyPr/>
          <a:lstStyle/>
          <a:p>
            <a:endParaRPr lang="es-MX" dirty="0"/>
          </a:p>
          <a:p>
            <a:pPr marL="0" indent="0">
              <a:buNone/>
            </a:pPr>
            <a:r>
              <a:rPr lang="es-MX" dirty="0"/>
              <a:t> Pon los muebles en tu casa entes de comprarlos</a:t>
            </a:r>
          </a:p>
          <a:p>
            <a:r>
              <a:rPr lang="es-MX" dirty="0"/>
              <a:t>IKEA Place te permite decorar e imaginar cómo quedarían los muebles en tu casa, sin salir de tu casa.</a:t>
            </a:r>
          </a:p>
          <a:p>
            <a:endParaRPr lang="es-MX" dirty="0"/>
          </a:p>
        </p:txBody>
      </p:sp>
      <p:pic>
        <p:nvPicPr>
          <p:cNvPr id="4" name="Imagen 3">
            <a:extLst>
              <a:ext uri="{FF2B5EF4-FFF2-40B4-BE49-F238E27FC236}">
                <a16:creationId xmlns:a16="http://schemas.microsoft.com/office/drawing/2014/main" id="{C79ED82B-5F98-4C00-B9E7-88A1D03ECAF8}"/>
              </a:ext>
            </a:extLst>
          </p:cNvPr>
          <p:cNvPicPr>
            <a:picLocks noChangeAspect="1"/>
          </p:cNvPicPr>
          <p:nvPr/>
        </p:nvPicPr>
        <p:blipFill rotWithShape="1">
          <a:blip r:embed="rId2"/>
          <a:srcRect l="43309" t="27222" r="13210" b="27593"/>
          <a:stretch/>
        </p:blipFill>
        <p:spPr>
          <a:xfrm>
            <a:off x="6096000" y="3429000"/>
            <a:ext cx="3727450" cy="3098800"/>
          </a:xfrm>
          <a:prstGeom prst="rect">
            <a:avLst/>
          </a:prstGeom>
        </p:spPr>
      </p:pic>
      <p:pic>
        <p:nvPicPr>
          <p:cNvPr id="6" name="Imagen 5">
            <a:extLst>
              <a:ext uri="{FF2B5EF4-FFF2-40B4-BE49-F238E27FC236}">
                <a16:creationId xmlns:a16="http://schemas.microsoft.com/office/drawing/2014/main" id="{D667C56F-B9A4-46C1-AF22-33C7FA1F64F7}"/>
              </a:ext>
            </a:extLst>
          </p:cNvPr>
          <p:cNvPicPr>
            <a:picLocks noChangeAspect="1"/>
          </p:cNvPicPr>
          <p:nvPr/>
        </p:nvPicPr>
        <p:blipFill>
          <a:blip r:embed="rId3"/>
          <a:stretch>
            <a:fillRect/>
          </a:stretch>
        </p:blipFill>
        <p:spPr>
          <a:xfrm>
            <a:off x="1309687" y="4100975"/>
            <a:ext cx="2867025" cy="1590675"/>
          </a:xfrm>
          <a:prstGeom prst="rect">
            <a:avLst/>
          </a:prstGeom>
        </p:spPr>
      </p:pic>
    </p:spTree>
    <p:extLst>
      <p:ext uri="{BB962C8B-B14F-4D97-AF65-F5344CB8AC3E}">
        <p14:creationId xmlns:p14="http://schemas.microsoft.com/office/powerpoint/2010/main" val="84862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0F48B7-12D1-4134-8F1B-5637BEC6B3AE}"/>
              </a:ext>
            </a:extLst>
          </p:cNvPr>
          <p:cNvSpPr>
            <a:spLocks noGrp="1"/>
          </p:cNvSpPr>
          <p:nvPr>
            <p:ph idx="1"/>
          </p:nvPr>
        </p:nvSpPr>
        <p:spPr/>
        <p:txBody>
          <a:bodyPr/>
          <a:lstStyle/>
          <a:p>
            <a:r>
              <a:rPr lang="es-MX" dirty="0"/>
              <a:t>American Airlines ha desarrollado un prototipo de realidad aumentada que reúne información en tiempo real sobre las terminales de un aeropuerto. De esa forma, puedes encontrar fácilmente una cafetería, los baños más cercanos y, por supuesto, tu sala de abordar.</a:t>
            </a:r>
          </a:p>
        </p:txBody>
      </p:sp>
      <p:pic>
        <p:nvPicPr>
          <p:cNvPr id="4" name="Imagen 3">
            <a:extLst>
              <a:ext uri="{FF2B5EF4-FFF2-40B4-BE49-F238E27FC236}">
                <a16:creationId xmlns:a16="http://schemas.microsoft.com/office/drawing/2014/main" id="{2EE82A89-B23A-4DB1-87CB-59C8B9170B45}"/>
              </a:ext>
            </a:extLst>
          </p:cNvPr>
          <p:cNvPicPr>
            <a:picLocks noChangeAspect="1"/>
          </p:cNvPicPr>
          <p:nvPr/>
        </p:nvPicPr>
        <p:blipFill rotWithShape="1">
          <a:blip r:embed="rId2"/>
          <a:srcRect l="41852" t="10555" r="8148" b="39445"/>
          <a:stretch/>
        </p:blipFill>
        <p:spPr>
          <a:xfrm>
            <a:off x="4711700" y="3429000"/>
            <a:ext cx="3857625" cy="3086100"/>
          </a:xfrm>
          <a:prstGeom prst="rect">
            <a:avLst/>
          </a:prstGeom>
        </p:spPr>
      </p:pic>
    </p:spTree>
    <p:extLst>
      <p:ext uri="{BB962C8B-B14F-4D97-AF65-F5344CB8AC3E}">
        <p14:creationId xmlns:p14="http://schemas.microsoft.com/office/powerpoint/2010/main" val="370234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DFADA8-A7EF-4168-AF21-6C8FA70DCC55}"/>
              </a:ext>
            </a:extLst>
          </p:cNvPr>
          <p:cNvSpPr>
            <a:spLocks noGrp="1"/>
          </p:cNvSpPr>
          <p:nvPr>
            <p:ph idx="1"/>
          </p:nvPr>
        </p:nvSpPr>
        <p:spPr/>
        <p:txBody>
          <a:bodyPr/>
          <a:lstStyle/>
          <a:p>
            <a:r>
              <a:rPr lang="es-MX" dirty="0"/>
              <a:t>Explora el cuerpo humano desde dentro</a:t>
            </a:r>
          </a:p>
          <a:p>
            <a:pPr marL="0" indent="0">
              <a:buNone/>
            </a:pPr>
            <a:r>
              <a:rPr lang="es-MX" dirty="0"/>
              <a:t>- Observa hasta el último detalle del cuerpo humano para aprender más sobre cada parte. Mira de cerca un pulmón, analiza cómo están unidas las articulaciones o cuenta los huesos de tu mano.</a:t>
            </a:r>
          </a:p>
        </p:txBody>
      </p:sp>
      <p:pic>
        <p:nvPicPr>
          <p:cNvPr id="4" name="Imagen 3">
            <a:extLst>
              <a:ext uri="{FF2B5EF4-FFF2-40B4-BE49-F238E27FC236}">
                <a16:creationId xmlns:a16="http://schemas.microsoft.com/office/drawing/2014/main" id="{6590DB18-3A19-496F-ABB3-8221EC8D5A49}"/>
              </a:ext>
            </a:extLst>
          </p:cNvPr>
          <p:cNvPicPr>
            <a:picLocks noChangeAspect="1"/>
          </p:cNvPicPr>
          <p:nvPr/>
        </p:nvPicPr>
        <p:blipFill rotWithShape="1">
          <a:blip r:embed="rId2"/>
          <a:srcRect l="37072" t="31482" r="1076" b="20925"/>
          <a:stretch/>
        </p:blipFill>
        <p:spPr>
          <a:xfrm>
            <a:off x="3895552" y="3429000"/>
            <a:ext cx="5013411" cy="3086100"/>
          </a:xfrm>
          <a:prstGeom prst="rect">
            <a:avLst/>
          </a:prstGeom>
        </p:spPr>
      </p:pic>
      <p:pic>
        <p:nvPicPr>
          <p:cNvPr id="5" name="Imagen 4">
            <a:extLst>
              <a:ext uri="{FF2B5EF4-FFF2-40B4-BE49-F238E27FC236}">
                <a16:creationId xmlns:a16="http://schemas.microsoft.com/office/drawing/2014/main" id="{D3BBCA3C-81A7-405D-B25D-DD39C3B594FE}"/>
              </a:ext>
            </a:extLst>
          </p:cNvPr>
          <p:cNvPicPr>
            <a:picLocks noChangeAspect="1"/>
          </p:cNvPicPr>
          <p:nvPr/>
        </p:nvPicPr>
        <p:blipFill rotWithShape="1">
          <a:blip r:embed="rId2"/>
          <a:srcRect l="5037" t="25186" r="74741" b="57439"/>
          <a:stretch/>
        </p:blipFill>
        <p:spPr>
          <a:xfrm>
            <a:off x="2162002" y="3780499"/>
            <a:ext cx="1733550" cy="1191551"/>
          </a:xfrm>
          <a:prstGeom prst="rect">
            <a:avLst/>
          </a:prstGeom>
        </p:spPr>
      </p:pic>
    </p:spTree>
    <p:extLst>
      <p:ext uri="{BB962C8B-B14F-4D97-AF65-F5344CB8AC3E}">
        <p14:creationId xmlns:p14="http://schemas.microsoft.com/office/powerpoint/2010/main" val="292568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708016A-571F-4537-A81D-EC28FAA2FDF5}"/>
              </a:ext>
            </a:extLst>
          </p:cNvPr>
          <p:cNvSpPr>
            <a:spLocks noGrp="1"/>
          </p:cNvSpPr>
          <p:nvPr>
            <p:ph idx="1"/>
          </p:nvPr>
        </p:nvSpPr>
        <p:spPr>
          <a:xfrm>
            <a:off x="1198034" y="1106489"/>
            <a:ext cx="8596668" cy="3880773"/>
          </a:xfrm>
        </p:spPr>
        <p:txBody>
          <a:bodyPr>
            <a:normAutofit/>
          </a:bodyPr>
          <a:lstStyle/>
          <a:p>
            <a:r>
              <a:rPr lang="es-ES_tradnl" sz="2400" dirty="0"/>
              <a:t>La computación móvil se está volviendo día a día un paradigma tecnológico de uso más común y que cambia la forma en que se realizan las actividades laborales, académicas, de investigación y entretenimiento.</a:t>
            </a:r>
          </a:p>
          <a:p>
            <a:r>
              <a:rPr lang="es-MX" sz="2400" dirty="0"/>
              <a:t>Nos permite conectar a internet con el mundo entero para proporcionar información de cualquier cosa en cualquier momento y en cualquier sitio.</a:t>
            </a:r>
          </a:p>
          <a:p>
            <a:endParaRPr lang="es-MX" sz="2800" dirty="0"/>
          </a:p>
        </p:txBody>
      </p:sp>
      <p:pic>
        <p:nvPicPr>
          <p:cNvPr id="5" name="Imagen 4">
            <a:extLst>
              <a:ext uri="{FF2B5EF4-FFF2-40B4-BE49-F238E27FC236}">
                <a16:creationId xmlns:a16="http://schemas.microsoft.com/office/drawing/2014/main" id="{E1A00A2E-5F10-41EB-998A-1A729926AA5A}"/>
              </a:ext>
            </a:extLst>
          </p:cNvPr>
          <p:cNvPicPr>
            <a:picLocks noChangeAspect="1"/>
          </p:cNvPicPr>
          <p:nvPr/>
        </p:nvPicPr>
        <p:blipFill>
          <a:blip r:embed="rId2"/>
          <a:stretch>
            <a:fillRect/>
          </a:stretch>
        </p:blipFill>
        <p:spPr>
          <a:xfrm>
            <a:off x="6300787" y="3741737"/>
            <a:ext cx="2714625" cy="1685925"/>
          </a:xfrm>
          <a:prstGeom prst="rect">
            <a:avLst/>
          </a:prstGeom>
        </p:spPr>
      </p:pic>
    </p:spTree>
    <p:extLst>
      <p:ext uri="{BB962C8B-B14F-4D97-AF65-F5344CB8AC3E}">
        <p14:creationId xmlns:p14="http://schemas.microsoft.com/office/powerpoint/2010/main" val="305765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ED415-2572-4122-BC2D-7F96956D2AB4}"/>
              </a:ext>
            </a:extLst>
          </p:cNvPr>
          <p:cNvSpPr>
            <a:spLocks noGrp="1"/>
          </p:cNvSpPr>
          <p:nvPr>
            <p:ph type="title"/>
          </p:nvPr>
        </p:nvSpPr>
        <p:spPr/>
        <p:txBody>
          <a:bodyPr>
            <a:normAutofit fontScale="90000"/>
          </a:bodyPr>
          <a:lstStyle/>
          <a:p>
            <a:r>
              <a:rPr lang="es-ES_tradnl" b="1" dirty="0"/>
              <a:t>  Computación en la nube móvil</a:t>
            </a:r>
            <a:br>
              <a:rPr lang="es-MX" dirty="0"/>
            </a:br>
            <a:br>
              <a:rPr lang="es-MX" dirty="0"/>
            </a:br>
            <a:r>
              <a:rPr lang="es-ES_tradnl" dirty="0"/>
              <a:t> </a:t>
            </a:r>
            <a:br>
              <a:rPr lang="es-MX" dirty="0"/>
            </a:br>
            <a:endParaRPr lang="es-MX" dirty="0"/>
          </a:p>
        </p:txBody>
      </p:sp>
      <p:sp>
        <p:nvSpPr>
          <p:cNvPr id="3" name="Marcador de contenido 2">
            <a:extLst>
              <a:ext uri="{FF2B5EF4-FFF2-40B4-BE49-F238E27FC236}">
                <a16:creationId xmlns:a16="http://schemas.microsoft.com/office/drawing/2014/main" id="{70049F05-C821-4969-A94A-9FBFA43F42D6}"/>
              </a:ext>
            </a:extLst>
          </p:cNvPr>
          <p:cNvSpPr>
            <a:spLocks noGrp="1"/>
          </p:cNvSpPr>
          <p:nvPr>
            <p:ph idx="1"/>
          </p:nvPr>
        </p:nvSpPr>
        <p:spPr/>
        <p:txBody>
          <a:bodyPr/>
          <a:lstStyle/>
          <a:p>
            <a:r>
              <a:rPr lang="es-ES_tradnl" dirty="0">
                <a:solidFill>
                  <a:schemeClr val="tx1"/>
                </a:solidFill>
              </a:rPr>
              <a:t>La computación en la nube móvil utiliza la computación en la nube para entregar aplicaciones a los dispositivos móviles. </a:t>
            </a:r>
          </a:p>
          <a:p>
            <a:r>
              <a:rPr lang="es-ES_tradnl" dirty="0">
                <a:solidFill>
                  <a:schemeClr val="tx1"/>
                </a:solidFill>
              </a:rPr>
              <a:t>En las aplicaciones en la nube  se pueden construir o revisar rápidamente con servicios en nube. Se pueden entregar en muchos dispositivos diferentes con sistemas operativos, tareas de computación y almacenamientos de datos diferentes. Así, los usuarios pueden acceder a aplicaciones que de otra manera no serían compatibles.</a:t>
            </a:r>
            <a:endParaRPr lang="es-MX" dirty="0">
              <a:solidFill>
                <a:schemeClr val="tx1"/>
              </a:solidFill>
            </a:endParaRPr>
          </a:p>
          <a:p>
            <a:pPr marL="0" indent="0">
              <a:buNone/>
            </a:pPr>
            <a:endParaRPr lang="es-MX" dirty="0"/>
          </a:p>
          <a:p>
            <a:endParaRPr lang="es-MX" dirty="0"/>
          </a:p>
        </p:txBody>
      </p:sp>
      <p:pic>
        <p:nvPicPr>
          <p:cNvPr id="5" name="Imagen 4">
            <a:extLst>
              <a:ext uri="{FF2B5EF4-FFF2-40B4-BE49-F238E27FC236}">
                <a16:creationId xmlns:a16="http://schemas.microsoft.com/office/drawing/2014/main" id="{4F281F3B-D932-4B22-AF1F-4FCB524DE45F}"/>
              </a:ext>
            </a:extLst>
          </p:cNvPr>
          <p:cNvPicPr>
            <a:picLocks noChangeAspect="1"/>
          </p:cNvPicPr>
          <p:nvPr/>
        </p:nvPicPr>
        <p:blipFill>
          <a:blip r:embed="rId2"/>
          <a:stretch>
            <a:fillRect/>
          </a:stretch>
        </p:blipFill>
        <p:spPr>
          <a:xfrm>
            <a:off x="6184901" y="4100975"/>
            <a:ext cx="3408362" cy="2599373"/>
          </a:xfrm>
          <a:prstGeom prst="rect">
            <a:avLst/>
          </a:prstGeom>
        </p:spPr>
      </p:pic>
    </p:spTree>
    <p:extLst>
      <p:ext uri="{BB962C8B-B14F-4D97-AF65-F5344CB8AC3E}">
        <p14:creationId xmlns:p14="http://schemas.microsoft.com/office/powerpoint/2010/main" val="12922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0405E-4A06-4DFB-BA93-92BAD3E0020C}"/>
              </a:ext>
            </a:extLst>
          </p:cNvPr>
          <p:cNvSpPr>
            <a:spLocks noGrp="1"/>
          </p:cNvSpPr>
          <p:nvPr>
            <p:ph type="title"/>
          </p:nvPr>
        </p:nvSpPr>
        <p:spPr/>
        <p:txBody>
          <a:bodyPr/>
          <a:lstStyle/>
          <a:p>
            <a:r>
              <a:rPr lang="es-MX" dirty="0"/>
              <a:t>¿Por qué nube móvil?</a:t>
            </a:r>
          </a:p>
        </p:txBody>
      </p:sp>
      <p:sp>
        <p:nvSpPr>
          <p:cNvPr id="3" name="Marcador de contenido 2">
            <a:extLst>
              <a:ext uri="{FF2B5EF4-FFF2-40B4-BE49-F238E27FC236}">
                <a16:creationId xmlns:a16="http://schemas.microsoft.com/office/drawing/2014/main" id="{242697EE-0E86-414E-A7DE-3E3C73D508E1}"/>
              </a:ext>
            </a:extLst>
          </p:cNvPr>
          <p:cNvSpPr>
            <a:spLocks noGrp="1"/>
          </p:cNvSpPr>
          <p:nvPr>
            <p:ph idx="1"/>
          </p:nvPr>
        </p:nvSpPr>
        <p:spPr/>
        <p:txBody>
          <a:bodyPr>
            <a:normAutofit fontScale="85000" lnSpcReduction="10000"/>
          </a:bodyPr>
          <a:lstStyle/>
          <a:p>
            <a:r>
              <a:rPr lang="es-ES_tradnl" sz="1700" dirty="0"/>
              <a:t>Recursos :</a:t>
            </a:r>
            <a:endParaRPr lang="es-MX" sz="1700" dirty="0"/>
          </a:p>
          <a:p>
            <a:pPr marL="0" indent="0">
              <a:buNone/>
            </a:pPr>
            <a:r>
              <a:rPr lang="es-ES_tradnl" sz="1700" dirty="0"/>
              <a:t> </a:t>
            </a:r>
            <a:endParaRPr lang="es-MX" sz="1700" dirty="0"/>
          </a:p>
          <a:p>
            <a:pPr marL="0" indent="0">
              <a:buNone/>
            </a:pPr>
            <a:r>
              <a:rPr lang="es-ES_tradnl" sz="1700" dirty="0"/>
              <a:t>Facilita el desarrollo rápido y los recursos compartidos de las aplicaciones </a:t>
            </a:r>
            <a:r>
              <a:rPr lang="es-ES_tradnl" sz="1700" dirty="0" err="1"/>
              <a:t>mó</a:t>
            </a:r>
            <a:r>
              <a:rPr lang="pt-PT" sz="1700" dirty="0"/>
              <a:t>viles.</a:t>
            </a:r>
            <a:endParaRPr lang="es-MX" sz="1700" dirty="0"/>
          </a:p>
          <a:p>
            <a:pPr marL="0" indent="0">
              <a:buNone/>
            </a:pPr>
            <a:r>
              <a:rPr lang="es-ES_tradnl" sz="1700" dirty="0"/>
              <a:t> </a:t>
            </a:r>
            <a:endParaRPr lang="es-MX" sz="1700" dirty="0"/>
          </a:p>
          <a:p>
            <a:pPr marL="0" indent="0">
              <a:buNone/>
            </a:pPr>
            <a:r>
              <a:rPr lang="es-ES_tradnl" sz="1700" dirty="0"/>
              <a:t>Soporta multitud de dispositivos y de enfoques de desarrollo.</a:t>
            </a:r>
            <a:endParaRPr lang="es-MX" sz="1700" dirty="0"/>
          </a:p>
          <a:p>
            <a:pPr marL="0" indent="0">
              <a:buNone/>
            </a:pPr>
            <a:endParaRPr lang="es-MX" sz="1700" dirty="0"/>
          </a:p>
          <a:p>
            <a:pPr marL="0" indent="0">
              <a:buNone/>
            </a:pPr>
            <a:r>
              <a:rPr lang="es-ES_tradnl" sz="1700" dirty="0"/>
              <a:t>Mejora la confiabilidad con las copias de seguridad de la información, que se almacenan en la nube.</a:t>
            </a:r>
            <a:endParaRPr lang="es-MX" sz="1700" dirty="0"/>
          </a:p>
          <a:p>
            <a:pPr marL="0" indent="0">
              <a:buNone/>
            </a:pPr>
            <a:r>
              <a:rPr lang="es-ES_tradnl" sz="1700" dirty="0"/>
              <a:t> </a:t>
            </a:r>
            <a:endParaRPr lang="es-MX" sz="1700" dirty="0"/>
          </a:p>
          <a:p>
            <a:pPr marL="0" indent="0">
              <a:buNone/>
            </a:pPr>
            <a:r>
              <a:rPr lang="es-ES_tradnl" sz="1700" dirty="0"/>
              <a:t>Las aplicaciones utilizan menos recursos de los dispositivos porque están apoyadas por la nube.</a:t>
            </a:r>
            <a:endParaRPr lang="es-MX" sz="1700" dirty="0"/>
          </a:p>
          <a:p>
            <a:pPr marL="0" indent="0">
              <a:buNone/>
            </a:pPr>
            <a:r>
              <a:rPr lang="es-ES_tradnl" sz="1700" dirty="0"/>
              <a:t> </a:t>
            </a:r>
            <a:endParaRPr lang="es-MX" sz="1700" dirty="0"/>
          </a:p>
          <a:p>
            <a:pPr marL="0" indent="0">
              <a:buNone/>
            </a:pPr>
            <a:r>
              <a:rPr lang="es-ES_tradnl" sz="1700" dirty="0"/>
              <a:t>Los dispositivos móviles están conectados a los servicios que se entregan en una arquitectura de </a:t>
            </a:r>
            <a:r>
              <a:rPr lang="es-ES_tradnl" sz="1700" dirty="0" err="1"/>
              <a:t>APIs</a:t>
            </a:r>
            <a:r>
              <a:rPr lang="es-ES_tradnl" sz="1700" dirty="0"/>
              <a:t>.</a:t>
            </a:r>
            <a:endParaRPr lang="es-MX" sz="1700" dirty="0"/>
          </a:p>
          <a:p>
            <a:endParaRPr lang="es-MX" dirty="0"/>
          </a:p>
        </p:txBody>
      </p:sp>
    </p:spTree>
    <p:extLst>
      <p:ext uri="{BB962C8B-B14F-4D97-AF65-F5344CB8AC3E}">
        <p14:creationId xmlns:p14="http://schemas.microsoft.com/office/powerpoint/2010/main" val="335603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D77EEB-AB09-4426-8B9B-A08BC5E3CE97}"/>
              </a:ext>
            </a:extLst>
          </p:cNvPr>
          <p:cNvSpPr>
            <a:spLocks noGrp="1"/>
          </p:cNvSpPr>
          <p:nvPr>
            <p:ph idx="1"/>
          </p:nvPr>
        </p:nvSpPr>
        <p:spPr/>
        <p:txBody>
          <a:bodyPr/>
          <a:lstStyle/>
          <a:p>
            <a:pPr fontAlgn="base"/>
            <a:r>
              <a:rPr lang="es-MX" b="1" dirty="0"/>
              <a:t>Velocidad y flexibilidad</a:t>
            </a:r>
          </a:p>
          <a:p>
            <a:pPr fontAlgn="base"/>
            <a:r>
              <a:rPr lang="es-MX" dirty="0"/>
              <a:t>Las aplicaciones en la nube móvil se pueden construir o revisar rápidamente con servicios en nube. Se pueden entregar en muchos dispositivos diferentes con sistemas operativos diferentes.</a:t>
            </a:r>
          </a:p>
          <a:p>
            <a:endParaRPr lang="es-MX" dirty="0"/>
          </a:p>
        </p:txBody>
      </p:sp>
      <p:pic>
        <p:nvPicPr>
          <p:cNvPr id="5" name="Imagen 4">
            <a:extLst>
              <a:ext uri="{FF2B5EF4-FFF2-40B4-BE49-F238E27FC236}">
                <a16:creationId xmlns:a16="http://schemas.microsoft.com/office/drawing/2014/main" id="{93342D82-C9AA-41F7-8E88-10E3A4784CDA}"/>
              </a:ext>
            </a:extLst>
          </p:cNvPr>
          <p:cNvPicPr>
            <a:picLocks noChangeAspect="1"/>
          </p:cNvPicPr>
          <p:nvPr/>
        </p:nvPicPr>
        <p:blipFill rotWithShape="1">
          <a:blip r:embed="rId2"/>
          <a:srcRect l="22963" t="23350" r="52370" b="59798"/>
          <a:stretch/>
        </p:blipFill>
        <p:spPr>
          <a:xfrm>
            <a:off x="5556250" y="3683000"/>
            <a:ext cx="2114550" cy="1155700"/>
          </a:xfrm>
          <a:prstGeom prst="rect">
            <a:avLst/>
          </a:prstGeom>
        </p:spPr>
      </p:pic>
    </p:spTree>
    <p:extLst>
      <p:ext uri="{BB962C8B-B14F-4D97-AF65-F5344CB8AC3E}">
        <p14:creationId xmlns:p14="http://schemas.microsoft.com/office/powerpoint/2010/main" val="379504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70DD712-1380-4846-AF18-0E1A45B29350}"/>
              </a:ext>
            </a:extLst>
          </p:cNvPr>
          <p:cNvSpPr>
            <a:spLocks noGrp="1"/>
          </p:cNvSpPr>
          <p:nvPr>
            <p:ph idx="1"/>
          </p:nvPr>
        </p:nvSpPr>
        <p:spPr/>
        <p:txBody>
          <a:bodyPr/>
          <a:lstStyle/>
          <a:p>
            <a:pPr fontAlgn="base"/>
            <a:r>
              <a:rPr lang="es-MX" b="1" dirty="0"/>
              <a:t>Recursos compartidos</a:t>
            </a:r>
          </a:p>
          <a:p>
            <a:pPr fontAlgn="base"/>
            <a:r>
              <a:rPr lang="es-MX" dirty="0"/>
              <a:t>Las aplicaciones móviles que se ejecutan en la nube no se ven limitadas por el almacenamiento ni por los recursos de procesamiento de un dispositivo. En la nube se pueden ejecutar procesos intensivos en datos.</a:t>
            </a:r>
          </a:p>
          <a:p>
            <a:endParaRPr lang="es-MX" dirty="0"/>
          </a:p>
        </p:txBody>
      </p:sp>
      <p:pic>
        <p:nvPicPr>
          <p:cNvPr id="4" name="Imagen 3">
            <a:extLst>
              <a:ext uri="{FF2B5EF4-FFF2-40B4-BE49-F238E27FC236}">
                <a16:creationId xmlns:a16="http://schemas.microsoft.com/office/drawing/2014/main" id="{5EAA3B42-2CE0-4341-AEAA-8439E6800824}"/>
              </a:ext>
            </a:extLst>
          </p:cNvPr>
          <p:cNvPicPr>
            <a:picLocks noChangeAspect="1"/>
          </p:cNvPicPr>
          <p:nvPr/>
        </p:nvPicPr>
        <p:blipFill rotWithShape="1">
          <a:blip r:embed="rId2"/>
          <a:srcRect l="49999" t="20556" r="29334" b="60555"/>
          <a:stretch/>
        </p:blipFill>
        <p:spPr>
          <a:xfrm>
            <a:off x="6096000" y="3721100"/>
            <a:ext cx="2812258" cy="2056275"/>
          </a:xfrm>
          <a:prstGeom prst="rect">
            <a:avLst/>
          </a:prstGeom>
        </p:spPr>
      </p:pic>
    </p:spTree>
    <p:extLst>
      <p:ext uri="{BB962C8B-B14F-4D97-AF65-F5344CB8AC3E}">
        <p14:creationId xmlns:p14="http://schemas.microsoft.com/office/powerpoint/2010/main" val="40862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60D670-AF9C-4BBF-9CD9-7E7A89031CAB}"/>
              </a:ext>
            </a:extLst>
          </p:cNvPr>
          <p:cNvSpPr>
            <a:spLocks noGrp="1"/>
          </p:cNvSpPr>
          <p:nvPr>
            <p:ph idx="1"/>
          </p:nvPr>
        </p:nvSpPr>
        <p:spPr>
          <a:xfrm>
            <a:off x="969434" y="954089"/>
            <a:ext cx="8596668" cy="3880773"/>
          </a:xfrm>
        </p:spPr>
        <p:txBody>
          <a:bodyPr/>
          <a:lstStyle/>
          <a:p>
            <a:pPr fontAlgn="base"/>
            <a:r>
              <a:rPr lang="es-MX" b="1" dirty="0"/>
              <a:t>Datos integrados</a:t>
            </a:r>
          </a:p>
          <a:p>
            <a:pPr fontAlgn="base"/>
            <a:r>
              <a:rPr lang="es-MX" dirty="0"/>
              <a:t>La computación en la nube móvil permite que los usuarios recopilen e integren datos de diferentes orígenes de forma rápida y segura, independientemente de donde residen.</a:t>
            </a:r>
          </a:p>
          <a:p>
            <a:endParaRPr lang="es-MX" dirty="0"/>
          </a:p>
        </p:txBody>
      </p:sp>
      <p:pic>
        <p:nvPicPr>
          <p:cNvPr id="4" name="Imagen 3">
            <a:extLst>
              <a:ext uri="{FF2B5EF4-FFF2-40B4-BE49-F238E27FC236}">
                <a16:creationId xmlns:a16="http://schemas.microsoft.com/office/drawing/2014/main" id="{5935A9D6-2728-4CC4-8DFF-F2966ED2B761}"/>
              </a:ext>
            </a:extLst>
          </p:cNvPr>
          <p:cNvPicPr>
            <a:picLocks noChangeAspect="1"/>
          </p:cNvPicPr>
          <p:nvPr/>
        </p:nvPicPr>
        <p:blipFill rotWithShape="1">
          <a:blip r:embed="rId2"/>
          <a:srcRect l="-141034" t="-169443" r="171776" b="208517"/>
          <a:stretch/>
        </p:blipFill>
        <p:spPr>
          <a:xfrm>
            <a:off x="-4565650" y="-5384800"/>
            <a:ext cx="5937250" cy="4178300"/>
          </a:xfrm>
          <a:prstGeom prst="rect">
            <a:avLst/>
          </a:prstGeom>
        </p:spPr>
      </p:pic>
      <p:pic>
        <p:nvPicPr>
          <p:cNvPr id="5" name="Imagen 4">
            <a:extLst>
              <a:ext uri="{FF2B5EF4-FFF2-40B4-BE49-F238E27FC236}">
                <a16:creationId xmlns:a16="http://schemas.microsoft.com/office/drawing/2014/main" id="{A2EBA235-4439-4041-ACA2-203F71C27491}"/>
              </a:ext>
            </a:extLst>
          </p:cNvPr>
          <p:cNvPicPr>
            <a:picLocks noChangeAspect="1"/>
          </p:cNvPicPr>
          <p:nvPr/>
        </p:nvPicPr>
        <p:blipFill rotWithShape="1">
          <a:blip r:embed="rId2"/>
          <a:srcRect l="73665" t="23334" r="6927" b="58888"/>
          <a:stretch/>
        </p:blipFill>
        <p:spPr>
          <a:xfrm>
            <a:off x="5689599" y="2616200"/>
            <a:ext cx="3027549" cy="2218662"/>
          </a:xfrm>
          <a:prstGeom prst="rect">
            <a:avLst/>
          </a:prstGeom>
        </p:spPr>
      </p:pic>
    </p:spTree>
    <p:extLst>
      <p:ext uri="{BB962C8B-B14F-4D97-AF65-F5344CB8AC3E}">
        <p14:creationId xmlns:p14="http://schemas.microsoft.com/office/powerpoint/2010/main" val="360252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96A37-00AE-4F6E-95F0-C087433C04E7}"/>
              </a:ext>
            </a:extLst>
          </p:cNvPr>
          <p:cNvSpPr>
            <a:spLocks noGrp="1"/>
          </p:cNvSpPr>
          <p:nvPr>
            <p:ph type="title"/>
          </p:nvPr>
        </p:nvSpPr>
        <p:spPr/>
        <p:txBody>
          <a:bodyPr/>
          <a:lstStyle/>
          <a:p>
            <a:r>
              <a:rPr lang="es-ES_tradnl" dirty="0"/>
              <a:t>El Internet de las Cosas</a:t>
            </a:r>
            <a:endParaRPr lang="es-MX" dirty="0"/>
          </a:p>
        </p:txBody>
      </p:sp>
      <p:sp>
        <p:nvSpPr>
          <p:cNvPr id="3" name="Marcador de contenido 2">
            <a:extLst>
              <a:ext uri="{FF2B5EF4-FFF2-40B4-BE49-F238E27FC236}">
                <a16:creationId xmlns:a16="http://schemas.microsoft.com/office/drawing/2014/main" id="{C55FA303-BAC7-4C2D-B444-A58969ACBCC4}"/>
              </a:ext>
            </a:extLst>
          </p:cNvPr>
          <p:cNvSpPr>
            <a:spLocks noGrp="1"/>
          </p:cNvSpPr>
          <p:nvPr>
            <p:ph idx="1"/>
          </p:nvPr>
        </p:nvSpPr>
        <p:spPr/>
        <p:txBody>
          <a:bodyPr/>
          <a:lstStyle/>
          <a:p>
            <a:r>
              <a:rPr lang="es-ES_tradnl" dirty="0"/>
              <a:t>El Internet de las Cosas (</a:t>
            </a:r>
            <a:r>
              <a:rPr lang="es-ES_tradnl" dirty="0" err="1"/>
              <a:t>IoT</a:t>
            </a:r>
            <a:r>
              <a:rPr lang="es-ES_tradnl" dirty="0"/>
              <a:t>) describe la coordinación de numerosas maquinas, dispositivos y aparatos conectados a Internet a travéś</a:t>
            </a:r>
            <a:r>
              <a:rPr lang="fr-FR" dirty="0"/>
              <a:t>s de mu</a:t>
            </a:r>
            <a:r>
              <a:rPr lang="es-ES_tradnl" dirty="0"/>
              <a:t>́</a:t>
            </a:r>
            <a:r>
              <a:rPr lang="es-ES_tradnl" dirty="0" err="1"/>
              <a:t>ltiples</a:t>
            </a:r>
            <a:r>
              <a:rPr lang="es-ES_tradnl" dirty="0"/>
              <a:t> redes. Estos dispositivos conectados son aparatos de uso cotidiano y máquinas tales como vehículos, medidores de servicios, dispositivos de seguimiento, máquinas expendedoras, </a:t>
            </a:r>
            <a:r>
              <a:rPr lang="es-ES_tradnl" dirty="0" err="1"/>
              <a:t>electrónica</a:t>
            </a:r>
            <a:r>
              <a:rPr lang="es-ES_tradnl" dirty="0"/>
              <a:t> de consumo y tecnología portá</a:t>
            </a:r>
            <a:r>
              <a:rPr lang="pt-PT" dirty="0"/>
              <a:t>til, como tele</a:t>
            </a:r>
            <a:r>
              <a:rPr lang="es-ES_tradnl" dirty="0"/>
              <a:t>́fonos inteligentes y tabletas.</a:t>
            </a:r>
            <a:endParaRPr lang="es-MX" dirty="0"/>
          </a:p>
          <a:p>
            <a:endParaRPr lang="es-MX" dirty="0"/>
          </a:p>
        </p:txBody>
      </p:sp>
      <p:pic>
        <p:nvPicPr>
          <p:cNvPr id="5" name="Imagen 4">
            <a:extLst>
              <a:ext uri="{FF2B5EF4-FFF2-40B4-BE49-F238E27FC236}">
                <a16:creationId xmlns:a16="http://schemas.microsoft.com/office/drawing/2014/main" id="{BA95EB6E-192E-4688-AE76-144A1A68CDB0}"/>
              </a:ext>
            </a:extLst>
          </p:cNvPr>
          <p:cNvPicPr>
            <a:picLocks noChangeAspect="1"/>
          </p:cNvPicPr>
          <p:nvPr/>
        </p:nvPicPr>
        <p:blipFill>
          <a:blip r:embed="rId2"/>
          <a:stretch>
            <a:fillRect/>
          </a:stretch>
        </p:blipFill>
        <p:spPr>
          <a:xfrm>
            <a:off x="5621892" y="3872836"/>
            <a:ext cx="2895094" cy="2168526"/>
          </a:xfrm>
          <a:prstGeom prst="rect">
            <a:avLst/>
          </a:prstGeom>
        </p:spPr>
      </p:pic>
    </p:spTree>
    <p:extLst>
      <p:ext uri="{BB962C8B-B14F-4D97-AF65-F5344CB8AC3E}">
        <p14:creationId xmlns:p14="http://schemas.microsoft.com/office/powerpoint/2010/main" val="407784921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84</TotalTime>
  <Words>1124</Words>
  <Application>Microsoft Office PowerPoint</Application>
  <PresentationFormat>Panorámica</PresentationFormat>
  <Paragraphs>58</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Trebuchet MS</vt:lpstr>
      <vt:lpstr>Wingdings 3</vt:lpstr>
      <vt:lpstr>Faceta</vt:lpstr>
      <vt:lpstr>CÓMPUTO MÓVIL</vt:lpstr>
      <vt:lpstr>  Introducción al cómputo móvil </vt:lpstr>
      <vt:lpstr>Presentación de PowerPoint</vt:lpstr>
      <vt:lpstr>  Computación en la nube móvil    </vt:lpstr>
      <vt:lpstr>¿Por qué nube móvil?</vt:lpstr>
      <vt:lpstr>Presentación de PowerPoint</vt:lpstr>
      <vt:lpstr>Presentación de PowerPoint</vt:lpstr>
      <vt:lpstr>Presentación de PowerPoint</vt:lpstr>
      <vt:lpstr>El Internet de las Cosas</vt:lpstr>
      <vt:lpstr>Aplicaciones Móviles con Acceso al Hardware de los Dispositivos </vt:lpstr>
      <vt:lpstr>Presentación de PowerPoint</vt:lpstr>
      <vt:lpstr>Sensores</vt:lpstr>
      <vt:lpstr>Presentación de PowerPoint</vt:lpstr>
      <vt:lpstr>Presentación de PowerPoint</vt:lpstr>
      <vt:lpstr>Presentación de PowerPoint</vt:lpstr>
      <vt:lpstr>Presentación de PowerPoint</vt:lpstr>
      <vt:lpstr>Presentación de PowerPoint</vt:lpstr>
      <vt:lpstr>Baterías   </vt:lpstr>
      <vt:lpstr> IA y el Cómputo móvil </vt:lpstr>
      <vt:lpstr>Realidad aumentada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CÓMPUTO MÓVIL</dc:title>
  <dc:creator>Usuario</dc:creator>
  <cp:lastModifiedBy>Usuario</cp:lastModifiedBy>
  <cp:revision>10</cp:revision>
  <dcterms:created xsi:type="dcterms:W3CDTF">2018-10-01T14:50:02Z</dcterms:created>
  <dcterms:modified xsi:type="dcterms:W3CDTF">2018-10-01T16:15:02Z</dcterms:modified>
</cp:coreProperties>
</file>