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57" r:id="rId7"/>
    <p:sldId id="258" r:id="rId8"/>
    <p:sldId id="259" r:id="rId9"/>
    <p:sldId id="260" r:id="rId10"/>
    <p:sldId id="261" r:id="rId11"/>
    <p:sldId id="267"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7E754999-6A61-400C-A246-A45E4FE90AC5}" type="datetimeFigureOut">
              <a:rPr lang="pt-BR" smtClean="0"/>
              <a:t>26/09/2019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118170D-9D49-4888-811B-CFF0210A8059}" type="slidenum">
              <a:rPr lang="pt-BR" smtClean="0"/>
              <a:t>‹nº›</a:t>
            </a:fld>
            <a:endParaRPr lang="pt-BR"/>
          </a:p>
        </p:txBody>
      </p:sp>
    </p:spTree>
    <p:extLst>
      <p:ext uri="{BB962C8B-B14F-4D97-AF65-F5344CB8AC3E}">
        <p14:creationId xmlns:p14="http://schemas.microsoft.com/office/powerpoint/2010/main" val="44582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E754999-6A61-400C-A246-A45E4FE90AC5}" type="datetimeFigureOut">
              <a:rPr lang="pt-BR" smtClean="0"/>
              <a:t>26/09/2019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118170D-9D49-4888-811B-CFF0210A8059}" type="slidenum">
              <a:rPr lang="pt-BR" smtClean="0"/>
              <a:t>‹nº›</a:t>
            </a:fld>
            <a:endParaRPr lang="pt-BR"/>
          </a:p>
        </p:txBody>
      </p:sp>
    </p:spTree>
    <p:extLst>
      <p:ext uri="{BB962C8B-B14F-4D97-AF65-F5344CB8AC3E}">
        <p14:creationId xmlns:p14="http://schemas.microsoft.com/office/powerpoint/2010/main" val="339568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E754999-6A61-400C-A246-A45E4FE90AC5}" type="datetimeFigureOut">
              <a:rPr lang="pt-BR" smtClean="0"/>
              <a:t>26/09/2019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118170D-9D49-4888-811B-CFF0210A8059}" type="slidenum">
              <a:rPr lang="pt-BR" smtClean="0"/>
              <a:t>‹nº›</a:t>
            </a:fld>
            <a:endParaRPr lang="pt-BR"/>
          </a:p>
        </p:txBody>
      </p:sp>
    </p:spTree>
    <p:extLst>
      <p:ext uri="{BB962C8B-B14F-4D97-AF65-F5344CB8AC3E}">
        <p14:creationId xmlns:p14="http://schemas.microsoft.com/office/powerpoint/2010/main" val="1771499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E754999-6A61-400C-A246-A45E4FE90AC5}" type="datetimeFigureOut">
              <a:rPr lang="pt-BR" smtClean="0"/>
              <a:t>26/09/2019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118170D-9D49-4888-811B-CFF0210A8059}" type="slidenum">
              <a:rPr lang="pt-BR" smtClean="0"/>
              <a:t>‹nº›</a:t>
            </a:fld>
            <a:endParaRPr lang="pt-BR"/>
          </a:p>
        </p:txBody>
      </p:sp>
    </p:spTree>
    <p:extLst>
      <p:ext uri="{BB962C8B-B14F-4D97-AF65-F5344CB8AC3E}">
        <p14:creationId xmlns:p14="http://schemas.microsoft.com/office/powerpoint/2010/main" val="31774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7E754999-6A61-400C-A246-A45E4FE90AC5}" type="datetimeFigureOut">
              <a:rPr lang="pt-BR" smtClean="0"/>
              <a:t>26/09/2019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118170D-9D49-4888-811B-CFF0210A8059}" type="slidenum">
              <a:rPr lang="pt-BR" smtClean="0"/>
              <a:t>‹nº›</a:t>
            </a:fld>
            <a:endParaRPr lang="pt-BR"/>
          </a:p>
        </p:txBody>
      </p:sp>
    </p:spTree>
    <p:extLst>
      <p:ext uri="{BB962C8B-B14F-4D97-AF65-F5344CB8AC3E}">
        <p14:creationId xmlns:p14="http://schemas.microsoft.com/office/powerpoint/2010/main" val="341877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7E754999-6A61-400C-A246-A45E4FE90AC5}" type="datetimeFigureOut">
              <a:rPr lang="pt-BR" smtClean="0"/>
              <a:t>26/09/2019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118170D-9D49-4888-811B-CFF0210A8059}" type="slidenum">
              <a:rPr lang="pt-BR" smtClean="0"/>
              <a:t>‹nº›</a:t>
            </a:fld>
            <a:endParaRPr lang="pt-BR"/>
          </a:p>
        </p:txBody>
      </p:sp>
    </p:spTree>
    <p:extLst>
      <p:ext uri="{BB962C8B-B14F-4D97-AF65-F5344CB8AC3E}">
        <p14:creationId xmlns:p14="http://schemas.microsoft.com/office/powerpoint/2010/main" val="2091798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7E754999-6A61-400C-A246-A45E4FE90AC5}" type="datetimeFigureOut">
              <a:rPr lang="pt-BR" smtClean="0"/>
              <a:t>26/09/2019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0118170D-9D49-4888-811B-CFF0210A8059}" type="slidenum">
              <a:rPr lang="pt-BR" smtClean="0"/>
              <a:t>‹nº›</a:t>
            </a:fld>
            <a:endParaRPr lang="pt-BR"/>
          </a:p>
        </p:txBody>
      </p:sp>
    </p:spTree>
    <p:extLst>
      <p:ext uri="{BB962C8B-B14F-4D97-AF65-F5344CB8AC3E}">
        <p14:creationId xmlns:p14="http://schemas.microsoft.com/office/powerpoint/2010/main" val="2304182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7E754999-6A61-400C-A246-A45E4FE90AC5}" type="datetimeFigureOut">
              <a:rPr lang="pt-BR" smtClean="0"/>
              <a:t>26/09/2019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0118170D-9D49-4888-811B-CFF0210A8059}" type="slidenum">
              <a:rPr lang="pt-BR" smtClean="0"/>
              <a:t>‹nº›</a:t>
            </a:fld>
            <a:endParaRPr lang="pt-BR"/>
          </a:p>
        </p:txBody>
      </p:sp>
    </p:spTree>
    <p:extLst>
      <p:ext uri="{BB962C8B-B14F-4D97-AF65-F5344CB8AC3E}">
        <p14:creationId xmlns:p14="http://schemas.microsoft.com/office/powerpoint/2010/main" val="2661419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E754999-6A61-400C-A246-A45E4FE90AC5}" type="datetimeFigureOut">
              <a:rPr lang="pt-BR" smtClean="0"/>
              <a:t>26/09/2019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118170D-9D49-4888-811B-CFF0210A8059}" type="slidenum">
              <a:rPr lang="pt-BR" smtClean="0"/>
              <a:t>‹nº›</a:t>
            </a:fld>
            <a:endParaRPr lang="pt-BR"/>
          </a:p>
        </p:txBody>
      </p:sp>
    </p:spTree>
    <p:extLst>
      <p:ext uri="{BB962C8B-B14F-4D97-AF65-F5344CB8AC3E}">
        <p14:creationId xmlns:p14="http://schemas.microsoft.com/office/powerpoint/2010/main" val="1220867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7E754999-6A61-400C-A246-A45E4FE90AC5}" type="datetimeFigureOut">
              <a:rPr lang="pt-BR" smtClean="0"/>
              <a:t>26/09/2019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118170D-9D49-4888-811B-CFF0210A8059}" type="slidenum">
              <a:rPr lang="pt-BR" smtClean="0"/>
              <a:t>‹nº›</a:t>
            </a:fld>
            <a:endParaRPr lang="pt-BR"/>
          </a:p>
        </p:txBody>
      </p:sp>
    </p:spTree>
    <p:extLst>
      <p:ext uri="{BB962C8B-B14F-4D97-AF65-F5344CB8AC3E}">
        <p14:creationId xmlns:p14="http://schemas.microsoft.com/office/powerpoint/2010/main" val="2198071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7E754999-6A61-400C-A246-A45E4FE90AC5}" type="datetimeFigureOut">
              <a:rPr lang="pt-BR" smtClean="0"/>
              <a:t>26/09/2019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118170D-9D49-4888-811B-CFF0210A8059}" type="slidenum">
              <a:rPr lang="pt-BR" smtClean="0"/>
              <a:t>‹nº›</a:t>
            </a:fld>
            <a:endParaRPr lang="pt-BR"/>
          </a:p>
        </p:txBody>
      </p:sp>
    </p:spTree>
    <p:extLst>
      <p:ext uri="{BB962C8B-B14F-4D97-AF65-F5344CB8AC3E}">
        <p14:creationId xmlns:p14="http://schemas.microsoft.com/office/powerpoint/2010/main" val="944268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754999-6A61-400C-A246-A45E4FE90AC5}" type="datetimeFigureOut">
              <a:rPr lang="pt-BR" smtClean="0"/>
              <a:t>26/09/2019</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8170D-9D49-4888-811B-CFF0210A8059}" type="slidenum">
              <a:rPr lang="pt-BR" smtClean="0"/>
              <a:t>‹nº›</a:t>
            </a:fld>
            <a:endParaRPr lang="pt-BR"/>
          </a:p>
        </p:txBody>
      </p:sp>
    </p:spTree>
    <p:extLst>
      <p:ext uri="{BB962C8B-B14F-4D97-AF65-F5344CB8AC3E}">
        <p14:creationId xmlns:p14="http://schemas.microsoft.com/office/powerpoint/2010/main" val="2696008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501537" y="2168434"/>
            <a:ext cx="7188926" cy="962706"/>
          </a:xfrm>
          <a:solidFill>
            <a:schemeClr val="bg1"/>
          </a:solidFill>
          <a:ln w="28575">
            <a:solidFill>
              <a:schemeClr val="tx1"/>
            </a:solidFill>
          </a:ln>
        </p:spPr>
        <p:txBody>
          <a:bodyPr/>
          <a:lstStyle/>
          <a:p>
            <a:r>
              <a:rPr lang="pt-BR" dirty="0" smtClean="0">
                <a:latin typeface="Agency FB" panose="020B0503020202020204" pitchFamily="34" charset="0"/>
              </a:rPr>
              <a:t>INTERNET OF THINGS (IOT)</a:t>
            </a:r>
            <a:endParaRPr lang="pt-BR" dirty="0">
              <a:latin typeface="Agency FB" panose="020B0503020202020204" pitchFamily="34" charset="0"/>
            </a:endParaRPr>
          </a:p>
        </p:txBody>
      </p:sp>
      <p:sp>
        <p:nvSpPr>
          <p:cNvPr id="3" name="Subtítulo 2"/>
          <p:cNvSpPr>
            <a:spLocks noGrp="1"/>
          </p:cNvSpPr>
          <p:nvPr>
            <p:ph type="subTitle" idx="1"/>
          </p:nvPr>
        </p:nvSpPr>
        <p:spPr>
          <a:xfrm>
            <a:off x="171995" y="5172891"/>
            <a:ext cx="1905000" cy="1528355"/>
          </a:xfrm>
          <a:ln w="28575"/>
        </p:spPr>
        <p:style>
          <a:lnRef idx="2">
            <a:schemeClr val="dk1"/>
          </a:lnRef>
          <a:fillRef idx="1">
            <a:schemeClr val="lt1"/>
          </a:fillRef>
          <a:effectRef idx="0">
            <a:schemeClr val="dk1"/>
          </a:effectRef>
          <a:fontRef idx="minor">
            <a:schemeClr val="dk1"/>
          </a:fontRef>
        </p:style>
        <p:txBody>
          <a:bodyPr>
            <a:normAutofit/>
          </a:bodyPr>
          <a:lstStyle/>
          <a:p>
            <a:r>
              <a:rPr lang="pt-BR" sz="1800" dirty="0" smtClean="0">
                <a:latin typeface="Arial" panose="020B0604020202020204" pitchFamily="34" charset="0"/>
                <a:cs typeface="Arial" panose="020B0604020202020204" pitchFamily="34" charset="0"/>
              </a:rPr>
              <a:t>Caroline Taus</a:t>
            </a:r>
          </a:p>
          <a:p>
            <a:r>
              <a:rPr lang="pt-BR" sz="1800" dirty="0" smtClean="0">
                <a:latin typeface="Arial" panose="020B0604020202020204" pitchFamily="34" charset="0"/>
                <a:cs typeface="Arial" panose="020B0604020202020204" pitchFamily="34" charset="0"/>
              </a:rPr>
              <a:t>Isabela Marim</a:t>
            </a:r>
          </a:p>
          <a:p>
            <a:r>
              <a:rPr lang="pt-BR" sz="1800" dirty="0" smtClean="0">
                <a:latin typeface="Arial" panose="020B0604020202020204" pitchFamily="34" charset="0"/>
                <a:cs typeface="Arial" panose="020B0604020202020204" pitchFamily="34" charset="0"/>
              </a:rPr>
              <a:t>Nathalia </a:t>
            </a:r>
            <a:r>
              <a:rPr lang="pt-BR" sz="1800" dirty="0" err="1" smtClean="0">
                <a:latin typeface="Arial" panose="020B0604020202020204" pitchFamily="34" charset="0"/>
                <a:cs typeface="Arial" panose="020B0604020202020204" pitchFamily="34" charset="0"/>
              </a:rPr>
              <a:t>Papst</a:t>
            </a:r>
            <a:endParaRPr lang="pt-BR" sz="1800" dirty="0" smtClean="0">
              <a:latin typeface="Arial" panose="020B0604020202020204" pitchFamily="34" charset="0"/>
              <a:cs typeface="Arial" panose="020B0604020202020204" pitchFamily="34" charset="0"/>
            </a:endParaRPr>
          </a:p>
          <a:p>
            <a:r>
              <a:rPr lang="pt-BR" sz="1800" dirty="0" smtClean="0">
                <a:latin typeface="Arial" panose="020B0604020202020204" pitchFamily="34" charset="0"/>
                <a:cs typeface="Arial" panose="020B0604020202020204" pitchFamily="34" charset="0"/>
              </a:rPr>
              <a:t>Rebecca Mello</a:t>
            </a:r>
            <a:endParaRPr lang="pt-BR" sz="1800" dirty="0" smtClean="0">
              <a:latin typeface="Arial" panose="020B0604020202020204" pitchFamily="34" charset="0"/>
              <a:cs typeface="Arial" panose="020B0604020202020204" pitchFamily="34" charset="0"/>
            </a:endParaRPr>
          </a:p>
          <a:p>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91615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600011" y="754630"/>
            <a:ext cx="7188926" cy="962706"/>
          </a:xfrm>
          <a:solidFill>
            <a:schemeClr val="bg1"/>
          </a:solidFill>
          <a:ln w="28575">
            <a:solidFill>
              <a:schemeClr val="tx1"/>
            </a:solidFill>
          </a:ln>
        </p:spPr>
        <p:txBody>
          <a:bodyPr>
            <a:normAutofit/>
          </a:bodyPr>
          <a:lstStyle/>
          <a:p>
            <a:r>
              <a:rPr lang="pt-BR" dirty="0" smtClean="0">
                <a:latin typeface="Agency FB" panose="020B0503020202020204" pitchFamily="34" charset="0"/>
              </a:rPr>
              <a:t>BLINK</a:t>
            </a:r>
            <a:endParaRPr lang="pt-BR" dirty="0">
              <a:latin typeface="Agency FB" panose="020B0503020202020204" pitchFamily="34" charset="0"/>
            </a:endParaRPr>
          </a:p>
        </p:txBody>
      </p:sp>
      <p:pic>
        <p:nvPicPr>
          <p:cNvPr id="4" name="Imagem 3"/>
          <p:cNvPicPr>
            <a:picLocks noChangeAspect="1"/>
          </p:cNvPicPr>
          <p:nvPr/>
        </p:nvPicPr>
        <p:blipFill>
          <a:blip r:embed="rId3"/>
          <a:stretch>
            <a:fillRect/>
          </a:stretch>
        </p:blipFill>
        <p:spPr>
          <a:xfrm>
            <a:off x="564772" y="2533057"/>
            <a:ext cx="5184576" cy="3328015"/>
          </a:xfrm>
          <a:prstGeom prst="rect">
            <a:avLst/>
          </a:prstGeom>
        </p:spPr>
      </p:pic>
      <p:pic>
        <p:nvPicPr>
          <p:cNvPr id="5" name="Espaço Reservado para Conteúdo 4"/>
          <p:cNvPicPr>
            <a:picLocks noChangeAspect="1"/>
          </p:cNvPicPr>
          <p:nvPr/>
        </p:nvPicPr>
        <p:blipFill>
          <a:blip r:embed="rId4"/>
          <a:stretch>
            <a:fillRect/>
          </a:stretch>
        </p:blipFill>
        <p:spPr>
          <a:xfrm>
            <a:off x="5854840" y="2533056"/>
            <a:ext cx="5782874" cy="3328015"/>
          </a:xfrm>
          <a:prstGeom prst="rect">
            <a:avLst/>
          </a:prstGeom>
        </p:spPr>
      </p:pic>
    </p:spTree>
    <p:extLst>
      <p:ext uri="{BB962C8B-B14F-4D97-AF65-F5344CB8AC3E}">
        <p14:creationId xmlns:p14="http://schemas.microsoft.com/office/powerpoint/2010/main" val="21131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439154" y="532562"/>
            <a:ext cx="7510640" cy="962706"/>
          </a:xfrm>
          <a:solidFill>
            <a:schemeClr val="bg1"/>
          </a:solidFill>
          <a:ln w="28575">
            <a:solidFill>
              <a:schemeClr val="tx1"/>
            </a:solidFill>
          </a:ln>
        </p:spPr>
        <p:txBody>
          <a:bodyPr>
            <a:normAutofit/>
          </a:bodyPr>
          <a:lstStyle/>
          <a:p>
            <a:r>
              <a:rPr lang="pt-BR" dirty="0" smtClean="0">
                <a:latin typeface="Agency FB" panose="020B0503020202020204" pitchFamily="34" charset="0"/>
              </a:rPr>
              <a:t>SEMÁFORO</a:t>
            </a:r>
            <a:endParaRPr lang="pt-BR" dirty="0">
              <a:latin typeface="Agency FB" panose="020B0503020202020204" pitchFamily="34" charset="0"/>
            </a:endParaRPr>
          </a:p>
        </p:txBody>
      </p:sp>
      <p:pic>
        <p:nvPicPr>
          <p:cNvPr id="5" name="Imagem 4"/>
          <p:cNvPicPr>
            <a:picLocks noChangeAspect="1"/>
          </p:cNvPicPr>
          <p:nvPr/>
        </p:nvPicPr>
        <p:blipFill rotWithShape="1">
          <a:blip r:embed="rId3"/>
          <a:srcRect l="7138" r="14868"/>
          <a:stretch/>
        </p:blipFill>
        <p:spPr>
          <a:xfrm>
            <a:off x="2680516" y="1917110"/>
            <a:ext cx="7027817" cy="4695825"/>
          </a:xfrm>
          <a:prstGeom prst="rect">
            <a:avLst/>
          </a:prstGeom>
        </p:spPr>
      </p:pic>
    </p:spTree>
    <p:extLst>
      <p:ext uri="{BB962C8B-B14F-4D97-AF65-F5344CB8AC3E}">
        <p14:creationId xmlns:p14="http://schemas.microsoft.com/office/powerpoint/2010/main" val="3004677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600011" y="1577591"/>
            <a:ext cx="7188926" cy="962706"/>
          </a:xfrm>
          <a:solidFill>
            <a:schemeClr val="bg1"/>
          </a:solidFill>
          <a:ln w="28575">
            <a:solidFill>
              <a:schemeClr val="tx1"/>
            </a:solidFill>
          </a:ln>
        </p:spPr>
        <p:txBody>
          <a:bodyPr/>
          <a:lstStyle/>
          <a:p>
            <a:r>
              <a:rPr lang="pt-BR" dirty="0" smtClean="0">
                <a:latin typeface="Agency FB" panose="020B0503020202020204" pitchFamily="34" charset="0"/>
              </a:rPr>
              <a:t>INTERNET DAS COISAS</a:t>
            </a:r>
            <a:endParaRPr lang="pt-BR" dirty="0">
              <a:latin typeface="Agency FB" panose="020B0503020202020204" pitchFamily="34" charset="0"/>
            </a:endParaRPr>
          </a:p>
        </p:txBody>
      </p:sp>
      <p:sp>
        <p:nvSpPr>
          <p:cNvPr id="3" name="Subtítulo 2"/>
          <p:cNvSpPr>
            <a:spLocks noGrp="1"/>
          </p:cNvSpPr>
          <p:nvPr>
            <p:ph type="subTitle" idx="1"/>
          </p:nvPr>
        </p:nvSpPr>
        <p:spPr>
          <a:xfrm>
            <a:off x="611191" y="3123027"/>
            <a:ext cx="11166566" cy="3362179"/>
          </a:xfrm>
          <a:noFill/>
          <a:ln w="28575">
            <a:noFill/>
          </a:ln>
        </p:spPr>
        <p:style>
          <a:lnRef idx="2">
            <a:schemeClr val="dk1"/>
          </a:lnRef>
          <a:fillRef idx="1">
            <a:schemeClr val="lt1"/>
          </a:fillRef>
          <a:effectRef idx="0">
            <a:schemeClr val="dk1"/>
          </a:effectRef>
          <a:fontRef idx="minor">
            <a:schemeClr val="dk1"/>
          </a:fontRef>
        </p:style>
        <p:txBody>
          <a:bodyPr>
            <a:normAutofit/>
          </a:bodyPr>
          <a:lstStyle/>
          <a:p>
            <a:pPr algn="just"/>
            <a:r>
              <a:rPr lang="pt-BR" b="1" dirty="0" smtClean="0">
                <a:latin typeface="Arial" panose="020B0604020202020204" pitchFamily="34" charset="0"/>
                <a:cs typeface="Arial" panose="020B0604020202020204" pitchFamily="34" charset="0"/>
              </a:rPr>
              <a:t>	A </a:t>
            </a:r>
            <a:r>
              <a:rPr lang="pt-BR" b="1" dirty="0">
                <a:latin typeface="Arial" panose="020B0604020202020204" pitchFamily="34" charset="0"/>
                <a:cs typeface="Arial" panose="020B0604020202020204" pitchFamily="34" charset="0"/>
              </a:rPr>
              <a:t>internet das coisas ou </a:t>
            </a:r>
            <a:r>
              <a:rPr lang="pt-BR" b="1" i="1" dirty="0">
                <a:latin typeface="Arial" panose="020B0604020202020204" pitchFamily="34" charset="0"/>
                <a:cs typeface="Arial" panose="020B0604020202020204" pitchFamily="34" charset="0"/>
              </a:rPr>
              <a:t>Internet of </a:t>
            </a:r>
            <a:r>
              <a:rPr lang="pt-BR" b="1" i="1" dirty="0" err="1">
                <a:latin typeface="Arial" panose="020B0604020202020204" pitchFamily="34" charset="0"/>
                <a:cs typeface="Arial" panose="020B0604020202020204" pitchFamily="34" charset="0"/>
              </a:rPr>
              <a:t>Things</a:t>
            </a:r>
            <a:r>
              <a:rPr lang="pt-BR" b="1" i="1" dirty="0">
                <a:latin typeface="Arial" panose="020B0604020202020204" pitchFamily="34" charset="0"/>
                <a:cs typeface="Arial" panose="020B0604020202020204" pitchFamily="34" charset="0"/>
              </a:rPr>
              <a:t> (</a:t>
            </a:r>
            <a:r>
              <a:rPr lang="pt-BR" b="1" i="1" dirty="0" err="1">
                <a:latin typeface="Arial" panose="020B0604020202020204" pitchFamily="34" charset="0"/>
                <a:cs typeface="Arial" panose="020B0604020202020204" pitchFamily="34" charset="0"/>
              </a:rPr>
              <a:t>IoT</a:t>
            </a:r>
            <a:r>
              <a:rPr lang="pt-BR" b="1" i="1" dirty="0">
                <a:latin typeface="Arial" panose="020B0604020202020204" pitchFamily="34" charset="0"/>
                <a:cs typeface="Arial" panose="020B0604020202020204" pitchFamily="34" charset="0"/>
              </a:rPr>
              <a:t>)</a:t>
            </a:r>
            <a:r>
              <a:rPr lang="pt-BR" b="1" dirty="0">
                <a:latin typeface="Arial" panose="020B0604020202020204" pitchFamily="34" charset="0"/>
                <a:cs typeface="Arial" panose="020B0604020202020204" pitchFamily="34" charset="0"/>
              </a:rPr>
              <a:t> é um novo olhar para a internet, que passaria a estar presente não só nos computadores, mas também em diversos outros objetos do dia a dia. Ela está totalmente relacionada com os dados, e por isso com o fenômeno do </a:t>
            </a:r>
            <a:r>
              <a:rPr lang="pt-BR" b="1" i="1" dirty="0">
                <a:latin typeface="Arial" panose="020B0604020202020204" pitchFamily="34" charset="0"/>
                <a:cs typeface="Arial" panose="020B0604020202020204" pitchFamily="34" charset="0"/>
              </a:rPr>
              <a:t>big data</a:t>
            </a:r>
            <a:r>
              <a:rPr lang="pt-BR" b="1" dirty="0">
                <a:latin typeface="Arial" panose="020B0604020202020204" pitchFamily="34" charset="0"/>
                <a:cs typeface="Arial" panose="020B0604020202020204" pitchFamily="34" charset="0"/>
              </a:rPr>
              <a:t>, no qual dados são gerados, coletados, memorizados e processados por objetos e computadores a todo momento.</a:t>
            </a:r>
          </a:p>
          <a:p>
            <a:pPr algn="l"/>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8841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600011" y="1525339"/>
            <a:ext cx="7188926" cy="962706"/>
          </a:xfrm>
          <a:solidFill>
            <a:schemeClr val="bg1"/>
          </a:solidFill>
          <a:ln w="28575">
            <a:solidFill>
              <a:schemeClr val="tx1"/>
            </a:solidFill>
          </a:ln>
        </p:spPr>
        <p:txBody>
          <a:bodyPr>
            <a:normAutofit/>
          </a:bodyPr>
          <a:lstStyle/>
          <a:p>
            <a:r>
              <a:rPr lang="pt-BR" dirty="0" smtClean="0">
                <a:latin typeface="Agency FB" panose="020B0503020202020204" pitchFamily="34" charset="0"/>
              </a:rPr>
              <a:t>O OBJETO NA IOT</a:t>
            </a:r>
            <a:endParaRPr lang="pt-BR" dirty="0">
              <a:latin typeface="Agency FB" panose="020B0503020202020204" pitchFamily="34" charset="0"/>
            </a:endParaRPr>
          </a:p>
        </p:txBody>
      </p:sp>
      <p:sp>
        <p:nvSpPr>
          <p:cNvPr id="3" name="Subtítulo 2"/>
          <p:cNvSpPr>
            <a:spLocks noGrp="1"/>
          </p:cNvSpPr>
          <p:nvPr>
            <p:ph type="subTitle" idx="1"/>
          </p:nvPr>
        </p:nvSpPr>
        <p:spPr>
          <a:xfrm>
            <a:off x="611191" y="2927084"/>
            <a:ext cx="11166566" cy="3362179"/>
          </a:xfrm>
          <a:noFill/>
          <a:ln w="28575">
            <a:noFill/>
          </a:ln>
        </p:spPr>
        <p:style>
          <a:lnRef idx="2">
            <a:schemeClr val="dk1"/>
          </a:lnRef>
          <a:fillRef idx="1">
            <a:schemeClr val="lt1"/>
          </a:fillRef>
          <a:effectRef idx="0">
            <a:schemeClr val="dk1"/>
          </a:effectRef>
          <a:fontRef idx="minor">
            <a:schemeClr val="dk1"/>
          </a:fontRef>
        </p:style>
        <p:txBody>
          <a:bodyPr>
            <a:noAutofit/>
          </a:bodyPr>
          <a:lstStyle/>
          <a:p>
            <a:pPr marL="342900" indent="-342900" algn="just">
              <a:buFont typeface="Arial" panose="020B0604020202020204" pitchFamily="34" charset="0"/>
              <a:buChar char="•"/>
            </a:pPr>
            <a:r>
              <a:rPr lang="pt-BR" b="1" dirty="0" smtClean="0">
                <a:latin typeface="Arial" panose="020B0604020202020204" pitchFamily="34" charset="0"/>
                <a:cs typeface="Arial" panose="020B0604020202020204" pitchFamily="34" charset="0"/>
              </a:rPr>
              <a:t>Processamento - </a:t>
            </a:r>
            <a:r>
              <a:rPr lang="pt-BR" b="1" dirty="0">
                <a:latin typeface="Arial" panose="020B0604020202020204" pitchFamily="34" charset="0"/>
                <a:cs typeface="Arial" panose="020B0604020202020204" pitchFamily="34" charset="0"/>
              </a:rPr>
              <a:t>capacidade do objeto agir e reagir de acordo com sua aplicabilidade</a:t>
            </a:r>
            <a:endParaRPr lang="pt-BR" b="1"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pt-BR" b="1" dirty="0" smtClean="0">
                <a:latin typeface="Arial" panose="020B0604020202020204" pitchFamily="34" charset="0"/>
                <a:cs typeface="Arial" panose="020B0604020202020204" pitchFamily="34" charset="0"/>
              </a:rPr>
              <a:t>Endereçamento - </a:t>
            </a:r>
            <a:r>
              <a:rPr lang="pt-BR" b="1" dirty="0">
                <a:latin typeface="Arial" panose="020B0604020202020204" pitchFamily="34" charset="0"/>
                <a:cs typeface="Arial" panose="020B0604020202020204" pitchFamily="34" charset="0"/>
              </a:rPr>
              <a:t>localização do objeto com roteamento</a:t>
            </a:r>
            <a:endParaRPr lang="pt-BR" b="1" dirty="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pt-BR" b="1" dirty="0" smtClean="0">
                <a:latin typeface="Arial" panose="020B0604020202020204" pitchFamily="34" charset="0"/>
                <a:cs typeface="Arial" panose="020B0604020202020204" pitchFamily="34" charset="0"/>
              </a:rPr>
              <a:t>Identificação - </a:t>
            </a:r>
            <a:r>
              <a:rPr lang="pt-BR" b="1" dirty="0">
                <a:latin typeface="Arial" panose="020B0604020202020204" pitchFamily="34" charset="0"/>
                <a:cs typeface="Arial" panose="020B0604020202020204" pitchFamily="34" charset="0"/>
              </a:rPr>
              <a:t>identidade de cada objeto na </a:t>
            </a:r>
            <a:r>
              <a:rPr lang="pt-BR" b="1" dirty="0" smtClean="0">
                <a:latin typeface="Arial" panose="020B0604020202020204" pitchFamily="34" charset="0"/>
                <a:cs typeface="Arial" panose="020B0604020202020204" pitchFamily="34" charset="0"/>
              </a:rPr>
              <a:t>rede</a:t>
            </a:r>
          </a:p>
          <a:p>
            <a:pPr marL="342900" indent="-342900" algn="just">
              <a:buFont typeface="Arial" panose="020B0604020202020204" pitchFamily="34" charset="0"/>
              <a:buChar char="•"/>
            </a:pPr>
            <a:r>
              <a:rPr lang="pt-BR" b="1" dirty="0" smtClean="0">
                <a:latin typeface="Arial" panose="020B0604020202020204" pitchFamily="34" charset="0"/>
                <a:cs typeface="Arial" panose="020B0604020202020204" pitchFamily="34" charset="0"/>
              </a:rPr>
              <a:t>Localização - geograficamente</a:t>
            </a:r>
          </a:p>
          <a:p>
            <a:endParaRPr lang="pt-BR"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3623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439154" y="1642905"/>
            <a:ext cx="7510640" cy="962706"/>
          </a:xfrm>
          <a:solidFill>
            <a:schemeClr val="bg1"/>
          </a:solidFill>
          <a:ln w="28575">
            <a:solidFill>
              <a:schemeClr val="tx1"/>
            </a:solidFill>
          </a:ln>
        </p:spPr>
        <p:txBody>
          <a:bodyPr>
            <a:normAutofit fontScale="90000"/>
          </a:bodyPr>
          <a:lstStyle/>
          <a:p>
            <a:r>
              <a:rPr lang="pt-BR" dirty="0" smtClean="0">
                <a:latin typeface="Agency FB" panose="020B0503020202020204" pitchFamily="34" charset="0"/>
              </a:rPr>
              <a:t>RELAÇÕES COM OUTROS OBJETOS</a:t>
            </a:r>
            <a:endParaRPr lang="pt-BR" dirty="0">
              <a:latin typeface="Agency FB" panose="020B0503020202020204" pitchFamily="34" charset="0"/>
            </a:endParaRPr>
          </a:p>
        </p:txBody>
      </p:sp>
      <p:sp>
        <p:nvSpPr>
          <p:cNvPr id="3" name="Subtítulo 2"/>
          <p:cNvSpPr>
            <a:spLocks noGrp="1"/>
          </p:cNvSpPr>
          <p:nvPr>
            <p:ph type="subTitle" idx="1"/>
          </p:nvPr>
        </p:nvSpPr>
        <p:spPr>
          <a:xfrm>
            <a:off x="611191" y="3136090"/>
            <a:ext cx="11166566" cy="3362179"/>
          </a:xfrm>
          <a:noFill/>
          <a:ln w="28575">
            <a:noFill/>
          </a:ln>
        </p:spPr>
        <p:style>
          <a:lnRef idx="2">
            <a:schemeClr val="dk1"/>
          </a:lnRef>
          <a:fillRef idx="1">
            <a:schemeClr val="lt1"/>
          </a:fillRef>
          <a:effectRef idx="0">
            <a:schemeClr val="dk1"/>
          </a:effectRef>
          <a:fontRef idx="minor">
            <a:schemeClr val="dk1"/>
          </a:fontRef>
        </p:style>
        <p:txBody>
          <a:bodyPr>
            <a:noAutofit/>
          </a:bodyPr>
          <a:lstStyle/>
          <a:p>
            <a:pPr marL="342900" indent="-342900" algn="just">
              <a:buFont typeface="Arial" panose="020B0604020202020204" pitchFamily="34" charset="0"/>
              <a:buChar char="•"/>
            </a:pPr>
            <a:r>
              <a:rPr lang="pt-BR" b="1" dirty="0" smtClean="0">
                <a:latin typeface="Arial" panose="020B0604020202020204" pitchFamily="34" charset="0"/>
                <a:cs typeface="Arial" panose="020B0604020202020204" pitchFamily="34" charset="0"/>
              </a:rPr>
              <a:t>Comunicação - </a:t>
            </a:r>
            <a:r>
              <a:rPr lang="pt-BR" b="1" dirty="0">
                <a:latin typeface="Arial" panose="020B0604020202020204" pitchFamily="34" charset="0"/>
                <a:cs typeface="Arial" panose="020B0604020202020204" pitchFamily="34" charset="0"/>
              </a:rPr>
              <a:t>receber e enviar mensagens para outros </a:t>
            </a:r>
            <a:r>
              <a:rPr lang="pt-BR" b="1" dirty="0" smtClean="0">
                <a:latin typeface="Arial" panose="020B0604020202020204" pitchFamily="34" charset="0"/>
                <a:cs typeface="Arial" panose="020B0604020202020204" pitchFamily="34" charset="0"/>
              </a:rPr>
              <a:t>objetos </a:t>
            </a:r>
          </a:p>
          <a:p>
            <a:pPr marL="342900" indent="-342900" algn="just">
              <a:buFont typeface="Arial" panose="020B0604020202020204" pitchFamily="34" charset="0"/>
              <a:buChar char="•"/>
            </a:pPr>
            <a:r>
              <a:rPr lang="pt-BR" b="1" dirty="0" smtClean="0">
                <a:latin typeface="Arial" panose="020B0604020202020204" pitchFamily="34" charset="0"/>
                <a:cs typeface="Arial" panose="020B0604020202020204" pitchFamily="34" charset="0"/>
              </a:rPr>
              <a:t>Cooperação - capacidade </a:t>
            </a:r>
            <a:r>
              <a:rPr lang="pt-BR" b="1" dirty="0">
                <a:latin typeface="Arial" panose="020B0604020202020204" pitchFamily="34" charset="0"/>
                <a:cs typeface="Arial" panose="020B0604020202020204" pitchFamily="34" charset="0"/>
              </a:rPr>
              <a:t>do objeto de agir em comum com </a:t>
            </a:r>
            <a:r>
              <a:rPr lang="pt-BR" b="1" dirty="0" smtClean="0">
                <a:latin typeface="Arial" panose="020B0604020202020204" pitchFamily="34" charset="0"/>
                <a:cs typeface="Arial" panose="020B0604020202020204" pitchFamily="34" charset="0"/>
              </a:rPr>
              <a:t>outros</a:t>
            </a:r>
          </a:p>
          <a:p>
            <a:pPr marL="342900" indent="-342900" algn="just">
              <a:buFont typeface="Arial" panose="020B0604020202020204" pitchFamily="34" charset="0"/>
              <a:buChar char="•"/>
            </a:pPr>
            <a:r>
              <a:rPr lang="pt-BR" b="1" dirty="0" smtClean="0">
                <a:latin typeface="Arial" panose="020B0604020202020204" pitchFamily="34" charset="0"/>
                <a:cs typeface="Arial" panose="020B0604020202020204" pitchFamily="34" charset="0"/>
              </a:rPr>
              <a:t>Sensoriamento - captar </a:t>
            </a:r>
            <a:r>
              <a:rPr lang="pt-BR" b="1" dirty="0">
                <a:latin typeface="Arial" panose="020B0604020202020204" pitchFamily="34" charset="0"/>
                <a:cs typeface="Arial" panose="020B0604020202020204" pitchFamily="34" charset="0"/>
              </a:rPr>
              <a:t>dados do ambiente e de outros objetos a partir de </a:t>
            </a:r>
            <a:r>
              <a:rPr lang="pt-BR" b="1" dirty="0" smtClean="0">
                <a:latin typeface="Arial" panose="020B0604020202020204" pitchFamily="34" charset="0"/>
                <a:cs typeface="Arial" panose="020B0604020202020204" pitchFamily="34" charset="0"/>
              </a:rPr>
              <a:t>sensores</a:t>
            </a:r>
          </a:p>
          <a:p>
            <a:pPr marL="342900" indent="-342900" algn="just">
              <a:buFont typeface="Arial" panose="020B0604020202020204" pitchFamily="34" charset="0"/>
              <a:buChar char="•"/>
            </a:pPr>
            <a:r>
              <a:rPr lang="pt-BR" b="1" dirty="0" smtClean="0">
                <a:latin typeface="Arial" panose="020B0604020202020204" pitchFamily="34" charset="0"/>
                <a:cs typeface="Arial" panose="020B0604020202020204" pitchFamily="34" charset="0"/>
              </a:rPr>
              <a:t>Atuação - operar </a:t>
            </a:r>
            <a:r>
              <a:rPr lang="pt-BR" b="1" dirty="0">
                <a:latin typeface="Arial" panose="020B0604020202020204" pitchFamily="34" charset="0"/>
                <a:cs typeface="Arial" panose="020B0604020202020204" pitchFamily="34" charset="0"/>
              </a:rPr>
              <a:t>e modificar a condição do meio.</a:t>
            </a:r>
          </a:p>
          <a:p>
            <a:endParaRPr lang="pt-BR"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2677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439154" y="571750"/>
            <a:ext cx="7510640" cy="962706"/>
          </a:xfrm>
          <a:solidFill>
            <a:schemeClr val="bg1"/>
          </a:solidFill>
          <a:ln w="28575">
            <a:solidFill>
              <a:schemeClr val="tx1"/>
            </a:solidFill>
          </a:ln>
        </p:spPr>
        <p:txBody>
          <a:bodyPr>
            <a:normAutofit/>
          </a:bodyPr>
          <a:lstStyle/>
          <a:p>
            <a:r>
              <a:rPr lang="pt-BR" dirty="0" smtClean="0">
                <a:latin typeface="Agency FB" panose="020B0503020202020204" pitchFamily="34" charset="0"/>
              </a:rPr>
              <a:t>APLICAÇÕES</a:t>
            </a:r>
            <a:endParaRPr lang="pt-BR" dirty="0">
              <a:latin typeface="Agency FB" panose="020B0503020202020204" pitchFamily="34" charset="0"/>
            </a:endParaRPr>
          </a:p>
        </p:txBody>
      </p:sp>
      <p:sp>
        <p:nvSpPr>
          <p:cNvPr id="3" name="Subtítulo 2"/>
          <p:cNvSpPr>
            <a:spLocks noGrp="1"/>
          </p:cNvSpPr>
          <p:nvPr>
            <p:ph type="subTitle" idx="1"/>
          </p:nvPr>
        </p:nvSpPr>
        <p:spPr>
          <a:xfrm>
            <a:off x="611191" y="2104124"/>
            <a:ext cx="11166566" cy="3362179"/>
          </a:xfrm>
          <a:noFill/>
          <a:ln w="28575">
            <a:noFill/>
          </a:ln>
        </p:spPr>
        <p:style>
          <a:lnRef idx="2">
            <a:schemeClr val="dk1"/>
          </a:lnRef>
          <a:fillRef idx="1">
            <a:schemeClr val="lt1"/>
          </a:fillRef>
          <a:effectRef idx="0">
            <a:schemeClr val="dk1"/>
          </a:effectRef>
          <a:fontRef idx="minor">
            <a:schemeClr val="dk1"/>
          </a:fontRef>
        </p:style>
        <p:txBody>
          <a:bodyPr>
            <a:noAutofit/>
          </a:bodyPr>
          <a:lstStyle/>
          <a:p>
            <a:pPr marL="342900" indent="-342900" algn="just">
              <a:buFont typeface="Arial" panose="020B0604020202020204" pitchFamily="34" charset="0"/>
              <a:buChar char="•"/>
            </a:pPr>
            <a:r>
              <a:rPr lang="pt-BR" sz="2000" b="1" u="sng" dirty="0" smtClean="0">
                <a:latin typeface="Arial" panose="020B0604020202020204" pitchFamily="34" charset="0"/>
                <a:cs typeface="Arial" panose="020B0604020202020204" pitchFamily="34" charset="0"/>
              </a:rPr>
              <a:t>Residências</a:t>
            </a:r>
            <a:r>
              <a:rPr lang="pt-BR" sz="2000" b="1" dirty="0" smtClean="0">
                <a:latin typeface="Arial" panose="020B0604020202020204" pitchFamily="34" charset="0"/>
                <a:cs typeface="Arial" panose="020B0604020202020204" pitchFamily="34" charset="0"/>
              </a:rPr>
              <a:t>: </a:t>
            </a:r>
            <a:r>
              <a:rPr lang="pt-BR" sz="2000" b="1" dirty="0">
                <a:latin typeface="Arial" panose="020B0604020202020204" pitchFamily="34" charset="0"/>
                <a:cs typeface="Arial" panose="020B0604020202020204" pitchFamily="34" charset="0"/>
              </a:rPr>
              <a:t>sistemas de segurança, automação predial, controles diversos como de iluminação ou </a:t>
            </a:r>
            <a:r>
              <a:rPr lang="pt-BR" sz="2000" b="1" dirty="0" smtClean="0">
                <a:latin typeface="Arial" panose="020B0604020202020204" pitchFamily="34" charset="0"/>
                <a:cs typeface="Arial" panose="020B0604020202020204" pitchFamily="34" charset="0"/>
              </a:rPr>
              <a:t>temperatura</a:t>
            </a:r>
          </a:p>
          <a:p>
            <a:pPr marL="342900" lvl="0" indent="-342900" algn="just">
              <a:buFont typeface="Arial" panose="020B0604020202020204" pitchFamily="34" charset="0"/>
              <a:buChar char="•"/>
            </a:pPr>
            <a:r>
              <a:rPr lang="pt-BR" sz="2000" b="1" u="sng" dirty="0">
                <a:latin typeface="Arial" panose="020B0604020202020204" pitchFamily="34" charset="0"/>
                <a:cs typeface="Arial" panose="020B0604020202020204" pitchFamily="34" charset="0"/>
              </a:rPr>
              <a:t>Indústrias</a:t>
            </a:r>
            <a:r>
              <a:rPr lang="pt-BR" sz="2000" b="1" dirty="0">
                <a:latin typeface="Arial" panose="020B0604020202020204" pitchFamily="34" charset="0"/>
                <a:cs typeface="Arial" panose="020B0604020202020204" pitchFamily="34" charset="0"/>
              </a:rPr>
              <a:t>: controle da produção, sintonia com as demandas do mercado, controle de máquinas, monitoramento do consumo de energia, controle do </a:t>
            </a:r>
            <a:r>
              <a:rPr lang="pt-BR" sz="2000" b="1" dirty="0" smtClean="0">
                <a:latin typeface="Arial" panose="020B0604020202020204" pitchFamily="34" charset="0"/>
                <a:cs typeface="Arial" panose="020B0604020202020204" pitchFamily="34" charset="0"/>
              </a:rPr>
              <a:t>estoque</a:t>
            </a:r>
            <a:endParaRPr lang="pt-BR" sz="2000" b="1" dirty="0">
              <a:latin typeface="Arial" panose="020B0604020202020204" pitchFamily="34" charset="0"/>
              <a:cs typeface="Arial" panose="020B0604020202020204" pitchFamily="34" charset="0"/>
            </a:endParaRPr>
          </a:p>
          <a:p>
            <a:pPr marL="342900" lvl="0" indent="-342900" algn="just">
              <a:buFont typeface="Arial" panose="020B0604020202020204" pitchFamily="34" charset="0"/>
              <a:buChar char="•"/>
            </a:pPr>
            <a:r>
              <a:rPr lang="pt-BR" sz="2000" b="1" u="sng" dirty="0">
                <a:latin typeface="Arial" panose="020B0604020202020204" pitchFamily="34" charset="0"/>
                <a:cs typeface="Arial" panose="020B0604020202020204" pitchFamily="34" charset="0"/>
              </a:rPr>
              <a:t>Transporte</a:t>
            </a:r>
            <a:r>
              <a:rPr lang="pt-BR" sz="2000" b="1" dirty="0">
                <a:latin typeface="Arial" panose="020B0604020202020204" pitchFamily="34" charset="0"/>
                <a:cs typeface="Arial" panose="020B0604020202020204" pitchFamily="34" charset="0"/>
              </a:rPr>
              <a:t>: veículos autônomos, otimização de rotas, monitoramento para a </a:t>
            </a:r>
            <a:r>
              <a:rPr lang="pt-BR" sz="2000" b="1" dirty="0" smtClean="0">
                <a:latin typeface="Arial" panose="020B0604020202020204" pitchFamily="34" charset="0"/>
                <a:cs typeface="Arial" panose="020B0604020202020204" pitchFamily="34" charset="0"/>
              </a:rPr>
              <a:t>segurança</a:t>
            </a:r>
            <a:endParaRPr lang="pt-BR" sz="2000" b="1" dirty="0">
              <a:latin typeface="Arial" panose="020B0604020202020204" pitchFamily="34" charset="0"/>
              <a:cs typeface="Arial" panose="020B0604020202020204" pitchFamily="34" charset="0"/>
            </a:endParaRPr>
          </a:p>
          <a:p>
            <a:pPr marL="342900" lvl="0" indent="-342900" algn="just">
              <a:buFont typeface="Arial" panose="020B0604020202020204" pitchFamily="34" charset="0"/>
              <a:buChar char="•"/>
            </a:pPr>
            <a:r>
              <a:rPr lang="pt-BR" sz="2000" b="1" u="sng" dirty="0">
                <a:latin typeface="Arial" panose="020B0604020202020204" pitchFamily="34" charset="0"/>
                <a:cs typeface="Arial" panose="020B0604020202020204" pitchFamily="34" charset="0"/>
              </a:rPr>
              <a:t>Cidades</a:t>
            </a:r>
            <a:r>
              <a:rPr lang="pt-BR" sz="2000" b="1" dirty="0">
                <a:latin typeface="Arial" panose="020B0604020202020204" pitchFamily="34" charset="0"/>
                <a:cs typeface="Arial" panose="020B0604020202020204" pitchFamily="34" charset="0"/>
              </a:rPr>
              <a:t>: monitoramento da iluminação pública, sensores de temperatura, ruído, chuva e qualidade do ar, monitoramento de semáforos, câmeras de segurança, otimização na coleta do </a:t>
            </a:r>
            <a:r>
              <a:rPr lang="pt-BR" sz="2000" b="1" dirty="0" smtClean="0">
                <a:latin typeface="Arial" panose="020B0604020202020204" pitchFamily="34" charset="0"/>
                <a:cs typeface="Arial" panose="020B0604020202020204" pitchFamily="34" charset="0"/>
              </a:rPr>
              <a:t>lixo</a:t>
            </a:r>
            <a:endParaRPr lang="pt-BR" sz="2000" b="1" dirty="0">
              <a:latin typeface="Arial" panose="020B0604020202020204" pitchFamily="34" charset="0"/>
              <a:cs typeface="Arial" panose="020B0604020202020204" pitchFamily="34" charset="0"/>
            </a:endParaRPr>
          </a:p>
          <a:p>
            <a:pPr marL="342900" lvl="0" indent="-342900" algn="just">
              <a:buFont typeface="Arial" panose="020B0604020202020204" pitchFamily="34" charset="0"/>
              <a:buChar char="•"/>
            </a:pPr>
            <a:r>
              <a:rPr lang="pt-BR" sz="2000" b="1" u="sng" dirty="0">
                <a:latin typeface="Arial" panose="020B0604020202020204" pitchFamily="34" charset="0"/>
                <a:cs typeface="Arial" panose="020B0604020202020204" pitchFamily="34" charset="0"/>
              </a:rPr>
              <a:t>Agricultura</a:t>
            </a:r>
            <a:r>
              <a:rPr lang="pt-BR" sz="2000" b="1" dirty="0">
                <a:latin typeface="Arial" panose="020B0604020202020204" pitchFamily="34" charset="0"/>
                <a:cs typeface="Arial" panose="020B0604020202020204" pitchFamily="34" charset="0"/>
              </a:rPr>
              <a:t>: monitoramento ambiental, gestão de colheitas, gestão do estoque, </a:t>
            </a:r>
            <a:r>
              <a:rPr lang="pt-BR" sz="2000" b="1" dirty="0" smtClean="0">
                <a:latin typeface="Arial" panose="020B0604020202020204" pitchFamily="34" charset="0"/>
                <a:cs typeface="Arial" panose="020B0604020202020204" pitchFamily="34" charset="0"/>
              </a:rPr>
              <a:t>irrigação</a:t>
            </a:r>
            <a:endParaRPr lang="pt-BR" sz="2000" b="1" dirty="0">
              <a:latin typeface="Arial" panose="020B0604020202020204" pitchFamily="34" charset="0"/>
              <a:cs typeface="Arial" panose="020B0604020202020204" pitchFamily="34" charset="0"/>
            </a:endParaRPr>
          </a:p>
          <a:p>
            <a:pPr marL="342900" lvl="0" indent="-342900" algn="just">
              <a:buFont typeface="Arial" panose="020B0604020202020204" pitchFamily="34" charset="0"/>
              <a:buChar char="•"/>
            </a:pPr>
            <a:r>
              <a:rPr lang="pt-BR" sz="2000" b="1" u="sng" dirty="0">
                <a:latin typeface="Arial" panose="020B0604020202020204" pitchFamily="34" charset="0"/>
                <a:cs typeface="Arial" panose="020B0604020202020204" pitchFamily="34" charset="0"/>
              </a:rPr>
              <a:t>Seres humanos</a:t>
            </a:r>
            <a:r>
              <a:rPr lang="pt-BR" sz="2000" b="1" dirty="0">
                <a:latin typeface="Arial" panose="020B0604020202020204" pitchFamily="34" charset="0"/>
                <a:cs typeface="Arial" panose="020B0604020202020204" pitchFamily="34" charset="0"/>
              </a:rPr>
              <a:t>: dispositivos vestíveis, como relógios monitores de batimento cardíaco, sensores de temperatura, pressão, </a:t>
            </a:r>
            <a:r>
              <a:rPr lang="pt-BR" sz="2000" b="1" dirty="0" smtClean="0">
                <a:latin typeface="Arial" panose="020B0604020202020204" pitchFamily="34" charset="0"/>
                <a:cs typeface="Arial" panose="020B0604020202020204" pitchFamily="34" charset="0"/>
              </a:rPr>
              <a:t>marca-passo</a:t>
            </a:r>
            <a:endParaRPr lang="pt-BR" sz="2000" b="1"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pt-BR"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2583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600011" y="1577591"/>
            <a:ext cx="7188926" cy="962706"/>
          </a:xfrm>
          <a:solidFill>
            <a:schemeClr val="bg1"/>
          </a:solidFill>
          <a:ln w="28575">
            <a:solidFill>
              <a:schemeClr val="tx1"/>
            </a:solidFill>
          </a:ln>
        </p:spPr>
        <p:txBody>
          <a:bodyPr/>
          <a:lstStyle/>
          <a:p>
            <a:r>
              <a:rPr lang="pt-BR" dirty="0" smtClean="0">
                <a:latin typeface="Agency FB" panose="020B0503020202020204" pitchFamily="34" charset="0"/>
              </a:rPr>
              <a:t>CIDADES INTELIGENTES </a:t>
            </a:r>
            <a:endParaRPr lang="pt-BR" dirty="0">
              <a:latin typeface="Agency FB" panose="020B0503020202020204" pitchFamily="34" charset="0"/>
            </a:endParaRPr>
          </a:p>
        </p:txBody>
      </p:sp>
      <p:sp>
        <p:nvSpPr>
          <p:cNvPr id="3" name="Subtítulo 2"/>
          <p:cNvSpPr>
            <a:spLocks noGrp="1"/>
          </p:cNvSpPr>
          <p:nvPr>
            <p:ph type="subTitle" idx="1"/>
          </p:nvPr>
        </p:nvSpPr>
        <p:spPr>
          <a:xfrm>
            <a:off x="611191" y="3123027"/>
            <a:ext cx="11166566" cy="3362179"/>
          </a:xfrm>
          <a:noFill/>
          <a:ln w="28575">
            <a:noFill/>
          </a:ln>
        </p:spPr>
        <p:style>
          <a:lnRef idx="2">
            <a:schemeClr val="dk1"/>
          </a:lnRef>
          <a:fillRef idx="1">
            <a:schemeClr val="lt1"/>
          </a:fillRef>
          <a:effectRef idx="0">
            <a:schemeClr val="dk1"/>
          </a:effectRef>
          <a:fontRef idx="minor">
            <a:schemeClr val="dk1"/>
          </a:fontRef>
        </p:style>
        <p:txBody>
          <a:bodyPr>
            <a:normAutofit/>
          </a:bodyPr>
          <a:lstStyle/>
          <a:p>
            <a:pPr algn="just"/>
            <a:r>
              <a:rPr lang="pt-BR" b="1" dirty="0" smtClean="0">
                <a:latin typeface="Arial" panose="020B0604020202020204" pitchFamily="34" charset="0"/>
                <a:cs typeface="Arial" panose="020B0604020202020204" pitchFamily="34" charset="0"/>
              </a:rPr>
              <a:t>	A </a:t>
            </a:r>
            <a:r>
              <a:rPr lang="pt-BR" b="1" dirty="0">
                <a:latin typeface="Arial" panose="020B0604020202020204" pitchFamily="34" charset="0"/>
                <a:cs typeface="Arial" panose="020B0604020202020204" pitchFamily="34" charset="0"/>
              </a:rPr>
              <a:t>partir do ano de 2009 a maior parte da população mundial passou a viver em cidades, todavia, na maioria das vezes elas não possuíam estrutura para comportar essa superpopulação. Para lidar com esse problema são criadas as cidades inteligentes, que têm como objetivo melhorar a qualidade de vida da população através da otimização do uso dos recursos naturais e da infraestrutura de uma maneira sustentável.</a:t>
            </a:r>
          </a:p>
          <a:p>
            <a:pPr algn="l"/>
            <a:endParaRPr lang="pt-B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8577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324601" y="1366576"/>
            <a:ext cx="7739743" cy="962706"/>
          </a:xfrm>
          <a:solidFill>
            <a:schemeClr val="bg1"/>
          </a:solidFill>
          <a:ln w="28575">
            <a:solidFill>
              <a:schemeClr val="tx1"/>
            </a:solidFill>
          </a:ln>
        </p:spPr>
        <p:txBody>
          <a:bodyPr>
            <a:normAutofit/>
          </a:bodyPr>
          <a:lstStyle/>
          <a:p>
            <a:r>
              <a:rPr lang="pt-BR" dirty="0" smtClean="0">
                <a:latin typeface="Agency FB" panose="020B0503020202020204" pitchFamily="34" charset="0"/>
              </a:rPr>
              <a:t>ARDUINO</a:t>
            </a:r>
            <a:endParaRPr lang="pt-BR" dirty="0">
              <a:latin typeface="Agency FB" panose="020B0503020202020204" pitchFamily="34" charset="0"/>
            </a:endParaRPr>
          </a:p>
        </p:txBody>
      </p:sp>
      <p:sp>
        <p:nvSpPr>
          <p:cNvPr id="3" name="Subtítulo 2"/>
          <p:cNvSpPr>
            <a:spLocks noGrp="1"/>
          </p:cNvSpPr>
          <p:nvPr>
            <p:ph type="subTitle" idx="1"/>
          </p:nvPr>
        </p:nvSpPr>
        <p:spPr>
          <a:xfrm>
            <a:off x="611190" y="2982350"/>
            <a:ext cx="11166566" cy="3362179"/>
          </a:xfrm>
          <a:noFill/>
          <a:ln w="28575">
            <a:noFill/>
          </a:ln>
        </p:spPr>
        <p:style>
          <a:lnRef idx="2">
            <a:schemeClr val="dk1"/>
          </a:lnRef>
          <a:fillRef idx="1">
            <a:schemeClr val="lt1"/>
          </a:fillRef>
          <a:effectRef idx="0">
            <a:schemeClr val="dk1"/>
          </a:effectRef>
          <a:fontRef idx="minor">
            <a:schemeClr val="dk1"/>
          </a:fontRef>
        </p:style>
        <p:txBody>
          <a:bodyPr>
            <a:normAutofit/>
          </a:bodyPr>
          <a:lstStyle/>
          <a:p>
            <a:pPr marL="342900" indent="-342900" algn="just">
              <a:lnSpc>
                <a:spcPct val="100000"/>
              </a:lnSpc>
              <a:spcBef>
                <a:spcPts val="0"/>
              </a:spcBef>
              <a:spcAft>
                <a:spcPts val="1200"/>
              </a:spcAft>
              <a:buFont typeface="Arial" panose="020B0604020202020204" pitchFamily="34" charset="0"/>
              <a:buChar char="•"/>
            </a:pPr>
            <a:r>
              <a:rPr lang="pt-BR" b="1" dirty="0">
                <a:latin typeface="Arial" panose="020B0604020202020204" pitchFamily="34" charset="0"/>
                <a:cs typeface="Arial" panose="020B0604020202020204" pitchFamily="34" charset="0"/>
              </a:rPr>
              <a:t>É</a:t>
            </a:r>
            <a:r>
              <a:rPr lang="pt-BR" b="1" dirty="0" smtClean="0">
                <a:latin typeface="Arial" panose="020B0604020202020204" pitchFamily="34" charset="0"/>
                <a:cs typeface="Arial" panose="020B0604020202020204" pitchFamily="34" charset="0"/>
              </a:rPr>
              <a:t> </a:t>
            </a:r>
            <a:r>
              <a:rPr lang="pt-BR" b="1" dirty="0">
                <a:latin typeface="Arial" panose="020B0604020202020204" pitchFamily="34" charset="0"/>
                <a:cs typeface="Arial" panose="020B0604020202020204" pitchFamily="34" charset="0"/>
              </a:rPr>
              <a:t>uma plataforma de prototipagem eletrônica de hardware livre e de placa única</a:t>
            </a:r>
          </a:p>
          <a:p>
            <a:pPr marL="342900" indent="-342900" algn="just">
              <a:lnSpc>
                <a:spcPct val="100000"/>
              </a:lnSpc>
              <a:spcBef>
                <a:spcPts val="0"/>
              </a:spcBef>
              <a:spcAft>
                <a:spcPts val="1200"/>
              </a:spcAft>
              <a:buFont typeface="Arial" panose="020B0604020202020204" pitchFamily="34" charset="0"/>
              <a:buChar char="•"/>
            </a:pPr>
            <a:r>
              <a:rPr lang="pt-BR" b="1" dirty="0" smtClean="0">
                <a:latin typeface="Arial" panose="020B0604020202020204" pitchFamily="34" charset="0"/>
                <a:cs typeface="Arial" panose="020B0604020202020204" pitchFamily="34" charset="0"/>
              </a:rPr>
              <a:t>Placa </a:t>
            </a:r>
            <a:r>
              <a:rPr lang="pt-BR" b="1" dirty="0">
                <a:latin typeface="Arial" panose="020B0604020202020204" pitchFamily="34" charset="0"/>
                <a:cs typeface="Arial" panose="020B0604020202020204" pitchFamily="34" charset="0"/>
              </a:rPr>
              <a:t>projetada com um </a:t>
            </a:r>
            <a:r>
              <a:rPr lang="pt-BR" b="1" dirty="0" err="1" smtClean="0">
                <a:latin typeface="Arial" panose="020B0604020202020204" pitchFamily="34" charset="0"/>
                <a:cs typeface="Arial" panose="020B0604020202020204" pitchFamily="34" charset="0"/>
              </a:rPr>
              <a:t>microcontrolador</a:t>
            </a:r>
            <a:r>
              <a:rPr lang="pt-BR" b="1" dirty="0" smtClean="0">
                <a:latin typeface="Arial" panose="020B0604020202020204" pitchFamily="34" charset="0"/>
                <a:cs typeface="Arial" panose="020B0604020202020204" pitchFamily="34" charset="0"/>
              </a:rPr>
              <a:t> </a:t>
            </a:r>
            <a:r>
              <a:rPr lang="pt-BR" b="1" dirty="0" err="1">
                <a:latin typeface="Arial" panose="020B0604020202020204" pitchFamily="34" charset="0"/>
                <a:cs typeface="Arial" panose="020B0604020202020204" pitchFamily="34" charset="0"/>
              </a:rPr>
              <a:t>Atmel</a:t>
            </a:r>
            <a:r>
              <a:rPr lang="pt-BR" b="1" dirty="0">
                <a:latin typeface="Arial" panose="020B0604020202020204" pitchFamily="34" charset="0"/>
                <a:cs typeface="Arial" panose="020B0604020202020204" pitchFamily="34" charset="0"/>
              </a:rPr>
              <a:t> AVR</a:t>
            </a:r>
          </a:p>
          <a:p>
            <a:pPr marL="342900" indent="-342900" algn="just">
              <a:lnSpc>
                <a:spcPct val="100000"/>
              </a:lnSpc>
              <a:spcBef>
                <a:spcPts val="0"/>
              </a:spcBef>
              <a:spcAft>
                <a:spcPts val="1200"/>
              </a:spcAft>
              <a:buFont typeface="Arial" panose="020B0604020202020204" pitchFamily="34" charset="0"/>
              <a:buChar char="•"/>
            </a:pPr>
            <a:r>
              <a:rPr lang="pt-BR" b="1" dirty="0" smtClean="0">
                <a:latin typeface="Arial" panose="020B0604020202020204" pitchFamily="34" charset="0"/>
                <a:cs typeface="Arial" panose="020B0604020202020204" pitchFamily="34" charset="0"/>
              </a:rPr>
              <a:t>Suporte </a:t>
            </a:r>
            <a:r>
              <a:rPr lang="pt-BR" b="1" dirty="0">
                <a:latin typeface="Arial" panose="020B0604020202020204" pitchFamily="34" charset="0"/>
                <a:cs typeface="Arial" panose="020B0604020202020204" pitchFamily="34" charset="0"/>
              </a:rPr>
              <a:t>de entrada/saída embutido</a:t>
            </a:r>
          </a:p>
          <a:p>
            <a:pPr marL="342900" indent="-342900" algn="just">
              <a:lnSpc>
                <a:spcPct val="100000"/>
              </a:lnSpc>
              <a:spcBef>
                <a:spcPts val="0"/>
              </a:spcBef>
              <a:spcAft>
                <a:spcPts val="1200"/>
              </a:spcAft>
              <a:buFont typeface="Arial" panose="020B0604020202020204" pitchFamily="34" charset="0"/>
              <a:buChar char="•"/>
            </a:pPr>
            <a:r>
              <a:rPr lang="pt-BR" b="1" dirty="0" smtClean="0">
                <a:latin typeface="Arial" panose="020B0604020202020204" pitchFamily="34" charset="0"/>
                <a:cs typeface="Arial" panose="020B0604020202020204" pitchFamily="34" charset="0"/>
              </a:rPr>
              <a:t>A </a:t>
            </a:r>
            <a:r>
              <a:rPr lang="pt-BR" b="1" dirty="0">
                <a:latin typeface="Arial" panose="020B0604020202020204" pitchFamily="34" charset="0"/>
                <a:cs typeface="Arial" panose="020B0604020202020204" pitchFamily="34" charset="0"/>
              </a:rPr>
              <a:t>linguagem de programação padrão é C/C++</a:t>
            </a:r>
            <a:endParaRPr lang="pt-B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3076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600011" y="375808"/>
            <a:ext cx="7188926" cy="962706"/>
          </a:xfrm>
          <a:solidFill>
            <a:schemeClr val="bg1"/>
          </a:solidFill>
          <a:ln w="28575">
            <a:solidFill>
              <a:schemeClr val="tx1"/>
            </a:solidFill>
          </a:ln>
        </p:spPr>
        <p:txBody>
          <a:bodyPr/>
          <a:lstStyle/>
          <a:p>
            <a:r>
              <a:rPr lang="pt-BR" dirty="0" smtClean="0">
                <a:latin typeface="Agency FB" panose="020B0503020202020204" pitchFamily="34" charset="0"/>
              </a:rPr>
              <a:t>TINKERCAD.COM</a:t>
            </a:r>
            <a:endParaRPr lang="pt-BR" dirty="0">
              <a:latin typeface="Agency FB" panose="020B0503020202020204" pitchFamily="34" charset="0"/>
            </a:endParaRPr>
          </a:p>
        </p:txBody>
      </p:sp>
      <p:sp>
        <p:nvSpPr>
          <p:cNvPr id="4" name="Subtítulo 3"/>
          <p:cNvSpPr>
            <a:spLocks noGrp="1"/>
          </p:cNvSpPr>
          <p:nvPr>
            <p:ph type="subTitle" idx="1"/>
          </p:nvPr>
        </p:nvSpPr>
        <p:spPr/>
        <p:txBody>
          <a:bodyPr/>
          <a:lstStyle/>
          <a:p>
            <a:endParaRPr lang="pt-BR"/>
          </a:p>
        </p:txBody>
      </p:sp>
      <p:pic>
        <p:nvPicPr>
          <p:cNvPr id="5" name="Imagem 4"/>
          <p:cNvPicPr>
            <a:picLocks noChangeAspect="1"/>
          </p:cNvPicPr>
          <p:nvPr/>
        </p:nvPicPr>
        <p:blipFill rotWithShape="1">
          <a:blip r:embed="rId3"/>
          <a:srcRect t="9412"/>
          <a:stretch/>
        </p:blipFill>
        <p:spPr>
          <a:xfrm>
            <a:off x="779592" y="2004978"/>
            <a:ext cx="10829763" cy="4344729"/>
          </a:xfrm>
          <a:prstGeom prst="rect">
            <a:avLst/>
          </a:prstGeom>
        </p:spPr>
      </p:pic>
      <p:sp>
        <p:nvSpPr>
          <p:cNvPr id="6" name="Seta para a Direita 5"/>
          <p:cNvSpPr/>
          <p:nvPr/>
        </p:nvSpPr>
        <p:spPr>
          <a:xfrm rot="16200000">
            <a:off x="10515600" y="2782388"/>
            <a:ext cx="1005840" cy="42776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87350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39000" b="-39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501537" y="610940"/>
            <a:ext cx="7188926" cy="962706"/>
          </a:xfrm>
          <a:solidFill>
            <a:schemeClr val="bg1"/>
          </a:solidFill>
          <a:ln w="28575">
            <a:solidFill>
              <a:schemeClr val="tx1"/>
            </a:solidFill>
          </a:ln>
        </p:spPr>
        <p:txBody>
          <a:bodyPr/>
          <a:lstStyle/>
          <a:p>
            <a:r>
              <a:rPr lang="pt-BR" dirty="0" smtClean="0">
                <a:latin typeface="Agency FB" panose="020B0503020202020204" pitchFamily="34" charset="0"/>
              </a:rPr>
              <a:t>CRIANDO UM CIRCUITO</a:t>
            </a:r>
            <a:endParaRPr lang="pt-BR" dirty="0">
              <a:latin typeface="Agency FB" panose="020B0503020202020204" pitchFamily="34" charset="0"/>
            </a:endParaRPr>
          </a:p>
        </p:txBody>
      </p:sp>
      <p:sp>
        <p:nvSpPr>
          <p:cNvPr id="4" name="Subtítulo 3"/>
          <p:cNvSpPr>
            <a:spLocks noGrp="1"/>
          </p:cNvSpPr>
          <p:nvPr>
            <p:ph type="subTitle" idx="1"/>
          </p:nvPr>
        </p:nvSpPr>
        <p:spPr/>
        <p:txBody>
          <a:bodyPr/>
          <a:lstStyle/>
          <a:p>
            <a:endParaRPr lang="pt-BR"/>
          </a:p>
        </p:txBody>
      </p:sp>
      <p:pic>
        <p:nvPicPr>
          <p:cNvPr id="5" name="Imagem 4"/>
          <p:cNvPicPr>
            <a:picLocks noChangeAspect="1"/>
          </p:cNvPicPr>
          <p:nvPr/>
        </p:nvPicPr>
        <p:blipFill>
          <a:blip r:embed="rId3"/>
          <a:stretch>
            <a:fillRect/>
          </a:stretch>
        </p:blipFill>
        <p:spPr>
          <a:xfrm>
            <a:off x="708388" y="2021625"/>
            <a:ext cx="10775224" cy="4503079"/>
          </a:xfrm>
          <a:prstGeom prst="rect">
            <a:avLst/>
          </a:prstGeom>
        </p:spPr>
      </p:pic>
      <p:sp>
        <p:nvSpPr>
          <p:cNvPr id="6" name="Seta para a Direita 5"/>
          <p:cNvSpPr/>
          <p:nvPr/>
        </p:nvSpPr>
        <p:spPr>
          <a:xfrm rot="10800000">
            <a:off x="2654754" y="4572621"/>
            <a:ext cx="1005840" cy="42776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Seta para a Direita 6"/>
          <p:cNvSpPr/>
          <p:nvPr/>
        </p:nvSpPr>
        <p:spPr>
          <a:xfrm rot="10800000">
            <a:off x="4139565" y="3148415"/>
            <a:ext cx="1005840" cy="42776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12492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TotalTime>
  <Words>263</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vt:i4>
      </vt:variant>
    </vt:vector>
  </HeadingPairs>
  <TitlesOfParts>
    <vt:vector size="16" baseType="lpstr">
      <vt:lpstr>Agency FB</vt:lpstr>
      <vt:lpstr>Arial</vt:lpstr>
      <vt:lpstr>Calibri</vt:lpstr>
      <vt:lpstr>Calibri Light</vt:lpstr>
      <vt:lpstr>Tema do Office</vt:lpstr>
      <vt:lpstr>INTERNET OF THINGS (IOT)</vt:lpstr>
      <vt:lpstr>INTERNET DAS COISAS</vt:lpstr>
      <vt:lpstr>O OBJETO NA IOT</vt:lpstr>
      <vt:lpstr>RELAÇÕES COM OUTROS OBJETOS</vt:lpstr>
      <vt:lpstr>APLICAÇÕES</vt:lpstr>
      <vt:lpstr>CIDADES INTELIGENTES </vt:lpstr>
      <vt:lpstr>ARDUINO</vt:lpstr>
      <vt:lpstr>TINKERCAD.COM</vt:lpstr>
      <vt:lpstr>CRIANDO UM CIRCUITO</vt:lpstr>
      <vt:lpstr>BLINK</vt:lpstr>
      <vt:lpstr>SEMÁFORO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CIDADES INTELIGENTES E IOT</dc:title>
  <dc:creator>Isabela Marim</dc:creator>
  <cp:lastModifiedBy>Isabela Marim</cp:lastModifiedBy>
  <cp:revision>13</cp:revision>
  <dcterms:created xsi:type="dcterms:W3CDTF">2019-05-21T20:29:33Z</dcterms:created>
  <dcterms:modified xsi:type="dcterms:W3CDTF">2019-09-27T01:36:45Z</dcterms:modified>
</cp:coreProperties>
</file>