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06"/>
  </p:notesMasterIdLst>
  <p:sldIdLst>
    <p:sldId id="616" r:id="rId3"/>
    <p:sldId id="882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1035" r:id="rId12"/>
    <p:sldId id="1036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911" r:id="rId35"/>
    <p:sldId id="912" r:id="rId36"/>
    <p:sldId id="913" r:id="rId37"/>
    <p:sldId id="914" r:id="rId38"/>
    <p:sldId id="1021" r:id="rId39"/>
    <p:sldId id="1027" r:id="rId40"/>
    <p:sldId id="1028" r:id="rId41"/>
    <p:sldId id="1029" r:id="rId42"/>
    <p:sldId id="1030" r:id="rId43"/>
    <p:sldId id="1031" r:id="rId44"/>
    <p:sldId id="1032" r:id="rId45"/>
    <p:sldId id="1033" r:id="rId46"/>
    <p:sldId id="915" r:id="rId47"/>
    <p:sldId id="970" r:id="rId48"/>
    <p:sldId id="972" r:id="rId49"/>
    <p:sldId id="973" r:id="rId50"/>
    <p:sldId id="1039" r:id="rId51"/>
    <p:sldId id="1045" r:id="rId52"/>
    <p:sldId id="1040" r:id="rId53"/>
    <p:sldId id="1042" r:id="rId54"/>
    <p:sldId id="1043" r:id="rId55"/>
    <p:sldId id="974" r:id="rId56"/>
    <p:sldId id="975" r:id="rId57"/>
    <p:sldId id="976" r:id="rId58"/>
    <p:sldId id="977" r:id="rId59"/>
    <p:sldId id="978" r:id="rId60"/>
    <p:sldId id="979" r:id="rId61"/>
    <p:sldId id="980" r:id="rId62"/>
    <p:sldId id="981" r:id="rId63"/>
    <p:sldId id="982" r:id="rId64"/>
    <p:sldId id="983" r:id="rId65"/>
    <p:sldId id="984" r:id="rId66"/>
    <p:sldId id="985" r:id="rId67"/>
    <p:sldId id="986" r:id="rId68"/>
    <p:sldId id="987" r:id="rId69"/>
    <p:sldId id="1044" r:id="rId70"/>
    <p:sldId id="988" r:id="rId71"/>
    <p:sldId id="989" r:id="rId72"/>
    <p:sldId id="990" r:id="rId73"/>
    <p:sldId id="991" r:id="rId74"/>
    <p:sldId id="992" r:id="rId75"/>
    <p:sldId id="993" r:id="rId76"/>
    <p:sldId id="994" r:id="rId77"/>
    <p:sldId id="995" r:id="rId78"/>
    <p:sldId id="996" r:id="rId79"/>
    <p:sldId id="997" r:id="rId80"/>
    <p:sldId id="998" r:id="rId81"/>
    <p:sldId id="999" r:id="rId82"/>
    <p:sldId id="1000" r:id="rId83"/>
    <p:sldId id="1001" r:id="rId84"/>
    <p:sldId id="1002" r:id="rId85"/>
    <p:sldId id="1003" r:id="rId86"/>
    <p:sldId id="1004" r:id="rId87"/>
    <p:sldId id="1005" r:id="rId88"/>
    <p:sldId id="1006" r:id="rId89"/>
    <p:sldId id="1007" r:id="rId90"/>
    <p:sldId id="1008" r:id="rId91"/>
    <p:sldId id="1009" r:id="rId92"/>
    <p:sldId id="1010" r:id="rId93"/>
    <p:sldId id="1011" r:id="rId94"/>
    <p:sldId id="1012" r:id="rId95"/>
    <p:sldId id="1038" r:id="rId96"/>
    <p:sldId id="1013" r:id="rId97"/>
    <p:sldId id="1014" r:id="rId98"/>
    <p:sldId id="1015" r:id="rId99"/>
    <p:sldId id="1016" r:id="rId100"/>
    <p:sldId id="1017" r:id="rId101"/>
    <p:sldId id="1018" r:id="rId102"/>
    <p:sldId id="1019" r:id="rId103"/>
    <p:sldId id="1020" r:id="rId104"/>
    <p:sldId id="971" r:id="rId10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50" d="100"/>
          <a:sy n="150" d="100"/>
        </p:scale>
        <p:origin x="-96" y="-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86AE96-F6A0-4CFA-871A-872B588F45F5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47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39DC73-B0C0-45E7-A475-6D54E21836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9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5A3195-CE91-4385-B5CC-97A7C649C030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379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9778BC-3DA9-4179-8789-0F0AF9885279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928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loweb.org/resources/problems/2014/N2014-HS.pdf" TargetMode="External"/><Relationship Id="rId2" Type="http://schemas.openxmlformats.org/officeDocument/2006/relationships/hyperlink" Target="http://www.nacloweb.org/resources/problems/2014/N2014-H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in 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exact mapping between constants and objects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(Mary) = x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Predicates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CapitalOf</a:t>
            </a:r>
            <a:r>
              <a:rPr lang="en-US" dirty="0" smtClean="0"/>
              <a:t>) = ((x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), (x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958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05" y="103536"/>
            <a:ext cx="6805770" cy="486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4352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24025"/>
            <a:ext cx="75438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0551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866775"/>
            <a:ext cx="7439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0801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71473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78613"/>
            <a:ext cx="8432800" cy="701843"/>
          </a:xfrm>
        </p:spPr>
        <p:txBody>
          <a:bodyPr/>
          <a:lstStyle/>
          <a:p>
            <a:r>
              <a:rPr lang="en-US" dirty="0" smtClean="0"/>
              <a:t>FOL vs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6" y="934736"/>
            <a:ext cx="8980714" cy="2702991"/>
          </a:xfrm>
        </p:spPr>
        <p:txBody>
          <a:bodyPr/>
          <a:lstStyle/>
          <a:p>
            <a:r>
              <a:rPr lang="en-US" dirty="0" smtClean="0"/>
              <a:t>FOL is just a fancier way to write propositional logic statements (</a:t>
            </a:r>
            <a:r>
              <a:rPr lang="en-US" dirty="0" err="1" smtClean="0"/>
              <a:t>propositionalization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9" y="1744631"/>
            <a:ext cx="6438492" cy="32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00823" y="4382960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[Example from</a:t>
            </a:r>
            <a:br>
              <a:rPr lang="en-US" sz="1400" dirty="0" smtClean="0"/>
            </a:br>
            <a:r>
              <a:rPr lang="en-US" sz="1400" dirty="0" smtClean="0"/>
              <a:t> Percy Liang]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752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in first-order logic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3793"/>
            <a:ext cx="8229600" cy="356676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Sentences are true with respect to a </a:t>
            </a:r>
            <a:r>
              <a:rPr lang="en-US" altLang="en-US" sz="2000" dirty="0">
                <a:solidFill>
                  <a:schemeClr val="accent2"/>
                </a:solidFill>
              </a:rPr>
              <a:t>model</a:t>
            </a:r>
            <a:r>
              <a:rPr lang="en-US" altLang="en-US" sz="2000" dirty="0"/>
              <a:t> and an </a:t>
            </a:r>
            <a:r>
              <a:rPr lang="en-US" altLang="en-US" sz="2000" dirty="0">
                <a:solidFill>
                  <a:schemeClr val="accent2"/>
                </a:solidFill>
              </a:rPr>
              <a:t>interpretation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Model contains objects (</a:t>
            </a:r>
            <a:r>
              <a:rPr lang="en-US" altLang="en-US" sz="2000" dirty="0">
                <a:solidFill>
                  <a:schemeClr val="accent2"/>
                </a:solidFill>
              </a:rPr>
              <a:t>domain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elements</a:t>
            </a:r>
            <a:r>
              <a:rPr lang="en-US" altLang="en-US" sz="2000" dirty="0"/>
              <a:t>) and relations among them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Interpretation specifies referents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constant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objects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predicate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relations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function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charset="0"/>
              </a:rPr>
              <a:t>→	</a:t>
            </a:r>
            <a:r>
              <a:rPr lang="en-US" altLang="en-US" sz="1800" dirty="0">
                <a:solidFill>
                  <a:schemeClr val="accent2"/>
                </a:solidFill>
              </a:rPr>
              <a:t>functional relations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An atomic sentence </a:t>
            </a:r>
            <a:r>
              <a:rPr lang="en-US" altLang="en-US" sz="2000" i="1" dirty="0"/>
              <a:t>predicate(term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</a:t>
            </a:r>
            <a:r>
              <a:rPr lang="en-US" altLang="en-US" sz="2000" dirty="0"/>
              <a:t>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 </a:t>
            </a:r>
            <a:r>
              <a:rPr lang="en-US" altLang="en-US" sz="2000" dirty="0">
                <a:solidFill>
                  <a:schemeClr val="accent2"/>
                </a:solidFill>
              </a:rPr>
              <a:t>objects </a:t>
            </a:r>
            <a:r>
              <a:rPr lang="en-US" altLang="en-US" sz="2000" dirty="0"/>
              <a:t>referred to by </a:t>
            </a:r>
            <a:r>
              <a:rPr lang="en-US" altLang="en-US" sz="2000" i="1" dirty="0"/>
              <a:t>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endParaRPr lang="en-US" alt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are in the </a:t>
            </a:r>
            <a:r>
              <a:rPr lang="en-US" altLang="en-US" sz="2000" dirty="0">
                <a:solidFill>
                  <a:schemeClr val="accent2"/>
                </a:solidFill>
              </a:rPr>
              <a:t>relation</a:t>
            </a:r>
            <a:r>
              <a:rPr lang="en-US" altLang="en-US" sz="2000" dirty="0"/>
              <a:t> referred to by </a:t>
            </a:r>
            <a:r>
              <a:rPr lang="en-US" altLang="en-US" sz="2000" i="1" dirty="0"/>
              <a:t>predicate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26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 for FOL: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43" y="1094314"/>
            <a:ext cx="5851094" cy="373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05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9" y="594310"/>
            <a:ext cx="8714011" cy="35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6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quantification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5070"/>
            <a:ext cx="8229600" cy="35728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/>
              <a:t>&gt;</a:t>
            </a:r>
          </a:p>
          <a:p>
            <a:pPr lvl="4">
              <a:lnSpc>
                <a:spcPct val="110000"/>
              </a:lnSpc>
            </a:pPr>
            <a:endParaRPr lang="en-US" altLang="en-US" sz="16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/>
              <a:t>Everyone at CU is smart: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/>
              <a:t>x At(</a:t>
            </a:r>
            <a:r>
              <a:rPr lang="en-US" altLang="en-US" sz="2400" dirty="0" err="1"/>
              <a:t>x,CU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 </a:t>
            </a:r>
            <a:r>
              <a:rPr lang="en-US" altLang="en-US" sz="2400" dirty="0"/>
              <a:t>Smart(x)</a:t>
            </a:r>
          </a:p>
          <a:p>
            <a:pPr lvl="4">
              <a:lnSpc>
                <a:spcPct val="110000"/>
              </a:lnSpc>
            </a:pPr>
            <a:endParaRPr lang="en-US" altLang="en-US" sz="1600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/>
              <a:t>x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in a model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/>
              <a:t>x</a:t>
            </a:r>
            <a:r>
              <a:rPr lang="en-US" altLang="en-US" sz="2400" dirty="0"/>
              <a:t> being each possible object in the model</a:t>
            </a:r>
          </a:p>
          <a:p>
            <a:pPr lvl="4">
              <a:lnSpc>
                <a:spcPct val="110000"/>
              </a:lnSpc>
            </a:pPr>
            <a:endParaRPr lang="en-US" altLang="en-US" sz="16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conjunction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P</a:t>
            </a:r>
            <a:endParaRPr lang="en-US" altLang="en-US" sz="2400" dirty="0"/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en-US" sz="1800" dirty="0"/>
              <a:t>		At(</a:t>
            </a:r>
            <a:r>
              <a:rPr lang="en-US" altLang="en-US" sz="1800" dirty="0" err="1"/>
              <a:t>KingJohn,CU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 </a:t>
            </a:r>
            <a:r>
              <a:rPr lang="en-US" altLang="en-US" sz="1800" dirty="0"/>
              <a:t>Smart(</a:t>
            </a:r>
            <a:r>
              <a:rPr lang="en-US" altLang="en-US" sz="1800" dirty="0" err="1"/>
              <a:t>KingJohn</a:t>
            </a:r>
            <a:r>
              <a:rPr lang="en-US" altLang="en-US" sz="1800" dirty="0"/>
              <a:t>)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	</a:t>
            </a:r>
            <a:r>
              <a:rPr lang="en-US" altLang="en-US" sz="1800" dirty="0"/>
              <a:t>	At(</a:t>
            </a:r>
            <a:r>
              <a:rPr lang="en-US" altLang="en-US" sz="1800" dirty="0" err="1"/>
              <a:t>Richard,CU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 Smart(Richard)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		</a:t>
            </a:r>
            <a:r>
              <a:rPr lang="en-US" altLang="en-US" sz="1800" dirty="0"/>
              <a:t>At(CU,CU)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Smart(CU)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	</a:t>
            </a:r>
            <a:r>
              <a:rPr lang="en-US" altLang="en-US" sz="1800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96675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common mistake to avoid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Typically, </a:t>
            </a:r>
            <a:r>
              <a:rPr lang="en-US" altLang="en-US" sz="2800" dirty="0">
                <a:sym typeface="Symbol" pitchFamily="18" charset="2"/>
              </a:rPr>
              <a:t></a:t>
            </a:r>
            <a:r>
              <a:rPr lang="en-US" altLang="en-US" sz="2800" dirty="0"/>
              <a:t> is the main connective with </a:t>
            </a:r>
            <a:r>
              <a:rPr lang="en-US" altLang="en-US" sz="2800" dirty="0">
                <a:sym typeface="Symbol" pitchFamily="18" charset="2"/>
              </a:rPr>
              <a:t></a:t>
            </a:r>
            <a:endParaRPr lang="en-US" altLang="en-US" sz="2800" dirty="0"/>
          </a:p>
          <a:p>
            <a:r>
              <a:rPr lang="en-US" altLang="en-US" sz="2800" dirty="0"/>
              <a:t>Common mistake: using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itchFamily="18" charset="2"/>
              </a:rPr>
              <a:t></a:t>
            </a:r>
            <a:r>
              <a:rPr lang="en-US" altLang="en-US" sz="2800" dirty="0"/>
              <a:t>:</a:t>
            </a:r>
          </a:p>
          <a:p>
            <a:pPr lvl="1"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/>
              <a:t>x At(</a:t>
            </a:r>
            <a:r>
              <a:rPr lang="en-US" altLang="en-US" sz="2400" dirty="0" err="1"/>
              <a:t>x,CU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dirty="0"/>
              <a:t>Smart(x)</a:t>
            </a:r>
          </a:p>
          <a:p>
            <a:pPr lvl="1">
              <a:buFontTx/>
              <a:buNone/>
            </a:pPr>
            <a:r>
              <a:rPr lang="en-US" altLang="en-US" sz="2400" dirty="0"/>
              <a:t>means “Everyone is at CU and everyone is smart”</a:t>
            </a:r>
          </a:p>
        </p:txBody>
      </p:sp>
    </p:spTree>
    <p:extLst>
      <p:ext uri="{BB962C8B-B14F-4D97-AF65-F5344CB8AC3E}">
        <p14:creationId xmlns:p14="http://schemas.microsoft.com/office/powerpoint/2010/main" val="369665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Existential quantification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6183"/>
            <a:ext cx="8229600" cy="356071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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/>
              <a:t>&gt;</a:t>
            </a:r>
          </a:p>
          <a:p>
            <a:pPr lvl="4">
              <a:lnSpc>
                <a:spcPct val="120000"/>
              </a:lnSpc>
            </a:pPr>
            <a:endParaRPr lang="en-US" altLang="en-US" sz="16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Someone at CU is smart: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</a:t>
            </a:r>
            <a:r>
              <a:rPr lang="en-US" altLang="en-US" sz="2400" i="1" dirty="0"/>
              <a:t>x</a:t>
            </a:r>
            <a:r>
              <a:rPr lang="en-US" altLang="en-US" sz="2400" dirty="0"/>
              <a:t> At(</a:t>
            </a:r>
            <a:r>
              <a:rPr lang="en-US" altLang="en-US" sz="2400" dirty="0" err="1"/>
              <a:t>x,CU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</a:t>
            </a:r>
            <a:r>
              <a:rPr lang="en-US" altLang="en-US" sz="2400" dirty="0"/>
              <a:t> Smart(x)$</a:t>
            </a:r>
          </a:p>
          <a:p>
            <a:pPr lvl="4">
              <a:lnSpc>
                <a:spcPct val="120000"/>
              </a:lnSpc>
            </a:pPr>
            <a:endParaRPr lang="en-US" altLang="en-US" sz="1600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</a:t>
            </a:r>
            <a:r>
              <a:rPr lang="en-US" altLang="en-US" sz="2400" i="1" dirty="0"/>
              <a:t>x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in a model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/>
              <a:t>x</a:t>
            </a:r>
            <a:r>
              <a:rPr lang="en-US" altLang="en-US" sz="2400" dirty="0"/>
              <a:t> being some possible object in the model</a:t>
            </a:r>
          </a:p>
          <a:p>
            <a:pPr lvl="4">
              <a:lnSpc>
                <a:spcPct val="120000"/>
              </a:lnSpc>
            </a:pPr>
            <a:endParaRPr lang="en-US" altLang="en-US" sz="16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disjunction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P</a:t>
            </a:r>
            <a:endParaRPr lang="en-US" altLang="en-US" sz="24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	At(</a:t>
            </a:r>
            <a:r>
              <a:rPr lang="en-US" altLang="en-US" sz="2000" dirty="0" err="1"/>
              <a:t>KingJohn,CU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Smart(</a:t>
            </a:r>
            <a:r>
              <a:rPr lang="en-US" altLang="en-US" sz="2000" dirty="0" err="1"/>
              <a:t>KingJohn</a:t>
            </a:r>
            <a:r>
              <a:rPr lang="en-US" altLang="en-US" sz="20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	At(</a:t>
            </a:r>
            <a:r>
              <a:rPr lang="en-US" altLang="en-US" sz="2000" dirty="0" err="1"/>
              <a:t>Richard,CU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 </a:t>
            </a:r>
            <a:r>
              <a:rPr lang="en-US" altLang="en-US" sz="2000" dirty="0"/>
              <a:t>Smart(Richard)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	At(CU,CU)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Smart(CU)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...
</a:t>
            </a:r>
          </a:p>
        </p:txBody>
      </p:sp>
    </p:spTree>
    <p:extLst>
      <p:ext uri="{BB962C8B-B14F-4D97-AF65-F5344CB8AC3E}">
        <p14:creationId xmlns:p14="http://schemas.microsoft.com/office/powerpoint/2010/main" val="7772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common mistake to avoid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Typically, </a:t>
            </a:r>
            <a:r>
              <a:rPr lang="en-US" altLang="en-US" sz="2800" dirty="0">
                <a:sym typeface="Symbol" pitchFamily="18" charset="2"/>
              </a:rPr>
              <a:t> </a:t>
            </a:r>
            <a:r>
              <a:rPr lang="en-US" altLang="en-US" sz="2800" dirty="0"/>
              <a:t>is the main connective with </a:t>
            </a:r>
            <a:r>
              <a:rPr lang="en-US" altLang="en-US" sz="2800" dirty="0">
                <a:sym typeface="Symbol" pitchFamily="18" charset="2"/>
              </a:rPr>
              <a:t></a:t>
            </a:r>
            <a:endParaRPr lang="en-US" altLang="en-US" sz="2800" dirty="0"/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Common mistake: using </a:t>
            </a:r>
            <a:r>
              <a:rPr lang="en-US" altLang="en-US" sz="2800" dirty="0">
                <a:sym typeface="Symbol" pitchFamily="18" charset="2"/>
              </a:rPr>
              <a:t>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itchFamily="18" charset="2"/>
              </a:rPr>
              <a:t></a:t>
            </a:r>
            <a:r>
              <a:rPr lang="en-US" altLang="en-US" sz="2800" dirty="0"/>
              <a:t>:</a:t>
            </a:r>
          </a:p>
          <a:p>
            <a:pPr algn="ctr">
              <a:buFontTx/>
              <a:buNone/>
            </a:pPr>
            <a:r>
              <a:rPr lang="en-US" altLang="en-US" sz="2800" dirty="0">
                <a:sym typeface="Symbol" pitchFamily="18" charset="2"/>
              </a:rPr>
              <a:t></a:t>
            </a:r>
            <a:r>
              <a:rPr lang="en-US" altLang="en-US" sz="2800" i="1" dirty="0"/>
              <a:t>x</a:t>
            </a:r>
            <a:r>
              <a:rPr lang="en-US" altLang="en-US" sz="2800" dirty="0"/>
              <a:t> At(</a:t>
            </a:r>
            <a:r>
              <a:rPr lang="en-US" altLang="en-US" sz="2800" dirty="0" err="1"/>
              <a:t>x,CU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itchFamily="18" charset="2"/>
              </a:rPr>
              <a:t> </a:t>
            </a:r>
            <a:r>
              <a:rPr lang="en-US" altLang="en-US" sz="2800" dirty="0"/>
              <a:t>Smart(x)</a:t>
            </a:r>
          </a:p>
          <a:p>
            <a:pPr>
              <a:buFontTx/>
              <a:buNone/>
            </a:pPr>
            <a:r>
              <a:rPr lang="en-US" altLang="en-US" sz="2800" dirty="0"/>
              <a:t>	is true if there is anyone who is not at CU!</a:t>
            </a:r>
          </a:p>
        </p:txBody>
      </p:sp>
    </p:spTree>
    <p:extLst>
      <p:ext uri="{BB962C8B-B14F-4D97-AF65-F5344CB8AC3E}">
        <p14:creationId xmlns:p14="http://schemas.microsoft.com/office/powerpoint/2010/main" val="300663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quantifiers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8459"/>
            <a:ext cx="8229600" cy="36333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>
                <a:sym typeface="Symbol" pitchFamily="18" charset="2"/>
              </a:rPr>
              <a:t>x y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x</a:t>
            </a:r>
            <a:endParaRPr lang="en-US" altLang="en-US" sz="2000" dirty="0"/>
          </a:p>
          <a:p>
            <a:r>
              <a:rPr lang="en-US" altLang="en-US" sz="2000" dirty="0">
                <a:sym typeface="Symbol" pitchFamily="18" charset="2"/>
              </a:rPr>
              <a:t>x y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itchFamily="18" charset="2"/>
              </a:rPr>
              <a:t>y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x</a:t>
            </a:r>
            <a:r>
              <a:rPr lang="en-US" altLang="en-US" sz="2000" dirty="0"/>
              <a:t> </a:t>
            </a:r>
          </a:p>
          <a:p>
            <a:endParaRPr lang="en-US" altLang="en-US" sz="2000" dirty="0"/>
          </a:p>
          <a:p>
            <a:r>
              <a:rPr lang="en-US" altLang="en-US" sz="2000" dirty="0">
                <a:sym typeface="Symbol" pitchFamily="18" charset="2"/>
              </a:rPr>
              <a:t>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itchFamily="18" charset="2"/>
              </a:rPr>
              <a:t>y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chemeClr val="accent2"/>
                </a:solidFill>
              </a:rPr>
              <a:t>not</a:t>
            </a:r>
            <a:r>
              <a:rPr lang="en-US" altLang="en-US" sz="2000" dirty="0"/>
              <a:t> the same as </a:t>
            </a:r>
            <a:r>
              <a:rPr lang="en-US" altLang="en-US" sz="2000" dirty="0">
                <a:sym typeface="Symbol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x</a:t>
            </a:r>
            <a:endParaRPr lang="en-US" altLang="en-US" sz="2000" dirty="0"/>
          </a:p>
          <a:p>
            <a:r>
              <a:rPr lang="en-US" altLang="en-US" sz="2000" dirty="0">
                <a:sym typeface="Symbol" pitchFamily="18" charset="2"/>
              </a:rPr>
              <a:t>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itchFamily="18" charset="2"/>
              </a:rPr>
              <a:t>y</a:t>
            </a:r>
            <a:r>
              <a:rPr lang="en-US" altLang="en-US" sz="2000" dirty="0"/>
              <a:t> Loves(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1800" dirty="0"/>
              <a:t>“There is a person who loves everyone in the world”</a:t>
            </a:r>
          </a:p>
          <a:p>
            <a:r>
              <a:rPr lang="en-US" altLang="en-US" sz="2000" dirty="0">
                <a:sym typeface="Symbol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</a:t>
            </a:r>
            <a:r>
              <a:rPr lang="en-US" altLang="en-US" sz="2000" dirty="0"/>
              <a:t>x Loves(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1800" dirty="0"/>
              <a:t>“Everyone in the world is loved by at least one person”</a:t>
            </a:r>
          </a:p>
          <a:p>
            <a:endParaRPr lang="en-US" altLang="en-US" sz="2000" dirty="0"/>
          </a:p>
          <a:p>
            <a:r>
              <a:rPr lang="en-US" altLang="en-US" sz="2000" dirty="0">
                <a:solidFill>
                  <a:schemeClr val="accent2"/>
                </a:solidFill>
              </a:rPr>
              <a:t>Quantifier duality</a:t>
            </a:r>
            <a:r>
              <a:rPr lang="en-US" altLang="en-US" sz="2000" dirty="0"/>
              <a:t>: each can be expressed using the other</a:t>
            </a:r>
          </a:p>
          <a:p>
            <a:r>
              <a:rPr lang="en-US" altLang="en-US" sz="2000" dirty="0">
                <a:sym typeface="Symbol" pitchFamily="18" charset="2"/>
              </a:rPr>
              <a:t>x</a:t>
            </a:r>
            <a:r>
              <a:rPr lang="en-US" altLang="en-US" sz="2000" dirty="0"/>
              <a:t> Likes(</a:t>
            </a:r>
            <a:r>
              <a:rPr lang="en-US" altLang="en-US" sz="2000" dirty="0" err="1"/>
              <a:t>x,IceCream</a:t>
            </a:r>
            <a:r>
              <a:rPr lang="en-US" altLang="en-US" sz="2000" dirty="0"/>
              <a:t>)	</a:t>
            </a:r>
            <a:r>
              <a:rPr lang="en-US" altLang="en-US" sz="2000" dirty="0">
                <a:sym typeface="Symbol" pitchFamily="18" charset="2"/>
              </a:rPr>
              <a:t>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dirty="0"/>
              <a:t>Likes(</a:t>
            </a:r>
            <a:r>
              <a:rPr lang="en-US" altLang="en-US" sz="2000" dirty="0" err="1"/>
              <a:t>x,IceCream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>
                <a:sym typeface="Symbol" pitchFamily="18" charset="2"/>
              </a:rPr>
              <a:t></a:t>
            </a:r>
            <a:r>
              <a:rPr lang="en-US" altLang="en-US" sz="2000" dirty="0"/>
              <a:t>x Likes(</a:t>
            </a:r>
            <a:r>
              <a:rPr lang="en-US" altLang="en-US" sz="2000" dirty="0" err="1"/>
              <a:t>x,Broccoli</a:t>
            </a:r>
            <a:r>
              <a:rPr lang="en-US" altLang="en-US" sz="2000" dirty="0"/>
              <a:t>) 		</a:t>
            </a:r>
            <a:r>
              <a:rPr lang="en-US" altLang="en-US" sz="2000" dirty="0">
                <a:sym typeface="Symbol" pitchFamily="18" charset="2"/>
              </a:rPr>
              <a:t>x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dirty="0"/>
              <a:t>Likes(</a:t>
            </a:r>
            <a:r>
              <a:rPr lang="en-US" altLang="en-US" sz="2000" dirty="0" err="1"/>
              <a:t>x,Broccoli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34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Artificial Intelligence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First Order Logic (Ch. 8)</a:t>
            </a:r>
          </a:p>
        </p:txBody>
      </p:sp>
    </p:spTree>
    <p:extLst>
      <p:ext uri="{BB962C8B-B14F-4D97-AF65-F5344CB8AC3E}">
        <p14:creationId xmlns:p14="http://schemas.microsoft.com/office/powerpoint/2010/main" val="359484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1" y="95464"/>
            <a:ext cx="7693553" cy="485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73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2" y="684408"/>
            <a:ext cx="8552488" cy="367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31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0621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The kinship domain: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Brothers are siblings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i="1" dirty="0"/>
              <a:t>Brother(</a:t>
            </a:r>
            <a:r>
              <a:rPr lang="en-US" altLang="en-US" sz="2400" i="1" dirty="0" err="1"/>
              <a:t>x,y</a:t>
            </a:r>
            <a:r>
              <a:rPr lang="en-US" altLang="en-US" sz="2400" i="1" dirty="0"/>
              <a:t>) </a:t>
            </a:r>
            <a:r>
              <a:rPr lang="en-US" altLang="en-US" sz="2400" dirty="0">
                <a:sym typeface="Symbol" pitchFamily="18" charset="2"/>
              </a:rPr>
              <a:t></a:t>
            </a:r>
            <a:r>
              <a:rPr lang="en-US" altLang="en-US" sz="2400" dirty="0"/>
              <a:t> </a:t>
            </a:r>
            <a:r>
              <a:rPr lang="en-US" altLang="en-US" sz="2400" i="1" dirty="0"/>
              <a:t>Sibling(</a:t>
            </a:r>
            <a:r>
              <a:rPr lang="en-US" altLang="en-US" sz="2400" i="1" dirty="0" err="1"/>
              <a:t>x,y</a:t>
            </a:r>
            <a:r>
              <a:rPr lang="en-US" altLang="en-US" sz="2400" i="1" dirty="0"/>
              <a:t>)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600" dirty="0"/>
              <a:t>One's mother is one's female parent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 err="1"/>
              <a:t>m,c</a:t>
            </a:r>
            <a:r>
              <a:rPr lang="en-US" altLang="en-US" sz="2400" dirty="0"/>
              <a:t> </a:t>
            </a:r>
            <a:r>
              <a:rPr lang="en-US" altLang="en-US" sz="2400" i="1" dirty="0"/>
              <a:t>Mother(c)</a:t>
            </a:r>
            <a:r>
              <a:rPr lang="en-US" altLang="en-US" sz="2400" dirty="0"/>
              <a:t> = m </a:t>
            </a:r>
            <a:r>
              <a:rPr lang="en-US" altLang="en-US" sz="2400" dirty="0">
                <a:sym typeface="Symbol" pitchFamily="18" charset="2"/>
              </a:rPr>
              <a:t></a:t>
            </a:r>
            <a:r>
              <a:rPr lang="en-US" altLang="en-US" sz="2400" dirty="0"/>
              <a:t> </a:t>
            </a:r>
            <a:r>
              <a:rPr lang="en-US" altLang="en-US" sz="2400" i="1" dirty="0"/>
              <a:t>(Female(m) </a:t>
            </a:r>
            <a:r>
              <a:rPr lang="en-US" altLang="en-US" sz="2400" dirty="0">
                <a:sym typeface="Symbol" pitchFamily="18" charset="2"/>
              </a:rPr>
              <a:t></a:t>
            </a:r>
            <a:r>
              <a:rPr lang="en-US" altLang="en-US" sz="2400" i="1" dirty="0">
                <a:sym typeface="Symbol" pitchFamily="18" charset="2"/>
              </a:rPr>
              <a:t> </a:t>
            </a:r>
            <a:r>
              <a:rPr lang="en-US" altLang="en-US" sz="2400" i="1" dirty="0"/>
              <a:t>Parent(</a:t>
            </a:r>
            <a:r>
              <a:rPr lang="en-US" altLang="en-US" sz="2400" i="1" dirty="0" err="1"/>
              <a:t>m,c</a:t>
            </a:r>
            <a:r>
              <a:rPr lang="en-US" altLang="en-US" sz="2400" i="1" dirty="0"/>
              <a:t>))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600" dirty="0"/>
              <a:t>“Sibling” is symmetric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i="1" dirty="0"/>
              <a:t>Sibling(</a:t>
            </a:r>
            <a:r>
              <a:rPr lang="en-US" altLang="en-US" sz="2400" i="1" dirty="0" err="1"/>
              <a:t>x,y</a:t>
            </a:r>
            <a:r>
              <a:rPr lang="en-US" altLang="en-US" sz="2400" i="1" dirty="0"/>
              <a:t>) </a:t>
            </a:r>
            <a:r>
              <a:rPr lang="en-US" altLang="en-US" sz="2400" dirty="0">
                <a:sym typeface="Symbol" pitchFamily="18" charset="2"/>
              </a:rPr>
              <a:t></a:t>
            </a:r>
            <a:r>
              <a:rPr lang="en-US" altLang="en-US" sz="2400" i="1" dirty="0">
                <a:sym typeface="Symbol" pitchFamily="18" charset="2"/>
              </a:rPr>
              <a:t> </a:t>
            </a:r>
            <a:r>
              <a:rPr lang="en-US" altLang="en-US" sz="2400" i="1" dirty="0"/>
              <a:t>Sibling(</a:t>
            </a:r>
            <a:r>
              <a:rPr lang="en-US" altLang="en-US" sz="2400" i="1" dirty="0" err="1"/>
              <a:t>y,x</a:t>
            </a:r>
            <a:r>
              <a:rPr lang="en-US" altLang="en-US" sz="2400" i="1" dirty="0"/>
              <a:t>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08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4" y="115057"/>
            <a:ext cx="7090276" cy="388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4" y="3996714"/>
            <a:ext cx="7166477" cy="109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2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68" y="110927"/>
            <a:ext cx="6827518" cy="48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40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" y="278559"/>
            <a:ext cx="8946770" cy="447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65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8" y="116644"/>
            <a:ext cx="6976730" cy="487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149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06" y="67961"/>
            <a:ext cx="6838945" cy="501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37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0" y="224103"/>
            <a:ext cx="7596831" cy="466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102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" y="124559"/>
            <a:ext cx="8328729" cy="472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5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Why FOL?</a:t>
            </a:r>
          </a:p>
          <a:p>
            <a:r>
              <a:rPr lang="en-US" altLang="en-US" dirty="0"/>
              <a:t>Syntax and semantics of FOL</a:t>
            </a:r>
          </a:p>
          <a:p>
            <a:r>
              <a:rPr lang="en-US" altLang="en-US" dirty="0"/>
              <a:t>Using FOL</a:t>
            </a:r>
          </a:p>
          <a:p>
            <a:r>
              <a:rPr lang="en-US" altLang="en-US" dirty="0" err="1"/>
              <a:t>Wumpus</a:t>
            </a:r>
            <a:r>
              <a:rPr lang="en-US" altLang="en-US" dirty="0"/>
              <a:t> world in FOL</a:t>
            </a:r>
          </a:p>
          <a:p>
            <a:r>
              <a:rPr lang="en-US" altLang="en-US" dirty="0"/>
              <a:t>Knowledge engineering in FOL</a:t>
            </a:r>
          </a:p>
        </p:txBody>
      </p:sp>
    </p:spTree>
    <p:extLst>
      <p:ext uri="{BB962C8B-B14F-4D97-AF65-F5344CB8AC3E}">
        <p14:creationId xmlns:p14="http://schemas.microsoft.com/office/powerpoint/2010/main" val="30639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9" y="229418"/>
            <a:ext cx="8509865" cy="447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428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1" y="86772"/>
            <a:ext cx="8424991" cy="469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32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Knowledge engineering in FOL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6903"/>
            <a:ext cx="8229600" cy="3542543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en-US" sz="2000" dirty="0"/>
              <a:t>Identify the task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Assemble the relevant knowledge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Decide on a vocabulary of predicates, functions, and constants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Encode general knowledge about the domain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Encode a description of the specific problem instance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Pose queries to the inference procedure and get answers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dirty="0"/>
              <a:t>Debug the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23248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electronic circuits domain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One-bit full adder</a:t>
            </a:r>
          </a:p>
          <a:p>
            <a:endParaRPr lang="en-US" altLang="en-US"/>
          </a:p>
        </p:txBody>
      </p:sp>
      <p:pic>
        <p:nvPicPr>
          <p:cNvPr id="23556" name="Picture 4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80026"/>
            <a:ext cx="7467600" cy="2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561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81" y="114300"/>
            <a:ext cx="46887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56" y="571500"/>
            <a:ext cx="44747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097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09" y="228600"/>
            <a:ext cx="251622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43" y="1428750"/>
            <a:ext cx="5220510" cy="122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87" y="2703963"/>
            <a:ext cx="6173821" cy="224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339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9" y="595537"/>
            <a:ext cx="8273379" cy="363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67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Order Logic Problem</a:t>
            </a:r>
            <a:br>
              <a:rPr lang="en-US" dirty="0" smtClean="0"/>
            </a:br>
            <a:r>
              <a:rPr lang="en-US" dirty="0" smtClean="0"/>
              <a:t>(from 3.6.2)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NACLO problem from 2014</a:t>
            </a:r>
          </a:p>
          <a:p>
            <a:r>
              <a:rPr lang="en-US" dirty="0" smtClean="0"/>
              <a:t>Author: Ben King</a:t>
            </a:r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www.nacloweb.org/resources/problems/2014/N2014-H.pdf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www.nacloweb.org/resources/problems/2014/N2014-HS.pdf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67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7" y="1478942"/>
            <a:ext cx="7840969" cy="29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propositional logic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3793"/>
            <a:ext cx="8229600" cy="36999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Wingdings" pitchFamily="2" charset="2"/>
              </a:rPr>
              <a:t> </a:t>
            </a:r>
            <a:r>
              <a:rPr lang="en-US" altLang="en-US" sz="2400" dirty="0"/>
              <a:t>Propositional logic is </a:t>
            </a:r>
            <a:r>
              <a:rPr lang="en-US" altLang="en-US" sz="2400" dirty="0">
                <a:solidFill>
                  <a:srgbClr val="FF0000"/>
                </a:solidFill>
              </a:rPr>
              <a:t>declarative</a:t>
            </a:r>
            <a:endParaRPr lang="en-US" alt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Wingdings" pitchFamily="2" charset="2"/>
              </a:rPr>
              <a:t></a:t>
            </a:r>
            <a:r>
              <a:rPr lang="en-US" altLang="en-US" sz="2400" dirty="0"/>
              <a:t> Propositional logic allows partial/disjunctive/negated information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(unlike most data structures and databases)</a:t>
            </a:r>
          </a:p>
          <a:p>
            <a:pPr>
              <a:lnSpc>
                <a:spcPct val="120000"/>
              </a:lnSpc>
              <a:buFont typeface="Wingdings" pitchFamily="2" charset="2"/>
              <a:buChar char="J"/>
            </a:pPr>
            <a:r>
              <a:rPr lang="en-US" altLang="en-US" sz="2400" dirty="0"/>
              <a:t>Propositional logic is </a:t>
            </a:r>
            <a:r>
              <a:rPr lang="en-US" altLang="en-US" sz="2400" dirty="0">
                <a:solidFill>
                  <a:srgbClr val="FF0000"/>
                </a:solidFill>
              </a:rPr>
              <a:t>compositional</a:t>
            </a:r>
            <a:r>
              <a:rPr lang="en-US" alt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meaning of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1,2</a:t>
            </a:r>
            <a:r>
              <a:rPr lang="en-US" altLang="en-US" sz="2000" dirty="0"/>
              <a:t> is derived from meaning of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1,1</a:t>
            </a:r>
            <a:r>
              <a:rPr lang="en-US" altLang="en-US" sz="2000" dirty="0"/>
              <a:t> and of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1,2</a:t>
            </a: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Wingdings" pitchFamily="2" charset="2"/>
              </a:rPr>
              <a:t> </a:t>
            </a:r>
            <a:r>
              <a:rPr lang="en-US" altLang="en-US" sz="2400" dirty="0"/>
              <a:t>Meaning in propositional logic is </a:t>
            </a:r>
            <a:r>
              <a:rPr lang="en-US" altLang="en-US" sz="2400" dirty="0">
                <a:solidFill>
                  <a:srgbClr val="FF0000"/>
                </a:solidFill>
              </a:rPr>
              <a:t>context-independent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(unlike natural language, where meaning depends on context)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Wingdings" pitchFamily="2" charset="2"/>
              </a:rPr>
              <a:t> </a:t>
            </a:r>
            <a:r>
              <a:rPr lang="en-US" altLang="en-US" sz="2400" dirty="0"/>
              <a:t>Propositional logic has very limited expressive power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(unlike natural language)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E.g., cannot say "pits cause breezes in adjacent squares“</a:t>
            </a:r>
          </a:p>
          <a:p>
            <a:pPr lvl="2">
              <a:lnSpc>
                <a:spcPct val="120000"/>
              </a:lnSpc>
            </a:pPr>
            <a:r>
              <a:rPr lang="en-US" altLang="en-US" sz="1800" dirty="0"/>
              <a:t>except by writing one sentence for each square</a:t>
            </a:r>
          </a:p>
        </p:txBody>
      </p:sp>
    </p:spTree>
    <p:extLst>
      <p:ext uri="{BB962C8B-B14F-4D97-AF65-F5344CB8AC3E}">
        <p14:creationId xmlns:p14="http://schemas.microsoft.com/office/powerpoint/2010/main" val="18391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8" y="1081377"/>
            <a:ext cx="8863013" cy="322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8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5" y="898496"/>
            <a:ext cx="8829675" cy="3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9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27221"/>
            <a:ext cx="7530142" cy="49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2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"/>
            <a:ext cx="8686800" cy="447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733384"/>
            <a:ext cx="933450" cy="233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975890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Artificial Intelligence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Inference in FOL (Ch. 9)</a:t>
            </a:r>
          </a:p>
        </p:txBody>
      </p:sp>
    </p:spTree>
    <p:extLst>
      <p:ext uri="{BB962C8B-B14F-4D97-AF65-F5344CB8AC3E}">
        <p14:creationId xmlns:p14="http://schemas.microsoft.com/office/powerpoint/2010/main" val="2736071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Reducing first-order inference to propositional inference</a:t>
            </a:r>
          </a:p>
          <a:p>
            <a:r>
              <a:rPr lang="en-US" altLang="en-US" dirty="0"/>
              <a:t>Unification</a:t>
            </a:r>
          </a:p>
          <a:p>
            <a:r>
              <a:rPr lang="en-US" altLang="en-US" dirty="0"/>
              <a:t>Generalized Modus Ponens</a:t>
            </a:r>
          </a:p>
          <a:p>
            <a:r>
              <a:rPr lang="en-US" altLang="en-US" dirty="0"/>
              <a:t>Forward chaining</a:t>
            </a:r>
          </a:p>
          <a:p>
            <a:r>
              <a:rPr lang="en-US" altLang="en-US" dirty="0"/>
              <a:t>Backward chaining</a:t>
            </a:r>
          </a:p>
          <a:p>
            <a:r>
              <a:rPr lang="en-US" alt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394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3" y="340657"/>
            <a:ext cx="8528479" cy="43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805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 smtClean="0"/>
              <a:t>Modus ponens:</a:t>
            </a:r>
          </a:p>
          <a:p>
            <a:pPr lvl="1">
              <a:buNone/>
            </a:pPr>
            <a:r>
              <a:rPr lang="en-US" altLang="en-US" sz="1500" dirty="0" smtClean="0">
                <a:sym typeface="Symbol" pitchFamily="18" charset="2"/>
              </a:rPr>
              <a:t></a:t>
            </a:r>
          </a:p>
          <a:p>
            <a:pPr lvl="1">
              <a:buNone/>
            </a:pPr>
            <a:r>
              <a:rPr lang="en-US" altLang="en-US" sz="1500" dirty="0" smtClean="0">
                <a:sym typeface="Symbol" pitchFamily="18" charset="2"/>
              </a:rPr>
              <a:t></a:t>
            </a:r>
            <a:r>
              <a:rPr lang="en-US" altLang="en-US" sz="1500" dirty="0" smtClean="0"/>
              <a:t> </a:t>
            </a:r>
            <a:r>
              <a:rPr lang="en-US" altLang="en-US" sz="1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⇒</a:t>
            </a:r>
            <a:r>
              <a:rPr lang="en-US" altLang="en-US" sz="1500" dirty="0" smtClean="0"/>
              <a:t> </a:t>
            </a:r>
            <a:r>
              <a:rPr lang="en-US" altLang="en-US" sz="1500" dirty="0" smtClean="0">
                <a:sym typeface="Symbol" pitchFamily="18" charset="2"/>
              </a:rPr>
              <a:t></a:t>
            </a:r>
          </a:p>
          <a:p>
            <a:pPr lvl="1">
              <a:buNone/>
            </a:pPr>
            <a:r>
              <a:rPr lang="en-US" altLang="en-US" sz="1500" dirty="0" smtClean="0">
                <a:sym typeface="Symbol" pitchFamily="18" charset="2"/>
              </a:rPr>
              <a:t></a:t>
            </a:r>
          </a:p>
          <a:p>
            <a:pPr eaLnBrk="1" hangingPunct="1"/>
            <a:endParaRPr lang="en-US" alt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altLang="en-US" sz="2000" dirty="0" smtClean="0">
                <a:sym typeface="Symbol" pitchFamily="18" charset="2"/>
              </a:rPr>
              <a:t>Example:</a:t>
            </a:r>
          </a:p>
          <a:p>
            <a:pPr lvl="1">
              <a:buNone/>
            </a:pPr>
            <a:r>
              <a:rPr lang="en-US" altLang="en-US" sz="1500" i="1" dirty="0" smtClean="0">
                <a:sym typeface="Symbol" pitchFamily="18" charset="2"/>
              </a:rPr>
              <a:t>Cat(Martin)</a:t>
            </a:r>
          </a:p>
          <a:p>
            <a:pPr lvl="1">
              <a:buNone/>
            </a:pPr>
            <a:r>
              <a:rPr lang="en-US" altLang="en-US" sz="1500" i="1" dirty="0" smtClean="0">
                <a:sym typeface="Symbol" pitchFamily="18" charset="2"/>
              </a:rPr>
              <a:t> x: Cat(x) </a:t>
            </a:r>
            <a:r>
              <a:rPr lang="en-US" altLang="en-US" sz="1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⇒</a:t>
            </a:r>
            <a:r>
              <a:rPr lang="en-US" altLang="en-US" sz="1500" i="1" dirty="0" smtClean="0">
                <a:sym typeface="Symbol" pitchFamily="18" charset="2"/>
              </a:rPr>
              <a:t> EatsFish(x)</a:t>
            </a:r>
          </a:p>
          <a:p>
            <a:pPr lvl="1">
              <a:buNone/>
            </a:pPr>
            <a:r>
              <a:rPr lang="en-US" altLang="en-US" sz="1500" i="1" dirty="0" smtClean="0">
                <a:sym typeface="Symbol" pitchFamily="18" charset="2"/>
              </a:rPr>
              <a:t>EatsFish(Martin)</a:t>
            </a:r>
          </a:p>
          <a:p>
            <a:pPr eaLnBrk="1" hangingPunct="1">
              <a:buFontTx/>
              <a:buNone/>
            </a:pPr>
            <a:endParaRPr lang="en-US" altLang="en-US" sz="2000" i="1" dirty="0" smtClean="0">
              <a:sym typeface="Symbol" pitchFamily="18" charset="2"/>
            </a:endParaRP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838200" y="241606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66159" y="3817917"/>
            <a:ext cx="2182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 Ponens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9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/>
      <p:bldP spid="52227" grpId="1" build="p"/>
      <p:bldP spid="52228" grpId="0" animBg="1"/>
      <p:bldP spid="522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First-order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Whereas propositional logic assumes the world contains </a:t>
            </a:r>
            <a:r>
              <a:rPr lang="en-US" altLang="en-US" dirty="0">
                <a:solidFill>
                  <a:srgbClr val="FF0000"/>
                </a:solidFill>
              </a:rPr>
              <a:t>facts</a:t>
            </a:r>
            <a:r>
              <a:rPr lang="en-US" altLang="en-US" dirty="0"/>
              <a:t>,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first-order logic (like natural language) assumes the world contains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Objects</a:t>
            </a:r>
            <a:r>
              <a:rPr lang="en-US" altLang="en-US" dirty="0"/>
              <a:t>: people, houses, numbers, colors, baseball games, wars, …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Relations</a:t>
            </a:r>
            <a:r>
              <a:rPr lang="en-US" altLang="en-US" dirty="0"/>
              <a:t>: red, round, prime, brother of, bigger than, part of, comes between, …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Functions</a:t>
            </a:r>
            <a:r>
              <a:rPr lang="en-US" altLang="en-US" dirty="0"/>
              <a:t>: father of, best friend, one more than, plus, …</a:t>
            </a:r>
          </a:p>
        </p:txBody>
      </p:sp>
    </p:spTree>
    <p:extLst>
      <p:ext uri="{BB962C8B-B14F-4D97-AF65-F5344CB8AC3E}">
        <p14:creationId xmlns:p14="http://schemas.microsoft.com/office/powerpoint/2010/main" val="34503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FOL Examples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1054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Brothers are siblings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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Brother(</a:t>
            </a:r>
            <a:r>
              <a:rPr lang="en-US" altLang="en-US" i="1" dirty="0" err="1" smtClean="0"/>
              <a:t>x,y</a:t>
            </a:r>
            <a:r>
              <a:rPr lang="en-US" altLang="en-US" i="1" dirty="0" smtClean="0"/>
              <a:t>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Sibling(</a:t>
            </a:r>
            <a:r>
              <a:rPr lang="en-US" altLang="en-US" i="1" dirty="0" err="1" smtClean="0"/>
              <a:t>x,y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One's mother is one's female parent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</a:t>
            </a:r>
            <a:r>
              <a:rPr lang="en-US" altLang="en-US" dirty="0" err="1" smtClean="0"/>
              <a:t>m,c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Mother(c)</a:t>
            </a:r>
            <a:r>
              <a:rPr lang="en-US" altLang="en-US" dirty="0" smtClean="0"/>
              <a:t> = m </a:t>
            </a:r>
            <a:r>
              <a:rPr lang="en-US" altLang="en-US" dirty="0" smtClean="0">
                <a:sym typeface="Symbol" pitchFamily="18" charset="2"/>
              </a:rPr>
              <a:t>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(Female(m) </a:t>
            </a:r>
            <a:r>
              <a:rPr lang="en-US" altLang="en-US" dirty="0" smtClean="0">
                <a:sym typeface="Symbol" pitchFamily="18" charset="2"/>
              </a:rPr>
              <a:t>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i="1" dirty="0" smtClean="0"/>
              <a:t>Parent(</a:t>
            </a:r>
            <a:r>
              <a:rPr lang="en-US" altLang="en-US" i="1" dirty="0" err="1" smtClean="0"/>
              <a:t>m,c</a:t>
            </a:r>
            <a:r>
              <a:rPr lang="en-US" altLang="en-US" i="1" dirty="0" smtClean="0"/>
              <a:t>))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“Sibling” is symmetric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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Sibling(</a:t>
            </a:r>
            <a:r>
              <a:rPr lang="en-US" altLang="en-US" i="1" dirty="0" err="1" smtClean="0"/>
              <a:t>x,y</a:t>
            </a:r>
            <a:r>
              <a:rPr lang="en-US" altLang="en-US" i="1" dirty="0" smtClean="0"/>
              <a:t>) </a:t>
            </a:r>
            <a:r>
              <a:rPr lang="en-US" altLang="en-US" dirty="0" smtClean="0">
                <a:sym typeface="Symbol" pitchFamily="18" charset="2"/>
              </a:rPr>
              <a:t>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i="1" dirty="0" smtClean="0"/>
              <a:t>Sibling(</a:t>
            </a:r>
            <a:r>
              <a:rPr lang="en-US" altLang="en-US" i="1" dirty="0" err="1" smtClean="0"/>
              <a:t>y,x</a:t>
            </a:r>
            <a:r>
              <a:rPr lang="en-US" altLang="en-US" i="1" dirty="0" smtClean="0"/>
              <a:t>)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13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Inference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86783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Forward chaining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as individual facts are added to the database, all derived inferences are generated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Backward chaining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starts from queries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Example: the Prolog programming language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Prolog example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father(X, Y) :- parent(X, Y), male(X).</a:t>
            </a:r>
            <a:br>
              <a:rPr lang="en-US" altLang="en-US" sz="2300" dirty="0" smtClean="0"/>
            </a:br>
            <a:r>
              <a:rPr lang="en-US" altLang="en-US" sz="2300" dirty="0" smtClean="0"/>
              <a:t>parent(john, bill).</a:t>
            </a:r>
            <a:br>
              <a:rPr lang="en-US" altLang="en-US" sz="2300" dirty="0" smtClean="0"/>
            </a:br>
            <a:r>
              <a:rPr lang="en-US" altLang="en-US" sz="2300" dirty="0" smtClean="0"/>
              <a:t>parent(jane, bill).</a:t>
            </a:r>
            <a:br>
              <a:rPr lang="en-US" altLang="en-US" sz="2300" dirty="0" smtClean="0"/>
            </a:br>
            <a:r>
              <a:rPr lang="en-US" altLang="en-US" sz="2300" dirty="0" smtClean="0"/>
              <a:t>female(jane).</a:t>
            </a:r>
            <a:br>
              <a:rPr lang="en-US" altLang="en-US" sz="2300" dirty="0" smtClean="0"/>
            </a:br>
            <a:r>
              <a:rPr lang="en-US" altLang="en-US" sz="2300" dirty="0" smtClean="0"/>
              <a:t>male (john).</a:t>
            </a:r>
            <a:br>
              <a:rPr lang="en-US" altLang="en-US" sz="2300" dirty="0" smtClean="0"/>
            </a:br>
            <a:r>
              <a:rPr lang="en-US" altLang="en-US" sz="2300" dirty="0" smtClean="0"/>
              <a:t>?- father(M, bill).</a:t>
            </a:r>
          </a:p>
        </p:txBody>
      </p:sp>
    </p:spTree>
    <p:extLst>
      <p:ext uri="{BB962C8B-B14F-4D97-AF65-F5344CB8AC3E}">
        <p14:creationId xmlns:p14="http://schemas.microsoft.com/office/powerpoint/2010/main" val="20807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Universal Instantiation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 smtClean="0"/>
              <a:t>Every instantiation of a universally quantified sentence is entailed by it:</a:t>
            </a:r>
          </a:p>
          <a:p>
            <a:pPr algn="ctr">
              <a:buFontTx/>
              <a:buNone/>
            </a:pPr>
            <a:r>
              <a:rPr lang="en-US" altLang="en-US" sz="1800" dirty="0" smtClean="0">
                <a:sym typeface="Symbol" pitchFamily="18" charset="2"/>
              </a:rPr>
              <a:t></a:t>
            </a:r>
            <a:r>
              <a:rPr lang="en-US" altLang="en-US" sz="1800" i="1" dirty="0" smtClean="0"/>
              <a:t>v</a:t>
            </a:r>
            <a:r>
              <a:rPr lang="en-US" altLang="en-US" sz="1800" dirty="0" smtClean="0"/>
              <a:t> </a:t>
            </a:r>
            <a:r>
              <a:rPr lang="el-GR" altLang="en-US" sz="1800" dirty="0" smtClean="0">
                <a:cs typeface="Arial" charset="0"/>
                <a:sym typeface="Symbol" pitchFamily="18" charset="2"/>
              </a:rPr>
              <a:t>α</a:t>
            </a:r>
            <a:endParaRPr lang="en-US" altLang="en-US" sz="1800" dirty="0" smtClean="0">
              <a:cs typeface="Arial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 altLang="en-US" sz="1800" dirty="0" err="1" smtClean="0"/>
              <a:t>Subst</a:t>
            </a:r>
            <a:r>
              <a:rPr lang="en-US" altLang="en-US" sz="1800" dirty="0" smtClean="0"/>
              <a:t>({v/g}, </a:t>
            </a:r>
            <a:r>
              <a:rPr lang="el-GR" altLang="en-US" sz="1800" dirty="0" smtClean="0">
                <a:cs typeface="Arial" charset="0"/>
                <a:sym typeface="Symbol" pitchFamily="18" charset="2"/>
              </a:rPr>
              <a:t>α</a:t>
            </a:r>
            <a:r>
              <a:rPr lang="en-US" altLang="en-US" sz="1800" dirty="0" smtClean="0"/>
              <a:t>)</a:t>
            </a:r>
            <a:endParaRPr lang="en-US" altLang="en-US" sz="2800" dirty="0" smtClean="0"/>
          </a:p>
          <a:p>
            <a:pPr>
              <a:buFontTx/>
              <a:buNone/>
            </a:pPr>
            <a:r>
              <a:rPr lang="en-US" altLang="en-US" sz="2000" dirty="0" smtClean="0"/>
              <a:t>	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for any variable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 and ground term </a:t>
            </a:r>
            <a:r>
              <a:rPr lang="en-US" altLang="en-US" sz="2000" i="1" dirty="0" smtClean="0"/>
              <a:t>g</a:t>
            </a: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E.g., </a:t>
            </a:r>
            <a:r>
              <a:rPr lang="en-US" altLang="en-US" sz="2000" dirty="0" smtClean="0">
                <a:sym typeface="Symbol" pitchFamily="18" charset="2"/>
              </a:rPr>
              <a:t></a:t>
            </a:r>
            <a:r>
              <a:rPr lang="en-US" altLang="en-US" sz="2000" dirty="0" smtClean="0"/>
              <a:t>x </a:t>
            </a:r>
            <a:r>
              <a:rPr lang="en-US" altLang="en-US" sz="2000" i="1" dirty="0" smtClean="0"/>
              <a:t>Cat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Fish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 </a:t>
            </a:r>
            <a:r>
              <a:rPr lang="en-US" altLang="en-US" sz="2000" i="1" dirty="0" smtClean="0"/>
              <a:t>Eats(x,y) </a:t>
            </a:r>
            <a:r>
              <a:rPr lang="en-US" altLang="en-US" sz="2000" dirty="0" smtClean="0"/>
              <a:t>yields:</a:t>
            </a:r>
          </a:p>
          <a:p>
            <a:pPr lvl="1">
              <a:buFontTx/>
              <a:buNone/>
            </a:pPr>
            <a:r>
              <a:rPr lang="en-US" altLang="en-US" sz="1800" i="1" dirty="0" smtClean="0"/>
              <a:t>Cat(Martin) </a:t>
            </a:r>
            <a:r>
              <a:rPr lang="en-US" altLang="en-US" sz="1800" dirty="0" smtClean="0">
                <a:sym typeface="Symbol" pitchFamily="18" charset="2"/>
              </a:rPr>
              <a:t> Fish(Blub</a:t>
            </a:r>
            <a:r>
              <a:rPr lang="en-US" altLang="en-US" sz="1800" dirty="0">
                <a:sym typeface="Symbol" pitchFamily="18" charset="2"/>
              </a:rPr>
              <a:t>)  </a:t>
            </a:r>
            <a:r>
              <a:rPr lang="en-US" altLang="en-US" sz="1800" i="1" dirty="0" smtClean="0"/>
              <a:t>Eats(</a:t>
            </a:r>
            <a:r>
              <a:rPr lang="en-US" altLang="en-US" sz="1800" i="1" dirty="0" err="1" smtClean="0"/>
              <a:t>Martin,Blub</a:t>
            </a:r>
            <a:r>
              <a:rPr lang="en-US" altLang="en-US" sz="1800" i="1" dirty="0" smtClean="0"/>
              <a:t>) </a:t>
            </a:r>
            <a:endParaRPr lang="en-US" altLang="en-US" sz="1800" dirty="0" smtClean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733800" y="2184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  <p:bldP spid="51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Existential Instantiation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For any sentence </a:t>
            </a:r>
            <a:r>
              <a:rPr lang="el-GR" altLang="en-US" sz="1800" dirty="0">
                <a:cs typeface="Arial" charset="0"/>
                <a:sym typeface="Symbol" pitchFamily="18" charset="2"/>
              </a:rPr>
              <a:t>α</a:t>
            </a:r>
            <a:r>
              <a:rPr lang="en-US" altLang="en-US" sz="1800" dirty="0"/>
              <a:t>, variable </a:t>
            </a:r>
            <a:r>
              <a:rPr lang="en-US" altLang="en-US" sz="1800" i="1" dirty="0"/>
              <a:t>v</a:t>
            </a:r>
            <a:r>
              <a:rPr lang="en-US" altLang="en-US" sz="1800" dirty="0"/>
              <a:t>, and constant symbol </a:t>
            </a:r>
            <a:r>
              <a:rPr lang="en-US" altLang="en-US" sz="1800" i="1" dirty="0"/>
              <a:t>k </a:t>
            </a:r>
            <a:r>
              <a:rPr lang="en-US" altLang="en-US" sz="1800" dirty="0"/>
              <a:t>that </a:t>
            </a:r>
            <a:r>
              <a:rPr lang="en-US" altLang="en-US" sz="1800" dirty="0">
                <a:solidFill>
                  <a:schemeClr val="tx1"/>
                </a:solidFill>
              </a:rPr>
              <a:t>does not appear </a:t>
            </a:r>
            <a:r>
              <a:rPr lang="en-US" altLang="en-US" sz="1800" dirty="0"/>
              <a:t>elsewhere in the knowledge base: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1600" dirty="0" smtClean="0">
                <a:cs typeface="Arial" charset="0"/>
                <a:sym typeface="Symbol" pitchFamily="18" charset="2"/>
              </a:rPr>
              <a:t> </a:t>
            </a:r>
            <a:r>
              <a:rPr lang="el-GR" altLang="en-US" sz="16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1600" i="1" dirty="0"/>
              <a:t>v</a:t>
            </a:r>
            <a:r>
              <a:rPr lang="en-US" altLang="en-US" sz="1600" dirty="0"/>
              <a:t> </a:t>
            </a:r>
            <a:r>
              <a:rPr lang="el-GR" altLang="en-US" sz="1600" dirty="0">
                <a:cs typeface="Arial" charset="0"/>
                <a:sym typeface="Symbol" pitchFamily="18" charset="2"/>
              </a:rPr>
              <a:t>α</a:t>
            </a:r>
            <a:endParaRPr lang="en-US" altLang="en-US" sz="1600" dirty="0">
              <a:cs typeface="Arial" charset="0"/>
              <a:sym typeface="Symbol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600" dirty="0" err="1"/>
              <a:t>Subst</a:t>
            </a:r>
            <a:r>
              <a:rPr lang="en-US" altLang="en-US" sz="1600" dirty="0"/>
              <a:t>({v/k}, </a:t>
            </a:r>
            <a:r>
              <a:rPr lang="el-GR" altLang="en-US" sz="1600" dirty="0">
                <a:cs typeface="Arial" charset="0"/>
                <a:sym typeface="Symbol" pitchFamily="18" charset="2"/>
              </a:rPr>
              <a:t>α</a:t>
            </a:r>
            <a:r>
              <a:rPr lang="en-US" altLang="en-US" sz="1600" dirty="0"/>
              <a:t>)</a:t>
            </a:r>
          </a:p>
          <a:p>
            <a:pPr lvl="4">
              <a:lnSpc>
                <a:spcPct val="80000"/>
              </a:lnSpc>
            </a:pPr>
            <a:endParaRPr lang="en-US" altLang="en-US" sz="11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E.g., </a:t>
            </a:r>
            <a:r>
              <a:rPr lang="el-GR" altLang="en-US" sz="18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1800" i="1" dirty="0"/>
              <a:t>x</a:t>
            </a:r>
            <a:r>
              <a:rPr lang="en-US" altLang="en-US" sz="1800" dirty="0"/>
              <a:t> </a:t>
            </a:r>
            <a:r>
              <a:rPr lang="en-US" altLang="en-US" sz="1800" i="1" dirty="0"/>
              <a:t>Cat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EatsFish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 yields:</a:t>
            </a:r>
          </a:p>
          <a:p>
            <a:pPr lvl="4">
              <a:lnSpc>
                <a:spcPct val="80000"/>
              </a:lnSpc>
            </a:pPr>
            <a:endParaRPr lang="en-US" alt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Cat</a:t>
            </a:r>
            <a:r>
              <a:rPr lang="en-US" altLang="en-US" sz="1800" dirty="0"/>
              <a:t>(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EatsFish</a:t>
            </a:r>
            <a:r>
              <a:rPr lang="en-US" altLang="en-US" sz="1800" dirty="0"/>
              <a:t>(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)</a:t>
            </a:r>
          </a:p>
          <a:p>
            <a:pPr lvl="4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provided </a:t>
            </a:r>
            <a:r>
              <a:rPr lang="en-US" altLang="en-US" sz="1800" i="1" dirty="0"/>
              <a:t>C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 is a new constant symbol, </a:t>
            </a:r>
            <a:r>
              <a:rPr lang="en-US" altLang="en-US" sz="1800" dirty="0">
                <a:solidFill>
                  <a:schemeClr val="tx1"/>
                </a:solidFill>
              </a:rPr>
              <a:t>called a </a:t>
            </a:r>
            <a:r>
              <a:rPr lang="en-US" altLang="en-US" sz="1800" dirty="0" err="1">
                <a:solidFill>
                  <a:schemeClr val="tx1"/>
                </a:solidFill>
              </a:rPr>
              <a:t>Skolem</a:t>
            </a:r>
            <a:r>
              <a:rPr lang="en-US" altLang="en-US" sz="1800" dirty="0">
                <a:solidFill>
                  <a:schemeClr val="tx1"/>
                </a:solidFill>
              </a:rPr>
              <a:t> constant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772962" y="2313094"/>
            <a:ext cx="17500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instantiation (UI)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561753"/>
            <a:ext cx="8635664" cy="314347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Every instantiation of a universally quantified sentence is entailed by it:</a:t>
            </a:r>
          </a:p>
          <a:p>
            <a:pPr algn="ctr"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</a:t>
            </a:r>
            <a:r>
              <a:rPr lang="en-US" altLang="en-US" sz="1800" i="1" dirty="0"/>
              <a:t>v</a:t>
            </a:r>
            <a:r>
              <a:rPr lang="en-US" altLang="en-US" sz="1800" dirty="0"/>
              <a:t> </a:t>
            </a:r>
            <a:r>
              <a:rPr lang="el-GR" altLang="en-US" sz="1800" dirty="0">
                <a:cs typeface="Arial" charset="0"/>
                <a:sym typeface="Symbol" pitchFamily="18" charset="2"/>
              </a:rPr>
              <a:t>α</a:t>
            </a:r>
            <a:r>
              <a:rPr lang="en-US" altLang="en-US" sz="1800" dirty="0">
                <a:cs typeface="Arial" charset="0"/>
                <a:sym typeface="Symbol" pitchFamily="18" charset="2"/>
              </a:rPr>
              <a:t/>
            </a:r>
            <a:br>
              <a:rPr lang="en-US" altLang="en-US" sz="1800" dirty="0">
                <a:cs typeface="Arial" charset="0"/>
                <a:sym typeface="Symbol" pitchFamily="18" charset="2"/>
              </a:rPr>
            </a:br>
            <a:r>
              <a:rPr lang="en-US" altLang="en-US" sz="1800" dirty="0" err="1"/>
              <a:t>Subst</a:t>
            </a:r>
            <a:r>
              <a:rPr lang="en-US" altLang="en-US" sz="1800" dirty="0"/>
              <a:t>({v/g}, </a:t>
            </a:r>
            <a:r>
              <a:rPr lang="el-GR" altLang="en-US" sz="1800" dirty="0">
                <a:cs typeface="Arial" charset="0"/>
                <a:sym typeface="Symbol" pitchFamily="18" charset="2"/>
              </a:rPr>
              <a:t>α</a:t>
            </a:r>
            <a:r>
              <a:rPr lang="en-US" altLang="en-US" sz="1800" dirty="0"/>
              <a:t>)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000" dirty="0"/>
              <a:t>	for any variable </a:t>
            </a:r>
            <a:r>
              <a:rPr lang="en-US" altLang="en-US" sz="2000" i="1" dirty="0"/>
              <a:t>v</a:t>
            </a:r>
            <a:r>
              <a:rPr lang="en-US" altLang="en-US" sz="2000" dirty="0"/>
              <a:t> and ground term </a:t>
            </a:r>
            <a:r>
              <a:rPr lang="en-US" altLang="en-US" sz="2000" i="1" dirty="0"/>
              <a:t>g</a:t>
            </a: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E.g., </a:t>
            </a: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</a:t>
            </a:r>
            <a:r>
              <a:rPr lang="en-US" altLang="en-US" sz="2000" i="1" dirty="0"/>
              <a:t>King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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yields:</a:t>
            </a:r>
          </a:p>
          <a:p>
            <a:pPr lvl="1">
              <a:buFontTx/>
              <a:buNone/>
            </a:pPr>
            <a:r>
              <a:rPr lang="en-US" altLang="en-US" sz="1800" i="1" dirty="0"/>
              <a:t>King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Greedy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 </a:t>
            </a:r>
            <a:r>
              <a:rPr lang="en-US" altLang="en-US" sz="1800" i="1" dirty="0"/>
              <a:t>Evil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</a:t>
            </a:r>
          </a:p>
          <a:p>
            <a:pPr lvl="1">
              <a:buFontTx/>
              <a:buNone/>
            </a:pPr>
            <a:r>
              <a:rPr lang="en-US" altLang="en-US" sz="1800" i="1" dirty="0"/>
              <a:t>King</a:t>
            </a:r>
            <a:r>
              <a:rPr lang="en-US" altLang="en-US" sz="1800" dirty="0"/>
              <a:t>(</a:t>
            </a:r>
            <a:r>
              <a:rPr lang="en-US" altLang="en-US" sz="1800" i="1" dirty="0"/>
              <a:t>Richard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Greedy</a:t>
            </a:r>
            <a:r>
              <a:rPr lang="en-US" altLang="en-US" sz="1800" dirty="0"/>
              <a:t>(</a:t>
            </a:r>
            <a:r>
              <a:rPr lang="en-US" altLang="en-US" sz="1800" i="1" dirty="0"/>
              <a:t>Richard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</a:t>
            </a:r>
            <a:r>
              <a:rPr lang="en-US" altLang="en-US" sz="1800" i="1" dirty="0"/>
              <a:t>Evil</a:t>
            </a:r>
            <a:r>
              <a:rPr lang="en-US" altLang="en-US" sz="1800" dirty="0"/>
              <a:t>(</a:t>
            </a:r>
            <a:r>
              <a:rPr lang="en-US" altLang="en-US" sz="1800" i="1" dirty="0"/>
              <a:t>Richard</a:t>
            </a:r>
            <a:r>
              <a:rPr lang="en-US" altLang="en-US" sz="1800" dirty="0"/>
              <a:t>)</a:t>
            </a:r>
          </a:p>
          <a:p>
            <a:pPr lvl="1">
              <a:buFontTx/>
              <a:buNone/>
            </a:pPr>
            <a:r>
              <a:rPr lang="en-US" altLang="en-US" sz="1800" i="1" dirty="0"/>
              <a:t>King</a:t>
            </a:r>
            <a:r>
              <a:rPr lang="en-US" altLang="en-US" sz="1800" dirty="0"/>
              <a:t>(</a:t>
            </a:r>
            <a:r>
              <a:rPr lang="en-US" altLang="en-US" sz="1800" i="1" dirty="0"/>
              <a:t>Father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Greedy</a:t>
            </a:r>
            <a:r>
              <a:rPr lang="en-US" altLang="en-US" sz="1800" dirty="0"/>
              <a:t>(</a:t>
            </a:r>
            <a:r>
              <a:rPr lang="en-US" altLang="en-US" sz="1800" i="1" dirty="0"/>
              <a:t>Father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</a:t>
            </a:r>
            <a:r>
              <a:rPr lang="en-US" altLang="en-US" sz="1800" i="1" dirty="0"/>
              <a:t>Evil</a:t>
            </a:r>
            <a:r>
              <a:rPr lang="en-US" altLang="en-US" sz="1800" dirty="0"/>
              <a:t>(</a:t>
            </a:r>
            <a:r>
              <a:rPr lang="en-US" altLang="en-US" sz="1800" i="1" dirty="0"/>
              <a:t>Father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))</a:t>
            </a:r>
          </a:p>
          <a:p>
            <a:pPr lvl="1">
              <a:buFontTx/>
              <a:buNone/>
            </a:pPr>
            <a:endParaRPr lang="en-US" altLang="en-US" sz="1800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733043" y="224853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6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Existential instantiation (EI)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2" y="1561753"/>
            <a:ext cx="8707994" cy="322219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For any sentence </a:t>
            </a:r>
            <a:r>
              <a:rPr lang="el-GR" altLang="en-US" sz="2800" dirty="0">
                <a:cs typeface="Arial" charset="0"/>
                <a:sym typeface="Symbol" pitchFamily="18" charset="2"/>
              </a:rPr>
              <a:t>α</a:t>
            </a:r>
            <a:r>
              <a:rPr lang="en-US" altLang="en-US" sz="2800" dirty="0"/>
              <a:t>, variable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and constant symbol </a:t>
            </a:r>
            <a:r>
              <a:rPr lang="en-US" altLang="en-US" sz="2800" i="1" dirty="0"/>
              <a:t>k </a:t>
            </a:r>
            <a:r>
              <a:rPr lang="en-US" altLang="en-US" sz="2800" dirty="0"/>
              <a:t>that does </a:t>
            </a:r>
            <a:r>
              <a:rPr lang="en-US" altLang="en-US" sz="2800" dirty="0">
                <a:solidFill>
                  <a:srgbClr val="FF0000"/>
                </a:solidFill>
              </a:rPr>
              <a:t>not</a:t>
            </a:r>
            <a:r>
              <a:rPr lang="en-US" altLang="en-US" sz="2800" dirty="0"/>
              <a:t> appear elsewhere in the knowledge base: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l-GR" altLang="en-US" sz="24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400" i="1" dirty="0"/>
              <a:t>v</a:t>
            </a:r>
            <a:r>
              <a:rPr lang="en-US" altLang="en-US" sz="2400" dirty="0"/>
              <a:t> </a:t>
            </a:r>
            <a:r>
              <a:rPr lang="el-GR" altLang="en-US" sz="2400" dirty="0">
                <a:cs typeface="Arial" charset="0"/>
                <a:sym typeface="Symbol" pitchFamily="18" charset="2"/>
              </a:rPr>
              <a:t>α</a:t>
            </a:r>
            <a:endParaRPr lang="en-US" altLang="en-US" sz="2400" dirty="0">
              <a:cs typeface="Arial" charset="0"/>
              <a:sym typeface="Symbol" pitchFamily="18" charset="2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2400" dirty="0" err="1"/>
              <a:t>Subst</a:t>
            </a:r>
            <a:r>
              <a:rPr lang="en-US" altLang="en-US" sz="2400" dirty="0"/>
              <a:t>({v/k}, </a:t>
            </a:r>
            <a:r>
              <a:rPr lang="el-GR" altLang="en-US" sz="2400" dirty="0">
                <a:cs typeface="Arial" charset="0"/>
                <a:sym typeface="Symbol" pitchFamily="18" charset="2"/>
              </a:rPr>
              <a:t>α</a:t>
            </a:r>
            <a:r>
              <a:rPr lang="en-US" altLang="en-US" sz="2400" dirty="0"/>
              <a:t>)
</a:t>
            </a:r>
          </a:p>
          <a:p>
            <a:pPr lvl="4">
              <a:lnSpc>
                <a:spcPct val="120000"/>
              </a:lnSpc>
            </a:pPr>
            <a:endParaRPr lang="en-US" altLang="en-US" sz="16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E.g., </a:t>
            </a:r>
            <a:r>
              <a:rPr lang="el-GR" altLang="en-US" sz="28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800" i="1" dirty="0"/>
              <a:t>x</a:t>
            </a:r>
            <a:r>
              <a:rPr lang="en-US" altLang="en-US" sz="2800" dirty="0"/>
              <a:t> </a:t>
            </a:r>
            <a:r>
              <a:rPr lang="en-US" altLang="en-US" sz="2800" i="1" dirty="0"/>
              <a:t>Crown</a:t>
            </a:r>
            <a:r>
              <a:rPr lang="en-US" altLang="en-US" sz="2800" dirty="0"/>
              <a:t>(</a:t>
            </a:r>
            <a:r>
              <a:rPr lang="en-US" altLang="en-US" sz="2800" i="1" dirty="0"/>
              <a:t>x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OnHead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x,John</a:t>
            </a:r>
            <a:r>
              <a:rPr lang="en-US" altLang="en-US" sz="2800" dirty="0"/>
              <a:t>) yields:</a:t>
            </a:r>
          </a:p>
          <a:p>
            <a:pPr lvl="4">
              <a:lnSpc>
                <a:spcPct val="120000"/>
              </a:lnSpc>
            </a:pPr>
            <a:endParaRPr lang="en-US" altLang="en-US" sz="1800" dirty="0"/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2800" i="1" dirty="0"/>
              <a:t>Crown</a:t>
            </a:r>
            <a:r>
              <a:rPr lang="en-US" altLang="en-US" sz="2800" dirty="0"/>
              <a:t>(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OnHead</a:t>
            </a:r>
            <a:r>
              <a:rPr lang="en-US" altLang="en-US" sz="2800" dirty="0"/>
              <a:t>(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,John</a:t>
            </a:r>
            <a:r>
              <a:rPr lang="en-US" altLang="en-US" sz="2800" dirty="0"/>
              <a:t>)</a:t>
            </a:r>
          </a:p>
          <a:p>
            <a:pPr lvl="4">
              <a:lnSpc>
                <a:spcPct val="120000"/>
              </a:lnSpc>
            </a:pPr>
            <a:endParaRPr lang="en-US" altLang="en-US" sz="18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dirty="0"/>
              <a:t>	provided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 is a new constant symbol, called a </a:t>
            </a:r>
            <a:r>
              <a:rPr lang="en-US" altLang="en-US" sz="2800" dirty="0" err="1">
                <a:solidFill>
                  <a:schemeClr val="accent2"/>
                </a:solidFill>
              </a:rPr>
              <a:t>Skolem</a:t>
            </a:r>
            <a:r>
              <a:rPr lang="en-US" altLang="en-US" sz="2800" dirty="0">
                <a:solidFill>
                  <a:schemeClr val="accent2"/>
                </a:solidFill>
              </a:rPr>
              <a:t> constant</a:t>
            </a:r>
            <a:endParaRPr lang="en-US" altLang="en-US" sz="2800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821102" y="2467668"/>
            <a:ext cx="1435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2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to propositional inference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3917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Suppose the KB contains just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sym typeface="Symbol" pitchFamily="18" charset="2"/>
              </a:rPr>
              <a:t></a:t>
            </a:r>
            <a:r>
              <a:rPr lang="en-US" altLang="en-US" sz="1600" dirty="0"/>
              <a:t>x King(x)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Greedy(x) 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Brother(</a:t>
            </a:r>
            <a:r>
              <a:rPr lang="en-US" altLang="en-US" sz="1600" dirty="0" err="1"/>
              <a:t>Richard,John</a:t>
            </a:r>
            <a:r>
              <a:rPr lang="en-US" altLang="en-US" sz="1600" dirty="0"/>
              <a:t>)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Instantiating the universal sentence in </a:t>
            </a:r>
            <a:r>
              <a:rPr lang="en-US" altLang="en-US" sz="1800" dirty="0">
                <a:solidFill>
                  <a:srgbClr val="FF0000"/>
                </a:solidFill>
              </a:rPr>
              <a:t>all possible</a:t>
            </a:r>
            <a:r>
              <a:rPr lang="en-US" altLang="en-US" sz="1800" dirty="0"/>
              <a:t> ways, we have: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King(John)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Greedy(John) 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 Evil(John)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King(Richard)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Greedy(Richard) 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 Evil(Richard)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Brother(</a:t>
            </a:r>
            <a:r>
              <a:rPr lang="en-US" altLang="en-US" sz="1600" dirty="0" err="1"/>
              <a:t>Richard,John</a:t>
            </a:r>
            <a:r>
              <a:rPr lang="en-US" altLang="en-US" sz="16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The new KB is </a:t>
            </a:r>
            <a:r>
              <a:rPr lang="en-US" altLang="en-US" sz="1800" dirty="0" err="1">
                <a:solidFill>
                  <a:schemeClr val="accent2"/>
                </a:solidFill>
              </a:rPr>
              <a:t>propositionalized</a:t>
            </a:r>
            <a:r>
              <a:rPr lang="en-US" altLang="en-US" sz="1800" dirty="0"/>
              <a:t>: proposition symbols are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/>
              <a:t>		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en-US" sz="1600" dirty="0"/>
              <a:t> King(John), Greedy(John), Evil(John), King(Richard), etc.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449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contd.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Every FOL KB can be </a:t>
            </a:r>
            <a:r>
              <a:rPr lang="en-US" altLang="en-US" sz="2400" dirty="0" err="1"/>
              <a:t>propositionalized</a:t>
            </a:r>
            <a:r>
              <a:rPr lang="en-US" altLang="en-US" sz="2400" dirty="0"/>
              <a:t> so as to preserve entailment</a:t>
            </a:r>
            <a:endParaRPr lang="en-US" altLang="en-US" sz="16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(A ground sentence is entailed by new KB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entailed by original KB)</a:t>
            </a:r>
            <a:endParaRPr lang="en-US" altLang="en-US" sz="16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Idea: </a:t>
            </a:r>
            <a:r>
              <a:rPr lang="en-US" altLang="en-US" sz="2400" dirty="0" err="1"/>
              <a:t>propositionalize</a:t>
            </a:r>
            <a:r>
              <a:rPr lang="en-US" altLang="en-US" sz="2400" dirty="0"/>
              <a:t> KB and query, apply resolution, return result</a:t>
            </a:r>
            <a:endParaRPr lang="en-US" altLang="en-US" sz="16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Problem: with function symbols, there are infinitely many ground terms,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e.g., </a:t>
            </a:r>
            <a:r>
              <a:rPr lang="en-US" altLang="en-US" sz="2000" i="1" dirty="0"/>
              <a:t>Father</a:t>
            </a:r>
            <a:r>
              <a:rPr lang="en-US" altLang="en-US" sz="2000" dirty="0"/>
              <a:t>(</a:t>
            </a:r>
            <a:r>
              <a:rPr lang="en-US" altLang="en-US" sz="2000" i="1" dirty="0"/>
              <a:t>Father</a:t>
            </a:r>
            <a:r>
              <a:rPr lang="en-US" altLang="en-US" sz="2000" dirty="0"/>
              <a:t>(</a:t>
            </a:r>
            <a:r>
              <a:rPr lang="en-US" altLang="en-US" sz="2000" i="1" dirty="0"/>
              <a:t>Father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6463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contd.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9293"/>
            <a:ext cx="8229600" cy="36030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dirty="0"/>
              <a:t>Theorem: </a:t>
            </a:r>
            <a:r>
              <a:rPr lang="en-US" altLang="en-US" sz="2000" dirty="0" err="1"/>
              <a:t>Herbrand</a:t>
            </a:r>
            <a:r>
              <a:rPr lang="en-US" altLang="en-US" sz="2000" dirty="0"/>
              <a:t> (1930). If a sentence </a:t>
            </a:r>
            <a:r>
              <a:rPr lang="el-GR" altLang="en-US" sz="2000" dirty="0">
                <a:cs typeface="Arial" charset="0"/>
              </a:rPr>
              <a:t>α</a:t>
            </a:r>
            <a:r>
              <a:rPr lang="en-US" altLang="en-US" sz="2000" dirty="0">
                <a:cs typeface="Arial" charset="0"/>
              </a:rPr>
              <a:t> </a:t>
            </a:r>
            <a:r>
              <a:rPr lang="en-US" altLang="en-US" sz="2000" dirty="0"/>
              <a:t>is entailed by an FOL KB, it is entailed by a </a:t>
            </a:r>
            <a:r>
              <a:rPr lang="en-US" altLang="en-US" sz="2000" dirty="0">
                <a:solidFill>
                  <a:srgbClr val="FF0000"/>
                </a:solidFill>
              </a:rPr>
              <a:t>finite </a:t>
            </a:r>
            <a:r>
              <a:rPr lang="en-US" altLang="en-US" sz="2000" dirty="0"/>
              <a:t>subset of the </a:t>
            </a:r>
            <a:r>
              <a:rPr lang="en-US" altLang="en-US" sz="2000" dirty="0" err="1"/>
              <a:t>propositionalized</a:t>
            </a:r>
            <a:r>
              <a:rPr lang="en-US" altLang="en-US" sz="2000" dirty="0"/>
              <a:t> KB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dirty="0"/>
              <a:t>Idea: 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0 to </a:t>
            </a:r>
            <a:r>
              <a:rPr lang="en-US" altLang="en-US" sz="2000" dirty="0">
                <a:cs typeface="Arial" charset="0"/>
              </a:rPr>
              <a:t>∞</a:t>
            </a:r>
            <a:r>
              <a:rPr lang="en-US" altLang="en-US" sz="2000" dirty="0"/>
              <a:t> do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800" dirty="0"/>
              <a:t>    create a propositional KB by instantiating with depth-n terms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800" dirty="0"/>
              <a:t>    see if </a:t>
            </a:r>
            <a:r>
              <a:rPr lang="el-GR" altLang="en-US" sz="1800" dirty="0">
                <a:cs typeface="Arial" charset="0"/>
              </a:rPr>
              <a:t>α</a:t>
            </a:r>
            <a:r>
              <a:rPr lang="en-US" altLang="en-US" sz="1800" dirty="0"/>
              <a:t> is entailed by this KB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dirty="0"/>
              <a:t>Problem: works if </a:t>
            </a:r>
            <a:r>
              <a:rPr lang="el-GR" altLang="en-US" sz="2000" dirty="0">
                <a:cs typeface="Arial" charset="0"/>
              </a:rPr>
              <a:t>α</a:t>
            </a:r>
            <a:r>
              <a:rPr lang="en-US" altLang="en-US" sz="2000" dirty="0"/>
              <a:t> is entailed, loops if </a:t>
            </a:r>
            <a:r>
              <a:rPr lang="el-GR" altLang="en-US" sz="2000" dirty="0">
                <a:cs typeface="Arial" charset="0"/>
              </a:rPr>
              <a:t>α</a:t>
            </a:r>
            <a:r>
              <a:rPr lang="en-US" altLang="en-US" sz="2000" dirty="0"/>
              <a:t> is not entailed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dirty="0"/>
              <a:t>Theorem: Turing (1936), Church (1936) Entailment for FOL is </a:t>
            </a:r>
            <a:r>
              <a:rPr lang="en-US" altLang="en-US" sz="2000" dirty="0" err="1">
                <a:solidFill>
                  <a:schemeClr val="accent2"/>
                </a:solidFill>
              </a:rPr>
              <a:t>semidecidable</a:t>
            </a:r>
            <a:r>
              <a:rPr lang="en-US" altLang="en-US" sz="2000" dirty="0"/>
              <a:t> (algorithms exist that say yes to every entailed sentence, but no algorithm exists that also says no to every </a:t>
            </a:r>
            <a:r>
              <a:rPr lang="en-US" altLang="en-US" sz="2000" dirty="0" err="1"/>
              <a:t>nonentailed</a:t>
            </a:r>
            <a:r>
              <a:rPr lang="en-US" altLang="en-US" sz="2000" dirty="0"/>
              <a:t> sentence.)</a:t>
            </a:r>
          </a:p>
        </p:txBody>
      </p:sp>
    </p:spTree>
    <p:extLst>
      <p:ext uri="{BB962C8B-B14F-4D97-AF65-F5344CB8AC3E}">
        <p14:creationId xmlns:p14="http://schemas.microsoft.com/office/powerpoint/2010/main" val="38042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34" y="392471"/>
            <a:ext cx="8895720" cy="701843"/>
          </a:xfrm>
        </p:spPr>
        <p:txBody>
          <a:bodyPr/>
          <a:lstStyle/>
          <a:p>
            <a:r>
              <a:rPr lang="en-US" altLang="en-US" sz="3600" dirty="0"/>
              <a:t>Problems with</a:t>
            </a:r>
            <a:r>
              <a:rPr lang="en-US" altLang="en-US" sz="3200" dirty="0"/>
              <a:t> </a:t>
            </a:r>
            <a:r>
              <a:rPr lang="en-US" altLang="en-US" sz="3600" dirty="0" err="1"/>
              <a:t>propositionalization</a:t>
            </a:r>
            <a:endParaRPr lang="en-US" alt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04"/>
            <a:ext cx="8229600" cy="35364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err="1"/>
              <a:t>Propositionalization</a:t>
            </a:r>
            <a:r>
              <a:rPr lang="en-US" altLang="en-US" sz="2000" dirty="0"/>
              <a:t> seems to generate lots of irrelevant sentences.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E.g., from: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</a:t>
            </a:r>
            <a:r>
              <a:rPr lang="en-US" altLang="en-US" sz="1800" dirty="0"/>
              <a:t>x King(x)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Greedy(x)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Evil(x)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800" dirty="0"/>
              <a:t>King(John)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</a:t>
            </a:r>
            <a:r>
              <a:rPr lang="en-US" altLang="en-US" sz="1800" dirty="0"/>
              <a:t>y Greedy(y)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800" dirty="0"/>
              <a:t>Brother(</a:t>
            </a:r>
            <a:r>
              <a:rPr lang="en-US" altLang="en-US" sz="1800" dirty="0" err="1"/>
              <a:t>Richard,John</a:t>
            </a:r>
            <a:r>
              <a:rPr lang="en-US" altLang="en-US" sz="1800" dirty="0"/>
              <a:t>)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it seems obvious that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/>
              <a:t>), but </a:t>
            </a:r>
            <a:r>
              <a:rPr lang="en-US" altLang="en-US" sz="2000" dirty="0" err="1"/>
              <a:t>propositionalization</a:t>
            </a:r>
            <a:r>
              <a:rPr lang="en-US" altLang="en-US" sz="2000" dirty="0"/>
              <a:t> produces lots of facts such as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Richard</a:t>
            </a:r>
            <a:r>
              <a:rPr lang="en-US" altLang="en-US" sz="2000" dirty="0"/>
              <a:t>) that are irrelevant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With </a:t>
            </a:r>
            <a:r>
              <a:rPr lang="en-US" altLang="en-US" sz="2000" i="1" dirty="0"/>
              <a:t>p k</a:t>
            </a:r>
            <a:r>
              <a:rPr lang="en-US" altLang="en-US" sz="2000" dirty="0"/>
              <a:t>-</a:t>
            </a:r>
            <a:r>
              <a:rPr lang="en-US" altLang="en-US" sz="2000" dirty="0" err="1"/>
              <a:t>ary</a:t>
            </a:r>
            <a:r>
              <a:rPr lang="en-US" altLang="en-US" sz="2000" dirty="0"/>
              <a:t> predicates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constants, there are </a:t>
            </a:r>
            <a:r>
              <a:rPr lang="en-US" altLang="en-US" sz="2000" i="1" dirty="0" err="1"/>
              <a:t>p</a:t>
            </a:r>
            <a:r>
              <a:rPr lang="en-US" altLang="en-US" sz="2000" i="1" dirty="0" err="1">
                <a:cs typeface="Arial" charset="0"/>
              </a:rPr>
              <a:t>·</a:t>
            </a:r>
            <a:r>
              <a:rPr lang="en-US" altLang="en-US" sz="2000" i="1" dirty="0" err="1"/>
              <a:t>n</a:t>
            </a:r>
            <a:r>
              <a:rPr lang="en-US" altLang="en-US" sz="2000" i="1" baseline="30000" dirty="0" err="1"/>
              <a:t>k</a:t>
            </a:r>
            <a:r>
              <a:rPr lang="en-US" altLang="en-US" sz="2000" dirty="0"/>
              <a:t> instantiations.</a:t>
            </a:r>
          </a:p>
        </p:txBody>
      </p:sp>
    </p:spTree>
    <p:extLst>
      <p:ext uri="{BB962C8B-B14F-4D97-AF65-F5344CB8AC3E}">
        <p14:creationId xmlns:p14="http://schemas.microsoft.com/office/powerpoint/2010/main" val="10210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1" y="811261"/>
            <a:ext cx="8940124" cy="35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93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93"/>
            <a:ext cx="8229600" cy="3089952"/>
          </a:xfrm>
        </p:spPr>
        <p:txBody>
          <a:bodyPr>
            <a:noAutofit/>
          </a:bodyPr>
          <a:lstStyle/>
          <a:p>
            <a:r>
              <a:rPr lang="en-US" altLang="en-US" sz="1600" dirty="0"/>
              <a:t>We can get the inference immediately if we can find a substitution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such that </a:t>
            </a:r>
            <a:r>
              <a:rPr lang="en-US" altLang="en-US" sz="1600" i="1" dirty="0"/>
              <a:t>King(x)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Greedy(x) </a:t>
            </a:r>
            <a:r>
              <a:rPr lang="en-US" altLang="en-US" sz="1600" dirty="0"/>
              <a:t>match </a:t>
            </a:r>
            <a:r>
              <a:rPr lang="en-US" altLang="en-US" sz="1600" i="1" dirty="0"/>
              <a:t>King(John)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Greedy(y)</a:t>
            </a:r>
            <a:endParaRPr lang="en-US" altLang="en-US" sz="1600" dirty="0"/>
          </a:p>
          <a:p>
            <a:pPr lvl="4"/>
            <a:endParaRPr lang="en-US" altLang="en-US" sz="1100" dirty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= {x/</a:t>
            </a:r>
            <a:r>
              <a:rPr lang="en-US" altLang="en-US" sz="1600" dirty="0" err="1"/>
              <a:t>John,y</a:t>
            </a:r>
            <a:r>
              <a:rPr lang="en-US" altLang="en-US" sz="1600" dirty="0"/>
              <a:t>/John} works</a:t>
            </a:r>
          </a:p>
          <a:p>
            <a:pPr lvl="4"/>
            <a:endParaRPr lang="en-US" altLang="en-US" sz="1100" dirty="0"/>
          </a:p>
          <a:p>
            <a:r>
              <a:rPr lang="en-US" altLang="en-US" sz="1600" dirty="0"/>
              <a:t>Unify(</a:t>
            </a:r>
            <a:r>
              <a:rPr lang="el-GR" altLang="en-US" sz="1600" dirty="0">
                <a:cs typeface="Arial" charset="0"/>
              </a:rPr>
              <a:t>α</a:t>
            </a:r>
            <a:r>
              <a:rPr lang="en-US" altLang="en-US" sz="1600" dirty="0"/>
              <a:t>,</a:t>
            </a:r>
            <a:r>
              <a:rPr lang="el-GR" altLang="en-US" sz="1600" dirty="0">
                <a:cs typeface="Arial" charset="0"/>
              </a:rPr>
              <a:t>β</a:t>
            </a:r>
            <a:r>
              <a:rPr lang="en-US" altLang="en-US" sz="1600" dirty="0"/>
              <a:t>) =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if </a:t>
            </a:r>
            <a:r>
              <a:rPr lang="el-GR" altLang="en-US" sz="1600" dirty="0">
                <a:cs typeface="Arial" charset="0"/>
              </a:rPr>
              <a:t>αθ</a:t>
            </a:r>
            <a:r>
              <a:rPr lang="en-US" altLang="en-US" sz="1600" dirty="0"/>
              <a:t> = </a:t>
            </a:r>
            <a:r>
              <a:rPr lang="el-GR" altLang="en-US" sz="1600" dirty="0">
                <a:cs typeface="Arial" charset="0"/>
              </a:rPr>
              <a:t>βθ </a:t>
            </a: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1600" dirty="0"/>
              <a:t>	p 			q	 				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 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John,Jane</a:t>
            </a:r>
            <a:r>
              <a:rPr lang="en-US" altLang="en-US" sz="1600" dirty="0"/>
              <a:t>) 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y,OJ</a:t>
            </a:r>
            <a:r>
              <a:rPr lang="en-US" altLang="en-US" sz="1600" dirty="0"/>
              <a:t>) 	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y,Mother</a:t>
            </a:r>
            <a:r>
              <a:rPr lang="en-US" altLang="en-US" sz="1600" dirty="0"/>
              <a:t>(y))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x,OJ</a:t>
            </a:r>
            <a:r>
              <a:rPr lang="en-US" altLang="en-US" sz="1600" dirty="0"/>
              <a:t>) 	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 lvl="4"/>
            <a:endParaRPr lang="en-US" altLang="en-US" sz="1100" dirty="0">
              <a:solidFill>
                <a:srgbClr val="CC0099"/>
              </a:solidFill>
            </a:endParaRPr>
          </a:p>
          <a:p>
            <a:r>
              <a:rPr lang="en-US" altLang="en-US" sz="16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1600" dirty="0"/>
              <a:t>eliminates overlap of variables, e.g., Knows(z</a:t>
            </a:r>
            <a:r>
              <a:rPr lang="en-US" altLang="en-US" sz="1600" baseline="-25000" dirty="0"/>
              <a:t>17</a:t>
            </a:r>
            <a:r>
              <a:rPr lang="en-US" altLang="en-US" sz="1600" dirty="0"/>
              <a:t>,OJ)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81845" y="3035762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095246" y="2778777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238436" y="2778777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7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3394472"/>
          </a:xfrm>
        </p:spPr>
        <p:txBody>
          <a:bodyPr>
            <a:noAutofit/>
          </a:bodyPr>
          <a:lstStyle/>
          <a:p>
            <a:r>
              <a:rPr lang="en-US" altLang="en-US" sz="1600" dirty="0"/>
              <a:t>We can get the inference immediately if we can find a substitution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such that </a:t>
            </a:r>
            <a:r>
              <a:rPr lang="en-US" altLang="en-US" sz="1600" i="1" dirty="0"/>
              <a:t>King(x)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Greedy(x) </a:t>
            </a:r>
            <a:r>
              <a:rPr lang="en-US" altLang="en-US" sz="1600" dirty="0"/>
              <a:t>match </a:t>
            </a:r>
            <a:r>
              <a:rPr lang="en-US" altLang="en-US" sz="1600" i="1" dirty="0"/>
              <a:t>King(John)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Greedy(y)</a:t>
            </a:r>
            <a:endParaRPr lang="en-US" altLang="en-US" sz="1600" dirty="0"/>
          </a:p>
          <a:p>
            <a:pPr lvl="4"/>
            <a:endParaRPr lang="en-US" altLang="en-US" sz="1100" dirty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= {x/</a:t>
            </a:r>
            <a:r>
              <a:rPr lang="en-US" altLang="en-US" sz="1600" dirty="0" err="1"/>
              <a:t>John,y</a:t>
            </a:r>
            <a:r>
              <a:rPr lang="en-US" altLang="en-US" sz="1600" dirty="0"/>
              <a:t>/John} works</a:t>
            </a:r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r>
              <a:rPr lang="en-US" altLang="en-US" sz="1600" dirty="0"/>
              <a:t>Whom does John know?</a:t>
            </a:r>
          </a:p>
          <a:p>
            <a:pPr lvl="4"/>
            <a:endParaRPr lang="en-US" altLang="en-US" sz="1100" dirty="0"/>
          </a:p>
          <a:p>
            <a:r>
              <a:rPr lang="en-US" altLang="en-US" sz="1600" dirty="0"/>
              <a:t>Unify(</a:t>
            </a:r>
            <a:r>
              <a:rPr lang="el-GR" altLang="en-US" sz="1600" dirty="0">
                <a:cs typeface="Arial" charset="0"/>
              </a:rPr>
              <a:t>α</a:t>
            </a:r>
            <a:r>
              <a:rPr lang="en-US" altLang="en-US" sz="1600" dirty="0"/>
              <a:t>,</a:t>
            </a:r>
            <a:r>
              <a:rPr lang="el-GR" altLang="en-US" sz="1600" dirty="0">
                <a:cs typeface="Arial" charset="0"/>
              </a:rPr>
              <a:t>β</a:t>
            </a:r>
            <a:r>
              <a:rPr lang="en-US" altLang="en-US" sz="1600" dirty="0"/>
              <a:t>) =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if </a:t>
            </a:r>
            <a:r>
              <a:rPr lang="el-GR" altLang="en-US" sz="1600" dirty="0">
                <a:cs typeface="Arial" charset="0"/>
              </a:rPr>
              <a:t>αθ</a:t>
            </a:r>
            <a:r>
              <a:rPr lang="en-US" altLang="en-US" sz="1600" dirty="0"/>
              <a:t> = </a:t>
            </a:r>
            <a:r>
              <a:rPr lang="el-GR" altLang="en-US" sz="1600" dirty="0">
                <a:cs typeface="Arial" charset="0"/>
              </a:rPr>
              <a:t>βθ </a:t>
            </a: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1600" dirty="0"/>
              <a:t>	p 			q	 				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 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John,Jane</a:t>
            </a:r>
            <a:r>
              <a:rPr lang="en-US" altLang="en-US" sz="1600" dirty="0"/>
              <a:t>) 		</a:t>
            </a:r>
            <a:r>
              <a:rPr lang="en-US" altLang="en-US" sz="16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y,OJ</a:t>
            </a:r>
            <a:r>
              <a:rPr lang="en-US" altLang="en-US" sz="1600" dirty="0"/>
              <a:t>) 	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y,Mother</a:t>
            </a:r>
            <a:r>
              <a:rPr lang="en-US" altLang="en-US" sz="1600" dirty="0"/>
              <a:t>(y))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x,OJ</a:t>
            </a:r>
            <a:r>
              <a:rPr lang="en-US" altLang="en-US" sz="1600" dirty="0"/>
              <a:t>) 	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 lvl="4"/>
            <a:endParaRPr lang="en-US" altLang="en-US" sz="1100" dirty="0">
              <a:solidFill>
                <a:srgbClr val="CC0099"/>
              </a:solidFill>
            </a:endParaRPr>
          </a:p>
          <a:p>
            <a:r>
              <a:rPr lang="en-US" altLang="en-US" sz="16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1600" dirty="0"/>
              <a:t>eliminates overlap of variables, e.g., Knows(z</a:t>
            </a:r>
            <a:r>
              <a:rPr lang="en-US" altLang="en-US" sz="1600" baseline="-25000" dirty="0"/>
              <a:t>17</a:t>
            </a:r>
            <a:r>
              <a:rPr lang="en-US" altLang="en-US" sz="1600" dirty="0"/>
              <a:t>,OJ)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533400" y="334573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286000" y="313530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371660" y="313530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4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971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1600" dirty="0"/>
              <a:t>We can get the inference immediately if we can find a substitution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such that </a:t>
            </a:r>
            <a:r>
              <a:rPr lang="en-US" altLang="en-US" sz="1600" i="1" dirty="0"/>
              <a:t>King(x)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Greedy(x) </a:t>
            </a:r>
            <a:r>
              <a:rPr lang="en-US" altLang="en-US" sz="1600" dirty="0"/>
              <a:t>match </a:t>
            </a:r>
            <a:r>
              <a:rPr lang="en-US" altLang="en-US" sz="1600" i="1" dirty="0"/>
              <a:t>King(John)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Greedy(y)</a:t>
            </a:r>
            <a:endParaRPr lang="en-US" altLang="en-US" sz="1600" dirty="0"/>
          </a:p>
          <a:p>
            <a:pPr lvl="4"/>
            <a:endParaRPr lang="en-US" altLang="en-US" sz="1100" dirty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= {x/</a:t>
            </a:r>
            <a:r>
              <a:rPr lang="en-US" altLang="en-US" sz="1600" dirty="0" err="1"/>
              <a:t>John,y</a:t>
            </a:r>
            <a:r>
              <a:rPr lang="en-US" altLang="en-US" sz="1600" dirty="0"/>
              <a:t>/John} works</a:t>
            </a:r>
          </a:p>
          <a:p>
            <a:pPr lvl="4"/>
            <a:endParaRPr lang="en-US" altLang="en-US" sz="1100" dirty="0"/>
          </a:p>
          <a:p>
            <a:r>
              <a:rPr lang="en-US" altLang="en-US" sz="1600" dirty="0"/>
              <a:t>Unify(</a:t>
            </a:r>
            <a:r>
              <a:rPr lang="el-GR" altLang="en-US" sz="1600" dirty="0">
                <a:cs typeface="Arial" charset="0"/>
              </a:rPr>
              <a:t>α</a:t>
            </a:r>
            <a:r>
              <a:rPr lang="en-US" altLang="en-US" sz="1600" dirty="0"/>
              <a:t>,</a:t>
            </a:r>
            <a:r>
              <a:rPr lang="el-GR" altLang="en-US" sz="1600" dirty="0">
                <a:cs typeface="Arial" charset="0"/>
              </a:rPr>
              <a:t>β</a:t>
            </a:r>
            <a:r>
              <a:rPr lang="en-US" altLang="en-US" sz="1600" dirty="0"/>
              <a:t>) =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if </a:t>
            </a:r>
            <a:r>
              <a:rPr lang="el-GR" altLang="en-US" sz="1600" dirty="0">
                <a:cs typeface="Arial" charset="0"/>
              </a:rPr>
              <a:t>αθ</a:t>
            </a:r>
            <a:r>
              <a:rPr lang="en-US" altLang="en-US" sz="1600" dirty="0"/>
              <a:t> = </a:t>
            </a:r>
            <a:r>
              <a:rPr lang="el-GR" altLang="en-US" sz="1600" dirty="0">
                <a:cs typeface="Arial" charset="0"/>
              </a:rPr>
              <a:t>βθ </a:t>
            </a: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1600" dirty="0"/>
              <a:t>		p 			q	 				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 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John,Jane</a:t>
            </a:r>
            <a:r>
              <a:rPr lang="en-US" altLang="en-US" sz="1600" dirty="0"/>
              <a:t>) 		</a:t>
            </a:r>
            <a:r>
              <a:rPr lang="en-US" altLang="en-US" sz="16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y,OJ</a:t>
            </a:r>
            <a:r>
              <a:rPr lang="en-US" altLang="en-US" sz="1600" dirty="0"/>
              <a:t>) 			</a:t>
            </a:r>
            <a:r>
              <a:rPr lang="en-US" altLang="en-US" sz="1600" dirty="0">
                <a:solidFill>
                  <a:srgbClr val="CC0099"/>
                </a:solidFill>
              </a:rPr>
              <a:t>{x/</a:t>
            </a:r>
            <a:r>
              <a:rPr lang="en-US" altLang="en-US" sz="1600" dirty="0" err="1">
                <a:solidFill>
                  <a:srgbClr val="CC0099"/>
                </a:solidFill>
              </a:rPr>
              <a:t>OJ,y</a:t>
            </a:r>
            <a:r>
              <a:rPr lang="en-US" altLang="en-US" sz="1600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y,Mother</a:t>
            </a:r>
            <a:r>
              <a:rPr lang="en-US" altLang="en-US" sz="1600" dirty="0"/>
              <a:t>(y))	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x,OJ</a:t>
            </a:r>
            <a:r>
              <a:rPr lang="en-US" altLang="en-US" sz="1600" dirty="0"/>
              <a:t>) 	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 lvl="4"/>
            <a:endParaRPr lang="en-US" altLang="en-US" sz="1100" dirty="0">
              <a:solidFill>
                <a:srgbClr val="CC0099"/>
              </a:solidFill>
            </a:endParaRPr>
          </a:p>
          <a:p>
            <a:r>
              <a:rPr lang="en-US" altLang="en-US" sz="16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1600" dirty="0"/>
              <a:t>eliminates overlap of variables, e.g., Knows(z</a:t>
            </a:r>
            <a:r>
              <a:rPr lang="en-US" altLang="en-US" sz="1600" baseline="-25000" dirty="0"/>
              <a:t>17</a:t>
            </a:r>
            <a:r>
              <a:rPr lang="en-US" altLang="en-US" sz="1600" dirty="0"/>
              <a:t>,OJ)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33400" y="3132652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152776" y="286014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516995" y="286014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17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0115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1600" dirty="0"/>
              <a:t>We can get the inference immediately if we can find a substitution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such that </a:t>
            </a:r>
            <a:r>
              <a:rPr lang="en-US" altLang="en-US" sz="1600" i="1" dirty="0"/>
              <a:t>King(x)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Greedy(x) </a:t>
            </a:r>
            <a:r>
              <a:rPr lang="en-US" altLang="en-US" sz="1600" dirty="0"/>
              <a:t>match </a:t>
            </a:r>
            <a:r>
              <a:rPr lang="en-US" altLang="en-US" sz="1600" i="1" dirty="0"/>
              <a:t>King(John)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Greedy(y)</a:t>
            </a:r>
            <a:endParaRPr lang="en-US" altLang="en-US" sz="1600" dirty="0"/>
          </a:p>
          <a:p>
            <a:pPr lvl="4"/>
            <a:endParaRPr lang="en-US" altLang="en-US" sz="1100" dirty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= {x/</a:t>
            </a:r>
            <a:r>
              <a:rPr lang="en-US" altLang="en-US" sz="1600" dirty="0" err="1"/>
              <a:t>John,y</a:t>
            </a:r>
            <a:r>
              <a:rPr lang="en-US" altLang="en-US" sz="1600" dirty="0"/>
              <a:t>/John} works</a:t>
            </a:r>
          </a:p>
          <a:p>
            <a:pPr lvl="4"/>
            <a:endParaRPr lang="en-US" altLang="en-US" sz="1100" dirty="0"/>
          </a:p>
          <a:p>
            <a:r>
              <a:rPr lang="en-US" altLang="en-US" sz="1600" dirty="0"/>
              <a:t>Unify(</a:t>
            </a:r>
            <a:r>
              <a:rPr lang="el-GR" altLang="en-US" sz="1600" dirty="0">
                <a:cs typeface="Arial" charset="0"/>
              </a:rPr>
              <a:t>α</a:t>
            </a:r>
            <a:r>
              <a:rPr lang="en-US" altLang="en-US" sz="1600" dirty="0"/>
              <a:t>,</a:t>
            </a:r>
            <a:r>
              <a:rPr lang="el-GR" altLang="en-US" sz="1600" dirty="0">
                <a:cs typeface="Arial" charset="0"/>
              </a:rPr>
              <a:t>β</a:t>
            </a:r>
            <a:r>
              <a:rPr lang="en-US" altLang="en-US" sz="1600" dirty="0"/>
              <a:t>) =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if </a:t>
            </a:r>
            <a:r>
              <a:rPr lang="el-GR" altLang="en-US" sz="1600" dirty="0">
                <a:cs typeface="Arial" charset="0"/>
              </a:rPr>
              <a:t>αθ</a:t>
            </a:r>
            <a:r>
              <a:rPr lang="en-US" altLang="en-US" sz="1600" dirty="0"/>
              <a:t> = </a:t>
            </a:r>
            <a:r>
              <a:rPr lang="el-GR" altLang="en-US" sz="1600" dirty="0">
                <a:cs typeface="Arial" charset="0"/>
              </a:rPr>
              <a:t>βθ </a:t>
            </a: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1600" dirty="0"/>
              <a:t>	p 				q	 			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 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John,Jane</a:t>
            </a:r>
            <a:r>
              <a:rPr lang="en-US" altLang="en-US" sz="1600" dirty="0"/>
              <a:t>) 		</a:t>
            </a:r>
            <a:r>
              <a:rPr lang="en-US" altLang="en-US" sz="16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y,OJ</a:t>
            </a:r>
            <a:r>
              <a:rPr lang="en-US" altLang="en-US" sz="1600" dirty="0"/>
              <a:t>) 			</a:t>
            </a:r>
            <a:r>
              <a:rPr lang="en-US" altLang="en-US" sz="1600" dirty="0">
                <a:solidFill>
                  <a:srgbClr val="CC0099"/>
                </a:solidFill>
              </a:rPr>
              <a:t>{x/</a:t>
            </a:r>
            <a:r>
              <a:rPr lang="en-US" altLang="en-US" sz="1600" dirty="0" err="1">
                <a:solidFill>
                  <a:srgbClr val="CC0099"/>
                </a:solidFill>
              </a:rPr>
              <a:t>OJ,y</a:t>
            </a:r>
            <a:r>
              <a:rPr lang="en-US" altLang="en-US" sz="1600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y,Mother</a:t>
            </a:r>
            <a:r>
              <a:rPr lang="en-US" altLang="en-US" sz="1600" dirty="0"/>
              <a:t>(y))		</a:t>
            </a:r>
            <a:r>
              <a:rPr lang="en-US" altLang="en-US" sz="1600" dirty="0">
                <a:solidFill>
                  <a:srgbClr val="CC0099"/>
                </a:solidFill>
              </a:rPr>
              <a:t>{y/</a:t>
            </a:r>
            <a:r>
              <a:rPr lang="en-US" altLang="en-US" sz="1600" dirty="0" err="1">
                <a:solidFill>
                  <a:srgbClr val="CC0099"/>
                </a:solidFill>
              </a:rPr>
              <a:t>John,x</a:t>
            </a:r>
            <a:r>
              <a:rPr lang="en-US" altLang="en-US" sz="1600" dirty="0">
                <a:solidFill>
                  <a:srgbClr val="CC0099"/>
                </a:solidFill>
              </a:rPr>
              <a:t>/Mother(John)}}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x,OJ</a:t>
            </a:r>
            <a:r>
              <a:rPr lang="en-US" altLang="en-US" sz="1600" dirty="0"/>
              <a:t>) 		</a:t>
            </a:r>
            <a:endParaRPr lang="en-US" altLang="en-US" sz="1600" dirty="0">
              <a:solidFill>
                <a:srgbClr val="CC0099"/>
              </a:solidFill>
            </a:endParaRPr>
          </a:p>
          <a:p>
            <a:pPr lvl="4"/>
            <a:endParaRPr lang="en-US" altLang="en-US" sz="1100" dirty="0">
              <a:solidFill>
                <a:srgbClr val="CC0099"/>
              </a:solidFill>
            </a:endParaRPr>
          </a:p>
          <a:p>
            <a:r>
              <a:rPr lang="en-US" altLang="en-US" sz="16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1600" dirty="0"/>
              <a:t>eliminates overlap of variables, e.g., Knows(z</a:t>
            </a:r>
            <a:r>
              <a:rPr lang="en-US" altLang="en-US" sz="1600" baseline="-25000" dirty="0"/>
              <a:t>17</a:t>
            </a:r>
            <a:r>
              <a:rPr lang="en-US" altLang="en-US" sz="1600" dirty="0"/>
              <a:t>,OJ)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33400" y="3223487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301139" y="297672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256603" y="297672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2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1127"/>
            <a:ext cx="8229600" cy="3053618"/>
          </a:xfrm>
        </p:spPr>
        <p:txBody>
          <a:bodyPr>
            <a:noAutofit/>
          </a:bodyPr>
          <a:lstStyle/>
          <a:p>
            <a:r>
              <a:rPr lang="en-US" altLang="en-US" sz="1600" dirty="0"/>
              <a:t>We can get the inference immediately if we can find a substitution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such that </a:t>
            </a:r>
            <a:r>
              <a:rPr lang="en-US" altLang="en-US" sz="1600" i="1" dirty="0"/>
              <a:t>King(x)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Greedy(x) </a:t>
            </a:r>
            <a:r>
              <a:rPr lang="en-US" altLang="en-US" sz="1600" dirty="0"/>
              <a:t>match </a:t>
            </a:r>
            <a:r>
              <a:rPr lang="en-US" altLang="en-US" sz="1600" i="1" dirty="0"/>
              <a:t>King(John)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Greedy(y)</a:t>
            </a:r>
            <a:endParaRPr lang="en-US" altLang="en-US" sz="1600" dirty="0"/>
          </a:p>
          <a:p>
            <a:pPr lvl="4"/>
            <a:endParaRPr lang="en-US" altLang="en-US" sz="1000" dirty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= {x/</a:t>
            </a:r>
            <a:r>
              <a:rPr lang="en-US" altLang="en-US" sz="1600" dirty="0" err="1"/>
              <a:t>John,y</a:t>
            </a:r>
            <a:r>
              <a:rPr lang="en-US" altLang="en-US" sz="1600" dirty="0"/>
              <a:t>/John} works</a:t>
            </a:r>
          </a:p>
          <a:p>
            <a:pPr lvl="4"/>
            <a:endParaRPr lang="en-US" altLang="en-US" sz="1000" dirty="0"/>
          </a:p>
          <a:p>
            <a:r>
              <a:rPr lang="en-US" altLang="en-US" sz="1600" dirty="0"/>
              <a:t>Unify(</a:t>
            </a:r>
            <a:r>
              <a:rPr lang="el-GR" altLang="en-US" sz="1600" dirty="0">
                <a:cs typeface="Arial" charset="0"/>
              </a:rPr>
              <a:t>α</a:t>
            </a:r>
            <a:r>
              <a:rPr lang="en-US" altLang="en-US" sz="1600" dirty="0"/>
              <a:t>,</a:t>
            </a:r>
            <a:r>
              <a:rPr lang="el-GR" altLang="en-US" sz="1600" dirty="0">
                <a:cs typeface="Arial" charset="0"/>
              </a:rPr>
              <a:t>β</a:t>
            </a:r>
            <a:r>
              <a:rPr lang="en-US" altLang="en-US" sz="1600" dirty="0"/>
              <a:t>) = 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if </a:t>
            </a:r>
            <a:r>
              <a:rPr lang="el-GR" altLang="en-US" sz="1600" dirty="0">
                <a:cs typeface="Arial" charset="0"/>
              </a:rPr>
              <a:t>αθ</a:t>
            </a:r>
            <a:r>
              <a:rPr lang="en-US" altLang="en-US" sz="1600" dirty="0"/>
              <a:t> = </a:t>
            </a:r>
            <a:r>
              <a:rPr lang="el-GR" altLang="en-US" sz="1600" dirty="0">
                <a:cs typeface="Arial" charset="0"/>
              </a:rPr>
              <a:t>βθ </a:t>
            </a:r>
            <a:endParaRPr lang="en-US" altLang="en-US" sz="1000" dirty="0"/>
          </a:p>
          <a:p>
            <a:pPr>
              <a:buFontTx/>
              <a:buNone/>
            </a:pPr>
            <a:r>
              <a:rPr lang="en-US" altLang="en-US" sz="1600" dirty="0"/>
              <a:t>	p 				q	 				</a:t>
            </a:r>
            <a:r>
              <a:rPr lang="el-GR" altLang="en-US" sz="1600" dirty="0">
                <a:cs typeface="Arial" charset="0"/>
              </a:rPr>
              <a:t>θ</a:t>
            </a:r>
            <a:r>
              <a:rPr lang="en-US" altLang="en-US" sz="1600" dirty="0"/>
              <a:t>  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John,Jane</a:t>
            </a:r>
            <a:r>
              <a:rPr lang="en-US" altLang="en-US" sz="1600" dirty="0"/>
              <a:t>) 		</a:t>
            </a:r>
            <a:r>
              <a:rPr lang="en-US" altLang="en-US" sz="16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y,OJ</a:t>
            </a:r>
            <a:r>
              <a:rPr lang="en-US" altLang="en-US" sz="1600" dirty="0"/>
              <a:t>) 			</a:t>
            </a:r>
            <a:r>
              <a:rPr lang="en-US" altLang="en-US" sz="1600" dirty="0">
                <a:solidFill>
                  <a:srgbClr val="CC0099"/>
                </a:solidFill>
              </a:rPr>
              <a:t>{x/</a:t>
            </a:r>
            <a:r>
              <a:rPr lang="en-US" altLang="en-US" sz="1600" dirty="0" err="1">
                <a:solidFill>
                  <a:srgbClr val="CC0099"/>
                </a:solidFill>
              </a:rPr>
              <a:t>OJ,y</a:t>
            </a:r>
            <a:r>
              <a:rPr lang="en-US" altLang="en-US" sz="1600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 	Knows(</a:t>
            </a:r>
            <a:r>
              <a:rPr lang="en-US" altLang="en-US" sz="1600" dirty="0" err="1"/>
              <a:t>y,Mother</a:t>
            </a:r>
            <a:r>
              <a:rPr lang="en-US" altLang="en-US" sz="1600" dirty="0"/>
              <a:t>(y))		</a:t>
            </a:r>
            <a:r>
              <a:rPr lang="en-US" altLang="en-US" sz="1600" dirty="0">
                <a:solidFill>
                  <a:srgbClr val="CC0099"/>
                </a:solidFill>
              </a:rPr>
              <a:t>{y/</a:t>
            </a:r>
            <a:r>
              <a:rPr lang="en-US" altLang="en-US" sz="1600" dirty="0" err="1">
                <a:solidFill>
                  <a:srgbClr val="CC0099"/>
                </a:solidFill>
              </a:rPr>
              <a:t>John,x</a:t>
            </a:r>
            <a:r>
              <a:rPr lang="en-US" altLang="en-US" sz="1600" dirty="0">
                <a:solidFill>
                  <a:srgbClr val="CC0099"/>
                </a:solidFill>
              </a:rPr>
              <a:t>/Mother(John)}}</a:t>
            </a:r>
          </a:p>
          <a:p>
            <a:pPr>
              <a:buFontTx/>
              <a:buNone/>
            </a:pPr>
            <a:r>
              <a:rPr lang="en-US" altLang="en-US" sz="1600" dirty="0"/>
              <a:t>Knows(</a:t>
            </a:r>
            <a:r>
              <a:rPr lang="en-US" altLang="en-US" sz="1600" dirty="0" err="1"/>
              <a:t>John,x</a:t>
            </a:r>
            <a:r>
              <a:rPr lang="en-US" altLang="en-US" sz="1600" dirty="0"/>
              <a:t>)		Knows(</a:t>
            </a:r>
            <a:r>
              <a:rPr lang="en-US" altLang="en-US" sz="1600" dirty="0" err="1"/>
              <a:t>x,OJ</a:t>
            </a:r>
            <a:r>
              <a:rPr lang="en-US" altLang="en-US" sz="1600" dirty="0"/>
              <a:t>) 			</a:t>
            </a:r>
            <a:r>
              <a:rPr lang="en-US" altLang="en-US" sz="1600" dirty="0">
                <a:solidFill>
                  <a:srgbClr val="CC0099"/>
                </a:solidFill>
              </a:rPr>
              <a:t>{fail}
</a:t>
            </a:r>
          </a:p>
          <a:p>
            <a:pPr lvl="4"/>
            <a:endParaRPr lang="en-US" altLang="en-US" sz="1000" dirty="0">
              <a:solidFill>
                <a:srgbClr val="CC0099"/>
              </a:solidFill>
            </a:endParaRPr>
          </a:p>
          <a:p>
            <a:r>
              <a:rPr lang="en-US" altLang="en-US" sz="16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1600" dirty="0"/>
              <a:t>eliminates overlap of variables, e.g., Knows(z</a:t>
            </a:r>
            <a:r>
              <a:rPr lang="en-US" altLang="en-US" sz="1600" baseline="-25000" dirty="0"/>
              <a:t>17</a:t>
            </a:r>
            <a:r>
              <a:rPr lang="en-US" altLang="en-US" sz="1600" dirty="0"/>
              <a:t>,OJ)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3400" y="3029707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116443" y="282533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419600" y="282533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6427"/>
            <a:ext cx="8229600" cy="36212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To unify </a:t>
            </a:r>
            <a:r>
              <a:rPr lang="en-US" altLang="en-US" sz="2000" i="1" dirty="0"/>
              <a:t>Knows(</a:t>
            </a:r>
            <a:r>
              <a:rPr lang="en-US" altLang="en-US" sz="2000" i="1" dirty="0" err="1"/>
              <a:t>John,x</a:t>
            </a:r>
            <a:r>
              <a:rPr lang="en-US" altLang="en-US" sz="2000" i="1" dirty="0"/>
              <a:t>)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Knows(</a:t>
            </a:r>
            <a:r>
              <a:rPr lang="en-US" altLang="en-US" sz="2000" i="1" dirty="0" err="1"/>
              <a:t>y,z</a:t>
            </a:r>
            <a:r>
              <a:rPr lang="en-US" altLang="en-US" sz="2000" i="1" dirty="0"/>
              <a:t>)</a:t>
            </a:r>
            <a:r>
              <a:rPr lang="en-US" altLang="en-US" sz="2000" dirty="0"/>
              <a:t>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>
                <a:cs typeface="Arial" charset="0"/>
              </a:rPr>
              <a:t>	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= {y/John, x/z } or 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>
                <a:cs typeface="Arial" charset="0"/>
              </a:rPr>
              <a:t> </a:t>
            </a:r>
            <a:r>
              <a:rPr lang="en-US" altLang="en-US" sz="2000" dirty="0"/>
              <a:t>= {y/John, x/John, z/John}</a:t>
            </a:r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The first unifier is </a:t>
            </a:r>
            <a:r>
              <a:rPr lang="en-US" altLang="en-US" sz="2000" dirty="0">
                <a:solidFill>
                  <a:schemeClr val="accent2"/>
                </a:solidFill>
              </a:rPr>
              <a:t>more general</a:t>
            </a:r>
            <a:r>
              <a:rPr lang="en-US" altLang="en-US" sz="2000" dirty="0"/>
              <a:t> than the second.</a:t>
            </a:r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There is a single </a:t>
            </a:r>
            <a:r>
              <a:rPr lang="en-US" altLang="en-US" sz="2000" dirty="0">
                <a:solidFill>
                  <a:schemeClr val="accent2"/>
                </a:solidFill>
              </a:rPr>
              <a:t>most general unifier</a:t>
            </a:r>
            <a:r>
              <a:rPr lang="en-US" altLang="en-US" sz="2000" dirty="0"/>
              <a:t> (MGU) that is unique up to renaming of variables.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dirty="0"/>
              <a:t>MGU = { y/John, x/z }</a:t>
            </a:r>
          </a:p>
        </p:txBody>
      </p:sp>
    </p:spTree>
    <p:extLst>
      <p:ext uri="{BB962C8B-B14F-4D97-AF65-F5344CB8AC3E}">
        <p14:creationId xmlns:p14="http://schemas.microsoft.com/office/powerpoint/2010/main" val="8788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unification algorithm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594" b="19792"/>
          <a:stretch>
            <a:fillRect/>
          </a:stretch>
        </p:blipFill>
        <p:spPr bwMode="auto">
          <a:xfrm>
            <a:off x="253999" y="1200150"/>
            <a:ext cx="8690657" cy="346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828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unification algorithm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50000" r="8984" b="14583"/>
          <a:stretch>
            <a:fillRect/>
          </a:stretch>
        </p:blipFill>
        <p:spPr bwMode="auto">
          <a:xfrm>
            <a:off x="254000" y="1485520"/>
            <a:ext cx="8792967" cy="235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926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392"/>
            <a:ext cx="8229600" cy="3494031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p=Eats(x,y), q=Eats(x,Blub), possible if </a:t>
            </a:r>
            <a:r>
              <a:rPr lang="el-GR" dirty="0" smtClean="0"/>
              <a:t>θ</a:t>
            </a:r>
            <a:r>
              <a:rPr lang="en-US" dirty="0" smtClean="0"/>
              <a:t> = {y/Blub}</a:t>
            </a:r>
          </a:p>
          <a:p>
            <a:pPr lvl="1"/>
            <a:r>
              <a:rPr lang="en-US" dirty="0" smtClean="0"/>
              <a:t>p=Eats(Martin,y), q=Eats(x,Blub), possible if </a:t>
            </a:r>
            <a:r>
              <a:rPr lang="el-GR" dirty="0" smtClean="0"/>
              <a:t>θ</a:t>
            </a:r>
            <a:r>
              <a:rPr lang="en-US" dirty="0" smtClean="0"/>
              <a:t> = {x/</a:t>
            </a:r>
            <a:r>
              <a:rPr lang="en-US" dirty="0" err="1" smtClean="0"/>
              <a:t>Martin,y</a:t>
            </a:r>
            <a:r>
              <a:rPr lang="en-US" dirty="0" smtClean="0"/>
              <a:t>/Blub}</a:t>
            </a:r>
          </a:p>
          <a:p>
            <a:pPr lvl="1"/>
            <a:r>
              <a:rPr lang="en-US" dirty="0" smtClean="0"/>
              <a:t>p=Eats(Martin,y), q=Eats(y,Blub), fails because Martin</a:t>
            </a:r>
            <a:r>
              <a:rPr lang="en-US" dirty="0" smtClean="0">
                <a:latin typeface="Times New Roman"/>
                <a:cs typeface="Times New Roman"/>
              </a:rPr>
              <a:t>≠</a:t>
            </a:r>
            <a:r>
              <a:rPr lang="en-US" dirty="0" smtClean="0"/>
              <a:t>Blub</a:t>
            </a:r>
          </a:p>
          <a:p>
            <a:r>
              <a:rPr lang="en-US" dirty="0" smtClean="0"/>
              <a:t>Subsumption</a:t>
            </a:r>
          </a:p>
          <a:p>
            <a:pPr lvl="1"/>
            <a:r>
              <a:rPr lang="en-US" dirty="0" smtClean="0"/>
              <a:t>Unification works not only when two things are the same but also when one of them subsumes the other one</a:t>
            </a:r>
          </a:p>
          <a:p>
            <a:pPr lvl="1"/>
            <a:r>
              <a:rPr lang="en-US" dirty="0" smtClean="0"/>
              <a:t>Example: All cats eat fish, Martin is a cat, Blub is a fish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Subsumption Lattice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702"/>
            <a:ext cx="7467600" cy="245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of FOL: Basic elements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Constants	</a:t>
            </a:r>
            <a:r>
              <a:rPr lang="en-US" altLang="en-US" dirty="0" err="1"/>
              <a:t>KingJohn</a:t>
            </a:r>
            <a:r>
              <a:rPr lang="en-US" altLang="en-US" dirty="0"/>
              <a:t>, 2, CU,... </a:t>
            </a:r>
          </a:p>
          <a:p>
            <a:r>
              <a:rPr lang="en-US" altLang="en-US" dirty="0"/>
              <a:t>Predicates	Brother, &gt;,...</a:t>
            </a:r>
          </a:p>
          <a:p>
            <a:r>
              <a:rPr lang="en-US" altLang="en-US" dirty="0"/>
              <a:t>Functions	</a:t>
            </a:r>
            <a:r>
              <a:rPr lang="en-US" altLang="en-US" dirty="0" err="1"/>
              <a:t>Sqrt</a:t>
            </a:r>
            <a:r>
              <a:rPr lang="en-US" altLang="en-US" dirty="0"/>
              <a:t>, </a:t>
            </a:r>
            <a:r>
              <a:rPr lang="en-US" altLang="en-US" dirty="0" err="1"/>
              <a:t>LeftLegOf</a:t>
            </a:r>
            <a:r>
              <a:rPr lang="en-US" altLang="en-US" dirty="0"/>
              <a:t>,...</a:t>
            </a:r>
          </a:p>
          <a:p>
            <a:r>
              <a:rPr lang="en-US" altLang="en-US" dirty="0"/>
              <a:t>Variables	x, y, a, b,...</a:t>
            </a:r>
          </a:p>
          <a:p>
            <a:r>
              <a:rPr lang="en-US" altLang="en-US" dirty="0"/>
              <a:t>Connectives	</a:t>
            </a:r>
            <a:r>
              <a:rPr lang="en-US" altLang="en-US" dirty="0">
                <a:sym typeface="Symbol" pitchFamily="18" charset="2"/>
              </a:rPr>
              <a:t>, , , , </a:t>
            </a:r>
          </a:p>
          <a:p>
            <a:r>
              <a:rPr lang="en-US" altLang="en-US" dirty="0"/>
              <a:t>Equality		= </a:t>
            </a:r>
          </a:p>
          <a:p>
            <a:r>
              <a:rPr lang="en-US" altLang="en-US" dirty="0"/>
              <a:t>Quantifiers  	</a:t>
            </a:r>
            <a:r>
              <a:rPr lang="en-US" altLang="en-US" dirty="0">
                <a:sym typeface="Symbol" pitchFamily="18" charset="2"/>
              </a:rPr>
              <a:t>,  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02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Modus Ponens (GMP)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6903"/>
            <a:ext cx="8229600" cy="35062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',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', … ,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', (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q)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              q</a:t>
            </a:r>
            <a:r>
              <a:rPr lang="el-GR" altLang="en-US" sz="2000" dirty="0">
                <a:cs typeface="Arial" charset="0"/>
              </a:rPr>
              <a:t>θ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 is </a:t>
            </a:r>
            <a:r>
              <a:rPr lang="en-US" altLang="en-US" sz="2000" i="1" dirty="0"/>
              <a:t>King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/>
              <a:t>)  	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is </a:t>
            </a:r>
            <a:r>
              <a:rPr lang="en-US" altLang="en-US" sz="2000" i="1" dirty="0"/>
              <a:t>King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' is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 	p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is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is {x/</a:t>
            </a:r>
            <a:r>
              <a:rPr lang="en-US" altLang="en-US" sz="2000" dirty="0" err="1"/>
              <a:t>John,y</a:t>
            </a:r>
            <a:r>
              <a:rPr lang="en-US" altLang="en-US" sz="2000" dirty="0"/>
              <a:t>/John} 	q is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q 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is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/>
              <a:t>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GMP used with KB of </a:t>
            </a:r>
            <a:r>
              <a:rPr lang="en-US" altLang="en-US" sz="2000" dirty="0">
                <a:solidFill>
                  <a:schemeClr val="accent2"/>
                </a:solidFill>
              </a:rPr>
              <a:t>definite clauses</a:t>
            </a:r>
            <a:r>
              <a:rPr lang="en-US" altLang="en-US" sz="2000" dirty="0"/>
              <a:t> (</a:t>
            </a:r>
            <a:r>
              <a:rPr lang="en-US" altLang="en-US" sz="2000" dirty="0">
                <a:solidFill>
                  <a:srgbClr val="FF0000"/>
                </a:solidFill>
              </a:rPr>
              <a:t>exactly</a:t>
            </a:r>
            <a:r>
              <a:rPr lang="en-US" altLang="en-US" sz="2000" dirty="0"/>
              <a:t> one positive literal)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All variables assumed universally quantified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953000" y="1314450"/>
            <a:ext cx="25715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where p</a:t>
            </a:r>
            <a:r>
              <a:rPr lang="en-US" altLang="en-US" baseline="-25000"/>
              <a:t>i</a:t>
            </a:r>
            <a:r>
              <a:rPr lang="en-US" altLang="en-US"/>
              <a:t>'</a:t>
            </a:r>
            <a:r>
              <a:rPr lang="el-GR" altLang="en-US"/>
              <a:t>θ</a:t>
            </a:r>
            <a:r>
              <a:rPr lang="en-US" altLang="en-US"/>
              <a:t> = p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l-GR" altLang="en-US"/>
              <a:t>θ</a:t>
            </a:r>
            <a:r>
              <a:rPr lang="en-US" altLang="en-US"/>
              <a:t> for all </a:t>
            </a:r>
            <a:r>
              <a:rPr lang="en-US" altLang="en-US" i="1"/>
              <a:t>i</a:t>
            </a:r>
            <a:r>
              <a:rPr lang="en-US" altLang="en-US"/>
              <a:t>
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57200" y="14859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Soundness of GMP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en-US" sz="2400" dirty="0"/>
              <a:t>Need to show that </a:t>
            </a:r>
          </a:p>
          <a:p>
            <a:pPr marL="533400" indent="-533400" algn="ctr">
              <a:lnSpc>
                <a:spcPct val="110000"/>
              </a:lnSpc>
              <a:buFontTx/>
              <a:buNone/>
            </a:pPr>
            <a:r>
              <a:rPr lang="en-US" altLang="en-US" sz="2400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', …,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', (p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</a:t>
            </a:r>
            <a:r>
              <a:rPr lang="en-US" altLang="en-US" sz="2400" dirty="0"/>
              <a:t> … </a:t>
            </a:r>
            <a:r>
              <a:rPr lang="en-US" altLang="en-US" sz="2400" dirty="0">
                <a:sym typeface="Symbol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</a:t>
            </a:r>
            <a:r>
              <a:rPr lang="en-US" altLang="en-US" sz="2400" dirty="0"/>
              <a:t>q) </a:t>
            </a:r>
            <a:r>
              <a:rPr lang="en-US" altLang="en-US" sz="2400" dirty="0">
                <a:cs typeface="Arial" charset="0"/>
              </a:rPr>
              <a:t>╞</a:t>
            </a:r>
            <a:r>
              <a:rPr lang="en-US" altLang="en-US" sz="2400" dirty="0"/>
              <a:t> q</a:t>
            </a:r>
            <a:r>
              <a:rPr lang="el-GR" altLang="en-US" sz="2400" dirty="0">
                <a:cs typeface="Arial" charset="0"/>
              </a:rPr>
              <a:t>θ</a:t>
            </a:r>
            <a:r>
              <a:rPr lang="en-US" altLang="en-US" sz="2400" dirty="0"/>
              <a:t>
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en-US" sz="2400" dirty="0"/>
              <a:t>	provided that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'</a:t>
            </a:r>
            <a:r>
              <a:rPr lang="el-GR" altLang="en-US" sz="2400" dirty="0">
                <a:cs typeface="Arial" charset="0"/>
              </a:rPr>
              <a:t>θ</a:t>
            </a:r>
            <a:r>
              <a:rPr lang="en-US" altLang="en-US" sz="2400" dirty="0"/>
              <a:t> = p</a:t>
            </a:r>
            <a:r>
              <a:rPr lang="en-US" altLang="en-US" sz="2400" baseline="-25000" dirty="0"/>
              <a:t>i</a:t>
            </a:r>
            <a:r>
              <a:rPr lang="el-GR" altLang="en-US" sz="2400" dirty="0">
                <a:cs typeface="Arial" charset="0"/>
              </a:rPr>
              <a:t>θ</a:t>
            </a:r>
            <a:r>
              <a:rPr lang="en-US" altLang="en-US" sz="2400" dirty="0"/>
              <a:t> for all </a:t>
            </a:r>
            <a:r>
              <a:rPr lang="en-US" altLang="en-US" sz="2400" i="1" dirty="0"/>
              <a:t>I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endParaRPr lang="en-US" altLang="en-US" sz="2400" dirty="0"/>
          </a:p>
          <a:p>
            <a:pPr marL="533400" indent="-533400">
              <a:lnSpc>
                <a:spcPct val="110000"/>
              </a:lnSpc>
            </a:pPr>
            <a:r>
              <a:rPr lang="en-US" altLang="en-US" sz="2400" dirty="0"/>
              <a:t>Lemma: For any sentence </a:t>
            </a:r>
            <a:r>
              <a:rPr lang="en-US" altLang="en-US" sz="2400" i="1" dirty="0"/>
              <a:t>p</a:t>
            </a:r>
            <a:r>
              <a:rPr lang="en-US" altLang="en-US" sz="2400" dirty="0"/>
              <a:t>, we have </a:t>
            </a:r>
            <a:r>
              <a:rPr lang="en-US" altLang="en-US" sz="2400" i="1" dirty="0"/>
              <a:t>p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charset="0"/>
              </a:rPr>
              <a:t>╞</a:t>
            </a:r>
            <a:r>
              <a:rPr lang="en-US" altLang="en-US" sz="2400" dirty="0"/>
              <a:t> p</a:t>
            </a:r>
            <a:r>
              <a:rPr lang="el-GR" altLang="en-US" sz="2400" dirty="0">
                <a:cs typeface="Arial" charset="0"/>
              </a:rPr>
              <a:t>θ</a:t>
            </a:r>
            <a:r>
              <a:rPr lang="en-US" altLang="en-US" sz="2400" dirty="0"/>
              <a:t> by UI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endParaRPr lang="en-US" altLang="en-US" sz="2400" dirty="0"/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altLang="en-US" sz="2000" dirty="0"/>
              <a:t>(p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q) </a:t>
            </a:r>
            <a:r>
              <a:rPr lang="en-US" altLang="en-US" sz="2000" dirty="0">
                <a:cs typeface="Arial" charset="0"/>
              </a:rPr>
              <a:t>╞</a:t>
            </a:r>
            <a:r>
              <a:rPr lang="en-US" altLang="en-US" sz="2000" dirty="0"/>
              <a:t> (p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q)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>
                <a:cs typeface="Arial" charset="0"/>
              </a:rPr>
              <a:t> = </a:t>
            </a:r>
            <a:r>
              <a:rPr lang="en-US" altLang="en-US" sz="2000" dirty="0"/>
              <a:t>(p</a:t>
            </a:r>
            <a:r>
              <a:rPr lang="en-US" altLang="en-US" sz="2000" baseline="-25000" dirty="0"/>
              <a:t>1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q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)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', \; …, \;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 </a:t>
            </a:r>
            <a:r>
              <a:rPr lang="en-US" altLang="en-US" sz="2000" dirty="0">
                <a:cs typeface="Arial" charset="0"/>
              </a:rPr>
              <a:t>╞ 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 </a:t>
            </a:r>
            <a:r>
              <a:rPr lang="en-US" altLang="en-US" sz="2000" dirty="0">
                <a:cs typeface="Arial" charset="0"/>
              </a:rPr>
              <a:t>╞ 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altLang="en-US" sz="2000" dirty="0"/>
              <a:t>From 1 and 2, q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dirty="0"/>
              <a:t> follows by ordinary Modus Ponens</a:t>
            </a:r>
          </a:p>
        </p:txBody>
      </p:sp>
    </p:spTree>
    <p:extLst>
      <p:ext uri="{BB962C8B-B14F-4D97-AF65-F5344CB8AC3E}">
        <p14:creationId xmlns:p14="http://schemas.microsoft.com/office/powerpoint/2010/main" val="3101070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knowledge base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law says that it is a crime for an American to sell weapons to hostile nations.  The country </a:t>
            </a:r>
            <a:r>
              <a:rPr lang="en-US" altLang="en-US" sz="2400" dirty="0" err="1"/>
              <a:t>Nono</a:t>
            </a:r>
            <a:r>
              <a:rPr lang="en-US" altLang="en-US" sz="2400" dirty="0"/>
              <a:t>, an enemy of America, has some missiles, and all of its missiles were sold to it by Colonel West, who is American.</a:t>
            </a:r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Prove that Col. West is a criminal</a:t>
            </a:r>
          </a:p>
        </p:txBody>
      </p:sp>
    </p:spTree>
    <p:extLst>
      <p:ext uri="{BB962C8B-B14F-4D97-AF65-F5344CB8AC3E}">
        <p14:creationId xmlns:p14="http://schemas.microsoft.com/office/powerpoint/2010/main" val="27461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knowledge base </a:t>
            </a:r>
            <a:r>
              <a:rPr lang="en-US" altLang="en-US" dirty="0" smtClean="0"/>
              <a:t>(contd.)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0570"/>
            <a:ext cx="8229600" cy="38429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... it is a crime for an American to sell weapons to hostile nations: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American(x)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Weapon(y)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>
                <a:solidFill>
                  <a:srgbClr val="CC0099"/>
                </a:solidFill>
              </a:rPr>
              <a:t>x,y,z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Hostile(z)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Criminal(x)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 err="1"/>
              <a:t>Nono</a:t>
            </a:r>
            <a:r>
              <a:rPr lang="en-US" altLang="en-US" sz="2000" dirty="0"/>
              <a:t> … has some missiles, i.e., </a:t>
            </a:r>
            <a:r>
              <a:rPr lang="el-GR" altLang="en-US" sz="1800" b="1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1800" b="1" dirty="0"/>
              <a:t>x Owns(</a:t>
            </a:r>
            <a:r>
              <a:rPr lang="en-US" altLang="en-US" sz="1800" b="1" dirty="0" err="1"/>
              <a:t>Nono,x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ym typeface="Symbol" pitchFamily="18" charset="2"/>
              </a:rPr>
              <a:t></a:t>
            </a:r>
            <a:r>
              <a:rPr lang="en-US" altLang="en-US" sz="1800" b="1" dirty="0"/>
              <a:t> Missile(x)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i="1" dirty="0">
                <a:solidFill>
                  <a:srgbClr val="CC00CC"/>
                </a:solidFill>
              </a:rPr>
              <a:t>	</a:t>
            </a:r>
            <a:r>
              <a:rPr lang="en-US" altLang="en-US" sz="1600" i="1" dirty="0">
                <a:solidFill>
                  <a:srgbClr val="CC00CC"/>
                </a:solidFill>
              </a:rPr>
              <a:t>O</a:t>
            </a:r>
            <a:r>
              <a:rPr lang="en-US" altLang="en-US" sz="1800" i="1" dirty="0">
                <a:solidFill>
                  <a:srgbClr val="CC0099"/>
                </a:solidFill>
              </a:rPr>
              <a:t>wns(Nono,M</a:t>
            </a:r>
            <a:r>
              <a:rPr lang="en-US" altLang="en-US" sz="1800" i="1" baseline="-25000" dirty="0">
                <a:solidFill>
                  <a:srgbClr val="CC0099"/>
                </a:solidFill>
              </a:rPr>
              <a:t>1</a:t>
            </a:r>
            <a:r>
              <a:rPr lang="en-US" altLang="en-US" sz="1800" i="1" dirty="0">
                <a:solidFill>
                  <a:srgbClr val="CC0099"/>
                </a:solidFill>
              </a:rPr>
              <a:t>) and Missile(M</a:t>
            </a:r>
            <a:r>
              <a:rPr lang="en-US" altLang="en-US" sz="1800" i="1" baseline="-25000" dirty="0">
                <a:solidFill>
                  <a:srgbClr val="CC0099"/>
                </a:solidFill>
              </a:rPr>
              <a:t>1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… all of its missiles were sold to it by Colonel West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Missile(x)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Owns(</a:t>
            </a:r>
            <a:r>
              <a:rPr lang="en-US" altLang="en-US" sz="1800" i="1" dirty="0" err="1">
                <a:solidFill>
                  <a:srgbClr val="CC0099"/>
                </a:solidFill>
              </a:rPr>
              <a:t>Nono,x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>
                <a:solidFill>
                  <a:srgbClr val="CC0099"/>
                </a:solidFill>
              </a:rPr>
              <a:t>West,x,Nono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Missiles are weapons:
	</a:t>
            </a:r>
            <a:r>
              <a:rPr lang="en-US" altLang="en-US" sz="1800" i="1" dirty="0">
                <a:solidFill>
                  <a:srgbClr val="CC0099"/>
                </a:solidFill>
              </a:rPr>
              <a:t>Missile(x)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Weapon(x)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An enemy of America counts as "hostile“: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>
                <a:solidFill>
                  <a:srgbClr val="CC0099"/>
                </a:solidFill>
              </a:rPr>
              <a:t>x,America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Hostile(x)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West, who is American …
	</a:t>
            </a:r>
            <a:r>
              <a:rPr lang="en-US" altLang="en-US" sz="1800" i="1" dirty="0">
                <a:solidFill>
                  <a:srgbClr val="CC0099"/>
                </a:solidFill>
              </a:rPr>
              <a:t>American(West)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The country </a:t>
            </a:r>
            <a:r>
              <a:rPr lang="en-US" altLang="en-US" sz="2000" dirty="0" err="1"/>
              <a:t>Nono</a:t>
            </a:r>
            <a:r>
              <a:rPr lang="en-US" altLang="en-US" sz="2000" dirty="0"/>
              <a:t>, an enemy of America …
	</a:t>
            </a:r>
            <a:r>
              <a:rPr lang="en-US" altLang="en-US" sz="1800" i="1" dirty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>
                <a:solidFill>
                  <a:srgbClr val="CC0099"/>
                </a:solidFill>
              </a:rPr>
              <a:t>Nono,America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  <a:r>
              <a:rPr lang="en-US" altLang="en-US" sz="1800" dirty="0">
                <a:solidFill>
                  <a:srgbClr val="CC0099"/>
                </a:solidFill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230652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76" y="154419"/>
            <a:ext cx="8589910" cy="4696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“The law says that it is a crime for an American to sell weapons to a hostile nation.  The country </a:t>
            </a:r>
            <a:r>
              <a:rPr lang="en-US" sz="1400" dirty="0" err="1"/>
              <a:t>Nono</a:t>
            </a:r>
            <a:r>
              <a:rPr lang="en-US" sz="1400" dirty="0"/>
              <a:t>, an enemy of America, has some missiles, and all of its missiles were sold to it by Colonel West, who is an American.” Prove Colonel West is a criminal.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“The law says that it is a crime for an American to sell weapons to a hostile nation.”</a:t>
            </a:r>
          </a:p>
          <a:p>
            <a:pPr marL="0" indent="0">
              <a:buNone/>
            </a:pPr>
            <a:r>
              <a:rPr lang="en-US" sz="1400" dirty="0"/>
              <a:t>1. </a:t>
            </a:r>
            <a:r>
              <a:rPr lang="en-US" sz="1400" dirty="0">
                <a:sym typeface="Symbol"/>
              </a:rPr>
              <a:t></a:t>
            </a:r>
            <a:r>
              <a:rPr lang="en-US" sz="1400" dirty="0" err="1"/>
              <a:t>x,y,z</a:t>
            </a:r>
            <a:r>
              <a:rPr lang="en-US" sz="1400" dirty="0"/>
              <a:t> </a:t>
            </a:r>
            <a:r>
              <a:rPr lang="en-US" sz="1400" dirty="0" err="1"/>
              <a:t>american</a:t>
            </a:r>
            <a:r>
              <a:rPr lang="en-US" sz="1400" dirty="0"/>
              <a:t>(x)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weapon(y)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nation(z)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hostile(z)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sells(</a:t>
            </a:r>
            <a:r>
              <a:rPr lang="en-US" sz="1400" dirty="0" err="1"/>
              <a:t>x,y,z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</a:t>
            </a:r>
            <a:r>
              <a:rPr lang="en-US" sz="1400" dirty="0"/>
              <a:t> criminal(x)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“The country </a:t>
            </a:r>
            <a:r>
              <a:rPr lang="en-US" sz="1400" dirty="0" err="1"/>
              <a:t>Nono</a:t>
            </a:r>
            <a:r>
              <a:rPr lang="en-US" sz="1400" dirty="0"/>
              <a:t> is an enemy of America.”</a:t>
            </a:r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u="sng" dirty="0"/>
              <a:t>nation(</a:t>
            </a:r>
            <a:r>
              <a:rPr lang="en-US" sz="1400" u="sng" dirty="0" err="1"/>
              <a:t>Nono</a:t>
            </a:r>
            <a:r>
              <a:rPr lang="en-US" sz="1400" u="sng" dirty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3. enemy(</a:t>
            </a:r>
            <a:r>
              <a:rPr lang="en-US" sz="1400" dirty="0" err="1"/>
              <a:t>Nono,America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4. </a:t>
            </a:r>
            <a:r>
              <a:rPr lang="en-US" sz="1400" dirty="0">
                <a:sym typeface="Symbol"/>
              </a:rPr>
              <a:t></a:t>
            </a:r>
            <a:r>
              <a:rPr lang="en-US" sz="1400" dirty="0"/>
              <a:t>x nation(x)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hostile(</a:t>
            </a:r>
            <a:r>
              <a:rPr lang="en-US" sz="1400" dirty="0" err="1"/>
              <a:t>x,America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</a:t>
            </a:r>
            <a:r>
              <a:rPr lang="en-US" sz="1400" dirty="0"/>
              <a:t> hostile(x)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“The country </a:t>
            </a:r>
            <a:r>
              <a:rPr lang="en-US" sz="1400" dirty="0" err="1"/>
              <a:t>Nono</a:t>
            </a:r>
            <a:r>
              <a:rPr lang="en-US" sz="1400" dirty="0"/>
              <a:t> has some missiles.”</a:t>
            </a:r>
          </a:p>
          <a:p>
            <a:pPr marL="0" indent="0">
              <a:buNone/>
            </a:pPr>
            <a:r>
              <a:rPr lang="en-US" sz="1400" dirty="0"/>
              <a:t>5. </a:t>
            </a:r>
            <a:r>
              <a:rPr lang="en-US" sz="1400" dirty="0">
                <a:sym typeface="Symbol"/>
              </a:rPr>
              <a:t></a:t>
            </a:r>
            <a:r>
              <a:rPr lang="en-US" sz="1400" dirty="0"/>
              <a:t>x missile(x)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owns(</a:t>
            </a:r>
            <a:r>
              <a:rPr lang="en-US" sz="1400" dirty="0" err="1"/>
              <a:t>Nono,x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6. </a:t>
            </a:r>
            <a:r>
              <a:rPr lang="en-US" sz="1400" dirty="0">
                <a:sym typeface="Symbol"/>
              </a:rPr>
              <a:t></a:t>
            </a:r>
            <a:r>
              <a:rPr lang="en-US" sz="1400" dirty="0"/>
              <a:t>x missile(x) </a:t>
            </a:r>
            <a:r>
              <a:rPr lang="en-US" sz="1400" dirty="0">
                <a:sym typeface="Symbol"/>
              </a:rPr>
              <a:t></a:t>
            </a:r>
            <a:r>
              <a:rPr lang="en-US" sz="1400" dirty="0"/>
              <a:t> weapon(x)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“All of </a:t>
            </a:r>
            <a:r>
              <a:rPr lang="en-US" sz="1400" dirty="0" err="1"/>
              <a:t>Non’s</a:t>
            </a:r>
            <a:r>
              <a:rPr lang="en-US" sz="1400" dirty="0"/>
              <a:t> missiles were sold to it by Colonel West.”</a:t>
            </a:r>
          </a:p>
          <a:p>
            <a:pPr marL="0" indent="0">
              <a:buNone/>
            </a:pPr>
            <a:r>
              <a:rPr lang="en-US" sz="1400" dirty="0"/>
              <a:t>7. </a:t>
            </a:r>
            <a:r>
              <a:rPr lang="en-US" sz="1400" dirty="0">
                <a:sym typeface="Symbol"/>
              </a:rPr>
              <a:t></a:t>
            </a:r>
            <a:r>
              <a:rPr lang="en-US" sz="1400" dirty="0"/>
              <a:t>x missile(x)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owns(</a:t>
            </a:r>
            <a:r>
              <a:rPr lang="en-US" sz="1400" dirty="0" err="1"/>
              <a:t>Nono,x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</a:t>
            </a:r>
            <a:r>
              <a:rPr lang="en-US" sz="1400" dirty="0"/>
              <a:t> sells(</a:t>
            </a:r>
            <a:r>
              <a:rPr lang="en-US" sz="1400" dirty="0" err="1"/>
              <a:t>West,x,Nono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65549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16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“Colonel West is an American.”</a:t>
            </a:r>
          </a:p>
          <a:p>
            <a:pPr marL="0" indent="0">
              <a:buNone/>
            </a:pPr>
            <a:r>
              <a:rPr lang="en-US" sz="1600" dirty="0"/>
              <a:t>8. </a:t>
            </a:r>
            <a:r>
              <a:rPr lang="en-US" sz="1600" u="sng" dirty="0"/>
              <a:t>American(West)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9. missile(m</a:t>
            </a:r>
            <a:r>
              <a:rPr lang="en-US" sz="1600" baseline="-25000" dirty="0"/>
              <a:t>1</a:t>
            </a:r>
            <a:r>
              <a:rPr lang="en-US" sz="1600" dirty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owns(Nono,m1) [existential instantiation/</a:t>
            </a:r>
            <a:r>
              <a:rPr lang="en-US" sz="1600" dirty="0" err="1"/>
              <a:t>skolemization</a:t>
            </a:r>
            <a:r>
              <a:rPr lang="en-US" sz="1600" dirty="0"/>
              <a:t> of 5, q={x/m</a:t>
            </a:r>
            <a:r>
              <a:rPr lang="en-US" sz="1600" baseline="-25000" dirty="0"/>
              <a:t>1</a:t>
            </a:r>
            <a:r>
              <a:rPr lang="en-US" sz="1600" dirty="0"/>
              <a:t>}]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10. missile(m</a:t>
            </a:r>
            <a:r>
              <a:rPr lang="en-US" sz="1600" baseline="-25000" dirty="0"/>
              <a:t>1</a:t>
            </a:r>
            <a:r>
              <a:rPr lang="en-US" sz="1600" dirty="0"/>
              <a:t>) [and elimination on 9]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11. </a:t>
            </a:r>
            <a:r>
              <a:rPr lang="en-US" sz="1600" u="sng" dirty="0"/>
              <a:t>weapon(m</a:t>
            </a:r>
            <a:r>
              <a:rPr lang="en-US" sz="1600" u="sng" baseline="-25000" dirty="0"/>
              <a:t>1</a:t>
            </a:r>
            <a:r>
              <a:rPr lang="en-US" sz="1600" u="sng" dirty="0"/>
              <a:t>)</a:t>
            </a:r>
            <a:r>
              <a:rPr lang="en-US" sz="1600" dirty="0"/>
              <a:t> [modus ponens on 6 an 10, q={x/m</a:t>
            </a:r>
            <a:r>
              <a:rPr lang="en-US" sz="1600" baseline="-25000" dirty="0"/>
              <a:t>1</a:t>
            </a:r>
            <a:r>
              <a:rPr lang="en-US" sz="1600" dirty="0"/>
              <a:t>}]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12. </a:t>
            </a:r>
            <a:r>
              <a:rPr lang="en-US" sz="1600" u="sng" dirty="0"/>
              <a:t>hostile(</a:t>
            </a:r>
            <a:r>
              <a:rPr lang="en-US" sz="1600" u="sng" dirty="0" err="1"/>
              <a:t>Nono</a:t>
            </a:r>
            <a:r>
              <a:rPr lang="en-US" sz="1600" u="sng" dirty="0"/>
              <a:t>)</a:t>
            </a:r>
            <a:r>
              <a:rPr lang="en-US" sz="1600" dirty="0"/>
              <a:t> [modus ponens on 2, 3, and 4, q={x/m</a:t>
            </a:r>
            <a:r>
              <a:rPr lang="en-US" sz="1600" baseline="-25000" dirty="0"/>
              <a:t>1</a:t>
            </a:r>
            <a:r>
              <a:rPr lang="en-US" sz="1600" dirty="0"/>
              <a:t>}]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13. </a:t>
            </a:r>
            <a:r>
              <a:rPr lang="en-US" sz="1600" u="sng" dirty="0"/>
              <a:t>sells(West, m</a:t>
            </a:r>
            <a:r>
              <a:rPr lang="en-US" sz="1600" u="sng" baseline="-25000" dirty="0"/>
              <a:t>1</a:t>
            </a:r>
            <a:r>
              <a:rPr lang="en-US" sz="1600" u="sng" dirty="0"/>
              <a:t>,Nono)</a:t>
            </a:r>
            <a:r>
              <a:rPr lang="en-US" sz="1600" dirty="0"/>
              <a:t> [modus ponens on 7 an 9, q={x/m</a:t>
            </a:r>
            <a:r>
              <a:rPr lang="en-US" sz="1600" baseline="-25000" dirty="0"/>
              <a:t>1</a:t>
            </a:r>
            <a:r>
              <a:rPr lang="en-US" sz="1600" dirty="0"/>
              <a:t>}]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14. criminal(West) [modus ponens on 1, 8, 2, 12, 11, and 13, q={x/</a:t>
            </a:r>
            <a:r>
              <a:rPr lang="en-US" sz="1600" dirty="0" err="1"/>
              <a:t>West,y</a:t>
            </a:r>
            <a:r>
              <a:rPr lang="en-US" sz="1600" dirty="0"/>
              <a:t>/m</a:t>
            </a:r>
            <a:r>
              <a:rPr lang="en-US" sz="1600" baseline="-25000" dirty="0"/>
              <a:t>1</a:t>
            </a:r>
            <a:r>
              <a:rPr lang="en-US" sz="1600" dirty="0"/>
              <a:t>,z/</a:t>
            </a:r>
            <a:r>
              <a:rPr lang="en-US" sz="1600" dirty="0" err="1"/>
              <a:t>Nono</a:t>
            </a:r>
            <a:r>
              <a:rPr lang="en-US" sz="1600" dirty="0"/>
              <a:t> }]</a:t>
            </a:r>
          </a:p>
        </p:txBody>
      </p:sp>
    </p:spTree>
    <p:extLst>
      <p:ext uri="{BB962C8B-B14F-4D97-AF65-F5344CB8AC3E}">
        <p14:creationId xmlns:p14="http://schemas.microsoft.com/office/powerpoint/2010/main" val="32037938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6" y="214629"/>
            <a:ext cx="7185408" cy="469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9128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" y="3627761"/>
            <a:ext cx="8384059" cy="60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25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99915"/>
            <a:ext cx="8541608" cy="213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726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" y="1117465"/>
            <a:ext cx="8414178" cy="354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81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Atomic sentences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2400" dirty="0"/>
              <a:t>Atomic sentence = </a:t>
            </a:r>
            <a:r>
              <a:rPr lang="en-US" altLang="en-US" sz="2400" i="1" dirty="0"/>
              <a:t>predicate </a:t>
            </a:r>
            <a:r>
              <a:rPr lang="en-US" altLang="en-US" sz="2400" dirty="0"/>
              <a:t>(</a:t>
            </a:r>
            <a:r>
              <a:rPr lang="en-US" altLang="en-US" sz="2400" i="1" dirty="0"/>
              <a:t>term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,...,</a:t>
            </a:r>
            <a:r>
              <a:rPr lang="en-US" altLang="en-US" sz="2400" i="1" dirty="0" err="1"/>
              <a:t>term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) 					</a:t>
            </a:r>
            <a:br>
              <a:rPr lang="en-US" altLang="en-US" sz="2400" dirty="0"/>
            </a:br>
            <a:r>
              <a:rPr lang="en-US" altLang="en-US" sz="2400" dirty="0"/>
              <a:t>or </a:t>
            </a:r>
            <a:r>
              <a:rPr lang="en-US" altLang="en-US" sz="2400" i="1" dirty="0"/>
              <a:t>term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= term</a:t>
            </a:r>
            <a:r>
              <a:rPr lang="en-US" altLang="en-US" sz="2400" i="1" baseline="-25000" dirty="0"/>
              <a:t>2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Term = </a:t>
            </a:r>
            <a:r>
              <a:rPr lang="en-US" altLang="en-US" sz="2400" i="1" dirty="0"/>
              <a:t>function </a:t>
            </a:r>
            <a:r>
              <a:rPr lang="en-US" altLang="en-US" sz="2400" dirty="0"/>
              <a:t>(</a:t>
            </a:r>
            <a:r>
              <a:rPr lang="en-US" altLang="en-US" sz="2400" i="1" dirty="0"/>
              <a:t>term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,...,</a:t>
            </a:r>
            <a:r>
              <a:rPr lang="en-US" altLang="en-US" sz="2400" i="1" dirty="0" err="1"/>
              <a:t>term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) 					</a:t>
            </a:r>
            <a:br>
              <a:rPr lang="en-US" altLang="en-US" sz="2400" dirty="0"/>
            </a:br>
            <a:r>
              <a:rPr lang="en-US" altLang="en-US" sz="2400" dirty="0"/>
              <a:t>or </a:t>
            </a:r>
            <a:r>
              <a:rPr lang="en-US" altLang="en-US" sz="2400" i="1" dirty="0"/>
              <a:t>constant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variable</a:t>
            </a:r>
            <a:r>
              <a:rPr lang="en-US" altLang="en-US" sz="2400" dirty="0"/>
              <a:t> </a:t>
            </a:r>
          </a:p>
          <a:p>
            <a:endParaRPr lang="en-US" altLang="en-US" sz="2400" dirty="0"/>
          </a:p>
          <a:p>
            <a:r>
              <a:rPr lang="en-US" altLang="en-US" sz="2400" dirty="0"/>
              <a:t>E.g., </a:t>
            </a:r>
            <a:r>
              <a:rPr lang="en-US" altLang="en-US" sz="2400" i="1" dirty="0"/>
              <a:t>Brother(</a:t>
            </a:r>
            <a:r>
              <a:rPr lang="en-US" altLang="en-US" sz="2400" i="1" dirty="0" err="1"/>
              <a:t>KingJohn,RichardTheLionheart</a:t>
            </a:r>
            <a:r>
              <a:rPr lang="en-US" altLang="en-US" sz="2400" i="1" dirty="0"/>
              <a:t>) &gt; (Length(</a:t>
            </a:r>
            <a:r>
              <a:rPr lang="en-US" altLang="en-US" sz="2400" i="1" dirty="0" err="1"/>
              <a:t>LeftLegOf</a:t>
            </a:r>
            <a:r>
              <a:rPr lang="en-US" altLang="en-US" sz="2400" i="1" dirty="0"/>
              <a:t>(Richard)), Length(</a:t>
            </a:r>
            <a:r>
              <a:rPr lang="en-US" altLang="en-US" sz="2400" i="1" dirty="0" err="1"/>
              <a:t>LeftLegOf</a:t>
            </a:r>
            <a:r>
              <a:rPr lang="en-US" altLang="en-US" sz="2400" i="1" dirty="0"/>
              <a:t>(</a:t>
            </a:r>
            <a:r>
              <a:rPr lang="en-US" altLang="en-US" sz="2400" i="1" dirty="0" err="1"/>
              <a:t>KingJohn</a:t>
            </a:r>
            <a:r>
              <a:rPr lang="en-US" altLang="en-US" sz="2400" i="1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849700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forward chaining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8017"/>
            <a:ext cx="8229600" cy="33972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Sound and complete for first-order definite clauses</a:t>
            </a:r>
          </a:p>
          <a:p>
            <a:pPr lvl="4">
              <a:lnSpc>
                <a:spcPct val="120000"/>
              </a:lnSpc>
            </a:pPr>
            <a:endParaRPr lang="en-US" altLang="en-US" sz="1600" dirty="0"/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solidFill>
                  <a:schemeClr val="accent2"/>
                </a:solidFill>
              </a:rPr>
              <a:t>Datalog</a:t>
            </a:r>
            <a:r>
              <a:rPr lang="en-US" altLang="en-US" sz="2400" dirty="0"/>
              <a:t> = first-order definite clauses + </a:t>
            </a:r>
            <a:r>
              <a:rPr lang="en-US" altLang="en-US" sz="2400" dirty="0">
                <a:solidFill>
                  <a:srgbClr val="FF0000"/>
                </a:solidFill>
              </a:rPr>
              <a:t>no functions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FC terminates for </a:t>
            </a:r>
            <a:r>
              <a:rPr lang="en-US" altLang="en-US" sz="2400" dirty="0" err="1"/>
              <a:t>Datalog</a:t>
            </a:r>
            <a:r>
              <a:rPr lang="en-US" altLang="en-US" sz="2400" dirty="0"/>
              <a:t> in finite number of iterations</a:t>
            </a:r>
          </a:p>
          <a:p>
            <a:pPr lvl="4">
              <a:lnSpc>
                <a:spcPct val="120000"/>
              </a:lnSpc>
            </a:pPr>
            <a:endParaRPr lang="en-US" altLang="en-US" sz="16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May not terminate in general if </a:t>
            </a:r>
            <a:r>
              <a:rPr lang="el-GR" altLang="en-US" sz="2400" dirty="0">
                <a:cs typeface="Arial" charset="0"/>
              </a:rPr>
              <a:t>α</a:t>
            </a:r>
            <a:r>
              <a:rPr lang="en-US" altLang="en-US" sz="2400" dirty="0"/>
              <a:t> is not entailed</a:t>
            </a:r>
          </a:p>
          <a:p>
            <a:pPr lvl="4">
              <a:lnSpc>
                <a:spcPct val="120000"/>
              </a:lnSpc>
            </a:pPr>
            <a:endParaRPr lang="en-US" altLang="en-US" sz="16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This is unavoidable: entailment with definite clauses is </a:t>
            </a:r>
            <a:r>
              <a:rPr lang="en-US" altLang="en-US" sz="2400" dirty="0" err="1"/>
              <a:t>semidecidable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71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Efficiency of Forward Chaining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237"/>
            <a:ext cx="8229600" cy="35304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/>
              <a:t>Incremental forward chaining: no need to match a rule on iteration </a:t>
            </a:r>
            <a:r>
              <a:rPr lang="en-US" altLang="en-US" sz="2400" i="1" dirty="0"/>
              <a:t>k </a:t>
            </a:r>
            <a:r>
              <a:rPr lang="en-US" altLang="en-US" sz="2400" dirty="0"/>
              <a:t>if a premise wasn't added on iteration </a:t>
            </a:r>
            <a:r>
              <a:rPr lang="en-US" altLang="en-US" sz="2400" i="1" dirty="0"/>
              <a:t>k-1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 </a:t>
            </a:r>
            <a:r>
              <a:rPr lang="en-US" altLang="en-US" sz="2000" dirty="0"/>
              <a:t>match each rule whose premise contains a newly added positive literal
</a:t>
            </a:r>
          </a:p>
          <a:p>
            <a:pPr lvl="4">
              <a:lnSpc>
                <a:spcPct val="110000"/>
              </a:lnSpc>
            </a:pPr>
            <a:endParaRPr lang="en-US" altLang="en-US" sz="16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/>
              <a:t>Matching itself can be expensive: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Database indexing</a:t>
            </a:r>
            <a:r>
              <a:rPr lang="en-US" altLang="en-US" sz="2400" dirty="0"/>
              <a:t> allows O(1) retrieval of known facts
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e.g., query </a:t>
            </a:r>
            <a:r>
              <a:rPr lang="en-US" altLang="en-US" sz="2000" i="1" dirty="0"/>
              <a:t>Missile(x) </a:t>
            </a:r>
            <a:r>
              <a:rPr lang="en-US" altLang="en-US" sz="2000" dirty="0"/>
              <a:t>retrieves </a:t>
            </a:r>
            <a:r>
              <a:rPr lang="en-US" altLang="en-US" sz="2000" i="1" dirty="0"/>
              <a:t>Missile(M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)</a:t>
            </a:r>
            <a:endParaRPr lang="en-US" altLang="en-US" sz="2000" dirty="0"/>
          </a:p>
          <a:p>
            <a:pPr lvl="4">
              <a:lnSpc>
                <a:spcPct val="110000"/>
              </a:lnSpc>
            </a:pPr>
            <a:endParaRPr lang="en-US" altLang="en-US" sz="16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/>
              <a:t>Forward chaining is widely used in </a:t>
            </a:r>
            <a:r>
              <a:rPr lang="en-US" altLang="en-US" sz="2400" dirty="0">
                <a:solidFill>
                  <a:schemeClr val="accent2"/>
                </a:solidFill>
              </a:rPr>
              <a:t>deductive databases</a:t>
            </a:r>
          </a:p>
        </p:txBody>
      </p:sp>
    </p:spTree>
    <p:extLst>
      <p:ext uri="{BB962C8B-B14F-4D97-AF65-F5344CB8AC3E}">
        <p14:creationId xmlns:p14="http://schemas.microsoft.com/office/powerpoint/2010/main" val="1240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matching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658" y="3731987"/>
            <a:ext cx="8229600" cy="11656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i="1" dirty="0"/>
              <a:t>Colorable</a:t>
            </a:r>
            <a:r>
              <a:rPr lang="en-US" altLang="en-US" sz="2800" dirty="0"/>
              <a:t>() is inferred </a:t>
            </a:r>
            <a:r>
              <a:rPr lang="en-US" altLang="en-US" sz="2800" dirty="0" err="1"/>
              <a:t>iff</a:t>
            </a:r>
            <a:r>
              <a:rPr lang="en-US" altLang="en-US" sz="2800" dirty="0"/>
              <a:t> the CSP has a solution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CSPs include 3SAT as a special case, hence matching is NP-hard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02935" y="1355975"/>
            <a:ext cx="523811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 dirty="0"/>
              <a:t>Diff(</a:t>
            </a:r>
            <a:r>
              <a:rPr lang="en-US" altLang="en-US" i="1" dirty="0" err="1"/>
              <a:t>wa,nt</a:t>
            </a:r>
            <a:r>
              <a:rPr lang="en-US" altLang="en-US" i="1" dirty="0"/>
              <a:t>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/>
              <a:t> Diff(</a:t>
            </a:r>
            <a:r>
              <a:rPr lang="en-US" altLang="en-US" i="1" dirty="0" err="1"/>
              <a:t>wa,sa</a:t>
            </a:r>
            <a:r>
              <a:rPr lang="en-US" altLang="en-US" i="1" dirty="0"/>
              <a:t>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/>
              <a:t> Diff(</a:t>
            </a:r>
            <a:r>
              <a:rPr lang="en-US" altLang="en-US" i="1" dirty="0" err="1"/>
              <a:t>nt,q</a:t>
            </a:r>
            <a:r>
              <a:rPr lang="en-US" altLang="en-US" i="1" dirty="0"/>
              <a:t>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i="1" dirty="0"/>
              <a:t> Diff(</a:t>
            </a:r>
            <a:r>
              <a:rPr lang="en-US" altLang="en-US" i="1" dirty="0" err="1"/>
              <a:t>nt,sa</a:t>
            </a:r>
            <a:r>
              <a:rPr lang="en-US" altLang="en-US" i="1" dirty="0"/>
              <a:t>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/>
              <a:t> Diff(</a:t>
            </a:r>
            <a:r>
              <a:rPr lang="en-US" altLang="en-US" i="1" dirty="0" err="1"/>
              <a:t>q,nsw</a:t>
            </a:r>
            <a:r>
              <a:rPr lang="en-US" altLang="en-US" i="1" dirty="0"/>
              <a:t>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/>
              <a:t> Diff(</a:t>
            </a:r>
            <a:r>
              <a:rPr lang="en-US" altLang="en-US" i="1" dirty="0" err="1"/>
              <a:t>q,sa</a:t>
            </a:r>
            <a:r>
              <a:rPr lang="en-US" altLang="en-US" i="1" dirty="0"/>
              <a:t>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</a:t>
            </a:r>
            <a:r>
              <a:rPr lang="en-US" altLang="en-US" i="1" dirty="0"/>
              <a:t>Diff(</a:t>
            </a:r>
            <a:r>
              <a:rPr lang="en-US" altLang="en-US" i="1" dirty="0" err="1"/>
              <a:t>nsw,v</a:t>
            </a:r>
            <a:r>
              <a:rPr lang="en-US" altLang="en-US" i="1" dirty="0"/>
              <a:t>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/>
              <a:t> Diff(</a:t>
            </a:r>
            <a:r>
              <a:rPr lang="en-US" altLang="en-US" i="1" dirty="0" err="1"/>
              <a:t>nsw,sa</a:t>
            </a:r>
            <a:r>
              <a:rPr lang="en-US" altLang="en-US" i="1" dirty="0"/>
              <a:t>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i="1" dirty="0"/>
              <a:t>Diff(</a:t>
            </a:r>
            <a:r>
              <a:rPr lang="en-US" altLang="en-US" i="1" dirty="0" err="1"/>
              <a:t>v,sa</a:t>
            </a:r>
            <a:r>
              <a:rPr lang="en-US" altLang="en-US" i="1" dirty="0"/>
              <a:t>) </a:t>
            </a:r>
            <a:r>
              <a:rPr lang="en-US" altLang="en-US" i="1" dirty="0">
                <a:sym typeface="Symbol" pitchFamily="18" charset="2"/>
              </a:rPr>
              <a:t> </a:t>
            </a:r>
            <a:r>
              <a:rPr lang="en-US" altLang="en-US" i="1" dirty="0"/>
              <a:t>Colorable()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Diff(</a:t>
            </a:r>
            <a:r>
              <a:rPr lang="en-US" altLang="en-US" i="1" dirty="0" err="1"/>
              <a:t>Red,Blue</a:t>
            </a:r>
            <a:r>
              <a:rPr lang="en-US" altLang="en-US" i="1" dirty="0"/>
              <a:t>) 	  Diff (</a:t>
            </a:r>
            <a:r>
              <a:rPr lang="en-US" altLang="en-US" i="1" dirty="0" err="1"/>
              <a:t>Red,Green</a:t>
            </a:r>
            <a:r>
              <a:rPr lang="en-US" altLang="en-US" i="1" dirty="0"/>
              <a:t>) Diff(</a:t>
            </a:r>
            <a:r>
              <a:rPr lang="en-US" altLang="en-US" i="1" dirty="0" err="1"/>
              <a:t>Green,Red</a:t>
            </a:r>
            <a:r>
              <a:rPr lang="en-US" altLang="en-US" i="1" dirty="0"/>
              <a:t>)  Diff(</a:t>
            </a:r>
            <a:r>
              <a:rPr lang="en-US" altLang="en-US" i="1" dirty="0" err="1"/>
              <a:t>Green,Blue</a:t>
            </a:r>
            <a:r>
              <a:rPr lang="en-US" altLang="en-US" i="1" dirty="0"/>
              <a:t>) Diff(</a:t>
            </a:r>
            <a:r>
              <a:rPr lang="en-US" altLang="en-US" i="1" dirty="0" err="1"/>
              <a:t>Blue,Red</a:t>
            </a:r>
            <a:r>
              <a:rPr lang="en-US" altLang="en-US" i="1" dirty="0"/>
              <a:t>) 	  Diff(</a:t>
            </a:r>
            <a:r>
              <a:rPr lang="en-US" altLang="en-US" i="1" dirty="0" err="1"/>
              <a:t>Blue,Green</a:t>
            </a:r>
            <a:r>
              <a:rPr lang="en-US" altLang="en-US" i="1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6" y="1219665"/>
            <a:ext cx="2930925" cy="244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4830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756" y="4469054"/>
            <a:ext cx="8229600" cy="587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SUBST(COMPOSE(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), p) = SUBST(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SUBST(</a:t>
            </a:r>
            <a:r>
              <a:rPr lang="el-GR" altLang="en-US" sz="2000" dirty="0">
                <a:cs typeface="Arial" charset="0"/>
              </a:rPr>
              <a:t>θ</a:t>
            </a:r>
            <a:r>
              <a:rPr lang="en-US" altLang="en-US" sz="2000" baseline="-25000" dirty="0">
                <a:cs typeface="Arial" charset="0"/>
              </a:rPr>
              <a:t>1</a:t>
            </a:r>
            <a:r>
              <a:rPr lang="en-US" altLang="en-US" sz="2000" dirty="0"/>
              <a:t>, p))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71" y="959942"/>
            <a:ext cx="6527150" cy="344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2754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198688"/>
            <a:ext cx="2924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6633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9" y="1387640"/>
            <a:ext cx="8376021" cy="233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6322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0" y="1628719"/>
            <a:ext cx="7777420" cy="237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4614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94314"/>
            <a:ext cx="8192600" cy="373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757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1" y="1094314"/>
            <a:ext cx="7579712" cy="367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066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7" y="1094314"/>
            <a:ext cx="7409523" cy="381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sentences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Complex sentences are made from atomic sentences using connectives</a:t>
            </a:r>
          </a:p>
          <a:p>
            <a:pPr algn="ctr">
              <a:buFontTx/>
              <a:buNone/>
            </a:pPr>
            <a:r>
              <a:rPr lang="en-US" altLang="en-US" sz="2800" dirty="0">
                <a:sym typeface="Symbol" pitchFamily="18" charset="2"/>
              </a:rPr>
              <a:t></a:t>
            </a:r>
            <a:r>
              <a:rPr lang="en-US" altLang="en-US" sz="2800" i="1" dirty="0"/>
              <a:t>S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</a:t>
            </a:r>
            <a:r>
              <a:rPr lang="en-US" altLang="en-US" sz="2800" baseline="-25000" dirty="0"/>
              <a:t> </a:t>
            </a:r>
            <a:r>
              <a:rPr lang="en-US" altLang="en-US" sz="2800" dirty="0">
                <a:sym typeface="Symbol" pitchFamily="18" charset="2"/>
              </a:rPr>
              <a:t>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 </a:t>
            </a:r>
            <a:r>
              <a:rPr lang="en-US" altLang="en-US" sz="2800" dirty="0">
                <a:sym typeface="Symbol" pitchFamily="18" charset="2"/>
              </a:rPr>
              <a:t>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</a:t>
            </a:r>
            <a:r>
              <a:rPr lang="en-US" altLang="en-US" sz="2800" baseline="-25000" dirty="0"/>
              <a:t> </a:t>
            </a:r>
            <a:r>
              <a:rPr lang="en-US" altLang="en-US" sz="2800" dirty="0">
                <a:sym typeface="Symbol" pitchFamily="18" charset="2"/>
              </a:rPr>
              <a:t>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1</a:t>
            </a:r>
            <a:r>
              <a:rPr lang="en-US" altLang="en-US" sz="2800" baseline="-25000" dirty="0"/>
              <a:t> </a:t>
            </a:r>
            <a:r>
              <a:rPr lang="en-US" altLang="en-US" sz="2800" dirty="0">
                <a:sym typeface="Symbol" pitchFamily="18" charset="2"/>
              </a:rPr>
              <a:t>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,</a:t>
            </a:r>
          </a:p>
          <a:p>
            <a:pPr lvl="4"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dirty="0"/>
              <a:t>E.g. </a:t>
            </a:r>
            <a:r>
              <a:rPr lang="en-US" altLang="en-US" i="1" dirty="0"/>
              <a:t>Sibling(</a:t>
            </a:r>
            <a:r>
              <a:rPr lang="en-US" altLang="en-US" i="1" dirty="0" err="1"/>
              <a:t>KingJohn,Richard</a:t>
            </a:r>
            <a:r>
              <a:rPr lang="en-US" altLang="en-US" i="1" dirty="0"/>
              <a:t>) </a:t>
            </a:r>
            <a:r>
              <a:rPr lang="en-US" altLang="en-US" sz="2800" dirty="0">
                <a:sym typeface="Symbol" pitchFamily="18" charset="2"/>
              </a:rPr>
              <a:t></a:t>
            </a:r>
            <a:r>
              <a:rPr lang="en-US" altLang="en-US" i="1" dirty="0"/>
              <a:t> Sibling(</a:t>
            </a:r>
            <a:r>
              <a:rPr lang="en-US" altLang="en-US" i="1" dirty="0" err="1"/>
              <a:t>Richard,KingJohn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r>
              <a:rPr lang="en-US" altLang="en-US" dirty="0"/>
              <a:t>    </a:t>
            </a:r>
          </a:p>
          <a:p>
            <a:pPr>
              <a:buFontTx/>
              <a:buNone/>
            </a:pPr>
            <a:r>
              <a:rPr lang="en-US" altLang="en-US" dirty="0"/>
              <a:t>	 	&gt;(1,2) </a:t>
            </a:r>
            <a:r>
              <a:rPr lang="en-US" altLang="en-US" dirty="0">
                <a:sym typeface="Symbol" pitchFamily="18" charset="2"/>
              </a:rPr>
              <a:t> </a:t>
            </a:r>
            <a:r>
              <a:rPr lang="en-US" altLang="en-US" dirty="0">
                <a:cs typeface="Arial" charset="0"/>
                <a:sym typeface="Symbol" pitchFamily="18" charset="2"/>
              </a:rPr>
              <a:t>≤</a:t>
            </a:r>
            <a:r>
              <a:rPr lang="en-US" altLang="en-US" dirty="0"/>
              <a:t> (1,2)</a:t>
            </a:r>
          </a:p>
          <a:p>
            <a:pPr>
              <a:buFontTx/>
              <a:buNone/>
            </a:pPr>
            <a:r>
              <a:rPr lang="en-US" altLang="en-US" dirty="0"/>
              <a:t>     	&gt;(1,2)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dirty="0"/>
              <a:t> &gt;(1,2) </a:t>
            </a:r>
          </a:p>
        </p:txBody>
      </p:sp>
    </p:spTree>
    <p:extLst>
      <p:ext uri="{BB962C8B-B14F-4D97-AF65-F5344CB8AC3E}">
        <p14:creationId xmlns:p14="http://schemas.microsoft.com/office/powerpoint/2010/main" val="41723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9" y="1144312"/>
            <a:ext cx="8058551" cy="370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8307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backward chaining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282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Depth-first recursive proof search: space is linear in size of proof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Incomplete due to infinite loops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2400" dirty="0">
                <a:sym typeface="Symbol" pitchFamily="18" charset="2"/>
              </a:rPr>
              <a:t></a:t>
            </a:r>
            <a:r>
              <a:rPr lang="en-US" altLang="en-US" sz="2400" dirty="0"/>
              <a:t> fix by checking current goal against every goal on stack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Inefficient due to repeated </a:t>
            </a:r>
            <a:r>
              <a:rPr lang="en-US" altLang="en-US" sz="2800" dirty="0" err="1"/>
              <a:t>subgoals</a:t>
            </a:r>
            <a:r>
              <a:rPr lang="en-US" altLang="en-US" sz="2800" dirty="0"/>
              <a:t> (both success and failure)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2400" dirty="0">
                <a:sym typeface="Symbol" pitchFamily="18" charset="2"/>
              </a:rPr>
              <a:t></a:t>
            </a:r>
            <a:r>
              <a:rPr lang="en-US" altLang="en-US" sz="2400" dirty="0"/>
              <a:t> fix using caching of previous results (extra space)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Widely used for </a:t>
            </a:r>
            <a:r>
              <a:rPr lang="en-US" altLang="en-US" sz="2800" dirty="0">
                <a:solidFill>
                  <a:schemeClr val="accent2"/>
                </a:solidFill>
              </a:rPr>
              <a:t>logic programming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18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programming: Prolog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348"/>
            <a:ext cx="8229600" cy="37968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Algorithm = Logic + Control</a:t>
            </a:r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r>
              <a:rPr lang="en-US" altLang="en-US" sz="1800" dirty="0"/>
              <a:t>Basis: backward chaining with Horn clauses + bells &amp; whistles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 dirty="0"/>
              <a:t>	Widely used in Europe, Japan (basis of 5th Generation project)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 dirty="0"/>
              <a:t>	Compilation techniques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60 million LIPS</a:t>
            </a:r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r>
              <a:rPr lang="en-US" altLang="en-US" sz="1800" dirty="0"/>
              <a:t>Program = set of clauses = </a:t>
            </a:r>
            <a:r>
              <a:rPr lang="en-US" altLang="en-US" sz="1800" dirty="0">
                <a:latin typeface="Courier New" pitchFamily="49" charset="0"/>
              </a:rPr>
              <a:t>head :- literal</a:t>
            </a:r>
            <a:r>
              <a:rPr lang="en-US" altLang="en-US" sz="1800" baseline="-25000" dirty="0">
                <a:latin typeface="Courier New" pitchFamily="49" charset="0"/>
              </a:rPr>
              <a:t>1</a:t>
            </a:r>
            <a:r>
              <a:rPr lang="en-US" altLang="en-US" sz="1800" dirty="0">
                <a:latin typeface="Courier New" pitchFamily="49" charset="0"/>
              </a:rPr>
              <a:t>, … </a:t>
            </a:r>
            <a:r>
              <a:rPr lang="en-US" altLang="en-US" sz="1800" dirty="0" err="1">
                <a:latin typeface="Courier New" pitchFamily="49" charset="0"/>
              </a:rPr>
              <a:t>literal</a:t>
            </a:r>
            <a:r>
              <a:rPr lang="en-US" altLang="en-US" sz="1800" baseline="-25000" dirty="0" err="1">
                <a:latin typeface="Courier New" pitchFamily="49" charset="0"/>
              </a:rPr>
              <a:t>n</a:t>
            </a:r>
            <a:r>
              <a:rPr lang="en-US" altLang="en-US" sz="1800" dirty="0"/>
              <a:t>.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criminal(X) :- </a:t>
            </a:r>
            <a:r>
              <a:rPr lang="en-US" altLang="en-US" sz="1600" dirty="0" err="1">
                <a:latin typeface="Courier New" pitchFamily="49" charset="0"/>
              </a:rPr>
              <a:t>american</a:t>
            </a:r>
            <a:r>
              <a:rPr lang="en-US" altLang="en-US" sz="1600" dirty="0">
                <a:latin typeface="Courier New" pitchFamily="49" charset="0"/>
              </a:rPr>
              <a:t>(X), weapon(Y), sells(X,Y,Z), hostile(Z).</a:t>
            </a:r>
          </a:p>
          <a:p>
            <a:pPr algn="ctr">
              <a:lnSpc>
                <a:spcPct val="11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dirty="0"/>
              <a:t>Depth-first, left-to-right backward chaining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Built-in predicates for arithmetic etc., e.g., </a:t>
            </a:r>
            <a:r>
              <a:rPr lang="en-US" altLang="en-US" sz="1800" dirty="0">
                <a:latin typeface="Courier New" pitchFamily="49" charset="0"/>
              </a:rPr>
              <a:t>X is Y*Z+3</a:t>
            </a:r>
            <a:endParaRPr lang="en-US" altLang="en-US" sz="1800" dirty="0"/>
          </a:p>
          <a:p>
            <a:pPr>
              <a:lnSpc>
                <a:spcPct val="110000"/>
              </a:lnSpc>
            </a:pPr>
            <a:r>
              <a:rPr lang="en-US" altLang="en-US" sz="1800" dirty="0"/>
              <a:t>Built-in predicates that have side effects (e.g., input and output 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predicates, assert/retract predicates)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Closed-world assumption ("negation as failure")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e.g., given </a:t>
            </a:r>
            <a:r>
              <a:rPr lang="en-US" altLang="en-US" sz="1600" dirty="0">
                <a:latin typeface="Courier New" pitchFamily="49" charset="0"/>
              </a:rPr>
              <a:t>alive(X) :- not dead(X).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latin typeface="Courier New" pitchFamily="49" charset="0"/>
              </a:rPr>
              <a:t>alive(</a:t>
            </a:r>
            <a:r>
              <a:rPr lang="en-US" altLang="en-US" sz="1600" dirty="0" err="1">
                <a:latin typeface="Courier New" pitchFamily="49" charset="0"/>
              </a:rPr>
              <a:t>joe</a:t>
            </a:r>
            <a:r>
              <a:rPr lang="en-US" altLang="en-US" sz="1600" dirty="0">
                <a:latin typeface="Courier New" pitchFamily="49" charset="0"/>
              </a:rPr>
              <a:t>)</a:t>
            </a:r>
            <a:r>
              <a:rPr lang="en-US" altLang="en-US" sz="1600" dirty="0"/>
              <a:t> succeeds if </a:t>
            </a:r>
            <a:r>
              <a:rPr lang="en-US" altLang="en-US" sz="1600" dirty="0">
                <a:latin typeface="Courier New" pitchFamily="49" charset="0"/>
              </a:rPr>
              <a:t>dead(</a:t>
            </a:r>
            <a:r>
              <a:rPr lang="en-US" altLang="en-US" sz="1600" dirty="0" err="1">
                <a:latin typeface="Courier New" pitchFamily="49" charset="0"/>
              </a:rPr>
              <a:t>joe</a:t>
            </a:r>
            <a:r>
              <a:rPr lang="en-US" altLang="en-US" sz="1600" dirty="0">
                <a:latin typeface="Courier New" pitchFamily="49" charset="0"/>
              </a:rPr>
              <a:t>)</a:t>
            </a:r>
            <a:r>
              <a:rPr lang="en-US" altLang="en-US" sz="1600" dirty="0"/>
              <a:t> fails</a:t>
            </a:r>
          </a:p>
        </p:txBody>
      </p:sp>
    </p:spTree>
    <p:extLst>
      <p:ext uri="{BB962C8B-B14F-4D97-AF65-F5344CB8AC3E}">
        <p14:creationId xmlns:p14="http://schemas.microsoft.com/office/powerpoint/2010/main" val="22864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Prolog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Appending two lists to produce a third: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append([],Y,Y).                        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append([X|L],Y,[X|Z]) :- append(L,Y,Z). 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/>
              <a:t>query:   	</a:t>
            </a:r>
            <a:r>
              <a:rPr lang="en-US" altLang="en-US" sz="2000" dirty="0">
                <a:latin typeface="Courier New" pitchFamily="49" charset="0"/>
              </a:rPr>
              <a:t>append(A,B,[1,2]) ?</a:t>
            </a:r>
            <a:r>
              <a:rPr lang="en-US" altLang="en-US" sz="2000" dirty="0"/>
              <a:t>            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answers: </a:t>
            </a:r>
            <a:r>
              <a:rPr lang="en-US" altLang="en-US" sz="2000" dirty="0">
                <a:latin typeface="Courier New" pitchFamily="49" charset="0"/>
              </a:rPr>
              <a:t>A=[]    B=[1,2]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	A=[1]   B=[2]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	A=[1,2] B=[]</a:t>
            </a:r>
          </a:p>
        </p:txBody>
      </p:sp>
    </p:spTree>
    <p:extLst>
      <p:ext uri="{BB962C8B-B14F-4D97-AF65-F5344CB8AC3E}">
        <p14:creationId xmlns:p14="http://schemas.microsoft.com/office/powerpoint/2010/main" val="10352895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in 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 includes non-Horn clauses, e.g., </a:t>
            </a:r>
          </a:p>
          <a:p>
            <a:pPr lvl="1"/>
            <a:r>
              <a:rPr lang="en-US" dirty="0" smtClean="0">
                <a:sym typeface="Symbol"/>
              </a:rPr>
              <a:t>x: Country(x)  y: </a:t>
            </a:r>
            <a:r>
              <a:rPr lang="en-US" dirty="0" err="1" smtClean="0">
                <a:sym typeface="Symbol"/>
              </a:rPr>
              <a:t>CapitalOf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y,x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Strategy (just like in propositional logic)</a:t>
            </a:r>
          </a:p>
          <a:p>
            <a:pPr lvl="1"/>
            <a:r>
              <a:rPr lang="en-US" dirty="0" smtClean="0"/>
              <a:t>Convert all formulas to CNF</a:t>
            </a:r>
            <a:endParaRPr lang="en-US" dirty="0"/>
          </a:p>
          <a:p>
            <a:pPr lvl="1"/>
            <a:r>
              <a:rPr lang="en-US" dirty="0" smtClean="0"/>
              <a:t>Apply resolution rule</a:t>
            </a:r>
          </a:p>
        </p:txBody>
      </p:sp>
    </p:spTree>
    <p:extLst>
      <p:ext uri="{BB962C8B-B14F-4D97-AF65-F5344CB8AC3E}">
        <p14:creationId xmlns:p14="http://schemas.microsoft.com/office/powerpoint/2010/main" val="31520275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Resolution: brief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0849"/>
            <a:ext cx="8229600" cy="36757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1400" dirty="0"/>
              <a:t>Full first-order version: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1400" dirty="0">
                <a:latin typeface="Monotype Corsiva" pitchFamily="66" charset="0"/>
              </a:rPr>
              <a:t>l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cs typeface="Arial" charset="0"/>
              </a:rPr>
              <a:t>···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 err="1">
                <a:latin typeface="Monotype Corsiva" pitchFamily="66" charset="0"/>
              </a:rPr>
              <a:t>l</a:t>
            </a:r>
            <a:r>
              <a:rPr lang="en-US" altLang="en-US" sz="1400" baseline="-25000" dirty="0" err="1"/>
              <a:t>k</a:t>
            </a:r>
            <a:r>
              <a:rPr lang="en-US" altLang="en-US" sz="1400" dirty="0"/>
              <a:t>,          </a:t>
            </a:r>
            <a:r>
              <a:rPr lang="en-US" altLang="en-US" sz="1400" dirty="0">
                <a:latin typeface="Monotype Corsiva" pitchFamily="66" charset="0"/>
              </a:rPr>
              <a:t>m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cs typeface="Arial" charset="0"/>
              </a:rPr>
              <a:t>···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 err="1">
                <a:latin typeface="Monotype Corsiva" pitchFamily="66" charset="0"/>
              </a:rPr>
              <a:t>m</a:t>
            </a:r>
            <a:r>
              <a:rPr lang="en-US" altLang="en-US" sz="1400" baseline="-25000" dirty="0" err="1"/>
              <a:t>n</a:t>
            </a:r>
            <a:endParaRPr lang="en-US" altLang="en-US" sz="1400" dirty="0"/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1400" dirty="0"/>
              <a:t>(</a:t>
            </a:r>
            <a:r>
              <a:rPr lang="en-US" altLang="en-US" sz="1400" dirty="0">
                <a:latin typeface="Monotype Corsiva" pitchFamily="66" charset="0"/>
              </a:rPr>
              <a:t>l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cs typeface="Arial" charset="0"/>
              </a:rPr>
              <a:t>···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Monotype Corsiva" pitchFamily="66" charset="0"/>
              </a:rPr>
              <a:t>l</a:t>
            </a:r>
            <a:r>
              <a:rPr lang="en-US" altLang="en-US" sz="1400" baseline="-25000" dirty="0"/>
              <a:t>i-1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Monotype Corsiva" pitchFamily="66" charset="0"/>
              </a:rPr>
              <a:t>l</a:t>
            </a:r>
            <a:r>
              <a:rPr lang="en-US" altLang="en-US" sz="1400" baseline="-25000" dirty="0"/>
              <a:t>i+1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cs typeface="Arial" charset="0"/>
              </a:rPr>
              <a:t>···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 err="1">
                <a:latin typeface="Monotype Corsiva" pitchFamily="66" charset="0"/>
              </a:rPr>
              <a:t>l</a:t>
            </a:r>
            <a:r>
              <a:rPr lang="en-US" altLang="en-US" sz="1400" baseline="-25000" dirty="0" err="1"/>
              <a:t>k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Monotype Corsiva" pitchFamily="66" charset="0"/>
              </a:rPr>
              <a:t>m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cs typeface="Arial" charset="0"/>
              </a:rPr>
              <a:t>···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Monotype Corsiva" pitchFamily="66" charset="0"/>
              </a:rPr>
              <a:t>m</a:t>
            </a:r>
            <a:r>
              <a:rPr lang="en-US" altLang="en-US" sz="1400" baseline="-25000" dirty="0"/>
              <a:t>j-1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Monotype Corsiva" pitchFamily="66" charset="0"/>
              </a:rPr>
              <a:t>m</a:t>
            </a:r>
            <a:r>
              <a:rPr lang="en-US" altLang="en-US" sz="1400" baseline="-25000" dirty="0"/>
              <a:t>j+1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>
                <a:cs typeface="Arial" charset="0"/>
              </a:rPr>
              <a:t>···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dirty="0" err="1">
                <a:latin typeface="Monotype Corsiva" pitchFamily="66" charset="0"/>
              </a:rPr>
              <a:t>m</a:t>
            </a:r>
            <a:r>
              <a:rPr lang="en-US" altLang="en-US" sz="1400" baseline="-25000" dirty="0" err="1"/>
              <a:t>n</a:t>
            </a:r>
            <a:r>
              <a:rPr lang="en-US" altLang="en-US" sz="1400" dirty="0"/>
              <a:t>)</a:t>
            </a:r>
            <a:r>
              <a:rPr lang="el-GR" altLang="en-US" sz="1400" dirty="0">
                <a:cs typeface="Arial" charset="0"/>
              </a:rPr>
              <a:t>θ</a:t>
            </a:r>
            <a:endParaRPr lang="en-US" altLang="en-US" sz="1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/>
              <a:t>	</a:t>
            </a:r>
            <a:br>
              <a:rPr lang="en-US" altLang="en-US" sz="1400" dirty="0"/>
            </a:br>
            <a:r>
              <a:rPr lang="en-US" altLang="en-US" sz="1400" dirty="0"/>
              <a:t>where </a:t>
            </a:r>
            <a:r>
              <a:rPr lang="en-US" altLang="en-US" sz="1400" dirty="0">
                <a:latin typeface="Courier New" pitchFamily="49" charset="0"/>
              </a:rPr>
              <a:t>Unify</a:t>
            </a:r>
            <a:r>
              <a:rPr lang="en-US" altLang="en-US" sz="1400" dirty="0"/>
              <a:t>(</a:t>
            </a:r>
            <a:r>
              <a:rPr lang="en-US" altLang="en-US" sz="1400" dirty="0">
                <a:latin typeface="Monotype Corsiva" pitchFamily="66" charset="0"/>
              </a:rPr>
              <a:t>l</a:t>
            </a:r>
            <a:r>
              <a:rPr lang="en-US" altLang="en-US" sz="1400" baseline="-25000" dirty="0"/>
              <a:t>i</a:t>
            </a:r>
            <a:r>
              <a:rPr lang="en-US" altLang="en-US" sz="1400" dirty="0"/>
              <a:t>, </a:t>
            </a:r>
            <a:r>
              <a:rPr lang="en-US" altLang="en-US" sz="1400" dirty="0">
                <a:sym typeface="Symbol" pitchFamily="18" charset="2"/>
              </a:rPr>
              <a:t></a:t>
            </a:r>
            <a:r>
              <a:rPr lang="en-US" altLang="en-US" sz="1400" dirty="0" err="1">
                <a:latin typeface="Monotype Corsiva" pitchFamily="66" charset="0"/>
              </a:rPr>
              <a:t>m</a:t>
            </a:r>
            <a:r>
              <a:rPr lang="en-US" altLang="en-US" sz="1400" baseline="-25000" dirty="0" err="1"/>
              <a:t>j</a:t>
            </a:r>
            <a:r>
              <a:rPr lang="en-US" altLang="en-US" sz="1400" dirty="0"/>
              <a:t>) = </a:t>
            </a:r>
            <a:r>
              <a:rPr lang="el-GR" altLang="en-US" sz="1400" dirty="0">
                <a:cs typeface="Arial" charset="0"/>
              </a:rPr>
              <a:t>θ</a:t>
            </a:r>
            <a:r>
              <a:rPr lang="en-US" altLang="en-US" sz="1400" dirty="0">
                <a:cs typeface="Arial" charset="0"/>
              </a:rPr>
              <a:t>.</a:t>
            </a:r>
            <a:r>
              <a:rPr lang="en-US" altLang="en-US" sz="1400" dirty="0"/>
              <a:t>
</a:t>
            </a:r>
          </a:p>
          <a:p>
            <a:pPr>
              <a:lnSpc>
                <a:spcPct val="120000"/>
              </a:lnSpc>
            </a:pPr>
            <a:r>
              <a:rPr lang="en-US" altLang="en-US" sz="1400" dirty="0"/>
              <a:t>The two clauses are assumed to be standardized apart so that they share no variables.</a:t>
            </a:r>
          </a:p>
          <a:p>
            <a:pPr>
              <a:lnSpc>
                <a:spcPct val="120000"/>
              </a:lnSpc>
            </a:pPr>
            <a:r>
              <a:rPr lang="en-US" altLang="en-US" sz="1400" dirty="0"/>
              <a:t>For example,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</a:t>
            </a:r>
            <a:r>
              <a:rPr lang="en-US" altLang="en-US" sz="1400" i="1" dirty="0"/>
              <a:t>Rich</a:t>
            </a:r>
            <a:r>
              <a:rPr lang="en-US" altLang="en-US" sz="1400" dirty="0"/>
              <a:t>(</a:t>
            </a:r>
            <a:r>
              <a:rPr lang="en-US" altLang="en-US" sz="1400" i="1" dirty="0"/>
              <a:t>x</a:t>
            </a:r>
            <a:r>
              <a:rPr lang="en-US" altLang="en-US" sz="1400" dirty="0"/>
              <a:t>)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i="1" dirty="0"/>
              <a:t>Unhappy</a:t>
            </a:r>
            <a:r>
              <a:rPr lang="en-US" altLang="en-US" sz="1400" dirty="0"/>
              <a:t>(</a:t>
            </a:r>
            <a:r>
              <a:rPr lang="en-US" altLang="en-US" sz="1400" i="1" dirty="0"/>
              <a:t>x</a:t>
            </a:r>
            <a:r>
              <a:rPr lang="en-US" altLang="en-US" sz="1400" dirty="0"/>
              <a:t>)                   </a:t>
            </a:r>
            <a:r>
              <a:rPr lang="en-US" altLang="en-US" sz="1400" i="1" dirty="0"/>
              <a:t>Rich</a:t>
            </a:r>
            <a:r>
              <a:rPr lang="en-US" altLang="en-US" sz="1400" dirty="0"/>
              <a:t>(</a:t>
            </a:r>
            <a:r>
              <a:rPr lang="en-US" altLang="en-US" sz="1400" i="1" dirty="0"/>
              <a:t>Ken</a:t>
            </a:r>
            <a:r>
              <a:rPr lang="en-US" altLang="en-US" sz="1400" dirty="0"/>
              <a:t>)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1400" i="1" dirty="0"/>
              <a:t>Unhappy</a:t>
            </a:r>
            <a:r>
              <a:rPr lang="en-US" altLang="en-US" sz="1400" dirty="0"/>
              <a:t>(</a:t>
            </a:r>
            <a:r>
              <a:rPr lang="en-US" altLang="en-US" sz="1400" i="1" dirty="0"/>
              <a:t>Ken</a:t>
            </a:r>
            <a:r>
              <a:rPr lang="en-US" altLang="en-US" sz="1400" dirty="0"/>
              <a:t>)
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/>
              <a:t>	with </a:t>
            </a:r>
            <a:r>
              <a:rPr lang="el-GR" altLang="en-US" sz="1400" dirty="0">
                <a:cs typeface="Arial" charset="0"/>
              </a:rPr>
              <a:t>θ</a:t>
            </a:r>
            <a:r>
              <a:rPr lang="en-US" altLang="en-US" sz="1400" dirty="0"/>
              <a:t> = {x/Ken}</a:t>
            </a:r>
          </a:p>
          <a:p>
            <a:pPr>
              <a:lnSpc>
                <a:spcPct val="120000"/>
              </a:lnSpc>
            </a:pPr>
            <a:r>
              <a:rPr lang="en-US" altLang="en-US" sz="1400" dirty="0"/>
              <a:t>Apply resolution steps to CNF(KB </a:t>
            </a:r>
            <a:r>
              <a:rPr lang="en-US" altLang="en-US" sz="1400" dirty="0">
                <a:sym typeface="Symbol" pitchFamily="18" charset="2"/>
              </a:rPr>
              <a:t>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</a:t>
            </a:r>
            <a:r>
              <a:rPr lang="el-GR" altLang="en-US" sz="1400" dirty="0">
                <a:cs typeface="Arial" charset="0"/>
                <a:sym typeface="Symbol" pitchFamily="18" charset="2"/>
              </a:rPr>
              <a:t>α</a:t>
            </a:r>
            <a:r>
              <a:rPr lang="en-US" altLang="en-US" sz="1400" dirty="0"/>
              <a:t>); complete for FOL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2519140" y="3852893"/>
            <a:ext cx="4075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186082" y="1845075"/>
            <a:ext cx="48323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47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to CNF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9293"/>
            <a:ext cx="8229600" cy="35909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Everyone who loves all animals is loved by someone: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[</a:t>
            </a: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y 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x,y</a:t>
            </a:r>
            <a:r>
              <a:rPr lang="en-US" altLang="en-US" sz="2000" dirty="0"/>
              <a:t>)]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y,x</a:t>
            </a:r>
            <a:r>
              <a:rPr lang="en-US" altLang="en-US" sz="2000" dirty="0"/>
              <a:t>)]
</a:t>
            </a:r>
          </a:p>
          <a:p>
            <a:pPr lvl="4">
              <a:lnSpc>
                <a:spcPct val="120000"/>
              </a:lnSpc>
            </a:pPr>
            <a:endParaRPr lang="en-US" alt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/>
              <a:t>1. Eliminate </a:t>
            </a:r>
            <a:r>
              <a:rPr lang="en-US" altLang="en-US" sz="2400" dirty="0" err="1"/>
              <a:t>biconditionals</a:t>
            </a:r>
            <a:r>
              <a:rPr lang="en-US" altLang="en-US" sz="2400" dirty="0"/>
              <a:t> and implications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[</a:t>
            </a:r>
            <a:r>
              <a:rPr lang="en-US" altLang="en-US" sz="2000" dirty="0">
                <a:sym typeface="Symbol" pitchFamily="18" charset="2"/>
              </a:rPr>
              <a:t></a:t>
            </a:r>
            <a:r>
              <a:rPr lang="en-US" altLang="en-US" sz="2000" dirty="0"/>
              <a:t>y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x,y</a:t>
            </a:r>
            <a:r>
              <a:rPr lang="en-US" altLang="en-US" sz="2000" dirty="0"/>
              <a:t>)]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>
                <a:cs typeface="Arial" charset="0"/>
                <a:sym typeface="Symbol" pitchFamily="18" charset="2"/>
              </a:rPr>
              <a:t>y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y,x</a:t>
            </a:r>
            <a:r>
              <a:rPr lang="en-US" altLang="en-US" sz="2000" dirty="0"/>
              <a:t>)]
</a:t>
            </a:r>
          </a:p>
          <a:p>
            <a:pPr lvl="4">
              <a:lnSpc>
                <a:spcPct val="120000"/>
              </a:lnSpc>
              <a:buFontTx/>
              <a:buNone/>
            </a:pPr>
            <a:endParaRPr lang="en-US" alt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/>
              <a:t>2. Move 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 inwards: </a:t>
            </a:r>
            <a:r>
              <a:rPr lang="en-US" altLang="en-US" sz="2400" dirty="0">
                <a:sym typeface="Symbol" pitchFamily="18" charset="2"/>
              </a:rPr>
              <a:t></a:t>
            </a:r>
            <a:r>
              <a:rPr lang="en-US" altLang="en-US" sz="2400" dirty="0"/>
              <a:t>x p </a:t>
            </a:r>
            <a:r>
              <a:rPr lang="en-US" altLang="en-US" sz="2400" dirty="0">
                <a:cs typeface="Arial" charset="0"/>
              </a:rPr>
              <a:t>≡</a:t>
            </a:r>
            <a:r>
              <a:rPr lang="en-US" altLang="en-US" sz="2400" dirty="0"/>
              <a:t> </a:t>
            </a:r>
            <a:r>
              <a:rPr lang="el-GR" altLang="en-US" sz="24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400" dirty="0"/>
              <a:t>x 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p,  </a:t>
            </a:r>
            <a:r>
              <a:rPr lang="en-US" altLang="en-US" sz="2400" dirty="0">
                <a:sym typeface="Symbol" pitchFamily="18" charset="2"/>
              </a:rPr>
              <a:t> </a:t>
            </a:r>
            <a:r>
              <a:rPr lang="el-GR" altLang="en-US" sz="24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400" dirty="0"/>
              <a:t>x p </a:t>
            </a:r>
            <a:r>
              <a:rPr lang="en-US" altLang="en-US" sz="2400" dirty="0">
                <a:cs typeface="Arial" charset="0"/>
              </a:rPr>
              <a:t>≡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dirty="0"/>
              <a:t>x 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p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dirty="0"/>
              <a:t>(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x,y</a:t>
            </a:r>
            <a:r>
              <a:rPr lang="en-US" altLang="en-US" sz="2000" dirty="0"/>
              <a:t>))]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y,x</a:t>
            </a:r>
            <a:r>
              <a:rPr lang="en-US" altLang="en-US" sz="2000" dirty="0"/>
              <a:t>)]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dirty="0">
                <a:sym typeface="Symbol" pitchFamily="18" charset="2"/>
              </a:rPr>
              <a:t>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x,y</a:t>
            </a:r>
            <a:r>
              <a:rPr lang="en-US" altLang="en-US" sz="2000" dirty="0"/>
              <a:t>)]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y,x</a:t>
            </a:r>
            <a:r>
              <a:rPr lang="en-US" altLang="en-US" sz="2000" dirty="0"/>
              <a:t>)]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x,y</a:t>
            </a:r>
            <a:r>
              <a:rPr lang="en-US" altLang="en-US" sz="2000" dirty="0"/>
              <a:t>)]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y,x</a:t>
            </a:r>
            <a:r>
              <a:rPr lang="en-US" altLang="en-US" sz="2000" dirty="0"/>
              <a:t>)] 
</a:t>
            </a:r>
          </a:p>
        </p:txBody>
      </p:sp>
    </p:spTree>
    <p:extLst>
      <p:ext uri="{BB962C8B-B14F-4D97-AF65-F5344CB8AC3E}">
        <p14:creationId xmlns:p14="http://schemas.microsoft.com/office/powerpoint/2010/main" val="14174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to CNF contd.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9292"/>
            <a:ext cx="8229600" cy="3699989"/>
          </a:xfrm>
        </p:spPr>
        <p:txBody>
          <a:bodyPr>
            <a:normAutofit fontScale="70000" lnSpcReduction="20000"/>
          </a:bodyPr>
          <a:lstStyle/>
          <a:p>
            <a:pPr marL="609600" indent="-609600">
              <a:lnSpc>
                <a:spcPct val="120000"/>
              </a:lnSpc>
              <a:buFontTx/>
              <a:buAutoNum type="arabicPeriod" startAt="3"/>
            </a:pPr>
            <a:r>
              <a:rPr lang="en-US" altLang="en-US" sz="2400" dirty="0"/>
              <a:t>Standardize variables: each quantifier should use a different one</a:t>
            </a:r>
          </a:p>
          <a:p>
            <a:pPr marL="990600" lvl="1" indent="-533400">
              <a:lnSpc>
                <a:spcPct val="120000"/>
              </a:lnSpc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y 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x,y</a:t>
            </a:r>
            <a:r>
              <a:rPr lang="en-US" altLang="en-US" sz="2000" dirty="0"/>
              <a:t>)]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[</a:t>
            </a:r>
            <a:r>
              <a:rPr lang="el-GR" altLang="en-US" sz="2000" dirty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/>
              <a:t>z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z,x</a:t>
            </a:r>
            <a:r>
              <a:rPr lang="en-US" altLang="en-US" sz="2000" dirty="0"/>
              <a:t>)]</a:t>
            </a:r>
          </a:p>
          <a:p>
            <a:pPr marL="2209800" lvl="4" indent="-381000">
              <a:lnSpc>
                <a:spcPct val="120000"/>
              </a:lnSpc>
              <a:buFontTx/>
              <a:buNone/>
            </a:pPr>
            <a:r>
              <a:rPr lang="en-US" altLang="en-US" sz="1600" dirty="0"/>
              <a:t> </a:t>
            </a:r>
          </a:p>
          <a:p>
            <a:pPr marL="609600" indent="-609600">
              <a:lnSpc>
                <a:spcPct val="120000"/>
              </a:lnSpc>
              <a:buFontTx/>
              <a:buAutoNum type="arabicPeriod" startAt="3"/>
            </a:pPr>
            <a:r>
              <a:rPr lang="en-US" altLang="en-US" sz="2400" dirty="0" err="1"/>
              <a:t>Skolemize</a:t>
            </a:r>
            <a:r>
              <a:rPr lang="en-US" altLang="en-US" sz="2400" dirty="0"/>
              <a:t>: a more general form of existential instantiation.</a:t>
            </a:r>
          </a:p>
          <a:p>
            <a:pPr marL="990600" lvl="1" indent="-533400">
              <a:lnSpc>
                <a:spcPct val="120000"/>
              </a:lnSpc>
              <a:buFontTx/>
              <a:buNone/>
            </a:pPr>
            <a:r>
              <a:rPr lang="en-US" altLang="en-US" sz="2000" dirty="0"/>
              <a:t>Each existential variable is replaced by a </a:t>
            </a:r>
            <a:r>
              <a:rPr lang="en-US" altLang="en-US" sz="2000" dirty="0" err="1">
                <a:solidFill>
                  <a:schemeClr val="accent2"/>
                </a:solidFill>
              </a:rPr>
              <a:t>Skolem</a:t>
            </a:r>
            <a:r>
              <a:rPr lang="en-US" altLang="en-US" sz="2000" dirty="0">
                <a:solidFill>
                  <a:schemeClr val="accent2"/>
                </a:solidFill>
              </a:rPr>
              <a:t> function</a:t>
            </a:r>
            <a:r>
              <a:rPr lang="en-US" altLang="en-US" sz="2000" dirty="0"/>
              <a:t> of the enclosing universally quantified variables:
 </a:t>
            </a:r>
            <a:r>
              <a:rPr lang="en-US" altLang="en-US" sz="2000" dirty="0">
                <a:sym typeface="Symbol" pitchFamily="18" charset="2"/>
              </a:rPr>
              <a:t></a:t>
            </a:r>
            <a:r>
              <a:rPr lang="en-US" altLang="en-US" sz="2000" dirty="0"/>
              <a:t>x [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x,F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))]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),</a:t>
            </a:r>
            <a:r>
              <a:rPr lang="en-US" altLang="en-US" sz="2000" i="1" dirty="0"/>
              <a:t>x</a:t>
            </a:r>
            <a:r>
              <a:rPr lang="en-US" altLang="en-US" sz="2000" dirty="0"/>
              <a:t>)
</a:t>
            </a:r>
            <a:endParaRPr lang="en-US" altLang="en-US" sz="1600" dirty="0"/>
          </a:p>
          <a:p>
            <a:pPr marL="609600" indent="-609600">
              <a:lnSpc>
                <a:spcPct val="120000"/>
              </a:lnSpc>
              <a:buFontTx/>
              <a:buAutoNum type="arabicPeriod" startAt="5"/>
            </a:pPr>
            <a:r>
              <a:rPr lang="en-US" altLang="en-US" sz="2400" dirty="0"/>
              <a:t>Drop universal quantifiers:</a:t>
            </a:r>
          </a:p>
          <a:p>
            <a:pPr marL="990600" lvl="1" indent="-533400">
              <a:lnSpc>
                <a:spcPct val="120000"/>
              </a:lnSpc>
              <a:buFontTx/>
              <a:buNone/>
            </a:pPr>
            <a:r>
              <a:rPr lang="en-US" altLang="en-US" sz="2000" dirty="0"/>
              <a:t> [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))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x,F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))] 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),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marL="2209800" lvl="4" indent="-381000">
              <a:lnSpc>
                <a:spcPct val="120000"/>
              </a:lnSpc>
              <a:buFontTx/>
              <a:buNone/>
            </a:pPr>
            <a:endParaRPr lang="en-US" altLang="en-US" sz="1600" dirty="0"/>
          </a:p>
          <a:p>
            <a:pPr marL="609600" indent="-609600">
              <a:lnSpc>
                <a:spcPct val="120000"/>
              </a:lnSpc>
              <a:buFontTx/>
              <a:buAutoNum type="arabicPeriod" startAt="6"/>
            </a:pPr>
            <a:r>
              <a:rPr lang="en-US" altLang="en-US" sz="2400" dirty="0"/>
              <a:t>Distribute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over </a:t>
            </a:r>
            <a:r>
              <a:rPr lang="en-US" altLang="en-US" sz="2400" dirty="0">
                <a:sym typeface="Symbol" pitchFamily="18" charset="2"/>
              </a:rPr>
              <a:t></a:t>
            </a:r>
            <a:r>
              <a:rPr lang="en-US" altLang="en-US" sz="2400" dirty="0"/>
              <a:t> :</a:t>
            </a:r>
          </a:p>
          <a:p>
            <a:pPr marL="990600" lvl="1" indent="-533400">
              <a:lnSpc>
                <a:spcPct val="120000"/>
              </a:lnSpc>
              <a:buFontTx/>
              <a:buNone/>
            </a:pPr>
            <a:r>
              <a:rPr lang="en-US" altLang="en-US" sz="2000" dirty="0"/>
              <a:t> [</a:t>
            </a:r>
            <a:r>
              <a:rPr lang="en-US" altLang="en-US" sz="2000" i="1" dirty="0"/>
              <a:t>Animal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))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),</a:t>
            </a:r>
            <a:r>
              <a:rPr lang="en-US" altLang="en-US" sz="2000" i="1" dirty="0"/>
              <a:t>x</a:t>
            </a:r>
            <a:r>
              <a:rPr lang="en-US" altLang="en-US" sz="2000" dirty="0"/>
              <a:t>)]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[</a:t>
            </a:r>
            <a:r>
              <a:rPr lang="en-US" altLang="en-US" sz="2000" dirty="0">
                <a:sym typeface="Symbol" pitchFamily="18" charset="2"/>
              </a:rPr>
              <a:t>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x,F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)) </a:t>
            </a:r>
            <a:r>
              <a:rPr lang="en-US" altLang="en-US" sz="2000" dirty="0">
                <a:sym typeface="Symbol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Loves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),</a:t>
            </a:r>
            <a:r>
              <a:rPr lang="en-US" altLang="en-US" sz="2000" i="1" dirty="0"/>
              <a:t>x</a:t>
            </a:r>
            <a:r>
              <a:rPr lang="en-US" altLang="en-US" sz="2000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887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01801"/>
            <a:ext cx="8432800" cy="701843"/>
          </a:xfrm>
        </p:spPr>
        <p:txBody>
          <a:bodyPr/>
          <a:lstStyle/>
          <a:p>
            <a:r>
              <a:rPr lang="en-US" altLang="en-US" sz="3200" dirty="0"/>
              <a:t>Resolution proof: definite clauses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70696" y="4125036"/>
            <a:ext cx="76200" cy="28575"/>
            <a:chOff x="7848600" y="6248400"/>
            <a:chExt cx="76200" cy="381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848600" y="6248400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24800" y="6248400"/>
              <a:ext cx="0" cy="3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49" y="848864"/>
            <a:ext cx="6718493" cy="411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4240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17" y="1604741"/>
            <a:ext cx="6489338" cy="173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10515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43048</TotalTime>
  <Words>2351</Words>
  <Application>Microsoft Office PowerPoint</Application>
  <PresentationFormat>On-screen Show (16:9)</PresentationFormat>
  <Paragraphs>538</Paragraphs>
  <Slides>103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05" baseType="lpstr">
      <vt:lpstr>UM-coursera-052814</vt:lpstr>
      <vt:lpstr>Custom Design</vt:lpstr>
      <vt:lpstr>AI</vt:lpstr>
      <vt:lpstr>Artificial Intelligence </vt:lpstr>
      <vt:lpstr>Outline</vt:lpstr>
      <vt:lpstr>Pros and cons of propositional logic</vt:lpstr>
      <vt:lpstr>First-order logic</vt:lpstr>
      <vt:lpstr>PowerPoint Presentation</vt:lpstr>
      <vt:lpstr>Syntax of FOL: Basic elements</vt:lpstr>
      <vt:lpstr>Atomic sentences</vt:lpstr>
      <vt:lpstr>Complex sentences</vt:lpstr>
      <vt:lpstr>Models in FOL</vt:lpstr>
      <vt:lpstr>FOL vs Propositional Logic</vt:lpstr>
      <vt:lpstr>Truth in first-order logic</vt:lpstr>
      <vt:lpstr>Models for FOL: Example</vt:lpstr>
      <vt:lpstr>PowerPoint Presentation</vt:lpstr>
      <vt:lpstr>Universal quantification</vt:lpstr>
      <vt:lpstr>A common mistake to avoid</vt:lpstr>
      <vt:lpstr>Existential quantification</vt:lpstr>
      <vt:lpstr>Another common mistake to avoid</vt:lpstr>
      <vt:lpstr>Properties of quantifiers</vt:lpstr>
      <vt:lpstr>PowerPoint Presentation</vt:lpstr>
      <vt:lpstr>PowerPoint Presentation</vt:lpstr>
      <vt:lpstr>Using FOL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engineering in FOL</vt:lpstr>
      <vt:lpstr>The electronic circuits domain</vt:lpstr>
      <vt:lpstr>PowerPoint Presentation</vt:lpstr>
      <vt:lpstr>PowerPoint Presentation</vt:lpstr>
      <vt:lpstr>PowerPoint Presentation</vt:lpstr>
      <vt:lpstr>Artificial Intelligence</vt:lpstr>
      <vt:lpstr>First Order Logic</vt:lpstr>
      <vt:lpstr>First Order Logic</vt:lpstr>
      <vt:lpstr>PowerPoint Presentation</vt:lpstr>
      <vt:lpstr>PowerPoint Presentation</vt:lpstr>
      <vt:lpstr>PowerPoint Presentation</vt:lpstr>
      <vt:lpstr>PowerPoint Presentation</vt:lpstr>
      <vt:lpstr>Solutions</vt:lpstr>
      <vt:lpstr>AI</vt:lpstr>
      <vt:lpstr>Artificial Intelligence</vt:lpstr>
      <vt:lpstr>Outline</vt:lpstr>
      <vt:lpstr>PowerPoint Presentation</vt:lpstr>
      <vt:lpstr>Modus Ponens</vt:lpstr>
      <vt:lpstr>FOL Examples</vt:lpstr>
      <vt:lpstr>Inference</vt:lpstr>
      <vt:lpstr>Universal Instantiation</vt:lpstr>
      <vt:lpstr>Existential Instantiation</vt:lpstr>
      <vt:lpstr>Universal instantiation (UI)</vt:lpstr>
      <vt:lpstr>Existential instantiation (EI)</vt:lpstr>
      <vt:lpstr>Reduction to propositional inference</vt:lpstr>
      <vt:lpstr>Reduction contd.</vt:lpstr>
      <vt:lpstr>Reduction contd.</vt:lpstr>
      <vt:lpstr>Problems with propositionalization</vt:lpstr>
      <vt:lpstr>Unification</vt:lpstr>
      <vt:lpstr>Unification</vt:lpstr>
      <vt:lpstr>Unification</vt:lpstr>
      <vt:lpstr>Unification</vt:lpstr>
      <vt:lpstr>Unification</vt:lpstr>
      <vt:lpstr>Unification</vt:lpstr>
      <vt:lpstr>The unification algorithm</vt:lpstr>
      <vt:lpstr>The unification algorithm</vt:lpstr>
      <vt:lpstr>Another Example</vt:lpstr>
      <vt:lpstr>Subsumption Lattice</vt:lpstr>
      <vt:lpstr>Generalized Modus Ponens (GMP)</vt:lpstr>
      <vt:lpstr>Soundness of GMP</vt:lpstr>
      <vt:lpstr>Example knowledge base</vt:lpstr>
      <vt:lpstr>Example knowledge base (contd.)</vt:lpstr>
      <vt:lpstr>PowerPoint Presentation</vt:lpstr>
      <vt:lpstr>PowerPoint Presentation</vt:lpstr>
      <vt:lpstr>PowerPoint Presentation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programming: Prolog</vt:lpstr>
      <vt:lpstr>Prolog</vt:lpstr>
      <vt:lpstr>Resolution in FOL</vt:lpstr>
      <vt:lpstr>Resolution: brief summary</vt:lpstr>
      <vt:lpstr>Conversion to CNF</vt:lpstr>
      <vt:lpstr>Conversion to CNF contd.</vt:lpstr>
      <vt:lpstr>Resolution proof: definite clauses</vt:lpstr>
      <vt:lpstr>PowerPoint Presentation</vt:lpstr>
      <vt:lpstr>PowerPoint Presentation</vt:lpstr>
      <vt:lpstr>PowerPoint Presentation</vt:lpstr>
      <vt:lpstr>PowerPoint Presentation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501</cp:revision>
  <dcterms:created xsi:type="dcterms:W3CDTF">2014-05-29T18:54:38Z</dcterms:created>
  <dcterms:modified xsi:type="dcterms:W3CDTF">2017-09-27T17:07:19Z</dcterms:modified>
</cp:coreProperties>
</file>