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8"/>
  </p:notesMasterIdLst>
  <p:sldIdLst>
    <p:sldId id="616" r:id="rId3"/>
    <p:sldId id="1007" r:id="rId4"/>
    <p:sldId id="1006" r:id="rId5"/>
    <p:sldId id="1005" r:id="rId6"/>
    <p:sldId id="1014" r:id="rId7"/>
    <p:sldId id="1022" r:id="rId8"/>
    <p:sldId id="1015" r:id="rId9"/>
    <p:sldId id="1016" r:id="rId10"/>
    <p:sldId id="1017" r:id="rId11"/>
    <p:sldId id="1018" r:id="rId12"/>
    <p:sldId id="1019" r:id="rId13"/>
    <p:sldId id="1020" r:id="rId14"/>
    <p:sldId id="1021" r:id="rId15"/>
    <p:sldId id="1023" r:id="rId16"/>
    <p:sldId id="93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53" d="100"/>
          <a:sy n="153" d="100"/>
        </p:scale>
        <p:origin x="-96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8833B0-C191-4C14-85A8-F2D72ECC2BCD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57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0659CC-A27D-49E0-AE0B-841A98BA093B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601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7F3C3D-6101-45F6-A2E3-79116A698351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158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0C077D-518B-4528-A7FF-74E46710E2C2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773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B40E7-FAE0-494A-84FA-DAAE8ADFB1F5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Representing time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5776"/>
            <a:ext cx="8229600" cy="338327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i="1" dirty="0" smtClean="0"/>
              <a:t>We fly from San Francisco to Boston at 10.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i="1" dirty="0" smtClean="0"/>
              <a:t>Flight 1390 will be at the gate an hour now.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Use of tenses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i="1" dirty="0" smtClean="0"/>
              <a:t>Flight 1902 arrived late.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i="1" dirty="0" smtClean="0"/>
              <a:t>Flight 1902 had arrived late.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“similar” tenses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i="1" dirty="0" smtClean="0"/>
              <a:t>When Mary’s flight departed, I ate lunch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i="1" dirty="0" smtClean="0"/>
              <a:t>When Mary’s flight departed, I had eaten lunch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reference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9917" y="47741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Jurafsky and Martin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5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Aspect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64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err="1" smtClean="0"/>
              <a:t>Stative</a:t>
            </a:r>
            <a:endParaRPr lang="en-US" altLang="en-US" sz="2400" dirty="0" smtClean="0"/>
          </a:p>
          <a:p>
            <a:pPr lvl="1">
              <a:lnSpc>
                <a:spcPct val="110000"/>
              </a:lnSpc>
            </a:pPr>
            <a:r>
              <a:rPr lang="en-US" altLang="en-US" sz="1900" dirty="0" smtClean="0"/>
              <a:t>I </a:t>
            </a:r>
            <a:r>
              <a:rPr lang="en-US" altLang="en-US" sz="1900" dirty="0"/>
              <a:t>know my departure gate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Activity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 smtClean="0"/>
              <a:t>John </a:t>
            </a:r>
            <a:r>
              <a:rPr lang="en-US" altLang="en-US" sz="1900" dirty="0"/>
              <a:t>is flying</a:t>
            </a:r>
            <a:br>
              <a:rPr lang="en-US" altLang="en-US" sz="1900" dirty="0"/>
            </a:br>
            <a:r>
              <a:rPr lang="en-US" altLang="en-US" sz="1900" dirty="0" smtClean="0"/>
              <a:t>(no </a:t>
            </a:r>
            <a:r>
              <a:rPr lang="en-US" altLang="en-US" sz="1900" dirty="0"/>
              <a:t>particular end </a:t>
            </a:r>
            <a:r>
              <a:rPr lang="en-US" altLang="en-US" sz="1900" dirty="0" smtClean="0"/>
              <a:t>point)</a:t>
            </a:r>
            <a:endParaRPr lang="en-US" altLang="en-US" sz="1900" dirty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Accomplishment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 smtClean="0"/>
              <a:t>Sally </a:t>
            </a:r>
            <a:r>
              <a:rPr lang="en-US" altLang="en-US" sz="1900" dirty="0"/>
              <a:t>booked her flight</a:t>
            </a:r>
            <a:br>
              <a:rPr lang="en-US" altLang="en-US" sz="1900" dirty="0"/>
            </a:br>
            <a:r>
              <a:rPr lang="en-US" altLang="en-US" sz="1900" dirty="0" smtClean="0"/>
              <a:t>(natural </a:t>
            </a:r>
            <a:r>
              <a:rPr lang="en-US" altLang="en-US" sz="1900" dirty="0"/>
              <a:t>end point and result in a particular </a:t>
            </a:r>
            <a:r>
              <a:rPr lang="en-US" altLang="en-US" sz="1900" dirty="0" smtClean="0"/>
              <a:t>state)</a:t>
            </a:r>
            <a:endParaRPr lang="en-US" altLang="en-US" sz="1900" dirty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Achievement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 smtClean="0"/>
              <a:t>She </a:t>
            </a:r>
            <a:r>
              <a:rPr lang="en-US" altLang="en-US" sz="1900" dirty="0"/>
              <a:t>found her gate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Figuring out </a:t>
            </a:r>
            <a:r>
              <a:rPr lang="en-US" altLang="en-US" sz="2400" dirty="0" err="1" smtClean="0"/>
              <a:t>statives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1900" dirty="0" smtClean="0"/>
              <a:t>I </a:t>
            </a:r>
            <a:r>
              <a:rPr lang="en-US" altLang="en-US" sz="1900" dirty="0"/>
              <a:t>am needing the cheapest </a:t>
            </a:r>
            <a:r>
              <a:rPr lang="en-US" altLang="en-US" sz="1900" dirty="0" smtClean="0"/>
              <a:t>fare.</a:t>
            </a:r>
            <a:endParaRPr lang="en-US" altLang="en-US" sz="1900" dirty="0"/>
          </a:p>
          <a:p>
            <a:pPr lvl="1">
              <a:lnSpc>
                <a:spcPct val="110000"/>
              </a:lnSpc>
            </a:pPr>
            <a:r>
              <a:rPr lang="en-US" altLang="en-US" sz="1900" dirty="0" smtClean="0"/>
              <a:t>I </a:t>
            </a:r>
            <a:r>
              <a:rPr lang="en-US" altLang="en-US" sz="1900" dirty="0"/>
              <a:t>am wanting to go </a:t>
            </a:r>
            <a:r>
              <a:rPr lang="en-US" altLang="en-US" sz="1900" dirty="0" smtClean="0"/>
              <a:t>today.</a:t>
            </a:r>
            <a:endParaRPr lang="en-US" altLang="en-US" sz="1900" dirty="0"/>
          </a:p>
          <a:p>
            <a:pPr lvl="1">
              <a:lnSpc>
                <a:spcPct val="110000"/>
              </a:lnSpc>
            </a:pPr>
            <a:r>
              <a:rPr lang="en-US" altLang="en-US" sz="1900" dirty="0" smtClean="0"/>
              <a:t>Need </a:t>
            </a:r>
            <a:r>
              <a:rPr lang="en-US" altLang="en-US" sz="1900" dirty="0"/>
              <a:t>the cheapest fare</a:t>
            </a:r>
            <a:r>
              <a:rPr lang="en-US" altLang="en-US" sz="1900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9917" y="47741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Jurafsky and Martin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62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Beliefs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1641"/>
            <a:ext cx="8566031" cy="35550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Example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Milo believes that Martin ate fish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One possible representation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∃ e,b: ISA(e,Eating) ∧ Eater(e,Martin) ∧ Eaten(e,Fish) ∧ ISA(b,Believing) ∧ Believer(b,Milo) ∧ Believed(b,e)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However this implies (by dropping some of the terms) that “Martin ate fish” (without the Belief event)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Modal logic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Possibility, Temporal Logic, Belief Logic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8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Beliefs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5072" y="1135611"/>
            <a:ext cx="8784336" cy="270299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Want, believe, imagine, know - all introduce hypothetical worlds</a:t>
            </a:r>
          </a:p>
          <a:p>
            <a:pPr eaLnBrk="1" hangingPunct="1"/>
            <a:r>
              <a:rPr lang="en-US" altLang="en-US" sz="2000" dirty="0" smtClean="0"/>
              <a:t>I believe that Mary ate British food.</a:t>
            </a:r>
          </a:p>
          <a:p>
            <a:pPr eaLnBrk="1" hangingPunct="1"/>
            <a:r>
              <a:rPr lang="en-US" altLang="en-US" sz="2000" dirty="0" smtClean="0"/>
              <a:t>Reified example:</a:t>
            </a:r>
          </a:p>
          <a:p>
            <a:pPr lvl="1" eaLnBrk="1" hangingPunct="1"/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∃</a:t>
            </a:r>
            <a:r>
              <a:rPr lang="en-US" altLang="en-US" sz="1600" i="1" dirty="0" smtClean="0"/>
              <a:t> </a:t>
            </a:r>
            <a:r>
              <a:rPr lang="en-US" altLang="en-US" sz="1600" i="1" dirty="0" err="1" smtClean="0"/>
              <a:t>u,v</a:t>
            </a:r>
            <a:r>
              <a:rPr lang="en-US" altLang="en-US" sz="1600" i="1" dirty="0" smtClean="0"/>
              <a:t>: Isa(</a:t>
            </a:r>
            <a:r>
              <a:rPr lang="en-US" altLang="en-US" sz="1600" i="1" dirty="0" err="1" smtClean="0"/>
              <a:t>u,Believing</a:t>
            </a:r>
            <a:r>
              <a:rPr lang="en-US" altLang="en-US" sz="1600" i="1" dirty="0" smtClean="0"/>
              <a:t>)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1600" i="1" dirty="0" smtClean="0">
                <a:sym typeface="Math B"/>
              </a:rPr>
              <a:t> Isa(</a:t>
            </a:r>
            <a:r>
              <a:rPr lang="en-US" altLang="en-US" sz="1600" i="1" dirty="0" err="1" smtClean="0">
                <a:sym typeface="Math B"/>
              </a:rPr>
              <a:t>v,Eating</a:t>
            </a:r>
            <a:r>
              <a:rPr lang="en-US" altLang="en-US" sz="1600" i="1" dirty="0" smtClean="0">
                <a:sym typeface="Math B"/>
              </a:rPr>
              <a:t>)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1600" i="1" dirty="0" smtClean="0">
                <a:sym typeface="Math B"/>
              </a:rPr>
              <a:t> Believer (</a:t>
            </a:r>
            <a:r>
              <a:rPr lang="en-US" altLang="en-US" sz="1600" i="1" dirty="0" err="1" smtClean="0">
                <a:sym typeface="Math B"/>
              </a:rPr>
              <a:t>u,Speaker</a:t>
            </a:r>
            <a:r>
              <a:rPr lang="en-US" altLang="en-US" sz="1600" i="1" dirty="0" smtClean="0">
                <a:sym typeface="Math B"/>
              </a:rPr>
              <a:t>)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1600" i="1" dirty="0" smtClean="0">
                <a:sym typeface="Math B"/>
              </a:rPr>
              <a:t> </a:t>
            </a:r>
            <a:r>
              <a:rPr lang="en-US" altLang="en-US" sz="1600" i="1" dirty="0" err="1" smtClean="0">
                <a:sym typeface="Math B"/>
              </a:rPr>
              <a:t>BelievedProp</a:t>
            </a:r>
            <a:r>
              <a:rPr lang="en-US" altLang="en-US" sz="1600" i="1" dirty="0" smtClean="0">
                <a:sym typeface="Math B"/>
              </a:rPr>
              <a:t>(</a:t>
            </a:r>
            <a:r>
              <a:rPr lang="en-US" altLang="en-US" sz="1600" i="1" dirty="0" err="1" smtClean="0">
                <a:sym typeface="Math B"/>
              </a:rPr>
              <a:t>u,v</a:t>
            </a:r>
            <a:r>
              <a:rPr lang="en-US" altLang="en-US" sz="1600" i="1" dirty="0" smtClean="0">
                <a:sym typeface="Math B"/>
              </a:rPr>
              <a:t>)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1600" i="1" dirty="0" smtClean="0">
                <a:sym typeface="Math B"/>
              </a:rPr>
              <a:t> Eater(</a:t>
            </a:r>
            <a:r>
              <a:rPr lang="en-US" altLang="en-US" sz="1600" i="1" dirty="0" err="1" smtClean="0">
                <a:sym typeface="Math B"/>
              </a:rPr>
              <a:t>v,Mary</a:t>
            </a:r>
            <a:r>
              <a:rPr lang="en-US" altLang="en-US" sz="1600" i="1" dirty="0" smtClean="0">
                <a:sym typeface="Math B"/>
              </a:rPr>
              <a:t>)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1600" i="1" dirty="0" smtClean="0">
                <a:sym typeface="Math B"/>
              </a:rPr>
              <a:t> Eaten(</a:t>
            </a:r>
            <a:r>
              <a:rPr lang="en-US" altLang="en-US" sz="1600" i="1" dirty="0" err="1" smtClean="0">
                <a:sym typeface="Math B"/>
              </a:rPr>
              <a:t>v,BritishFood</a:t>
            </a:r>
            <a:r>
              <a:rPr lang="en-US" altLang="en-US" sz="1600" i="1" dirty="0" smtClean="0">
                <a:sym typeface="Math B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1600" dirty="0" smtClean="0">
                <a:sym typeface="Math B"/>
              </a:rPr>
              <a:t>However this implies also</a:t>
            </a:r>
            <a:r>
              <a:rPr lang="en-US" altLang="en-US" sz="1600" i="1" dirty="0" smtClean="0">
                <a:sym typeface="Math B"/>
              </a:rPr>
              <a:t>:</a:t>
            </a:r>
          </a:p>
          <a:p>
            <a:pPr lvl="1" eaLnBrk="1" hangingPunct="1"/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∃</a:t>
            </a:r>
            <a:r>
              <a:rPr lang="en-US" altLang="en-US" sz="1600" i="1" dirty="0" smtClean="0"/>
              <a:t> </a:t>
            </a:r>
            <a:r>
              <a:rPr lang="en-US" altLang="en-US" sz="1600" i="1" dirty="0" err="1" smtClean="0"/>
              <a:t>u,v</a:t>
            </a:r>
            <a:r>
              <a:rPr lang="en-US" altLang="en-US" sz="1600" i="1" dirty="0" smtClean="0"/>
              <a:t>: </a:t>
            </a:r>
            <a:r>
              <a:rPr lang="en-US" altLang="en-US" sz="1600" i="1" dirty="0" smtClean="0">
                <a:sym typeface="Math B"/>
              </a:rPr>
              <a:t>Isa(</a:t>
            </a:r>
            <a:r>
              <a:rPr lang="en-US" altLang="en-US" sz="1600" i="1" dirty="0" err="1" smtClean="0">
                <a:sym typeface="Math B"/>
              </a:rPr>
              <a:t>v,Eating</a:t>
            </a:r>
            <a:r>
              <a:rPr lang="en-US" altLang="en-US" sz="1600" i="1" dirty="0" smtClean="0">
                <a:sym typeface="Math B"/>
              </a:rPr>
              <a:t>)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1600" i="1" dirty="0" smtClean="0">
                <a:sym typeface="Math B"/>
              </a:rPr>
              <a:t> Eater(</a:t>
            </a:r>
            <a:r>
              <a:rPr lang="en-US" altLang="en-US" sz="1600" i="1" dirty="0" err="1" smtClean="0">
                <a:sym typeface="Math B"/>
              </a:rPr>
              <a:t>v,Mary</a:t>
            </a:r>
            <a:r>
              <a:rPr lang="en-US" altLang="en-US" sz="1600" i="1" dirty="0" smtClean="0">
                <a:sym typeface="Math B"/>
              </a:rPr>
              <a:t>)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1600" i="1" dirty="0" smtClean="0">
                <a:sym typeface="Math B"/>
              </a:rPr>
              <a:t> Eaten(</a:t>
            </a:r>
            <a:r>
              <a:rPr lang="en-US" altLang="en-US" sz="1600" i="1" dirty="0" err="1" smtClean="0">
                <a:sym typeface="Math B"/>
              </a:rPr>
              <a:t>v,BritishFood</a:t>
            </a:r>
            <a:r>
              <a:rPr lang="en-US" altLang="en-US" sz="1600" i="1" dirty="0" smtClean="0">
                <a:sym typeface="Math B"/>
              </a:rPr>
              <a:t>)</a:t>
            </a:r>
          </a:p>
          <a:p>
            <a:pPr eaLnBrk="1" hangingPunct="1"/>
            <a:r>
              <a:rPr lang="en-US" altLang="en-US" sz="2000" dirty="0" smtClean="0">
                <a:sym typeface="Math B"/>
              </a:rPr>
              <a:t>Modal operators:</a:t>
            </a:r>
          </a:p>
          <a:p>
            <a:pPr lvl="1" eaLnBrk="1" hangingPunct="1"/>
            <a:r>
              <a:rPr lang="en-US" altLang="en-US" sz="1600" i="1" dirty="0" smtClean="0">
                <a:sym typeface="Math B"/>
              </a:rPr>
              <a:t>Believing(</a:t>
            </a:r>
            <a:r>
              <a:rPr lang="en-US" altLang="en-US" sz="1600" i="1" dirty="0" err="1" smtClean="0">
                <a:sym typeface="Math B"/>
              </a:rPr>
              <a:t>Speaker,Eating</a:t>
            </a:r>
            <a:r>
              <a:rPr lang="en-US" altLang="en-US" sz="1600" i="1" dirty="0" smtClean="0">
                <a:sym typeface="Math B"/>
              </a:rPr>
              <a:t>(</a:t>
            </a:r>
            <a:r>
              <a:rPr lang="en-US" altLang="en-US" sz="1600" i="1" dirty="0" err="1" smtClean="0">
                <a:sym typeface="Math B"/>
              </a:rPr>
              <a:t>Mary,BritishFood</a:t>
            </a:r>
            <a:r>
              <a:rPr lang="en-US" altLang="en-US" sz="1600" i="1" dirty="0" smtClean="0">
                <a:sym typeface="Math B"/>
              </a:rPr>
              <a:t>))    - </a:t>
            </a:r>
            <a:r>
              <a:rPr lang="en-US" altLang="en-US" sz="1600" dirty="0" smtClean="0">
                <a:sym typeface="Math B"/>
              </a:rPr>
              <a:t>not FOPC! – predicates in FOPC hold between objects, not between relations.</a:t>
            </a:r>
          </a:p>
          <a:p>
            <a:pPr lvl="1" eaLnBrk="1" hangingPunct="1"/>
            <a:r>
              <a:rPr lang="en-US" altLang="en-US" sz="1600" i="1" dirty="0" smtClean="0">
                <a:sym typeface="Math B"/>
              </a:rPr>
              <a:t>Believes(Speaker,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∃</a:t>
            </a:r>
            <a:r>
              <a:rPr lang="en-US" altLang="en-US" sz="1600" i="1" dirty="0" smtClean="0"/>
              <a:t> v: </a:t>
            </a:r>
            <a:r>
              <a:rPr lang="en-US" altLang="en-US" sz="1600" i="1" dirty="0" smtClean="0">
                <a:sym typeface="Math B"/>
              </a:rPr>
              <a:t>ISA(</a:t>
            </a:r>
            <a:r>
              <a:rPr lang="en-US" altLang="en-US" sz="1600" i="1" dirty="0" err="1" smtClean="0">
                <a:sym typeface="Math B"/>
              </a:rPr>
              <a:t>v,Eating</a:t>
            </a:r>
            <a:r>
              <a:rPr lang="en-US" altLang="en-US" sz="1600" i="1" dirty="0" smtClean="0">
                <a:sym typeface="Math B"/>
              </a:rPr>
              <a:t>)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1600" i="1" dirty="0" smtClean="0">
                <a:sym typeface="Math B"/>
              </a:rPr>
              <a:t> Eater(</a:t>
            </a:r>
            <a:r>
              <a:rPr lang="en-US" altLang="en-US" sz="1600" i="1" dirty="0" err="1" smtClean="0">
                <a:sym typeface="Math B"/>
              </a:rPr>
              <a:t>v,Mary</a:t>
            </a:r>
            <a:r>
              <a:rPr lang="en-US" altLang="en-US" sz="1600" i="1" dirty="0" smtClean="0">
                <a:sym typeface="Math B"/>
              </a:rPr>
              <a:t>) </a:t>
            </a:r>
            <a:r>
              <a:rPr lang="en-US" alt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1600" i="1" dirty="0" smtClean="0">
                <a:sym typeface="Math B"/>
              </a:rPr>
              <a:t> Eaten(</a:t>
            </a:r>
            <a:r>
              <a:rPr lang="en-US" altLang="en-US" sz="1600" i="1" dirty="0" err="1" smtClean="0">
                <a:sym typeface="Math B"/>
              </a:rPr>
              <a:t>v,BritishFood</a:t>
            </a:r>
            <a:r>
              <a:rPr lang="en-US" altLang="en-US" sz="1600" i="1" dirty="0" smtClean="0">
                <a:sym typeface="Math B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8119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3255"/>
            <a:ext cx="8229600" cy="2702991"/>
          </a:xfrm>
        </p:spPr>
        <p:txBody>
          <a:bodyPr/>
          <a:lstStyle/>
          <a:p>
            <a:r>
              <a:rPr lang="en-US" dirty="0" smtClean="0"/>
              <a:t>Distribution over models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26" y="1855099"/>
            <a:ext cx="6587413" cy="29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9917" y="47741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[</a:t>
            </a:r>
            <a:r>
              <a:rPr lang="en-US" dirty="0" err="1" smtClean="0">
                <a:solidFill>
                  <a:prstClr val="black"/>
                </a:solidFill>
              </a:rPr>
              <a:t>Domingos</a:t>
            </a:r>
            <a:r>
              <a:rPr lang="en-US" dirty="0" smtClean="0">
                <a:solidFill>
                  <a:prstClr val="black"/>
                </a:solidFill>
              </a:rPr>
              <a:t> et al]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7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05607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Other Logics</a:t>
            </a:r>
            <a:br>
              <a:rPr lang="en-US" dirty="0" smtClean="0"/>
            </a:br>
            <a:r>
              <a:rPr lang="en-US" dirty="0" smtClean="0"/>
              <a:t>(from 3.6.3)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inc(x) = </a:t>
            </a:r>
            <a:r>
              <a:rPr lang="el-GR" i="1" dirty="0" smtClean="0"/>
              <a:t>λ</a:t>
            </a:r>
            <a:r>
              <a:rPr lang="en-US" dirty="0" smtClean="0"/>
              <a:t>x x+1</a:t>
            </a:r>
          </a:p>
          <a:p>
            <a:pPr lvl="1"/>
            <a:r>
              <a:rPr lang="en-US" dirty="0" smtClean="0"/>
              <a:t>then inc(4) = (</a:t>
            </a:r>
            <a:r>
              <a:rPr lang="el-GR" i="1" dirty="0" smtClean="0"/>
              <a:t>λ</a:t>
            </a:r>
            <a:r>
              <a:rPr lang="en-US" dirty="0" smtClean="0"/>
              <a:t>x x+1)(4) = 5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add(x,y) = </a:t>
            </a:r>
            <a:r>
              <a:rPr lang="el-GR" i="1" dirty="0" smtClean="0"/>
              <a:t>λ</a:t>
            </a:r>
            <a:r>
              <a:rPr lang="en-US" dirty="0" smtClean="0"/>
              <a:t>x,</a:t>
            </a:r>
            <a:r>
              <a:rPr lang="el-GR" i="1" dirty="0" smtClean="0"/>
              <a:t>λ</a:t>
            </a:r>
            <a:r>
              <a:rPr lang="en-US" dirty="0" smtClean="0"/>
              <a:t>y(x+y)</a:t>
            </a:r>
          </a:p>
          <a:p>
            <a:pPr lvl="1"/>
            <a:r>
              <a:rPr lang="en-US" dirty="0" smtClean="0"/>
              <a:t>then add(3,4) = (</a:t>
            </a:r>
            <a:r>
              <a:rPr lang="el-GR" i="1" dirty="0" smtClean="0"/>
              <a:t>λ</a:t>
            </a:r>
            <a:r>
              <a:rPr lang="en-US" dirty="0" smtClean="0"/>
              <a:t>x,</a:t>
            </a:r>
            <a:r>
              <a:rPr lang="el-GR" i="1" dirty="0" smtClean="0"/>
              <a:t>λ</a:t>
            </a:r>
            <a:r>
              <a:rPr lang="en-US" dirty="0" smtClean="0"/>
              <a:t>y(x+y))(3)(4)= (</a:t>
            </a:r>
            <a:r>
              <a:rPr lang="el-GR" i="1" dirty="0" smtClean="0"/>
              <a:t>λ</a:t>
            </a:r>
            <a:r>
              <a:rPr lang="en-US" dirty="0" smtClean="0"/>
              <a:t>y 3+y)(4) = 3+4 =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Useful for semantic parsing (see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Modal operators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Beliefs</a:t>
            </a:r>
          </a:p>
          <a:p>
            <a:pPr eaLnBrk="1" hangingPunct="1"/>
            <a:r>
              <a:rPr lang="en-US" altLang="en-US" dirty="0" smtClean="0"/>
              <a:t>Knowledge</a:t>
            </a:r>
          </a:p>
          <a:p>
            <a:pPr eaLnBrk="1" hangingPunct="1"/>
            <a:r>
              <a:rPr lang="en-US" altLang="en-US" dirty="0" smtClean="0"/>
              <a:t>Assertions</a:t>
            </a:r>
          </a:p>
          <a:p>
            <a:pPr eaLnBrk="1" hangingPunct="1"/>
            <a:r>
              <a:rPr lang="en-US" altLang="en-US" dirty="0" smtClean="0"/>
              <a:t>Issues: </a:t>
            </a:r>
            <a:br>
              <a:rPr lang="en-US" altLang="en-US" dirty="0" smtClean="0"/>
            </a:br>
            <a:r>
              <a:rPr lang="en-US" altLang="en-US" i="1" dirty="0" smtClean="0"/>
              <a:t>If you are interested in baseball, the Red Sox are playing tonight.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01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41774"/>
            <a:ext cx="8566031" cy="32417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Martin went from the kitchen to the yard</a:t>
            </a:r>
          </a:p>
          <a:p>
            <a:pPr lvl="1"/>
            <a:r>
              <a:rPr lang="en-US" dirty="0" smtClean="0"/>
              <a:t>ISA(e,Going) ^ Goer(e,Martin) ^ Origin (e,kitchen) ^ Target (e,yard)</a:t>
            </a:r>
          </a:p>
          <a:p>
            <a:r>
              <a:rPr lang="en-US" dirty="0" smtClean="0"/>
              <a:t>Issues</a:t>
            </a:r>
            <a:endParaRPr lang="en-US" dirty="0" smtClean="0"/>
          </a:p>
          <a:p>
            <a:pPr lvl="1"/>
            <a:r>
              <a:rPr lang="en-US" dirty="0" smtClean="0"/>
              <a:t>no tense information: past? present? future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PresidentOf</a:t>
            </a:r>
            <a:r>
              <a:rPr lang="en-US" dirty="0" smtClean="0"/>
              <a:t> (“USA”, “Donald Trump”)</a:t>
            </a:r>
          </a:p>
          <a:p>
            <a:pPr lvl="1"/>
            <a:r>
              <a:rPr lang="en-US" dirty="0" err="1" smtClean="0"/>
              <a:t>PresidentOf</a:t>
            </a:r>
            <a:r>
              <a:rPr lang="en-US" dirty="0" smtClean="0"/>
              <a:t> (“USA”, Harry Truman”)</a:t>
            </a:r>
            <a:endParaRPr lang="en-US" dirty="0" smtClean="0"/>
          </a:p>
          <a:p>
            <a:r>
              <a:rPr lang="en-US" dirty="0" smtClean="0"/>
              <a:t>Fluents</a:t>
            </a:r>
          </a:p>
          <a:p>
            <a:pPr lvl="1"/>
            <a:r>
              <a:rPr lang="en-US" dirty="0" smtClean="0"/>
              <a:t>A predicate that is true at a given time: T(f,t)</a:t>
            </a:r>
          </a:p>
        </p:txBody>
      </p:sp>
    </p:spTree>
    <p:extLst>
      <p:ext uri="{BB962C8B-B14F-4D97-AF65-F5344CB8AC3E}">
        <p14:creationId xmlns:p14="http://schemas.microsoft.com/office/powerpoint/2010/main" val="4023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Logic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60" y="1013449"/>
            <a:ext cx="6257731" cy="369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85655" y="477416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Slide </a:t>
            </a:r>
            <a:r>
              <a:rPr lang="en-US" dirty="0" smtClean="0">
                <a:solidFill>
                  <a:prstClr val="black"/>
                </a:solidFill>
              </a:rPr>
              <a:t>from </a:t>
            </a:r>
            <a:r>
              <a:rPr lang="en-US" dirty="0" smtClean="0">
                <a:solidFill>
                  <a:prstClr val="black"/>
                </a:solidFill>
              </a:rPr>
              <a:t>Percy Liang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9" y="1145268"/>
            <a:ext cx="8753277" cy="333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9917" y="4774168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Russell and </a:t>
            </a:r>
            <a:r>
              <a:rPr lang="en-US" dirty="0" err="1" smtClean="0">
                <a:solidFill>
                  <a:prstClr val="black"/>
                </a:solidFill>
              </a:rPr>
              <a:t>Norvig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1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Representing Time</a:t>
            </a:r>
          </a:p>
        </p:txBody>
      </p:sp>
      <p:pic>
        <p:nvPicPr>
          <p:cNvPr id="40963" name="fig 17.5.jpg" descr="fig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7" y="1574358"/>
            <a:ext cx="86106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9917" y="47741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Jurafsky and Martin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Representing time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∃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i,e,w,t</a:t>
            </a:r>
            <a:r>
              <a:rPr lang="en-US" altLang="en-US" sz="2800" i="1" dirty="0" smtClean="0"/>
              <a:t>: Isa(</a:t>
            </a:r>
            <a:r>
              <a:rPr lang="en-US" altLang="en-US" sz="2800" i="1" dirty="0" err="1" smtClean="0"/>
              <a:t>w,Arriving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Arriver(</a:t>
            </a:r>
            <a:r>
              <a:rPr lang="en-US" altLang="en-US" sz="2800" i="1" dirty="0" err="1" smtClean="0"/>
              <a:t>w,Speaker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Destination(</a:t>
            </a:r>
            <a:r>
              <a:rPr lang="en-US" altLang="en-US" sz="2800" i="1" dirty="0" err="1" smtClean="0"/>
              <a:t>w,NewYork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IntervalOf</a:t>
            </a:r>
            <a:r>
              <a:rPr lang="en-US" altLang="en-US" sz="2800" i="1" dirty="0" smtClean="0"/>
              <a:t>(</a:t>
            </a:r>
            <a:r>
              <a:rPr lang="en-US" altLang="en-US" sz="2800" i="1" dirty="0" err="1" smtClean="0"/>
              <a:t>w,i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EndPoint</a:t>
            </a:r>
            <a:r>
              <a:rPr lang="en-US" altLang="en-US" sz="2800" i="1" dirty="0" smtClean="0"/>
              <a:t>(</a:t>
            </a:r>
            <a:r>
              <a:rPr lang="en-US" altLang="en-US" sz="2800" i="1" dirty="0" err="1" smtClean="0"/>
              <a:t>i,e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>
                <a:sym typeface="Math B"/>
              </a:rPr>
              <a:t> Precedes (</a:t>
            </a:r>
            <a:r>
              <a:rPr lang="en-US" altLang="en-US" sz="2800" i="1" dirty="0" err="1" smtClean="0">
                <a:sym typeface="Math B"/>
              </a:rPr>
              <a:t>e,Now</a:t>
            </a:r>
            <a:r>
              <a:rPr lang="en-US" altLang="en-US" sz="2800" i="1" dirty="0" smtClean="0">
                <a:sym typeface="Math B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∃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i,e,w,t</a:t>
            </a:r>
            <a:r>
              <a:rPr lang="en-US" altLang="en-US" sz="2800" i="1" dirty="0" smtClean="0"/>
              <a:t>: Isa(</a:t>
            </a:r>
            <a:r>
              <a:rPr lang="en-US" altLang="en-US" sz="2800" i="1" dirty="0" err="1" smtClean="0"/>
              <a:t>w,Arriving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Arriver(</a:t>
            </a:r>
            <a:r>
              <a:rPr lang="en-US" altLang="en-US" sz="2800" i="1" dirty="0" err="1" smtClean="0"/>
              <a:t>w,Speaker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Destination(</a:t>
            </a:r>
            <a:r>
              <a:rPr lang="en-US" altLang="en-US" sz="2800" i="1" dirty="0" err="1" smtClean="0"/>
              <a:t>w,NewYork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IntervalOf</a:t>
            </a:r>
            <a:r>
              <a:rPr lang="en-US" altLang="en-US" sz="2800" i="1" dirty="0" smtClean="0"/>
              <a:t>(</a:t>
            </a:r>
            <a:r>
              <a:rPr lang="en-US" altLang="en-US" sz="2800" i="1" dirty="0" err="1" smtClean="0"/>
              <a:t>w,i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MemberOf</a:t>
            </a:r>
            <a:r>
              <a:rPr lang="en-US" altLang="en-US" sz="2800" i="1" dirty="0" smtClean="0"/>
              <a:t>(</a:t>
            </a:r>
            <a:r>
              <a:rPr lang="en-US" altLang="en-US" sz="2800" i="1" dirty="0" err="1" smtClean="0"/>
              <a:t>i,Now</a:t>
            </a:r>
            <a:r>
              <a:rPr lang="en-US" altLang="en-US" sz="2800" i="1" dirty="0" smtClean="0"/>
              <a:t>)</a:t>
            </a:r>
            <a:endParaRPr lang="en-US" altLang="en-US" sz="2800" i="1" dirty="0" smtClean="0">
              <a:sym typeface="Math B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∃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i,e,w,t</a:t>
            </a:r>
            <a:r>
              <a:rPr lang="en-US" altLang="en-US" sz="2800" i="1" dirty="0" smtClean="0"/>
              <a:t>: Isa(</a:t>
            </a:r>
            <a:r>
              <a:rPr lang="en-US" altLang="en-US" sz="2800" i="1" dirty="0" err="1" smtClean="0"/>
              <a:t>w,Arriving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Arriver(</a:t>
            </a:r>
            <a:r>
              <a:rPr lang="en-US" altLang="en-US" sz="2800" i="1" dirty="0" err="1" smtClean="0"/>
              <a:t>w,Speaker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Destination(</a:t>
            </a:r>
            <a:r>
              <a:rPr lang="en-US" altLang="en-US" sz="2800" i="1" dirty="0" err="1" smtClean="0"/>
              <a:t>w,NewYork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IntervalOf</a:t>
            </a:r>
            <a:r>
              <a:rPr lang="en-US" altLang="en-US" sz="2800" i="1" dirty="0" smtClean="0"/>
              <a:t>(</a:t>
            </a:r>
            <a:r>
              <a:rPr lang="en-US" altLang="en-US" sz="2800" i="1" dirty="0" err="1" smtClean="0"/>
              <a:t>w,i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StartPoint</a:t>
            </a:r>
            <a:r>
              <a:rPr lang="en-US" altLang="en-US" sz="2800" i="1" dirty="0" smtClean="0"/>
              <a:t>(</a:t>
            </a:r>
            <a:r>
              <a:rPr lang="en-US" altLang="en-US" sz="2800" i="1" dirty="0" err="1" smtClean="0"/>
              <a:t>i,s</a:t>
            </a:r>
            <a:r>
              <a:rPr lang="en-US" altLang="en-US" sz="2800" i="1" dirty="0" smtClean="0"/>
              <a:t>) </a:t>
            </a:r>
            <a:r>
              <a:rPr lang="en-US" alt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∧</a:t>
            </a:r>
            <a:r>
              <a:rPr lang="en-US" altLang="en-US" sz="2800" i="1" dirty="0" smtClean="0">
                <a:sym typeface="Math B"/>
              </a:rPr>
              <a:t> Precedes (</a:t>
            </a:r>
            <a:r>
              <a:rPr lang="en-US" altLang="en-US" sz="2800" i="1" dirty="0" err="1" smtClean="0">
                <a:sym typeface="Math B"/>
              </a:rPr>
              <a:t>Now,s</a:t>
            </a:r>
            <a:r>
              <a:rPr lang="en-US" altLang="en-US" sz="2800" i="1" dirty="0" smtClean="0">
                <a:sym typeface="Math B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9917" y="47741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Jurafsky and Martin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48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4" grpId="0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42737</TotalTime>
  <Words>489</Words>
  <Application>Microsoft Office PowerPoint</Application>
  <PresentationFormat>On-screen Show (16:9)</PresentationFormat>
  <Paragraphs>90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UM-coursera-052814</vt:lpstr>
      <vt:lpstr>Custom Design</vt:lpstr>
      <vt:lpstr>AI</vt:lpstr>
      <vt:lpstr>Artificial Intelligence</vt:lpstr>
      <vt:lpstr>Lambda Expressions</vt:lpstr>
      <vt:lpstr>Modal operators</vt:lpstr>
      <vt:lpstr>Representing Time</vt:lpstr>
      <vt:lpstr>Temporal Logic</vt:lpstr>
      <vt:lpstr>Representing Time</vt:lpstr>
      <vt:lpstr>Representing Time</vt:lpstr>
      <vt:lpstr>Representing time</vt:lpstr>
      <vt:lpstr>Representing time</vt:lpstr>
      <vt:lpstr>Aspect</vt:lpstr>
      <vt:lpstr>Representing Beliefs</vt:lpstr>
      <vt:lpstr>Representing Beliefs</vt:lpstr>
      <vt:lpstr>Markov Logic</vt:lpstr>
      <vt:lpstr>AI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499</cp:revision>
  <dcterms:created xsi:type="dcterms:W3CDTF">2014-05-29T18:54:38Z</dcterms:created>
  <dcterms:modified xsi:type="dcterms:W3CDTF">2017-09-27T17:16:06Z</dcterms:modified>
</cp:coreProperties>
</file>