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82"/>
  </p:notesMasterIdLst>
  <p:sldIdLst>
    <p:sldId id="616" r:id="rId3"/>
    <p:sldId id="882" r:id="rId4"/>
    <p:sldId id="883" r:id="rId5"/>
    <p:sldId id="884" r:id="rId6"/>
    <p:sldId id="1136" r:id="rId7"/>
    <p:sldId id="1137" r:id="rId8"/>
    <p:sldId id="1138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1159" r:id="rId21"/>
    <p:sldId id="896" r:id="rId22"/>
    <p:sldId id="1151" r:id="rId23"/>
    <p:sldId id="897" r:id="rId24"/>
    <p:sldId id="898" r:id="rId25"/>
    <p:sldId id="899" r:id="rId26"/>
    <p:sldId id="900" r:id="rId27"/>
    <p:sldId id="901" r:id="rId28"/>
    <p:sldId id="902" r:id="rId29"/>
    <p:sldId id="903" r:id="rId30"/>
    <p:sldId id="904" r:id="rId31"/>
    <p:sldId id="905" r:id="rId32"/>
    <p:sldId id="922" r:id="rId33"/>
    <p:sldId id="923" r:id="rId34"/>
    <p:sldId id="924" r:id="rId35"/>
    <p:sldId id="925" r:id="rId36"/>
    <p:sldId id="926" r:id="rId37"/>
    <p:sldId id="927" r:id="rId38"/>
    <p:sldId id="928" r:id="rId39"/>
    <p:sldId id="929" r:id="rId40"/>
    <p:sldId id="930" r:id="rId41"/>
    <p:sldId id="931" r:id="rId42"/>
    <p:sldId id="932" r:id="rId43"/>
    <p:sldId id="933" r:id="rId44"/>
    <p:sldId id="934" r:id="rId45"/>
    <p:sldId id="935" r:id="rId46"/>
    <p:sldId id="936" r:id="rId47"/>
    <p:sldId id="937" r:id="rId48"/>
    <p:sldId id="938" r:id="rId49"/>
    <p:sldId id="939" r:id="rId50"/>
    <p:sldId id="940" r:id="rId51"/>
    <p:sldId id="941" r:id="rId52"/>
    <p:sldId id="942" r:id="rId53"/>
    <p:sldId id="943" r:id="rId54"/>
    <p:sldId id="944" r:id="rId55"/>
    <p:sldId id="945" r:id="rId56"/>
    <p:sldId id="946" r:id="rId57"/>
    <p:sldId id="947" r:id="rId58"/>
    <p:sldId id="948" r:id="rId59"/>
    <p:sldId id="949" r:id="rId60"/>
    <p:sldId id="958" r:id="rId61"/>
    <p:sldId id="959" r:id="rId62"/>
    <p:sldId id="960" r:id="rId63"/>
    <p:sldId id="961" r:id="rId64"/>
    <p:sldId id="962" r:id="rId65"/>
    <p:sldId id="963" r:id="rId66"/>
    <p:sldId id="964" r:id="rId67"/>
    <p:sldId id="965" r:id="rId68"/>
    <p:sldId id="966" r:id="rId69"/>
    <p:sldId id="967" r:id="rId70"/>
    <p:sldId id="968" r:id="rId71"/>
    <p:sldId id="1132" r:id="rId72"/>
    <p:sldId id="1152" r:id="rId73"/>
    <p:sldId id="1154" r:id="rId74"/>
    <p:sldId id="1155" r:id="rId75"/>
    <p:sldId id="1153" r:id="rId76"/>
    <p:sldId id="1157" r:id="rId77"/>
    <p:sldId id="1156" r:id="rId78"/>
    <p:sldId id="1158" r:id="rId79"/>
    <p:sldId id="969" r:id="rId80"/>
    <p:sldId id="970" r:id="rId8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56" d="100"/>
          <a:sy n="156" d="100"/>
        </p:scale>
        <p:origin x="-96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69C1FE-1E9B-4B67-B1D0-AB4C77798166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00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F6274E-F4F2-4514-B0EF-A344632F8FD8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942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E5A2F3-CF56-47C4-BC9D-EEFFECD77BF7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088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://www.umop.com/rps101/rps101chart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Core of many computer games</a:t>
            </a:r>
          </a:p>
          <a:p>
            <a:pPr eaLnBrk="1" hangingPunct="1"/>
            <a:r>
              <a:rPr lang="en-US" altLang="en-US" dirty="0" smtClean="0"/>
              <a:t>Pertains primarily to:</a:t>
            </a:r>
          </a:p>
          <a:p>
            <a:pPr lvl="1" eaLnBrk="1" hangingPunct="1"/>
            <a:r>
              <a:rPr lang="en-US" altLang="en-US" dirty="0" smtClean="0"/>
              <a:t>Turn based games</a:t>
            </a:r>
          </a:p>
          <a:p>
            <a:pPr lvl="1" eaLnBrk="1" hangingPunct="1"/>
            <a:r>
              <a:rPr lang="en-US" altLang="en-US" dirty="0" smtClean="0"/>
              <a:t>Two players</a:t>
            </a:r>
          </a:p>
          <a:p>
            <a:pPr lvl="1" eaLnBrk="1" hangingPunct="1"/>
            <a:r>
              <a:rPr lang="en-US" altLang="en-US" dirty="0" smtClean="0"/>
              <a:t>Players with “perfect knowledge”</a:t>
            </a:r>
          </a:p>
        </p:txBody>
      </p:sp>
    </p:spTree>
    <p:extLst>
      <p:ext uri="{BB962C8B-B14F-4D97-AF65-F5344CB8AC3E}">
        <p14:creationId xmlns:p14="http://schemas.microsoft.com/office/powerpoint/2010/main" val="5503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556" y="392471"/>
            <a:ext cx="9016832" cy="70184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Game tree (2-player, deterministic, turns)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04" y="1018980"/>
            <a:ext cx="6072093" cy="403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Nodes are states</a:t>
            </a:r>
          </a:p>
          <a:p>
            <a:pPr eaLnBrk="1" hangingPunct="1"/>
            <a:r>
              <a:rPr lang="en-US" altLang="en-US" dirty="0" smtClean="0"/>
              <a:t>Edges are decisions</a:t>
            </a:r>
          </a:p>
          <a:p>
            <a:pPr eaLnBrk="1" hangingPunct="1"/>
            <a:r>
              <a:rPr lang="en-US" altLang="en-US" dirty="0" smtClean="0"/>
              <a:t>Levels are called “</a:t>
            </a:r>
            <a:r>
              <a:rPr lang="en-US" altLang="en-US" dirty="0" err="1" smtClean="0"/>
              <a:t>plys</a:t>
            </a:r>
            <a:r>
              <a:rPr lang="en-US" alt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6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Approach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Given a game tree, what would be the most straightforward playing approach?</a:t>
            </a:r>
          </a:p>
          <a:p>
            <a:pPr eaLnBrk="1" hangingPunct="1"/>
            <a:r>
              <a:rPr lang="en-US" altLang="en-US" dirty="0" smtClean="0"/>
              <a:t>Any potential problems?</a:t>
            </a:r>
          </a:p>
        </p:txBody>
      </p:sp>
    </p:spTree>
    <p:extLst>
      <p:ext uri="{BB962C8B-B14F-4D97-AF65-F5344CB8AC3E}">
        <p14:creationId xmlns:p14="http://schemas.microsoft.com/office/powerpoint/2010/main" val="34575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 smtClean="0"/>
              <a:t>Mini</a:t>
            </a:r>
            <a:r>
              <a:rPr lang="en-US" altLang="en-US" dirty="0" smtClean="0"/>
              <a:t>mizing the </a:t>
            </a:r>
            <a:r>
              <a:rPr lang="en-US" altLang="en-US" b="1" u="sng" dirty="0" smtClean="0"/>
              <a:t>max</a:t>
            </a:r>
            <a:r>
              <a:rPr lang="en-US" altLang="en-US" dirty="0" smtClean="0"/>
              <a:t>imum possible loss</a:t>
            </a:r>
          </a:p>
          <a:p>
            <a:pPr eaLnBrk="1" hangingPunct="1"/>
            <a:r>
              <a:rPr lang="en-US" altLang="en-US" dirty="0" smtClean="0"/>
              <a:t>Choose move which results in best state</a:t>
            </a:r>
          </a:p>
          <a:p>
            <a:pPr lvl="1" eaLnBrk="1" hangingPunct="1"/>
            <a:r>
              <a:rPr lang="en-US" altLang="en-US" dirty="0" smtClean="0"/>
              <a:t>Select highest expected score for you</a:t>
            </a:r>
          </a:p>
          <a:p>
            <a:pPr eaLnBrk="1" hangingPunct="1"/>
            <a:r>
              <a:rPr lang="en-US" altLang="en-US" dirty="0" smtClean="0"/>
              <a:t>Assume opponent is playing optimally too</a:t>
            </a:r>
          </a:p>
          <a:p>
            <a:pPr lvl="1" eaLnBrk="1" hangingPunct="1"/>
            <a:r>
              <a:rPr lang="en-US" altLang="en-US" dirty="0" smtClean="0"/>
              <a:t>Will choose lowest expected score for you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8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68666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Minimax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0509"/>
            <a:ext cx="8229600" cy="32672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Perfect play for deterministic games</a:t>
            </a:r>
          </a:p>
          <a:p>
            <a:pPr eaLnBrk="1" hangingPunct="1"/>
            <a:r>
              <a:rPr lang="en-US" altLang="en-US" sz="2000" dirty="0" smtClean="0"/>
              <a:t>Idea: choose move to position with highest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minimax</a:t>
            </a:r>
            <a:r>
              <a:rPr lang="en-US" altLang="en-US" sz="2000" dirty="0" smtClean="0">
                <a:solidFill>
                  <a:srgbClr val="FF0000"/>
                </a:solidFill>
              </a:rPr>
              <a:t> value</a:t>
            </a:r>
            <a:r>
              <a:rPr lang="en-US" altLang="en-US" sz="2000" dirty="0" smtClean="0"/>
              <a:t> </a:t>
            </a:r>
            <a:br>
              <a:rPr lang="en-US" altLang="en-US" sz="2000" dirty="0" smtClean="0"/>
            </a:br>
            <a:r>
              <a:rPr lang="en-US" altLang="en-US" sz="2000" dirty="0" smtClean="0"/>
              <a:t>	= best achievable payoff against best play</a:t>
            </a:r>
          </a:p>
          <a:p>
            <a:pPr eaLnBrk="1" hangingPunct="1"/>
            <a:r>
              <a:rPr lang="en-US" altLang="en-US" sz="2000" dirty="0" smtClean="0"/>
              <a:t>E.g., 2-ply game:</a:t>
            </a:r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50" y="2353152"/>
            <a:ext cx="6304162" cy="245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63" y="1094314"/>
            <a:ext cx="6404475" cy="385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minimax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400" dirty="0" smtClean="0"/>
              <a:t> Yes (if tree is finite)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400" dirty="0" smtClean="0"/>
              <a:t> Yes (against an optimal opponent)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Time complexity?</a:t>
            </a:r>
            <a:r>
              <a:rPr lang="en-US" altLang="en-US" sz="2400" dirty="0" smtClean="0"/>
              <a:t> O(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m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C0099"/>
                </a:solidFill>
              </a:rPr>
              <a:t>Space complexity?</a:t>
            </a:r>
            <a:r>
              <a:rPr lang="en-US" altLang="en-US" sz="2400" dirty="0" smtClean="0"/>
              <a:t> O(</a:t>
            </a:r>
            <a:r>
              <a:rPr lang="en-US" altLang="en-US" sz="2400" dirty="0" err="1" smtClean="0"/>
              <a:t>bm</a:t>
            </a:r>
            <a:r>
              <a:rPr lang="en-US" altLang="en-US" sz="2400" dirty="0" smtClean="0"/>
              <a:t>) (depth-first exploration)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For chess, b </a:t>
            </a:r>
            <a:r>
              <a:rPr lang="en-US" altLang="en-US" sz="2400" dirty="0" smtClean="0">
                <a:cs typeface="Arial" charset="0"/>
              </a:rPr>
              <a:t>≈</a:t>
            </a:r>
            <a:r>
              <a:rPr lang="en-US" altLang="en-US" sz="2400" dirty="0" smtClean="0"/>
              <a:t> 35, m </a:t>
            </a:r>
            <a:r>
              <a:rPr lang="en-US" altLang="en-US" sz="2400" dirty="0" smtClean="0">
                <a:cs typeface="Arial" charset="0"/>
              </a:rPr>
              <a:t>≈</a:t>
            </a:r>
            <a:r>
              <a:rPr lang="en-US" altLang="en-US" sz="2400" dirty="0" smtClean="0"/>
              <a:t>100 for "reasonable" games</a:t>
            </a:r>
            <a:br>
              <a:rPr lang="en-US" altLang="en-US" sz="2400" dirty="0" smtClean="0"/>
            </a:br>
            <a:r>
              <a:rPr lang="en-US" altLang="en-US" sz="24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400" dirty="0" smtClean="0"/>
              <a:t> exact solution completely infeasible</a:t>
            </a:r>
          </a:p>
        </p:txBody>
      </p:sp>
    </p:spTree>
    <p:extLst>
      <p:ext uri="{BB962C8B-B14F-4D97-AF65-F5344CB8AC3E}">
        <p14:creationId xmlns:p14="http://schemas.microsoft.com/office/powerpoint/2010/main" val="7828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limits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Suppose we have 100 </a:t>
            </a:r>
            <a:r>
              <a:rPr lang="en-US" altLang="en-US" sz="2800" dirty="0" err="1" smtClean="0"/>
              <a:t>secs</a:t>
            </a:r>
            <a:r>
              <a:rPr lang="en-US" altLang="en-US" sz="2800" dirty="0" smtClean="0"/>
              <a:t>, explore 10</a:t>
            </a:r>
            <a:r>
              <a:rPr lang="en-US" altLang="en-US" sz="2800" baseline="30000" dirty="0" smtClean="0"/>
              <a:t>4</a:t>
            </a:r>
            <a:r>
              <a:rPr lang="en-US" altLang="en-US" sz="2800" dirty="0" smtClean="0"/>
              <a:t> nodes/sec</a:t>
            </a:r>
            <a:br>
              <a:rPr lang="en-US" altLang="en-US" sz="2800" dirty="0" smtClean="0"/>
            </a:br>
            <a:r>
              <a:rPr lang="en-US" altLang="en-US" sz="28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accent2"/>
                </a:solidFill>
              </a:rPr>
              <a:t>10</a:t>
            </a:r>
            <a:r>
              <a:rPr lang="en-US" altLang="en-US" sz="2800" baseline="30000" dirty="0" smtClean="0">
                <a:solidFill>
                  <a:schemeClr val="accent2"/>
                </a:solidFill>
              </a:rPr>
              <a:t>6</a:t>
            </a:r>
            <a:r>
              <a:rPr lang="en-US" altLang="en-US" sz="2800" dirty="0" smtClean="0">
                <a:solidFill>
                  <a:schemeClr val="accent2"/>
                </a:solidFill>
              </a:rPr>
              <a:t> </a:t>
            </a:r>
            <a:r>
              <a:rPr lang="en-US" altLang="en-US" sz="2800" dirty="0" smtClean="0"/>
              <a:t>nodes per move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Standard approach: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cutoff test: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e.g., depth limit (perhaps add </a:t>
            </a:r>
            <a:r>
              <a:rPr lang="en-US" altLang="en-US" sz="2400" dirty="0" smtClean="0">
                <a:solidFill>
                  <a:srgbClr val="FF0000"/>
                </a:solidFill>
              </a:rPr>
              <a:t>quiescence search</a:t>
            </a:r>
            <a:r>
              <a:rPr lang="en-US" altLang="en-US" sz="2400" dirty="0" smtClean="0"/>
              <a:t>)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</a:rPr>
              <a:t>evaluation function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= estimated desirability of position</a:t>
            </a:r>
          </a:p>
        </p:txBody>
      </p:sp>
    </p:spTree>
    <p:extLst>
      <p:ext uri="{BB962C8B-B14F-4D97-AF65-F5344CB8AC3E}">
        <p14:creationId xmlns:p14="http://schemas.microsoft.com/office/powerpoint/2010/main" val="21013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http://homepage.ufp.pt/jtorres/ensino/ia/alfabeta.html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8.2.4.</a:t>
            </a:r>
          </a:p>
          <a:p>
            <a:pPr eaLnBrk="1" hangingPunct="1"/>
            <a:r>
              <a:rPr lang="en-US" altLang="en-US" smtClean="0"/>
              <a:t>Adversarial </a:t>
            </a:r>
            <a:r>
              <a:rPr lang="en-US" altLang="en-US" dirty="0" smtClean="0"/>
              <a:t>Search (</a:t>
            </a:r>
            <a:r>
              <a:rPr lang="en-US" altLang="en-US" dirty="0" err="1" smtClean="0"/>
              <a:t>Ch</a:t>
            </a:r>
            <a:r>
              <a:rPr lang="en-US" altLang="en-US" dirty="0" smtClean="0"/>
              <a:t> 6)</a:t>
            </a:r>
          </a:p>
        </p:txBody>
      </p:sp>
    </p:spTree>
    <p:extLst>
      <p:ext uri="{BB962C8B-B14F-4D97-AF65-F5344CB8AC3E}">
        <p14:creationId xmlns:p14="http://schemas.microsoft.com/office/powerpoint/2010/main" val="29437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Assign a utility score to a state</a:t>
            </a:r>
          </a:p>
          <a:p>
            <a:pPr lvl="1" eaLnBrk="1" hangingPunct="1"/>
            <a:r>
              <a:rPr lang="en-US" altLang="en-US" dirty="0" smtClean="0"/>
              <a:t>Different for players?</a:t>
            </a:r>
          </a:p>
          <a:p>
            <a:pPr eaLnBrk="1" hangingPunct="1"/>
            <a:r>
              <a:rPr lang="en-US" altLang="en-US" dirty="0" smtClean="0"/>
              <a:t>Usually a range of integers</a:t>
            </a:r>
          </a:p>
          <a:p>
            <a:pPr lvl="1" eaLnBrk="1" hangingPunct="1"/>
            <a:r>
              <a:rPr lang="en-US" altLang="en-US" dirty="0" smtClean="0"/>
              <a:t>[-1000,+1000]</a:t>
            </a:r>
          </a:p>
          <a:p>
            <a:pPr eaLnBrk="1" hangingPunct="1"/>
            <a:r>
              <a:rPr lang="en-US" altLang="en-US" dirty="0" smtClean="0"/>
              <a:t>+infinity for win</a:t>
            </a:r>
          </a:p>
          <a:p>
            <a:pPr eaLnBrk="1" hangingPunct="1"/>
            <a:r>
              <a:rPr lang="en-US" altLang="en-US" dirty="0" smtClean="0"/>
              <a:t>-infinity for loss</a:t>
            </a:r>
          </a:p>
        </p:txBody>
      </p:sp>
    </p:spTree>
    <p:extLst>
      <p:ext uri="{BB962C8B-B14F-4D97-AF65-F5344CB8AC3E}">
        <p14:creationId xmlns:p14="http://schemas.microsoft.com/office/powerpoint/2010/main" val="2479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25926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Approximating the Evaluation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921"/>
            <a:ext cx="4949952" cy="33577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Use machine learning to learn the weights of the features</a:t>
            </a:r>
          </a:p>
          <a:p>
            <a:pPr eaLnBrk="1" hangingPunct="1"/>
            <a:r>
              <a:rPr lang="en-US" altLang="en-US" dirty="0" smtClean="0"/>
              <a:t>This is still intractable in the space of all policies</a:t>
            </a:r>
          </a:p>
          <a:p>
            <a:pPr eaLnBrk="1" hangingPunct="1"/>
            <a:r>
              <a:rPr lang="en-US" altLang="en-US" dirty="0" smtClean="0"/>
              <a:t>Monte Carlo simulation</a:t>
            </a:r>
          </a:p>
          <a:p>
            <a:pPr eaLnBrk="1" hangingPunct="1"/>
            <a:r>
              <a:rPr lang="en-US" altLang="en-US" dirty="0" smtClean="0"/>
              <a:t>Go – 361 possible moves, depth also 361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32688" y="4652117"/>
            <a:ext cx="81625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By Goban1 - Own work, Public Domain, </a:t>
            </a:r>
            <a:r>
              <a:rPr lang="en-US" sz="1400" dirty="0" smtClean="0"/>
              <a:t>https</a:t>
            </a:r>
            <a:r>
              <a:rPr lang="en-US" sz="1400" dirty="0"/>
              <a:t>://commons.wikimedia.org/w/index.php?curid=15223468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4" y="1195180"/>
            <a:ext cx="3266898" cy="31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Cutting Off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to score a game before it ends?</a:t>
            </a:r>
          </a:p>
          <a:p>
            <a:pPr lvl="1" eaLnBrk="1" hangingPunct="1"/>
            <a:r>
              <a:rPr lang="en-US" altLang="en-US" dirty="0" smtClean="0"/>
              <a:t>You have to fudge it!</a:t>
            </a:r>
          </a:p>
          <a:p>
            <a:pPr eaLnBrk="1" hangingPunct="1"/>
            <a:r>
              <a:rPr lang="en-US" altLang="en-US" dirty="0" smtClean="0"/>
              <a:t>Use a </a:t>
            </a:r>
            <a:r>
              <a:rPr lang="en-US" altLang="en-US" b="1" dirty="0" smtClean="0"/>
              <a:t>heuristic</a:t>
            </a:r>
            <a:r>
              <a:rPr lang="en-US" altLang="en-US" dirty="0" smtClean="0"/>
              <a:t> function to approximate state’s utility </a:t>
            </a:r>
            <a:endParaRPr lang="en-US" altLang="en-US" b="1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2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Cutting Off Search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788581"/>
          </a:xfrm>
        </p:spPr>
        <p:txBody>
          <a:bodyPr>
            <a:normAutofit fontScale="62500" lnSpcReduction="20000"/>
          </a:bodyPr>
          <a:lstStyle/>
          <a:p>
            <a:pPr marL="609600" indent="-609600" eaLnBrk="1" hangingPunct="1">
              <a:lnSpc>
                <a:spcPct val="170000"/>
              </a:lnSpc>
              <a:buFontTx/>
              <a:buNone/>
            </a:pPr>
            <a:r>
              <a:rPr lang="en-US" altLang="en-US" sz="2400" i="1" dirty="0" err="1" smtClean="0"/>
              <a:t>MinimaxCutoff</a:t>
            </a:r>
            <a:r>
              <a:rPr lang="en-US" altLang="en-US" sz="2400" dirty="0" smtClean="0"/>
              <a:t> is identical to </a:t>
            </a:r>
            <a:r>
              <a:rPr lang="en-US" altLang="en-US" sz="2400" i="1" dirty="0" err="1" smtClean="0"/>
              <a:t>MinimaxValue</a:t>
            </a:r>
            <a:r>
              <a:rPr lang="en-US" altLang="en-US" sz="2400" dirty="0" smtClean="0"/>
              <a:t> except</a:t>
            </a:r>
          </a:p>
          <a:p>
            <a:pPr marL="990600" lvl="1" indent="-533400" eaLnBrk="1" hangingPunct="1">
              <a:lnSpc>
                <a:spcPct val="170000"/>
              </a:lnSpc>
              <a:buFontTx/>
              <a:buAutoNum type="arabicPeriod"/>
            </a:pPr>
            <a:r>
              <a:rPr lang="en-US" altLang="en-US" sz="2000" i="1" dirty="0" smtClean="0"/>
              <a:t>Terminal?</a:t>
            </a:r>
            <a:r>
              <a:rPr lang="en-US" altLang="en-US" sz="2000" dirty="0" smtClean="0"/>
              <a:t> is replaced by </a:t>
            </a:r>
            <a:r>
              <a:rPr lang="en-US" altLang="en-US" sz="2000" i="1" dirty="0" smtClean="0"/>
              <a:t>Cutoff?</a:t>
            </a:r>
          </a:p>
          <a:p>
            <a:pPr marL="990600" lvl="1" indent="-533400" eaLnBrk="1" hangingPunct="1">
              <a:lnSpc>
                <a:spcPct val="170000"/>
              </a:lnSpc>
              <a:buFontTx/>
              <a:buAutoNum type="arabicPeriod"/>
            </a:pPr>
            <a:r>
              <a:rPr lang="en-US" altLang="en-US" sz="2000" i="1" dirty="0" smtClean="0"/>
              <a:t>Utility</a:t>
            </a:r>
            <a:r>
              <a:rPr lang="en-US" altLang="en-US" sz="2000" dirty="0" smtClean="0"/>
              <a:t> is replaced by </a:t>
            </a:r>
            <a:r>
              <a:rPr lang="en-US" altLang="en-US" sz="2000" i="1" dirty="0" err="1" smtClean="0"/>
              <a:t>Eval</a:t>
            </a:r>
            <a:endParaRPr lang="en-US" altLang="en-US" sz="2000" dirty="0" smtClean="0"/>
          </a:p>
          <a:p>
            <a:pPr marL="609600" indent="-609600" eaLnBrk="1" hangingPunct="1">
              <a:lnSpc>
                <a:spcPct val="170000"/>
              </a:lnSpc>
              <a:buFontTx/>
              <a:buNone/>
            </a:pPr>
            <a:r>
              <a:rPr lang="en-US" altLang="en-US" sz="2400" dirty="0" smtClean="0"/>
              <a:t>Does it work in practice?</a:t>
            </a:r>
          </a:p>
          <a:p>
            <a:pPr marL="609600" indent="-609600" eaLnBrk="1" hangingPunct="1">
              <a:lnSpc>
                <a:spcPct val="170000"/>
              </a:lnSpc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m</a:t>
            </a:r>
            <a:r>
              <a:rPr lang="en-US" altLang="en-US" sz="2400" dirty="0" smtClean="0"/>
              <a:t> = 10</a:t>
            </a:r>
            <a:r>
              <a:rPr lang="en-US" altLang="en-US" sz="2400" baseline="30000" dirty="0" smtClean="0"/>
              <a:t>6</a:t>
            </a:r>
            <a:r>
              <a:rPr lang="en-US" altLang="en-US" sz="2400" dirty="0" smtClean="0"/>
              <a:t>, b=35 </a:t>
            </a:r>
            <a:r>
              <a:rPr lang="en-US" altLang="en-US" sz="24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400" dirty="0" smtClean="0"/>
              <a:t> m=4</a:t>
            </a:r>
          </a:p>
          <a:p>
            <a:pPr marL="609600" indent="-609600" eaLnBrk="1" hangingPunct="1">
              <a:lnSpc>
                <a:spcPct val="170000"/>
              </a:lnSpc>
              <a:buFontTx/>
              <a:buNone/>
            </a:pPr>
            <a:r>
              <a:rPr lang="en-US" altLang="en-US" sz="2400" dirty="0" smtClean="0"/>
              <a:t>4-ply </a:t>
            </a:r>
            <a:r>
              <a:rPr lang="en-US" altLang="en-US" sz="2400" dirty="0" err="1" smtClean="0"/>
              <a:t>lookahead</a:t>
            </a:r>
            <a:r>
              <a:rPr lang="en-US" altLang="en-US" sz="2400" dirty="0" smtClean="0"/>
              <a:t> is a hopeless chess player!</a:t>
            </a:r>
          </a:p>
          <a:p>
            <a:pPr marL="990600" lvl="1" indent="-533400" eaLnBrk="1" hangingPunct="1">
              <a:lnSpc>
                <a:spcPct val="170000"/>
              </a:lnSpc>
            </a:pPr>
            <a:r>
              <a:rPr lang="en-US" altLang="en-US" sz="2000" dirty="0" smtClean="0"/>
              <a:t>4-ply </a:t>
            </a:r>
            <a:r>
              <a:rPr lang="en-US" altLang="en-US" sz="2000" dirty="0" smtClean="0">
                <a:cs typeface="Arial" charset="0"/>
              </a:rPr>
              <a:t>≈ </a:t>
            </a:r>
            <a:r>
              <a:rPr lang="en-US" altLang="en-US" sz="2000" dirty="0" smtClean="0"/>
              <a:t>human novice</a:t>
            </a:r>
          </a:p>
          <a:p>
            <a:pPr marL="990600" lvl="1" indent="-533400" eaLnBrk="1" hangingPunct="1">
              <a:lnSpc>
                <a:spcPct val="170000"/>
              </a:lnSpc>
            </a:pPr>
            <a:r>
              <a:rPr lang="en-US" altLang="en-US" sz="2000" dirty="0" smtClean="0"/>
              <a:t>8-ply </a:t>
            </a:r>
            <a:r>
              <a:rPr lang="en-US" altLang="en-US" sz="2000" dirty="0" smtClean="0">
                <a:cs typeface="Arial" charset="0"/>
              </a:rPr>
              <a:t>≈</a:t>
            </a:r>
            <a:r>
              <a:rPr lang="en-US" altLang="en-US" sz="2000" dirty="0" smtClean="0"/>
              <a:t> typical PC, human master</a:t>
            </a:r>
          </a:p>
          <a:p>
            <a:pPr marL="990600" lvl="1" indent="-533400" eaLnBrk="1" hangingPunct="1">
              <a:lnSpc>
                <a:spcPct val="170000"/>
              </a:lnSpc>
            </a:pPr>
            <a:r>
              <a:rPr lang="en-US" altLang="en-US" sz="2000" dirty="0" smtClean="0"/>
              <a:t>12-ply </a:t>
            </a:r>
            <a:r>
              <a:rPr lang="en-US" altLang="en-US" sz="2000" dirty="0" smtClean="0">
                <a:cs typeface="Arial" charset="0"/>
              </a:rPr>
              <a:t>≈</a:t>
            </a:r>
            <a:r>
              <a:rPr lang="en-US" altLang="en-US" sz="2000" dirty="0" smtClean="0"/>
              <a:t> Deep Blue, Kasparov</a:t>
            </a:r>
          </a:p>
          <a:p>
            <a:pPr marL="990600" lvl="1" indent="-533400" eaLnBrk="1" hangingPunct="1">
              <a:lnSpc>
                <a:spcPct val="170000"/>
              </a:lnSpc>
              <a:buFontTx/>
              <a:buNone/>
            </a:pPr>
            <a:r>
              <a:rPr lang="en-US" altLang="en-US" sz="1600" dirty="0" smtClean="0"/>
              <a:t>(A computer program which evaluates no further than its own legal moves plus the legal responses to those moves is searching to a depth of two-ply. )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9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1" y="1013469"/>
            <a:ext cx="8569958" cy="38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62879"/>
            <a:ext cx="8432800" cy="701843"/>
          </a:xfrm>
        </p:spPr>
        <p:txBody>
          <a:bodyPr/>
          <a:lstStyle/>
          <a:p>
            <a:r>
              <a:rPr lang="en-US" dirty="0" smtClean="0"/>
              <a:t>Evaluation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1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Evaluation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4065"/>
            <a:ext cx="8229600" cy="35417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For chess, typically </a:t>
            </a:r>
            <a:r>
              <a:rPr lang="en-US" altLang="en-US" sz="2400" dirty="0" smtClean="0">
                <a:solidFill>
                  <a:srgbClr val="FF0000"/>
                </a:solidFill>
              </a:rPr>
              <a:t>linear</a:t>
            </a:r>
            <a:r>
              <a:rPr lang="en-US" altLang="en-US" sz="2400" dirty="0" smtClean="0"/>
              <a:t> weighted sum of </a:t>
            </a:r>
            <a:r>
              <a:rPr lang="en-US" altLang="en-US" sz="2400" dirty="0" smtClean="0">
                <a:solidFill>
                  <a:schemeClr val="accent2"/>
                </a:solidFill>
              </a:rPr>
              <a:t>features</a:t>
            </a:r>
            <a:endParaRPr lang="en-US" altLang="en-US" sz="2400" dirty="0" smtClean="0"/>
          </a:p>
          <a:p>
            <a:pPr algn="ctr" eaLnBrk="1" hangingPunct="1">
              <a:buFontTx/>
              <a:buNone/>
            </a:pPr>
            <a:r>
              <a:rPr lang="en-US" altLang="en-US" sz="2400" i="1" dirty="0" err="1" smtClean="0"/>
              <a:t>Eval</a:t>
            </a:r>
            <a:r>
              <a:rPr lang="en-US" altLang="en-US" sz="2400" i="1" dirty="0" smtClean="0"/>
              <a:t>(s) </a:t>
            </a:r>
            <a:r>
              <a:rPr lang="en-US" altLang="en-US" sz="2400" dirty="0" smtClean="0"/>
              <a:t>= w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f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(s) + w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f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(s) + … + </a:t>
            </a:r>
            <a:r>
              <a:rPr lang="en-US" altLang="en-US" sz="2400" dirty="0" err="1" smtClean="0"/>
              <a:t>w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(s)</a:t>
            </a:r>
          </a:p>
          <a:p>
            <a:r>
              <a:rPr lang="en-US" altLang="en-US" sz="2400" dirty="0"/>
              <a:t>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= </a:t>
            </a:r>
            <a:r>
              <a:rPr lang="en-US" altLang="en-US" sz="2400" dirty="0" smtClean="0"/>
              <a:t>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(s) = (number of white </a:t>
            </a:r>
            <a:r>
              <a:rPr lang="en-US" altLang="en-US" sz="2400" dirty="0" smtClean="0"/>
              <a:t>kings) </a:t>
            </a:r>
            <a:r>
              <a:rPr lang="en-US" altLang="en-US" sz="2400" dirty="0"/>
              <a:t>–  (number of black </a:t>
            </a:r>
            <a:r>
              <a:rPr lang="en-US" altLang="en-US" sz="2400" dirty="0" smtClean="0"/>
              <a:t>kings), </a:t>
            </a:r>
            <a:r>
              <a:rPr lang="en-US" altLang="en-US" sz="2400" dirty="0"/>
              <a:t>etc. </a:t>
            </a:r>
            <a:endParaRPr lang="en-US" altLang="en-US" sz="2400" dirty="0" smtClean="0"/>
          </a:p>
          <a:p>
            <a:r>
              <a:rPr lang="en-US" altLang="en-US" sz="2400" dirty="0" smtClean="0"/>
              <a:t>w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9, f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(s) = (number of white queens) –  (number of black queens), etc.</a:t>
            </a:r>
          </a:p>
          <a:p>
            <a:r>
              <a:rPr lang="en-US" altLang="en-US" sz="2400" dirty="0" smtClean="0"/>
              <a:t>5 for rooks, 3 for knights, 2 for bishops, 1 for pawns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66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States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Assuming an ideal evaluation function, how would you make a move?</a:t>
            </a:r>
          </a:p>
          <a:p>
            <a:pPr eaLnBrk="1" hangingPunct="1"/>
            <a:r>
              <a:rPr lang="en-US" altLang="en-US" dirty="0" smtClean="0"/>
              <a:t>Is this a good strategy with a bad function?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0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Ahead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Instead of only evaluating immediate future, look as far ahead as possible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35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Look Ahead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249"/>
            <a:ext cx="8161337" cy="287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Bubbling Up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104163"/>
            <a:ext cx="8229600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Looking ahead allows utility values to “bubble up” to the root of the search tree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000251"/>
            <a:ext cx="6635750" cy="297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4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6782"/>
            <a:ext cx="8229600" cy="339447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Games</a:t>
            </a:r>
          </a:p>
          <a:p>
            <a:pPr eaLnBrk="1" hangingPunct="1"/>
            <a:r>
              <a:rPr lang="en-US" altLang="en-US" sz="2400" dirty="0" smtClean="0"/>
              <a:t>Optimal decisions</a:t>
            </a:r>
          </a:p>
          <a:p>
            <a:pPr eaLnBrk="1" hangingPunct="1"/>
            <a:r>
              <a:rPr lang="en-US" altLang="en-US" sz="2400" dirty="0" smtClean="0"/>
              <a:t>Alpha-beta pruning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72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nipd.net/wp-content/uploads/2011/07/minimax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9" y="1027284"/>
            <a:ext cx="7090599" cy="39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546" y="244364"/>
            <a:ext cx="8432800" cy="701843"/>
          </a:xfrm>
        </p:spPr>
        <p:txBody>
          <a:bodyPr/>
          <a:lstStyle/>
          <a:p>
            <a:r>
              <a:rPr lang="en-US" dirty="0" smtClean="0"/>
              <a:t>Tic-tac-toe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5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Recap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00151"/>
            <a:ext cx="8229600" cy="339447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a zero sum game?</a:t>
            </a:r>
          </a:p>
          <a:p>
            <a:pPr eaLnBrk="1" hangingPunct="1"/>
            <a:r>
              <a:rPr lang="en-US" altLang="en-US" dirty="0" smtClean="0"/>
              <a:t>What is a game tree?</a:t>
            </a:r>
          </a:p>
          <a:p>
            <a:pPr eaLnBrk="1" hangingPunct="1"/>
            <a:r>
              <a:rPr lang="en-US" altLang="en-US" dirty="0" smtClean="0"/>
              <a:t>What is </a:t>
            </a:r>
            <a:r>
              <a:rPr lang="en-US" altLang="en-US" dirty="0" err="1" smtClean="0"/>
              <a:t>Minimax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/>
              <a:t>Why is it called that?</a:t>
            </a:r>
          </a:p>
          <a:p>
            <a:pPr eaLnBrk="1" hangingPunct="1"/>
            <a:r>
              <a:rPr lang="en-US" altLang="en-US" dirty="0" smtClean="0"/>
              <a:t>What is its space complexity?</a:t>
            </a:r>
          </a:p>
          <a:p>
            <a:pPr eaLnBrk="1" hangingPunct="1"/>
            <a:r>
              <a:rPr lang="en-US" altLang="en-US" dirty="0" smtClean="0"/>
              <a:t>How can the </a:t>
            </a:r>
            <a:r>
              <a:rPr lang="en-US" altLang="en-US" dirty="0" err="1" smtClean="0"/>
              <a:t>Minimax</a:t>
            </a:r>
            <a:r>
              <a:rPr lang="en-US" altLang="en-US" dirty="0" smtClean="0"/>
              <a:t> algorithm be simplified?</a:t>
            </a:r>
          </a:p>
          <a:p>
            <a:pPr lvl="1" eaLnBrk="1" hangingPunct="1"/>
            <a:r>
              <a:rPr lang="en-US" altLang="en-US" dirty="0" smtClean="0"/>
              <a:t>Will this work for all games?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3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Up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Recall that minimax will produce optimal play against an optimal opponent if entire tree is searched</a:t>
            </a:r>
          </a:p>
          <a:p>
            <a:pPr eaLnBrk="1" hangingPunct="1"/>
            <a:r>
              <a:rPr lang="en-US" altLang="en-US" smtClean="0"/>
              <a:t>Is the same true if a cutoff is used? </a:t>
            </a:r>
          </a:p>
        </p:txBody>
      </p:sp>
    </p:spTree>
    <p:extLst>
      <p:ext uri="{BB962C8B-B14F-4D97-AF65-F5344CB8AC3E}">
        <p14:creationId xmlns:p14="http://schemas.microsoft.com/office/powerpoint/2010/main" val="39175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Horizon Effect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782"/>
            <a:ext cx="8229600" cy="371514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Your algorithm searches to depth n</a:t>
            </a:r>
          </a:p>
          <a:p>
            <a:pPr eaLnBrk="1" hangingPunct="1"/>
            <a:r>
              <a:rPr lang="en-US" altLang="en-US" dirty="0" smtClean="0"/>
              <a:t>What happens if:</a:t>
            </a:r>
          </a:p>
          <a:p>
            <a:pPr lvl="1" eaLnBrk="1" hangingPunct="1"/>
            <a:r>
              <a:rPr lang="en-US" altLang="en-US" dirty="0" smtClean="0"/>
              <a:t>Evaluation(s) at depth n is very positive</a:t>
            </a:r>
          </a:p>
          <a:p>
            <a:pPr lvl="1" eaLnBrk="1" hangingPunct="1"/>
            <a:r>
              <a:rPr lang="en-US" altLang="en-US" dirty="0" smtClean="0"/>
              <a:t>Evaluation(s) at depth n+1 is very negative</a:t>
            </a:r>
          </a:p>
          <a:p>
            <a:pPr eaLnBrk="1" hangingPunct="1"/>
            <a:r>
              <a:rPr lang="en-US" altLang="en-US" dirty="0" smtClean="0"/>
              <a:t>Or:</a:t>
            </a:r>
          </a:p>
          <a:p>
            <a:pPr lvl="1" eaLnBrk="1" hangingPunct="1"/>
            <a:r>
              <a:rPr lang="en-US" altLang="en-US" dirty="0" smtClean="0"/>
              <a:t>Evaluation(s) at depth n is very negative</a:t>
            </a:r>
          </a:p>
          <a:p>
            <a:pPr lvl="1" eaLnBrk="1" hangingPunct="1"/>
            <a:r>
              <a:rPr lang="en-US" altLang="en-US" dirty="0" smtClean="0"/>
              <a:t>Evaluation(s) at depth n+1 is very positive</a:t>
            </a:r>
          </a:p>
          <a:p>
            <a:pPr eaLnBrk="1" hangingPunct="1"/>
            <a:r>
              <a:rPr lang="en-US" altLang="en-US" dirty="0" smtClean="0"/>
              <a:t>Will this ever happen in practice?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899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Maxima Problem</a:t>
            </a:r>
          </a:p>
        </p:txBody>
      </p:sp>
      <p:pic>
        <p:nvPicPr>
          <p:cNvPr id="5427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0" y="1200149"/>
            <a:ext cx="8397026" cy="384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Limitation Mitigation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Sometimes it is useful to look deeper into game tree</a:t>
            </a:r>
          </a:p>
          <a:p>
            <a:pPr eaLnBrk="1" hangingPunct="1"/>
            <a:r>
              <a:rPr lang="en-US" altLang="en-US" dirty="0" smtClean="0"/>
              <a:t>We could peak past the horizon…</a:t>
            </a:r>
          </a:p>
          <a:p>
            <a:pPr eaLnBrk="1" hangingPunct="1"/>
            <a:r>
              <a:rPr lang="en-US" altLang="en-US" dirty="0" smtClean="0"/>
              <a:t>But how can you decide what nodes to explore?</a:t>
            </a:r>
          </a:p>
          <a:p>
            <a:pPr lvl="1" eaLnBrk="1" hangingPunct="1"/>
            <a:r>
              <a:rPr lang="en-US" altLang="en-US" dirty="0" smtClean="0"/>
              <a:t>Quiescence search</a:t>
            </a:r>
          </a:p>
        </p:txBody>
      </p:sp>
    </p:spTree>
    <p:extLst>
      <p:ext uri="{BB962C8B-B14F-4D97-AF65-F5344CB8AC3E}">
        <p14:creationId xmlns:p14="http://schemas.microsoft.com/office/powerpoint/2010/main" val="110589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Quiescence Search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Human players have some intuition about move quality</a:t>
            </a:r>
          </a:p>
          <a:p>
            <a:pPr lvl="1" eaLnBrk="1" hangingPunct="1"/>
            <a:r>
              <a:rPr lang="en-US" altLang="en-US" dirty="0" smtClean="0"/>
              <a:t>“Interesting vs “boring”</a:t>
            </a:r>
          </a:p>
          <a:p>
            <a:pPr lvl="1" eaLnBrk="1" hangingPunct="1"/>
            <a:r>
              <a:rPr lang="en-US" altLang="en-US" dirty="0" smtClean="0"/>
              <a:t>“Promising” vs “dead end”</a:t>
            </a:r>
          </a:p>
          <a:p>
            <a:pPr lvl="1" eaLnBrk="1" hangingPunct="1"/>
            <a:r>
              <a:rPr lang="en-US" altLang="en-US" dirty="0" smtClean="0"/>
              <a:t>“Noisy” vs “quiet”</a:t>
            </a:r>
          </a:p>
          <a:p>
            <a:pPr eaLnBrk="1" hangingPunct="1"/>
            <a:r>
              <a:rPr lang="en-US" altLang="en-US" dirty="0" smtClean="0"/>
              <a:t>Expand horizon for potential high impact moves</a:t>
            </a:r>
          </a:p>
          <a:p>
            <a:pPr eaLnBrk="1" hangingPunct="1"/>
            <a:r>
              <a:rPr lang="en-US" altLang="en-US" dirty="0" smtClean="0"/>
              <a:t>Quiescence search adds this to </a:t>
            </a:r>
            <a:r>
              <a:rPr lang="en-US" altLang="en-US" dirty="0" err="1" smtClean="0"/>
              <a:t>Minimax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96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Quiescence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Additional search performed on leaf nodes</a:t>
            </a:r>
          </a:p>
          <a:p>
            <a:pPr eaLnBrk="1" hangingPunct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looks_interesting</a:t>
            </a:r>
            <a:r>
              <a:rPr lang="en-US" dirty="0" smtClean="0"/>
              <a:t>(</a:t>
            </a:r>
            <a:r>
              <a:rPr lang="en-US" dirty="0" err="1" smtClean="0"/>
              <a:t>leaf_node</a:t>
            </a:r>
            <a:r>
              <a:rPr lang="en-US" dirty="0" smtClean="0"/>
              <a:t>):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extend_search_depth</a:t>
            </a:r>
            <a:r>
              <a:rPr lang="en-US" dirty="0" smtClean="0"/>
              <a:t>(</a:t>
            </a:r>
            <a:r>
              <a:rPr lang="en-US" dirty="0" err="1" smtClean="0"/>
              <a:t>leaf_node</a:t>
            </a:r>
            <a:r>
              <a:rPr lang="en-US" dirty="0" smtClean="0"/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   else: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normal_evaluation</a:t>
            </a:r>
            <a:r>
              <a:rPr lang="en-US" dirty="0" smtClean="0"/>
              <a:t>(</a:t>
            </a:r>
            <a:r>
              <a:rPr lang="en-US" dirty="0" err="1" smtClean="0"/>
              <a:t>leaf_node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0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Quiescence Search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8881"/>
            <a:ext cx="8229600" cy="340182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What constitutes an “interesting” state?</a:t>
            </a:r>
          </a:p>
          <a:p>
            <a:pPr lvl="1" eaLnBrk="1" hangingPunct="1"/>
            <a:r>
              <a:rPr lang="en-US" altLang="en-US" dirty="0" smtClean="0"/>
              <a:t>Moves that substantially alter game state</a:t>
            </a:r>
          </a:p>
          <a:p>
            <a:pPr lvl="1" eaLnBrk="1" hangingPunct="1"/>
            <a:r>
              <a:rPr lang="en-US" altLang="en-US" dirty="0" smtClean="0"/>
              <a:t>Moves that cause large fluctuations in evaluation function output</a:t>
            </a:r>
          </a:p>
          <a:p>
            <a:pPr eaLnBrk="1" hangingPunct="1"/>
            <a:r>
              <a:rPr lang="en-US" altLang="en-US" dirty="0" smtClean="0"/>
              <a:t>Chess example: capture moves</a:t>
            </a:r>
          </a:p>
          <a:p>
            <a:pPr eaLnBrk="1" hangingPunct="1"/>
            <a:r>
              <a:rPr lang="en-US" altLang="en-US" dirty="0" smtClean="0"/>
              <a:t>Must be careful to prevent indefinite extension of search depth</a:t>
            </a:r>
          </a:p>
          <a:p>
            <a:pPr lvl="1" eaLnBrk="1" hangingPunct="1"/>
            <a:r>
              <a:rPr lang="en-US" altLang="en-US" dirty="0" smtClean="0"/>
              <a:t>Chess: checks vs captures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30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Limitation Mitigation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 you always need to search the entire tree?</a:t>
            </a:r>
          </a:p>
          <a:p>
            <a:pPr lvl="1" eaLnBrk="1" hangingPunct="1"/>
            <a:r>
              <a:rPr lang="en-US" altLang="en-US" dirty="0" smtClean="0"/>
              <a:t>No!</a:t>
            </a:r>
          </a:p>
          <a:p>
            <a:pPr eaLnBrk="1" hangingPunct="1"/>
            <a:r>
              <a:rPr lang="en-US" altLang="en-US" dirty="0" smtClean="0"/>
              <a:t>Sometimes it is useful to look </a:t>
            </a:r>
            <a:r>
              <a:rPr lang="en-US" altLang="en-US" i="1" dirty="0" smtClean="0"/>
              <a:t>less deeply</a:t>
            </a:r>
            <a:r>
              <a:rPr lang="en-US" altLang="en-US" dirty="0" smtClean="0"/>
              <a:t> into tree</a:t>
            </a:r>
          </a:p>
          <a:p>
            <a:pPr eaLnBrk="1" hangingPunct="1"/>
            <a:r>
              <a:rPr lang="en-US" altLang="en-US" dirty="0" smtClean="0"/>
              <a:t>But how can you decide what branches to ignore?</a:t>
            </a:r>
          </a:p>
          <a:p>
            <a:pPr lvl="1" eaLnBrk="1" hangingPunct="1"/>
            <a:r>
              <a:rPr lang="en-US" altLang="en-US" dirty="0" smtClean="0"/>
              <a:t>Tree pruning</a:t>
            </a:r>
          </a:p>
        </p:txBody>
      </p:sp>
    </p:spTree>
    <p:extLst>
      <p:ext uri="{BB962C8B-B14F-4D97-AF65-F5344CB8AC3E}">
        <p14:creationId xmlns:p14="http://schemas.microsoft.com/office/powerpoint/2010/main" val="149683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6782"/>
            <a:ext cx="8229600" cy="339447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Imperfect decisions</a:t>
            </a:r>
          </a:p>
          <a:p>
            <a:pPr eaLnBrk="1" hangingPunct="1"/>
            <a:r>
              <a:rPr lang="en-US" altLang="en-US" sz="2400" dirty="0" smtClean="0"/>
              <a:t>Stochastic games</a:t>
            </a:r>
          </a:p>
          <a:p>
            <a:pPr eaLnBrk="1" hangingPunct="1"/>
            <a:r>
              <a:rPr lang="en-US" altLang="en-US" sz="2400" dirty="0" smtClean="0"/>
              <a:t>Partially observable games</a:t>
            </a:r>
          </a:p>
          <a:p>
            <a:pPr eaLnBrk="1" hangingPunct="1"/>
            <a:r>
              <a:rPr lang="en-US" altLang="en-US" sz="2400" dirty="0" smtClean="0"/>
              <a:t>State-of-the art game programs</a:t>
            </a:r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7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Pruning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Moves chosen under assumption of optimal adversary</a:t>
            </a:r>
          </a:p>
          <a:p>
            <a:pPr eaLnBrk="1" hangingPunct="1"/>
            <a:r>
              <a:rPr lang="en-US" altLang="en-US" dirty="0" smtClean="0"/>
              <a:t>You know the best move so far</a:t>
            </a:r>
          </a:p>
          <a:p>
            <a:pPr eaLnBrk="1" hangingPunct="1"/>
            <a:r>
              <a:rPr lang="en-US" altLang="en-US" dirty="0" smtClean="0"/>
              <a:t>If you find a branch with a worse move, is there any point in looking further?</a:t>
            </a:r>
          </a:p>
          <a:p>
            <a:pPr eaLnBrk="1" hangingPunct="1"/>
            <a:r>
              <a:rPr lang="en-US" altLang="en-US" dirty="0" smtClean="0"/>
              <a:t>Thought experiment: bag game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3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Pruning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9" y="1200150"/>
            <a:ext cx="8732837" cy="334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During </a:t>
            </a:r>
            <a:r>
              <a:rPr lang="en-US" altLang="en-US" dirty="0" err="1" smtClean="0"/>
              <a:t>Minimax</a:t>
            </a:r>
            <a:r>
              <a:rPr lang="en-US" altLang="en-US" dirty="0" smtClean="0"/>
              <a:t>, keep track of two additional values</a:t>
            </a:r>
          </a:p>
          <a:p>
            <a:pPr eaLnBrk="1" hangingPunct="1"/>
            <a:r>
              <a:rPr lang="en-US" altLang="en-US" dirty="0" smtClean="0"/>
              <a:t>Alpha</a:t>
            </a:r>
          </a:p>
          <a:p>
            <a:pPr lvl="1" eaLnBrk="1" hangingPunct="1"/>
            <a:r>
              <a:rPr lang="en-US" altLang="en-US" dirty="0" smtClean="0"/>
              <a:t>Your best score via any path</a:t>
            </a:r>
          </a:p>
          <a:p>
            <a:pPr eaLnBrk="1" hangingPunct="1"/>
            <a:r>
              <a:rPr lang="en-US" altLang="en-US" dirty="0" smtClean="0"/>
              <a:t>Beta</a:t>
            </a:r>
          </a:p>
          <a:p>
            <a:pPr lvl="1" eaLnBrk="1" hangingPunct="1"/>
            <a:r>
              <a:rPr lang="en-US" altLang="en-US" dirty="0" smtClean="0"/>
              <a:t>Opponent’s best score via any path</a:t>
            </a:r>
          </a:p>
        </p:txBody>
      </p:sp>
    </p:spTree>
    <p:extLst>
      <p:ext uri="{BB962C8B-B14F-4D97-AF65-F5344CB8AC3E}">
        <p14:creationId xmlns:p14="http://schemas.microsoft.com/office/powerpoint/2010/main" val="27178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Max player (you) will never make a move that could lead to a worse score for you</a:t>
            </a:r>
          </a:p>
          <a:p>
            <a:pPr eaLnBrk="1" hangingPunct="1"/>
            <a:r>
              <a:rPr lang="en-US" altLang="en-US" dirty="0" smtClean="0"/>
              <a:t>Min player (opponent) will never make a move that could lead to a better score for you</a:t>
            </a:r>
          </a:p>
          <a:p>
            <a:pPr eaLnBrk="1" hangingPunct="1"/>
            <a:r>
              <a:rPr lang="en-US" altLang="en-US" dirty="0" smtClean="0"/>
              <a:t>Stop evaluating a branch whenever:</a:t>
            </a:r>
          </a:p>
          <a:p>
            <a:pPr lvl="1" eaLnBrk="1" hangingPunct="1"/>
            <a:r>
              <a:rPr lang="en-US" altLang="en-US" dirty="0" smtClean="0"/>
              <a:t>A value greater than beta is found </a:t>
            </a:r>
          </a:p>
          <a:p>
            <a:pPr lvl="1" eaLnBrk="1" hangingPunct="1"/>
            <a:r>
              <a:rPr lang="en-US" altLang="en-US" dirty="0" smtClean="0"/>
              <a:t>A value less than alpha is found</a:t>
            </a:r>
          </a:p>
        </p:txBody>
      </p:sp>
    </p:spTree>
    <p:extLst>
      <p:ext uri="{BB962C8B-B14F-4D97-AF65-F5344CB8AC3E}">
        <p14:creationId xmlns:p14="http://schemas.microsoft.com/office/powerpoint/2010/main" val="4457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is it called α-β?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5349"/>
            <a:ext cx="4369136" cy="32579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α is the value of the best (i.e., highest-value) choice found so far at any choice point along the path for </a:t>
            </a:r>
            <a:r>
              <a:rPr lang="en-US" altLang="en-US" i="1" dirty="0" smtClean="0">
                <a:solidFill>
                  <a:schemeClr val="tx1"/>
                </a:solidFill>
              </a:rPr>
              <a:t>max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If </a:t>
            </a:r>
            <a:r>
              <a:rPr lang="en-US" altLang="en-US" i="1" dirty="0" smtClean="0">
                <a:solidFill>
                  <a:schemeClr val="tx1"/>
                </a:solidFill>
              </a:rPr>
              <a:t>v</a:t>
            </a:r>
            <a:r>
              <a:rPr lang="en-US" altLang="en-US" dirty="0" smtClean="0">
                <a:solidFill>
                  <a:schemeClr val="tx1"/>
                </a:solidFill>
              </a:rPr>
              <a:t> is worse than α, </a:t>
            </a:r>
            <a:r>
              <a:rPr lang="en-US" altLang="en-US" i="1" dirty="0" smtClean="0">
                <a:solidFill>
                  <a:schemeClr val="tx1"/>
                </a:solidFill>
              </a:rPr>
              <a:t>max</a:t>
            </a:r>
            <a:r>
              <a:rPr lang="en-US" altLang="en-US" dirty="0" smtClean="0">
                <a:solidFill>
                  <a:schemeClr val="tx1"/>
                </a:solidFill>
              </a:rPr>
              <a:t> will avoid it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altLang="en-US" dirty="0" smtClean="0">
                <a:solidFill>
                  <a:schemeClr val="tx1"/>
                </a:solidFill>
              </a:rPr>
              <a:t> prune that branch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Define β similarly for </a:t>
            </a:r>
            <a:r>
              <a:rPr lang="en-US" altLang="en-US" i="1" dirty="0" smtClean="0">
                <a:solidFill>
                  <a:schemeClr val="tx1"/>
                </a:solidFill>
              </a:rPr>
              <a:t>min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13" y="1186725"/>
            <a:ext cx="3272485" cy="340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pPr eaLnBrk="1" hangingPunct="1"/>
            <a:r>
              <a:rPr lang="en-US" altLang="en-US" smtClean="0"/>
              <a:t>Based on observation that for all viable paths utility value n will be </a:t>
            </a:r>
            <a:r>
              <a:rPr lang="en-US" altLang="en-US" b="1" smtClean="0"/>
              <a:t>α &lt;= n &lt;= β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66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pPr eaLnBrk="1" hangingPunct="1"/>
            <a:r>
              <a:rPr lang="en-US" altLang="en-US" smtClean="0"/>
              <a:t>Initially, α = -infinity, β=infinity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87141"/>
            <a:ext cx="7315200" cy="82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0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 the search tree is traversed, the possible utility value window shrinks as</a:t>
            </a:r>
          </a:p>
          <a:p>
            <a:pPr lvl="1" eaLnBrk="1" hangingPunct="1"/>
            <a:r>
              <a:rPr lang="en-US" altLang="en-US" dirty="0" smtClean="0"/>
              <a:t>Alpha increases</a:t>
            </a:r>
          </a:p>
          <a:p>
            <a:pPr lvl="1" eaLnBrk="1" hangingPunct="1"/>
            <a:r>
              <a:rPr lang="en-US" altLang="en-US" dirty="0" smtClean="0"/>
              <a:t>Beta decreases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23954"/>
            <a:ext cx="73152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458200" cy="3394472"/>
          </a:xfrm>
        </p:spPr>
        <p:txBody>
          <a:bodyPr/>
          <a:lstStyle/>
          <a:p>
            <a:pPr eaLnBrk="1" hangingPunct="1"/>
            <a:r>
              <a:rPr lang="en-US" altLang="en-US" smtClean="0"/>
              <a:t>Once there is no longer any overlap in the possible ranges of alpha and beta, it is safe to conclude that the current node is a dead end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6" y="2832498"/>
            <a:ext cx="7305675" cy="80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1621537" y="971949"/>
            <a:ext cx="5937504" cy="402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9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6788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Three bins</a:t>
            </a:r>
          </a:p>
          <a:p>
            <a:r>
              <a:rPr lang="en-US" dirty="0" smtClean="0"/>
              <a:t>You choose a bin. I choose a number from that bin</a:t>
            </a:r>
          </a:p>
          <a:p>
            <a:r>
              <a:rPr lang="en-US" dirty="0" smtClean="0"/>
              <a:t>You want to maximize your score</a:t>
            </a:r>
          </a:p>
          <a:p>
            <a:r>
              <a:rPr lang="en-US" dirty="0" smtClean="0"/>
              <a:t>Contents of the bins</a:t>
            </a:r>
          </a:p>
          <a:p>
            <a:pPr marL="457200" lvl="1" indent="0">
              <a:buNone/>
            </a:pPr>
            <a:r>
              <a:rPr lang="en-US" dirty="0" smtClean="0"/>
              <a:t>A =  -50    </a:t>
            </a:r>
            <a:r>
              <a:rPr lang="en-US" dirty="0"/>
              <a:t>50</a:t>
            </a:r>
          </a:p>
          <a:p>
            <a:pPr marL="457200" lvl="1" indent="0">
              <a:buNone/>
            </a:pPr>
            <a:r>
              <a:rPr lang="en-US" dirty="0" smtClean="0"/>
              <a:t>B =    </a:t>
            </a:r>
            <a:r>
              <a:rPr lang="en-US" dirty="0"/>
              <a:t>1     3</a:t>
            </a:r>
          </a:p>
          <a:p>
            <a:pPr marL="457200" lvl="1" indent="0">
              <a:buNone/>
            </a:pPr>
            <a:r>
              <a:rPr lang="en-US" dirty="0" smtClean="0"/>
              <a:t>C =  </a:t>
            </a:r>
            <a:r>
              <a:rPr lang="en-US" dirty="0"/>
              <a:t>-5     </a:t>
            </a:r>
            <a:r>
              <a:rPr lang="en-US" dirty="0" smtClean="0"/>
              <a:t>15</a:t>
            </a:r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Cooperative: pick A</a:t>
            </a:r>
          </a:p>
          <a:p>
            <a:pPr lvl="1"/>
            <a:r>
              <a:rPr lang="en-US" dirty="0" smtClean="0"/>
              <a:t>Competitive: pick B</a:t>
            </a:r>
          </a:p>
          <a:p>
            <a:pPr lvl="1"/>
            <a:r>
              <a:rPr lang="en-US" dirty="0" smtClean="0"/>
              <a:t>Uniform Random: pick C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5040" y="465124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Percy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92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α-β algorithm</a:t>
            </a:r>
          </a:p>
        </p:txBody>
      </p:sp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1505712" y="971550"/>
            <a:ext cx="6053328" cy="411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0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α-β algorithm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1255776" y="1356360"/>
            <a:ext cx="6620256" cy="310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9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2707" name="Picture 5" descr="alpha-beta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82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0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3731" name="Picture 4" descr="alpha-beta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82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1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4755" name="Picture 4" descr="alpha-beta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82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8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5779" name="Picture 4" descr="alpha-beta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8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α-β pruning example</a:t>
            </a:r>
          </a:p>
        </p:txBody>
      </p:sp>
      <p:pic>
        <p:nvPicPr>
          <p:cNvPr id="76803" name="Picture 4" descr="alpha-beta-progress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3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262" y="76858"/>
            <a:ext cx="5914292" cy="507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α-β Pruning Example</a:t>
            </a:r>
          </a:p>
        </p:txBody>
      </p:sp>
      <p:pic>
        <p:nvPicPr>
          <p:cNvPr id="7782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1121569"/>
            <a:ext cx="8912352" cy="37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0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 Pruning vs Heuristics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depth cut off may affect outcome of algorithm</a:t>
            </a:r>
          </a:p>
          <a:p>
            <a:pPr eaLnBrk="1" hangingPunct="1"/>
            <a:r>
              <a:rPr lang="en-US" altLang="en-US" smtClean="0"/>
              <a:t>How about pruning?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8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1" y="1253996"/>
            <a:ext cx="7154037" cy="347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995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Move Ordering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Does the order in which moves are listed have any impact of alpha-beta?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4" y="1956816"/>
            <a:ext cx="8115300" cy="305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Move Ordering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Techniques for improving move ordering</a:t>
            </a:r>
          </a:p>
          <a:p>
            <a:pPr eaLnBrk="1" hangingPunct="1"/>
            <a:r>
              <a:rPr lang="en-US" altLang="en-US" dirty="0" smtClean="0"/>
              <a:t>Apply evaluation function to nodes prior to expanding children</a:t>
            </a:r>
          </a:p>
          <a:p>
            <a:pPr lvl="1" eaLnBrk="1" hangingPunct="1"/>
            <a:r>
              <a:rPr lang="en-US" altLang="en-US" dirty="0" smtClean="0"/>
              <a:t>Search in descending order</a:t>
            </a:r>
          </a:p>
          <a:p>
            <a:pPr lvl="1" eaLnBrk="1" hangingPunct="1"/>
            <a:r>
              <a:rPr lang="en-US" altLang="en-US" dirty="0" smtClean="0"/>
              <a:t>But sacrifices search depth</a:t>
            </a:r>
          </a:p>
          <a:p>
            <a:pPr eaLnBrk="1" hangingPunct="1"/>
            <a:r>
              <a:rPr lang="en-US" altLang="en-US" dirty="0" smtClean="0"/>
              <a:t>Cache results of previous algorithm</a:t>
            </a:r>
          </a:p>
        </p:txBody>
      </p:sp>
    </p:spTree>
    <p:extLst>
      <p:ext uri="{BB962C8B-B14F-4D97-AF65-F5344CB8AC3E}">
        <p14:creationId xmlns:p14="http://schemas.microsoft.com/office/powerpoint/2010/main" val="39231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α-β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91" y="1295400"/>
            <a:ext cx="8229600" cy="35096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Pruning </a:t>
            </a:r>
            <a:r>
              <a:rPr lang="en-US" altLang="en-US" sz="2400" dirty="0" smtClean="0">
                <a:solidFill>
                  <a:srgbClr val="FF0000"/>
                </a:solidFill>
              </a:rPr>
              <a:t>does not</a:t>
            </a:r>
            <a:r>
              <a:rPr lang="en-US" altLang="en-US" sz="2400" dirty="0" smtClean="0"/>
              <a:t> affect final result</a:t>
            </a:r>
          </a:p>
          <a:p>
            <a:pPr lvl="4" eaLnBrk="1" hangingPunct="1"/>
            <a:endParaRPr lang="en-US" altLang="en-US" sz="1600" dirty="0" smtClean="0"/>
          </a:p>
          <a:p>
            <a:pPr eaLnBrk="1" hangingPunct="1"/>
            <a:r>
              <a:rPr lang="en-US" altLang="en-US" sz="2400" dirty="0" smtClean="0"/>
              <a:t>Good move ordering improves effectiveness of pruning</a:t>
            </a:r>
          </a:p>
          <a:p>
            <a:pPr lvl="4" eaLnBrk="1" hangingPunct="1"/>
            <a:endParaRPr lang="en-US" altLang="en-US" sz="1600" dirty="0" smtClean="0"/>
          </a:p>
          <a:p>
            <a:pPr eaLnBrk="1" hangingPunct="1"/>
            <a:r>
              <a:rPr lang="en-US" altLang="en-US" sz="2400" dirty="0" smtClean="0"/>
              <a:t>With "perfect ordering," time complexity = O(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m</a:t>
            </a:r>
            <a:r>
              <a:rPr lang="en-US" altLang="en-US" sz="2400" baseline="30000" dirty="0" smtClean="0"/>
              <a:t>/2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000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doubles</a:t>
            </a:r>
            <a:r>
              <a:rPr lang="en-US" altLang="en-US" sz="2000" dirty="0" smtClean="0"/>
              <a:t> depth of search</a:t>
            </a:r>
          </a:p>
          <a:p>
            <a:pPr lvl="4" eaLnBrk="1" hangingPunct="1"/>
            <a:endParaRPr lang="en-US" altLang="en-US" sz="1600" dirty="0" smtClean="0"/>
          </a:p>
          <a:p>
            <a:pPr eaLnBrk="1" hangingPunct="1"/>
            <a:r>
              <a:rPr lang="en-US" altLang="en-US" sz="2400" dirty="0" smtClean="0"/>
              <a:t>A simple example of the value of reasoning about which computations are relevant (a form of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metareasoning</a:t>
            </a:r>
            <a:r>
              <a:rPr lang="en-US" alt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35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Deterministic games in practice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64" y="1170432"/>
            <a:ext cx="8467344" cy="370027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Checkers</a:t>
            </a:r>
          </a:p>
          <a:p>
            <a:pPr lvl="1"/>
            <a:r>
              <a:rPr lang="en-US" altLang="en-US" sz="1400" dirty="0" smtClean="0"/>
              <a:t>Chinook ended 40-year-reign of human world champion Marion Tinsley in 1994. Used a pre-computed endgame database defining perfect play for all positions involving 8 or fewer pieces on the board, a total of 444 billion positions.</a:t>
            </a:r>
          </a:p>
          <a:p>
            <a:pPr eaLnBrk="1" hangingPunct="1"/>
            <a:r>
              <a:rPr lang="en-US" altLang="en-US" sz="2000" dirty="0" smtClean="0"/>
              <a:t>Chess</a:t>
            </a:r>
          </a:p>
          <a:p>
            <a:pPr lvl="1"/>
            <a:r>
              <a:rPr lang="en-US" altLang="en-US" sz="1200" dirty="0" smtClean="0"/>
              <a:t>Deep Blue defeated human world champion Garry Kasparov in a six-game match in 1997. Deep Blue searches 200 million positions per second, uses very sophisticated evaluation, and undisclosed methods for extending some lines of search up to 40 ply.</a:t>
            </a:r>
          </a:p>
          <a:p>
            <a:pPr eaLnBrk="1" hangingPunct="1"/>
            <a:r>
              <a:rPr lang="en-US" altLang="en-US" sz="2000" dirty="0" smtClean="0"/>
              <a:t>Othello</a:t>
            </a:r>
          </a:p>
          <a:p>
            <a:pPr lvl="1"/>
            <a:r>
              <a:rPr lang="en-US" altLang="en-US" sz="1400" dirty="0" smtClean="0"/>
              <a:t>human champions refuse to compete against computers, who are too good.</a:t>
            </a:r>
          </a:p>
          <a:p>
            <a:pPr eaLnBrk="1" hangingPunct="1"/>
            <a:r>
              <a:rPr lang="en-US" altLang="en-US" sz="2000" dirty="0" smtClean="0"/>
              <a:t>Go</a:t>
            </a:r>
          </a:p>
          <a:p>
            <a:pPr lvl="1"/>
            <a:r>
              <a:rPr lang="en-US" altLang="en-US" sz="1400" dirty="0" err="1" smtClean="0"/>
              <a:t>AlphaGo</a:t>
            </a:r>
            <a:r>
              <a:rPr lang="en-US" altLang="en-US" sz="1400" dirty="0" smtClean="0"/>
              <a:t> recently beat the best players in the world. </a:t>
            </a:r>
          </a:p>
        </p:txBody>
      </p:sp>
    </p:spTree>
    <p:extLst>
      <p:ext uri="{BB962C8B-B14F-4D97-AF65-F5344CB8AC3E}">
        <p14:creationId xmlns:p14="http://schemas.microsoft.com/office/powerpoint/2010/main" val="30263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09" y="1094314"/>
            <a:ext cx="5703457" cy="38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Non-deterministic: backgammon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5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8" y="129746"/>
            <a:ext cx="6804454" cy="485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110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5" y="303566"/>
            <a:ext cx="8469042" cy="442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62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6" y="264809"/>
            <a:ext cx="8543254" cy="449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601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" y="253313"/>
            <a:ext cx="7356953" cy="458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181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7" y="203886"/>
            <a:ext cx="7819524" cy="4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84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97" y="79129"/>
            <a:ext cx="5086375" cy="475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33744" y="4761976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Percy Liang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015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968"/>
            <a:ext cx="8229600" cy="3523487"/>
          </a:xfrm>
        </p:spPr>
        <p:txBody>
          <a:bodyPr>
            <a:normAutofit/>
          </a:bodyPr>
          <a:lstStyle/>
          <a:p>
            <a:r>
              <a:rPr lang="en-US" dirty="0" smtClean="0"/>
              <a:t>Arthur Samuel (1959) – Checkers</a:t>
            </a:r>
          </a:p>
          <a:p>
            <a:pPr lvl="1"/>
            <a:r>
              <a:rPr lang="en-US" dirty="0" smtClean="0"/>
              <a:t>linear combination of features</a:t>
            </a:r>
            <a:r>
              <a:rPr lang="en-US" dirty="0"/>
              <a:t>, </a:t>
            </a:r>
            <a:r>
              <a:rPr lang="en-US" dirty="0" smtClean="0"/>
              <a:t>alpha-beta pruning</a:t>
            </a:r>
          </a:p>
          <a:p>
            <a:r>
              <a:rPr lang="en-US" dirty="0" smtClean="0"/>
              <a:t>Gerry </a:t>
            </a:r>
            <a:r>
              <a:rPr lang="en-US" dirty="0" err="1" smtClean="0"/>
              <a:t>Tesauro</a:t>
            </a:r>
            <a:r>
              <a:rPr lang="en-US" dirty="0" smtClean="0"/>
              <a:t> (1995) – Backgammon</a:t>
            </a:r>
            <a:endParaRPr lang="en-US" dirty="0"/>
          </a:p>
          <a:p>
            <a:pPr lvl="1"/>
            <a:r>
              <a:rPr lang="en-US" dirty="0" smtClean="0"/>
              <a:t>TD-learning (combination of dynamic programming and Monte Carlo) – method invented by Sutton (1988)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38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Simultaneous </a:t>
            </a:r>
            <a:r>
              <a:rPr lang="en-US" sz="3600" dirty="0" smtClean="0"/>
              <a:t>Games</a:t>
            </a:r>
            <a:endParaRPr lang="en-US" sz="3600" dirty="0"/>
          </a:p>
        </p:txBody>
      </p:sp>
      <p:pic>
        <p:nvPicPr>
          <p:cNvPr id="2050" name="Picture 2" descr="Rock-paper-scissor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96" y="990314"/>
            <a:ext cx="3868800" cy="37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2896" y="4690907"/>
            <a:ext cx="7748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Enzoklop</a:t>
            </a:r>
            <a:r>
              <a:rPr lang="en-US" sz="1400" dirty="0"/>
              <a:t> - Own work, CC BY-SA 3.0, https://commons.wikimedia.org/w/index.php?curid=27958688</a:t>
            </a:r>
          </a:p>
        </p:txBody>
      </p:sp>
    </p:spTree>
    <p:extLst>
      <p:ext uri="{BB962C8B-B14F-4D97-AF65-F5344CB8AC3E}">
        <p14:creationId xmlns:p14="http://schemas.microsoft.com/office/powerpoint/2010/main" val="1620228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288839"/>
            <a:ext cx="8432800" cy="701843"/>
          </a:xfrm>
        </p:spPr>
        <p:txBody>
          <a:bodyPr/>
          <a:lstStyle/>
          <a:p>
            <a:r>
              <a:rPr lang="en-US" sz="3600" dirty="0" err="1" smtClean="0"/>
              <a:t>Mushi</a:t>
            </a:r>
            <a:r>
              <a:rPr lang="en-US" sz="3600" dirty="0" smtClean="0"/>
              <a:t>-ken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40208" y="4461278"/>
            <a:ext cx="88331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Linhart</a:t>
            </a:r>
            <a:r>
              <a:rPr lang="en-US" sz="1100" dirty="0"/>
              <a:t>, Sepp. "Die </a:t>
            </a:r>
            <a:r>
              <a:rPr lang="en-US" sz="1100" dirty="0" err="1"/>
              <a:t>Repräsentation</a:t>
            </a:r>
            <a:r>
              <a:rPr lang="en-US" sz="1100" dirty="0"/>
              <a:t> Von </a:t>
            </a:r>
            <a:r>
              <a:rPr lang="en-US" sz="1100" dirty="0" err="1"/>
              <a:t>Tieren</a:t>
            </a:r>
            <a:r>
              <a:rPr lang="en-US" sz="1100" dirty="0"/>
              <a:t> </a:t>
            </a:r>
            <a:r>
              <a:rPr lang="en-US" sz="1100" dirty="0" err="1"/>
              <a:t>Im</a:t>
            </a:r>
            <a:r>
              <a:rPr lang="en-US" sz="1100" dirty="0"/>
              <a:t> </a:t>
            </a:r>
            <a:r>
              <a:rPr lang="en-US" sz="1100" dirty="0" err="1"/>
              <a:t>Japanischen</a:t>
            </a:r>
            <a:r>
              <a:rPr lang="en-US" sz="1100" dirty="0"/>
              <a:t> Ken-Spiel: </a:t>
            </a:r>
            <a:r>
              <a:rPr lang="en-US" sz="1100" dirty="0" err="1"/>
              <a:t>Versuch</a:t>
            </a:r>
            <a:r>
              <a:rPr lang="en-US" sz="1100" dirty="0"/>
              <a:t> </a:t>
            </a:r>
            <a:r>
              <a:rPr lang="en-US" sz="1100" dirty="0" err="1"/>
              <a:t>Einer</a:t>
            </a:r>
            <a:r>
              <a:rPr lang="en-US" sz="1100" dirty="0"/>
              <a:t> Interpretation." </a:t>
            </a:r>
            <a:r>
              <a:rPr lang="en-US" sz="1100" dirty="0" err="1"/>
              <a:t>Asiatische</a:t>
            </a:r>
            <a:r>
              <a:rPr lang="en-US" sz="1100" dirty="0"/>
              <a:t> </a:t>
            </a:r>
            <a:r>
              <a:rPr lang="en-US" sz="1100" dirty="0" err="1"/>
              <a:t>Studien</a:t>
            </a:r>
            <a:r>
              <a:rPr lang="en-US" sz="1100" dirty="0"/>
              <a:t>: </a:t>
            </a:r>
            <a:r>
              <a:rPr lang="en-US" sz="1100" dirty="0" err="1"/>
              <a:t>Zeitschrift</a:t>
            </a:r>
            <a:r>
              <a:rPr lang="en-US" sz="1100" dirty="0"/>
              <a:t> Der </a:t>
            </a:r>
            <a:r>
              <a:rPr lang="en-US" sz="1100" dirty="0" err="1"/>
              <a:t>Schweizerischen</a:t>
            </a:r>
            <a:r>
              <a:rPr lang="en-US" sz="1100" dirty="0"/>
              <a:t> </a:t>
            </a:r>
            <a:r>
              <a:rPr lang="en-US" sz="1100" dirty="0" err="1"/>
              <a:t>Asiengesellschaft</a:t>
            </a:r>
            <a:r>
              <a:rPr lang="en-US" sz="1100" dirty="0"/>
              <a:t> 65.2 (2011): 541-61.Yoshinami and </a:t>
            </a:r>
            <a:r>
              <a:rPr lang="en-US" sz="1100" dirty="0" err="1"/>
              <a:t>Gojaku</a:t>
            </a:r>
            <a:r>
              <a:rPr lang="en-US" sz="1100" dirty="0"/>
              <a:t>. 1809. </a:t>
            </a:r>
            <a:r>
              <a:rPr lang="en-US" sz="1100" dirty="0" err="1"/>
              <a:t>Kensarae</a:t>
            </a:r>
            <a:r>
              <a:rPr lang="en-US" sz="1100" dirty="0"/>
              <a:t> </a:t>
            </a:r>
            <a:r>
              <a:rPr lang="en-US" sz="1100" dirty="0" err="1"/>
              <a:t>sumai</a:t>
            </a:r>
            <a:r>
              <a:rPr lang="en-US" sz="1100" dirty="0"/>
              <a:t> </a:t>
            </a:r>
            <a:r>
              <a:rPr lang="en-US" sz="1100" dirty="0" err="1"/>
              <a:t>zue</a:t>
            </a:r>
            <a:r>
              <a:rPr lang="en-US" sz="1100" dirty="0"/>
              <a:t> (</a:t>
            </a:r>
            <a:r>
              <a:rPr lang="ja-JP" altLang="en-US" sz="1100" dirty="0"/>
              <a:t>拳會角力圖會</a:t>
            </a:r>
            <a:r>
              <a:rPr lang="en-US" altLang="ja-JP" sz="1100" dirty="0"/>
              <a:t>). 2 </a:t>
            </a:r>
            <a:r>
              <a:rPr lang="en-US" sz="1100" dirty="0"/>
              <a:t>vols. Edo: </a:t>
            </a:r>
            <a:r>
              <a:rPr lang="en-US" sz="1100" dirty="0" err="1"/>
              <a:t>Murataya</a:t>
            </a:r>
            <a:r>
              <a:rPr lang="en-US" sz="1100" dirty="0"/>
              <a:t>, </a:t>
            </a:r>
            <a:r>
              <a:rPr lang="en-US" sz="1100" dirty="0" err="1"/>
              <a:t>Jirobe</a:t>
            </a:r>
            <a:r>
              <a:rPr lang="en-US" sz="1100" dirty="0"/>
              <a:t>, Osaka: </a:t>
            </a:r>
            <a:r>
              <a:rPr lang="en-US" sz="1100" dirty="0" err="1"/>
              <a:t>Kawachiya</a:t>
            </a:r>
            <a:r>
              <a:rPr lang="en-US" sz="1100" dirty="0"/>
              <a:t> </a:t>
            </a:r>
            <a:r>
              <a:rPr lang="en-US" sz="1100" dirty="0" err="1"/>
              <a:t>Taisuke</a:t>
            </a:r>
            <a:r>
              <a:rPr lang="en-US" sz="1100" dirty="0"/>
              <a:t>, Bunka 6., Public Domain, https://commons.wikimedia.org/w/index.php?curid=37139430</a:t>
            </a:r>
          </a:p>
        </p:txBody>
      </p:sp>
      <p:pic>
        <p:nvPicPr>
          <p:cNvPr id="3074" name="Picture 2" descr="https://upload.wikimedia.org/wikipedia/commons/a/ae/Mushi-ken_%28%E8%99%AB%E6%8B%B3%29%2C_Japanese_rock-paper-scissors_variant%2C_from_the_Kensarae_sumai_zue_%281809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1" y="1094314"/>
            <a:ext cx="4774819" cy="31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490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Rock-Paper-Scissors-Lizard-Spock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" y="4626322"/>
            <a:ext cx="8942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By </a:t>
            </a:r>
            <a:r>
              <a:rPr lang="en-US" sz="1600" dirty="0" err="1"/>
              <a:t>VidTheKid</a:t>
            </a:r>
            <a:r>
              <a:rPr lang="en-US" sz="1600" dirty="0"/>
              <a:t> - Own work, Public Domain, https://commons.wikimedia.org/w/index.php?curid=6560997</a:t>
            </a:r>
          </a:p>
        </p:txBody>
      </p:sp>
      <p:pic>
        <p:nvPicPr>
          <p:cNvPr id="4098" name="Picture 2" descr="Rock Paper Scissors Lizard Spock resolu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55" y="940625"/>
            <a:ext cx="3810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704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with up to 101 Weapons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www.umop.com/rps7.htm</a:t>
            </a:r>
          </a:p>
          <a:p>
            <a:r>
              <a:rPr lang="en-US" dirty="0">
                <a:hlinkClick r:id="rId2"/>
              </a:rPr>
              <a:t>http://www.umop.com/rps15.htm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www.umop.com/rps101/rps101chart.html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http://www.umop.com/images/rps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13" y="1402080"/>
            <a:ext cx="1877983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11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zero-sum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Strategies</a:t>
            </a:r>
          </a:p>
          <a:p>
            <a:r>
              <a:rPr lang="en-US" dirty="0" smtClean="0"/>
              <a:t>Mixed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21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Non-zero sum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240"/>
            <a:ext cx="8229600" cy="3608831"/>
          </a:xfrm>
        </p:spPr>
        <p:txBody>
          <a:bodyPr/>
          <a:lstStyle/>
          <a:p>
            <a:r>
              <a:rPr lang="en-US" dirty="0" smtClean="0"/>
              <a:t>Collaborative Games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Prisoner’s Dilemma</a:t>
            </a:r>
          </a:p>
          <a:p>
            <a:r>
              <a:rPr lang="en-US" dirty="0" smtClean="0"/>
              <a:t>Nash Equilibrium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no participant can gain by a unilateral change of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08" y="1564752"/>
            <a:ext cx="5506784" cy="195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8351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Prisoner’s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Nash equilibrium is again to defect at all turns</a:t>
            </a:r>
          </a:p>
          <a:p>
            <a:pPr lvl="1"/>
            <a:r>
              <a:rPr lang="en-US" dirty="0" smtClean="0"/>
              <a:t>Proof by induction starting from the last turn</a:t>
            </a:r>
          </a:p>
          <a:p>
            <a:pPr lvl="1"/>
            <a:r>
              <a:rPr lang="en-US" dirty="0" smtClean="0"/>
              <a:t>This applies even if the number of turns is unknown but is limited</a:t>
            </a:r>
          </a:p>
          <a:p>
            <a:r>
              <a:rPr lang="en-US" dirty="0" smtClean="0"/>
              <a:t>Evolution of cooperation</a:t>
            </a:r>
          </a:p>
          <a:p>
            <a:pPr lvl="1"/>
            <a:r>
              <a:rPr lang="en-US" dirty="0" smtClean="0"/>
              <a:t>If the number of turns is random (</a:t>
            </a:r>
            <a:r>
              <a:rPr lang="en-US" dirty="0" err="1" smtClean="0"/>
              <a:t>Aumann</a:t>
            </a:r>
            <a:r>
              <a:rPr lang="en-US" dirty="0" smtClean="0"/>
              <a:t> 1959)</a:t>
            </a:r>
          </a:p>
          <a:p>
            <a:pPr lvl="1"/>
            <a:r>
              <a:rPr lang="en-US" dirty="0" smtClean="0"/>
              <a:t>Best strategy – tit-for-tat with small probability of switch (</a:t>
            </a:r>
            <a:r>
              <a:rPr lang="en-US" dirty="0" err="1" smtClean="0"/>
              <a:t>Rapoport</a:t>
            </a:r>
            <a:r>
              <a:rPr lang="en-US" dirty="0" smtClean="0"/>
              <a:t>, Axelrod, early 1980s)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61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6257"/>
            <a:ext cx="8229600" cy="34320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Games are fun to work on!</a:t>
            </a:r>
          </a:p>
          <a:p>
            <a:pPr eaLnBrk="1" hangingPunct="1"/>
            <a:r>
              <a:rPr lang="en-US" altLang="en-US" dirty="0" smtClean="0"/>
              <a:t>They illustrate several important points about AI</a:t>
            </a:r>
          </a:p>
          <a:p>
            <a:pPr eaLnBrk="1" hangingPunct="1"/>
            <a:r>
              <a:rPr lang="en-US" altLang="en-US" dirty="0" smtClean="0"/>
              <a:t>Perfection is unattainable </a:t>
            </a:r>
            <a:r>
              <a:rPr lang="en-US" altLang="en-US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dirty="0" smtClean="0"/>
              <a:t> must approximate</a:t>
            </a:r>
          </a:p>
          <a:p>
            <a:pPr eaLnBrk="1" hangingPunct="1"/>
            <a:r>
              <a:rPr lang="en-US" altLang="en-US" dirty="0" err="1" smtClean="0"/>
              <a:t>AlphaGo</a:t>
            </a:r>
            <a:r>
              <a:rPr lang="en-US" altLang="en-US" dirty="0" smtClean="0"/>
              <a:t> uses supervised learning, reinforcement learning, as well as neural networks (for the evaluation function)</a:t>
            </a:r>
          </a:p>
          <a:p>
            <a:pPr eaLnBrk="1" hangingPunct="1"/>
            <a:r>
              <a:rPr lang="en-US" altLang="en-US" dirty="0" smtClean="0"/>
              <a:t>Good idea to think about what to think about</a:t>
            </a:r>
          </a:p>
        </p:txBody>
      </p:sp>
    </p:spTree>
    <p:extLst>
      <p:ext uri="{BB962C8B-B14F-4D97-AF65-F5344CB8AC3E}">
        <p14:creationId xmlns:p14="http://schemas.microsoft.com/office/powerpoint/2010/main" val="353411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4" y="746975"/>
            <a:ext cx="8369446" cy="3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26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Games vs. 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"Unpredictable" opponent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dirty="0" smtClean="0"/>
              <a:t> specifying a move for every possible opponent reply</a:t>
            </a:r>
          </a:p>
          <a:p>
            <a:pPr eaLnBrk="1" hangingPunct="1"/>
            <a:r>
              <a:rPr lang="en-US" altLang="en-US" dirty="0" smtClean="0"/>
              <a:t>Time limits </a:t>
            </a:r>
            <a:r>
              <a:rPr lang="en-US" altLang="en-US" dirty="0" smtClean="0">
                <a:cs typeface="Arial" charset="0"/>
                <a:sym typeface="Wingdings" pitchFamily="2" charset="2"/>
              </a:rPr>
              <a:t></a:t>
            </a:r>
            <a:r>
              <a:rPr lang="en-US" altLang="en-US" dirty="0" smtClean="0"/>
              <a:t> unlikely to find goal, must approximate</a:t>
            </a:r>
          </a:p>
        </p:txBody>
      </p:sp>
    </p:spTree>
    <p:extLst>
      <p:ext uri="{BB962C8B-B14F-4D97-AF65-F5344CB8AC3E}">
        <p14:creationId xmlns:p14="http://schemas.microsoft.com/office/powerpoint/2010/main" val="8011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42657</TotalTime>
  <Words>1695</Words>
  <Application>Microsoft Office PowerPoint</Application>
  <PresentationFormat>On-screen Show (16:9)</PresentationFormat>
  <Paragraphs>288</Paragraphs>
  <Slides>79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UM-coursera-052814</vt:lpstr>
      <vt:lpstr>Custom Design</vt:lpstr>
      <vt:lpstr>AI</vt:lpstr>
      <vt:lpstr>Artificial Intelligence </vt:lpstr>
      <vt:lpstr>Outline</vt:lpstr>
      <vt:lpstr>Outline</vt:lpstr>
      <vt:lpstr>Example Game</vt:lpstr>
      <vt:lpstr>Game Tree</vt:lpstr>
      <vt:lpstr>PowerPoint Presentation</vt:lpstr>
      <vt:lpstr>PowerPoint Presentation</vt:lpstr>
      <vt:lpstr>Games vs. search problems</vt:lpstr>
      <vt:lpstr>Minimax Search</vt:lpstr>
      <vt:lpstr>Game tree (2-player, deterministic, turns)</vt:lpstr>
      <vt:lpstr>Game Tree</vt:lpstr>
      <vt:lpstr>Naïve Approach</vt:lpstr>
      <vt:lpstr>Minimax</vt:lpstr>
      <vt:lpstr>Minimax</vt:lpstr>
      <vt:lpstr>Minimax algorithm</vt:lpstr>
      <vt:lpstr>Properties of minimax</vt:lpstr>
      <vt:lpstr>Resource limits</vt:lpstr>
      <vt:lpstr>Demo</vt:lpstr>
      <vt:lpstr>Evaluation Functions</vt:lpstr>
      <vt:lpstr>Approximating the Evaluation Function</vt:lpstr>
      <vt:lpstr>Cutting Off Search</vt:lpstr>
      <vt:lpstr>Cutting Off Search</vt:lpstr>
      <vt:lpstr>Evaluation Function</vt:lpstr>
      <vt:lpstr>Example Evaluation Function</vt:lpstr>
      <vt:lpstr>Evaluating States</vt:lpstr>
      <vt:lpstr>Look Ahead</vt:lpstr>
      <vt:lpstr>Look Ahead</vt:lpstr>
      <vt:lpstr>Bubbling Up</vt:lpstr>
      <vt:lpstr>Tic-tac-toe Example</vt:lpstr>
      <vt:lpstr>Recap</vt:lpstr>
      <vt:lpstr>Next Up</vt:lpstr>
      <vt:lpstr>Horizon Effect</vt:lpstr>
      <vt:lpstr>Local Maxima Problem</vt:lpstr>
      <vt:lpstr>Search Limitation Mitigation</vt:lpstr>
      <vt:lpstr>Quiescence Search</vt:lpstr>
      <vt:lpstr>Quiescence Search</vt:lpstr>
      <vt:lpstr>Quiescence Search</vt:lpstr>
      <vt:lpstr>Search Limitation Mitigation</vt:lpstr>
      <vt:lpstr>Tree Pruning</vt:lpstr>
      <vt:lpstr>Pruning Example</vt:lpstr>
      <vt:lpstr>Alpha-Beta Pruning</vt:lpstr>
      <vt:lpstr>Alpha-Beta Pruning</vt:lpstr>
      <vt:lpstr>Why is it called α-β?</vt:lpstr>
      <vt:lpstr>Alpha-Beta Pruning</vt:lpstr>
      <vt:lpstr>Alpha-Beta Pruning</vt:lpstr>
      <vt:lpstr>Alpha-Beta Pruning</vt:lpstr>
      <vt:lpstr>Alpha-Beta Pruning</vt:lpstr>
      <vt:lpstr>Minimax algorithm</vt:lpstr>
      <vt:lpstr>The α-β algorithm</vt:lpstr>
      <vt:lpstr>The α-β algorithm</vt:lpstr>
      <vt:lpstr>α-β pruning example</vt:lpstr>
      <vt:lpstr>α-β pruning example</vt:lpstr>
      <vt:lpstr>α-β pruning example</vt:lpstr>
      <vt:lpstr>α-β pruning example</vt:lpstr>
      <vt:lpstr>α-β pruning example</vt:lpstr>
      <vt:lpstr>PowerPoint Presentation</vt:lpstr>
      <vt:lpstr>Another α-β Pruning Example</vt:lpstr>
      <vt:lpstr>Tree Pruning vs Heuristics</vt:lpstr>
      <vt:lpstr>Move Ordering</vt:lpstr>
      <vt:lpstr>Move Ordering</vt:lpstr>
      <vt:lpstr>Properties of α-β</vt:lpstr>
      <vt:lpstr>Deterministic games in practice</vt:lpstr>
      <vt:lpstr>Non-deterministic: backgammon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Simultaneous Games</vt:lpstr>
      <vt:lpstr>Mushi-ken</vt:lpstr>
      <vt:lpstr>Rock-Paper-Scissors-Lizard-Spock</vt:lpstr>
      <vt:lpstr>Versions with up to 101 Weapons </vt:lpstr>
      <vt:lpstr>Strategies for zero-sum games</vt:lpstr>
      <vt:lpstr>Non-zero sum games</vt:lpstr>
      <vt:lpstr>Iterated Prisoner’s Dilemma</vt:lpstr>
      <vt:lpstr>Summary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504</cp:revision>
  <dcterms:created xsi:type="dcterms:W3CDTF">2014-05-29T18:54:38Z</dcterms:created>
  <dcterms:modified xsi:type="dcterms:W3CDTF">2017-09-10T21:22:09Z</dcterms:modified>
</cp:coreProperties>
</file>