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90"/>
  </p:notesMasterIdLst>
  <p:sldIdLst>
    <p:sldId id="616" r:id="rId3"/>
    <p:sldId id="1138" r:id="rId4"/>
    <p:sldId id="1131" r:id="rId5"/>
    <p:sldId id="1132" r:id="rId6"/>
    <p:sldId id="1133" r:id="rId7"/>
    <p:sldId id="1134" r:id="rId8"/>
    <p:sldId id="1135" r:id="rId9"/>
    <p:sldId id="1136" r:id="rId10"/>
    <p:sldId id="1137" r:id="rId11"/>
    <p:sldId id="1125" r:id="rId12"/>
    <p:sldId id="1139" r:id="rId13"/>
    <p:sldId id="1126" r:id="rId14"/>
    <p:sldId id="1127" r:id="rId15"/>
    <p:sldId id="1128" r:id="rId16"/>
    <p:sldId id="1129" r:id="rId17"/>
    <p:sldId id="1130" r:id="rId18"/>
    <p:sldId id="882" r:id="rId19"/>
    <p:sldId id="1140" r:id="rId20"/>
    <p:sldId id="1141" r:id="rId21"/>
    <p:sldId id="911" r:id="rId22"/>
    <p:sldId id="912" r:id="rId23"/>
    <p:sldId id="913" r:id="rId24"/>
    <p:sldId id="914" r:id="rId25"/>
    <p:sldId id="915" r:id="rId26"/>
    <p:sldId id="916" r:id="rId27"/>
    <p:sldId id="917" r:id="rId28"/>
    <p:sldId id="918" r:id="rId29"/>
    <p:sldId id="919" r:id="rId30"/>
    <p:sldId id="920" r:id="rId31"/>
    <p:sldId id="921" r:id="rId32"/>
    <p:sldId id="922" r:id="rId33"/>
    <p:sldId id="923" r:id="rId34"/>
    <p:sldId id="924" r:id="rId35"/>
    <p:sldId id="925" r:id="rId36"/>
    <p:sldId id="926" r:id="rId37"/>
    <p:sldId id="927" r:id="rId38"/>
    <p:sldId id="928" r:id="rId39"/>
    <p:sldId id="980" r:id="rId40"/>
    <p:sldId id="929" r:id="rId41"/>
    <p:sldId id="930" r:id="rId42"/>
    <p:sldId id="931" r:id="rId43"/>
    <p:sldId id="932" r:id="rId44"/>
    <p:sldId id="935" r:id="rId45"/>
    <p:sldId id="936" r:id="rId46"/>
    <p:sldId id="937" r:id="rId47"/>
    <p:sldId id="938" r:id="rId48"/>
    <p:sldId id="939" r:id="rId49"/>
    <p:sldId id="940" r:id="rId50"/>
    <p:sldId id="941" r:id="rId51"/>
    <p:sldId id="942" r:id="rId52"/>
    <p:sldId id="943" r:id="rId53"/>
    <p:sldId id="944" r:id="rId54"/>
    <p:sldId id="945" r:id="rId55"/>
    <p:sldId id="946" r:id="rId56"/>
    <p:sldId id="947" r:id="rId57"/>
    <p:sldId id="948" r:id="rId58"/>
    <p:sldId id="949" r:id="rId59"/>
    <p:sldId id="950" r:id="rId60"/>
    <p:sldId id="951" r:id="rId61"/>
    <p:sldId id="952" r:id="rId62"/>
    <p:sldId id="953" r:id="rId63"/>
    <p:sldId id="954" r:id="rId64"/>
    <p:sldId id="955" r:id="rId65"/>
    <p:sldId id="956" r:id="rId66"/>
    <p:sldId id="957" r:id="rId67"/>
    <p:sldId id="958" r:id="rId68"/>
    <p:sldId id="959" r:id="rId69"/>
    <p:sldId id="960" r:id="rId70"/>
    <p:sldId id="961" r:id="rId71"/>
    <p:sldId id="962" r:id="rId72"/>
    <p:sldId id="963" r:id="rId73"/>
    <p:sldId id="964" r:id="rId74"/>
    <p:sldId id="965" r:id="rId75"/>
    <p:sldId id="966" r:id="rId76"/>
    <p:sldId id="967" r:id="rId77"/>
    <p:sldId id="968" r:id="rId78"/>
    <p:sldId id="969" r:id="rId79"/>
    <p:sldId id="970" r:id="rId80"/>
    <p:sldId id="971" r:id="rId81"/>
    <p:sldId id="972" r:id="rId82"/>
    <p:sldId id="973" r:id="rId83"/>
    <p:sldId id="975" r:id="rId84"/>
    <p:sldId id="976" r:id="rId85"/>
    <p:sldId id="977" r:id="rId86"/>
    <p:sldId id="978" r:id="rId87"/>
    <p:sldId id="979" r:id="rId88"/>
    <p:sldId id="981" r:id="rId8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399" autoAdjust="0"/>
  </p:normalViewPr>
  <p:slideViewPr>
    <p:cSldViewPr snapToGrid="0" snapToObjects="1">
      <p:cViewPr varScale="1">
        <p:scale>
          <a:sx n="148" d="100"/>
          <a:sy n="148" d="100"/>
        </p:scale>
        <p:origin x="2166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0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Jinha</a:t>
            </a:r>
            <a:r>
              <a:rPr lang="en-US" baseline="0" dirty="0" smtClean="0"/>
              <a:t> 2010 – one paper per minute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http://www.telegraph.co.uk/news/science/science-news/8316534/Welcome-to-the-information-age-174-newspapers-a-day.html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 something about multilingual texts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3F9A4-93AB-4041-9AEF-748B8962DC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49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What is</a:t>
            </a:r>
            <a:r>
              <a:rPr lang="en-US" b="1" baseline="0" dirty="0" smtClean="0"/>
              <a:t> NLP?</a:t>
            </a:r>
            <a:endParaRPr lang="en-US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"The antagonist of Stevenson's Treasure Island." (Who is Long John Silver?) </a:t>
            </a:r>
            <a:endParaRPr lang="en-US" b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3F9A4-93AB-4041-9AEF-748B8962DC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35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JM?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54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8E60-0D13-4B71-8EDB-6A90C2CC9A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40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importance of relations</a:t>
            </a:r>
          </a:p>
          <a:p>
            <a:r>
              <a:rPr lang="en-US" dirty="0" smtClean="0"/>
              <a:t>importance</a:t>
            </a:r>
            <a:r>
              <a:rPr lang="en-US" baseline="0" dirty="0" smtClean="0"/>
              <a:t> of similarity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D8E60-0D13-4B71-8EDB-6A90C2CC9A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12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26FC941-6B46-49ED-8A0C-CBBB2CD773AE}" type="slidenum">
              <a:rPr lang="en-US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39298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B7E2DC-0652-4212-98A7-227B56DDEDDF}" type="slidenum">
              <a:rPr lang="en-US" altLang="en-US" smtClean="0"/>
              <a:pPr eaLnBrk="1" hangingPunct="1"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53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Semantics (</a:t>
            </a:r>
            <a:r>
              <a:rPr lang="en-US" dirty="0" smtClean="0"/>
              <a:t>from 3.6.1)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2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vs.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Paraphrases</a:t>
            </a:r>
          </a:p>
          <a:p>
            <a:pPr lvl="1"/>
            <a:r>
              <a:rPr lang="en-US" dirty="0" smtClean="0"/>
              <a:t>John broke the window</a:t>
            </a:r>
          </a:p>
          <a:p>
            <a:pPr lvl="1"/>
            <a:r>
              <a:rPr lang="en-US" dirty="0" smtClean="0"/>
              <a:t>The window was broken by John</a:t>
            </a:r>
          </a:p>
          <a:p>
            <a:pPr lvl="1"/>
            <a:r>
              <a:rPr lang="en-US" dirty="0" smtClean="0"/>
              <a:t>The breaking of the window by John</a:t>
            </a:r>
            <a:endParaRPr lang="en-US" dirty="0"/>
          </a:p>
          <a:p>
            <a:r>
              <a:rPr lang="en-US" dirty="0" smtClean="0"/>
              <a:t>Python expression</a:t>
            </a:r>
          </a:p>
          <a:p>
            <a:pPr lvl="1"/>
            <a:r>
              <a:rPr lang="en-US" dirty="0" smtClean="0"/>
              <a:t>5/2 =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07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15"/>
            <a:ext cx="8229600" cy="317043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is the meaning of: (5+2)*(4+3)?</a:t>
            </a:r>
          </a:p>
          <a:p>
            <a:pPr>
              <a:defRPr/>
            </a:pPr>
            <a:r>
              <a:rPr lang="en-US" dirty="0" smtClean="0"/>
              <a:t>Parse tree</a:t>
            </a:r>
          </a:p>
          <a:p>
            <a:pPr marL="0" indent="0">
              <a:buFontTx/>
              <a:buNone/>
              <a:defRPr/>
            </a:pPr>
            <a:endParaRPr 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3408364" y="2982584"/>
            <a:ext cx="1925822" cy="1954411"/>
            <a:chOff x="3408364" y="2982584"/>
            <a:chExt cx="1925822" cy="1954411"/>
          </a:xfrm>
        </p:grpSpPr>
        <p:sp>
          <p:nvSpPr>
            <p:cNvPr id="23556" name="TextBox 3"/>
            <p:cNvSpPr txBox="1">
              <a:spLocks noChangeArrowheads="1"/>
            </p:cNvSpPr>
            <p:nvPr/>
          </p:nvSpPr>
          <p:spPr bwMode="auto">
            <a:xfrm>
              <a:off x="3429000" y="4629218"/>
              <a:ext cx="27443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3557" name="TextBox 5"/>
            <p:cNvSpPr txBox="1">
              <a:spLocks noChangeArrowheads="1"/>
            </p:cNvSpPr>
            <p:nvPr/>
          </p:nvSpPr>
          <p:spPr bwMode="auto">
            <a:xfrm>
              <a:off x="3937000" y="4623265"/>
              <a:ext cx="27443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3558" name="TextBox 6"/>
            <p:cNvSpPr txBox="1">
              <a:spLocks noChangeArrowheads="1"/>
            </p:cNvSpPr>
            <p:nvPr/>
          </p:nvSpPr>
          <p:spPr bwMode="auto">
            <a:xfrm>
              <a:off x="4573589" y="4623265"/>
              <a:ext cx="27443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3559" name="TextBox 7"/>
            <p:cNvSpPr txBox="1">
              <a:spLocks noChangeArrowheads="1"/>
            </p:cNvSpPr>
            <p:nvPr/>
          </p:nvSpPr>
          <p:spPr bwMode="auto">
            <a:xfrm>
              <a:off x="5045075" y="4624455"/>
              <a:ext cx="27443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3560" name="TextBox 8"/>
            <p:cNvSpPr txBox="1">
              <a:spLocks noChangeArrowheads="1"/>
            </p:cNvSpPr>
            <p:nvPr/>
          </p:nvSpPr>
          <p:spPr bwMode="auto">
            <a:xfrm>
              <a:off x="3408364" y="4237502"/>
              <a:ext cx="31451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23561" name="TextBox 9"/>
            <p:cNvSpPr txBox="1">
              <a:spLocks noChangeArrowheads="1"/>
            </p:cNvSpPr>
            <p:nvPr/>
          </p:nvSpPr>
          <p:spPr bwMode="auto">
            <a:xfrm>
              <a:off x="3916364" y="4235121"/>
              <a:ext cx="31451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23562" name="TextBox 10"/>
            <p:cNvSpPr txBox="1">
              <a:spLocks noChangeArrowheads="1"/>
            </p:cNvSpPr>
            <p:nvPr/>
          </p:nvSpPr>
          <p:spPr bwMode="auto">
            <a:xfrm>
              <a:off x="4564064" y="4231549"/>
              <a:ext cx="31451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23563" name="TextBox 11"/>
            <p:cNvSpPr txBox="1">
              <a:spLocks noChangeArrowheads="1"/>
            </p:cNvSpPr>
            <p:nvPr/>
          </p:nvSpPr>
          <p:spPr bwMode="auto">
            <a:xfrm>
              <a:off x="5019676" y="4232740"/>
              <a:ext cx="31451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23564" name="TextBox 12"/>
            <p:cNvSpPr txBox="1">
              <a:spLocks noChangeArrowheads="1"/>
            </p:cNvSpPr>
            <p:nvPr/>
          </p:nvSpPr>
          <p:spPr bwMode="auto">
            <a:xfrm>
              <a:off x="4800600" y="4235121"/>
              <a:ext cx="2856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23565" name="TextBox 13"/>
            <p:cNvSpPr txBox="1">
              <a:spLocks noChangeArrowheads="1"/>
            </p:cNvSpPr>
            <p:nvPr/>
          </p:nvSpPr>
          <p:spPr bwMode="auto">
            <a:xfrm>
              <a:off x="3702050" y="4229168"/>
              <a:ext cx="2856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23566" name="TextBox 15"/>
            <p:cNvSpPr txBox="1">
              <a:spLocks noChangeArrowheads="1"/>
            </p:cNvSpPr>
            <p:nvPr/>
          </p:nvSpPr>
          <p:spPr bwMode="auto">
            <a:xfrm>
              <a:off x="3429000" y="3837452"/>
              <a:ext cx="293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3567" name="TextBox 16"/>
            <p:cNvSpPr txBox="1">
              <a:spLocks noChangeArrowheads="1"/>
            </p:cNvSpPr>
            <p:nvPr/>
          </p:nvSpPr>
          <p:spPr bwMode="auto">
            <a:xfrm>
              <a:off x="3937000" y="3829118"/>
              <a:ext cx="293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3568" name="TextBox 17"/>
            <p:cNvSpPr txBox="1">
              <a:spLocks noChangeArrowheads="1"/>
            </p:cNvSpPr>
            <p:nvPr/>
          </p:nvSpPr>
          <p:spPr bwMode="auto">
            <a:xfrm>
              <a:off x="4573589" y="3831499"/>
              <a:ext cx="293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3569" name="TextBox 18"/>
            <p:cNvSpPr txBox="1">
              <a:spLocks noChangeArrowheads="1"/>
            </p:cNvSpPr>
            <p:nvPr/>
          </p:nvSpPr>
          <p:spPr bwMode="auto">
            <a:xfrm>
              <a:off x="5019675" y="3829118"/>
              <a:ext cx="293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3570" name="TextBox 19"/>
            <p:cNvSpPr txBox="1">
              <a:spLocks noChangeArrowheads="1"/>
            </p:cNvSpPr>
            <p:nvPr/>
          </p:nvSpPr>
          <p:spPr bwMode="auto">
            <a:xfrm>
              <a:off x="4800600" y="3835071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3571" name="TextBox 20"/>
            <p:cNvSpPr txBox="1">
              <a:spLocks noChangeArrowheads="1"/>
            </p:cNvSpPr>
            <p:nvPr/>
          </p:nvSpPr>
          <p:spPr bwMode="auto">
            <a:xfrm>
              <a:off x="3702050" y="3829118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3572" name="TextBox 21"/>
            <p:cNvSpPr txBox="1">
              <a:spLocks noChangeArrowheads="1"/>
            </p:cNvSpPr>
            <p:nvPr/>
          </p:nvSpPr>
          <p:spPr bwMode="auto">
            <a:xfrm>
              <a:off x="4279900" y="3829118"/>
              <a:ext cx="27443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*</a:t>
              </a:r>
            </a:p>
          </p:txBody>
        </p:sp>
        <p:sp>
          <p:nvSpPr>
            <p:cNvPr id="23573" name="TextBox 22"/>
            <p:cNvSpPr txBox="1">
              <a:spLocks noChangeArrowheads="1"/>
            </p:cNvSpPr>
            <p:nvPr/>
          </p:nvSpPr>
          <p:spPr bwMode="auto">
            <a:xfrm>
              <a:off x="4279900" y="3411209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F</a:t>
              </a:r>
            </a:p>
          </p:txBody>
        </p:sp>
        <p:cxnSp>
          <p:nvCxnSpPr>
            <p:cNvPr id="23574" name="Straight Connector 24"/>
            <p:cNvCxnSpPr>
              <a:cxnSpLocks noChangeShapeType="1"/>
              <a:stCxn id="23566" idx="2"/>
              <a:endCxn id="23560" idx="0"/>
            </p:cNvCxnSpPr>
            <p:nvPr/>
          </p:nvCxnSpPr>
          <p:spPr bwMode="auto">
            <a:xfrm flipH="1">
              <a:off x="3565619" y="4145229"/>
              <a:ext cx="10216" cy="922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5" name="Straight Connector 26"/>
            <p:cNvCxnSpPr>
              <a:cxnSpLocks noChangeShapeType="1"/>
              <a:stCxn id="23560" idx="2"/>
              <a:endCxn id="23556" idx="0"/>
            </p:cNvCxnSpPr>
            <p:nvPr/>
          </p:nvCxnSpPr>
          <p:spPr bwMode="auto">
            <a:xfrm>
              <a:off x="3565619" y="4545279"/>
              <a:ext cx="598" cy="8393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6" name="Straight Connector 33"/>
            <p:cNvCxnSpPr>
              <a:cxnSpLocks noChangeShapeType="1"/>
              <a:stCxn id="23567" idx="2"/>
              <a:endCxn id="23561" idx="0"/>
            </p:cNvCxnSpPr>
            <p:nvPr/>
          </p:nvCxnSpPr>
          <p:spPr bwMode="auto">
            <a:xfrm flipH="1">
              <a:off x="4073619" y="4136895"/>
              <a:ext cx="10216" cy="9822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7" name="Straight Connector 36"/>
            <p:cNvCxnSpPr>
              <a:cxnSpLocks noChangeShapeType="1"/>
              <a:stCxn id="23561" idx="2"/>
              <a:endCxn id="23557" idx="0"/>
            </p:cNvCxnSpPr>
            <p:nvPr/>
          </p:nvCxnSpPr>
          <p:spPr bwMode="auto">
            <a:xfrm>
              <a:off x="4073619" y="4542898"/>
              <a:ext cx="598" cy="8036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8" name="Straight Connector 41"/>
            <p:cNvCxnSpPr>
              <a:cxnSpLocks noChangeShapeType="1"/>
              <a:stCxn id="23571" idx="2"/>
              <a:endCxn id="23565" idx="0"/>
            </p:cNvCxnSpPr>
            <p:nvPr/>
          </p:nvCxnSpPr>
          <p:spPr bwMode="auto">
            <a:xfrm>
              <a:off x="3844076" y="4136895"/>
              <a:ext cx="802" cy="922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Straight Connector 48"/>
            <p:cNvCxnSpPr>
              <a:cxnSpLocks noChangeShapeType="1"/>
              <a:stCxn id="23568" idx="2"/>
              <a:endCxn id="23562" idx="0"/>
            </p:cNvCxnSpPr>
            <p:nvPr/>
          </p:nvCxnSpPr>
          <p:spPr bwMode="auto">
            <a:xfrm>
              <a:off x="4720424" y="4139276"/>
              <a:ext cx="895" cy="922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0" name="Straight Connector 51"/>
            <p:cNvCxnSpPr>
              <a:cxnSpLocks noChangeShapeType="1"/>
              <a:stCxn id="23570" idx="2"/>
              <a:endCxn id="23564" idx="0"/>
            </p:cNvCxnSpPr>
            <p:nvPr/>
          </p:nvCxnSpPr>
          <p:spPr bwMode="auto">
            <a:xfrm>
              <a:off x="4942626" y="4142848"/>
              <a:ext cx="802" cy="922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1" name="Straight Connector 54"/>
            <p:cNvCxnSpPr>
              <a:cxnSpLocks noChangeShapeType="1"/>
              <a:stCxn id="23569" idx="2"/>
              <a:endCxn id="23563" idx="0"/>
            </p:cNvCxnSpPr>
            <p:nvPr/>
          </p:nvCxnSpPr>
          <p:spPr bwMode="auto">
            <a:xfrm>
              <a:off x="5166510" y="4136895"/>
              <a:ext cx="10421" cy="958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2" name="Straight Connector 62"/>
            <p:cNvCxnSpPr>
              <a:cxnSpLocks noChangeShapeType="1"/>
              <a:stCxn id="23562" idx="2"/>
              <a:endCxn id="23558" idx="0"/>
            </p:cNvCxnSpPr>
            <p:nvPr/>
          </p:nvCxnSpPr>
          <p:spPr bwMode="auto">
            <a:xfrm flipH="1">
              <a:off x="4710806" y="4539326"/>
              <a:ext cx="10513" cy="8393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3" name="Straight Connector 65"/>
            <p:cNvCxnSpPr>
              <a:cxnSpLocks noChangeShapeType="1"/>
              <a:stCxn id="23563" idx="2"/>
              <a:endCxn id="23559" idx="0"/>
            </p:cNvCxnSpPr>
            <p:nvPr/>
          </p:nvCxnSpPr>
          <p:spPr bwMode="auto">
            <a:xfrm>
              <a:off x="5176931" y="4540517"/>
              <a:ext cx="5361" cy="8393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4" name="Straight Connector 70"/>
            <p:cNvCxnSpPr>
              <a:cxnSpLocks noChangeShapeType="1"/>
              <a:stCxn id="23573" idx="2"/>
              <a:endCxn id="23572" idx="0"/>
            </p:cNvCxnSpPr>
            <p:nvPr/>
          </p:nvCxnSpPr>
          <p:spPr bwMode="auto">
            <a:xfrm flipH="1">
              <a:off x="4417117" y="3718986"/>
              <a:ext cx="4809" cy="1101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85" name="TextBox 78"/>
            <p:cNvSpPr txBox="1">
              <a:spLocks noChangeArrowheads="1"/>
            </p:cNvSpPr>
            <p:nvPr/>
          </p:nvSpPr>
          <p:spPr bwMode="auto">
            <a:xfrm>
              <a:off x="3722689" y="3411209"/>
              <a:ext cx="293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3586" name="TextBox 79"/>
            <p:cNvSpPr txBox="1">
              <a:spLocks noChangeArrowheads="1"/>
            </p:cNvSpPr>
            <p:nvPr/>
          </p:nvSpPr>
          <p:spPr bwMode="auto">
            <a:xfrm>
              <a:off x="4767264" y="3404065"/>
              <a:ext cx="293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E</a:t>
              </a:r>
            </a:p>
          </p:txBody>
        </p:sp>
        <p:cxnSp>
          <p:nvCxnSpPr>
            <p:cNvPr id="23587" name="Straight Connector 80"/>
            <p:cNvCxnSpPr>
              <a:cxnSpLocks noChangeShapeType="1"/>
              <a:stCxn id="23585" idx="2"/>
              <a:endCxn id="23566" idx="0"/>
            </p:cNvCxnSpPr>
            <p:nvPr/>
          </p:nvCxnSpPr>
          <p:spPr bwMode="auto">
            <a:xfrm flipH="1">
              <a:off x="3575835" y="3718986"/>
              <a:ext cx="293689" cy="11846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8" name="Straight Connector 83"/>
            <p:cNvCxnSpPr>
              <a:cxnSpLocks noChangeShapeType="1"/>
              <a:stCxn id="23585" idx="2"/>
              <a:endCxn id="23571" idx="0"/>
            </p:cNvCxnSpPr>
            <p:nvPr/>
          </p:nvCxnSpPr>
          <p:spPr bwMode="auto">
            <a:xfrm flipH="1">
              <a:off x="3844076" y="3718986"/>
              <a:ext cx="25448" cy="1101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9" name="Straight Connector 86"/>
            <p:cNvCxnSpPr>
              <a:cxnSpLocks noChangeShapeType="1"/>
              <a:stCxn id="23585" idx="2"/>
              <a:endCxn id="23567" idx="0"/>
            </p:cNvCxnSpPr>
            <p:nvPr/>
          </p:nvCxnSpPr>
          <p:spPr bwMode="auto">
            <a:xfrm>
              <a:off x="3869524" y="3718986"/>
              <a:ext cx="214311" cy="1101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0" name="Straight Connector 89"/>
            <p:cNvCxnSpPr>
              <a:cxnSpLocks noChangeShapeType="1"/>
              <a:stCxn id="23586" idx="2"/>
              <a:endCxn id="23568" idx="0"/>
            </p:cNvCxnSpPr>
            <p:nvPr/>
          </p:nvCxnSpPr>
          <p:spPr bwMode="auto">
            <a:xfrm flipH="1">
              <a:off x="4720424" y="3711842"/>
              <a:ext cx="193675" cy="1196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1" name="Straight Connector 92"/>
            <p:cNvCxnSpPr>
              <a:cxnSpLocks noChangeShapeType="1"/>
              <a:stCxn id="23586" idx="2"/>
              <a:endCxn id="23570" idx="0"/>
            </p:cNvCxnSpPr>
            <p:nvPr/>
          </p:nvCxnSpPr>
          <p:spPr bwMode="auto">
            <a:xfrm>
              <a:off x="4914099" y="3711842"/>
              <a:ext cx="28527" cy="12322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2" name="Straight Connector 96"/>
            <p:cNvCxnSpPr>
              <a:cxnSpLocks noChangeShapeType="1"/>
              <a:stCxn id="23586" idx="2"/>
              <a:endCxn id="23569" idx="0"/>
            </p:cNvCxnSpPr>
            <p:nvPr/>
          </p:nvCxnSpPr>
          <p:spPr bwMode="auto">
            <a:xfrm>
              <a:off x="4914099" y="3711842"/>
              <a:ext cx="252411" cy="11727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3" name="Straight Connector 100"/>
            <p:cNvCxnSpPr>
              <a:cxnSpLocks noChangeShapeType="1"/>
              <a:stCxn id="23594" idx="2"/>
              <a:endCxn id="23573" idx="0"/>
            </p:cNvCxnSpPr>
            <p:nvPr/>
          </p:nvCxnSpPr>
          <p:spPr bwMode="auto">
            <a:xfrm flipH="1">
              <a:off x="4421926" y="3290361"/>
              <a:ext cx="6398" cy="12084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94" name="TextBox 101"/>
            <p:cNvSpPr txBox="1">
              <a:spLocks noChangeArrowheads="1"/>
            </p:cNvSpPr>
            <p:nvPr/>
          </p:nvSpPr>
          <p:spPr bwMode="auto">
            <a:xfrm>
              <a:off x="4281489" y="2982584"/>
              <a:ext cx="293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dirty="0" smtClean="0">
                  <a:solidFill>
                    <a:srgbClr val="000000"/>
                  </a:solidFill>
                </a:rPr>
                <a:t>E</a:t>
              </a:r>
            </a:p>
          </p:txBody>
        </p:sp>
        <p:cxnSp>
          <p:nvCxnSpPr>
            <p:cNvPr id="23595" name="Straight Connector 104"/>
            <p:cNvCxnSpPr>
              <a:cxnSpLocks noChangeShapeType="1"/>
              <a:stCxn id="23594" idx="2"/>
              <a:endCxn id="23586" idx="0"/>
            </p:cNvCxnSpPr>
            <p:nvPr/>
          </p:nvCxnSpPr>
          <p:spPr bwMode="auto">
            <a:xfrm>
              <a:off x="4428324" y="3290361"/>
              <a:ext cx="485775" cy="11370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6" name="Straight Connector 107"/>
            <p:cNvCxnSpPr>
              <a:cxnSpLocks noChangeShapeType="1"/>
              <a:stCxn id="23594" idx="2"/>
              <a:endCxn id="23585" idx="0"/>
            </p:cNvCxnSpPr>
            <p:nvPr/>
          </p:nvCxnSpPr>
          <p:spPr bwMode="auto">
            <a:xfrm flipH="1">
              <a:off x="3869524" y="3290361"/>
              <a:ext cx="558800" cy="12084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597" name="TextBox 45"/>
          <p:cNvSpPr txBox="1">
            <a:spLocks noChangeArrowheads="1"/>
          </p:cNvSpPr>
          <p:nvPr/>
        </p:nvSpPr>
        <p:spPr bwMode="auto">
          <a:xfrm>
            <a:off x="4670426" y="2838450"/>
            <a:ext cx="3898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 smtClean="0">
                <a:solidFill>
                  <a:srgbClr val="FF0000"/>
                </a:solidFill>
              </a:rPr>
              <a:t>49</a:t>
            </a:r>
          </a:p>
        </p:txBody>
      </p:sp>
    </p:spTree>
    <p:extLst>
      <p:ext uri="{BB962C8B-B14F-4D97-AF65-F5344CB8AC3E}">
        <p14:creationId xmlns:p14="http://schemas.microsoft.com/office/powerpoint/2010/main" val="318291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59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Semantics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324051"/>
            <a:ext cx="8229600" cy="2940693"/>
          </a:xfrm>
        </p:spPr>
        <p:txBody>
          <a:bodyPr/>
          <a:lstStyle/>
          <a:p>
            <a:r>
              <a:rPr lang="en-US" altLang="en-US" dirty="0" smtClean="0"/>
              <a:t>What if we had (5+2)*(4+z)?</a:t>
            </a:r>
          </a:p>
          <a:p>
            <a:endParaRPr lang="en-US" alt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3408364" y="2982584"/>
            <a:ext cx="1925822" cy="1954411"/>
            <a:chOff x="3408364" y="2982584"/>
            <a:chExt cx="1925822" cy="1954411"/>
          </a:xfrm>
        </p:grpSpPr>
        <p:sp>
          <p:nvSpPr>
            <p:cNvPr id="24580" name="TextBox 3"/>
            <p:cNvSpPr txBox="1">
              <a:spLocks noChangeArrowheads="1"/>
            </p:cNvSpPr>
            <p:nvPr/>
          </p:nvSpPr>
          <p:spPr bwMode="auto">
            <a:xfrm>
              <a:off x="3429000" y="4629218"/>
              <a:ext cx="27443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4581" name="TextBox 5"/>
            <p:cNvSpPr txBox="1">
              <a:spLocks noChangeArrowheads="1"/>
            </p:cNvSpPr>
            <p:nvPr/>
          </p:nvSpPr>
          <p:spPr bwMode="auto">
            <a:xfrm>
              <a:off x="3937000" y="4623265"/>
              <a:ext cx="27443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4582" name="TextBox 6"/>
            <p:cNvSpPr txBox="1">
              <a:spLocks noChangeArrowheads="1"/>
            </p:cNvSpPr>
            <p:nvPr/>
          </p:nvSpPr>
          <p:spPr bwMode="auto">
            <a:xfrm>
              <a:off x="4573589" y="4623265"/>
              <a:ext cx="27443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4583" name="TextBox 7"/>
            <p:cNvSpPr txBox="1">
              <a:spLocks noChangeArrowheads="1"/>
            </p:cNvSpPr>
            <p:nvPr/>
          </p:nvSpPr>
          <p:spPr bwMode="auto">
            <a:xfrm>
              <a:off x="5045076" y="4624455"/>
              <a:ext cx="2648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z</a:t>
              </a:r>
            </a:p>
          </p:txBody>
        </p:sp>
        <p:sp>
          <p:nvSpPr>
            <p:cNvPr id="24584" name="TextBox 8"/>
            <p:cNvSpPr txBox="1">
              <a:spLocks noChangeArrowheads="1"/>
            </p:cNvSpPr>
            <p:nvPr/>
          </p:nvSpPr>
          <p:spPr bwMode="auto">
            <a:xfrm>
              <a:off x="3408364" y="4237502"/>
              <a:ext cx="31451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24585" name="TextBox 9"/>
            <p:cNvSpPr txBox="1">
              <a:spLocks noChangeArrowheads="1"/>
            </p:cNvSpPr>
            <p:nvPr/>
          </p:nvSpPr>
          <p:spPr bwMode="auto">
            <a:xfrm>
              <a:off x="3916364" y="4235121"/>
              <a:ext cx="31451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24586" name="TextBox 10"/>
            <p:cNvSpPr txBox="1">
              <a:spLocks noChangeArrowheads="1"/>
            </p:cNvSpPr>
            <p:nvPr/>
          </p:nvSpPr>
          <p:spPr bwMode="auto">
            <a:xfrm>
              <a:off x="4564064" y="4231549"/>
              <a:ext cx="31451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24587" name="TextBox 11"/>
            <p:cNvSpPr txBox="1">
              <a:spLocks noChangeArrowheads="1"/>
            </p:cNvSpPr>
            <p:nvPr/>
          </p:nvSpPr>
          <p:spPr bwMode="auto">
            <a:xfrm>
              <a:off x="5019676" y="4232740"/>
              <a:ext cx="31451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24588" name="TextBox 12"/>
            <p:cNvSpPr txBox="1">
              <a:spLocks noChangeArrowheads="1"/>
            </p:cNvSpPr>
            <p:nvPr/>
          </p:nvSpPr>
          <p:spPr bwMode="auto">
            <a:xfrm>
              <a:off x="4800600" y="4235121"/>
              <a:ext cx="2856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24589" name="TextBox 13"/>
            <p:cNvSpPr txBox="1">
              <a:spLocks noChangeArrowheads="1"/>
            </p:cNvSpPr>
            <p:nvPr/>
          </p:nvSpPr>
          <p:spPr bwMode="auto">
            <a:xfrm>
              <a:off x="3702050" y="4229168"/>
              <a:ext cx="2856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24590" name="TextBox 15"/>
            <p:cNvSpPr txBox="1">
              <a:spLocks noChangeArrowheads="1"/>
            </p:cNvSpPr>
            <p:nvPr/>
          </p:nvSpPr>
          <p:spPr bwMode="auto">
            <a:xfrm>
              <a:off x="3429000" y="3837452"/>
              <a:ext cx="293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4591" name="TextBox 16"/>
            <p:cNvSpPr txBox="1">
              <a:spLocks noChangeArrowheads="1"/>
            </p:cNvSpPr>
            <p:nvPr/>
          </p:nvSpPr>
          <p:spPr bwMode="auto">
            <a:xfrm>
              <a:off x="3937000" y="3829118"/>
              <a:ext cx="293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4592" name="TextBox 17"/>
            <p:cNvSpPr txBox="1">
              <a:spLocks noChangeArrowheads="1"/>
            </p:cNvSpPr>
            <p:nvPr/>
          </p:nvSpPr>
          <p:spPr bwMode="auto">
            <a:xfrm>
              <a:off x="4573589" y="3831499"/>
              <a:ext cx="293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4593" name="TextBox 18"/>
            <p:cNvSpPr txBox="1">
              <a:spLocks noChangeArrowheads="1"/>
            </p:cNvSpPr>
            <p:nvPr/>
          </p:nvSpPr>
          <p:spPr bwMode="auto">
            <a:xfrm>
              <a:off x="5019675" y="3829118"/>
              <a:ext cx="293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4594" name="TextBox 19"/>
            <p:cNvSpPr txBox="1">
              <a:spLocks noChangeArrowheads="1"/>
            </p:cNvSpPr>
            <p:nvPr/>
          </p:nvSpPr>
          <p:spPr bwMode="auto">
            <a:xfrm>
              <a:off x="4800600" y="3835071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4595" name="TextBox 20"/>
            <p:cNvSpPr txBox="1">
              <a:spLocks noChangeArrowheads="1"/>
            </p:cNvSpPr>
            <p:nvPr/>
          </p:nvSpPr>
          <p:spPr bwMode="auto">
            <a:xfrm>
              <a:off x="3702050" y="3829118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4596" name="TextBox 21"/>
            <p:cNvSpPr txBox="1">
              <a:spLocks noChangeArrowheads="1"/>
            </p:cNvSpPr>
            <p:nvPr/>
          </p:nvSpPr>
          <p:spPr bwMode="auto">
            <a:xfrm>
              <a:off x="4279900" y="3829118"/>
              <a:ext cx="27443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*</a:t>
              </a:r>
            </a:p>
          </p:txBody>
        </p:sp>
        <p:sp>
          <p:nvSpPr>
            <p:cNvPr id="24597" name="TextBox 22"/>
            <p:cNvSpPr txBox="1">
              <a:spLocks noChangeArrowheads="1"/>
            </p:cNvSpPr>
            <p:nvPr/>
          </p:nvSpPr>
          <p:spPr bwMode="auto">
            <a:xfrm>
              <a:off x="4279900" y="3411209"/>
              <a:ext cx="2840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F</a:t>
              </a:r>
            </a:p>
          </p:txBody>
        </p:sp>
        <p:cxnSp>
          <p:nvCxnSpPr>
            <p:cNvPr id="24598" name="Straight Connector 24"/>
            <p:cNvCxnSpPr>
              <a:cxnSpLocks noChangeShapeType="1"/>
              <a:stCxn id="24590" idx="2"/>
              <a:endCxn id="24584" idx="0"/>
            </p:cNvCxnSpPr>
            <p:nvPr/>
          </p:nvCxnSpPr>
          <p:spPr bwMode="auto">
            <a:xfrm flipH="1">
              <a:off x="3565619" y="4145229"/>
              <a:ext cx="10216" cy="922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9" name="Straight Connector 26"/>
            <p:cNvCxnSpPr>
              <a:cxnSpLocks noChangeShapeType="1"/>
              <a:stCxn id="24584" idx="2"/>
              <a:endCxn id="24580" idx="0"/>
            </p:cNvCxnSpPr>
            <p:nvPr/>
          </p:nvCxnSpPr>
          <p:spPr bwMode="auto">
            <a:xfrm>
              <a:off x="3565619" y="4545279"/>
              <a:ext cx="598" cy="8393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0" name="Straight Connector 33"/>
            <p:cNvCxnSpPr>
              <a:cxnSpLocks noChangeShapeType="1"/>
              <a:stCxn id="24591" idx="2"/>
              <a:endCxn id="24585" idx="0"/>
            </p:cNvCxnSpPr>
            <p:nvPr/>
          </p:nvCxnSpPr>
          <p:spPr bwMode="auto">
            <a:xfrm flipH="1">
              <a:off x="4073619" y="4136895"/>
              <a:ext cx="10216" cy="9822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1" name="Straight Connector 36"/>
            <p:cNvCxnSpPr>
              <a:cxnSpLocks noChangeShapeType="1"/>
              <a:stCxn id="24585" idx="2"/>
              <a:endCxn id="24581" idx="0"/>
            </p:cNvCxnSpPr>
            <p:nvPr/>
          </p:nvCxnSpPr>
          <p:spPr bwMode="auto">
            <a:xfrm>
              <a:off x="4073619" y="4542898"/>
              <a:ext cx="598" cy="8036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2" name="Straight Connector 41"/>
            <p:cNvCxnSpPr>
              <a:cxnSpLocks noChangeShapeType="1"/>
              <a:stCxn id="24595" idx="2"/>
              <a:endCxn id="24589" idx="0"/>
            </p:cNvCxnSpPr>
            <p:nvPr/>
          </p:nvCxnSpPr>
          <p:spPr bwMode="auto">
            <a:xfrm>
              <a:off x="3844076" y="4136895"/>
              <a:ext cx="802" cy="922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3" name="Straight Connector 48"/>
            <p:cNvCxnSpPr>
              <a:cxnSpLocks noChangeShapeType="1"/>
              <a:stCxn id="24592" idx="2"/>
              <a:endCxn id="24586" idx="0"/>
            </p:cNvCxnSpPr>
            <p:nvPr/>
          </p:nvCxnSpPr>
          <p:spPr bwMode="auto">
            <a:xfrm>
              <a:off x="4720424" y="4139276"/>
              <a:ext cx="895" cy="922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4" name="Straight Connector 51"/>
            <p:cNvCxnSpPr>
              <a:cxnSpLocks noChangeShapeType="1"/>
              <a:stCxn id="24594" idx="2"/>
              <a:endCxn id="24588" idx="0"/>
            </p:cNvCxnSpPr>
            <p:nvPr/>
          </p:nvCxnSpPr>
          <p:spPr bwMode="auto">
            <a:xfrm>
              <a:off x="4942626" y="4142848"/>
              <a:ext cx="802" cy="922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5" name="Straight Connector 54"/>
            <p:cNvCxnSpPr>
              <a:cxnSpLocks noChangeShapeType="1"/>
              <a:stCxn id="24593" idx="2"/>
              <a:endCxn id="24587" idx="0"/>
            </p:cNvCxnSpPr>
            <p:nvPr/>
          </p:nvCxnSpPr>
          <p:spPr bwMode="auto">
            <a:xfrm>
              <a:off x="5166510" y="4136895"/>
              <a:ext cx="10421" cy="958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6" name="Straight Connector 62"/>
            <p:cNvCxnSpPr>
              <a:cxnSpLocks noChangeShapeType="1"/>
              <a:stCxn id="24586" idx="2"/>
              <a:endCxn id="24582" idx="0"/>
            </p:cNvCxnSpPr>
            <p:nvPr/>
          </p:nvCxnSpPr>
          <p:spPr bwMode="auto">
            <a:xfrm flipH="1">
              <a:off x="4710806" y="4539326"/>
              <a:ext cx="10513" cy="8393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7" name="Straight Connector 65"/>
            <p:cNvCxnSpPr>
              <a:cxnSpLocks noChangeShapeType="1"/>
              <a:stCxn id="24587" idx="2"/>
              <a:endCxn id="24583" idx="0"/>
            </p:cNvCxnSpPr>
            <p:nvPr/>
          </p:nvCxnSpPr>
          <p:spPr bwMode="auto">
            <a:xfrm>
              <a:off x="5176931" y="4540517"/>
              <a:ext cx="553" cy="8393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8" name="Straight Connector 70"/>
            <p:cNvCxnSpPr>
              <a:cxnSpLocks noChangeShapeType="1"/>
              <a:stCxn id="24597" idx="2"/>
              <a:endCxn id="24596" idx="0"/>
            </p:cNvCxnSpPr>
            <p:nvPr/>
          </p:nvCxnSpPr>
          <p:spPr bwMode="auto">
            <a:xfrm flipH="1">
              <a:off x="4417117" y="3718986"/>
              <a:ext cx="4809" cy="1101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09" name="TextBox 78"/>
            <p:cNvSpPr txBox="1">
              <a:spLocks noChangeArrowheads="1"/>
            </p:cNvSpPr>
            <p:nvPr/>
          </p:nvSpPr>
          <p:spPr bwMode="auto">
            <a:xfrm>
              <a:off x="3722689" y="3411209"/>
              <a:ext cx="293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4610" name="TextBox 79"/>
            <p:cNvSpPr txBox="1">
              <a:spLocks noChangeArrowheads="1"/>
            </p:cNvSpPr>
            <p:nvPr/>
          </p:nvSpPr>
          <p:spPr bwMode="auto">
            <a:xfrm>
              <a:off x="4767264" y="3404065"/>
              <a:ext cx="293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E</a:t>
              </a:r>
            </a:p>
          </p:txBody>
        </p:sp>
        <p:cxnSp>
          <p:nvCxnSpPr>
            <p:cNvPr id="24611" name="Straight Connector 80"/>
            <p:cNvCxnSpPr>
              <a:cxnSpLocks noChangeShapeType="1"/>
              <a:stCxn id="24609" idx="2"/>
              <a:endCxn id="24590" idx="0"/>
            </p:cNvCxnSpPr>
            <p:nvPr/>
          </p:nvCxnSpPr>
          <p:spPr bwMode="auto">
            <a:xfrm flipH="1">
              <a:off x="3575835" y="3718986"/>
              <a:ext cx="293689" cy="11846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2" name="Straight Connector 83"/>
            <p:cNvCxnSpPr>
              <a:cxnSpLocks noChangeShapeType="1"/>
              <a:stCxn id="24609" idx="2"/>
              <a:endCxn id="24595" idx="0"/>
            </p:cNvCxnSpPr>
            <p:nvPr/>
          </p:nvCxnSpPr>
          <p:spPr bwMode="auto">
            <a:xfrm flipH="1">
              <a:off x="3844076" y="3718986"/>
              <a:ext cx="25448" cy="1101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3" name="Straight Connector 86"/>
            <p:cNvCxnSpPr>
              <a:cxnSpLocks noChangeShapeType="1"/>
              <a:stCxn id="24609" idx="2"/>
              <a:endCxn id="24591" idx="0"/>
            </p:cNvCxnSpPr>
            <p:nvPr/>
          </p:nvCxnSpPr>
          <p:spPr bwMode="auto">
            <a:xfrm>
              <a:off x="3869524" y="3718986"/>
              <a:ext cx="214311" cy="1101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4" name="Straight Connector 89"/>
            <p:cNvCxnSpPr>
              <a:cxnSpLocks noChangeShapeType="1"/>
              <a:stCxn id="24610" idx="2"/>
              <a:endCxn id="24592" idx="0"/>
            </p:cNvCxnSpPr>
            <p:nvPr/>
          </p:nvCxnSpPr>
          <p:spPr bwMode="auto">
            <a:xfrm flipH="1">
              <a:off x="4720424" y="3711842"/>
              <a:ext cx="193675" cy="1196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5" name="Straight Connector 92"/>
            <p:cNvCxnSpPr>
              <a:cxnSpLocks noChangeShapeType="1"/>
              <a:stCxn id="24610" idx="2"/>
              <a:endCxn id="24594" idx="0"/>
            </p:cNvCxnSpPr>
            <p:nvPr/>
          </p:nvCxnSpPr>
          <p:spPr bwMode="auto">
            <a:xfrm>
              <a:off x="4914099" y="3711842"/>
              <a:ext cx="28527" cy="12322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6" name="Straight Connector 96"/>
            <p:cNvCxnSpPr>
              <a:cxnSpLocks noChangeShapeType="1"/>
              <a:stCxn id="24610" idx="2"/>
              <a:endCxn id="24593" idx="0"/>
            </p:cNvCxnSpPr>
            <p:nvPr/>
          </p:nvCxnSpPr>
          <p:spPr bwMode="auto">
            <a:xfrm>
              <a:off x="4914099" y="3711842"/>
              <a:ext cx="252411" cy="11727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7" name="Straight Connector 100"/>
            <p:cNvCxnSpPr>
              <a:cxnSpLocks noChangeShapeType="1"/>
              <a:stCxn id="24618" idx="2"/>
              <a:endCxn id="24597" idx="0"/>
            </p:cNvCxnSpPr>
            <p:nvPr/>
          </p:nvCxnSpPr>
          <p:spPr bwMode="auto">
            <a:xfrm flipH="1">
              <a:off x="4421926" y="3290361"/>
              <a:ext cx="6398" cy="12084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18" name="TextBox 101"/>
            <p:cNvSpPr txBox="1">
              <a:spLocks noChangeArrowheads="1"/>
            </p:cNvSpPr>
            <p:nvPr/>
          </p:nvSpPr>
          <p:spPr bwMode="auto">
            <a:xfrm>
              <a:off x="4281489" y="2982584"/>
              <a:ext cx="293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400" smtClean="0">
                  <a:solidFill>
                    <a:srgbClr val="000000"/>
                  </a:solidFill>
                </a:rPr>
                <a:t>E</a:t>
              </a:r>
            </a:p>
          </p:txBody>
        </p:sp>
        <p:cxnSp>
          <p:nvCxnSpPr>
            <p:cNvPr id="24619" name="Straight Connector 104"/>
            <p:cNvCxnSpPr>
              <a:cxnSpLocks noChangeShapeType="1"/>
              <a:stCxn id="24618" idx="2"/>
              <a:endCxn id="24610" idx="0"/>
            </p:cNvCxnSpPr>
            <p:nvPr/>
          </p:nvCxnSpPr>
          <p:spPr bwMode="auto">
            <a:xfrm>
              <a:off x="4428324" y="3290361"/>
              <a:ext cx="485775" cy="11370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0" name="Straight Connector 107"/>
            <p:cNvCxnSpPr>
              <a:cxnSpLocks noChangeShapeType="1"/>
              <a:stCxn id="24618" idx="2"/>
              <a:endCxn id="24609" idx="0"/>
            </p:cNvCxnSpPr>
            <p:nvPr/>
          </p:nvCxnSpPr>
          <p:spPr bwMode="auto">
            <a:xfrm flipH="1">
              <a:off x="3869524" y="3290361"/>
              <a:ext cx="558800" cy="12084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621" name="TextBox 110"/>
          <p:cNvSpPr txBox="1">
            <a:spLocks noChangeArrowheads="1"/>
          </p:cNvSpPr>
          <p:nvPr/>
        </p:nvSpPr>
        <p:spPr bwMode="auto">
          <a:xfrm>
            <a:off x="4670430" y="2838450"/>
            <a:ext cx="21226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 smtClean="0">
                <a:solidFill>
                  <a:srgbClr val="FF0000"/>
                </a:solidFill>
              </a:rPr>
              <a:t>mult(add(5,2),add(4,z))</a:t>
            </a:r>
          </a:p>
        </p:txBody>
      </p:sp>
    </p:spTree>
    <p:extLst>
      <p:ext uri="{BB962C8B-B14F-4D97-AF65-F5344CB8AC3E}">
        <p14:creationId xmlns:p14="http://schemas.microsoft.com/office/powerpoint/2010/main" val="283989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246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about (English) sentences?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Every human is mortal.</a:t>
            </a:r>
          </a:p>
          <a:p>
            <a:r>
              <a:rPr lang="en-US" altLang="en-US" smtClean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79281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9744"/>
            <a:ext cx="8229600" cy="3952645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en-US" sz="2800" dirty="0" smtClean="0"/>
              <a:t>Goal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sz="2300" dirty="0" smtClean="0"/>
              <a:t>Capturing the meaning of linguistic utterances using formal notation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en-US" sz="2800" dirty="0" smtClean="0"/>
              <a:t>Linguistic meaning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sz="2300" dirty="0" smtClean="0"/>
              <a:t>“It is 8 pm”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en-US" sz="2800" dirty="0" smtClean="0"/>
              <a:t>Pragmatic meaning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sz="2300" dirty="0" smtClean="0"/>
              <a:t>“It is time to leave”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en-US" sz="2800" dirty="0" smtClean="0"/>
              <a:t>Semantic analysis: 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/>
              <a:t>Assign each word a meaning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/>
              <a:t>Combine the meanings of words into </a:t>
            </a:r>
            <a:r>
              <a:rPr lang="en-US" altLang="en-US" sz="2300" dirty="0" smtClean="0"/>
              <a:t>sentences</a:t>
            </a:r>
            <a:endParaRPr lang="en-US" altLang="en-US" sz="2800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en-US" sz="2800" i="1" dirty="0" smtClean="0"/>
              <a:t>I bought a book</a:t>
            </a:r>
            <a:r>
              <a:rPr lang="en-US" altLang="en-US" sz="2800" dirty="0" smtClean="0"/>
              <a:t>: </a:t>
            </a:r>
            <a:br>
              <a:rPr lang="en-US" altLang="en-US" sz="2800" dirty="0" smtClean="0"/>
            </a:br>
            <a:r>
              <a:rPr lang="en-US" altLang="en-US" sz="2800" dirty="0" smtClean="0"/>
              <a:t>	</a:t>
            </a:r>
            <a:r>
              <a:rPr lang="en-US" altLang="en-US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Math1"/>
              </a:rPr>
              <a:t>∃</a:t>
            </a:r>
            <a:r>
              <a:rPr lang="en-US" altLang="en-US" sz="2000" dirty="0" smtClean="0">
                <a:sym typeface="Math1"/>
              </a:rPr>
              <a:t> </a:t>
            </a:r>
            <a:r>
              <a:rPr lang="en-US" altLang="en-US" sz="2000" i="1" dirty="0" err="1" smtClean="0">
                <a:sym typeface="Math C"/>
              </a:rPr>
              <a:t>x,y</a:t>
            </a:r>
            <a:r>
              <a:rPr lang="en-US" altLang="en-US" sz="2000" dirty="0" smtClean="0">
                <a:sym typeface="Math C"/>
              </a:rPr>
              <a:t>: Buying(</a:t>
            </a:r>
            <a:r>
              <a:rPr lang="en-US" altLang="en-US" sz="2000" i="1" dirty="0" smtClean="0">
                <a:sym typeface="Math C"/>
              </a:rPr>
              <a:t>x</a:t>
            </a:r>
            <a:r>
              <a:rPr lang="en-US" altLang="en-US" sz="2000" dirty="0" smtClean="0">
                <a:sym typeface="Math C"/>
              </a:rPr>
              <a:t>) </a:t>
            </a:r>
            <a:r>
              <a:rPr lang="en-US" altLang="en-US" sz="2000" dirty="0" smtClean="0">
                <a:sym typeface="Math B"/>
              </a:rPr>
              <a:t>^ Buyer(</a:t>
            </a:r>
            <a:r>
              <a:rPr lang="en-US" altLang="en-US" sz="2000" i="1" dirty="0" err="1" smtClean="0">
                <a:sym typeface="Math B"/>
              </a:rPr>
              <a:t>speaker,x</a:t>
            </a:r>
            <a:r>
              <a:rPr lang="en-US" altLang="en-US" sz="2000" dirty="0" smtClean="0">
                <a:sym typeface="Math B"/>
              </a:rPr>
              <a:t>) ^ </a:t>
            </a:r>
            <a:r>
              <a:rPr lang="en-US" altLang="en-US" sz="2000" dirty="0" err="1" smtClean="0">
                <a:sym typeface="Math B"/>
              </a:rPr>
              <a:t>BoughtItem</a:t>
            </a:r>
            <a:r>
              <a:rPr lang="en-US" altLang="en-US" sz="2000" dirty="0" smtClean="0">
                <a:sym typeface="Math B"/>
              </a:rPr>
              <a:t>(</a:t>
            </a:r>
            <a:r>
              <a:rPr lang="en-US" altLang="en-US" sz="2000" i="1" dirty="0" err="1" smtClean="0">
                <a:sym typeface="Math B"/>
              </a:rPr>
              <a:t>y,x</a:t>
            </a:r>
            <a:r>
              <a:rPr lang="en-US" altLang="en-US" sz="2000" dirty="0" smtClean="0">
                <a:sym typeface="Math B"/>
              </a:rPr>
              <a:t>) ^ Book(</a:t>
            </a:r>
            <a:r>
              <a:rPr lang="en-US" altLang="en-US" sz="2000" i="1" dirty="0" smtClean="0">
                <a:sym typeface="Math B"/>
              </a:rPr>
              <a:t>y</a:t>
            </a:r>
            <a:r>
              <a:rPr lang="en-US" altLang="en-US" sz="2000" dirty="0" smtClean="0">
                <a:sym typeface="Math B"/>
              </a:rPr>
              <a:t>)</a:t>
            </a:r>
          </a:p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en-US" sz="2000" i="1" dirty="0">
                <a:sym typeface="Math B"/>
              </a:rPr>
              <a:t> </a:t>
            </a:r>
            <a:r>
              <a:rPr lang="en-US" altLang="en-US" sz="2000" i="1" dirty="0" smtClean="0">
                <a:sym typeface="Math B"/>
              </a:rPr>
              <a:t>    	Buying (Buyer=speaker, </a:t>
            </a:r>
            <a:r>
              <a:rPr lang="en-US" altLang="en-US" sz="2000" i="1" dirty="0" err="1" smtClean="0">
                <a:sym typeface="Math B"/>
              </a:rPr>
              <a:t>BoughtItem</a:t>
            </a:r>
            <a:r>
              <a:rPr lang="en-US" altLang="en-US" sz="2000" i="1" dirty="0" smtClean="0">
                <a:sym typeface="Math B"/>
              </a:rPr>
              <a:t>=book)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31537"/>
            <a:ext cx="8432800" cy="701843"/>
          </a:xfrm>
        </p:spPr>
        <p:txBody>
          <a:bodyPr/>
          <a:lstStyle/>
          <a:p>
            <a:r>
              <a:rPr lang="en-US" dirty="0" smtClean="0"/>
              <a:t>Representing Meaning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Meaning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0624"/>
            <a:ext cx="8229600" cy="2702991"/>
          </a:xfrm>
        </p:spPr>
        <p:txBody>
          <a:bodyPr>
            <a:noAutofit/>
          </a:bodyPr>
          <a:lstStyle/>
          <a:p>
            <a:r>
              <a:rPr lang="en-US" sz="2400" dirty="0" smtClean="0"/>
              <a:t>If an agent hears a sentence and can act accordingly, the agent is said to understand it</a:t>
            </a:r>
          </a:p>
          <a:p>
            <a:r>
              <a:rPr lang="en-US" sz="2400" dirty="0" smtClean="0"/>
              <a:t>Example</a:t>
            </a:r>
          </a:p>
          <a:p>
            <a:pPr lvl="1"/>
            <a:r>
              <a:rPr lang="en-US" sz="1800" dirty="0" smtClean="0"/>
              <a:t>Leave the book on the table</a:t>
            </a:r>
          </a:p>
          <a:p>
            <a:r>
              <a:rPr lang="en-US" sz="2400" dirty="0" smtClean="0"/>
              <a:t>Understanding may involve inference</a:t>
            </a:r>
          </a:p>
          <a:p>
            <a:pPr lvl="1"/>
            <a:r>
              <a:rPr lang="en-US" sz="1800" dirty="0" smtClean="0"/>
              <a:t>Maybe the book is wrapped in paper?</a:t>
            </a:r>
          </a:p>
          <a:p>
            <a:r>
              <a:rPr lang="en-US" sz="2400" dirty="0" smtClean="0"/>
              <a:t>And pragmatics</a:t>
            </a:r>
          </a:p>
          <a:p>
            <a:pPr lvl="1"/>
            <a:r>
              <a:rPr lang="en-US" sz="1800" dirty="0" smtClean="0"/>
              <a:t>Which book? Which table?</a:t>
            </a:r>
          </a:p>
          <a:p>
            <a:r>
              <a:rPr lang="en-US" sz="2400" dirty="0" smtClean="0"/>
              <a:t>So, understanding may involve a procedure</a:t>
            </a:r>
          </a:p>
        </p:txBody>
      </p:sp>
    </p:spTree>
    <p:extLst>
      <p:ext uri="{BB962C8B-B14F-4D97-AF65-F5344CB8AC3E}">
        <p14:creationId xmlns:p14="http://schemas.microsoft.com/office/powerpoint/2010/main" val="13017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Artificial Intelligence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8772" y="3104891"/>
            <a:ext cx="7533105" cy="13144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smtClean="0"/>
              <a:t>8.3.2</a:t>
            </a:r>
            <a:br>
              <a:rPr lang="en-US" altLang="en-US" dirty="0" smtClean="0"/>
            </a:br>
            <a:r>
              <a:rPr lang="en-US" altLang="en-US" dirty="0" smtClean="0"/>
              <a:t>Propositional Logic</a:t>
            </a:r>
            <a:br>
              <a:rPr lang="en-US" altLang="en-US" dirty="0" smtClean="0"/>
            </a:br>
            <a:r>
              <a:rPr lang="en-US" altLang="en-US" dirty="0" smtClean="0"/>
              <a:t>(Chapter </a:t>
            </a:r>
            <a:r>
              <a:rPr lang="en-US" altLang="en-US" dirty="0"/>
              <a:t>7: part 2)</a:t>
            </a:r>
          </a:p>
        </p:txBody>
      </p:sp>
    </p:spTree>
    <p:extLst>
      <p:ext uri="{BB962C8B-B14F-4D97-AF65-F5344CB8AC3E}">
        <p14:creationId xmlns:p14="http://schemas.microsoft.com/office/powerpoint/2010/main" val="3565660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and Formulas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329358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E.g., A, B</a:t>
            </a:r>
          </a:p>
          <a:p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assignment of truth values</a:t>
            </a:r>
          </a:p>
          <a:p>
            <a:r>
              <a:rPr lang="en-US" dirty="0" smtClean="0"/>
              <a:t>Formulas</a:t>
            </a:r>
          </a:p>
          <a:p>
            <a:pPr lvl="1"/>
            <a:r>
              <a:rPr lang="en-US" dirty="0" smtClean="0"/>
              <a:t>A-&gt;B matches three possible models: (0,0), (0,1), (1,1)</a:t>
            </a:r>
          </a:p>
          <a:p>
            <a:r>
              <a:rPr lang="en-US" dirty="0" smtClean="0"/>
              <a:t>Knowledge base</a:t>
            </a:r>
          </a:p>
          <a:p>
            <a:pPr lvl="1"/>
            <a:r>
              <a:rPr lang="en-US" dirty="0" smtClean="0"/>
              <a:t>Tell: add to the knowledge base (e.g., A=1)</a:t>
            </a:r>
          </a:p>
          <a:p>
            <a:pPr lvl="1"/>
            <a:r>
              <a:rPr lang="en-US" dirty="0" smtClean="0"/>
              <a:t>Ask: query the knowledge base (e.g., A=?)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06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6373"/>
            <a:ext cx="8229600" cy="3683358"/>
          </a:xfrm>
        </p:spPr>
        <p:txBody>
          <a:bodyPr>
            <a:normAutofit/>
          </a:bodyPr>
          <a:lstStyle/>
          <a:p>
            <a:r>
              <a:rPr lang="en-US" dirty="0" smtClean="0"/>
              <a:t>Definite clauses</a:t>
            </a:r>
          </a:p>
          <a:p>
            <a:pPr marL="457200" lvl="1" indent="0">
              <a:buNone/>
            </a:pPr>
            <a:r>
              <a:rPr lang="en-US" dirty="0" smtClean="0"/>
              <a:t>p </a:t>
            </a:r>
            <a:r>
              <a:rPr lang="en-US" dirty="0" smtClean="0">
                <a:sym typeface="Symbol" panose="05050102010706020507" pitchFamily="18" charset="2"/>
              </a:rPr>
              <a:t></a:t>
            </a:r>
            <a:r>
              <a:rPr lang="en-US" dirty="0" smtClean="0"/>
              <a:t> q </a:t>
            </a:r>
            <a:r>
              <a:rPr lang="en-US" dirty="0">
                <a:sym typeface="Symbol" panose="05050102010706020507" pitchFamily="18" charset="2"/>
              </a:rPr>
              <a:t></a:t>
            </a:r>
            <a:r>
              <a:rPr lang="en-US" dirty="0" smtClean="0"/>
              <a:t> r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s         (implication form)</a:t>
            </a:r>
          </a:p>
          <a:p>
            <a:pPr marL="457200" lvl="1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</a:t>
            </a:r>
            <a:r>
              <a:rPr lang="en-US" dirty="0" smtClean="0"/>
              <a:t>p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</a:t>
            </a:r>
            <a:r>
              <a:rPr lang="en-US" dirty="0" smtClean="0"/>
              <a:t>q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</a:t>
            </a:r>
            <a:r>
              <a:rPr lang="en-US" dirty="0" smtClean="0"/>
              <a:t>r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en-US" dirty="0" smtClean="0"/>
              <a:t> s   (disjunctive form)</a:t>
            </a:r>
          </a:p>
          <a:p>
            <a:r>
              <a:rPr lang="en-US" dirty="0" smtClean="0"/>
              <a:t>Horn clauses</a:t>
            </a:r>
          </a:p>
          <a:p>
            <a:pPr lvl="1"/>
            <a:r>
              <a:rPr lang="en-US" dirty="0" smtClean="0"/>
              <a:t>Either definite clauses</a:t>
            </a:r>
          </a:p>
          <a:p>
            <a:pPr lvl="1"/>
            <a:r>
              <a:rPr lang="en-US" dirty="0" smtClean="0"/>
              <a:t>Or “goal clauses”: </a:t>
            </a:r>
          </a:p>
          <a:p>
            <a:pPr marL="914400" lvl="2" indent="0">
              <a:buNone/>
            </a:pPr>
            <a:r>
              <a:rPr lang="en-US" dirty="0"/>
              <a:t>p </a:t>
            </a:r>
            <a:r>
              <a:rPr lang="en-US" dirty="0">
                <a:sym typeface="Symbol" panose="05050102010706020507" pitchFamily="18" charset="2"/>
              </a:rPr>
              <a:t></a:t>
            </a:r>
            <a:r>
              <a:rPr lang="en-US" dirty="0"/>
              <a:t> q </a:t>
            </a:r>
            <a:r>
              <a:rPr lang="en-US" dirty="0">
                <a:sym typeface="Symbol" panose="05050102010706020507" pitchFamily="18" charset="2"/>
              </a:rPr>
              <a:t></a:t>
            </a:r>
            <a:r>
              <a:rPr lang="en-US" dirty="0"/>
              <a:t> r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i="1" dirty="0" smtClean="0"/>
              <a:t>false</a:t>
            </a:r>
          </a:p>
          <a:p>
            <a:pPr marL="914400" lvl="2" indent="0">
              <a:buNone/>
            </a:pPr>
            <a:r>
              <a:rPr lang="en-US" dirty="0">
                <a:sym typeface="Symbol" panose="05050102010706020507" pitchFamily="18" charset="2"/>
              </a:rPr>
              <a:t></a:t>
            </a:r>
            <a:r>
              <a:rPr lang="en-US" dirty="0"/>
              <a:t>p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</a:t>
            </a:r>
            <a:r>
              <a:rPr lang="en-US" dirty="0"/>
              <a:t>q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</a:t>
            </a:r>
            <a:r>
              <a:rPr lang="en-US" dirty="0"/>
              <a:t>r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en-US" dirty="0"/>
              <a:t> </a:t>
            </a:r>
            <a:r>
              <a:rPr lang="en-US" dirty="0" smtClean="0">
                <a:sym typeface="Symbol" panose="05050102010706020507" pitchFamily="18" charset="2"/>
              </a:rPr>
              <a:t></a:t>
            </a:r>
            <a:r>
              <a:rPr lang="en-US" dirty="0" smtClean="0"/>
              <a:t>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0275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Language and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Propositional logic: Syntax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00151"/>
            <a:ext cx="8686800" cy="3394472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Propositional logic is the simplest logic –  illustrates basic ideas</a:t>
            </a:r>
          </a:p>
          <a:p>
            <a:r>
              <a:rPr lang="en-US" altLang="en-US" sz="2400" dirty="0"/>
              <a:t>The proposition symbols P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P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etc</a:t>
            </a:r>
            <a:r>
              <a:rPr lang="en-US" altLang="en-US" sz="2400" dirty="0"/>
              <a:t> are sentences</a:t>
            </a:r>
          </a:p>
          <a:p>
            <a:pPr lvl="1"/>
            <a:r>
              <a:rPr lang="en-US" altLang="en-US" dirty="0"/>
              <a:t>If S is a sentence, </a:t>
            </a:r>
            <a:r>
              <a:rPr lang="en-US" altLang="en-US" dirty="0">
                <a:sym typeface="Symbol" pitchFamily="18" charset="2"/>
              </a:rPr>
              <a:t></a:t>
            </a:r>
            <a:r>
              <a:rPr lang="en-US" altLang="en-US" dirty="0"/>
              <a:t>S is a sentence (</a:t>
            </a:r>
            <a:r>
              <a:rPr lang="en-US" altLang="en-US" dirty="0">
                <a:solidFill>
                  <a:schemeClr val="accent2"/>
                </a:solidFill>
              </a:rPr>
              <a:t>negation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If S</a:t>
            </a:r>
            <a:r>
              <a:rPr lang="en-US" altLang="en-US" baseline="-25000" dirty="0"/>
              <a:t>1</a:t>
            </a:r>
            <a:r>
              <a:rPr lang="en-US" altLang="en-US" dirty="0"/>
              <a:t> and S</a:t>
            </a:r>
            <a:r>
              <a:rPr lang="en-US" altLang="en-US" baseline="-25000" dirty="0"/>
              <a:t>2</a:t>
            </a:r>
            <a:r>
              <a:rPr lang="en-US" altLang="en-US" dirty="0"/>
              <a:t> are sentences, S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</a:t>
            </a:r>
            <a:r>
              <a:rPr lang="en-US" altLang="en-US" dirty="0"/>
              <a:t> S</a:t>
            </a:r>
            <a:r>
              <a:rPr lang="en-US" altLang="en-US" baseline="-25000" dirty="0"/>
              <a:t>2</a:t>
            </a:r>
            <a:r>
              <a:rPr lang="en-US" altLang="en-US" dirty="0"/>
              <a:t> is a sentence (</a:t>
            </a:r>
            <a:r>
              <a:rPr lang="en-US" altLang="en-US" dirty="0">
                <a:solidFill>
                  <a:schemeClr val="accent2"/>
                </a:solidFill>
              </a:rPr>
              <a:t>conjunction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If S</a:t>
            </a:r>
            <a:r>
              <a:rPr lang="en-US" altLang="en-US" baseline="-25000" dirty="0"/>
              <a:t>1</a:t>
            </a:r>
            <a:r>
              <a:rPr lang="en-US" altLang="en-US" dirty="0"/>
              <a:t> and S</a:t>
            </a:r>
            <a:r>
              <a:rPr lang="en-US" altLang="en-US" baseline="-25000" dirty="0"/>
              <a:t>2</a:t>
            </a:r>
            <a:r>
              <a:rPr lang="en-US" altLang="en-US" dirty="0"/>
              <a:t> are sentences, S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</a:t>
            </a:r>
            <a:r>
              <a:rPr lang="en-US" altLang="en-US" dirty="0"/>
              <a:t> S</a:t>
            </a:r>
            <a:r>
              <a:rPr lang="en-US" altLang="en-US" baseline="-25000" dirty="0"/>
              <a:t>2</a:t>
            </a:r>
            <a:r>
              <a:rPr lang="en-US" altLang="en-US" dirty="0"/>
              <a:t> is a sentence (</a:t>
            </a:r>
            <a:r>
              <a:rPr lang="en-US" altLang="en-US" dirty="0">
                <a:solidFill>
                  <a:schemeClr val="accent2"/>
                </a:solidFill>
              </a:rPr>
              <a:t>disjunction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If S</a:t>
            </a:r>
            <a:r>
              <a:rPr lang="en-US" altLang="en-US" baseline="-25000" dirty="0"/>
              <a:t>1</a:t>
            </a:r>
            <a:r>
              <a:rPr lang="en-US" altLang="en-US" dirty="0"/>
              <a:t> and S</a:t>
            </a:r>
            <a:r>
              <a:rPr lang="en-US" altLang="en-US" baseline="-25000" dirty="0"/>
              <a:t>2</a:t>
            </a:r>
            <a:r>
              <a:rPr lang="en-US" altLang="en-US" dirty="0"/>
              <a:t> are sentences, S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</a:t>
            </a:r>
            <a:r>
              <a:rPr lang="en-US" altLang="en-US" dirty="0"/>
              <a:t> S</a:t>
            </a:r>
            <a:r>
              <a:rPr lang="en-US" altLang="en-US" baseline="-25000" dirty="0"/>
              <a:t>2</a:t>
            </a:r>
            <a:r>
              <a:rPr lang="en-US" altLang="en-US" dirty="0"/>
              <a:t> is a sentence (</a:t>
            </a:r>
            <a:r>
              <a:rPr lang="en-US" altLang="en-US" dirty="0">
                <a:solidFill>
                  <a:schemeClr val="accent2"/>
                </a:solidFill>
              </a:rPr>
              <a:t>implication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If S</a:t>
            </a:r>
            <a:r>
              <a:rPr lang="en-US" altLang="en-US" baseline="-25000" dirty="0"/>
              <a:t>1</a:t>
            </a:r>
            <a:r>
              <a:rPr lang="en-US" altLang="en-US" dirty="0"/>
              <a:t> and S</a:t>
            </a:r>
            <a:r>
              <a:rPr lang="en-US" altLang="en-US" baseline="-25000" dirty="0"/>
              <a:t>2</a:t>
            </a:r>
            <a:r>
              <a:rPr lang="en-US" altLang="en-US" dirty="0"/>
              <a:t> are sentences, S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</a:t>
            </a:r>
            <a:r>
              <a:rPr lang="en-US" altLang="en-US" dirty="0"/>
              <a:t> S</a:t>
            </a:r>
            <a:r>
              <a:rPr lang="en-US" altLang="en-US" baseline="-25000" dirty="0"/>
              <a:t>2</a:t>
            </a:r>
            <a:r>
              <a:rPr lang="en-US" altLang="en-US" dirty="0"/>
              <a:t> is a sentence (</a:t>
            </a:r>
            <a:r>
              <a:rPr lang="en-US" altLang="en-US" dirty="0" err="1">
                <a:solidFill>
                  <a:schemeClr val="accent2"/>
                </a:solidFill>
              </a:rPr>
              <a:t>biconditional</a:t>
            </a:r>
            <a:r>
              <a:rPr lang="en-US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239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485775"/>
            <a:ext cx="749617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944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" y="205979"/>
            <a:ext cx="8839200" cy="857250"/>
          </a:xfrm>
        </p:spPr>
        <p:txBody>
          <a:bodyPr/>
          <a:lstStyle/>
          <a:p>
            <a:r>
              <a:rPr lang="en-US" dirty="0"/>
              <a:t>Translating propositions to English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4628"/>
            <a:ext cx="8229600" cy="33305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= Today is a holiday.</a:t>
            </a:r>
          </a:p>
          <a:p>
            <a:r>
              <a:rPr lang="en-US" dirty="0"/>
              <a:t>B = We are going to the zoo.</a:t>
            </a:r>
          </a:p>
          <a:p>
            <a:endParaRPr lang="en-US" dirty="0"/>
          </a:p>
          <a:p>
            <a:r>
              <a:rPr lang="en-US" dirty="0"/>
              <a:t>B ⇒ A</a:t>
            </a:r>
          </a:p>
          <a:p>
            <a:r>
              <a:rPr lang="en-US" dirty="0"/>
              <a:t>A ∧ ¬ B</a:t>
            </a:r>
          </a:p>
          <a:p>
            <a:r>
              <a:rPr lang="en-US" dirty="0"/>
              <a:t>¬ A ⇒ B</a:t>
            </a:r>
          </a:p>
          <a:p>
            <a:r>
              <a:rPr lang="en-US" dirty="0"/>
              <a:t>¬ B ⇒ A</a:t>
            </a:r>
          </a:p>
          <a:p>
            <a:r>
              <a:rPr lang="en-US" dirty="0"/>
              <a:t>B ⇒ 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81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80829" y="1100233"/>
            <a:ext cx="39716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ucida Grande"/>
              </a:rPr>
              <a:t>A = Today is a holiday.</a:t>
            </a:r>
          </a:p>
          <a:p>
            <a:r>
              <a:rPr lang="en-US" sz="2000" dirty="0">
                <a:latin typeface="Lucida Grande"/>
              </a:rPr>
              <a:t>B = We are going to the zoo.</a:t>
            </a:r>
          </a:p>
        </p:txBody>
      </p:sp>
      <p:sp>
        <p:nvSpPr>
          <p:cNvPr id="2" name="Rectangle 1"/>
          <p:cNvSpPr/>
          <p:nvPr/>
        </p:nvSpPr>
        <p:spPr>
          <a:xfrm>
            <a:off x="255896" y="2034690"/>
            <a:ext cx="8534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ucida Grande"/>
              </a:rPr>
              <a:t>B ⇒ A </a:t>
            </a:r>
          </a:p>
          <a:p>
            <a:pPr lvl="1"/>
            <a:r>
              <a:rPr lang="en-US" dirty="0">
                <a:latin typeface="Lucida Grande"/>
              </a:rPr>
              <a:t>If we are going to the zoo, then today is a holiday.</a:t>
            </a:r>
          </a:p>
          <a:p>
            <a:r>
              <a:rPr lang="en-US" dirty="0">
                <a:latin typeface="Lucida Grande"/>
              </a:rPr>
              <a:t>A ∧ ¬ B </a:t>
            </a:r>
          </a:p>
          <a:p>
            <a:pPr lvl="1"/>
            <a:r>
              <a:rPr lang="en-US" dirty="0">
                <a:latin typeface="Lucida Grande"/>
              </a:rPr>
              <a:t>Today is a holiday and we are not going to the zoo.</a:t>
            </a:r>
          </a:p>
          <a:p>
            <a:r>
              <a:rPr lang="en-US" dirty="0">
                <a:latin typeface="Lucida Grande"/>
              </a:rPr>
              <a:t>¬ A ⇒ ¬ B</a:t>
            </a:r>
          </a:p>
          <a:p>
            <a:pPr lvl="1"/>
            <a:r>
              <a:rPr lang="en-US" dirty="0">
                <a:latin typeface="Lucida Grande"/>
              </a:rPr>
              <a:t>If today is not a holiday, then we are not going to the zoo.</a:t>
            </a:r>
          </a:p>
          <a:p>
            <a:r>
              <a:rPr lang="en-US" dirty="0">
                <a:latin typeface="Lucida Grande"/>
              </a:rPr>
              <a:t>¬ B ⇒ ¬ A</a:t>
            </a:r>
          </a:p>
          <a:p>
            <a:pPr lvl="1"/>
            <a:r>
              <a:rPr lang="en-US" dirty="0">
                <a:latin typeface="Lucida Grande"/>
              </a:rPr>
              <a:t>If we are not going to the zoo, then today is not a holiday.</a:t>
            </a:r>
          </a:p>
          <a:p>
            <a:r>
              <a:rPr lang="en-US" dirty="0">
                <a:latin typeface="Lucida Grande"/>
              </a:rPr>
              <a:t>B ⇒ A</a:t>
            </a:r>
          </a:p>
          <a:p>
            <a:pPr lvl="1"/>
            <a:r>
              <a:rPr lang="en-US" dirty="0">
                <a:latin typeface="Lucida Grande"/>
              </a:rPr>
              <a:t>If we are going to the zoo, then today is a holiday.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228600" y="358379"/>
            <a:ext cx="8839200" cy="8572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3500" b="1" i="0" kern="120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ea typeface="+mj-ea"/>
                <a:cs typeface="Georgia"/>
              </a:defRPr>
            </a:lvl1pPr>
          </a:lstStyle>
          <a:p>
            <a:r>
              <a:rPr lang="en-US" dirty="0"/>
              <a:t>Translating propositions to English</a:t>
            </a:r>
          </a:p>
        </p:txBody>
      </p:sp>
    </p:spTree>
    <p:extLst>
      <p:ext uri="{BB962C8B-B14F-4D97-AF65-F5344CB8AC3E}">
        <p14:creationId xmlns:p14="http://schemas.microsoft.com/office/powerpoint/2010/main" val="424742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235024"/>
            <a:ext cx="8432800" cy="701843"/>
          </a:xfrm>
        </p:spPr>
        <p:txBody>
          <a:bodyPr/>
          <a:lstStyle/>
          <a:p>
            <a:r>
              <a:rPr lang="en-US" altLang="en-US" dirty="0"/>
              <a:t>Propositional logic: Semantics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29458"/>
            <a:ext cx="8229600" cy="302939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/>
              <a:t>Each model specifies true/false for each proposition symbol
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400" dirty="0"/>
              <a:t>E.g. 	P</a:t>
            </a:r>
            <a:r>
              <a:rPr lang="en-US" altLang="en-US" sz="1400" baseline="-25000" dirty="0"/>
              <a:t>1,2</a:t>
            </a:r>
            <a:r>
              <a:rPr lang="en-US" altLang="en-US" sz="1400" dirty="0"/>
              <a:t> 	P</a:t>
            </a:r>
            <a:r>
              <a:rPr lang="en-US" altLang="en-US" sz="1400" baseline="-25000" dirty="0"/>
              <a:t>2,2</a:t>
            </a:r>
            <a:r>
              <a:rPr lang="en-US" altLang="en-US" sz="1400" dirty="0"/>
              <a:t> 	P</a:t>
            </a:r>
            <a:r>
              <a:rPr lang="en-US" altLang="en-US" sz="1400" baseline="-25000" dirty="0"/>
              <a:t>3,1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400" dirty="0"/>
              <a:t> 		false	true	false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/>
              <a:t>With these symbols, 8 possible models, can be enumerated automatically.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/>
              <a:t>Rules for evaluating truth with respect to a model </a:t>
            </a:r>
            <a:r>
              <a:rPr lang="en-US" altLang="en-US" sz="1600" i="1" dirty="0"/>
              <a:t>m</a:t>
            </a:r>
            <a:r>
              <a:rPr lang="en-US" altLang="en-US" sz="1600" dirty="0"/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ym typeface="Symbol" pitchFamily="18" charset="2"/>
              </a:rPr>
              <a:t>		</a:t>
            </a:r>
            <a:r>
              <a:rPr lang="en-US" altLang="en-US" sz="1600" dirty="0"/>
              <a:t>S		is true </a:t>
            </a:r>
            <a:r>
              <a:rPr lang="en-US" altLang="en-US" sz="1600" dirty="0" err="1"/>
              <a:t>iff</a:t>
            </a:r>
            <a:r>
              <a:rPr lang="en-US" altLang="en-US" sz="1600" dirty="0"/>
              <a:t> 	S is false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/>
              <a:t>		S</a:t>
            </a:r>
            <a:r>
              <a:rPr lang="en-US" altLang="en-US" sz="1600" baseline="-25000" dirty="0"/>
              <a:t>1</a:t>
            </a:r>
            <a:r>
              <a:rPr lang="en-US" altLang="en-US" sz="1600" dirty="0"/>
              <a:t> </a:t>
            </a:r>
            <a:r>
              <a:rPr lang="en-US" altLang="en-US" sz="1600" dirty="0">
                <a:sym typeface="Symbol" pitchFamily="18" charset="2"/>
              </a:rPr>
              <a:t></a:t>
            </a:r>
            <a:r>
              <a:rPr lang="en-US" altLang="en-US" sz="1600" dirty="0"/>
              <a:t> S</a:t>
            </a:r>
            <a:r>
              <a:rPr lang="en-US" altLang="en-US" sz="1600" baseline="-25000" dirty="0"/>
              <a:t>2</a:t>
            </a:r>
            <a:r>
              <a:rPr lang="en-US" altLang="en-US" sz="1600" dirty="0"/>
              <a:t>  	is true </a:t>
            </a:r>
            <a:r>
              <a:rPr lang="en-US" altLang="en-US" sz="1600" dirty="0" err="1"/>
              <a:t>iff</a:t>
            </a:r>
            <a:r>
              <a:rPr lang="en-US" altLang="en-US" sz="1600" dirty="0"/>
              <a:t> 	S</a:t>
            </a:r>
            <a:r>
              <a:rPr lang="en-US" altLang="en-US" sz="1600" baseline="-25000" dirty="0"/>
              <a:t>1</a:t>
            </a:r>
            <a:r>
              <a:rPr lang="en-US" altLang="en-US" sz="1600" dirty="0"/>
              <a:t> is true </a:t>
            </a:r>
            <a:r>
              <a:rPr lang="en-US" altLang="en-US" sz="1600" dirty="0">
                <a:solidFill>
                  <a:schemeClr val="accent2"/>
                </a:solidFill>
              </a:rPr>
              <a:t>and 	</a:t>
            </a:r>
            <a:r>
              <a:rPr lang="en-US" altLang="en-US" sz="1600" dirty="0"/>
              <a:t>S</a:t>
            </a:r>
            <a:r>
              <a:rPr lang="en-US" altLang="en-US" sz="1600" baseline="-25000" dirty="0"/>
              <a:t>2</a:t>
            </a:r>
            <a:r>
              <a:rPr lang="en-US" altLang="en-US" sz="1600" dirty="0"/>
              <a:t> is true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/>
              <a:t>		S</a:t>
            </a:r>
            <a:r>
              <a:rPr lang="en-US" altLang="en-US" sz="1600" baseline="-25000" dirty="0"/>
              <a:t>1</a:t>
            </a:r>
            <a:r>
              <a:rPr lang="en-US" altLang="en-US" sz="1600" dirty="0"/>
              <a:t> </a:t>
            </a:r>
            <a:r>
              <a:rPr lang="en-US" altLang="en-US" sz="1600" dirty="0">
                <a:sym typeface="Symbol" pitchFamily="18" charset="2"/>
              </a:rPr>
              <a:t></a:t>
            </a:r>
            <a:r>
              <a:rPr lang="en-US" altLang="en-US" sz="1600" dirty="0"/>
              <a:t> S</a:t>
            </a:r>
            <a:r>
              <a:rPr lang="en-US" altLang="en-US" sz="1600" baseline="-25000" dirty="0"/>
              <a:t>2</a:t>
            </a:r>
            <a:r>
              <a:rPr lang="en-US" altLang="en-US" sz="1600" dirty="0"/>
              <a:t>   	is true </a:t>
            </a:r>
            <a:r>
              <a:rPr lang="en-US" altLang="en-US" sz="1600" dirty="0" err="1"/>
              <a:t>iff</a:t>
            </a:r>
            <a:r>
              <a:rPr lang="en-US" altLang="en-US" sz="1600" dirty="0"/>
              <a:t> 	S</a:t>
            </a:r>
            <a:r>
              <a:rPr lang="en-US" altLang="en-US" sz="1600" baseline="-25000" dirty="0"/>
              <a:t>1</a:t>
            </a:r>
            <a:r>
              <a:rPr lang="en-US" altLang="en-US" sz="1600" dirty="0"/>
              <a:t>is true </a:t>
            </a:r>
            <a:r>
              <a:rPr lang="en-US" altLang="en-US" sz="1600" dirty="0">
                <a:solidFill>
                  <a:schemeClr val="accent2"/>
                </a:solidFill>
              </a:rPr>
              <a:t>or</a:t>
            </a:r>
            <a:r>
              <a:rPr lang="en-US" altLang="en-US" sz="1600" dirty="0"/>
              <a:t> 	S</a:t>
            </a:r>
            <a:r>
              <a:rPr lang="en-US" altLang="en-US" sz="1600" baseline="-25000" dirty="0"/>
              <a:t>2</a:t>
            </a:r>
            <a:r>
              <a:rPr lang="en-US" altLang="en-US" sz="1600" dirty="0"/>
              <a:t> is true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/>
              <a:t>		S</a:t>
            </a:r>
            <a:r>
              <a:rPr lang="en-US" altLang="en-US" sz="1600" baseline="-25000" dirty="0"/>
              <a:t>1</a:t>
            </a:r>
            <a:r>
              <a:rPr lang="en-US" altLang="en-US" sz="1600" dirty="0"/>
              <a:t> </a:t>
            </a:r>
            <a:r>
              <a:rPr lang="en-US" altLang="en-US" sz="1600" dirty="0">
                <a:sym typeface="Symbol" pitchFamily="18" charset="2"/>
              </a:rPr>
              <a:t></a:t>
            </a:r>
            <a:r>
              <a:rPr lang="en-US" altLang="en-US" sz="1600" dirty="0"/>
              <a:t> S</a:t>
            </a:r>
            <a:r>
              <a:rPr lang="en-US" altLang="en-US" sz="1600" baseline="-25000" dirty="0"/>
              <a:t>2</a:t>
            </a:r>
            <a:r>
              <a:rPr lang="en-US" altLang="en-US" sz="1600" dirty="0"/>
              <a:t> 	is true </a:t>
            </a:r>
            <a:r>
              <a:rPr lang="en-US" altLang="en-US" sz="1600" dirty="0" err="1"/>
              <a:t>iff</a:t>
            </a:r>
            <a:r>
              <a:rPr lang="en-US" altLang="en-US" sz="1600" dirty="0"/>
              <a:t>	S</a:t>
            </a:r>
            <a:r>
              <a:rPr lang="en-US" altLang="en-US" sz="1600" baseline="-25000" dirty="0"/>
              <a:t>1</a:t>
            </a:r>
            <a:r>
              <a:rPr lang="en-US" altLang="en-US" sz="1600" dirty="0"/>
              <a:t> is false </a:t>
            </a:r>
            <a:r>
              <a:rPr lang="en-US" altLang="en-US" sz="1600" dirty="0">
                <a:solidFill>
                  <a:schemeClr val="accent2"/>
                </a:solidFill>
              </a:rPr>
              <a:t>or	</a:t>
            </a:r>
            <a:r>
              <a:rPr lang="en-US" altLang="en-US" sz="1600" dirty="0"/>
              <a:t>S</a:t>
            </a:r>
            <a:r>
              <a:rPr lang="en-US" altLang="en-US" sz="1600" baseline="-25000" dirty="0"/>
              <a:t>2</a:t>
            </a:r>
            <a:r>
              <a:rPr lang="en-US" altLang="en-US" sz="1600" dirty="0"/>
              <a:t> is true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/>
              <a:t>					 i.e., 	is false </a:t>
            </a:r>
            <a:r>
              <a:rPr lang="en-US" altLang="en-US" sz="1600" dirty="0" err="1"/>
              <a:t>iff</a:t>
            </a:r>
            <a:r>
              <a:rPr lang="en-US" altLang="en-US" sz="1600" dirty="0"/>
              <a:t>	S</a:t>
            </a:r>
            <a:r>
              <a:rPr lang="en-US" altLang="en-US" sz="1600" baseline="-25000" dirty="0"/>
              <a:t>1</a:t>
            </a:r>
            <a:r>
              <a:rPr lang="en-US" altLang="en-US" sz="1600" dirty="0"/>
              <a:t> is true </a:t>
            </a:r>
            <a:r>
              <a:rPr lang="en-US" altLang="en-US" sz="1600" dirty="0">
                <a:solidFill>
                  <a:schemeClr val="accent2"/>
                </a:solidFill>
              </a:rPr>
              <a:t>and	</a:t>
            </a:r>
            <a:r>
              <a:rPr lang="en-US" altLang="en-US" sz="1600" dirty="0"/>
              <a:t>S</a:t>
            </a:r>
            <a:r>
              <a:rPr lang="en-US" altLang="en-US" sz="1600" baseline="-25000" dirty="0"/>
              <a:t>2 </a:t>
            </a:r>
            <a:r>
              <a:rPr lang="en-US" altLang="en-US" sz="1600" dirty="0"/>
              <a:t>is false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/>
              <a:t>		S</a:t>
            </a:r>
            <a:r>
              <a:rPr lang="en-US" altLang="en-US" sz="1600" baseline="-25000" dirty="0"/>
              <a:t>1</a:t>
            </a:r>
            <a:r>
              <a:rPr lang="en-US" altLang="en-US" sz="1600" dirty="0"/>
              <a:t> </a:t>
            </a:r>
            <a:r>
              <a:rPr lang="en-US" altLang="en-US" sz="1600" dirty="0">
                <a:sym typeface="Symbol" pitchFamily="18" charset="2"/>
              </a:rPr>
              <a:t></a:t>
            </a:r>
            <a:r>
              <a:rPr lang="en-US" altLang="en-US" sz="1600" dirty="0"/>
              <a:t> S</a:t>
            </a:r>
            <a:r>
              <a:rPr lang="en-US" altLang="en-US" sz="1600" baseline="-25000" dirty="0"/>
              <a:t>2	</a:t>
            </a:r>
            <a:r>
              <a:rPr lang="en-US" altLang="en-US" sz="1600" dirty="0"/>
              <a:t>is true </a:t>
            </a:r>
            <a:r>
              <a:rPr lang="en-US" altLang="en-US" sz="1600" dirty="0" err="1"/>
              <a:t>iff</a:t>
            </a:r>
            <a:r>
              <a:rPr lang="en-US" altLang="en-US" sz="1600" dirty="0"/>
              <a:t>	S</a:t>
            </a:r>
            <a:r>
              <a:rPr lang="en-US" altLang="en-US" sz="1600" baseline="-25000" dirty="0"/>
              <a:t>1</a:t>
            </a:r>
            <a:r>
              <a:rPr lang="en-US" altLang="en-US" sz="1600" dirty="0">
                <a:sym typeface="Symbol" pitchFamily="18" charset="2"/>
              </a:rPr>
              <a:t></a:t>
            </a:r>
            <a:r>
              <a:rPr lang="en-US" altLang="en-US" sz="1600" dirty="0"/>
              <a:t>S</a:t>
            </a:r>
            <a:r>
              <a:rPr lang="en-US" altLang="en-US" sz="1600" baseline="-25000" dirty="0"/>
              <a:t>2</a:t>
            </a:r>
            <a:r>
              <a:rPr lang="en-US" altLang="en-US" sz="1600" dirty="0"/>
              <a:t> is true </a:t>
            </a:r>
            <a:r>
              <a:rPr lang="en-US" altLang="en-US" sz="1600" dirty="0">
                <a:solidFill>
                  <a:schemeClr val="accent2"/>
                </a:solidFill>
              </a:rPr>
              <a:t>and</a:t>
            </a:r>
            <a:r>
              <a:rPr lang="en-US" altLang="en-US" sz="1600" dirty="0"/>
              <a:t>S</a:t>
            </a:r>
            <a:r>
              <a:rPr lang="en-US" altLang="en-US" sz="1600" baseline="-25000" dirty="0"/>
              <a:t>2</a:t>
            </a:r>
            <a:r>
              <a:rPr lang="en-US" altLang="en-US" sz="1600" dirty="0">
                <a:sym typeface="Symbol" pitchFamily="18" charset="2"/>
              </a:rPr>
              <a:t></a:t>
            </a:r>
            <a:r>
              <a:rPr lang="en-US" altLang="en-US" sz="1600" dirty="0"/>
              <a:t>S</a:t>
            </a:r>
            <a:r>
              <a:rPr lang="en-US" altLang="en-US" sz="1600" baseline="-25000" dirty="0"/>
              <a:t>1</a:t>
            </a:r>
            <a:r>
              <a:rPr lang="en-US" altLang="en-US" sz="1600" dirty="0"/>
              <a:t> is true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/>
              <a:t>Simple recursive process evaluates an arbitrary sentence, e.g.,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1600" dirty="0" smtClean="0">
                <a:sym typeface="Symbol" pitchFamily="18" charset="2"/>
              </a:rPr>
              <a:t></a:t>
            </a:r>
            <a:r>
              <a:rPr lang="en-US" altLang="en-US" sz="1600" dirty="0"/>
              <a:t>P</a:t>
            </a:r>
            <a:r>
              <a:rPr lang="en-US" altLang="en-US" sz="1600" baseline="-25000" dirty="0"/>
              <a:t>1,2 </a:t>
            </a:r>
            <a:r>
              <a:rPr lang="en-US" altLang="en-US" sz="1600" dirty="0">
                <a:sym typeface="Symbol" pitchFamily="18" charset="2"/>
              </a:rPr>
              <a:t></a:t>
            </a:r>
            <a:r>
              <a:rPr lang="en-US" altLang="en-US" sz="1600" dirty="0"/>
              <a:t> (P</a:t>
            </a:r>
            <a:r>
              <a:rPr lang="en-US" altLang="en-US" sz="1600" baseline="-25000" dirty="0"/>
              <a:t>2,2 </a:t>
            </a:r>
            <a:r>
              <a:rPr lang="en-US" altLang="en-US" sz="1600" dirty="0">
                <a:sym typeface="Symbol" pitchFamily="18" charset="2"/>
              </a:rPr>
              <a:t></a:t>
            </a:r>
            <a:r>
              <a:rPr lang="en-US" altLang="en-US" sz="1600" baseline="-25000" dirty="0"/>
              <a:t> </a:t>
            </a:r>
            <a:r>
              <a:rPr lang="en-US" altLang="en-US" sz="1600" dirty="0"/>
              <a:t>P</a:t>
            </a:r>
            <a:r>
              <a:rPr lang="en-US" altLang="en-US" sz="1600" baseline="-25000" dirty="0"/>
              <a:t>3,1</a:t>
            </a:r>
            <a:r>
              <a:rPr lang="en-US" altLang="en-US" sz="1600" dirty="0"/>
              <a:t>) = </a:t>
            </a:r>
            <a:r>
              <a:rPr lang="en-US" altLang="en-US" sz="1600" i="1" dirty="0"/>
              <a:t>true </a:t>
            </a:r>
            <a:r>
              <a:rPr lang="en-US" altLang="en-US" sz="1600" dirty="0">
                <a:sym typeface="Symbol" pitchFamily="18" charset="2"/>
              </a:rPr>
              <a:t></a:t>
            </a:r>
            <a:r>
              <a:rPr lang="en-US" altLang="en-US" sz="1600" i="1" dirty="0"/>
              <a:t> </a:t>
            </a:r>
            <a:r>
              <a:rPr lang="en-US" altLang="en-US" sz="1600" dirty="0"/>
              <a:t>(</a:t>
            </a:r>
            <a:r>
              <a:rPr lang="en-US" altLang="en-US" sz="1600" i="1" dirty="0"/>
              <a:t>true </a:t>
            </a:r>
            <a:r>
              <a:rPr lang="en-US" altLang="en-US" sz="1600" dirty="0">
                <a:sym typeface="Symbol" pitchFamily="18" charset="2"/>
              </a:rPr>
              <a:t></a:t>
            </a:r>
            <a:r>
              <a:rPr lang="en-US" altLang="en-US" sz="1600" i="1" dirty="0"/>
              <a:t> false</a:t>
            </a:r>
            <a:r>
              <a:rPr lang="en-US" altLang="en-US" sz="1600" dirty="0"/>
              <a:t>) =  </a:t>
            </a:r>
            <a:r>
              <a:rPr lang="en-US" altLang="en-US" sz="1600" i="1" dirty="0"/>
              <a:t>true </a:t>
            </a:r>
            <a:r>
              <a:rPr lang="en-US" altLang="en-US" sz="1600" dirty="0">
                <a:sym typeface="Symbol" pitchFamily="18" charset="2"/>
              </a:rPr>
              <a:t></a:t>
            </a:r>
            <a:r>
              <a:rPr lang="en-US" altLang="en-US" sz="1600" dirty="0"/>
              <a:t> </a:t>
            </a:r>
            <a:r>
              <a:rPr lang="en-US" altLang="en-US" sz="1600" i="1" dirty="0"/>
              <a:t>true </a:t>
            </a:r>
            <a:r>
              <a:rPr lang="en-US" altLang="en-US" sz="1600" dirty="0"/>
              <a:t>= </a:t>
            </a:r>
            <a:r>
              <a:rPr lang="en-US" altLang="en-US" sz="1600" i="1" dirty="0"/>
              <a:t>true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31192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Truth tables for connectives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86" y="1762536"/>
            <a:ext cx="8381228" cy="1837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198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Wumpus world sentences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349" y="1156834"/>
            <a:ext cx="6222033" cy="3609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2050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14313"/>
            <a:ext cx="77343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5557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Truth tables for inference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67" y="1094314"/>
            <a:ext cx="7416114" cy="37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0972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 by enumeration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7181"/>
            <a:ext cx="8229600" cy="363337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000" dirty="0"/>
              <a:t>Depth-first enumeration of all models is sound and complete 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For </a:t>
            </a:r>
            <a:r>
              <a:rPr lang="en-US" altLang="en-US" sz="2000" i="1" dirty="0"/>
              <a:t>n</a:t>
            </a:r>
            <a:r>
              <a:rPr lang="en-US" altLang="en-US" sz="2000" dirty="0"/>
              <a:t> symbols, time complexity is </a:t>
            </a:r>
            <a:r>
              <a:rPr lang="en-US" altLang="en-US" sz="2000" i="1" dirty="0"/>
              <a:t>O(2</a:t>
            </a:r>
            <a:r>
              <a:rPr lang="en-US" altLang="en-US" sz="2000" i="1" baseline="30000" dirty="0"/>
              <a:t>n</a:t>
            </a:r>
            <a:r>
              <a:rPr lang="en-US" altLang="en-US" sz="2000" i="1" dirty="0"/>
              <a:t>)</a:t>
            </a:r>
            <a:r>
              <a:rPr lang="en-US" altLang="en-US" sz="2000" dirty="0"/>
              <a:t>, space complexity is </a:t>
            </a:r>
            <a:r>
              <a:rPr lang="en-US" altLang="en-US" sz="2000" i="1" dirty="0"/>
              <a:t>O(n)</a:t>
            </a:r>
            <a:endParaRPr lang="en-US" altLang="en-US" sz="20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067" y="1574464"/>
            <a:ext cx="4799060" cy="271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207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4716"/>
            <a:ext cx="8534400" cy="388018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effectLst/>
              </a:rPr>
              <a:t>Today’s person is subjected to more information in a day than a person in the middle ages in a lifetime</a:t>
            </a:r>
          </a:p>
          <a:p>
            <a:r>
              <a:rPr lang="en-US" dirty="0" smtClean="0">
                <a:effectLst/>
              </a:rPr>
              <a:t>The </a:t>
            </a:r>
            <a:r>
              <a:rPr lang="en-US" dirty="0" smtClean="0"/>
              <a:t>s</a:t>
            </a:r>
            <a:r>
              <a:rPr lang="en-US" dirty="0" smtClean="0">
                <a:effectLst/>
              </a:rPr>
              <a:t>earch </a:t>
            </a:r>
            <a:r>
              <a:rPr lang="en-US" dirty="0" smtClean="0"/>
              <a:t>engine market is $94B a year</a:t>
            </a:r>
          </a:p>
          <a:p>
            <a:pPr lvl="1"/>
            <a:r>
              <a:rPr lang="en-US" sz="1800" dirty="0"/>
              <a:t>Feb 2016, New York Times</a:t>
            </a:r>
          </a:p>
          <a:p>
            <a:r>
              <a:rPr lang="en-US" dirty="0" smtClean="0">
                <a:effectLst/>
              </a:rPr>
              <a:t>Siri Gets 1 Billion requests a week</a:t>
            </a:r>
          </a:p>
          <a:p>
            <a:pPr lvl="1"/>
            <a:r>
              <a:rPr lang="en-US" sz="1800" dirty="0"/>
              <a:t>Jan 2016, USA Today, citing Apple</a:t>
            </a:r>
          </a:p>
          <a:p>
            <a:r>
              <a:rPr lang="en-US" altLang="en-US" dirty="0"/>
              <a:t>Users send out 168 Million emails every minute</a:t>
            </a:r>
          </a:p>
          <a:p>
            <a:pPr lvl="1"/>
            <a:r>
              <a:rPr lang="en-US" altLang="en-US" sz="1800" dirty="0"/>
              <a:t>2015, go-globe.com</a:t>
            </a:r>
          </a:p>
          <a:p>
            <a:r>
              <a:rPr lang="en-US" dirty="0" smtClean="0"/>
              <a:t>Google indexes at least 48 Billion web pages</a:t>
            </a:r>
          </a:p>
          <a:p>
            <a:pPr lvl="1"/>
            <a:r>
              <a:rPr lang="en-US" sz="1800" dirty="0"/>
              <a:t>2016, WorldWideWebSize.com</a:t>
            </a:r>
          </a:p>
          <a:p>
            <a:r>
              <a:rPr lang="en-US" altLang="en-US" dirty="0"/>
              <a:t>Twitter </a:t>
            </a:r>
            <a:r>
              <a:rPr lang="en-US" altLang="en-US" dirty="0" smtClean="0"/>
              <a:t>posts </a:t>
            </a:r>
            <a:r>
              <a:rPr lang="en-US" altLang="en-US" dirty="0"/>
              <a:t>400 </a:t>
            </a:r>
            <a:r>
              <a:rPr lang="en-US" altLang="en-US" dirty="0" smtClean="0"/>
              <a:t>Million </a:t>
            </a:r>
            <a:r>
              <a:rPr lang="en-US" altLang="en-US" dirty="0"/>
              <a:t>tweets per day</a:t>
            </a:r>
          </a:p>
          <a:p>
            <a:pPr lvl="1"/>
            <a:r>
              <a:rPr lang="en-US" altLang="en-US" sz="1800" dirty="0"/>
              <a:t>2012, Dick </a:t>
            </a:r>
            <a:r>
              <a:rPr lang="en-US" altLang="en-US" sz="1800" dirty="0" err="1"/>
              <a:t>Costolo</a:t>
            </a:r>
            <a:r>
              <a:rPr lang="en-US" altLang="en-US" sz="1800" dirty="0"/>
              <a:t>, CEO of Twitter</a:t>
            </a:r>
          </a:p>
          <a:p>
            <a:r>
              <a:rPr lang="en-US" altLang="en-US" dirty="0" smtClean="0"/>
              <a:t>Google performs 1 Billion automatic translations per day</a:t>
            </a:r>
          </a:p>
          <a:p>
            <a:pPr lvl="1"/>
            <a:r>
              <a:rPr lang="en-US" altLang="en-US" sz="1800" dirty="0"/>
              <a:t>2016, Cnet.com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50395" y="308251"/>
            <a:ext cx="8758990" cy="701843"/>
          </a:xfrm>
        </p:spPr>
        <p:txBody>
          <a:bodyPr lIns="68580" tIns="34290" rIns="68580" bIns="34290"/>
          <a:lstStyle/>
          <a:p>
            <a:r>
              <a:rPr lang="en-US" dirty="0" smtClean="0"/>
              <a:t>Natural Language Text is Everywhere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7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Logical equivalence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28701"/>
            <a:ext cx="8229600" cy="3394472"/>
          </a:xfrm>
        </p:spPr>
        <p:txBody>
          <a:bodyPr/>
          <a:lstStyle/>
          <a:p>
            <a:r>
              <a:rPr lang="en-US" altLang="en-US" sz="2400" dirty="0"/>
              <a:t>Two sentences are </a:t>
            </a:r>
            <a:r>
              <a:rPr lang="en-US" altLang="en-US" sz="2400" dirty="0">
                <a:solidFill>
                  <a:schemeClr val="accent2"/>
                </a:solidFill>
              </a:rPr>
              <a:t>logically equivalent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iff</a:t>
            </a:r>
            <a:r>
              <a:rPr lang="en-US" altLang="en-US" sz="2400" dirty="0"/>
              <a:t> true in same models: α </a:t>
            </a:r>
            <a:r>
              <a:rPr lang="en-US" altLang="en-US" sz="2400" dirty="0">
                <a:cs typeface="Arial" charset="0"/>
              </a:rPr>
              <a:t>≡ </a:t>
            </a:r>
            <a:r>
              <a:rPr lang="en-US" altLang="en-US" sz="2400" dirty="0"/>
              <a:t>ß </a:t>
            </a:r>
            <a:r>
              <a:rPr lang="en-US" altLang="en-US" sz="2400" dirty="0" err="1"/>
              <a:t>iff</a:t>
            </a:r>
            <a:r>
              <a:rPr lang="en-US" altLang="en-US" sz="2400" dirty="0"/>
              <a:t> α╞ </a:t>
            </a:r>
            <a:r>
              <a:rPr lang="el-GR" altLang="en-US" sz="2400" dirty="0">
                <a:cs typeface="Arial" charset="0"/>
              </a:rPr>
              <a:t>β</a:t>
            </a:r>
            <a:r>
              <a:rPr lang="en-US" altLang="en-US" sz="2400" dirty="0">
                <a:cs typeface="Arial" charset="0"/>
              </a:rPr>
              <a:t> </a:t>
            </a:r>
            <a:r>
              <a:rPr lang="en-US" altLang="en-US" sz="2400" dirty="0"/>
              <a:t>and </a:t>
            </a:r>
            <a:r>
              <a:rPr lang="el-GR" altLang="en-US" sz="2400" dirty="0">
                <a:cs typeface="Arial" charset="0"/>
              </a:rPr>
              <a:t>β</a:t>
            </a:r>
            <a:r>
              <a:rPr lang="en-US" altLang="en-US" sz="2400" dirty="0"/>
              <a:t>╞ α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54" y="1907951"/>
            <a:ext cx="5902274" cy="2983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04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Validity and satisfiability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35513"/>
            <a:ext cx="8229600" cy="3229231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en-US" sz="1600" dirty="0"/>
              <a:t>A sentence is </a:t>
            </a:r>
            <a:r>
              <a:rPr lang="en-US" altLang="en-US" sz="1600" dirty="0">
                <a:solidFill>
                  <a:schemeClr val="accent2"/>
                </a:solidFill>
              </a:rPr>
              <a:t>valid</a:t>
            </a:r>
            <a:r>
              <a:rPr lang="en-US" altLang="en-US" sz="1600" dirty="0"/>
              <a:t> if it is true in </a:t>
            </a:r>
            <a:r>
              <a:rPr lang="en-US" altLang="en-US" sz="1600" dirty="0">
                <a:solidFill>
                  <a:srgbClr val="FF0000"/>
                </a:solidFill>
              </a:rPr>
              <a:t>all</a:t>
            </a:r>
            <a:r>
              <a:rPr lang="en-US" altLang="en-US" sz="1600" dirty="0"/>
              <a:t> models,</a:t>
            </a:r>
          </a:p>
          <a:p>
            <a:pPr lvl="1">
              <a:buFontTx/>
              <a:buNone/>
            </a:pPr>
            <a:r>
              <a:rPr lang="en-US" altLang="en-US" sz="1400" dirty="0"/>
              <a:t>e.g., </a:t>
            </a:r>
            <a:r>
              <a:rPr lang="en-US" altLang="en-US" sz="1400" i="1" dirty="0"/>
              <a:t>True</a:t>
            </a:r>
            <a:r>
              <a:rPr lang="en-US" altLang="en-US" sz="1400" dirty="0"/>
              <a:t>,	A </a:t>
            </a:r>
            <a:r>
              <a:rPr lang="en-US" altLang="en-US" sz="1400" dirty="0">
                <a:sym typeface="Symbol" pitchFamily="18" charset="2"/>
              </a:rPr>
              <a:t></a:t>
            </a:r>
            <a:r>
              <a:rPr lang="en-US" altLang="en-US" sz="1400" dirty="0"/>
              <a:t>A, 	A </a:t>
            </a:r>
            <a:r>
              <a:rPr lang="en-US" altLang="en-US" sz="1400" dirty="0">
                <a:sym typeface="Symbol" pitchFamily="18" charset="2"/>
              </a:rPr>
              <a:t></a:t>
            </a:r>
            <a:r>
              <a:rPr lang="en-US" altLang="en-US" sz="1400" dirty="0"/>
              <a:t> A, 	(A </a:t>
            </a:r>
            <a:r>
              <a:rPr lang="en-US" altLang="en-US" sz="1400" dirty="0">
                <a:sym typeface="Symbol" pitchFamily="18" charset="2"/>
              </a:rPr>
              <a:t></a:t>
            </a:r>
            <a:r>
              <a:rPr lang="en-US" altLang="en-US" sz="1400" dirty="0"/>
              <a:t> (A </a:t>
            </a:r>
            <a:r>
              <a:rPr lang="en-US" altLang="en-US" sz="1400" dirty="0">
                <a:sym typeface="Symbol" pitchFamily="18" charset="2"/>
              </a:rPr>
              <a:t> </a:t>
            </a:r>
            <a:r>
              <a:rPr lang="en-US" altLang="en-US" sz="1400" dirty="0"/>
              <a:t>B)) </a:t>
            </a:r>
            <a:r>
              <a:rPr lang="en-US" altLang="en-US" sz="1400" dirty="0">
                <a:sym typeface="Symbol" pitchFamily="18" charset="2"/>
              </a:rPr>
              <a:t></a:t>
            </a:r>
            <a:r>
              <a:rPr lang="en-US" altLang="en-US" sz="1400" dirty="0"/>
              <a:t> B</a:t>
            </a:r>
          </a:p>
          <a:p>
            <a:pPr lvl="4"/>
            <a:endParaRPr lang="en-US" altLang="en-US" dirty="0"/>
          </a:p>
          <a:p>
            <a:pPr>
              <a:buFontTx/>
              <a:buNone/>
            </a:pPr>
            <a:r>
              <a:rPr lang="en-US" altLang="en-US" sz="1600" dirty="0"/>
              <a:t>Validity is connected to inference via the </a:t>
            </a:r>
            <a:r>
              <a:rPr lang="en-US" altLang="en-US" sz="1600" dirty="0">
                <a:solidFill>
                  <a:schemeClr val="accent2"/>
                </a:solidFill>
              </a:rPr>
              <a:t>Deduction Theorem</a:t>
            </a:r>
            <a:r>
              <a:rPr lang="en-US" altLang="en-US" sz="1600" dirty="0"/>
              <a:t>:</a:t>
            </a:r>
          </a:p>
          <a:p>
            <a:pPr lvl="1">
              <a:buFontTx/>
              <a:buNone/>
            </a:pPr>
            <a:r>
              <a:rPr lang="en-US" altLang="en-US" sz="1400" i="1" dirty="0"/>
              <a:t>KB</a:t>
            </a:r>
            <a:r>
              <a:rPr lang="en-US" altLang="en-US" sz="1400" dirty="0"/>
              <a:t> ╞ α if and only if (</a:t>
            </a:r>
            <a:r>
              <a:rPr lang="en-US" altLang="en-US" sz="1400" i="1" dirty="0"/>
              <a:t>KB</a:t>
            </a:r>
            <a:r>
              <a:rPr lang="en-US" altLang="en-US" sz="1400" dirty="0"/>
              <a:t> </a:t>
            </a:r>
            <a:r>
              <a:rPr lang="en-US" altLang="en-US" sz="1400" dirty="0">
                <a:sym typeface="Symbol" pitchFamily="18" charset="2"/>
              </a:rPr>
              <a:t> </a:t>
            </a:r>
            <a:r>
              <a:rPr lang="en-US" altLang="en-US" sz="1400" dirty="0"/>
              <a:t>α) is valid</a:t>
            </a:r>
          </a:p>
          <a:p>
            <a:endParaRPr lang="en-US" altLang="en-US" sz="1600" dirty="0"/>
          </a:p>
          <a:p>
            <a:pPr>
              <a:buFontTx/>
              <a:buNone/>
            </a:pPr>
            <a:r>
              <a:rPr lang="en-US" altLang="en-US" sz="1600" dirty="0"/>
              <a:t>A sentence is </a:t>
            </a:r>
            <a:r>
              <a:rPr lang="en-US" altLang="en-US" sz="1600" dirty="0" err="1">
                <a:solidFill>
                  <a:schemeClr val="accent2"/>
                </a:solidFill>
              </a:rPr>
              <a:t>satisfiable</a:t>
            </a:r>
            <a:r>
              <a:rPr lang="en-US" altLang="en-US" sz="1600" dirty="0"/>
              <a:t> if it is true in </a:t>
            </a:r>
            <a:r>
              <a:rPr lang="en-US" altLang="en-US" sz="1600" dirty="0">
                <a:solidFill>
                  <a:schemeClr val="accent2"/>
                </a:solidFill>
              </a:rPr>
              <a:t>some</a:t>
            </a:r>
            <a:r>
              <a:rPr lang="en-US" altLang="en-US" sz="1600" dirty="0"/>
              <a:t> model</a:t>
            </a:r>
          </a:p>
          <a:p>
            <a:pPr lvl="1">
              <a:buFontTx/>
              <a:buNone/>
            </a:pPr>
            <a:r>
              <a:rPr lang="en-US" altLang="en-US" sz="1400" dirty="0"/>
              <a:t>e.g., A</a:t>
            </a:r>
            <a:r>
              <a:rPr lang="en-US" altLang="en-US" sz="1400" dirty="0">
                <a:sym typeface="Symbol" pitchFamily="18" charset="2"/>
              </a:rPr>
              <a:t></a:t>
            </a:r>
            <a:r>
              <a:rPr lang="en-US" altLang="en-US" sz="1400" dirty="0"/>
              <a:t> B, 	C</a:t>
            </a:r>
          </a:p>
          <a:p>
            <a:pPr lvl="4"/>
            <a:endParaRPr lang="en-US" altLang="en-US" dirty="0"/>
          </a:p>
          <a:p>
            <a:pPr>
              <a:buFontTx/>
              <a:buNone/>
            </a:pPr>
            <a:r>
              <a:rPr lang="en-US" altLang="en-US" sz="1600" dirty="0"/>
              <a:t>A sentence is </a:t>
            </a:r>
            <a:r>
              <a:rPr lang="en-US" altLang="en-US" sz="1600" dirty="0" err="1">
                <a:solidFill>
                  <a:schemeClr val="accent2"/>
                </a:solidFill>
              </a:rPr>
              <a:t>unsatisfiable</a:t>
            </a:r>
            <a:r>
              <a:rPr lang="en-US" altLang="en-US" sz="1600" dirty="0"/>
              <a:t> if it is true in </a:t>
            </a:r>
            <a:r>
              <a:rPr lang="en-US" altLang="en-US" sz="1600" dirty="0">
                <a:solidFill>
                  <a:schemeClr val="accent2"/>
                </a:solidFill>
              </a:rPr>
              <a:t>no</a:t>
            </a:r>
            <a:r>
              <a:rPr lang="en-US" altLang="en-US" sz="1600" dirty="0"/>
              <a:t> models</a:t>
            </a:r>
          </a:p>
          <a:p>
            <a:pPr lvl="1">
              <a:buFontTx/>
              <a:buNone/>
            </a:pPr>
            <a:r>
              <a:rPr lang="en-US" altLang="en-US" sz="1400" dirty="0"/>
              <a:t>e.g., A</a:t>
            </a:r>
            <a:r>
              <a:rPr lang="en-US" altLang="en-US" sz="1400" dirty="0">
                <a:sym typeface="Symbol" pitchFamily="18" charset="2"/>
              </a:rPr>
              <a:t></a:t>
            </a:r>
            <a:r>
              <a:rPr lang="en-US" altLang="en-US" sz="1400" dirty="0"/>
              <a:t>A</a:t>
            </a:r>
          </a:p>
          <a:p>
            <a:pPr lvl="4"/>
            <a:endParaRPr lang="en-US" altLang="en-US" dirty="0"/>
          </a:p>
          <a:p>
            <a:pPr>
              <a:buFontTx/>
              <a:buNone/>
            </a:pPr>
            <a:r>
              <a:rPr lang="en-US" altLang="en-US" sz="1600" dirty="0" err="1"/>
              <a:t>Satisfiability</a:t>
            </a:r>
            <a:r>
              <a:rPr lang="en-US" altLang="en-US" sz="1600" dirty="0"/>
              <a:t> is connected to inference via the following:</a:t>
            </a:r>
          </a:p>
          <a:p>
            <a:pPr lvl="1">
              <a:buFontTx/>
              <a:buNone/>
            </a:pPr>
            <a:r>
              <a:rPr lang="en-US" altLang="en-US" sz="1400" i="1" dirty="0"/>
              <a:t>KB</a:t>
            </a:r>
            <a:r>
              <a:rPr lang="en-US" altLang="en-US" sz="1400" dirty="0"/>
              <a:t> ╞ α if and only if (</a:t>
            </a:r>
            <a:r>
              <a:rPr lang="en-US" altLang="en-US" sz="1400" i="1" dirty="0"/>
              <a:t>KB</a:t>
            </a:r>
            <a:r>
              <a:rPr lang="en-US" altLang="en-US" sz="1400" dirty="0"/>
              <a:t> </a:t>
            </a:r>
            <a:r>
              <a:rPr lang="en-US" altLang="en-US" sz="1400" dirty="0">
                <a:sym typeface="Symbol" pitchFamily="18" charset="2"/>
              </a:rPr>
              <a:t></a:t>
            </a:r>
            <a:r>
              <a:rPr lang="en-US" altLang="en-US" sz="1400" dirty="0"/>
              <a:t>α) is </a:t>
            </a:r>
            <a:r>
              <a:rPr lang="en-US" altLang="en-US" sz="1400" dirty="0" err="1"/>
              <a:t>unsatisfiable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595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Proof methods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365" y="1174794"/>
            <a:ext cx="8229600" cy="3481986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Proof methods divide into (roughly) two kinds:</a:t>
            </a:r>
          </a:p>
          <a:p>
            <a:pPr lvl="1"/>
            <a:r>
              <a:rPr lang="en-US" altLang="en-US" sz="1800" dirty="0">
                <a:solidFill>
                  <a:schemeClr val="accent2"/>
                </a:solidFill>
              </a:rPr>
              <a:t>Natural Deduction: Application of inference rules</a:t>
            </a:r>
            <a:endParaRPr lang="en-US" altLang="en-US" sz="1800" dirty="0"/>
          </a:p>
          <a:p>
            <a:pPr lvl="2"/>
            <a:r>
              <a:rPr lang="en-US" altLang="en-US" sz="1600" dirty="0"/>
              <a:t>Legitimate (sound) generation of new sentences from old</a:t>
            </a:r>
          </a:p>
          <a:p>
            <a:pPr lvl="2"/>
            <a:r>
              <a:rPr lang="en-US" altLang="en-US" sz="1600" dirty="0">
                <a:solidFill>
                  <a:schemeClr val="accent2"/>
                </a:solidFill>
              </a:rPr>
              <a:t>Proof</a:t>
            </a:r>
            <a:r>
              <a:rPr lang="en-US" altLang="en-US" sz="1600" dirty="0"/>
              <a:t> = a sequence of inference rule applications</a:t>
            </a:r>
            <a:br>
              <a:rPr lang="en-US" altLang="en-US" sz="1600" dirty="0"/>
            </a:br>
            <a:r>
              <a:rPr lang="en-US" altLang="en-US" sz="1600" dirty="0"/>
              <a:t>Can use inference rules as operators in a standard search algorithm</a:t>
            </a:r>
          </a:p>
          <a:p>
            <a:pPr lvl="2"/>
            <a:r>
              <a:rPr lang="en-US" altLang="en-US" sz="1600" dirty="0"/>
              <a:t>Typically require transformation of sentences into a </a:t>
            </a:r>
            <a:r>
              <a:rPr lang="en-US" altLang="en-US" sz="1600" dirty="0">
                <a:solidFill>
                  <a:schemeClr val="accent2"/>
                </a:solidFill>
              </a:rPr>
              <a:t>normal form</a:t>
            </a:r>
          </a:p>
          <a:p>
            <a:pPr lvl="1"/>
            <a:r>
              <a:rPr lang="en-US" altLang="en-US" sz="1800" dirty="0">
                <a:solidFill>
                  <a:schemeClr val="accent2"/>
                </a:solidFill>
              </a:rPr>
              <a:t>Model checking</a:t>
            </a:r>
          </a:p>
          <a:p>
            <a:pPr lvl="2"/>
            <a:r>
              <a:rPr lang="en-US" altLang="en-US" sz="1600" dirty="0"/>
              <a:t>truth table enumeration (always exponential in </a:t>
            </a:r>
            <a:r>
              <a:rPr lang="en-US" altLang="en-US" sz="1600" i="1" dirty="0"/>
              <a:t>n</a:t>
            </a:r>
            <a:r>
              <a:rPr lang="en-US" altLang="en-US" sz="1600" dirty="0"/>
              <a:t>)</a:t>
            </a:r>
          </a:p>
          <a:p>
            <a:pPr lvl="2"/>
            <a:r>
              <a:rPr lang="en-US" altLang="en-US" sz="1600" dirty="0"/>
              <a:t>improved backtracking, e.g., Davis--Putnam-</a:t>
            </a:r>
            <a:r>
              <a:rPr lang="en-US" altLang="en-US" sz="1600" dirty="0" err="1"/>
              <a:t>Logemann</a:t>
            </a:r>
            <a:r>
              <a:rPr lang="en-US" altLang="en-US" sz="1600" dirty="0"/>
              <a:t>-Loveland (DPLL)</a:t>
            </a:r>
          </a:p>
          <a:p>
            <a:pPr lvl="2"/>
            <a:r>
              <a:rPr lang="en-US" altLang="en-US" sz="1600" dirty="0"/>
              <a:t>heuristic search in model space (sound but incomplete)</a:t>
            </a:r>
          </a:p>
          <a:p>
            <a:pPr lvl="2">
              <a:buFontTx/>
              <a:buNone/>
            </a:pPr>
            <a:r>
              <a:rPr lang="en-US" altLang="en-US" sz="1600" dirty="0"/>
              <a:t>		e.g., min-conflicts-like hill-climbing algorithms</a:t>
            </a:r>
          </a:p>
        </p:txBody>
      </p:sp>
    </p:spTree>
    <p:extLst>
      <p:ext uri="{BB962C8B-B14F-4D97-AF65-F5344CB8AC3E}">
        <p14:creationId xmlns:p14="http://schemas.microsoft.com/office/powerpoint/2010/main" val="423411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bldLvl="3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074" y="131699"/>
            <a:ext cx="6588525" cy="484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4880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5275"/>
            <a:ext cx="76200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42311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352550"/>
            <a:ext cx="76581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658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457200"/>
            <a:ext cx="767715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668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346" y="185536"/>
            <a:ext cx="6741522" cy="4570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1823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12" y="1442671"/>
            <a:ext cx="6931815" cy="2005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3821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1319213"/>
            <a:ext cx="76676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086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ttp://2eq9hztv2wc1k6odx469m9znq0.wpengine.netdna-cdn.com/wp-content/uploads/IBM-Wats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64" y="872290"/>
            <a:ext cx="3812792" cy="2013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18" y="3025684"/>
            <a:ext cx="3781141" cy="17596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85" y="175903"/>
            <a:ext cx="8432800" cy="701843"/>
          </a:xfrm>
        </p:spPr>
        <p:txBody>
          <a:bodyPr lIns="68580" tIns="34290" rIns="68580" bIns="34290"/>
          <a:lstStyle/>
          <a:p>
            <a:r>
              <a:rPr lang="en-US" dirty="0" smtClean="0"/>
              <a:t>NLP Systems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597" y="872290"/>
            <a:ext cx="4867002" cy="2013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05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63" y="923925"/>
            <a:ext cx="204787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70875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263" y="72667"/>
            <a:ext cx="6397664" cy="49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20286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274" y="21923"/>
            <a:ext cx="4689749" cy="226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275" y="2291434"/>
            <a:ext cx="4689749" cy="276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2238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72703" y="4207528"/>
            <a:ext cx="4410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definite clause – exactly one literal is positive</a:t>
            </a:r>
          </a:p>
          <a:p>
            <a:r>
              <a:rPr lang="en-US" dirty="0"/>
              <a:t>Horn clause – at most one literal is positive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59403"/>
            <a:ext cx="74295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0577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Resolution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1673"/>
            <a:ext cx="8229600" cy="397313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Tx/>
              <a:buNone/>
            </a:pPr>
            <a:r>
              <a:rPr lang="en-US" altLang="en-US" sz="1600" dirty="0">
                <a:solidFill>
                  <a:schemeClr val="accent2"/>
                </a:solidFill>
              </a:rPr>
              <a:t>Conjunctive Normal Form</a:t>
            </a:r>
            <a:r>
              <a:rPr lang="en-US" altLang="en-US" sz="1600" dirty="0"/>
              <a:t> (CNF)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1400" dirty="0"/>
              <a:t>   </a:t>
            </a:r>
            <a:r>
              <a:rPr lang="en-US" altLang="en-US" sz="1400" dirty="0">
                <a:solidFill>
                  <a:srgbClr val="FF0000"/>
                </a:solidFill>
              </a:rPr>
              <a:t>conjunction</a:t>
            </a:r>
            <a:r>
              <a:rPr lang="en-US" altLang="en-US" sz="1400" dirty="0"/>
              <a:t> of </a:t>
            </a:r>
            <a:r>
              <a:rPr lang="en-US" altLang="en-US" sz="1400" dirty="0">
                <a:solidFill>
                  <a:srgbClr val="FF0000"/>
                </a:solidFill>
              </a:rPr>
              <a:t>disjunctions</a:t>
            </a:r>
            <a:r>
              <a:rPr lang="en-US" altLang="en-US" sz="1400" dirty="0"/>
              <a:t> of </a:t>
            </a:r>
            <a:r>
              <a:rPr lang="en-US" altLang="en-US" sz="1400" dirty="0" smtClean="0">
                <a:solidFill>
                  <a:srgbClr val="FF0000"/>
                </a:solidFill>
              </a:rPr>
              <a:t>literals</a:t>
            </a:r>
            <a:endParaRPr lang="en-US" altLang="en-US" sz="1400" dirty="0" smtClean="0"/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1400" dirty="0" smtClean="0"/>
              <a:t>	E.g., (A </a:t>
            </a:r>
            <a:r>
              <a:rPr lang="en-US" altLang="en-US" sz="1400" dirty="0" smtClean="0">
                <a:sym typeface="Symbol" pitchFamily="18" charset="2"/>
              </a:rPr>
              <a:t></a:t>
            </a:r>
            <a:r>
              <a:rPr lang="en-US" altLang="en-US" sz="1400" dirty="0" smtClean="0"/>
              <a:t> </a:t>
            </a:r>
            <a:r>
              <a:rPr lang="en-US" altLang="en-US" sz="1400" dirty="0" smtClean="0">
                <a:sym typeface="Symbol" pitchFamily="18" charset="2"/>
              </a:rPr>
              <a:t></a:t>
            </a:r>
            <a:r>
              <a:rPr lang="en-US" altLang="en-US" sz="1400" dirty="0" smtClean="0"/>
              <a:t>B) </a:t>
            </a:r>
            <a:r>
              <a:rPr lang="en-US" altLang="en-US" sz="1400" dirty="0" smtClean="0">
                <a:sym typeface="Symbol" pitchFamily="18" charset="2"/>
              </a:rPr>
              <a:t></a:t>
            </a:r>
            <a:r>
              <a:rPr lang="en-US" altLang="en-US" sz="1400" dirty="0" smtClean="0"/>
              <a:t> (B </a:t>
            </a:r>
            <a:r>
              <a:rPr lang="en-US" altLang="en-US" sz="1400" dirty="0" smtClean="0">
                <a:sym typeface="Symbol" pitchFamily="18" charset="2"/>
              </a:rPr>
              <a:t></a:t>
            </a:r>
            <a:r>
              <a:rPr lang="en-US" altLang="en-US" sz="1400" dirty="0" smtClean="0"/>
              <a:t> </a:t>
            </a:r>
            <a:r>
              <a:rPr lang="en-US" altLang="en-US" sz="1400" dirty="0" smtClean="0">
                <a:sym typeface="Symbol" pitchFamily="18" charset="2"/>
              </a:rPr>
              <a:t></a:t>
            </a:r>
            <a:r>
              <a:rPr lang="en-US" altLang="en-US" sz="1400" dirty="0" smtClean="0"/>
              <a:t>C </a:t>
            </a:r>
            <a:r>
              <a:rPr lang="en-US" altLang="en-US" sz="1400" dirty="0" smtClean="0">
                <a:sym typeface="Symbol" pitchFamily="18" charset="2"/>
              </a:rPr>
              <a:t></a:t>
            </a:r>
            <a:r>
              <a:rPr lang="en-US" altLang="en-US" sz="1400" dirty="0" smtClean="0"/>
              <a:t> </a:t>
            </a:r>
            <a:r>
              <a:rPr lang="en-US" altLang="en-US" sz="1400" dirty="0" smtClean="0">
                <a:sym typeface="Symbol" pitchFamily="18" charset="2"/>
              </a:rPr>
              <a:t></a:t>
            </a:r>
            <a:r>
              <a:rPr lang="en-US" altLang="en-US" sz="1400" dirty="0" smtClean="0"/>
              <a:t>D)</a:t>
            </a:r>
          </a:p>
          <a:p>
            <a:pPr lvl="4">
              <a:lnSpc>
                <a:spcPct val="110000"/>
              </a:lnSpc>
              <a:buFontTx/>
              <a:buNone/>
            </a:pPr>
            <a:endParaRPr lang="en-US" altLang="en-US" sz="1100" dirty="0"/>
          </a:p>
          <a:p>
            <a:pPr>
              <a:lnSpc>
                <a:spcPct val="110000"/>
              </a:lnSpc>
            </a:pPr>
            <a:r>
              <a:rPr lang="en-US" altLang="en-US" sz="1600" dirty="0">
                <a:solidFill>
                  <a:schemeClr val="accent2"/>
                </a:solidFill>
              </a:rPr>
              <a:t>Resolution</a:t>
            </a:r>
            <a:r>
              <a:rPr lang="en-US" altLang="en-US" sz="1600" dirty="0"/>
              <a:t> inference rule (for CNF):</a:t>
            </a:r>
          </a:p>
          <a:p>
            <a:pPr algn="ctr">
              <a:lnSpc>
                <a:spcPct val="110000"/>
              </a:lnSpc>
              <a:buFontTx/>
              <a:buNone/>
            </a:pPr>
            <a:r>
              <a:rPr lang="en-US" altLang="en-US" sz="1600" dirty="0">
                <a:latin typeface="Monotype Corsiva" pitchFamily="66" charset="0"/>
              </a:rPr>
              <a:t>l</a:t>
            </a:r>
            <a:r>
              <a:rPr lang="en-US" altLang="en-US" sz="1600" baseline="-25000" dirty="0"/>
              <a:t>i</a:t>
            </a:r>
            <a:r>
              <a:rPr lang="en-US" altLang="en-US" sz="1600" dirty="0"/>
              <a:t> </a:t>
            </a:r>
            <a:r>
              <a:rPr lang="en-US" altLang="en-US" sz="1600" dirty="0">
                <a:sym typeface="Symbol" pitchFamily="18" charset="2"/>
              </a:rPr>
              <a:t></a:t>
            </a:r>
            <a:r>
              <a:rPr lang="en-US" altLang="en-US" sz="1600" dirty="0"/>
              <a:t>… </a:t>
            </a:r>
            <a:r>
              <a:rPr lang="en-US" altLang="en-US" sz="1600" dirty="0">
                <a:sym typeface="Symbol" pitchFamily="18" charset="2"/>
              </a:rPr>
              <a:t></a:t>
            </a:r>
            <a:r>
              <a:rPr lang="en-US" altLang="en-US" sz="1600" dirty="0"/>
              <a:t> </a:t>
            </a:r>
            <a:r>
              <a:rPr lang="en-US" altLang="en-US" sz="1600" dirty="0" err="1">
                <a:latin typeface="Monotype Corsiva" pitchFamily="66" charset="0"/>
              </a:rPr>
              <a:t>l</a:t>
            </a:r>
            <a:r>
              <a:rPr lang="en-US" altLang="en-US" sz="1600" baseline="-25000" dirty="0" err="1"/>
              <a:t>k</a:t>
            </a:r>
            <a:r>
              <a:rPr lang="en-US" altLang="en-US" sz="1600" dirty="0"/>
              <a:t>, 		 </a:t>
            </a:r>
            <a:r>
              <a:rPr lang="en-US" altLang="en-US" sz="1600" dirty="0">
                <a:latin typeface="Monotype Corsiva" pitchFamily="66" charset="0"/>
              </a:rPr>
              <a:t>m</a:t>
            </a:r>
            <a:r>
              <a:rPr lang="en-US" altLang="en-US" sz="1600" baseline="-25000" dirty="0"/>
              <a:t>1</a:t>
            </a:r>
            <a:r>
              <a:rPr lang="en-US" altLang="en-US" sz="1600" dirty="0"/>
              <a:t> </a:t>
            </a:r>
            <a:r>
              <a:rPr lang="en-US" altLang="en-US" sz="1600" dirty="0">
                <a:sym typeface="Symbol" pitchFamily="18" charset="2"/>
              </a:rPr>
              <a:t></a:t>
            </a:r>
            <a:r>
              <a:rPr lang="en-US" altLang="en-US" sz="1600" dirty="0"/>
              <a:t> … </a:t>
            </a:r>
            <a:r>
              <a:rPr lang="en-US" altLang="en-US" sz="1600" dirty="0">
                <a:sym typeface="Symbol" pitchFamily="18" charset="2"/>
              </a:rPr>
              <a:t></a:t>
            </a:r>
            <a:r>
              <a:rPr lang="en-US" altLang="en-US" sz="1600" dirty="0"/>
              <a:t> </a:t>
            </a:r>
            <a:r>
              <a:rPr lang="en-US" altLang="en-US" sz="1600" dirty="0" err="1">
                <a:latin typeface="Monotype Corsiva" pitchFamily="66" charset="0"/>
              </a:rPr>
              <a:t>m</a:t>
            </a:r>
            <a:r>
              <a:rPr lang="en-US" altLang="en-US" sz="1600" baseline="-25000" dirty="0" err="1"/>
              <a:t>n</a:t>
            </a:r>
            <a:endParaRPr lang="en-US" altLang="en-US" sz="1600" dirty="0"/>
          </a:p>
          <a:p>
            <a:pPr algn="ctr">
              <a:lnSpc>
                <a:spcPct val="110000"/>
              </a:lnSpc>
              <a:buFontTx/>
              <a:buNone/>
            </a:pPr>
            <a:r>
              <a:rPr lang="en-US" altLang="en-US" sz="1600" dirty="0">
                <a:latin typeface="Monotype Corsiva" pitchFamily="66" charset="0"/>
              </a:rPr>
              <a:t>l</a:t>
            </a:r>
            <a:r>
              <a:rPr lang="en-US" altLang="en-US" sz="1600" baseline="-25000" dirty="0"/>
              <a:t>i</a:t>
            </a:r>
            <a:r>
              <a:rPr lang="en-US" altLang="en-US" sz="1600" dirty="0"/>
              <a:t> </a:t>
            </a:r>
            <a:r>
              <a:rPr lang="en-US" altLang="en-US" sz="1600" dirty="0">
                <a:sym typeface="Symbol" pitchFamily="18" charset="2"/>
              </a:rPr>
              <a:t></a:t>
            </a:r>
            <a:r>
              <a:rPr lang="en-US" altLang="en-US" sz="1600" dirty="0"/>
              <a:t> … </a:t>
            </a:r>
            <a:r>
              <a:rPr lang="en-US" altLang="en-US" sz="1600" dirty="0">
                <a:sym typeface="Symbol" pitchFamily="18" charset="2"/>
              </a:rPr>
              <a:t></a:t>
            </a:r>
            <a:r>
              <a:rPr lang="en-US" altLang="en-US" sz="1600" dirty="0"/>
              <a:t> </a:t>
            </a:r>
            <a:r>
              <a:rPr lang="en-US" altLang="en-US" sz="1600" dirty="0">
                <a:latin typeface="Monotype Corsiva" pitchFamily="66" charset="0"/>
              </a:rPr>
              <a:t>l</a:t>
            </a:r>
            <a:r>
              <a:rPr lang="en-US" altLang="en-US" sz="1600" baseline="-25000" dirty="0"/>
              <a:t>i-1 </a:t>
            </a:r>
            <a:r>
              <a:rPr lang="en-US" altLang="en-US" sz="1600" dirty="0">
                <a:sym typeface="Symbol" pitchFamily="18" charset="2"/>
              </a:rPr>
              <a:t></a:t>
            </a:r>
            <a:r>
              <a:rPr lang="en-US" altLang="en-US" sz="1600" baseline="-25000" dirty="0"/>
              <a:t> </a:t>
            </a:r>
            <a:r>
              <a:rPr lang="en-US" altLang="en-US" sz="1600" dirty="0">
                <a:latin typeface="Monotype Corsiva" pitchFamily="66" charset="0"/>
              </a:rPr>
              <a:t>l</a:t>
            </a:r>
            <a:r>
              <a:rPr lang="en-US" altLang="en-US" sz="1600" baseline="-25000" dirty="0"/>
              <a:t>i+1 </a:t>
            </a:r>
            <a:r>
              <a:rPr lang="en-US" altLang="en-US" sz="1600" dirty="0">
                <a:sym typeface="Symbol" pitchFamily="18" charset="2"/>
              </a:rPr>
              <a:t></a:t>
            </a:r>
            <a:r>
              <a:rPr lang="en-US" altLang="en-US" sz="1600" dirty="0"/>
              <a:t> … </a:t>
            </a:r>
            <a:r>
              <a:rPr lang="en-US" altLang="en-US" sz="1600" dirty="0">
                <a:sym typeface="Symbol" pitchFamily="18" charset="2"/>
              </a:rPr>
              <a:t></a:t>
            </a:r>
            <a:r>
              <a:rPr lang="en-US" altLang="en-US" sz="1600" dirty="0"/>
              <a:t> </a:t>
            </a:r>
            <a:r>
              <a:rPr lang="en-US" altLang="en-US" sz="1600" dirty="0" err="1">
                <a:latin typeface="Monotype Corsiva" pitchFamily="66" charset="0"/>
              </a:rPr>
              <a:t>l</a:t>
            </a:r>
            <a:r>
              <a:rPr lang="en-US" altLang="en-US" sz="1600" baseline="-25000" dirty="0" err="1"/>
              <a:t>k</a:t>
            </a:r>
            <a:r>
              <a:rPr lang="en-US" altLang="en-US" sz="1600" dirty="0"/>
              <a:t> </a:t>
            </a:r>
            <a:r>
              <a:rPr lang="en-US" altLang="en-US" sz="1600" dirty="0">
                <a:sym typeface="Symbol" pitchFamily="18" charset="2"/>
              </a:rPr>
              <a:t></a:t>
            </a:r>
            <a:r>
              <a:rPr lang="en-US" altLang="en-US" sz="1600" dirty="0"/>
              <a:t> </a:t>
            </a:r>
            <a:r>
              <a:rPr lang="en-US" altLang="en-US" sz="1600" dirty="0">
                <a:latin typeface="Monotype Corsiva" pitchFamily="66" charset="0"/>
              </a:rPr>
              <a:t>m</a:t>
            </a:r>
            <a:r>
              <a:rPr lang="en-US" altLang="en-US" sz="1600" baseline="-25000" dirty="0"/>
              <a:t>1</a:t>
            </a:r>
            <a:r>
              <a:rPr lang="en-US" altLang="en-US" sz="1600" dirty="0"/>
              <a:t> </a:t>
            </a:r>
            <a:r>
              <a:rPr lang="en-US" altLang="en-US" sz="1600" dirty="0">
                <a:sym typeface="Symbol" pitchFamily="18" charset="2"/>
              </a:rPr>
              <a:t></a:t>
            </a:r>
            <a:r>
              <a:rPr lang="en-US" altLang="en-US" sz="1600" dirty="0"/>
              <a:t> … </a:t>
            </a:r>
            <a:r>
              <a:rPr lang="en-US" altLang="en-US" sz="1600" dirty="0">
                <a:sym typeface="Symbol" pitchFamily="18" charset="2"/>
              </a:rPr>
              <a:t></a:t>
            </a:r>
            <a:r>
              <a:rPr lang="en-US" altLang="en-US" sz="1600" dirty="0"/>
              <a:t> </a:t>
            </a:r>
            <a:r>
              <a:rPr lang="en-US" altLang="en-US" sz="1600" dirty="0">
                <a:latin typeface="Monotype Corsiva" pitchFamily="66" charset="0"/>
              </a:rPr>
              <a:t>m</a:t>
            </a:r>
            <a:r>
              <a:rPr lang="en-US" altLang="en-US" sz="1600" baseline="-25000" dirty="0"/>
              <a:t>j-1 </a:t>
            </a:r>
            <a:r>
              <a:rPr lang="en-US" altLang="en-US" sz="1600" dirty="0">
                <a:sym typeface="Symbol" pitchFamily="18" charset="2"/>
              </a:rPr>
              <a:t></a:t>
            </a:r>
            <a:r>
              <a:rPr lang="en-US" altLang="en-US" sz="1600" dirty="0"/>
              <a:t> </a:t>
            </a:r>
            <a:r>
              <a:rPr lang="en-US" altLang="en-US" sz="1600" dirty="0">
                <a:latin typeface="Monotype Corsiva" pitchFamily="66" charset="0"/>
              </a:rPr>
              <a:t>m</a:t>
            </a:r>
            <a:r>
              <a:rPr lang="en-US" altLang="en-US" sz="1600" baseline="-25000" dirty="0"/>
              <a:t>j+1</a:t>
            </a:r>
            <a:r>
              <a:rPr lang="en-US" altLang="en-US" sz="1600" dirty="0"/>
              <a:t> </a:t>
            </a:r>
            <a:r>
              <a:rPr lang="en-US" altLang="en-US" sz="1600" dirty="0">
                <a:sym typeface="Symbol" pitchFamily="18" charset="2"/>
              </a:rPr>
              <a:t></a:t>
            </a:r>
            <a:r>
              <a:rPr lang="en-US" altLang="en-US" sz="1600" dirty="0"/>
              <a:t>... </a:t>
            </a:r>
            <a:r>
              <a:rPr lang="en-US" altLang="en-US" sz="1600" dirty="0">
                <a:sym typeface="Symbol" pitchFamily="18" charset="2"/>
              </a:rPr>
              <a:t></a:t>
            </a:r>
            <a:r>
              <a:rPr lang="en-US" altLang="en-US" sz="1600" dirty="0"/>
              <a:t> </a:t>
            </a:r>
            <a:r>
              <a:rPr lang="en-US" altLang="en-US" sz="1600" dirty="0" err="1">
                <a:latin typeface="Monotype Corsiva" pitchFamily="66" charset="0"/>
              </a:rPr>
              <a:t>m</a:t>
            </a:r>
            <a:r>
              <a:rPr lang="en-US" altLang="en-US" sz="1600" baseline="-25000" dirty="0" err="1"/>
              <a:t>n</a:t>
            </a:r>
            <a:r>
              <a:rPr lang="en-US" altLang="en-US" sz="1600" dirty="0"/>
              <a:t> </a:t>
            </a:r>
            <a:endParaRPr lang="en-US" altLang="en-US" sz="1100" dirty="0"/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1600" dirty="0"/>
              <a:t>	where </a:t>
            </a:r>
            <a:r>
              <a:rPr lang="en-US" altLang="en-US" sz="1600" dirty="0">
                <a:latin typeface="Monotype Corsiva" pitchFamily="66" charset="0"/>
              </a:rPr>
              <a:t>l</a:t>
            </a:r>
            <a:r>
              <a:rPr lang="en-US" altLang="en-US" sz="1600" baseline="-25000" dirty="0"/>
              <a:t>i</a:t>
            </a:r>
            <a:r>
              <a:rPr lang="en-US" altLang="en-US" sz="1600" dirty="0"/>
              <a:t> and </a:t>
            </a:r>
            <a:r>
              <a:rPr lang="en-US" altLang="en-US" sz="1600" dirty="0" err="1">
                <a:latin typeface="Monotype Corsiva" pitchFamily="66" charset="0"/>
              </a:rPr>
              <a:t>m</a:t>
            </a:r>
            <a:r>
              <a:rPr lang="en-US" altLang="en-US" sz="1600" baseline="-25000" dirty="0" err="1"/>
              <a:t>j</a:t>
            </a:r>
            <a:r>
              <a:rPr lang="en-US" altLang="en-US" sz="1600" dirty="0"/>
              <a:t> are complementary literals.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1600" dirty="0"/>
              <a:t>	</a:t>
            </a: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r>
              <a:rPr lang="en-US" altLang="en-US" sz="1600" dirty="0" smtClean="0"/>
              <a:t>E.g</a:t>
            </a:r>
            <a:r>
              <a:rPr lang="en-US" altLang="en-US" sz="1600" dirty="0"/>
              <a:t>., </a:t>
            </a:r>
            <a:r>
              <a:rPr lang="en-US" altLang="en-US" sz="1400" i="1" dirty="0"/>
              <a:t>P</a:t>
            </a:r>
            <a:r>
              <a:rPr lang="en-US" altLang="en-US" sz="1400" baseline="-25000" dirty="0"/>
              <a:t>1,3</a:t>
            </a:r>
            <a:r>
              <a:rPr lang="en-US" altLang="en-US" sz="1400" dirty="0"/>
              <a:t> </a:t>
            </a:r>
            <a:r>
              <a:rPr lang="en-US" altLang="en-US" sz="1400" dirty="0">
                <a:sym typeface="Symbol" pitchFamily="18" charset="2"/>
              </a:rPr>
              <a:t></a:t>
            </a:r>
            <a:r>
              <a:rPr lang="en-US" altLang="en-US" sz="1400" dirty="0"/>
              <a:t> </a:t>
            </a:r>
            <a:r>
              <a:rPr lang="en-US" altLang="en-US" sz="1400" i="1" dirty="0"/>
              <a:t>P</a:t>
            </a:r>
            <a:r>
              <a:rPr lang="en-US" altLang="en-US" sz="1400" baseline="-25000" dirty="0"/>
              <a:t>2,2</a:t>
            </a:r>
            <a:r>
              <a:rPr lang="en-US" altLang="en-US" sz="1400" dirty="0"/>
              <a:t>, 	</a:t>
            </a:r>
            <a:r>
              <a:rPr lang="en-US" altLang="en-US" sz="1400" dirty="0">
                <a:sym typeface="Symbol" pitchFamily="18" charset="2"/>
              </a:rPr>
              <a:t></a:t>
            </a:r>
            <a:r>
              <a:rPr lang="en-US" altLang="en-US" sz="1400" i="1" dirty="0" smtClean="0"/>
              <a:t>P</a:t>
            </a:r>
            <a:r>
              <a:rPr lang="en-US" altLang="en-US" sz="1400" baseline="-25000" dirty="0" smtClean="0"/>
              <a:t>2,2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			</a:t>
            </a:r>
            <a:r>
              <a:rPr lang="en-US" altLang="en-US" sz="1400" i="1" dirty="0"/>
              <a:t>P</a:t>
            </a:r>
            <a:r>
              <a:rPr lang="en-US" altLang="en-US" sz="1400" baseline="-25000" dirty="0"/>
              <a:t>1,3</a:t>
            </a:r>
            <a:r>
              <a:rPr lang="en-US" altLang="en-US" sz="1400" dirty="0"/>
              <a:t>
</a:t>
            </a:r>
            <a:endParaRPr lang="en-US" altLang="en-US" sz="900" dirty="0"/>
          </a:p>
          <a:p>
            <a:pPr>
              <a:lnSpc>
                <a:spcPct val="110000"/>
              </a:lnSpc>
            </a:pPr>
            <a:r>
              <a:rPr lang="en-US" altLang="en-US" sz="1600" dirty="0"/>
              <a:t>Resolution is sound and complete </a:t>
            </a:r>
            <a:r>
              <a:rPr lang="en-US" altLang="en-US" sz="1600" dirty="0" smtClean="0"/>
              <a:t>for </a:t>
            </a:r>
            <a:r>
              <a:rPr lang="en-US" altLang="en-US" sz="1600" dirty="0"/>
              <a:t>propositional logic</a:t>
            </a:r>
          </a:p>
        </p:txBody>
      </p:sp>
      <p:pic>
        <p:nvPicPr>
          <p:cNvPr id="3076" name="Picture 4" descr="wumpus-seq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832" y="3266740"/>
            <a:ext cx="1889125" cy="162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2099256" y="2763323"/>
            <a:ext cx="49390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1295401" y="3941020"/>
            <a:ext cx="1653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14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Conversion to CNF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7460"/>
            <a:ext cx="8229600" cy="3627321"/>
          </a:xfrm>
        </p:spPr>
        <p:txBody>
          <a:bodyPr>
            <a:normAutofit lnSpcReduction="10000"/>
          </a:bodyPr>
          <a:lstStyle/>
          <a:p>
            <a:pPr marL="457200" indent="-457200">
              <a:buFontTx/>
              <a:buNone/>
            </a:pPr>
            <a:r>
              <a:rPr lang="en-US" altLang="en-US" sz="1800" dirty="0"/>
              <a:t>B</a:t>
            </a:r>
            <a:r>
              <a:rPr lang="en-US" altLang="en-US" sz="1800" baseline="-25000" dirty="0"/>
              <a:t>1,1</a:t>
            </a:r>
            <a:r>
              <a:rPr lang="en-US" altLang="en-US" sz="1800" dirty="0"/>
              <a:t>  </a:t>
            </a:r>
            <a:r>
              <a:rPr lang="en-US" altLang="en-US" sz="1800" dirty="0">
                <a:sym typeface="Symbol" pitchFamily="18" charset="2"/>
              </a:rPr>
              <a:t></a:t>
            </a:r>
            <a:r>
              <a:rPr lang="en-US" altLang="en-US" sz="1800" dirty="0"/>
              <a:t> (P</a:t>
            </a:r>
            <a:r>
              <a:rPr lang="en-US" altLang="en-US" sz="1800" baseline="-25000" dirty="0"/>
              <a:t>1,2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itchFamily="18" charset="2"/>
              </a:rPr>
              <a:t></a:t>
            </a:r>
            <a:r>
              <a:rPr lang="en-US" altLang="en-US" sz="1800" dirty="0"/>
              <a:t> P</a:t>
            </a:r>
            <a:r>
              <a:rPr lang="en-US" altLang="en-US" sz="1800" baseline="-25000" dirty="0"/>
              <a:t>2,1</a:t>
            </a:r>
            <a:r>
              <a:rPr lang="en-US" altLang="en-US" sz="1800" dirty="0"/>
              <a:t>)</a:t>
            </a:r>
          </a:p>
          <a:p>
            <a:pPr marL="457200" indent="-457200">
              <a:buFontTx/>
              <a:buNone/>
            </a:pPr>
            <a:endParaRPr lang="en-US" altLang="en-US" sz="1800" dirty="0"/>
          </a:p>
          <a:p>
            <a:pPr marL="457200" indent="-457200">
              <a:buFontTx/>
              <a:buAutoNum type="arabicPeriod"/>
            </a:pPr>
            <a:r>
              <a:rPr lang="en-US" altLang="en-US" sz="1800" dirty="0"/>
              <a:t>Eliminate </a:t>
            </a:r>
            <a:r>
              <a:rPr lang="en-US" altLang="en-US" sz="1800" dirty="0">
                <a:sym typeface="Symbol" pitchFamily="18" charset="2"/>
              </a:rPr>
              <a:t>,</a:t>
            </a:r>
            <a:r>
              <a:rPr lang="en-US" altLang="en-US" sz="1800" dirty="0"/>
              <a:t> replacing α </a:t>
            </a:r>
            <a:r>
              <a:rPr lang="en-US" altLang="en-US" sz="1800" dirty="0">
                <a:sym typeface="Symbol" pitchFamily="18" charset="2"/>
              </a:rPr>
              <a:t></a:t>
            </a:r>
            <a:r>
              <a:rPr lang="en-US" altLang="en-US" sz="1800" dirty="0"/>
              <a:t> β with (α </a:t>
            </a:r>
            <a:r>
              <a:rPr lang="en-US" altLang="en-US" sz="1800" dirty="0">
                <a:sym typeface="Symbol" pitchFamily="18" charset="2"/>
              </a:rPr>
              <a:t></a:t>
            </a:r>
            <a:r>
              <a:rPr lang="en-US" altLang="en-US" sz="1800" dirty="0"/>
              <a:t> β)</a:t>
            </a:r>
            <a:r>
              <a:rPr lang="en-US" altLang="en-US" sz="1800" dirty="0">
                <a:sym typeface="Symbol" pitchFamily="18" charset="2"/>
              </a:rPr>
              <a:t></a:t>
            </a:r>
            <a:r>
              <a:rPr lang="en-US" altLang="en-US" sz="1800" dirty="0"/>
              <a:t>(β </a:t>
            </a:r>
            <a:r>
              <a:rPr lang="en-US" altLang="en-US" sz="1800" dirty="0">
                <a:sym typeface="Symbol" pitchFamily="18" charset="2"/>
              </a:rPr>
              <a:t></a:t>
            </a:r>
            <a:r>
              <a:rPr lang="en-US" altLang="en-US" sz="1800" dirty="0"/>
              <a:t> α).</a:t>
            </a:r>
          </a:p>
          <a:p>
            <a:pPr marL="838200" lvl="1" indent="-381000">
              <a:buFontTx/>
              <a:buNone/>
            </a:pPr>
            <a:r>
              <a:rPr lang="en-US" altLang="en-US" sz="1600" dirty="0"/>
              <a:t>(B</a:t>
            </a:r>
            <a:r>
              <a:rPr lang="en-US" altLang="en-US" sz="1600" baseline="-25000" dirty="0"/>
              <a:t>1,1</a:t>
            </a:r>
            <a:r>
              <a:rPr lang="en-US" altLang="en-US" sz="1600" dirty="0"/>
              <a:t> </a:t>
            </a:r>
            <a:r>
              <a:rPr lang="en-US" altLang="en-US" sz="1600" dirty="0">
                <a:sym typeface="Symbol" pitchFamily="18" charset="2"/>
              </a:rPr>
              <a:t></a:t>
            </a:r>
            <a:r>
              <a:rPr lang="en-US" altLang="en-US" sz="1600" dirty="0"/>
              <a:t> (P</a:t>
            </a:r>
            <a:r>
              <a:rPr lang="en-US" altLang="en-US" sz="1600" baseline="-25000" dirty="0"/>
              <a:t>1,2</a:t>
            </a:r>
            <a:r>
              <a:rPr lang="en-US" altLang="en-US" sz="1600" dirty="0"/>
              <a:t> </a:t>
            </a:r>
            <a:r>
              <a:rPr lang="en-US" altLang="en-US" sz="1600" dirty="0">
                <a:sym typeface="Symbol" pitchFamily="18" charset="2"/>
              </a:rPr>
              <a:t></a:t>
            </a:r>
            <a:r>
              <a:rPr lang="en-US" altLang="en-US" sz="1600" dirty="0"/>
              <a:t> P</a:t>
            </a:r>
            <a:r>
              <a:rPr lang="en-US" altLang="en-US" sz="1600" baseline="-25000" dirty="0"/>
              <a:t>2,1</a:t>
            </a:r>
            <a:r>
              <a:rPr lang="en-US" altLang="en-US" sz="1600" dirty="0"/>
              <a:t>)) </a:t>
            </a:r>
            <a:r>
              <a:rPr lang="en-US" altLang="en-US" sz="1600" dirty="0">
                <a:sym typeface="Symbol" pitchFamily="18" charset="2"/>
              </a:rPr>
              <a:t></a:t>
            </a:r>
            <a:r>
              <a:rPr lang="en-US" altLang="en-US" sz="1600" dirty="0"/>
              <a:t> ((P</a:t>
            </a:r>
            <a:r>
              <a:rPr lang="en-US" altLang="en-US" sz="1600" baseline="-25000" dirty="0"/>
              <a:t>1,2</a:t>
            </a:r>
            <a:r>
              <a:rPr lang="en-US" altLang="en-US" sz="1600" dirty="0"/>
              <a:t> </a:t>
            </a:r>
            <a:r>
              <a:rPr lang="en-US" altLang="en-US" sz="1600" dirty="0">
                <a:sym typeface="Symbol" pitchFamily="18" charset="2"/>
              </a:rPr>
              <a:t></a:t>
            </a:r>
            <a:r>
              <a:rPr lang="en-US" altLang="en-US" sz="1600" dirty="0"/>
              <a:t> P</a:t>
            </a:r>
            <a:r>
              <a:rPr lang="en-US" altLang="en-US" sz="1600" baseline="-25000" dirty="0"/>
              <a:t>2,1</a:t>
            </a:r>
            <a:r>
              <a:rPr lang="en-US" altLang="en-US" sz="1600" dirty="0"/>
              <a:t>) </a:t>
            </a:r>
            <a:r>
              <a:rPr lang="en-US" altLang="en-US" sz="1600" dirty="0">
                <a:sym typeface="Symbol" pitchFamily="18" charset="2"/>
              </a:rPr>
              <a:t></a:t>
            </a:r>
            <a:r>
              <a:rPr lang="en-US" altLang="en-US" sz="1600" dirty="0"/>
              <a:t> B</a:t>
            </a:r>
            <a:r>
              <a:rPr lang="en-US" altLang="en-US" sz="1600" baseline="-25000" dirty="0"/>
              <a:t>1,1</a:t>
            </a:r>
            <a:r>
              <a:rPr lang="en-US" altLang="en-US" sz="1600" dirty="0"/>
              <a:t>)</a:t>
            </a:r>
          </a:p>
          <a:p>
            <a:pPr marL="2133600" lvl="4" indent="-304800">
              <a:buFontTx/>
              <a:buNone/>
            </a:pPr>
            <a:endParaRPr lang="en-US" altLang="en-US" dirty="0"/>
          </a:p>
          <a:p>
            <a:pPr marL="457200" indent="-457200">
              <a:buFontTx/>
              <a:buNone/>
            </a:pPr>
            <a:r>
              <a:rPr lang="en-US" altLang="en-US" sz="1800" dirty="0"/>
              <a:t>2. Eliminate </a:t>
            </a:r>
            <a:r>
              <a:rPr lang="en-US" altLang="en-US" sz="1800" dirty="0">
                <a:sym typeface="Symbol" pitchFamily="18" charset="2"/>
              </a:rPr>
              <a:t>, r</a:t>
            </a:r>
            <a:r>
              <a:rPr lang="en-US" altLang="en-US" sz="1800" dirty="0"/>
              <a:t>eplacing α </a:t>
            </a:r>
            <a:r>
              <a:rPr lang="en-US" altLang="en-US" sz="1800" dirty="0">
                <a:sym typeface="Symbol" pitchFamily="18" charset="2"/>
              </a:rPr>
              <a:t></a:t>
            </a:r>
            <a:r>
              <a:rPr lang="en-US" altLang="en-US" sz="1800" dirty="0"/>
              <a:t> β with </a:t>
            </a:r>
            <a:r>
              <a:rPr lang="en-US" altLang="en-US" sz="1800" dirty="0">
                <a:sym typeface="Symbol" pitchFamily="18" charset="2"/>
              </a:rPr>
              <a:t></a:t>
            </a:r>
            <a:r>
              <a:rPr lang="en-US" altLang="en-US" sz="1800" dirty="0"/>
              <a:t>α</a:t>
            </a:r>
            <a:r>
              <a:rPr lang="en-US" altLang="en-US" sz="1800" dirty="0">
                <a:sym typeface="Symbol" pitchFamily="18" charset="2"/>
              </a:rPr>
              <a:t></a:t>
            </a:r>
            <a:r>
              <a:rPr lang="en-US" altLang="en-US" sz="1800" dirty="0"/>
              <a:t> β.</a:t>
            </a:r>
          </a:p>
          <a:p>
            <a:pPr marL="838200" lvl="1" indent="-381000">
              <a:buFontTx/>
              <a:buNone/>
            </a:pPr>
            <a:r>
              <a:rPr lang="en-US" altLang="en-US" sz="1600" dirty="0"/>
              <a:t>(</a:t>
            </a:r>
            <a:r>
              <a:rPr lang="en-US" altLang="en-US" sz="1600" dirty="0">
                <a:sym typeface="Symbol" pitchFamily="18" charset="2"/>
              </a:rPr>
              <a:t></a:t>
            </a:r>
            <a:r>
              <a:rPr lang="en-US" altLang="en-US" sz="1600" dirty="0"/>
              <a:t>B</a:t>
            </a:r>
            <a:r>
              <a:rPr lang="en-US" altLang="en-US" sz="1600" baseline="-25000" dirty="0"/>
              <a:t>1,1</a:t>
            </a:r>
            <a:r>
              <a:rPr lang="en-US" altLang="en-US" sz="1600" dirty="0"/>
              <a:t> </a:t>
            </a:r>
            <a:r>
              <a:rPr lang="en-US" altLang="en-US" sz="1600" dirty="0">
                <a:sym typeface="Symbol" pitchFamily="18" charset="2"/>
              </a:rPr>
              <a:t></a:t>
            </a:r>
            <a:r>
              <a:rPr lang="en-US" altLang="en-US" sz="1600" dirty="0"/>
              <a:t> P</a:t>
            </a:r>
            <a:r>
              <a:rPr lang="en-US" altLang="en-US" sz="1600" baseline="-25000" dirty="0"/>
              <a:t>1,2</a:t>
            </a:r>
            <a:r>
              <a:rPr lang="en-US" altLang="en-US" sz="1600" dirty="0"/>
              <a:t> </a:t>
            </a:r>
            <a:r>
              <a:rPr lang="en-US" altLang="en-US" sz="1600" dirty="0">
                <a:sym typeface="Symbol" pitchFamily="18" charset="2"/>
              </a:rPr>
              <a:t></a:t>
            </a:r>
            <a:r>
              <a:rPr lang="en-US" altLang="en-US" sz="1600" dirty="0"/>
              <a:t> P</a:t>
            </a:r>
            <a:r>
              <a:rPr lang="en-US" altLang="en-US" sz="1600" baseline="-25000" dirty="0"/>
              <a:t>2,1</a:t>
            </a:r>
            <a:r>
              <a:rPr lang="en-US" altLang="en-US" sz="1600" dirty="0"/>
              <a:t>) </a:t>
            </a:r>
            <a:r>
              <a:rPr lang="en-US" altLang="en-US" sz="1600" dirty="0">
                <a:sym typeface="Symbol" pitchFamily="18" charset="2"/>
              </a:rPr>
              <a:t></a:t>
            </a:r>
            <a:r>
              <a:rPr lang="en-US" altLang="en-US" sz="1600" dirty="0"/>
              <a:t> (</a:t>
            </a:r>
            <a:r>
              <a:rPr lang="en-US" altLang="en-US" sz="1600" dirty="0">
                <a:sym typeface="Symbol" pitchFamily="18" charset="2"/>
              </a:rPr>
              <a:t></a:t>
            </a:r>
            <a:r>
              <a:rPr lang="en-US" altLang="en-US" sz="1600" dirty="0"/>
              <a:t>(P</a:t>
            </a:r>
            <a:r>
              <a:rPr lang="en-US" altLang="en-US" sz="1600" baseline="-25000" dirty="0"/>
              <a:t>1,2</a:t>
            </a:r>
            <a:r>
              <a:rPr lang="en-US" altLang="en-US" sz="1600" dirty="0"/>
              <a:t> </a:t>
            </a:r>
            <a:r>
              <a:rPr lang="en-US" altLang="en-US" sz="1600" dirty="0">
                <a:sym typeface="Symbol" pitchFamily="18" charset="2"/>
              </a:rPr>
              <a:t> </a:t>
            </a:r>
            <a:r>
              <a:rPr lang="en-US" altLang="en-US" sz="1600" dirty="0"/>
              <a:t>P</a:t>
            </a:r>
            <a:r>
              <a:rPr lang="en-US" altLang="en-US" sz="1600" baseline="-25000" dirty="0"/>
              <a:t>2,1</a:t>
            </a:r>
            <a:r>
              <a:rPr lang="en-US" altLang="en-US" sz="1600" dirty="0"/>
              <a:t>) </a:t>
            </a:r>
            <a:r>
              <a:rPr lang="en-US" altLang="en-US" sz="1600" dirty="0">
                <a:sym typeface="Symbol" pitchFamily="18" charset="2"/>
              </a:rPr>
              <a:t></a:t>
            </a:r>
            <a:r>
              <a:rPr lang="en-US" altLang="en-US" sz="1600" dirty="0"/>
              <a:t> B</a:t>
            </a:r>
            <a:r>
              <a:rPr lang="en-US" altLang="en-US" sz="1600" baseline="-25000" dirty="0"/>
              <a:t>1,1</a:t>
            </a:r>
            <a:r>
              <a:rPr lang="en-US" altLang="en-US" sz="1600" dirty="0"/>
              <a:t>)</a:t>
            </a:r>
          </a:p>
          <a:p>
            <a:pPr marL="2133600" lvl="4" indent="-304800">
              <a:buFontTx/>
              <a:buNone/>
            </a:pPr>
            <a:endParaRPr lang="en-US" altLang="en-US" dirty="0"/>
          </a:p>
          <a:p>
            <a:pPr marL="457200" indent="-457200">
              <a:buFontTx/>
              <a:buNone/>
            </a:pPr>
            <a:r>
              <a:rPr lang="en-US" altLang="en-US" sz="1800" dirty="0"/>
              <a:t>3. Move </a:t>
            </a:r>
            <a:r>
              <a:rPr lang="en-US" altLang="en-US" sz="1800" dirty="0">
                <a:sym typeface="Symbol" pitchFamily="18" charset="2"/>
              </a:rPr>
              <a:t></a:t>
            </a:r>
            <a:r>
              <a:rPr lang="en-US" altLang="en-US" sz="1800" dirty="0"/>
              <a:t> inwards using de Morgan's rules and double-negation:</a:t>
            </a:r>
          </a:p>
          <a:p>
            <a:pPr marL="838200" lvl="1" indent="-381000">
              <a:buFontTx/>
              <a:buNone/>
            </a:pPr>
            <a:r>
              <a:rPr lang="en-US" altLang="en-US" sz="1600" dirty="0"/>
              <a:t>(</a:t>
            </a:r>
            <a:r>
              <a:rPr lang="en-US" altLang="en-US" sz="1600" dirty="0">
                <a:sym typeface="Symbol" pitchFamily="18" charset="2"/>
              </a:rPr>
              <a:t></a:t>
            </a:r>
            <a:r>
              <a:rPr lang="en-US" altLang="en-US" sz="1600" dirty="0"/>
              <a:t>B</a:t>
            </a:r>
            <a:r>
              <a:rPr lang="en-US" altLang="en-US" sz="1600" baseline="-25000" dirty="0"/>
              <a:t>1,1 </a:t>
            </a:r>
            <a:r>
              <a:rPr lang="en-US" altLang="en-US" sz="1600" dirty="0">
                <a:sym typeface="Symbol" pitchFamily="18" charset="2"/>
              </a:rPr>
              <a:t></a:t>
            </a:r>
            <a:r>
              <a:rPr lang="en-US" altLang="en-US" sz="1600" dirty="0"/>
              <a:t> P</a:t>
            </a:r>
            <a:r>
              <a:rPr lang="en-US" altLang="en-US" sz="1600" baseline="-25000" dirty="0"/>
              <a:t>1,2</a:t>
            </a:r>
            <a:r>
              <a:rPr lang="en-US" altLang="en-US" sz="1600" dirty="0"/>
              <a:t> </a:t>
            </a:r>
            <a:r>
              <a:rPr lang="en-US" altLang="en-US" sz="1600" dirty="0">
                <a:sym typeface="Symbol" pitchFamily="18" charset="2"/>
              </a:rPr>
              <a:t></a:t>
            </a:r>
            <a:r>
              <a:rPr lang="en-US" altLang="en-US" sz="1600" dirty="0"/>
              <a:t> P</a:t>
            </a:r>
            <a:r>
              <a:rPr lang="en-US" altLang="en-US" sz="1600" baseline="-25000" dirty="0"/>
              <a:t>2,1</a:t>
            </a:r>
            <a:r>
              <a:rPr lang="en-US" altLang="en-US" sz="1600" dirty="0"/>
              <a:t>) </a:t>
            </a:r>
            <a:r>
              <a:rPr lang="en-US" altLang="en-US" sz="1600" dirty="0">
                <a:sym typeface="Symbol" pitchFamily="18" charset="2"/>
              </a:rPr>
              <a:t></a:t>
            </a:r>
            <a:r>
              <a:rPr lang="en-US" altLang="en-US" sz="1600" dirty="0"/>
              <a:t> ((</a:t>
            </a:r>
            <a:r>
              <a:rPr lang="en-US" altLang="en-US" sz="1600" dirty="0">
                <a:sym typeface="Symbol" pitchFamily="18" charset="2"/>
              </a:rPr>
              <a:t></a:t>
            </a:r>
            <a:r>
              <a:rPr lang="en-US" altLang="en-US" sz="1600" dirty="0"/>
              <a:t>P</a:t>
            </a:r>
            <a:r>
              <a:rPr lang="en-US" altLang="en-US" sz="1600" baseline="-25000" dirty="0"/>
              <a:t>1,2 </a:t>
            </a:r>
            <a:r>
              <a:rPr lang="en-US" altLang="en-US" sz="1600" dirty="0">
                <a:sym typeface="Symbol" pitchFamily="18" charset="2"/>
              </a:rPr>
              <a:t></a:t>
            </a:r>
            <a:r>
              <a:rPr lang="en-US" altLang="en-US" sz="1600" dirty="0"/>
              <a:t> </a:t>
            </a:r>
            <a:r>
              <a:rPr lang="en-US" altLang="en-US" sz="1600" dirty="0">
                <a:sym typeface="Symbol" pitchFamily="18" charset="2"/>
              </a:rPr>
              <a:t></a:t>
            </a:r>
            <a:r>
              <a:rPr lang="en-US" altLang="en-US" sz="1600" dirty="0"/>
              <a:t>P</a:t>
            </a:r>
            <a:r>
              <a:rPr lang="en-US" altLang="en-US" sz="1600" baseline="-25000" dirty="0"/>
              <a:t>2,1</a:t>
            </a:r>
            <a:r>
              <a:rPr lang="en-US" altLang="en-US" sz="1600" dirty="0"/>
              <a:t>) </a:t>
            </a:r>
            <a:r>
              <a:rPr lang="en-US" altLang="en-US" sz="1600" dirty="0">
                <a:sym typeface="Symbol" pitchFamily="18" charset="2"/>
              </a:rPr>
              <a:t></a:t>
            </a:r>
            <a:r>
              <a:rPr lang="en-US" altLang="en-US" sz="1600" dirty="0"/>
              <a:t> B</a:t>
            </a:r>
            <a:r>
              <a:rPr lang="en-US" altLang="en-US" sz="1600" baseline="-25000" dirty="0"/>
              <a:t>1,1</a:t>
            </a:r>
            <a:r>
              <a:rPr lang="en-US" altLang="en-US" sz="1600" dirty="0"/>
              <a:t>)</a:t>
            </a:r>
          </a:p>
          <a:p>
            <a:pPr marL="2133600" lvl="4" indent="-304800">
              <a:buFontTx/>
              <a:buNone/>
            </a:pPr>
            <a:endParaRPr lang="en-US" altLang="en-US" dirty="0"/>
          </a:p>
          <a:p>
            <a:pPr marL="457200" indent="-457200">
              <a:buFontTx/>
              <a:buNone/>
            </a:pPr>
            <a:r>
              <a:rPr lang="en-US" altLang="en-US" sz="1800" dirty="0"/>
              <a:t>4. Apply </a:t>
            </a:r>
            <a:r>
              <a:rPr lang="en-US" altLang="en-US" sz="1800" dirty="0" err="1"/>
              <a:t>distributivity</a:t>
            </a:r>
            <a:r>
              <a:rPr lang="en-US" altLang="en-US" sz="1800" dirty="0"/>
              <a:t> law (</a:t>
            </a:r>
            <a:r>
              <a:rPr lang="en-US" altLang="en-US" sz="1800" dirty="0">
                <a:sym typeface="Symbol" pitchFamily="18" charset="2"/>
              </a:rPr>
              <a:t></a:t>
            </a:r>
            <a:r>
              <a:rPr lang="en-US" altLang="en-US" sz="1800" dirty="0"/>
              <a:t> over </a:t>
            </a:r>
            <a:r>
              <a:rPr lang="en-US" altLang="en-US" sz="1800" dirty="0">
                <a:sym typeface="Symbol" pitchFamily="18" charset="2"/>
              </a:rPr>
              <a:t></a:t>
            </a:r>
            <a:r>
              <a:rPr lang="en-US" altLang="en-US" sz="1800" dirty="0"/>
              <a:t>) and flatten:</a:t>
            </a:r>
          </a:p>
          <a:p>
            <a:pPr marL="838200" lvl="1" indent="-381000">
              <a:buFontTx/>
              <a:buNone/>
            </a:pPr>
            <a:r>
              <a:rPr lang="en-US" altLang="en-US" sz="1600" dirty="0"/>
              <a:t>(</a:t>
            </a:r>
            <a:r>
              <a:rPr lang="en-US" altLang="en-US" sz="1600" dirty="0">
                <a:sym typeface="Symbol" pitchFamily="18" charset="2"/>
              </a:rPr>
              <a:t></a:t>
            </a:r>
            <a:r>
              <a:rPr lang="en-US" altLang="en-US" sz="1600" dirty="0"/>
              <a:t>B</a:t>
            </a:r>
            <a:r>
              <a:rPr lang="en-US" altLang="en-US" sz="1600" baseline="-25000" dirty="0"/>
              <a:t>1,1</a:t>
            </a:r>
            <a:r>
              <a:rPr lang="en-US" altLang="en-US" sz="1600" dirty="0"/>
              <a:t> </a:t>
            </a:r>
            <a:r>
              <a:rPr lang="en-US" altLang="en-US" sz="1600" dirty="0">
                <a:sym typeface="Symbol" pitchFamily="18" charset="2"/>
              </a:rPr>
              <a:t></a:t>
            </a:r>
            <a:r>
              <a:rPr lang="en-US" altLang="en-US" sz="1600" dirty="0"/>
              <a:t> P</a:t>
            </a:r>
            <a:r>
              <a:rPr lang="en-US" altLang="en-US" sz="1600" baseline="-25000" dirty="0"/>
              <a:t>1,2</a:t>
            </a:r>
            <a:r>
              <a:rPr lang="en-US" altLang="en-US" sz="1600" dirty="0"/>
              <a:t> </a:t>
            </a:r>
            <a:r>
              <a:rPr lang="en-US" altLang="en-US" sz="1600" dirty="0">
                <a:sym typeface="Symbol" pitchFamily="18" charset="2"/>
              </a:rPr>
              <a:t></a:t>
            </a:r>
            <a:r>
              <a:rPr lang="en-US" altLang="en-US" sz="1600" dirty="0"/>
              <a:t> P</a:t>
            </a:r>
            <a:r>
              <a:rPr lang="en-US" altLang="en-US" sz="1600" baseline="-25000" dirty="0"/>
              <a:t>2,1</a:t>
            </a:r>
            <a:r>
              <a:rPr lang="en-US" altLang="en-US" sz="1600" dirty="0"/>
              <a:t>) </a:t>
            </a:r>
            <a:r>
              <a:rPr lang="en-US" altLang="en-US" sz="1600" dirty="0">
                <a:sym typeface="Symbol" pitchFamily="18" charset="2"/>
              </a:rPr>
              <a:t></a:t>
            </a:r>
            <a:r>
              <a:rPr lang="en-US" altLang="en-US" sz="1600" dirty="0"/>
              <a:t> (</a:t>
            </a:r>
            <a:r>
              <a:rPr lang="en-US" altLang="en-US" sz="1600" dirty="0">
                <a:sym typeface="Symbol" pitchFamily="18" charset="2"/>
              </a:rPr>
              <a:t></a:t>
            </a:r>
            <a:r>
              <a:rPr lang="en-US" altLang="en-US" sz="1600" dirty="0"/>
              <a:t>P</a:t>
            </a:r>
            <a:r>
              <a:rPr lang="en-US" altLang="en-US" sz="1600" baseline="-25000" dirty="0"/>
              <a:t>1,2 </a:t>
            </a:r>
            <a:r>
              <a:rPr lang="en-US" altLang="en-US" sz="1600" dirty="0">
                <a:sym typeface="Symbol" pitchFamily="18" charset="2"/>
              </a:rPr>
              <a:t></a:t>
            </a:r>
            <a:r>
              <a:rPr lang="en-US" altLang="en-US" sz="1600" dirty="0"/>
              <a:t> B</a:t>
            </a:r>
            <a:r>
              <a:rPr lang="en-US" altLang="en-US" sz="1600" baseline="-25000" dirty="0"/>
              <a:t>1,1</a:t>
            </a:r>
            <a:r>
              <a:rPr lang="en-US" altLang="en-US" sz="1600" dirty="0"/>
              <a:t>) </a:t>
            </a:r>
            <a:r>
              <a:rPr lang="en-US" altLang="en-US" sz="1600" dirty="0">
                <a:sym typeface="Symbol" pitchFamily="18" charset="2"/>
              </a:rPr>
              <a:t></a:t>
            </a:r>
            <a:r>
              <a:rPr lang="en-US" altLang="en-US" sz="1600" dirty="0"/>
              <a:t> (</a:t>
            </a:r>
            <a:r>
              <a:rPr lang="en-US" altLang="en-US" sz="1600" dirty="0">
                <a:sym typeface="Symbol" pitchFamily="18" charset="2"/>
              </a:rPr>
              <a:t></a:t>
            </a:r>
            <a:r>
              <a:rPr lang="en-US" altLang="en-US" sz="1600" dirty="0"/>
              <a:t>P</a:t>
            </a:r>
            <a:r>
              <a:rPr lang="en-US" altLang="en-US" sz="1600" baseline="-25000" dirty="0"/>
              <a:t>2,1</a:t>
            </a:r>
            <a:r>
              <a:rPr lang="en-US" altLang="en-US" sz="1600" dirty="0"/>
              <a:t> </a:t>
            </a:r>
            <a:r>
              <a:rPr lang="en-US" altLang="en-US" sz="1600" dirty="0">
                <a:sym typeface="Symbol" pitchFamily="18" charset="2"/>
              </a:rPr>
              <a:t></a:t>
            </a:r>
            <a:r>
              <a:rPr lang="en-US" altLang="en-US" sz="1600" dirty="0"/>
              <a:t> B</a:t>
            </a:r>
            <a:r>
              <a:rPr lang="en-US" altLang="en-US" sz="1600" baseline="-25000" dirty="0"/>
              <a:t>1,1</a:t>
            </a:r>
            <a:r>
              <a:rPr lang="en-US" alt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13462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Resolution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Soundness of resolution inference rule: 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 sz="2400">
                <a:latin typeface="Monotype Corsiva" pitchFamily="66" charset="0"/>
                <a:sym typeface="Symbol" pitchFamily="18" charset="2"/>
              </a:rPr>
              <a:t></a:t>
            </a:r>
            <a:r>
              <a:rPr lang="en-US" altLang="en-US" sz="2400"/>
              <a:t>(</a:t>
            </a:r>
            <a:r>
              <a:rPr lang="en-US" altLang="en-US" sz="2400">
                <a:latin typeface="Monotype Corsiva" pitchFamily="66" charset="0"/>
              </a:rPr>
              <a:t>l</a:t>
            </a:r>
            <a:r>
              <a:rPr lang="en-US" altLang="en-US" sz="2400" baseline="-25000"/>
              <a:t>i</a:t>
            </a:r>
            <a:r>
              <a:rPr lang="en-US" altLang="en-US" sz="2400"/>
              <a:t> </a:t>
            </a:r>
            <a:r>
              <a:rPr lang="en-US" altLang="en-US" sz="2400">
                <a:sym typeface="Symbol" pitchFamily="18" charset="2"/>
              </a:rPr>
              <a:t></a:t>
            </a:r>
            <a:r>
              <a:rPr lang="en-US" altLang="en-US" sz="2400"/>
              <a:t> … </a:t>
            </a:r>
            <a:r>
              <a:rPr lang="en-US" altLang="en-US" sz="2400">
                <a:sym typeface="Symbol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itchFamily="66" charset="0"/>
              </a:rPr>
              <a:t>l</a:t>
            </a:r>
            <a:r>
              <a:rPr lang="en-US" altLang="en-US" sz="2400" baseline="-25000"/>
              <a:t>i-1 </a:t>
            </a:r>
            <a:r>
              <a:rPr lang="en-US" altLang="en-US" sz="2400">
                <a:sym typeface="Symbol" pitchFamily="18" charset="2"/>
              </a:rPr>
              <a:t></a:t>
            </a:r>
            <a:r>
              <a:rPr lang="en-US" altLang="en-US" sz="2400" baseline="-25000"/>
              <a:t> </a:t>
            </a:r>
            <a:r>
              <a:rPr lang="en-US" altLang="en-US" sz="2400">
                <a:latin typeface="Monotype Corsiva" pitchFamily="66" charset="0"/>
              </a:rPr>
              <a:t>l</a:t>
            </a:r>
            <a:r>
              <a:rPr lang="en-US" altLang="en-US" sz="2400" baseline="-25000"/>
              <a:t>i+1 </a:t>
            </a:r>
            <a:r>
              <a:rPr lang="en-US" altLang="en-US" sz="2400">
                <a:sym typeface="Symbol" pitchFamily="18" charset="2"/>
              </a:rPr>
              <a:t></a:t>
            </a:r>
            <a:r>
              <a:rPr lang="en-US" altLang="en-US" sz="2400"/>
              <a:t> … </a:t>
            </a:r>
            <a:r>
              <a:rPr lang="en-US" altLang="en-US" sz="2400">
                <a:sym typeface="Symbol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itchFamily="66" charset="0"/>
              </a:rPr>
              <a:t>l</a:t>
            </a:r>
            <a:r>
              <a:rPr lang="en-US" altLang="en-US" sz="2400" baseline="-25000"/>
              <a:t>k</a:t>
            </a:r>
            <a:r>
              <a:rPr lang="en-US" altLang="en-US" sz="2400"/>
              <a:t>) </a:t>
            </a:r>
            <a:r>
              <a:rPr lang="en-US" altLang="en-US" sz="2400">
                <a:sym typeface="Symbol" pitchFamily="18" charset="2"/>
              </a:rPr>
              <a:t> </a:t>
            </a:r>
            <a:r>
              <a:rPr lang="en-US" altLang="en-US" sz="2400">
                <a:latin typeface="Monotype Corsiva" pitchFamily="66" charset="0"/>
              </a:rPr>
              <a:t>l</a:t>
            </a:r>
            <a:r>
              <a:rPr lang="en-US" altLang="en-US" sz="2400" baseline="-25000"/>
              <a:t>i</a:t>
            </a:r>
            <a:endParaRPr lang="en-US" altLang="en-US" sz="2400"/>
          </a:p>
          <a:p>
            <a:pPr>
              <a:buFontTx/>
              <a:buNone/>
            </a:pPr>
            <a:r>
              <a:rPr lang="en-US" altLang="en-US" sz="2400">
                <a:latin typeface="Monotype Corsiva" pitchFamily="66" charset="0"/>
                <a:sym typeface="Symbol" pitchFamily="18" charset="2"/>
              </a:rPr>
              <a:t>				       </a:t>
            </a:r>
            <a:r>
              <a:rPr lang="en-US" altLang="en-US" sz="2400">
                <a:latin typeface="Monotype Corsiva" pitchFamily="66" charset="0"/>
              </a:rPr>
              <a:t>m</a:t>
            </a:r>
            <a:r>
              <a:rPr lang="en-US" altLang="en-US" sz="2400" baseline="-25000"/>
              <a:t>j</a:t>
            </a:r>
            <a:r>
              <a:rPr lang="en-US" altLang="en-US" sz="2400">
                <a:sym typeface="Symbol" pitchFamily="18" charset="2"/>
              </a:rPr>
              <a:t>  </a:t>
            </a:r>
            <a:r>
              <a:rPr lang="en-US" altLang="en-US" sz="2400"/>
              <a:t>(</a:t>
            </a:r>
            <a:r>
              <a:rPr lang="en-US" altLang="en-US" sz="2400">
                <a:latin typeface="Monotype Corsiva" pitchFamily="66" charset="0"/>
              </a:rPr>
              <a:t>m</a:t>
            </a:r>
            <a:r>
              <a:rPr lang="en-US" altLang="en-US" sz="2400" baseline="-25000"/>
              <a:t>1</a:t>
            </a:r>
            <a:r>
              <a:rPr lang="en-US" altLang="en-US" sz="2400"/>
              <a:t> </a:t>
            </a:r>
            <a:r>
              <a:rPr lang="en-US" altLang="en-US" sz="2400">
                <a:sym typeface="Symbol" pitchFamily="18" charset="2"/>
              </a:rPr>
              <a:t></a:t>
            </a:r>
            <a:r>
              <a:rPr lang="en-US" altLang="en-US" sz="2400"/>
              <a:t> … </a:t>
            </a:r>
            <a:r>
              <a:rPr lang="en-US" altLang="en-US" sz="2400">
                <a:sym typeface="Symbol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itchFamily="66" charset="0"/>
              </a:rPr>
              <a:t>m</a:t>
            </a:r>
            <a:r>
              <a:rPr lang="en-US" altLang="en-US" sz="2400" baseline="-25000"/>
              <a:t>j-1 </a:t>
            </a:r>
            <a:r>
              <a:rPr lang="en-US" altLang="en-US" sz="2400">
                <a:sym typeface="Symbol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itchFamily="66" charset="0"/>
              </a:rPr>
              <a:t>m</a:t>
            </a:r>
            <a:r>
              <a:rPr lang="en-US" altLang="en-US" sz="2400" baseline="-25000"/>
              <a:t>j+1</a:t>
            </a:r>
            <a:r>
              <a:rPr lang="en-US" altLang="en-US" sz="2400"/>
              <a:t> </a:t>
            </a:r>
            <a:r>
              <a:rPr lang="en-US" altLang="en-US" sz="2400">
                <a:sym typeface="Symbol" pitchFamily="18" charset="2"/>
              </a:rPr>
              <a:t></a:t>
            </a:r>
            <a:r>
              <a:rPr lang="en-US" altLang="en-US" sz="2400"/>
              <a:t>... </a:t>
            </a:r>
            <a:r>
              <a:rPr lang="en-US" altLang="en-US" sz="2400">
                <a:sym typeface="Symbol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itchFamily="66" charset="0"/>
              </a:rPr>
              <a:t>m</a:t>
            </a:r>
            <a:r>
              <a:rPr lang="en-US" altLang="en-US" sz="2400" baseline="-25000"/>
              <a:t>n</a:t>
            </a:r>
            <a:r>
              <a:rPr lang="en-US" altLang="en-US" sz="2400"/>
              <a:t>)</a:t>
            </a:r>
          </a:p>
          <a:p>
            <a:pPr>
              <a:buFontTx/>
              <a:buNone/>
            </a:pPr>
            <a:r>
              <a:rPr lang="en-US" altLang="en-US" sz="2400">
                <a:latin typeface="Monotype Corsiva" pitchFamily="66" charset="0"/>
                <a:sym typeface="Symbol" pitchFamily="18" charset="2"/>
              </a:rPr>
              <a:t></a:t>
            </a:r>
            <a:r>
              <a:rPr lang="en-US" altLang="en-US" sz="2400"/>
              <a:t>(</a:t>
            </a:r>
            <a:r>
              <a:rPr lang="en-US" altLang="en-US" sz="2400">
                <a:latin typeface="Monotype Corsiva" pitchFamily="66" charset="0"/>
              </a:rPr>
              <a:t>l</a:t>
            </a:r>
            <a:r>
              <a:rPr lang="en-US" altLang="en-US" sz="2400" baseline="-25000"/>
              <a:t>i</a:t>
            </a:r>
            <a:r>
              <a:rPr lang="en-US" altLang="en-US" sz="2400"/>
              <a:t> </a:t>
            </a:r>
            <a:r>
              <a:rPr lang="en-US" altLang="en-US" sz="2400">
                <a:sym typeface="Symbol" pitchFamily="18" charset="2"/>
              </a:rPr>
              <a:t></a:t>
            </a:r>
            <a:r>
              <a:rPr lang="en-US" altLang="en-US" sz="2400"/>
              <a:t> … </a:t>
            </a:r>
            <a:r>
              <a:rPr lang="en-US" altLang="en-US" sz="2400">
                <a:sym typeface="Symbol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itchFamily="66" charset="0"/>
              </a:rPr>
              <a:t>l</a:t>
            </a:r>
            <a:r>
              <a:rPr lang="en-US" altLang="en-US" sz="2400" baseline="-25000"/>
              <a:t>i-1 </a:t>
            </a:r>
            <a:r>
              <a:rPr lang="en-US" altLang="en-US" sz="2400">
                <a:sym typeface="Symbol" pitchFamily="18" charset="2"/>
              </a:rPr>
              <a:t></a:t>
            </a:r>
            <a:r>
              <a:rPr lang="en-US" altLang="en-US" sz="2400" baseline="-25000"/>
              <a:t> </a:t>
            </a:r>
            <a:r>
              <a:rPr lang="en-US" altLang="en-US" sz="2400">
                <a:latin typeface="Monotype Corsiva" pitchFamily="66" charset="0"/>
              </a:rPr>
              <a:t>l</a:t>
            </a:r>
            <a:r>
              <a:rPr lang="en-US" altLang="en-US" sz="2400" baseline="-25000"/>
              <a:t>i+1 </a:t>
            </a:r>
            <a:r>
              <a:rPr lang="en-US" altLang="en-US" sz="2400">
                <a:sym typeface="Symbol" pitchFamily="18" charset="2"/>
              </a:rPr>
              <a:t></a:t>
            </a:r>
            <a:r>
              <a:rPr lang="en-US" altLang="en-US" sz="2400"/>
              <a:t> … </a:t>
            </a:r>
            <a:r>
              <a:rPr lang="en-US" altLang="en-US" sz="2400">
                <a:sym typeface="Symbol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itchFamily="66" charset="0"/>
              </a:rPr>
              <a:t>l</a:t>
            </a:r>
            <a:r>
              <a:rPr lang="en-US" altLang="en-US" sz="2400" baseline="-25000"/>
              <a:t>k</a:t>
            </a:r>
            <a:r>
              <a:rPr lang="en-US" altLang="en-US" sz="2400"/>
              <a:t>) </a:t>
            </a:r>
            <a:r>
              <a:rPr lang="en-US" altLang="en-US" sz="2400">
                <a:sym typeface="Symbol" pitchFamily="18" charset="2"/>
              </a:rPr>
              <a:t> </a:t>
            </a:r>
            <a:r>
              <a:rPr lang="en-US" altLang="en-US" sz="2400"/>
              <a:t>(</a:t>
            </a:r>
            <a:r>
              <a:rPr lang="en-US" altLang="en-US" sz="2400">
                <a:latin typeface="Monotype Corsiva" pitchFamily="66" charset="0"/>
              </a:rPr>
              <a:t>m</a:t>
            </a:r>
            <a:r>
              <a:rPr lang="en-US" altLang="en-US" sz="2400" baseline="-25000"/>
              <a:t>1</a:t>
            </a:r>
            <a:r>
              <a:rPr lang="en-US" altLang="en-US" sz="2400"/>
              <a:t> </a:t>
            </a:r>
            <a:r>
              <a:rPr lang="en-US" altLang="en-US" sz="2400">
                <a:sym typeface="Symbol" pitchFamily="18" charset="2"/>
              </a:rPr>
              <a:t></a:t>
            </a:r>
            <a:r>
              <a:rPr lang="en-US" altLang="en-US" sz="2400"/>
              <a:t> … </a:t>
            </a:r>
            <a:r>
              <a:rPr lang="en-US" altLang="en-US" sz="2400">
                <a:sym typeface="Symbol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itchFamily="66" charset="0"/>
              </a:rPr>
              <a:t>m</a:t>
            </a:r>
            <a:r>
              <a:rPr lang="en-US" altLang="en-US" sz="2400" baseline="-25000"/>
              <a:t>j-1 </a:t>
            </a:r>
            <a:r>
              <a:rPr lang="en-US" altLang="en-US" sz="2400">
                <a:sym typeface="Symbol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itchFamily="66" charset="0"/>
              </a:rPr>
              <a:t>m</a:t>
            </a:r>
            <a:r>
              <a:rPr lang="en-US" altLang="en-US" sz="2400" baseline="-25000"/>
              <a:t>j+1</a:t>
            </a:r>
            <a:r>
              <a:rPr lang="en-US" altLang="en-US" sz="2400"/>
              <a:t> </a:t>
            </a:r>
            <a:r>
              <a:rPr lang="en-US" altLang="en-US" sz="2400">
                <a:sym typeface="Symbol" pitchFamily="18" charset="2"/>
              </a:rPr>
              <a:t></a:t>
            </a:r>
            <a:r>
              <a:rPr lang="en-US" altLang="en-US" sz="2400"/>
              <a:t>... </a:t>
            </a:r>
            <a:r>
              <a:rPr lang="en-US" altLang="en-US" sz="2400">
                <a:sym typeface="Symbol" pitchFamily="18" charset="2"/>
              </a:rPr>
              <a:t></a:t>
            </a:r>
            <a:r>
              <a:rPr lang="en-US" altLang="en-US" sz="2400"/>
              <a:t> </a:t>
            </a:r>
            <a:r>
              <a:rPr lang="en-US" altLang="en-US" sz="2400">
                <a:latin typeface="Monotype Corsiva" pitchFamily="66" charset="0"/>
              </a:rPr>
              <a:t>m</a:t>
            </a:r>
            <a:r>
              <a:rPr lang="en-US" altLang="en-US" sz="2400" baseline="-25000"/>
              <a:t>n</a:t>
            </a:r>
            <a:r>
              <a:rPr lang="en-US" altLang="en-US" sz="2400"/>
              <a:t>)</a:t>
            </a:r>
          </a:p>
          <a:p>
            <a:pPr algn="ctr">
              <a:buFontTx/>
              <a:buNone/>
            </a:pPr>
            <a:endParaRPr lang="en-US" altLang="en-US" sz="2400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457200" y="3372985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774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Resolution algorithm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4315"/>
            <a:ext cx="8229600" cy="3170430"/>
          </a:xfrm>
        </p:spPr>
        <p:txBody>
          <a:bodyPr/>
          <a:lstStyle/>
          <a:p>
            <a:r>
              <a:rPr lang="en-US" altLang="en-US" sz="2400" dirty="0"/>
              <a:t>Proof by contradiction, i.e., show </a:t>
            </a:r>
            <a:r>
              <a:rPr lang="en-US" altLang="en-US" sz="2400" i="1" dirty="0"/>
              <a:t>KB</a:t>
            </a:r>
            <a:r>
              <a:rPr lang="en-US" altLang="en-US" sz="2400" dirty="0">
                <a:sym typeface="Symbol" pitchFamily="18" charset="2"/>
              </a:rPr>
              <a:t></a:t>
            </a:r>
            <a:r>
              <a:rPr lang="en-US" altLang="en-US" sz="2400" dirty="0"/>
              <a:t>α </a:t>
            </a:r>
            <a:r>
              <a:rPr lang="en-US" altLang="en-US" sz="2400" dirty="0" err="1"/>
              <a:t>unsatisfiable</a:t>
            </a:r>
            <a:endParaRPr lang="en-US" altLang="en-US" sz="2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70" y="1510664"/>
            <a:ext cx="6361060" cy="3394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5159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59" y="1314450"/>
            <a:ext cx="8511630" cy="322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664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Resolution 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/>
              <a:t>KB</a:t>
            </a:r>
            <a:r>
              <a:rPr lang="en-US" altLang="en-US"/>
              <a:t> = (B</a:t>
            </a:r>
            <a:r>
              <a:rPr lang="en-US" altLang="en-US" baseline="-25000"/>
              <a:t>1,1</a:t>
            </a:r>
            <a:r>
              <a:rPr lang="en-US" altLang="en-US"/>
              <a:t> </a:t>
            </a:r>
            <a:r>
              <a:rPr lang="en-US" altLang="en-US">
                <a:sym typeface="Symbol" pitchFamily="18" charset="2"/>
              </a:rPr>
              <a:t></a:t>
            </a:r>
            <a:r>
              <a:rPr lang="en-US" altLang="en-US"/>
              <a:t> (P</a:t>
            </a:r>
            <a:r>
              <a:rPr lang="en-US" altLang="en-US" baseline="-25000"/>
              <a:t>1,2</a:t>
            </a:r>
            <a:r>
              <a:rPr lang="en-US" altLang="en-US">
                <a:sym typeface="Symbol" pitchFamily="18" charset="2"/>
              </a:rPr>
              <a:t></a:t>
            </a:r>
            <a:r>
              <a:rPr lang="en-US" altLang="en-US"/>
              <a:t> P</a:t>
            </a:r>
            <a:r>
              <a:rPr lang="en-US" altLang="en-US" baseline="-25000"/>
              <a:t>2,1</a:t>
            </a:r>
            <a:r>
              <a:rPr lang="en-US" altLang="en-US"/>
              <a:t>)) </a:t>
            </a:r>
            <a:r>
              <a:rPr lang="en-US" altLang="en-US">
                <a:sym typeface="Symbol" pitchFamily="18" charset="2"/>
              </a:rPr>
              <a:t></a:t>
            </a:r>
            <a:r>
              <a:rPr lang="en-US" altLang="en-US"/>
              <a:t> B</a:t>
            </a:r>
            <a:r>
              <a:rPr lang="en-US" altLang="en-US" baseline="-25000"/>
              <a:t>1,1 </a:t>
            </a:r>
            <a:r>
              <a:rPr lang="en-US" altLang="en-US"/>
              <a:t>α = </a:t>
            </a:r>
            <a:r>
              <a:rPr lang="en-US" altLang="en-US">
                <a:sym typeface="Symbol" pitchFamily="18" charset="2"/>
              </a:rPr>
              <a:t></a:t>
            </a:r>
            <a:r>
              <a:rPr lang="en-US" altLang="en-US"/>
              <a:t>P</a:t>
            </a:r>
            <a:r>
              <a:rPr lang="en-US" altLang="en-US" baseline="-25000"/>
              <a:t>1,2</a:t>
            </a:r>
            <a:endParaRPr lang="en-US" altLang="en-US"/>
          </a:p>
        </p:txBody>
      </p:sp>
      <p:pic>
        <p:nvPicPr>
          <p:cNvPr id="7172" name="Picture 4" descr="wumpus-res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28686"/>
            <a:ext cx="8010525" cy="1652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75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2133600" y="2914651"/>
            <a:ext cx="5063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 dirty="0">
                <a:solidFill>
                  <a:srgbClr val="000000"/>
                </a:solidFill>
                <a:latin typeface="Calibri" pitchFamily="34" charset="0"/>
              </a:rPr>
              <a:t>The girl ate the omelet with a fork.</a:t>
            </a:r>
          </a:p>
        </p:txBody>
      </p:sp>
      <p:sp>
        <p:nvSpPr>
          <p:cNvPr id="13" name="Text Box 31"/>
          <p:cNvSpPr txBox="1">
            <a:spLocks noChangeArrowheads="1"/>
          </p:cNvSpPr>
          <p:nvPr/>
        </p:nvSpPr>
        <p:spPr bwMode="auto">
          <a:xfrm>
            <a:off x="2133600" y="2571751"/>
            <a:ext cx="5063524" cy="30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alibri" pitchFamily="34" charset="0"/>
              </a:rPr>
              <a:t>DET      N    VBD DET         N         PRP  DET  N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0395" y="308251"/>
            <a:ext cx="8758990" cy="701843"/>
          </a:xfrm>
        </p:spPr>
        <p:txBody>
          <a:bodyPr lIns="68580" tIns="34290" rIns="68580" bIns="34290"/>
          <a:lstStyle/>
          <a:p>
            <a:r>
              <a:rPr lang="en-US" dirty="0" smtClean="0"/>
              <a:t>The NLP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and backward chaining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2959"/>
            <a:ext cx="8229600" cy="361521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Horn Form</a:t>
            </a:r>
            <a:r>
              <a:rPr lang="en-US" altLang="en-US" sz="2000" dirty="0"/>
              <a:t> (restricted)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1800" dirty="0"/>
              <a:t>		KB = </a:t>
            </a:r>
            <a:r>
              <a:rPr lang="en-US" altLang="en-US" sz="1800" dirty="0">
                <a:solidFill>
                  <a:srgbClr val="FF0000"/>
                </a:solidFill>
              </a:rPr>
              <a:t>conjunction</a:t>
            </a:r>
            <a:r>
              <a:rPr lang="en-US" altLang="en-US" sz="1800" dirty="0"/>
              <a:t> of </a:t>
            </a:r>
            <a:r>
              <a:rPr lang="en-US" altLang="en-US" sz="1800" dirty="0">
                <a:solidFill>
                  <a:srgbClr val="FF0000"/>
                </a:solidFill>
              </a:rPr>
              <a:t>Horn clauses</a:t>
            </a:r>
            <a:endParaRPr lang="en-US" altLang="en-US" sz="1800" dirty="0"/>
          </a:p>
          <a:p>
            <a:pPr lvl="1">
              <a:lnSpc>
                <a:spcPct val="120000"/>
              </a:lnSpc>
            </a:pPr>
            <a:r>
              <a:rPr lang="en-US" altLang="en-US" sz="1800" dirty="0"/>
              <a:t>Horn clause = </a:t>
            </a:r>
          </a:p>
          <a:p>
            <a:pPr lvl="2">
              <a:lnSpc>
                <a:spcPct val="120000"/>
              </a:lnSpc>
            </a:pPr>
            <a:r>
              <a:rPr lang="en-US" altLang="en-US" sz="1600" dirty="0"/>
              <a:t>proposition symbol;  or</a:t>
            </a:r>
          </a:p>
          <a:p>
            <a:pPr lvl="2">
              <a:lnSpc>
                <a:spcPct val="120000"/>
              </a:lnSpc>
            </a:pPr>
            <a:r>
              <a:rPr lang="en-US" altLang="en-US" sz="1600" dirty="0"/>
              <a:t>(conjunction of symbols) </a:t>
            </a:r>
            <a:r>
              <a:rPr lang="en-US" altLang="en-US" sz="1600" dirty="0">
                <a:sym typeface="Symbol" pitchFamily="18" charset="2"/>
              </a:rPr>
              <a:t> </a:t>
            </a:r>
            <a:r>
              <a:rPr lang="en-US" altLang="en-US" sz="1600" dirty="0"/>
              <a:t>symbol</a:t>
            </a:r>
          </a:p>
          <a:p>
            <a:pPr lvl="1">
              <a:lnSpc>
                <a:spcPct val="120000"/>
              </a:lnSpc>
            </a:pPr>
            <a:r>
              <a:rPr lang="en-US" altLang="en-US" sz="1800" dirty="0"/>
              <a:t>E.g., C </a:t>
            </a:r>
            <a:r>
              <a:rPr lang="en-US" altLang="en-US" sz="1800" dirty="0">
                <a:sym typeface="Symbol" pitchFamily="18" charset="2"/>
              </a:rPr>
              <a:t></a:t>
            </a:r>
            <a:r>
              <a:rPr lang="en-US" altLang="en-US" sz="1800" dirty="0"/>
              <a:t> (B </a:t>
            </a:r>
            <a:r>
              <a:rPr lang="en-US" altLang="en-US" sz="1800" dirty="0">
                <a:sym typeface="Symbol" pitchFamily="18" charset="2"/>
              </a:rPr>
              <a:t></a:t>
            </a:r>
            <a:r>
              <a:rPr lang="en-US" altLang="en-US" sz="1800" dirty="0"/>
              <a:t> A) </a:t>
            </a:r>
            <a:r>
              <a:rPr lang="en-US" altLang="en-US" sz="1800" dirty="0">
                <a:sym typeface="Symbol" pitchFamily="18" charset="2"/>
              </a:rPr>
              <a:t></a:t>
            </a:r>
            <a:r>
              <a:rPr lang="en-US" altLang="en-US" sz="1800" dirty="0"/>
              <a:t> (C </a:t>
            </a:r>
            <a:r>
              <a:rPr lang="en-US" altLang="en-US" sz="1800" dirty="0">
                <a:sym typeface="Symbol" pitchFamily="18" charset="2"/>
              </a:rPr>
              <a:t></a:t>
            </a:r>
            <a:r>
              <a:rPr lang="en-US" altLang="en-US" sz="1800" dirty="0"/>
              <a:t> D </a:t>
            </a:r>
            <a:r>
              <a:rPr lang="en-US" altLang="en-US" sz="1800" dirty="0">
                <a:sym typeface="Symbol" pitchFamily="18" charset="2"/>
              </a:rPr>
              <a:t></a:t>
            </a:r>
            <a:r>
              <a:rPr lang="en-US" altLang="en-US" sz="1800" dirty="0"/>
              <a:t> B)</a:t>
            </a: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Modus Ponens</a:t>
            </a:r>
            <a:r>
              <a:rPr lang="en-US" altLang="en-US" sz="2000" dirty="0"/>
              <a:t> (for Horn Form): complete for Horn KBs</a:t>
            </a:r>
          </a:p>
          <a:p>
            <a:pPr algn="ctr">
              <a:lnSpc>
                <a:spcPct val="120000"/>
              </a:lnSpc>
              <a:buFontTx/>
              <a:buNone/>
            </a:pPr>
            <a:r>
              <a:rPr lang="en-US" altLang="en-US" sz="2000" dirty="0"/>
              <a:t>α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… ,α</a:t>
            </a:r>
            <a:r>
              <a:rPr lang="en-US" altLang="en-US" sz="2000" baseline="-25000" dirty="0"/>
              <a:t>n</a:t>
            </a:r>
            <a:r>
              <a:rPr lang="en-US" altLang="en-US" sz="2000" dirty="0"/>
              <a:t>,		α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itchFamily="18" charset="2"/>
              </a:rPr>
              <a:t></a:t>
            </a:r>
            <a:r>
              <a:rPr lang="en-US" altLang="en-US" sz="2000" dirty="0"/>
              <a:t> … </a:t>
            </a:r>
            <a:r>
              <a:rPr lang="en-US" altLang="en-US" sz="2000" dirty="0">
                <a:sym typeface="Symbol" pitchFamily="18" charset="2"/>
              </a:rPr>
              <a:t></a:t>
            </a:r>
            <a:r>
              <a:rPr lang="en-US" altLang="en-US" sz="2000" dirty="0"/>
              <a:t> α</a:t>
            </a:r>
            <a:r>
              <a:rPr lang="en-US" altLang="en-US" sz="2000" baseline="-25000" dirty="0"/>
              <a:t>n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itchFamily="18" charset="2"/>
              </a:rPr>
              <a:t></a:t>
            </a:r>
            <a:r>
              <a:rPr lang="en-US" altLang="en-US" sz="2000" dirty="0"/>
              <a:t> </a:t>
            </a:r>
            <a:r>
              <a:rPr lang="el-GR" altLang="en-US" sz="2000" dirty="0">
                <a:cs typeface="Arial" charset="0"/>
              </a:rPr>
              <a:t>β</a:t>
            </a:r>
            <a:endParaRPr lang="en-US" altLang="en-US" sz="2000" dirty="0"/>
          </a:p>
          <a:p>
            <a:pPr algn="ctr">
              <a:lnSpc>
                <a:spcPct val="120000"/>
              </a:lnSpc>
              <a:buFontTx/>
              <a:buNone/>
            </a:pPr>
            <a:r>
              <a:rPr lang="el-GR" altLang="en-US" sz="2000" dirty="0">
                <a:cs typeface="Arial" charset="0"/>
              </a:rPr>
              <a:t>β</a:t>
            </a:r>
            <a:endParaRPr lang="en-US" altLang="en-US" sz="2000" dirty="0"/>
          </a:p>
          <a:p>
            <a:pPr>
              <a:lnSpc>
                <a:spcPct val="120000"/>
              </a:lnSpc>
            </a:pPr>
            <a:endParaRPr lang="en-US" altLang="en-US" sz="2000" dirty="0"/>
          </a:p>
          <a:p>
            <a:pPr>
              <a:lnSpc>
                <a:spcPct val="120000"/>
              </a:lnSpc>
            </a:pPr>
            <a:r>
              <a:rPr lang="en-US" altLang="en-US" sz="2000" dirty="0"/>
              <a:t>Can be used with </a:t>
            </a:r>
            <a:r>
              <a:rPr lang="en-US" altLang="en-US" sz="2000" dirty="0">
                <a:solidFill>
                  <a:schemeClr val="accent2"/>
                </a:solidFill>
              </a:rPr>
              <a:t>forward chaining</a:t>
            </a:r>
            <a:r>
              <a:rPr lang="en-US" altLang="en-US" sz="2000" dirty="0"/>
              <a:t> or </a:t>
            </a:r>
            <a:r>
              <a:rPr lang="en-US" altLang="en-US" sz="2000" dirty="0">
                <a:solidFill>
                  <a:schemeClr val="accent2"/>
                </a:solidFill>
              </a:rPr>
              <a:t>backward chaining</a:t>
            </a:r>
            <a:r>
              <a:rPr lang="en-US" altLang="en-US" sz="200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en-US" sz="2000" dirty="0"/>
              <a:t>These algorithms are very natural and run in </a:t>
            </a:r>
            <a:r>
              <a:rPr lang="en-US" altLang="en-US" sz="2000" dirty="0">
                <a:solidFill>
                  <a:srgbClr val="FF0000"/>
                </a:solidFill>
              </a:rPr>
              <a:t>linear</a:t>
            </a:r>
            <a:r>
              <a:rPr lang="en-US" altLang="en-US" sz="2000" dirty="0"/>
              <a:t> time</a:t>
            </a: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2691685" y="3505522"/>
            <a:ext cx="37928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674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7" y="624600"/>
            <a:ext cx="72866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7" y="2974752"/>
            <a:ext cx="73628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36692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309" y="1160925"/>
            <a:ext cx="8505131" cy="2702991"/>
          </a:xfrm>
        </p:spPr>
        <p:txBody>
          <a:bodyPr/>
          <a:lstStyle/>
          <a:p>
            <a:r>
              <a:rPr lang="en-US" altLang="en-US" sz="2400" dirty="0"/>
              <a:t>Idea: fire any rule whose premises are satisfied in the </a:t>
            </a:r>
            <a:r>
              <a:rPr lang="en-US" altLang="en-US" sz="2400" i="1" dirty="0"/>
              <a:t>KB</a:t>
            </a:r>
            <a:r>
              <a:rPr lang="en-US" altLang="en-US" sz="2400" dirty="0"/>
              <a:t>,</a:t>
            </a:r>
          </a:p>
          <a:p>
            <a:pPr lvl="1"/>
            <a:r>
              <a:rPr lang="en-US" altLang="en-US" sz="2000" dirty="0"/>
              <a:t>add its conclusion to the </a:t>
            </a:r>
            <a:r>
              <a:rPr lang="en-US" altLang="en-US" sz="2000" i="1" dirty="0"/>
              <a:t>KB</a:t>
            </a:r>
            <a:r>
              <a:rPr lang="en-US" altLang="en-US" sz="2000" dirty="0"/>
              <a:t>, until query is found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61" y="2047371"/>
            <a:ext cx="5734409" cy="2900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0776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132079"/>
            <a:ext cx="8432800" cy="701843"/>
          </a:xfrm>
        </p:spPr>
        <p:txBody>
          <a:bodyPr/>
          <a:lstStyle/>
          <a:p>
            <a:r>
              <a:rPr lang="en-US" altLang="en-US" dirty="0"/>
              <a:t>Forward chaining algorithm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4436506"/>
            <a:ext cx="8432800" cy="594122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Forward chaining is sound and complete for Horn KB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471" y="745030"/>
            <a:ext cx="4442124" cy="3560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6606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 descr="fc-horn-example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143000"/>
            <a:ext cx="3125788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 example</a:t>
            </a:r>
          </a:p>
        </p:txBody>
      </p:sp>
    </p:spTree>
    <p:extLst>
      <p:ext uri="{BB962C8B-B14F-4D97-AF65-F5344CB8AC3E}">
        <p14:creationId xmlns:p14="http://schemas.microsoft.com/office/powerpoint/2010/main" val="27894643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 descr="fc-horn-example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143000"/>
            <a:ext cx="3125788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 example</a:t>
            </a:r>
          </a:p>
        </p:txBody>
      </p:sp>
    </p:spTree>
    <p:extLst>
      <p:ext uri="{BB962C8B-B14F-4D97-AF65-F5344CB8AC3E}">
        <p14:creationId xmlns:p14="http://schemas.microsoft.com/office/powerpoint/2010/main" val="15844216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 descr="fc-horn-example0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143000"/>
            <a:ext cx="3125788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 example</a:t>
            </a:r>
          </a:p>
        </p:txBody>
      </p:sp>
    </p:spTree>
    <p:extLst>
      <p:ext uri="{BB962C8B-B14F-4D97-AF65-F5344CB8AC3E}">
        <p14:creationId xmlns:p14="http://schemas.microsoft.com/office/powerpoint/2010/main" val="2891377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fc-horn-example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143000"/>
            <a:ext cx="3125788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 example</a:t>
            </a:r>
          </a:p>
        </p:txBody>
      </p:sp>
    </p:spTree>
    <p:extLst>
      <p:ext uri="{BB962C8B-B14F-4D97-AF65-F5344CB8AC3E}">
        <p14:creationId xmlns:p14="http://schemas.microsoft.com/office/powerpoint/2010/main" val="17554105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 descr="fc-horn-example0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143000"/>
            <a:ext cx="3125788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 example</a:t>
            </a:r>
          </a:p>
        </p:txBody>
      </p:sp>
    </p:spTree>
    <p:extLst>
      <p:ext uri="{BB962C8B-B14F-4D97-AF65-F5344CB8AC3E}">
        <p14:creationId xmlns:p14="http://schemas.microsoft.com/office/powerpoint/2010/main" val="15767660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fc-horn-example0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143000"/>
            <a:ext cx="3125788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 example</a:t>
            </a:r>
          </a:p>
        </p:txBody>
      </p:sp>
    </p:spTree>
    <p:extLst>
      <p:ext uri="{BB962C8B-B14F-4D97-AF65-F5344CB8AC3E}">
        <p14:creationId xmlns:p14="http://schemas.microsoft.com/office/powerpoint/2010/main" val="112977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altLang="en-US" dirty="0" smtClean="0"/>
              <a:t>Constituent Parsing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549401" y="1185111"/>
            <a:ext cx="2641600" cy="586540"/>
            <a:chOff x="1549400" y="1580147"/>
            <a:chExt cx="2641600" cy="782053"/>
          </a:xfrm>
        </p:grpSpPr>
        <p:sp>
          <p:nvSpPr>
            <p:cNvPr id="48" name="Text Box 5"/>
            <p:cNvSpPr txBox="1">
              <a:spLocks noChangeArrowheads="1"/>
            </p:cNvSpPr>
            <p:nvPr/>
          </p:nvSpPr>
          <p:spPr bwMode="auto">
            <a:xfrm>
              <a:off x="2717800" y="1580147"/>
              <a:ext cx="406400" cy="533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17" tIns="60958" rIns="121917" bIns="6095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Calibri" pitchFamily="34" charset="0"/>
                </a:rPr>
                <a:t>S</a:t>
              </a:r>
            </a:p>
          </p:txBody>
        </p:sp>
        <p:sp>
          <p:nvSpPr>
            <p:cNvPr id="49" name="Line 6"/>
            <p:cNvSpPr>
              <a:spLocks noChangeShapeType="1"/>
            </p:cNvSpPr>
            <p:nvPr/>
          </p:nvSpPr>
          <p:spPr bwMode="auto">
            <a:xfrm flipH="1">
              <a:off x="1549400" y="1981200"/>
              <a:ext cx="1219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17" tIns="60958" rIns="121917" bIns="60958"/>
            <a:lstStyle/>
            <a:p>
              <a:endParaRPr lang="en-US"/>
            </a:p>
          </p:txBody>
        </p:sp>
        <p:sp>
          <p:nvSpPr>
            <p:cNvPr id="50" name="Line 7"/>
            <p:cNvSpPr>
              <a:spLocks noChangeShapeType="1"/>
            </p:cNvSpPr>
            <p:nvPr/>
          </p:nvSpPr>
          <p:spPr bwMode="auto">
            <a:xfrm>
              <a:off x="2971800" y="1981200"/>
              <a:ext cx="1219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17" tIns="60958" rIns="121917" bIns="60958"/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810001" y="2343151"/>
            <a:ext cx="1016000" cy="571499"/>
            <a:chOff x="3810000" y="3124201"/>
            <a:chExt cx="1016000" cy="761999"/>
          </a:xfrm>
        </p:grpSpPr>
        <p:sp>
          <p:nvSpPr>
            <p:cNvPr id="55" name="Line 12"/>
            <p:cNvSpPr>
              <a:spLocks noChangeShapeType="1"/>
            </p:cNvSpPr>
            <p:nvPr/>
          </p:nvSpPr>
          <p:spPr bwMode="auto">
            <a:xfrm flipH="1">
              <a:off x="3810000" y="35052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17" tIns="60958" rIns="121917" bIns="60958"/>
            <a:lstStyle/>
            <a:p>
              <a:endParaRPr lang="en-US"/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4419600" y="3505200"/>
              <a:ext cx="406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17" tIns="60958" rIns="121917" bIns="60958"/>
            <a:lstStyle/>
            <a:p>
              <a:endParaRPr lang="en-US"/>
            </a:p>
          </p:txBody>
        </p:sp>
        <p:sp>
          <p:nvSpPr>
            <p:cNvPr id="57" name="Text Box 14"/>
            <p:cNvSpPr txBox="1">
              <a:spLocks noChangeArrowheads="1"/>
            </p:cNvSpPr>
            <p:nvPr/>
          </p:nvSpPr>
          <p:spPr bwMode="auto">
            <a:xfrm>
              <a:off x="4063999" y="3124201"/>
              <a:ext cx="711200" cy="533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17" tIns="60958" rIns="121917" bIns="6095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Calibri" pitchFamily="34" charset="0"/>
                </a:rPr>
                <a:t>NP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66999" y="2343150"/>
            <a:ext cx="914402" cy="981129"/>
            <a:chOff x="2666999" y="3124200"/>
            <a:chExt cx="914401" cy="1308173"/>
          </a:xfrm>
        </p:grpSpPr>
        <p:sp>
          <p:nvSpPr>
            <p:cNvPr id="58" name="Text Box 19"/>
            <p:cNvSpPr txBox="1">
              <a:spLocks noChangeArrowheads="1"/>
            </p:cNvSpPr>
            <p:nvPr/>
          </p:nvSpPr>
          <p:spPr bwMode="auto">
            <a:xfrm>
              <a:off x="2666999" y="3124200"/>
              <a:ext cx="812800" cy="533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Calibri" pitchFamily="34" charset="0"/>
                </a:rPr>
                <a:t>VBD</a:t>
              </a:r>
            </a:p>
          </p:txBody>
        </p:sp>
        <p:sp>
          <p:nvSpPr>
            <p:cNvPr id="59" name="Line 20"/>
            <p:cNvSpPr>
              <a:spLocks noChangeShapeType="1"/>
            </p:cNvSpPr>
            <p:nvPr/>
          </p:nvSpPr>
          <p:spPr bwMode="auto">
            <a:xfrm flipH="1">
              <a:off x="2971800" y="3505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17" tIns="60958" rIns="121917" bIns="60958"/>
            <a:lstStyle/>
            <a:p>
              <a:endParaRPr lang="en-US"/>
            </a:p>
          </p:txBody>
        </p:sp>
        <p:sp>
          <p:nvSpPr>
            <p:cNvPr id="60" name="Text Box 21"/>
            <p:cNvSpPr txBox="1">
              <a:spLocks noChangeArrowheads="1"/>
            </p:cNvSpPr>
            <p:nvPr/>
          </p:nvSpPr>
          <p:spPr bwMode="auto">
            <a:xfrm>
              <a:off x="2667000" y="3898900"/>
              <a:ext cx="914400" cy="533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i="1" dirty="0">
                  <a:solidFill>
                    <a:srgbClr val="000000"/>
                  </a:solidFill>
                  <a:latin typeface="Calibri" pitchFamily="34" charset="0"/>
                </a:rPr>
                <a:t>ate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41400" y="1771651"/>
            <a:ext cx="1016000" cy="677104"/>
            <a:chOff x="1041400" y="2362200"/>
            <a:chExt cx="1016000" cy="902805"/>
          </a:xfrm>
        </p:grpSpPr>
        <p:sp>
          <p:nvSpPr>
            <p:cNvPr id="51" name="Text Box 8"/>
            <p:cNvSpPr txBox="1">
              <a:spLocks noChangeArrowheads="1"/>
            </p:cNvSpPr>
            <p:nvPr/>
          </p:nvSpPr>
          <p:spPr bwMode="auto">
            <a:xfrm>
              <a:off x="1346200" y="2362200"/>
              <a:ext cx="508000" cy="902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Calibri" pitchFamily="34" charset="0"/>
                </a:rPr>
                <a:t>NP</a:t>
              </a:r>
            </a:p>
          </p:txBody>
        </p:sp>
        <p:sp>
          <p:nvSpPr>
            <p:cNvPr id="63" name="Line 29"/>
            <p:cNvSpPr>
              <a:spLocks noChangeShapeType="1"/>
            </p:cNvSpPr>
            <p:nvPr/>
          </p:nvSpPr>
          <p:spPr bwMode="auto">
            <a:xfrm flipH="1">
              <a:off x="1041400" y="27432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17" tIns="60958" rIns="121917" bIns="60958"/>
            <a:lstStyle/>
            <a:p>
              <a:endParaRPr lang="en-US"/>
            </a:p>
          </p:txBody>
        </p:sp>
        <p:sp>
          <p:nvSpPr>
            <p:cNvPr id="64" name="Line 30"/>
            <p:cNvSpPr>
              <a:spLocks noChangeShapeType="1"/>
            </p:cNvSpPr>
            <p:nvPr/>
          </p:nvSpPr>
          <p:spPr bwMode="auto">
            <a:xfrm>
              <a:off x="1651000" y="2743200"/>
              <a:ext cx="406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17" tIns="60958" rIns="121917" bIns="60958"/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73401" y="1771650"/>
            <a:ext cx="3759200" cy="571500"/>
            <a:chOff x="3073400" y="2362200"/>
            <a:chExt cx="3759200" cy="762000"/>
          </a:xfrm>
        </p:grpSpPr>
        <p:sp>
          <p:nvSpPr>
            <p:cNvPr id="52" name="Text Box 9"/>
            <p:cNvSpPr txBox="1">
              <a:spLocks noChangeArrowheads="1"/>
            </p:cNvSpPr>
            <p:nvPr/>
          </p:nvSpPr>
          <p:spPr bwMode="auto">
            <a:xfrm>
              <a:off x="4089400" y="2362200"/>
              <a:ext cx="590551" cy="533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Calibri" pitchFamily="34" charset="0"/>
                </a:rPr>
                <a:t>VP</a:t>
              </a:r>
            </a:p>
          </p:txBody>
        </p:sp>
        <p:sp>
          <p:nvSpPr>
            <p:cNvPr id="53" name="Line 10"/>
            <p:cNvSpPr>
              <a:spLocks noChangeShapeType="1"/>
            </p:cNvSpPr>
            <p:nvPr/>
          </p:nvSpPr>
          <p:spPr bwMode="auto">
            <a:xfrm flipH="1">
              <a:off x="3073400" y="2743200"/>
              <a:ext cx="1016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17" tIns="60958" rIns="121917" bIns="60958"/>
            <a:lstStyle/>
            <a:p>
              <a:endParaRPr lang="en-US"/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>
              <a:off x="4495800" y="2743200"/>
              <a:ext cx="2336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17" tIns="60958" rIns="121917" bIns="60958"/>
            <a:lstStyle/>
            <a:p>
              <a:endParaRPr lang="en-US"/>
            </a:p>
          </p:txBody>
        </p:sp>
        <p:sp>
          <p:nvSpPr>
            <p:cNvPr id="65" name="Line 33"/>
            <p:cNvSpPr>
              <a:spLocks noChangeShapeType="1"/>
            </p:cNvSpPr>
            <p:nvPr/>
          </p:nvSpPr>
          <p:spPr bwMode="auto">
            <a:xfrm flipH="1">
              <a:off x="4292600" y="2743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17" tIns="60958" rIns="121917" bIns="60958"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21401" y="2335407"/>
            <a:ext cx="1320800" cy="579244"/>
            <a:chOff x="6121400" y="3113875"/>
            <a:chExt cx="1320800" cy="772325"/>
          </a:xfrm>
        </p:grpSpPr>
        <p:sp>
          <p:nvSpPr>
            <p:cNvPr id="66" name="Text Box 34"/>
            <p:cNvSpPr txBox="1">
              <a:spLocks noChangeArrowheads="1"/>
            </p:cNvSpPr>
            <p:nvPr/>
          </p:nvSpPr>
          <p:spPr bwMode="auto">
            <a:xfrm>
              <a:off x="6629400" y="3113875"/>
              <a:ext cx="508000" cy="533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Calibri" pitchFamily="34" charset="0"/>
                </a:rPr>
                <a:t>PP</a:t>
              </a:r>
            </a:p>
          </p:txBody>
        </p:sp>
        <p:sp>
          <p:nvSpPr>
            <p:cNvPr id="67" name="Line 35"/>
            <p:cNvSpPr>
              <a:spLocks noChangeShapeType="1"/>
            </p:cNvSpPr>
            <p:nvPr/>
          </p:nvSpPr>
          <p:spPr bwMode="auto">
            <a:xfrm flipH="1">
              <a:off x="6121400" y="35052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17" tIns="60958" rIns="121917" bIns="60958"/>
            <a:lstStyle/>
            <a:p>
              <a:endParaRPr lang="en-US"/>
            </a:p>
          </p:txBody>
        </p:sp>
        <p:sp>
          <p:nvSpPr>
            <p:cNvPr id="68" name="Line 36"/>
            <p:cNvSpPr>
              <a:spLocks noChangeShapeType="1"/>
            </p:cNvSpPr>
            <p:nvPr/>
          </p:nvSpPr>
          <p:spPr bwMode="auto">
            <a:xfrm>
              <a:off x="7035800" y="3505200"/>
              <a:ext cx="406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17" tIns="60958" rIns="121917" bIns="60958"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37400" y="2914650"/>
            <a:ext cx="1016000" cy="571500"/>
            <a:chOff x="7137400" y="3886200"/>
            <a:chExt cx="1016000" cy="762000"/>
          </a:xfrm>
        </p:grpSpPr>
        <p:sp>
          <p:nvSpPr>
            <p:cNvPr id="70" name="Text Box 38"/>
            <p:cNvSpPr txBox="1">
              <a:spLocks noChangeArrowheads="1"/>
            </p:cNvSpPr>
            <p:nvPr/>
          </p:nvSpPr>
          <p:spPr bwMode="auto">
            <a:xfrm>
              <a:off x="7385718" y="3886200"/>
              <a:ext cx="564481" cy="533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Calibri" pitchFamily="34" charset="0"/>
                </a:rPr>
                <a:t>NP</a:t>
              </a:r>
            </a:p>
          </p:txBody>
        </p:sp>
        <p:sp>
          <p:nvSpPr>
            <p:cNvPr id="71" name="Line 39"/>
            <p:cNvSpPr>
              <a:spLocks noChangeShapeType="1"/>
            </p:cNvSpPr>
            <p:nvPr/>
          </p:nvSpPr>
          <p:spPr bwMode="auto">
            <a:xfrm flipH="1">
              <a:off x="7137400" y="42672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17" tIns="60958" rIns="121917" bIns="60958"/>
            <a:lstStyle/>
            <a:p>
              <a:endParaRPr lang="en-US"/>
            </a:p>
          </p:txBody>
        </p:sp>
        <p:sp>
          <p:nvSpPr>
            <p:cNvPr id="72" name="Line 40"/>
            <p:cNvSpPr>
              <a:spLocks noChangeShapeType="1"/>
            </p:cNvSpPr>
            <p:nvPr/>
          </p:nvSpPr>
          <p:spPr bwMode="auto">
            <a:xfrm>
              <a:off x="7747000" y="4267200"/>
              <a:ext cx="406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17" tIns="60958" rIns="121917" bIns="60958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853365" y="2857941"/>
            <a:ext cx="716550" cy="1039029"/>
            <a:chOff x="5853362" y="3810588"/>
            <a:chExt cx="716550" cy="1385373"/>
          </a:xfrm>
        </p:grpSpPr>
        <p:sp>
          <p:nvSpPr>
            <p:cNvPr id="69" name="Text Box 37"/>
            <p:cNvSpPr txBox="1">
              <a:spLocks noChangeArrowheads="1"/>
            </p:cNvSpPr>
            <p:nvPr/>
          </p:nvSpPr>
          <p:spPr bwMode="auto">
            <a:xfrm>
              <a:off x="5853362" y="3810588"/>
              <a:ext cx="716550" cy="533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Calibri" pitchFamily="34" charset="0"/>
                </a:rPr>
                <a:t>PRP</a:t>
              </a:r>
            </a:p>
          </p:txBody>
        </p:sp>
        <p:sp>
          <p:nvSpPr>
            <p:cNvPr id="73" name="Line 41"/>
            <p:cNvSpPr>
              <a:spLocks noChangeShapeType="1"/>
            </p:cNvSpPr>
            <p:nvPr/>
          </p:nvSpPr>
          <p:spPr bwMode="auto">
            <a:xfrm flipH="1">
              <a:off x="6121400" y="4268788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17" tIns="60958" rIns="121917" bIns="60958"/>
            <a:lstStyle/>
            <a:p>
              <a:endParaRPr lang="en-US"/>
            </a:p>
          </p:txBody>
        </p:sp>
        <p:sp>
          <p:nvSpPr>
            <p:cNvPr id="74" name="Text Box 42"/>
            <p:cNvSpPr txBox="1">
              <a:spLocks noChangeArrowheads="1"/>
            </p:cNvSpPr>
            <p:nvPr/>
          </p:nvSpPr>
          <p:spPr bwMode="auto">
            <a:xfrm>
              <a:off x="5853362" y="4662488"/>
              <a:ext cx="675370" cy="533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i="1" dirty="0">
                  <a:solidFill>
                    <a:srgbClr val="000000"/>
                  </a:solidFill>
                  <a:latin typeface="Calibri" pitchFamily="34" charset="0"/>
                </a:rPr>
                <a:t>with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35001" y="2343149"/>
            <a:ext cx="1828801" cy="987085"/>
            <a:chOff x="635000" y="3124200"/>
            <a:chExt cx="1828801" cy="1316113"/>
          </a:xfrm>
        </p:grpSpPr>
        <p:sp>
          <p:nvSpPr>
            <p:cNvPr id="78" name="Text Box 31"/>
            <p:cNvSpPr txBox="1">
              <a:spLocks noChangeArrowheads="1"/>
            </p:cNvSpPr>
            <p:nvPr/>
          </p:nvSpPr>
          <p:spPr bwMode="auto">
            <a:xfrm>
              <a:off x="635000" y="3906840"/>
              <a:ext cx="812800" cy="533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17" tIns="60958" rIns="121917" bIns="6095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i="1" dirty="0">
                  <a:solidFill>
                    <a:srgbClr val="000000"/>
                  </a:solidFill>
                  <a:latin typeface="Calibri" pitchFamily="34" charset="0"/>
                </a:rPr>
                <a:t>The</a:t>
              </a:r>
            </a:p>
          </p:txBody>
        </p:sp>
        <p:sp>
          <p:nvSpPr>
            <p:cNvPr id="79" name="Text Box 32"/>
            <p:cNvSpPr txBox="1">
              <a:spLocks noChangeArrowheads="1"/>
            </p:cNvSpPr>
            <p:nvPr/>
          </p:nvSpPr>
          <p:spPr bwMode="auto">
            <a:xfrm>
              <a:off x="1651000" y="3906838"/>
              <a:ext cx="812801" cy="533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i="1" dirty="0">
                  <a:solidFill>
                    <a:srgbClr val="000000"/>
                  </a:solidFill>
                  <a:latin typeface="Calibri" pitchFamily="34" charset="0"/>
                </a:rPr>
                <a:t>girl</a:t>
              </a:r>
            </a:p>
          </p:txBody>
        </p:sp>
        <p:sp>
          <p:nvSpPr>
            <p:cNvPr id="80" name="Text Box 9"/>
            <p:cNvSpPr txBox="1">
              <a:spLocks noChangeArrowheads="1"/>
            </p:cNvSpPr>
            <p:nvPr/>
          </p:nvSpPr>
          <p:spPr bwMode="auto">
            <a:xfrm>
              <a:off x="635000" y="3124200"/>
              <a:ext cx="812800" cy="533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17" tIns="60958" rIns="121917" bIns="6095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Calibri" pitchFamily="34" charset="0"/>
                </a:rPr>
                <a:t>DET</a:t>
              </a:r>
            </a:p>
          </p:txBody>
        </p:sp>
        <p:sp>
          <p:nvSpPr>
            <p:cNvPr id="81" name="Line 33"/>
            <p:cNvSpPr>
              <a:spLocks noChangeShapeType="1"/>
            </p:cNvSpPr>
            <p:nvPr/>
          </p:nvSpPr>
          <p:spPr bwMode="auto">
            <a:xfrm flipH="1">
              <a:off x="1060451" y="3505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17" tIns="60958" rIns="121917" bIns="60958"/>
            <a:lstStyle/>
            <a:p>
              <a:endParaRPr lang="en-US"/>
            </a:p>
          </p:txBody>
        </p:sp>
        <p:sp>
          <p:nvSpPr>
            <p:cNvPr id="82" name="Text Box 9"/>
            <p:cNvSpPr txBox="1">
              <a:spLocks noChangeArrowheads="1"/>
            </p:cNvSpPr>
            <p:nvPr/>
          </p:nvSpPr>
          <p:spPr bwMode="auto">
            <a:xfrm>
              <a:off x="1854199" y="3124200"/>
              <a:ext cx="353597" cy="533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Calibri" pitchFamily="34" charset="0"/>
                </a:rPr>
                <a:t>N</a:t>
              </a:r>
            </a:p>
          </p:txBody>
        </p:sp>
        <p:sp>
          <p:nvSpPr>
            <p:cNvPr id="83" name="Line 33"/>
            <p:cNvSpPr>
              <a:spLocks noChangeShapeType="1"/>
            </p:cNvSpPr>
            <p:nvPr/>
          </p:nvSpPr>
          <p:spPr bwMode="auto">
            <a:xfrm flipH="1">
              <a:off x="1974851" y="3505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17" tIns="60958" rIns="121917" bIns="60958"/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28999" y="2857503"/>
            <a:ext cx="1876926" cy="1039471"/>
            <a:chOff x="3429000" y="3810000"/>
            <a:chExt cx="1876926" cy="1385961"/>
          </a:xfrm>
        </p:grpSpPr>
        <p:sp>
          <p:nvSpPr>
            <p:cNvPr id="62" name="Text Box 23"/>
            <p:cNvSpPr txBox="1">
              <a:spLocks noChangeArrowheads="1"/>
            </p:cNvSpPr>
            <p:nvPr/>
          </p:nvSpPr>
          <p:spPr bwMode="auto">
            <a:xfrm>
              <a:off x="4241800" y="4656139"/>
              <a:ext cx="1064126" cy="533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i="1" dirty="0">
                  <a:solidFill>
                    <a:srgbClr val="000000"/>
                  </a:solidFill>
                  <a:latin typeface="Calibri" pitchFamily="34" charset="0"/>
                </a:rPr>
                <a:t>omelet</a:t>
              </a:r>
            </a:p>
          </p:txBody>
        </p:sp>
        <p:sp>
          <p:nvSpPr>
            <p:cNvPr id="61" name="Text Box 22"/>
            <p:cNvSpPr txBox="1">
              <a:spLocks noChangeArrowheads="1"/>
            </p:cNvSpPr>
            <p:nvPr/>
          </p:nvSpPr>
          <p:spPr bwMode="auto">
            <a:xfrm>
              <a:off x="3479801" y="4662488"/>
              <a:ext cx="660400" cy="533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i="1" dirty="0">
                  <a:solidFill>
                    <a:srgbClr val="000000"/>
                  </a:solidFill>
                  <a:latin typeface="Calibri" pitchFamily="34" charset="0"/>
                </a:rPr>
                <a:t>the</a:t>
              </a:r>
            </a:p>
          </p:txBody>
        </p:sp>
        <p:sp>
          <p:nvSpPr>
            <p:cNvPr id="84" name="Text Box 9"/>
            <p:cNvSpPr txBox="1">
              <a:spLocks noChangeArrowheads="1"/>
            </p:cNvSpPr>
            <p:nvPr/>
          </p:nvSpPr>
          <p:spPr bwMode="auto">
            <a:xfrm>
              <a:off x="3429000" y="3810000"/>
              <a:ext cx="812800" cy="533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17" tIns="60958" rIns="121917" bIns="6095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Calibri" pitchFamily="34" charset="0"/>
                </a:rPr>
                <a:t>DET</a:t>
              </a:r>
            </a:p>
          </p:txBody>
        </p:sp>
        <p:sp>
          <p:nvSpPr>
            <p:cNvPr id="85" name="Line 33"/>
            <p:cNvSpPr>
              <a:spLocks noChangeShapeType="1"/>
            </p:cNvSpPr>
            <p:nvPr/>
          </p:nvSpPr>
          <p:spPr bwMode="auto">
            <a:xfrm flipH="1">
              <a:off x="3716087" y="41910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17" tIns="60958" rIns="121917" bIns="60958"/>
            <a:lstStyle/>
            <a:p>
              <a:endParaRPr lang="en-US"/>
            </a:p>
          </p:txBody>
        </p:sp>
        <p:sp>
          <p:nvSpPr>
            <p:cNvPr id="86" name="Text Box 9"/>
            <p:cNvSpPr txBox="1">
              <a:spLocks noChangeArrowheads="1"/>
            </p:cNvSpPr>
            <p:nvPr/>
          </p:nvSpPr>
          <p:spPr bwMode="auto">
            <a:xfrm>
              <a:off x="4679951" y="3810000"/>
              <a:ext cx="373312" cy="533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Calibri" pitchFamily="34" charset="0"/>
                </a:rPr>
                <a:t>N</a:t>
              </a:r>
            </a:p>
          </p:txBody>
        </p:sp>
        <p:sp>
          <p:nvSpPr>
            <p:cNvPr id="87" name="Line 33"/>
            <p:cNvSpPr>
              <a:spLocks noChangeShapeType="1"/>
            </p:cNvSpPr>
            <p:nvPr/>
          </p:nvSpPr>
          <p:spPr bwMode="auto">
            <a:xfrm flipH="1">
              <a:off x="4864936" y="4208781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17" tIns="60958" rIns="121917" bIns="60958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832601" y="3486147"/>
            <a:ext cx="1763965" cy="971605"/>
            <a:chOff x="6823474" y="4648200"/>
            <a:chExt cx="1605525" cy="1295475"/>
          </a:xfrm>
        </p:grpSpPr>
        <p:sp>
          <p:nvSpPr>
            <p:cNvPr id="75" name="Text Box 43"/>
            <p:cNvSpPr txBox="1">
              <a:spLocks noChangeArrowheads="1"/>
            </p:cNvSpPr>
            <p:nvPr/>
          </p:nvSpPr>
          <p:spPr bwMode="auto">
            <a:xfrm>
              <a:off x="7008422" y="5410200"/>
              <a:ext cx="636977" cy="533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i="1" dirty="0">
                  <a:solidFill>
                    <a:srgbClr val="000000"/>
                  </a:solidFill>
                  <a:latin typeface="Calibri" pitchFamily="34" charset="0"/>
                </a:rPr>
                <a:t>a</a:t>
              </a:r>
            </a:p>
          </p:txBody>
        </p:sp>
        <p:sp>
          <p:nvSpPr>
            <p:cNvPr id="76" name="Text Box 44"/>
            <p:cNvSpPr txBox="1">
              <a:spLocks noChangeArrowheads="1"/>
            </p:cNvSpPr>
            <p:nvPr/>
          </p:nvSpPr>
          <p:spPr bwMode="auto">
            <a:xfrm>
              <a:off x="7788370" y="5410201"/>
              <a:ext cx="640629" cy="533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i="1" dirty="0">
                  <a:solidFill>
                    <a:srgbClr val="000000"/>
                  </a:solidFill>
                  <a:latin typeface="Calibri" pitchFamily="34" charset="0"/>
                </a:rPr>
                <a:t>fork</a:t>
              </a:r>
            </a:p>
          </p:txBody>
        </p:sp>
        <p:sp>
          <p:nvSpPr>
            <p:cNvPr id="88" name="Text Box 9"/>
            <p:cNvSpPr txBox="1">
              <a:spLocks noChangeArrowheads="1"/>
            </p:cNvSpPr>
            <p:nvPr/>
          </p:nvSpPr>
          <p:spPr bwMode="auto">
            <a:xfrm>
              <a:off x="6823474" y="4648200"/>
              <a:ext cx="554845" cy="533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Calibri" pitchFamily="34" charset="0"/>
                </a:rPr>
                <a:t>DET</a:t>
              </a:r>
            </a:p>
          </p:txBody>
        </p:sp>
        <p:sp>
          <p:nvSpPr>
            <p:cNvPr id="89" name="Line 33"/>
            <p:cNvSpPr>
              <a:spLocks noChangeShapeType="1"/>
            </p:cNvSpPr>
            <p:nvPr/>
          </p:nvSpPr>
          <p:spPr bwMode="auto">
            <a:xfrm flipH="1">
              <a:off x="7156451" y="5029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17" tIns="60958" rIns="121917" bIns="60958"/>
            <a:lstStyle/>
            <a:p>
              <a:endParaRPr lang="en-US"/>
            </a:p>
          </p:txBody>
        </p:sp>
        <p:sp>
          <p:nvSpPr>
            <p:cNvPr id="90" name="Text Box 9"/>
            <p:cNvSpPr txBox="1">
              <a:spLocks noChangeArrowheads="1"/>
            </p:cNvSpPr>
            <p:nvPr/>
          </p:nvSpPr>
          <p:spPr bwMode="auto">
            <a:xfrm>
              <a:off x="7941682" y="4648200"/>
              <a:ext cx="262517" cy="533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Calibri" pitchFamily="34" charset="0"/>
                </a:rPr>
                <a:t>N</a:t>
              </a:r>
            </a:p>
          </p:txBody>
        </p:sp>
        <p:sp>
          <p:nvSpPr>
            <p:cNvPr id="91" name="Line 33"/>
            <p:cNvSpPr>
              <a:spLocks noChangeShapeType="1"/>
            </p:cNvSpPr>
            <p:nvPr/>
          </p:nvSpPr>
          <p:spPr bwMode="auto">
            <a:xfrm flipH="1">
              <a:off x="8070851" y="5029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1917" tIns="60958" rIns="121917" bIns="60958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042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fc-horn-example0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143000"/>
            <a:ext cx="3125788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 example</a:t>
            </a:r>
          </a:p>
        </p:txBody>
      </p:sp>
    </p:spTree>
    <p:extLst>
      <p:ext uri="{BB962C8B-B14F-4D97-AF65-F5344CB8AC3E}">
        <p14:creationId xmlns:p14="http://schemas.microsoft.com/office/powerpoint/2010/main" val="40763307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fc-horn-example0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143000"/>
            <a:ext cx="3125788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chaining example</a:t>
            </a:r>
          </a:p>
        </p:txBody>
      </p:sp>
    </p:spTree>
    <p:extLst>
      <p:ext uri="{BB962C8B-B14F-4D97-AF65-F5344CB8AC3E}">
        <p14:creationId xmlns:p14="http://schemas.microsoft.com/office/powerpoint/2010/main" val="27793923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Proof of completeness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34" y="1263872"/>
            <a:ext cx="8937772" cy="3435297"/>
          </a:xfrm>
        </p:spPr>
        <p:txBody>
          <a:bodyPr>
            <a:normAutofit/>
          </a:bodyPr>
          <a:lstStyle/>
          <a:p>
            <a:pPr marL="609600" indent="-609600"/>
            <a:r>
              <a:rPr lang="en-US" altLang="en-US" sz="2400" dirty="0"/>
              <a:t>FC derives every atomic sentence that is entailed by </a:t>
            </a:r>
            <a:r>
              <a:rPr lang="en-US" altLang="en-US" sz="2400" i="1" dirty="0"/>
              <a:t>KB</a:t>
            </a:r>
            <a:endParaRPr lang="en-US" altLang="en-US" sz="2400" dirty="0"/>
          </a:p>
          <a:p>
            <a:pPr marL="990600" lvl="1" indent="-533400">
              <a:buFontTx/>
              <a:buAutoNum type="arabicPeriod"/>
            </a:pPr>
            <a:r>
              <a:rPr lang="en-US" altLang="en-US" dirty="0"/>
              <a:t>FC reaches a </a:t>
            </a:r>
            <a:r>
              <a:rPr lang="en-US" altLang="en-US" dirty="0">
                <a:solidFill>
                  <a:schemeClr val="accent2"/>
                </a:solidFill>
              </a:rPr>
              <a:t>fixed point</a:t>
            </a:r>
            <a:r>
              <a:rPr lang="en-US" altLang="en-US" dirty="0"/>
              <a:t> where no new atomic sentences are derived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dirty="0"/>
              <a:t>Consider the final state as a model </a:t>
            </a:r>
            <a:r>
              <a:rPr lang="en-US" altLang="en-US" i="1" dirty="0"/>
              <a:t>m</a:t>
            </a:r>
            <a:r>
              <a:rPr lang="en-US" altLang="en-US" dirty="0"/>
              <a:t>, assigning true/false to symbols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dirty="0"/>
              <a:t>Every clause in the original </a:t>
            </a:r>
            <a:r>
              <a:rPr lang="en-US" altLang="en-US" i="1" dirty="0"/>
              <a:t>KB</a:t>
            </a:r>
            <a:r>
              <a:rPr lang="en-US" altLang="en-US" dirty="0"/>
              <a:t> is true in </a:t>
            </a:r>
            <a:r>
              <a:rPr lang="en-US" altLang="en-US" i="1" dirty="0"/>
              <a:t>m</a:t>
            </a:r>
            <a:endParaRPr lang="en-US" altLang="en-US" dirty="0"/>
          </a:p>
          <a:p>
            <a:pPr marL="990600" lvl="1" indent="-533400">
              <a:buFontTx/>
              <a:buAutoNum type="arabicPeriod"/>
            </a:pPr>
            <a:r>
              <a:rPr lang="en-US" altLang="en-US" sz="1800" i="1" dirty="0"/>
              <a:t>a</a:t>
            </a:r>
            <a:r>
              <a:rPr lang="en-US" altLang="en-US" sz="1800" baseline="-25000" dirty="0"/>
              <a:t>1 </a:t>
            </a:r>
            <a:r>
              <a:rPr lang="en-US" altLang="en-US" sz="1800" dirty="0">
                <a:sym typeface="Symbol" pitchFamily="18" charset="2"/>
              </a:rPr>
              <a:t></a:t>
            </a:r>
            <a:r>
              <a:rPr lang="en-US" altLang="en-US" sz="1800" baseline="-25000" dirty="0"/>
              <a:t> </a:t>
            </a:r>
            <a:r>
              <a:rPr lang="en-US" altLang="en-US" sz="1800" dirty="0"/>
              <a:t> … </a:t>
            </a:r>
            <a:r>
              <a:rPr lang="en-US" altLang="en-US" sz="1800" dirty="0">
                <a:sym typeface="Symbol" pitchFamily="18" charset="2"/>
              </a:rPr>
              <a:t></a:t>
            </a:r>
            <a:r>
              <a:rPr lang="en-US" altLang="en-US" sz="1800" dirty="0"/>
              <a:t>  </a:t>
            </a:r>
            <a:r>
              <a:rPr lang="en-US" altLang="en-US" sz="1800" i="1" dirty="0" err="1"/>
              <a:t>a</a:t>
            </a:r>
            <a:r>
              <a:rPr lang="en-US" altLang="en-US" sz="1800" baseline="-25000" dirty="0" err="1"/>
              <a:t>k</a:t>
            </a:r>
            <a:r>
              <a:rPr lang="en-US" altLang="en-US" sz="1800" baseline="-25000" dirty="0"/>
              <a:t> </a:t>
            </a:r>
            <a:r>
              <a:rPr lang="en-US" altLang="en-US" sz="1800" baseline="-25000" dirty="0">
                <a:sym typeface="Symbol" pitchFamily="18" charset="2"/>
              </a:rPr>
              <a:t> </a:t>
            </a:r>
            <a:r>
              <a:rPr lang="en-US" altLang="en-US" sz="1800" i="1" dirty="0"/>
              <a:t>b</a:t>
            </a:r>
            <a:endParaRPr lang="en-US" altLang="en-US" sz="1800" dirty="0"/>
          </a:p>
          <a:p>
            <a:pPr marL="990600" lvl="1" indent="-533400">
              <a:buFontTx/>
              <a:buAutoNum type="arabicPeriod"/>
            </a:pPr>
            <a:r>
              <a:rPr lang="en-US" altLang="en-US" dirty="0"/>
              <a:t>Hence </a:t>
            </a:r>
            <a:r>
              <a:rPr lang="en-US" altLang="en-US" i="1" dirty="0"/>
              <a:t>m</a:t>
            </a:r>
            <a:r>
              <a:rPr lang="en-US" altLang="en-US" dirty="0"/>
              <a:t> is a model of </a:t>
            </a:r>
            <a:r>
              <a:rPr lang="en-US" altLang="en-US" i="1" dirty="0"/>
              <a:t>KB</a:t>
            </a:r>
            <a:endParaRPr lang="en-US" altLang="en-US" dirty="0"/>
          </a:p>
          <a:p>
            <a:pPr marL="990600" lvl="1" indent="-533400"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i="1" dirty="0"/>
              <a:t>KB</a:t>
            </a:r>
            <a:r>
              <a:rPr lang="en-US" altLang="en-US" dirty="0"/>
              <a:t>╞ </a:t>
            </a:r>
            <a:r>
              <a:rPr lang="en-US" altLang="en-US" i="1" dirty="0"/>
              <a:t>q</a:t>
            </a:r>
            <a:r>
              <a:rPr lang="en-US" altLang="en-US" dirty="0"/>
              <a:t>, </a:t>
            </a:r>
            <a:r>
              <a:rPr lang="en-US" altLang="en-US" i="1" dirty="0"/>
              <a:t>q</a:t>
            </a:r>
            <a:r>
              <a:rPr lang="en-US" altLang="en-US" dirty="0"/>
              <a:t> is true in </a:t>
            </a:r>
            <a:r>
              <a:rPr lang="en-US" altLang="en-US" dirty="0">
                <a:solidFill>
                  <a:srgbClr val="FF0000"/>
                </a:solidFill>
              </a:rPr>
              <a:t>every</a:t>
            </a:r>
            <a:r>
              <a:rPr lang="en-US" altLang="en-US" dirty="0"/>
              <a:t> model of </a:t>
            </a:r>
            <a:r>
              <a:rPr lang="en-US" altLang="en-US" i="1" dirty="0"/>
              <a:t>KB</a:t>
            </a:r>
            <a:r>
              <a:rPr lang="en-US" altLang="en-US" dirty="0"/>
              <a:t>, including </a:t>
            </a:r>
            <a:r>
              <a:rPr lang="en-US" altLang="en-US" i="1" dirty="0"/>
              <a:t>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148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bldLvl="2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5348"/>
            <a:ext cx="8229600" cy="3518321"/>
          </a:xfrm>
        </p:spPr>
        <p:txBody>
          <a:bodyPr>
            <a:normAutofit fontScale="92500" lnSpcReduction="10000"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800" dirty="0"/>
              <a:t>Idea: work backwards from the query </a:t>
            </a:r>
            <a:r>
              <a:rPr lang="en-US" altLang="en-US" sz="2800" i="1" dirty="0"/>
              <a:t>q</a:t>
            </a:r>
            <a:r>
              <a:rPr lang="en-US" altLang="en-US" sz="2800" dirty="0"/>
              <a:t>: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altLang="en-US" sz="2400" dirty="0"/>
              <a:t>to prove </a:t>
            </a:r>
            <a:r>
              <a:rPr lang="en-US" altLang="en-US" sz="2400" i="1" dirty="0"/>
              <a:t>q</a:t>
            </a:r>
            <a:r>
              <a:rPr lang="en-US" altLang="en-US" sz="2400" dirty="0"/>
              <a:t> by BC,</a:t>
            </a:r>
          </a:p>
          <a:p>
            <a:pPr marL="1371600" lvl="2" indent="-457200">
              <a:lnSpc>
                <a:spcPct val="90000"/>
              </a:lnSpc>
              <a:buFontTx/>
              <a:buNone/>
            </a:pPr>
            <a:r>
              <a:rPr lang="en-US" altLang="en-US" sz="2000" dirty="0"/>
              <a:t>check if </a:t>
            </a:r>
            <a:r>
              <a:rPr lang="en-US" altLang="en-US" sz="2000" i="1" dirty="0"/>
              <a:t>q</a:t>
            </a:r>
            <a:r>
              <a:rPr lang="en-US" altLang="en-US" sz="2000" dirty="0"/>
              <a:t> is known already, or</a:t>
            </a:r>
          </a:p>
          <a:p>
            <a:pPr marL="1371600" lvl="2" indent="-457200">
              <a:lnSpc>
                <a:spcPct val="90000"/>
              </a:lnSpc>
              <a:buFontTx/>
              <a:buNone/>
            </a:pPr>
            <a:r>
              <a:rPr lang="en-US" altLang="en-US" sz="2000" dirty="0"/>
              <a:t>prove by BC all premises of some rule concluding </a:t>
            </a:r>
            <a:r>
              <a:rPr lang="en-US" altLang="en-US" sz="2000" i="1" dirty="0"/>
              <a:t>q</a:t>
            </a:r>
            <a:endParaRPr lang="en-US" altLang="en-US" sz="2000" dirty="0"/>
          </a:p>
          <a:p>
            <a:pPr marL="1371600" lvl="2" indent="-457200">
              <a:lnSpc>
                <a:spcPct val="90000"/>
              </a:lnSpc>
              <a:buFontTx/>
              <a:buNone/>
            </a:pPr>
            <a:endParaRPr lang="en-US" altLang="en-US" sz="2000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400" dirty="0"/>
              <a:t>Avoid loops: check if new </a:t>
            </a:r>
            <a:r>
              <a:rPr lang="en-US" altLang="en-US" sz="2400" dirty="0" err="1"/>
              <a:t>subgoal</a:t>
            </a:r>
            <a:r>
              <a:rPr lang="en-US" altLang="en-US" sz="2400" dirty="0"/>
              <a:t> is already on the goal stack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400" dirty="0"/>
              <a:t>Avoid repeated work: check if new </a:t>
            </a:r>
            <a:r>
              <a:rPr lang="en-US" altLang="en-US" sz="2400" dirty="0" err="1"/>
              <a:t>subgoal</a:t>
            </a:r>
            <a:endParaRPr lang="en-US" altLang="en-US" sz="2400" dirty="0"/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has already been proved true, or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has already failed</a:t>
            </a:r>
          </a:p>
        </p:txBody>
      </p:sp>
    </p:spTree>
    <p:extLst>
      <p:ext uri="{BB962C8B-B14F-4D97-AF65-F5344CB8AC3E}">
        <p14:creationId xmlns:p14="http://schemas.microsoft.com/office/powerpoint/2010/main" val="151025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bldLvl="2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21507" name="Picture 5" descr="bc-horn-example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85850"/>
            <a:ext cx="3176588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52285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22531" name="Picture 5" descr="bc-horn-example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85850"/>
            <a:ext cx="3176588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4421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23555" name="Picture 4" descr="bc-horn-example0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85850"/>
            <a:ext cx="3176588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0217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24579" name="Picture 4" descr="bc-horn-example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85850"/>
            <a:ext cx="3176588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1870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25603" name="Picture 4" descr="bc-horn-example0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85850"/>
            <a:ext cx="3176588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1648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26627" name="Picture 4" descr="bc-horn-example0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85850"/>
            <a:ext cx="3176588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10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altLang="en-US" dirty="0" smtClean="0"/>
              <a:t>Dependency Parsing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48289" y="2792068"/>
            <a:ext cx="6160304" cy="1418375"/>
            <a:chOff x="1248289" y="3722759"/>
            <a:chExt cx="6160304" cy="1891168"/>
          </a:xfrm>
        </p:grpSpPr>
        <p:sp>
          <p:nvSpPr>
            <p:cNvPr id="32" name="TextBox 4"/>
            <p:cNvSpPr txBox="1">
              <a:spLocks noChangeArrowheads="1"/>
            </p:cNvSpPr>
            <p:nvPr/>
          </p:nvSpPr>
          <p:spPr bwMode="auto">
            <a:xfrm>
              <a:off x="1248289" y="4136604"/>
              <a:ext cx="839326" cy="820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1917" tIns="60958" rIns="121917" bIns="6095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i="1" dirty="0" smtClean="0"/>
                <a:t>girl</a:t>
              </a:r>
              <a:endParaRPr lang="en-US" altLang="en-US" i="1" dirty="0"/>
            </a:p>
          </p:txBody>
        </p:sp>
        <p:sp>
          <p:nvSpPr>
            <p:cNvPr id="33" name="TextBox 5"/>
            <p:cNvSpPr txBox="1">
              <a:spLocks noChangeArrowheads="1"/>
            </p:cNvSpPr>
            <p:nvPr/>
          </p:nvSpPr>
          <p:spPr bwMode="auto">
            <a:xfrm>
              <a:off x="3550464" y="4136604"/>
              <a:ext cx="1159898" cy="1477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i="1" dirty="0" smtClean="0"/>
                <a:t>omelet</a:t>
              </a:r>
              <a:endParaRPr lang="en-US" altLang="en-US" i="1" dirty="0"/>
            </a:p>
          </p:txBody>
        </p:sp>
        <p:cxnSp>
          <p:nvCxnSpPr>
            <p:cNvPr id="40" name="Straight Connector 3"/>
            <p:cNvCxnSpPr>
              <a:cxnSpLocks noChangeShapeType="1"/>
              <a:stCxn id="31" idx="2"/>
              <a:endCxn id="32" idx="0"/>
            </p:cNvCxnSpPr>
            <p:nvPr/>
          </p:nvCxnSpPr>
          <p:spPr bwMode="auto">
            <a:xfrm flipH="1">
              <a:off x="1667952" y="3722759"/>
              <a:ext cx="2567222" cy="41384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Straight Connector 8"/>
            <p:cNvCxnSpPr>
              <a:cxnSpLocks noChangeShapeType="1"/>
              <a:stCxn id="31" idx="2"/>
              <a:endCxn id="33" idx="0"/>
            </p:cNvCxnSpPr>
            <p:nvPr/>
          </p:nvCxnSpPr>
          <p:spPr bwMode="auto">
            <a:xfrm flipH="1">
              <a:off x="4130413" y="3722759"/>
              <a:ext cx="104761" cy="41384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TextBox 1"/>
            <p:cNvSpPr txBox="1">
              <a:spLocks noChangeArrowheads="1"/>
            </p:cNvSpPr>
            <p:nvPr/>
          </p:nvSpPr>
          <p:spPr bwMode="auto">
            <a:xfrm>
              <a:off x="6500337" y="4136604"/>
              <a:ext cx="908256" cy="820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1917" tIns="60958" rIns="121917" bIns="6095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i="1" dirty="0" smtClean="0"/>
                <a:t>fork</a:t>
              </a:r>
              <a:endParaRPr lang="en-US" altLang="en-US" i="1" dirty="0"/>
            </a:p>
          </p:txBody>
        </p:sp>
        <p:cxnSp>
          <p:nvCxnSpPr>
            <p:cNvPr id="46" name="Straight Connector 8"/>
            <p:cNvCxnSpPr>
              <a:cxnSpLocks noChangeShapeType="1"/>
              <a:stCxn id="31" idx="2"/>
              <a:endCxn id="45" idx="0"/>
            </p:cNvCxnSpPr>
            <p:nvPr/>
          </p:nvCxnSpPr>
          <p:spPr bwMode="auto">
            <a:xfrm>
              <a:off x="4235174" y="3722759"/>
              <a:ext cx="2719291" cy="41384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"/>
          <p:cNvGrpSpPr/>
          <p:nvPr/>
        </p:nvGrpSpPr>
        <p:grpSpPr>
          <a:xfrm>
            <a:off x="1272384" y="3717999"/>
            <a:ext cx="7087175" cy="1109036"/>
            <a:chOff x="1272383" y="4957330"/>
            <a:chExt cx="7087175" cy="1478714"/>
          </a:xfrm>
        </p:grpSpPr>
        <p:sp>
          <p:nvSpPr>
            <p:cNvPr id="34" name="TextBox 6"/>
            <p:cNvSpPr txBox="1">
              <a:spLocks noChangeArrowheads="1"/>
            </p:cNvSpPr>
            <p:nvPr/>
          </p:nvSpPr>
          <p:spPr bwMode="auto">
            <a:xfrm>
              <a:off x="3839825" y="5584404"/>
              <a:ext cx="747956" cy="820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1917" tIns="60958" rIns="121917" bIns="6095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i="1" dirty="0" smtClean="0"/>
                <a:t>the</a:t>
              </a:r>
              <a:endParaRPr lang="en-US" altLang="en-US" i="1" dirty="0"/>
            </a:p>
          </p:txBody>
        </p:sp>
        <p:cxnSp>
          <p:nvCxnSpPr>
            <p:cNvPr id="42" name="Straight Connector 10"/>
            <p:cNvCxnSpPr>
              <a:cxnSpLocks noChangeShapeType="1"/>
              <a:stCxn id="33" idx="2"/>
              <a:endCxn id="34" idx="0"/>
            </p:cNvCxnSpPr>
            <p:nvPr/>
          </p:nvCxnSpPr>
          <p:spPr bwMode="auto">
            <a:xfrm flipV="1">
              <a:off x="4130412" y="5584405"/>
              <a:ext cx="83391" cy="2951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TextBox 6"/>
            <p:cNvSpPr txBox="1">
              <a:spLocks noChangeArrowheads="1"/>
            </p:cNvSpPr>
            <p:nvPr/>
          </p:nvSpPr>
          <p:spPr bwMode="auto">
            <a:xfrm>
              <a:off x="6088802" y="5592017"/>
              <a:ext cx="451400" cy="820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1917" tIns="60958" rIns="121917" bIns="6095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i="1" dirty="0" smtClean="0"/>
                <a:t>a</a:t>
              </a:r>
              <a:endParaRPr lang="en-US" altLang="en-US" i="1" dirty="0"/>
            </a:p>
          </p:txBody>
        </p:sp>
        <p:cxnSp>
          <p:nvCxnSpPr>
            <p:cNvPr id="48" name="Straight Connector 10"/>
            <p:cNvCxnSpPr>
              <a:cxnSpLocks noChangeShapeType="1"/>
              <a:stCxn id="45" idx="2"/>
              <a:endCxn id="47" idx="0"/>
            </p:cNvCxnSpPr>
            <p:nvPr/>
          </p:nvCxnSpPr>
          <p:spPr bwMode="auto">
            <a:xfrm flipH="1">
              <a:off x="6314502" y="4957330"/>
              <a:ext cx="639962" cy="63468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0"/>
            <p:cNvCxnSpPr>
              <a:cxnSpLocks noChangeShapeType="1"/>
              <a:stCxn id="32" idx="2"/>
              <a:endCxn id="50" idx="0"/>
            </p:cNvCxnSpPr>
            <p:nvPr/>
          </p:nvCxnSpPr>
          <p:spPr bwMode="auto">
            <a:xfrm flipH="1">
              <a:off x="1646361" y="4957331"/>
              <a:ext cx="21590" cy="6346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TextBox 6"/>
            <p:cNvSpPr txBox="1">
              <a:spLocks noChangeArrowheads="1"/>
            </p:cNvSpPr>
            <p:nvPr/>
          </p:nvSpPr>
          <p:spPr bwMode="auto">
            <a:xfrm>
              <a:off x="1272383" y="5592016"/>
              <a:ext cx="747956" cy="820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1917" tIns="60958" rIns="121917" bIns="6095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i="1" dirty="0" smtClean="0"/>
                <a:t>the</a:t>
              </a:r>
              <a:endParaRPr lang="en-US" altLang="en-US" i="1" dirty="0"/>
            </a:p>
          </p:txBody>
        </p:sp>
        <p:sp>
          <p:nvSpPr>
            <p:cNvPr id="51" name="TextBox 6"/>
            <p:cNvSpPr txBox="1">
              <a:spLocks noChangeArrowheads="1"/>
            </p:cNvSpPr>
            <p:nvPr/>
          </p:nvSpPr>
          <p:spPr bwMode="auto">
            <a:xfrm>
              <a:off x="7406418" y="5615312"/>
              <a:ext cx="953140" cy="820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1917" tIns="60958" rIns="121917" bIns="6095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i="1" dirty="0" smtClean="0"/>
                <a:t>with</a:t>
              </a:r>
              <a:endParaRPr lang="en-US" altLang="en-US" i="1" dirty="0"/>
            </a:p>
          </p:txBody>
        </p:sp>
        <p:cxnSp>
          <p:nvCxnSpPr>
            <p:cNvPr id="52" name="Straight Connector 10"/>
            <p:cNvCxnSpPr>
              <a:cxnSpLocks noChangeShapeType="1"/>
              <a:stCxn id="45" idx="2"/>
              <a:endCxn id="51" idx="0"/>
            </p:cNvCxnSpPr>
            <p:nvPr/>
          </p:nvCxnSpPr>
          <p:spPr bwMode="auto">
            <a:xfrm>
              <a:off x="6954464" y="4957331"/>
              <a:ext cx="928524" cy="65798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" name="Group 1"/>
          <p:cNvGrpSpPr/>
          <p:nvPr/>
        </p:nvGrpSpPr>
        <p:grpSpPr>
          <a:xfrm>
            <a:off x="3746326" y="1251271"/>
            <a:ext cx="862826" cy="1540797"/>
            <a:chOff x="3746326" y="1668360"/>
            <a:chExt cx="862826" cy="2054396"/>
          </a:xfrm>
        </p:grpSpPr>
        <p:sp>
          <p:nvSpPr>
            <p:cNvPr id="31" name="TextBox 1"/>
            <p:cNvSpPr txBox="1">
              <a:spLocks noChangeArrowheads="1"/>
            </p:cNvSpPr>
            <p:nvPr/>
          </p:nvSpPr>
          <p:spPr bwMode="auto">
            <a:xfrm>
              <a:off x="3861196" y="2902024"/>
              <a:ext cx="747956" cy="820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1917" tIns="60958" rIns="121917" bIns="6095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i="1" dirty="0" smtClean="0"/>
                <a:t>ate</a:t>
              </a:r>
              <a:endParaRPr lang="en-US" altLang="en-US" i="1" dirty="0"/>
            </a:p>
          </p:txBody>
        </p:sp>
        <p:sp>
          <p:nvSpPr>
            <p:cNvPr id="53" name="TextBox 1"/>
            <p:cNvSpPr txBox="1">
              <a:spLocks noChangeArrowheads="1"/>
            </p:cNvSpPr>
            <p:nvPr/>
          </p:nvSpPr>
          <p:spPr bwMode="auto">
            <a:xfrm>
              <a:off x="3746326" y="1668360"/>
              <a:ext cx="770398" cy="47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1917" tIns="60958" rIns="121917" bIns="60958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500" dirty="0"/>
                <a:t>ROOT</a:t>
              </a:r>
            </a:p>
          </p:txBody>
        </p:sp>
        <p:cxnSp>
          <p:nvCxnSpPr>
            <p:cNvPr id="54" name="Straight Connector 3"/>
            <p:cNvCxnSpPr>
              <a:cxnSpLocks noChangeShapeType="1"/>
              <a:stCxn id="53" idx="2"/>
              <a:endCxn id="31" idx="0"/>
            </p:cNvCxnSpPr>
            <p:nvPr/>
          </p:nvCxnSpPr>
          <p:spPr bwMode="auto">
            <a:xfrm>
              <a:off x="4131525" y="2140279"/>
              <a:ext cx="103649" cy="76174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5" name="TextBox 54"/>
          <p:cNvSpPr txBox="1"/>
          <p:nvPr/>
        </p:nvSpPr>
        <p:spPr>
          <a:xfrm>
            <a:off x="4198079" y="1738262"/>
            <a:ext cx="514628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i="1" dirty="0" smtClean="0"/>
              <a:t>root</a:t>
            </a:r>
            <a:endParaRPr lang="en-US" i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634669" y="3744435"/>
            <a:ext cx="6433255" cy="374689"/>
            <a:chOff x="1634669" y="4992585"/>
            <a:chExt cx="6433255" cy="499585"/>
          </a:xfrm>
        </p:grpSpPr>
        <p:sp>
          <p:nvSpPr>
            <p:cNvPr id="56" name="TextBox 55"/>
            <p:cNvSpPr txBox="1"/>
            <p:nvPr/>
          </p:nvSpPr>
          <p:spPr>
            <a:xfrm>
              <a:off x="1634669" y="4999068"/>
              <a:ext cx="466794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det</a:t>
              </a:r>
              <a:endParaRPr lang="en-US" i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193025" y="4999728"/>
              <a:ext cx="466794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det</a:t>
              </a:r>
              <a:endParaRPr lang="en-US" i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74536" y="4999728"/>
              <a:ext cx="466794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det</a:t>
              </a:r>
              <a:endParaRPr lang="en-US" i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72889" y="4992585"/>
              <a:ext cx="595035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case</a:t>
              </a:r>
              <a:endParaRPr lang="en-US" i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712535" y="2754369"/>
            <a:ext cx="4073894" cy="410002"/>
            <a:chOff x="2712535" y="3672496"/>
            <a:chExt cx="4073894" cy="546669"/>
          </a:xfrm>
        </p:grpSpPr>
        <p:sp>
          <p:nvSpPr>
            <p:cNvPr id="60" name="TextBox 59"/>
            <p:cNvSpPr txBox="1"/>
            <p:nvPr/>
          </p:nvSpPr>
          <p:spPr>
            <a:xfrm>
              <a:off x="2712535" y="3726723"/>
              <a:ext cx="684803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nsubj</a:t>
              </a:r>
              <a:endParaRPr lang="en-US" i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65744" y="3726723"/>
              <a:ext cx="595035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dobj</a:t>
              </a:r>
              <a:endParaRPr lang="en-US" i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88802" y="3672496"/>
              <a:ext cx="697627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nmod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6535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27651" name="Picture 4" descr="bc-horn-example0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85850"/>
            <a:ext cx="3176588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9968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28675" name="Picture 4" descr="bc-horn-example0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85850"/>
            <a:ext cx="3176588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86075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29699" name="Picture 4" descr="bc-horn-example09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85850"/>
            <a:ext cx="3176588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2964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chaining example</a:t>
            </a:r>
          </a:p>
        </p:txBody>
      </p:sp>
      <p:pic>
        <p:nvPicPr>
          <p:cNvPr id="30723" name="Picture 4" descr="bc-horn-example1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85850"/>
            <a:ext cx="3176588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72547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Forward vs. backward chaining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45" y="1283793"/>
            <a:ext cx="8889663" cy="35062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FC is </a:t>
            </a:r>
            <a:r>
              <a:rPr lang="en-US" altLang="en-US" sz="2400" dirty="0">
                <a:solidFill>
                  <a:schemeClr val="accent2"/>
                </a:solidFill>
              </a:rPr>
              <a:t>data-driven</a:t>
            </a:r>
            <a:r>
              <a:rPr lang="en-US" altLang="en-US" sz="2400" dirty="0"/>
              <a:t>, automatic, unconscious processing,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e.g., object recognition, routine decisions</a:t>
            </a:r>
          </a:p>
          <a:p>
            <a:pPr lvl="4"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May do lots of work that is irrelevant to the goal </a:t>
            </a:r>
          </a:p>
          <a:p>
            <a:pPr lvl="4"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BC is </a:t>
            </a:r>
            <a:r>
              <a:rPr lang="en-US" altLang="en-US" sz="2400" dirty="0">
                <a:solidFill>
                  <a:schemeClr val="accent2"/>
                </a:solidFill>
              </a:rPr>
              <a:t>goal-driven</a:t>
            </a:r>
            <a:r>
              <a:rPr lang="en-US" altLang="en-US" sz="2400" dirty="0"/>
              <a:t>, appropriate for problem-solving,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e.g., Where are my keys? How do I get into a PhD program?</a:t>
            </a:r>
          </a:p>
          <a:p>
            <a:pPr lvl="4">
              <a:lnSpc>
                <a:spcPct val="90000"/>
              </a:lnSpc>
              <a:buFontTx/>
              <a:buNone/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Complexity of BC can be </a:t>
            </a:r>
            <a:r>
              <a:rPr lang="en-US" altLang="en-US" sz="2400" dirty="0">
                <a:solidFill>
                  <a:srgbClr val="FF0000"/>
                </a:solidFill>
              </a:rPr>
              <a:t>much less </a:t>
            </a:r>
            <a:r>
              <a:rPr lang="en-US" altLang="en-US" sz="2400" dirty="0"/>
              <a:t>than linear in size of KB</a:t>
            </a:r>
          </a:p>
        </p:txBody>
      </p:sp>
    </p:spTree>
    <p:extLst>
      <p:ext uri="{BB962C8B-B14F-4D97-AF65-F5344CB8AC3E}">
        <p14:creationId xmlns:p14="http://schemas.microsoft.com/office/powerpoint/2010/main" val="150516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Efficient propositional inference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en-US" sz="2400" dirty="0"/>
              <a:t>Two families of efficient algorithms for propositional inference:</a:t>
            </a:r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/>
              <a:t>Complete backtracking search algorithms</a:t>
            </a:r>
          </a:p>
          <a:p>
            <a:r>
              <a:rPr lang="en-US" altLang="en-US" sz="2400" dirty="0"/>
              <a:t>DPLL algorithm (Davis, Putnam, </a:t>
            </a:r>
            <a:r>
              <a:rPr lang="en-US" altLang="en-US" sz="2400" dirty="0" err="1"/>
              <a:t>Logemann</a:t>
            </a:r>
            <a:r>
              <a:rPr lang="en-US" altLang="en-US" sz="2400" dirty="0"/>
              <a:t>, Loveland)</a:t>
            </a:r>
          </a:p>
          <a:p>
            <a:r>
              <a:rPr lang="en-US" altLang="en-US" sz="2400" dirty="0"/>
              <a:t>Incomplete local search algorithms</a:t>
            </a:r>
          </a:p>
          <a:p>
            <a:pPr lvl="1"/>
            <a:r>
              <a:rPr lang="en-US" altLang="en-US" sz="2000" dirty="0" err="1">
                <a:latin typeface="Courier New" pitchFamily="49" charset="0"/>
              </a:rPr>
              <a:t>WalkSAT</a:t>
            </a:r>
            <a:r>
              <a:rPr lang="en-US" altLang="en-US" sz="2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12454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DPLL algorithm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4314"/>
            <a:ext cx="8229600" cy="3974248"/>
          </a:xfrm>
        </p:spPr>
        <p:txBody>
          <a:bodyPr>
            <a:normAutofit/>
          </a:bodyPr>
          <a:lstStyle/>
          <a:p>
            <a:pPr marL="381000" indent="-381000">
              <a:lnSpc>
                <a:spcPct val="110000"/>
              </a:lnSpc>
              <a:buFontTx/>
              <a:buNone/>
            </a:pPr>
            <a:r>
              <a:rPr lang="en-US" altLang="en-US" sz="1600" dirty="0"/>
              <a:t>Determine if an input propositional logic sentence (in CNF) is </a:t>
            </a:r>
            <a:r>
              <a:rPr lang="en-US" altLang="en-US" sz="1600" dirty="0" err="1"/>
              <a:t>satisfiable</a:t>
            </a:r>
            <a:r>
              <a:rPr lang="en-US" altLang="en-US" sz="1600" dirty="0"/>
              <a:t>.</a:t>
            </a:r>
          </a:p>
          <a:p>
            <a:pPr marL="2095500" lvl="4" indent="-266700">
              <a:lnSpc>
                <a:spcPct val="110000"/>
              </a:lnSpc>
              <a:buFontTx/>
              <a:buNone/>
            </a:pPr>
            <a:endParaRPr lang="en-US" altLang="en-US" sz="1100" dirty="0"/>
          </a:p>
          <a:p>
            <a:pPr marL="381000" indent="-381000">
              <a:lnSpc>
                <a:spcPct val="110000"/>
              </a:lnSpc>
              <a:buFontTx/>
              <a:buNone/>
            </a:pPr>
            <a:r>
              <a:rPr lang="en-US" altLang="en-US" sz="1600" dirty="0"/>
              <a:t>Improvements over truth table enumeration:</a:t>
            </a:r>
          </a:p>
          <a:p>
            <a:pPr marL="800100" lvl="1" indent="-342900">
              <a:lnSpc>
                <a:spcPct val="110000"/>
              </a:lnSpc>
              <a:buFontTx/>
              <a:buAutoNum type="arabicPeriod"/>
            </a:pPr>
            <a:r>
              <a:rPr lang="en-US" altLang="en-US" sz="1400" dirty="0"/>
              <a:t>Early termination</a:t>
            </a:r>
          </a:p>
          <a:p>
            <a:pPr marL="1219200" lvl="2" indent="-304800">
              <a:lnSpc>
                <a:spcPct val="110000"/>
              </a:lnSpc>
              <a:buFontTx/>
              <a:buNone/>
            </a:pPr>
            <a:r>
              <a:rPr lang="en-US" altLang="en-US" sz="1200" dirty="0"/>
              <a:t>A clause is true if any literal is true.</a:t>
            </a:r>
          </a:p>
          <a:p>
            <a:pPr marL="1219200" lvl="2" indent="-304800">
              <a:lnSpc>
                <a:spcPct val="110000"/>
              </a:lnSpc>
              <a:buFontTx/>
              <a:buNone/>
            </a:pPr>
            <a:r>
              <a:rPr lang="en-US" altLang="en-US" sz="1200" dirty="0"/>
              <a:t>A sentence is false if any clause is false.</a:t>
            </a:r>
          </a:p>
          <a:p>
            <a:pPr marL="2095500" lvl="4" indent="-266700">
              <a:lnSpc>
                <a:spcPct val="110000"/>
              </a:lnSpc>
              <a:buFontTx/>
              <a:buNone/>
            </a:pPr>
            <a:endParaRPr lang="en-US" altLang="en-US" sz="1100" dirty="0"/>
          </a:p>
          <a:p>
            <a:pPr marL="800100" lvl="1" indent="-342900">
              <a:lnSpc>
                <a:spcPct val="110000"/>
              </a:lnSpc>
              <a:buFontTx/>
              <a:buAutoNum type="arabicPeriod"/>
            </a:pPr>
            <a:r>
              <a:rPr lang="en-US" altLang="en-US" sz="1400" dirty="0"/>
              <a:t>Pure symbol heuristic</a:t>
            </a:r>
          </a:p>
          <a:p>
            <a:pPr marL="1219200" lvl="2" indent="-304800">
              <a:lnSpc>
                <a:spcPct val="110000"/>
              </a:lnSpc>
              <a:buFontTx/>
              <a:buNone/>
            </a:pPr>
            <a:r>
              <a:rPr lang="en-US" altLang="en-US" sz="1200" dirty="0"/>
              <a:t>Pure symbol: always appears with the same "sign" in all clauses. </a:t>
            </a:r>
          </a:p>
          <a:p>
            <a:pPr marL="1219200" lvl="2" indent="-304800">
              <a:lnSpc>
                <a:spcPct val="110000"/>
              </a:lnSpc>
              <a:buFontTx/>
              <a:buNone/>
            </a:pPr>
            <a:r>
              <a:rPr lang="en-US" altLang="en-US" sz="1200" dirty="0"/>
              <a:t>e.g., In the three clauses (A </a:t>
            </a:r>
            <a:r>
              <a:rPr lang="en-US" altLang="en-US" sz="1200" dirty="0">
                <a:sym typeface="Symbol" pitchFamily="18" charset="2"/>
              </a:rPr>
              <a:t></a:t>
            </a:r>
            <a:r>
              <a:rPr lang="en-US" altLang="en-US" sz="1200" dirty="0"/>
              <a:t> </a:t>
            </a:r>
            <a:r>
              <a:rPr lang="en-US" altLang="en-US" sz="1200" dirty="0">
                <a:sym typeface="Symbol" pitchFamily="18" charset="2"/>
              </a:rPr>
              <a:t></a:t>
            </a:r>
            <a:r>
              <a:rPr lang="en-US" altLang="en-US" sz="1200" dirty="0"/>
              <a:t>B), (</a:t>
            </a:r>
            <a:r>
              <a:rPr lang="en-US" altLang="en-US" sz="1200" dirty="0">
                <a:sym typeface="Symbol" pitchFamily="18" charset="2"/>
              </a:rPr>
              <a:t></a:t>
            </a:r>
            <a:r>
              <a:rPr lang="en-US" altLang="en-US" sz="1200" dirty="0"/>
              <a:t>B </a:t>
            </a:r>
            <a:r>
              <a:rPr lang="en-US" altLang="en-US" sz="1200" dirty="0">
                <a:sym typeface="Symbol" pitchFamily="18" charset="2"/>
              </a:rPr>
              <a:t></a:t>
            </a:r>
            <a:r>
              <a:rPr lang="en-US" altLang="en-US" sz="1200" dirty="0"/>
              <a:t>  </a:t>
            </a:r>
            <a:r>
              <a:rPr lang="en-US" altLang="en-US" sz="1200" dirty="0">
                <a:cs typeface="Arial" charset="0"/>
                <a:sym typeface="Symbol" pitchFamily="18" charset="2"/>
              </a:rPr>
              <a:t></a:t>
            </a:r>
            <a:r>
              <a:rPr lang="en-US" altLang="en-US" sz="1200" dirty="0"/>
              <a:t>C), (C </a:t>
            </a:r>
            <a:r>
              <a:rPr lang="en-US" altLang="en-US" sz="1200" dirty="0">
                <a:sym typeface="Symbol" pitchFamily="18" charset="2"/>
              </a:rPr>
              <a:t></a:t>
            </a:r>
            <a:r>
              <a:rPr lang="en-US" altLang="en-US" sz="1200" dirty="0"/>
              <a:t> A), A and B are pure, C is impure. </a:t>
            </a:r>
          </a:p>
          <a:p>
            <a:pPr marL="1219200" lvl="2" indent="-304800">
              <a:lnSpc>
                <a:spcPct val="110000"/>
              </a:lnSpc>
              <a:buFontTx/>
              <a:buNone/>
            </a:pPr>
            <a:r>
              <a:rPr lang="en-US" altLang="en-US" sz="1200" dirty="0"/>
              <a:t>Make a pure symbol literal true.</a:t>
            </a:r>
          </a:p>
          <a:p>
            <a:pPr marL="2095500" lvl="4" indent="-266700">
              <a:lnSpc>
                <a:spcPct val="110000"/>
              </a:lnSpc>
              <a:buFontTx/>
              <a:buNone/>
            </a:pPr>
            <a:endParaRPr lang="en-US" altLang="en-US" sz="1100" dirty="0"/>
          </a:p>
          <a:p>
            <a:pPr marL="800100" lvl="1" indent="-342900">
              <a:lnSpc>
                <a:spcPct val="110000"/>
              </a:lnSpc>
              <a:buFontTx/>
              <a:buAutoNum type="arabicPeriod"/>
            </a:pPr>
            <a:r>
              <a:rPr lang="en-US" altLang="en-US" sz="1400" dirty="0"/>
              <a:t>Unit clause heuristic</a:t>
            </a:r>
          </a:p>
          <a:p>
            <a:pPr marL="1219200" lvl="2" indent="-304800">
              <a:lnSpc>
                <a:spcPct val="110000"/>
              </a:lnSpc>
              <a:buFontTx/>
              <a:buNone/>
            </a:pPr>
            <a:r>
              <a:rPr lang="en-US" altLang="en-US" sz="1200" dirty="0"/>
              <a:t>Unit clause: only one literal in the clause</a:t>
            </a:r>
          </a:p>
          <a:p>
            <a:pPr marL="1219200" lvl="2" indent="-304800">
              <a:lnSpc>
                <a:spcPct val="110000"/>
              </a:lnSpc>
              <a:buFontTx/>
              <a:buNone/>
            </a:pPr>
            <a:r>
              <a:rPr lang="en-US" altLang="en-US" sz="1200" dirty="0"/>
              <a:t>The only literal in a unit clause must be true.</a:t>
            </a:r>
          </a:p>
        </p:txBody>
      </p:sp>
    </p:spTree>
    <p:extLst>
      <p:ext uri="{BB962C8B-B14F-4D97-AF65-F5344CB8AC3E}">
        <p14:creationId xmlns:p14="http://schemas.microsoft.com/office/powerpoint/2010/main" val="40482909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228969"/>
            <a:ext cx="8432800" cy="701843"/>
          </a:xfrm>
        </p:spPr>
        <p:txBody>
          <a:bodyPr/>
          <a:lstStyle/>
          <a:p>
            <a:r>
              <a:rPr lang="en-US" altLang="en-US" dirty="0"/>
              <a:t>The DPLL algorithm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129" y="980814"/>
            <a:ext cx="5729982" cy="398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47999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err="1">
                <a:latin typeface="Courier New" pitchFamily="49" charset="0"/>
              </a:rPr>
              <a:t>WalkSAT</a:t>
            </a:r>
            <a:r>
              <a:rPr lang="en-US" altLang="en-US" dirty="0"/>
              <a:t> algorithm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61753"/>
            <a:ext cx="8229600" cy="3228250"/>
          </a:xfrm>
        </p:spPr>
        <p:txBody>
          <a:bodyPr/>
          <a:lstStyle/>
          <a:p>
            <a:r>
              <a:rPr lang="en-US" altLang="en-US" sz="2400" dirty="0"/>
              <a:t>Incomplete, local search algorithm</a:t>
            </a:r>
          </a:p>
          <a:p>
            <a:r>
              <a:rPr lang="en-US" altLang="en-US" sz="2400" dirty="0"/>
              <a:t>Evaluation function: The min-conflict heuristic of minimizing the number of unsatisfied clauses</a:t>
            </a:r>
          </a:p>
          <a:p>
            <a:r>
              <a:rPr lang="en-US" altLang="en-US" sz="2400" dirty="0"/>
              <a:t>Balance between greediness and randomness</a:t>
            </a:r>
          </a:p>
        </p:txBody>
      </p:sp>
    </p:spTree>
    <p:extLst>
      <p:ext uri="{BB962C8B-B14F-4D97-AF65-F5344CB8AC3E}">
        <p14:creationId xmlns:p14="http://schemas.microsoft.com/office/powerpoint/2010/main" val="40863124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itchFamily="49" charset="0"/>
              </a:rPr>
              <a:t>WalkSAT</a:t>
            </a:r>
            <a:r>
              <a:rPr lang="en-US" altLang="en-US"/>
              <a:t> algorithm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7" y="1094314"/>
            <a:ext cx="747712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9011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16" y="218014"/>
            <a:ext cx="8432800" cy="701843"/>
          </a:xfrm>
        </p:spPr>
        <p:txBody>
          <a:bodyPr lIns="68580" tIns="34290" rIns="68580" bIns="34290"/>
          <a:lstStyle/>
          <a:p>
            <a:r>
              <a:rPr lang="en-US" dirty="0" smtClean="0"/>
              <a:t>Language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68" y="1146008"/>
            <a:ext cx="8746958" cy="3714750"/>
          </a:xfrm>
        </p:spPr>
        <p:txBody>
          <a:bodyPr>
            <a:normAutofit/>
          </a:bodyPr>
          <a:lstStyle/>
          <a:p>
            <a:r>
              <a:rPr lang="en-US" dirty="0" smtClean="0"/>
              <a:t>Semantic Analysis</a:t>
            </a:r>
          </a:p>
          <a:p>
            <a:pPr marL="742940" lvl="2" indent="0">
              <a:buNone/>
            </a:pPr>
            <a:r>
              <a:rPr lang="en-US" sz="1400" dirty="0"/>
              <a:t>Girl (g</a:t>
            </a:r>
            <a:r>
              <a:rPr lang="en-US" sz="1400" baseline="-25000" dirty="0"/>
              <a:t>1</a:t>
            </a:r>
            <a:r>
              <a:rPr lang="en-US" sz="1400" dirty="0"/>
              <a:t>)</a:t>
            </a:r>
          </a:p>
          <a:p>
            <a:pPr marL="742940" lvl="2" indent="0">
              <a:buNone/>
            </a:pPr>
            <a:r>
              <a:rPr lang="en-US" sz="1400" dirty="0"/>
              <a:t>Omelet (o</a:t>
            </a:r>
            <a:r>
              <a:rPr lang="en-US" sz="1400" baseline="-25000" dirty="0"/>
              <a:t>1</a:t>
            </a:r>
            <a:r>
              <a:rPr lang="en-US" sz="1400" dirty="0"/>
              <a:t>)</a:t>
            </a:r>
          </a:p>
          <a:p>
            <a:pPr marL="742940" lvl="2" indent="0">
              <a:buNone/>
            </a:pPr>
            <a:r>
              <a:rPr lang="en-US" sz="1400" dirty="0"/>
              <a:t>Fork (f</a:t>
            </a:r>
            <a:r>
              <a:rPr lang="en-US" sz="1400" baseline="-25000" dirty="0"/>
              <a:t>1</a:t>
            </a:r>
            <a:r>
              <a:rPr lang="en-US" sz="1400" dirty="0"/>
              <a:t>)</a:t>
            </a:r>
          </a:p>
          <a:p>
            <a:pPr marL="742940" lvl="2" indent="0">
              <a:buNone/>
            </a:pPr>
            <a:r>
              <a:rPr lang="en-US" sz="1400" dirty="0"/>
              <a:t>Eating (e</a:t>
            </a:r>
            <a:r>
              <a:rPr lang="en-US" sz="1400" baseline="-25000" dirty="0"/>
              <a:t>1</a:t>
            </a:r>
            <a:r>
              <a:rPr lang="en-US" sz="1400" dirty="0"/>
              <a:t>)</a:t>
            </a:r>
            <a:r>
              <a:rPr lang="en-US" sz="1400" dirty="0">
                <a:sym typeface="Symbol"/>
              </a:rPr>
              <a:t></a:t>
            </a:r>
            <a:r>
              <a:rPr lang="en-US" sz="1400" dirty="0"/>
              <a:t>Eater (e</a:t>
            </a:r>
            <a:r>
              <a:rPr lang="en-US" sz="1400" baseline="-25000" dirty="0"/>
              <a:t>1</a:t>
            </a:r>
            <a:r>
              <a:rPr lang="en-US" sz="1400" dirty="0"/>
              <a:t>,g</a:t>
            </a:r>
            <a:r>
              <a:rPr lang="en-US" sz="1400" baseline="-25000" dirty="0"/>
              <a:t>1</a:t>
            </a:r>
            <a:r>
              <a:rPr lang="en-US" sz="1400" dirty="0"/>
              <a:t>)</a:t>
            </a:r>
            <a:r>
              <a:rPr lang="en-US" sz="1400" dirty="0">
                <a:sym typeface="Symbol"/>
              </a:rPr>
              <a:t></a:t>
            </a:r>
            <a:r>
              <a:rPr lang="en-US" sz="1400" dirty="0"/>
              <a:t>Eaten (e</a:t>
            </a:r>
            <a:r>
              <a:rPr lang="en-US" sz="1400" baseline="-25000" dirty="0"/>
              <a:t>1</a:t>
            </a:r>
            <a:r>
              <a:rPr lang="en-US" sz="1400" dirty="0"/>
              <a:t>,o</a:t>
            </a:r>
            <a:r>
              <a:rPr lang="en-US" sz="1400" baseline="-25000" dirty="0"/>
              <a:t>1</a:t>
            </a:r>
            <a:r>
              <a:rPr lang="en-US" sz="1400" dirty="0"/>
              <a:t>)</a:t>
            </a:r>
            <a:r>
              <a:rPr lang="en-US" sz="1400" dirty="0">
                <a:sym typeface="Symbol"/>
              </a:rPr>
              <a:t></a:t>
            </a:r>
            <a:r>
              <a:rPr lang="en-US" sz="1400" dirty="0"/>
              <a:t>Instrument (e</a:t>
            </a:r>
            <a:r>
              <a:rPr lang="en-US" sz="1400" baseline="-25000" dirty="0"/>
              <a:t>1</a:t>
            </a:r>
            <a:r>
              <a:rPr lang="en-US" sz="1400" dirty="0"/>
              <a:t>,f</a:t>
            </a:r>
            <a:r>
              <a:rPr lang="en-US" sz="1400" baseline="-25000" dirty="0"/>
              <a:t>1</a:t>
            </a:r>
            <a:r>
              <a:rPr lang="en-US" sz="1400" dirty="0"/>
              <a:t>)</a:t>
            </a:r>
          </a:p>
          <a:p>
            <a:r>
              <a:rPr lang="en-US" dirty="0" smtClean="0"/>
              <a:t>World Knowledge</a:t>
            </a:r>
          </a:p>
          <a:p>
            <a:pPr marL="742940" lvl="2" indent="0">
              <a:buNone/>
            </a:pPr>
            <a:r>
              <a:rPr lang="en-US" sz="1400" dirty="0"/>
              <a:t>Omelet (X)</a:t>
            </a:r>
            <a:r>
              <a:rPr lang="en-US" sz="1400" dirty="0">
                <a:sym typeface="Symbol"/>
              </a:rPr>
              <a:t></a:t>
            </a:r>
            <a:r>
              <a:rPr lang="en-US" sz="1400" dirty="0"/>
              <a:t>Food (X)</a:t>
            </a:r>
          </a:p>
          <a:p>
            <a:r>
              <a:rPr lang="en-US" dirty="0" smtClean="0"/>
              <a:t>Inference</a:t>
            </a:r>
          </a:p>
          <a:p>
            <a:pPr marL="742940" lvl="2" indent="0">
              <a:buNone/>
            </a:pPr>
            <a:r>
              <a:rPr lang="en-US" sz="1400" dirty="0"/>
              <a:t>Hungry (Z,t</a:t>
            </a:r>
            <a:r>
              <a:rPr lang="en-US" sz="1400" baseline="-25000" dirty="0"/>
              <a:t>0</a:t>
            </a:r>
            <a:r>
              <a:rPr lang="en-US" sz="1400" dirty="0"/>
              <a:t>)</a:t>
            </a:r>
            <a:r>
              <a:rPr lang="en-US" sz="1400" dirty="0">
                <a:sym typeface="Symbol"/>
              </a:rPr>
              <a:t></a:t>
            </a:r>
            <a:r>
              <a:rPr lang="en-US" sz="1400" dirty="0"/>
              <a:t>Eater (e</a:t>
            </a:r>
            <a:r>
              <a:rPr lang="en-US" sz="1400" baseline="-25000" dirty="0"/>
              <a:t>1</a:t>
            </a:r>
            <a:r>
              <a:rPr lang="en-US" sz="1400" dirty="0"/>
              <a:t>,Z)</a:t>
            </a:r>
            <a:r>
              <a:rPr lang="en-US" sz="1400" dirty="0">
                <a:sym typeface="Symbol"/>
              </a:rPr>
              <a:t></a:t>
            </a:r>
            <a:r>
              <a:rPr lang="en-US" sz="1400" dirty="0"/>
              <a:t>Eaten (e</a:t>
            </a:r>
            <a:r>
              <a:rPr lang="en-US" sz="1400" baseline="-25000" dirty="0"/>
              <a:t>1</a:t>
            </a:r>
            <a:r>
              <a:rPr lang="en-US" sz="1400" dirty="0"/>
              <a:t>,Y)</a:t>
            </a:r>
            <a:r>
              <a:rPr lang="en-US" sz="1400" dirty="0">
                <a:sym typeface="Symbol"/>
              </a:rPr>
              <a:t></a:t>
            </a:r>
            <a:r>
              <a:rPr lang="en-US" sz="1400" dirty="0"/>
              <a:t>Time (e</a:t>
            </a:r>
            <a:r>
              <a:rPr lang="en-US" sz="1400" baseline="-25000" dirty="0"/>
              <a:t>1</a:t>
            </a:r>
            <a:r>
              <a:rPr lang="en-US" sz="1400" dirty="0"/>
              <a:t>,t</a:t>
            </a:r>
            <a:r>
              <a:rPr lang="en-US" sz="1400" baseline="-25000" dirty="0"/>
              <a:t>1</a:t>
            </a:r>
            <a:r>
              <a:rPr lang="en-US" sz="1400" dirty="0"/>
              <a:t>)</a:t>
            </a:r>
            <a:r>
              <a:rPr lang="en-US" sz="1400" dirty="0">
                <a:sym typeface="Symbol"/>
              </a:rPr>
              <a:t></a:t>
            </a:r>
            <a:r>
              <a:rPr lang="en-US" sz="1400" dirty="0"/>
              <a:t>Food (Y)</a:t>
            </a:r>
            <a:r>
              <a:rPr lang="en-US" sz="1400" dirty="0">
                <a:sym typeface="Symbol"/>
              </a:rPr>
              <a:t></a:t>
            </a:r>
            <a:r>
              <a:rPr lang="en-US" sz="1400" dirty="0"/>
              <a:t>Precedes (t</a:t>
            </a:r>
            <a:r>
              <a:rPr lang="en-US" sz="1400" baseline="-25000" dirty="0"/>
              <a:t>0</a:t>
            </a:r>
            <a:r>
              <a:rPr lang="en-US" sz="1400" dirty="0"/>
              <a:t>,t</a:t>
            </a:r>
            <a:r>
              <a:rPr lang="en-US" sz="1400" baseline="-25000" dirty="0"/>
              <a:t>1</a:t>
            </a:r>
            <a:r>
              <a:rPr lang="en-US" sz="1400" dirty="0"/>
              <a:t>)</a:t>
            </a:r>
            <a:r>
              <a:rPr lang="en-US" sz="1400" dirty="0">
                <a:sym typeface="Symbol"/>
              </a:rPr>
              <a:t></a:t>
            </a:r>
            <a:r>
              <a:rPr lang="en-US" sz="1400" dirty="0"/>
              <a:t>Hungry (Z,t</a:t>
            </a:r>
            <a:r>
              <a:rPr lang="en-US" sz="1400" baseline="-25000" dirty="0"/>
              <a:t>1</a:t>
            </a:r>
            <a:r>
              <a:rPr lang="en-US" sz="1400" dirty="0"/>
              <a:t>)</a:t>
            </a:r>
          </a:p>
          <a:p>
            <a:r>
              <a:rPr lang="en-US" dirty="0" smtClean="0"/>
              <a:t>Conclusion</a:t>
            </a:r>
          </a:p>
          <a:p>
            <a:pPr marL="742940" lvl="2" indent="0">
              <a:buNone/>
            </a:pPr>
            <a:r>
              <a:rPr lang="en-US" sz="1400" dirty="0">
                <a:sym typeface="Symbol"/>
              </a:rPr>
              <a:t></a:t>
            </a:r>
            <a:r>
              <a:rPr lang="en-US" sz="1400" dirty="0"/>
              <a:t>Hungry (g</a:t>
            </a:r>
            <a:r>
              <a:rPr lang="en-US" sz="1400" baseline="-25000" dirty="0"/>
              <a:t>1</a:t>
            </a:r>
            <a:r>
              <a:rPr lang="en-US" sz="1400" dirty="0"/>
              <a:t>,t</a:t>
            </a:r>
            <a:r>
              <a:rPr lang="en-US" sz="1400" baseline="-25000" dirty="0"/>
              <a:t>1</a:t>
            </a:r>
            <a:r>
              <a:rPr lang="en-US" sz="1400" dirty="0"/>
              <a:t>)</a:t>
            </a:r>
          </a:p>
          <a:p>
            <a:pPr marL="3429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7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Hard satisfiability problems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Consider random 3-CNF sentences. e.g.,</a:t>
            </a:r>
          </a:p>
          <a:p>
            <a:pPr>
              <a:buFontTx/>
              <a:buNone/>
            </a:pPr>
            <a:r>
              <a:rPr lang="en-US" altLang="en-US"/>
              <a:t>	(</a:t>
            </a:r>
            <a:r>
              <a:rPr lang="en-US" altLang="en-US">
                <a:sym typeface="Symbol" pitchFamily="18" charset="2"/>
              </a:rPr>
              <a:t></a:t>
            </a:r>
            <a:r>
              <a:rPr lang="en-US" altLang="en-US"/>
              <a:t>D </a:t>
            </a:r>
            <a:r>
              <a:rPr lang="en-US" altLang="en-US">
                <a:sym typeface="Symbol" pitchFamily="18" charset="2"/>
              </a:rPr>
              <a:t></a:t>
            </a:r>
            <a:r>
              <a:rPr lang="en-US" altLang="en-US"/>
              <a:t> </a:t>
            </a:r>
            <a:r>
              <a:rPr lang="en-US" altLang="en-US">
                <a:sym typeface="Symbol" pitchFamily="18" charset="2"/>
              </a:rPr>
              <a:t></a:t>
            </a:r>
            <a:r>
              <a:rPr lang="en-US" altLang="en-US"/>
              <a:t>B </a:t>
            </a:r>
            <a:r>
              <a:rPr lang="en-US" altLang="en-US">
                <a:sym typeface="Symbol" pitchFamily="18" charset="2"/>
              </a:rPr>
              <a:t></a:t>
            </a:r>
            <a:r>
              <a:rPr lang="en-US" altLang="en-US"/>
              <a:t> C) </a:t>
            </a:r>
            <a:r>
              <a:rPr lang="en-US" altLang="en-US">
                <a:sym typeface="Symbol" pitchFamily="18" charset="2"/>
              </a:rPr>
              <a:t></a:t>
            </a:r>
            <a:r>
              <a:rPr lang="en-US" altLang="en-US"/>
              <a:t> (B </a:t>
            </a:r>
            <a:r>
              <a:rPr lang="en-US" altLang="en-US">
                <a:sym typeface="Symbol" pitchFamily="18" charset="2"/>
              </a:rPr>
              <a:t></a:t>
            </a:r>
            <a:r>
              <a:rPr lang="en-US" altLang="en-US"/>
              <a:t> </a:t>
            </a:r>
            <a:r>
              <a:rPr lang="en-US" altLang="en-US">
                <a:sym typeface="Symbol" pitchFamily="18" charset="2"/>
              </a:rPr>
              <a:t></a:t>
            </a:r>
            <a:r>
              <a:rPr lang="en-US" altLang="en-US"/>
              <a:t>A </a:t>
            </a:r>
            <a:r>
              <a:rPr lang="en-US" altLang="en-US">
                <a:sym typeface="Symbol" pitchFamily="18" charset="2"/>
              </a:rPr>
              <a:t></a:t>
            </a:r>
            <a:r>
              <a:rPr lang="en-US" altLang="en-US"/>
              <a:t> </a:t>
            </a:r>
            <a:r>
              <a:rPr lang="en-US" altLang="en-US">
                <a:sym typeface="Symbol" pitchFamily="18" charset="2"/>
              </a:rPr>
              <a:t></a:t>
            </a:r>
            <a:r>
              <a:rPr lang="en-US" altLang="en-US"/>
              <a:t>C) </a:t>
            </a:r>
            <a:r>
              <a:rPr lang="en-US" altLang="en-US">
                <a:sym typeface="Symbol" pitchFamily="18" charset="2"/>
              </a:rPr>
              <a:t></a:t>
            </a:r>
            <a:r>
              <a:rPr lang="en-US" altLang="en-US"/>
              <a:t> (</a:t>
            </a:r>
            <a:r>
              <a:rPr lang="en-US" altLang="en-US">
                <a:sym typeface="Symbol" pitchFamily="18" charset="2"/>
              </a:rPr>
              <a:t></a:t>
            </a:r>
            <a:r>
              <a:rPr lang="en-US" altLang="en-US"/>
              <a:t>C </a:t>
            </a:r>
            <a:r>
              <a:rPr lang="en-US" altLang="en-US">
                <a:sym typeface="Symbol" pitchFamily="18" charset="2"/>
              </a:rPr>
              <a:t></a:t>
            </a:r>
            <a:r>
              <a:rPr lang="en-US" altLang="en-US"/>
              <a:t>  </a:t>
            </a:r>
            <a:r>
              <a:rPr lang="en-US" altLang="en-US">
                <a:sym typeface="Symbol" pitchFamily="18" charset="2"/>
              </a:rPr>
              <a:t></a:t>
            </a:r>
            <a:r>
              <a:rPr lang="en-US" altLang="en-US"/>
              <a:t>B </a:t>
            </a:r>
            <a:r>
              <a:rPr lang="en-US" altLang="en-US">
                <a:sym typeface="Symbol" pitchFamily="18" charset="2"/>
              </a:rPr>
              <a:t></a:t>
            </a:r>
            <a:r>
              <a:rPr lang="en-US" altLang="en-US"/>
              <a:t> E) </a:t>
            </a:r>
            <a:r>
              <a:rPr lang="en-US" altLang="en-US">
                <a:sym typeface="Symbol" pitchFamily="18" charset="2"/>
              </a:rPr>
              <a:t></a:t>
            </a:r>
            <a:r>
              <a:rPr lang="en-US" altLang="en-US"/>
              <a:t> (E </a:t>
            </a:r>
            <a:r>
              <a:rPr lang="en-US" altLang="en-US">
                <a:sym typeface="Symbol" pitchFamily="18" charset="2"/>
              </a:rPr>
              <a:t></a:t>
            </a:r>
            <a:r>
              <a:rPr lang="en-US" altLang="en-US"/>
              <a:t> </a:t>
            </a:r>
            <a:r>
              <a:rPr lang="en-US" altLang="en-US">
                <a:sym typeface="Symbol" pitchFamily="18" charset="2"/>
              </a:rPr>
              <a:t></a:t>
            </a:r>
            <a:r>
              <a:rPr lang="en-US" altLang="en-US"/>
              <a:t>D </a:t>
            </a:r>
            <a:r>
              <a:rPr lang="en-US" altLang="en-US">
                <a:sym typeface="Symbol" pitchFamily="18" charset="2"/>
              </a:rPr>
              <a:t></a:t>
            </a:r>
            <a:r>
              <a:rPr lang="en-US" altLang="en-US"/>
              <a:t> B) </a:t>
            </a:r>
            <a:r>
              <a:rPr lang="en-US" altLang="en-US">
                <a:sym typeface="Symbol" pitchFamily="18" charset="2"/>
              </a:rPr>
              <a:t></a:t>
            </a:r>
            <a:r>
              <a:rPr lang="en-US" altLang="en-US"/>
              <a:t> (B </a:t>
            </a:r>
            <a:r>
              <a:rPr lang="en-US" altLang="en-US">
                <a:sym typeface="Symbol" pitchFamily="18" charset="2"/>
              </a:rPr>
              <a:t></a:t>
            </a:r>
            <a:r>
              <a:rPr lang="en-US" altLang="en-US"/>
              <a:t> E </a:t>
            </a:r>
            <a:r>
              <a:rPr lang="en-US" altLang="en-US">
                <a:sym typeface="Symbol" pitchFamily="18" charset="2"/>
              </a:rPr>
              <a:t></a:t>
            </a:r>
            <a:r>
              <a:rPr lang="en-US" altLang="en-US"/>
              <a:t> </a:t>
            </a:r>
            <a:r>
              <a:rPr lang="en-US" altLang="en-US">
                <a:sym typeface="Symbol" pitchFamily="18" charset="2"/>
              </a:rPr>
              <a:t></a:t>
            </a:r>
            <a:r>
              <a:rPr lang="en-US" altLang="en-US"/>
              <a:t>C)</a:t>
            </a:r>
          </a:p>
          <a:p>
            <a:pPr lvl="4"/>
            <a:endParaRPr lang="en-US" altLang="en-US" i="1"/>
          </a:p>
          <a:p>
            <a:pPr lvl="1">
              <a:buFontTx/>
              <a:buNone/>
            </a:pPr>
            <a:r>
              <a:rPr lang="en-US" altLang="en-US" i="1"/>
              <a:t>m </a:t>
            </a:r>
            <a:r>
              <a:rPr lang="en-US" altLang="en-US"/>
              <a:t>= number of clauses </a:t>
            </a:r>
          </a:p>
          <a:p>
            <a:pPr lvl="1">
              <a:buFontTx/>
              <a:buNone/>
            </a:pPr>
            <a:r>
              <a:rPr lang="en-US" altLang="en-US" i="1"/>
              <a:t>n </a:t>
            </a:r>
            <a:r>
              <a:rPr lang="en-US" altLang="en-US"/>
              <a:t>= number of symbols</a:t>
            </a:r>
          </a:p>
          <a:p>
            <a:pPr lvl="4"/>
            <a:endParaRPr lang="en-US" altLang="en-US"/>
          </a:p>
          <a:p>
            <a:pPr lvl="1"/>
            <a:r>
              <a:rPr lang="en-US" altLang="en-US"/>
              <a:t>Hard problems seem to cluster near </a:t>
            </a:r>
            <a:r>
              <a:rPr lang="en-US" altLang="en-US" i="1"/>
              <a:t>m/n</a:t>
            </a:r>
            <a:r>
              <a:rPr lang="en-US" altLang="en-US"/>
              <a:t> = 4.3 (critical point)</a:t>
            </a:r>
          </a:p>
        </p:txBody>
      </p:sp>
    </p:spTree>
    <p:extLst>
      <p:ext uri="{BB962C8B-B14F-4D97-AF65-F5344CB8AC3E}">
        <p14:creationId xmlns:p14="http://schemas.microsoft.com/office/powerpoint/2010/main" val="28838865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Hard satisfiability problems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184" y="974956"/>
            <a:ext cx="5675208" cy="324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4320778"/>
            <a:ext cx="8229600" cy="6512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rgbClr val="011C3C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800" dirty="0"/>
              <a:t>Median runtime for 100 </a:t>
            </a:r>
            <a:r>
              <a:rPr lang="en-US" altLang="en-US" sz="2800" dirty="0" err="1">
                <a:solidFill>
                  <a:schemeClr val="accent2"/>
                </a:solidFill>
              </a:rPr>
              <a:t>satisfiable</a:t>
            </a:r>
            <a:r>
              <a:rPr lang="en-US" altLang="en-US" sz="2800" dirty="0"/>
              <a:t> random 3-CNF sentences, </a:t>
            </a:r>
            <a:r>
              <a:rPr lang="en-US" altLang="en-US" sz="2800" i="1" dirty="0"/>
              <a:t>n</a:t>
            </a:r>
            <a:r>
              <a:rPr lang="en-US" altLang="en-US" sz="2800" dirty="0"/>
              <a:t> = 50</a:t>
            </a:r>
          </a:p>
        </p:txBody>
      </p:sp>
    </p:spTree>
    <p:extLst>
      <p:ext uri="{BB962C8B-B14F-4D97-AF65-F5344CB8AC3E}">
        <p14:creationId xmlns:p14="http://schemas.microsoft.com/office/powerpoint/2010/main" val="1565133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Inference-based agents in the wumpus world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61753"/>
            <a:ext cx="8229600" cy="336752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en-US" sz="2800" dirty="0"/>
              <a:t>A </a:t>
            </a:r>
            <a:r>
              <a:rPr lang="en-US" altLang="en-US" sz="2800" dirty="0" err="1"/>
              <a:t>wumpus</a:t>
            </a:r>
            <a:r>
              <a:rPr lang="en-US" altLang="en-US" sz="2800" dirty="0"/>
              <a:t>-world agent using propositional logic:</a:t>
            </a:r>
          </a:p>
          <a:p>
            <a:pPr lvl="1">
              <a:lnSpc>
                <a:spcPct val="120000"/>
              </a:lnSpc>
              <a:buFontTx/>
              <a:buNone/>
            </a:pPr>
            <a:endParaRPr lang="en-US" altLang="en-US" sz="2400" dirty="0">
              <a:sym typeface="Symbol" pitchFamily="18" charset="2"/>
            </a:endParaRP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400" dirty="0">
                <a:sym typeface="Symbol" pitchFamily="18" charset="2"/>
              </a:rPr>
              <a:t></a:t>
            </a:r>
            <a:r>
              <a:rPr lang="en-US" altLang="en-US" sz="2400" dirty="0"/>
              <a:t>P</a:t>
            </a:r>
            <a:r>
              <a:rPr lang="en-US" altLang="en-US" sz="2400" baseline="-25000" dirty="0"/>
              <a:t>1,1</a:t>
            </a:r>
            <a:r>
              <a:rPr lang="en-US" altLang="en-US" sz="24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400" dirty="0">
                <a:sym typeface="Symbol" pitchFamily="18" charset="2"/>
              </a:rPr>
              <a:t></a:t>
            </a:r>
            <a:r>
              <a:rPr lang="en-US" altLang="en-US" sz="2400" dirty="0"/>
              <a:t>W</a:t>
            </a:r>
            <a:r>
              <a:rPr lang="en-US" altLang="en-US" sz="2400" baseline="-25000" dirty="0"/>
              <a:t>1,1</a:t>
            </a:r>
            <a:r>
              <a:rPr lang="en-US" altLang="en-US" sz="24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400" dirty="0" err="1"/>
              <a:t>B</a:t>
            </a:r>
            <a:r>
              <a:rPr lang="en-US" altLang="en-US" sz="2400" baseline="-25000" dirty="0" err="1"/>
              <a:t>x,y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</a:t>
            </a:r>
            <a:r>
              <a:rPr lang="en-US" altLang="en-US" sz="2400" dirty="0"/>
              <a:t> (P</a:t>
            </a:r>
            <a:r>
              <a:rPr lang="en-US" altLang="en-US" sz="2400" baseline="-25000" dirty="0"/>
              <a:t>x,y+1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</a:t>
            </a:r>
            <a:r>
              <a:rPr lang="en-US" altLang="en-US" sz="2400" dirty="0"/>
              <a:t> P</a:t>
            </a:r>
            <a:r>
              <a:rPr lang="en-US" altLang="en-US" sz="2400" baseline="-25000" dirty="0"/>
              <a:t>x,y-1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</a:t>
            </a:r>
            <a:r>
              <a:rPr lang="en-US" altLang="en-US" sz="2400" dirty="0"/>
              <a:t> P</a:t>
            </a:r>
            <a:r>
              <a:rPr lang="en-US" altLang="en-US" sz="2400" baseline="-25000" dirty="0"/>
              <a:t>x+1,y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</a:t>
            </a:r>
            <a:r>
              <a:rPr lang="en-US" altLang="en-US" sz="2400" dirty="0"/>
              <a:t> P</a:t>
            </a:r>
            <a:r>
              <a:rPr lang="en-US" altLang="en-US" sz="2400" baseline="-25000" dirty="0"/>
              <a:t>x-1,y</a:t>
            </a:r>
            <a:r>
              <a:rPr lang="en-US" altLang="en-US" sz="2400" dirty="0"/>
              <a:t>)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400" dirty="0" err="1"/>
              <a:t>S</a:t>
            </a:r>
            <a:r>
              <a:rPr lang="en-US" altLang="en-US" sz="2400" baseline="-25000" dirty="0" err="1"/>
              <a:t>x,y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</a:t>
            </a:r>
            <a:r>
              <a:rPr lang="en-US" altLang="en-US" sz="2400" dirty="0"/>
              <a:t> (W</a:t>
            </a:r>
            <a:r>
              <a:rPr lang="en-US" altLang="en-US" sz="2400" baseline="-25000" dirty="0"/>
              <a:t>x,y+1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</a:t>
            </a:r>
            <a:r>
              <a:rPr lang="en-US" altLang="en-US" sz="2400" dirty="0"/>
              <a:t> W</a:t>
            </a:r>
            <a:r>
              <a:rPr lang="en-US" altLang="en-US" sz="2400" baseline="-25000" dirty="0"/>
              <a:t>x,y-1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</a:t>
            </a:r>
            <a:r>
              <a:rPr lang="en-US" altLang="en-US" sz="2400" dirty="0"/>
              <a:t> W</a:t>
            </a:r>
            <a:r>
              <a:rPr lang="en-US" altLang="en-US" sz="2400" baseline="-25000" dirty="0"/>
              <a:t>x+1,y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</a:t>
            </a:r>
            <a:r>
              <a:rPr lang="en-US" altLang="en-US" sz="2400" dirty="0"/>
              <a:t> W</a:t>
            </a:r>
            <a:r>
              <a:rPr lang="en-US" altLang="en-US" sz="2400" baseline="-25000" dirty="0"/>
              <a:t>x-1,y</a:t>
            </a:r>
            <a:r>
              <a:rPr lang="en-US" altLang="en-US" sz="2400" dirty="0"/>
              <a:t>)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400" dirty="0"/>
              <a:t>W</a:t>
            </a:r>
            <a:r>
              <a:rPr lang="en-US" altLang="en-US" sz="2400" baseline="-25000" dirty="0"/>
              <a:t>1,1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</a:t>
            </a:r>
            <a:r>
              <a:rPr lang="en-US" altLang="en-US" sz="2400" dirty="0"/>
              <a:t> W</a:t>
            </a:r>
            <a:r>
              <a:rPr lang="en-US" altLang="en-US" sz="2400" baseline="-25000" dirty="0"/>
              <a:t>1,2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</a:t>
            </a:r>
            <a:r>
              <a:rPr lang="en-US" altLang="en-US" sz="2400" dirty="0"/>
              <a:t> … </a:t>
            </a:r>
            <a:r>
              <a:rPr lang="en-US" altLang="en-US" sz="2400" dirty="0">
                <a:sym typeface="Symbol" pitchFamily="18" charset="2"/>
              </a:rPr>
              <a:t></a:t>
            </a:r>
            <a:r>
              <a:rPr lang="en-US" altLang="en-US" sz="2400" dirty="0"/>
              <a:t> W</a:t>
            </a:r>
            <a:r>
              <a:rPr lang="en-US" altLang="en-US" sz="2400" baseline="-25000" dirty="0"/>
              <a:t>4,4</a:t>
            </a:r>
            <a:r>
              <a:rPr lang="en-US" altLang="en-US" sz="24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400" dirty="0">
                <a:sym typeface="Symbol" pitchFamily="18" charset="2"/>
              </a:rPr>
              <a:t></a:t>
            </a:r>
            <a:r>
              <a:rPr lang="en-US" altLang="en-US" sz="2400" dirty="0"/>
              <a:t>W</a:t>
            </a:r>
            <a:r>
              <a:rPr lang="en-US" altLang="en-US" sz="2400" baseline="-25000" dirty="0"/>
              <a:t>1,1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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</a:t>
            </a:r>
            <a:r>
              <a:rPr lang="en-US" altLang="en-US" sz="2400" dirty="0"/>
              <a:t>W</a:t>
            </a:r>
            <a:r>
              <a:rPr lang="en-US" altLang="en-US" sz="2400" baseline="-25000" dirty="0"/>
              <a:t>1,2</a:t>
            </a:r>
            <a:r>
              <a:rPr lang="en-US" altLang="en-US" sz="24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400" dirty="0">
                <a:sym typeface="Symbol" pitchFamily="18" charset="2"/>
              </a:rPr>
              <a:t></a:t>
            </a:r>
            <a:r>
              <a:rPr lang="en-US" altLang="en-US" sz="2400" dirty="0"/>
              <a:t>W</a:t>
            </a:r>
            <a:r>
              <a:rPr lang="en-US" altLang="en-US" sz="2400" baseline="-25000" dirty="0"/>
              <a:t>1,1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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</a:t>
            </a:r>
            <a:r>
              <a:rPr lang="en-US" altLang="en-US" sz="2400" dirty="0"/>
              <a:t>W</a:t>
            </a:r>
            <a:r>
              <a:rPr lang="en-US" altLang="en-US" sz="2400" baseline="-25000" dirty="0"/>
              <a:t>1,3</a:t>
            </a:r>
            <a:r>
              <a:rPr lang="en-US" altLang="en-US" sz="2400" dirty="0"/>
              <a:t>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400" dirty="0"/>
              <a:t>…
</a:t>
            </a:r>
          </a:p>
          <a:p>
            <a:pPr>
              <a:lnSpc>
                <a:spcPct val="120000"/>
              </a:lnSpc>
              <a:buFont typeface="Symbol"/>
              <a:buChar char="Þ"/>
            </a:pPr>
            <a:r>
              <a:rPr lang="en-US" altLang="en-US" sz="2800" dirty="0"/>
              <a:t>64 distinct proposition symbols, 155 sentences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4625662" y="312956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en-US" dirty="0">
                <a:latin typeface="Lucida Grande"/>
              </a:rPr>
              <a:t>Exactly one </a:t>
            </a:r>
            <a:r>
              <a:rPr lang="en-US" altLang="en-US" dirty="0" err="1">
                <a:latin typeface="Lucida Grande"/>
              </a:rPr>
              <a:t>wumpus</a:t>
            </a:r>
            <a:r>
              <a:rPr lang="en-US" altLang="en-US" dirty="0">
                <a:latin typeface="Lucida Grande"/>
              </a:rPr>
              <a:t> = at least one </a:t>
            </a:r>
            <a:r>
              <a:rPr lang="en-US" altLang="en-US" dirty="0" err="1">
                <a:latin typeface="Lucida Grande"/>
              </a:rPr>
              <a:t>wumpus</a:t>
            </a:r>
            <a:r>
              <a:rPr lang="en-US" altLang="en-US" dirty="0">
                <a:latin typeface="Lucida Grande"/>
              </a:rPr>
              <a:t> AND at most one </a:t>
            </a:r>
            <a:r>
              <a:rPr lang="en-US" altLang="en-US" dirty="0" err="1">
                <a:latin typeface="Lucida Grande"/>
              </a:rPr>
              <a:t>wumpus</a:t>
            </a:r>
            <a:endParaRPr lang="en-US" altLang="en-US" dirty="0"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28189443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4" t="14583" r="4688" b="20833"/>
          <a:stretch>
            <a:fillRect/>
          </a:stretch>
        </p:blipFill>
        <p:spPr bwMode="auto">
          <a:xfrm>
            <a:off x="457200" y="46686"/>
            <a:ext cx="8229600" cy="5096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70238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there was no stench in step 3 but there is stench in step 4?</a:t>
            </a:r>
          </a:p>
          <a:p>
            <a:r>
              <a:rPr lang="en-US" dirty="0"/>
              <a:t>We cannot assert “stench” to the KB at step 3 since “~stench” was already asserted at step 4.</a:t>
            </a:r>
          </a:p>
          <a:p>
            <a:r>
              <a:rPr lang="en-US" dirty="0"/>
              <a:t>What solution is there?</a:t>
            </a:r>
          </a:p>
          <a:p>
            <a:r>
              <a:rPr lang="en-US" dirty="0"/>
              <a:t>Stench</a:t>
            </a:r>
            <a:r>
              <a:rPr lang="en-US" baseline="30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6010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73372"/>
            <a:ext cx="8229600" cy="2702991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KB contains "physics" sentences for every single square</a:t>
            </a:r>
          </a:p>
          <a:p>
            <a:endParaRPr lang="en-US" altLang="en-US" sz="2000" dirty="0"/>
          </a:p>
          <a:p>
            <a:r>
              <a:rPr lang="en-US" altLang="en-US" sz="2000" dirty="0"/>
              <a:t>For every time </a:t>
            </a:r>
            <a:r>
              <a:rPr lang="en-US" altLang="en-US" sz="2000" i="1" dirty="0"/>
              <a:t>t</a:t>
            </a:r>
            <a:r>
              <a:rPr lang="en-US" altLang="en-US" sz="2000" dirty="0"/>
              <a:t> and every location [</a:t>
            </a:r>
            <a:r>
              <a:rPr lang="en-US" altLang="en-US" sz="2000" i="1" dirty="0" err="1"/>
              <a:t>x,y</a:t>
            </a:r>
            <a:r>
              <a:rPr lang="en-US" altLang="en-US" sz="2000" dirty="0"/>
              <a:t>],</a:t>
            </a:r>
          </a:p>
          <a:p>
            <a:pPr>
              <a:buFontTx/>
              <a:buNone/>
            </a:pPr>
            <a:r>
              <a:rPr lang="en-US" altLang="en-US" sz="2000" i="1" dirty="0" err="1"/>
              <a:t>L</a:t>
            </a:r>
            <a:r>
              <a:rPr lang="en-US" altLang="en-US" sz="2000" baseline="-25000" dirty="0" err="1"/>
              <a:t>x,y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itchFamily="18" charset="2"/>
              </a:rPr>
              <a:t></a:t>
            </a:r>
            <a:r>
              <a:rPr lang="en-US" altLang="en-US" sz="2000" dirty="0"/>
              <a:t> </a:t>
            </a:r>
            <a:r>
              <a:rPr lang="en-US" altLang="en-US" sz="2000" i="1" dirty="0" err="1"/>
              <a:t>FacingRight</a:t>
            </a:r>
            <a:r>
              <a:rPr lang="en-US" altLang="en-US" sz="2000" baseline="30000" dirty="0" err="1"/>
              <a:t>t</a:t>
            </a:r>
            <a:r>
              <a:rPr lang="en-US" altLang="en-US" sz="2000" i="1" dirty="0"/>
              <a:t> </a:t>
            </a:r>
            <a:r>
              <a:rPr lang="en-US" altLang="en-US" sz="2000" dirty="0">
                <a:sym typeface="Symbol" pitchFamily="18" charset="2"/>
              </a:rPr>
              <a:t></a:t>
            </a:r>
            <a:r>
              <a:rPr lang="en-US" altLang="en-US" sz="2000" dirty="0"/>
              <a:t> </a:t>
            </a:r>
            <a:r>
              <a:rPr lang="en-US" altLang="en-US" sz="2000" i="1" dirty="0" err="1"/>
              <a:t>Forward</a:t>
            </a:r>
            <a:r>
              <a:rPr lang="en-US" altLang="en-US" sz="2000" baseline="30000" dirty="0" err="1"/>
              <a:t>t</a:t>
            </a:r>
            <a:r>
              <a:rPr lang="en-US" altLang="en-US" sz="2000" i="1" dirty="0"/>
              <a:t> </a:t>
            </a:r>
            <a:r>
              <a:rPr lang="en-US" altLang="en-US" sz="2000" dirty="0">
                <a:sym typeface="Symbol" pitchFamily="18" charset="2"/>
              </a:rPr>
              <a:t></a:t>
            </a:r>
            <a:r>
              <a:rPr lang="en-US" altLang="en-US" sz="2000" dirty="0"/>
              <a:t> </a:t>
            </a:r>
            <a:r>
              <a:rPr lang="en-US" altLang="en-US" sz="2000" i="1" dirty="0"/>
              <a:t>L</a:t>
            </a:r>
            <a:r>
              <a:rPr lang="en-US" altLang="en-US" sz="2000" baseline="-25000" dirty="0"/>
              <a:t>x+1,y</a:t>
            </a:r>
            <a:r>
              <a:rPr lang="en-US" altLang="en-US" sz="2000" dirty="0"/>
              <a:t> </a:t>
            </a:r>
          </a:p>
          <a:p>
            <a:pPr>
              <a:buFontTx/>
              <a:buNone/>
            </a:pPr>
            <a:endParaRPr lang="en-US" altLang="en-US" sz="2000" dirty="0"/>
          </a:p>
          <a:p>
            <a:r>
              <a:rPr lang="en-US" altLang="en-US" sz="2000" dirty="0"/>
              <a:t>Rapid proliferation of clauses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Expressiveness limitation of propositional logic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4269724" y="3523240"/>
            <a:ext cx="2279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t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567211" y="3523240"/>
            <a:ext cx="2279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43318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225045"/>
            <a:ext cx="8432800" cy="701843"/>
          </a:xfrm>
        </p:spPr>
        <p:txBody>
          <a:bodyPr/>
          <a:lstStyle/>
          <a:p>
            <a:r>
              <a:rPr lang="en-US" altLang="en-US" dirty="0"/>
              <a:t>Summary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06976"/>
            <a:ext cx="8229600" cy="3851380"/>
          </a:xfrm>
        </p:spPr>
        <p:txBody>
          <a:bodyPr>
            <a:noAutofit/>
          </a:bodyPr>
          <a:lstStyle/>
          <a:p>
            <a:r>
              <a:rPr lang="en-US" altLang="en-US" sz="1800" dirty="0"/>
              <a:t>Logical agents apply </a:t>
            </a:r>
            <a:r>
              <a:rPr lang="en-US" altLang="en-US" sz="1800" dirty="0">
                <a:solidFill>
                  <a:schemeClr val="accent2"/>
                </a:solidFill>
              </a:rPr>
              <a:t>inference</a:t>
            </a:r>
            <a:r>
              <a:rPr lang="en-US" altLang="en-US" sz="1800" dirty="0"/>
              <a:t> to a </a:t>
            </a:r>
            <a:r>
              <a:rPr lang="en-US" altLang="en-US" sz="1800" dirty="0">
                <a:solidFill>
                  <a:schemeClr val="accent2"/>
                </a:solidFill>
              </a:rPr>
              <a:t>knowledge base</a:t>
            </a:r>
            <a:r>
              <a:rPr lang="en-US" altLang="en-US" sz="1800" dirty="0"/>
              <a:t> to derive new information and make decisions</a:t>
            </a:r>
          </a:p>
          <a:p>
            <a:r>
              <a:rPr lang="en-US" altLang="en-US" sz="1800" dirty="0"/>
              <a:t>Basic concepts of logic:</a:t>
            </a:r>
          </a:p>
          <a:p>
            <a:pPr lvl="1"/>
            <a:r>
              <a:rPr lang="en-US" altLang="en-US" sz="1600" dirty="0">
                <a:solidFill>
                  <a:schemeClr val="accent2"/>
                </a:solidFill>
              </a:rPr>
              <a:t>syntax</a:t>
            </a:r>
            <a:r>
              <a:rPr lang="en-US" altLang="en-US" sz="1600" dirty="0"/>
              <a:t>: formal structure of </a:t>
            </a:r>
            <a:r>
              <a:rPr lang="en-US" altLang="en-US" sz="1600" dirty="0">
                <a:solidFill>
                  <a:schemeClr val="accent2"/>
                </a:solidFill>
              </a:rPr>
              <a:t>sentences</a:t>
            </a:r>
            <a:endParaRPr lang="en-US" altLang="en-US" sz="1600" dirty="0"/>
          </a:p>
          <a:p>
            <a:pPr lvl="1"/>
            <a:r>
              <a:rPr lang="en-US" altLang="en-US" sz="1600" dirty="0">
                <a:solidFill>
                  <a:schemeClr val="accent2"/>
                </a:solidFill>
              </a:rPr>
              <a:t>semantics</a:t>
            </a:r>
            <a:r>
              <a:rPr lang="en-US" altLang="en-US" sz="1600" dirty="0"/>
              <a:t>: </a:t>
            </a:r>
            <a:r>
              <a:rPr lang="en-US" altLang="en-US" sz="1600" dirty="0">
                <a:solidFill>
                  <a:schemeClr val="accent2"/>
                </a:solidFill>
              </a:rPr>
              <a:t>truth</a:t>
            </a:r>
            <a:r>
              <a:rPr lang="en-US" altLang="en-US" sz="1600" dirty="0"/>
              <a:t> of sentences </a:t>
            </a:r>
            <a:r>
              <a:rPr lang="en-US" altLang="en-US" sz="1600" dirty="0" err="1"/>
              <a:t>wrt</a:t>
            </a:r>
            <a:r>
              <a:rPr lang="en-US" altLang="en-US" sz="1600" dirty="0"/>
              <a:t> </a:t>
            </a:r>
            <a:r>
              <a:rPr lang="en-US" altLang="en-US" sz="1600" dirty="0">
                <a:solidFill>
                  <a:schemeClr val="accent2"/>
                </a:solidFill>
              </a:rPr>
              <a:t>models</a:t>
            </a:r>
            <a:endParaRPr lang="en-US" altLang="en-US" sz="1600" dirty="0"/>
          </a:p>
          <a:p>
            <a:pPr lvl="1"/>
            <a:r>
              <a:rPr lang="en-US" altLang="en-US" sz="1600" dirty="0">
                <a:solidFill>
                  <a:schemeClr val="accent2"/>
                </a:solidFill>
              </a:rPr>
              <a:t>entailment</a:t>
            </a:r>
            <a:r>
              <a:rPr lang="en-US" altLang="en-US" sz="1600" dirty="0"/>
              <a:t>: necessary truth of one sentence given another</a:t>
            </a:r>
          </a:p>
          <a:p>
            <a:pPr lvl="1"/>
            <a:r>
              <a:rPr lang="en-US" altLang="en-US" sz="1600" dirty="0">
                <a:solidFill>
                  <a:schemeClr val="accent2"/>
                </a:solidFill>
              </a:rPr>
              <a:t>inference</a:t>
            </a:r>
            <a:r>
              <a:rPr lang="en-US" altLang="en-US" sz="1600" dirty="0"/>
              <a:t>: deriving sentences from other sentences</a:t>
            </a:r>
          </a:p>
          <a:p>
            <a:pPr lvl="1"/>
            <a:r>
              <a:rPr lang="en-US" altLang="en-US" sz="1600" dirty="0">
                <a:solidFill>
                  <a:schemeClr val="accent2"/>
                </a:solidFill>
              </a:rPr>
              <a:t>soundness</a:t>
            </a:r>
            <a:r>
              <a:rPr lang="en-US" altLang="en-US" sz="1600" dirty="0"/>
              <a:t>: derivations produce only entailed sentences</a:t>
            </a:r>
          </a:p>
          <a:p>
            <a:pPr lvl="1"/>
            <a:r>
              <a:rPr lang="en-US" altLang="en-US" sz="1600" dirty="0">
                <a:solidFill>
                  <a:schemeClr val="accent2"/>
                </a:solidFill>
              </a:rPr>
              <a:t>completeness</a:t>
            </a:r>
            <a:r>
              <a:rPr lang="en-US" altLang="en-US" sz="1600" dirty="0"/>
              <a:t>: derivations can produce all entailed sentences</a:t>
            </a:r>
          </a:p>
          <a:p>
            <a:r>
              <a:rPr lang="en-US" altLang="en-US" sz="1800" dirty="0" err="1"/>
              <a:t>Wumpus</a:t>
            </a:r>
            <a:r>
              <a:rPr lang="en-US" altLang="en-US" sz="1800" dirty="0"/>
              <a:t> world requires the ability to represent partial and negated information, reason by cases, etc.</a:t>
            </a:r>
          </a:p>
          <a:p>
            <a:r>
              <a:rPr lang="en-US" altLang="en-US" sz="1800" dirty="0"/>
              <a:t>Resolution is complete for propositional logic</a:t>
            </a:r>
            <a:br>
              <a:rPr lang="en-US" altLang="en-US" sz="1800" dirty="0"/>
            </a:br>
            <a:r>
              <a:rPr lang="en-US" altLang="en-US" sz="1800" dirty="0"/>
              <a:t>Forward, backward chaining are linear-time, complete for Horn clauses</a:t>
            </a:r>
          </a:p>
          <a:p>
            <a:r>
              <a:rPr lang="en-US" altLang="en-US" sz="1800" dirty="0"/>
              <a:t>Propositional logic lacks expressive power</a:t>
            </a:r>
          </a:p>
        </p:txBody>
      </p:sp>
    </p:spTree>
    <p:extLst>
      <p:ext uri="{BB962C8B-B14F-4D97-AF65-F5344CB8AC3E}">
        <p14:creationId xmlns:p14="http://schemas.microsoft.com/office/powerpoint/2010/main" val="90461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bldLvl="2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2009688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68580" tIns="34290" rIns="68580" bIns="34290"/>
          <a:lstStyle/>
          <a:p>
            <a:r>
              <a:rPr lang="en-US" dirty="0" smtClean="0"/>
              <a:t>Modern Methods for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6266"/>
            <a:ext cx="8229600" cy="373271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Vector Semantics</a:t>
            </a:r>
          </a:p>
          <a:p>
            <a:pPr lvl="1"/>
            <a:r>
              <a:rPr lang="en-US" dirty="0"/>
              <a:t>Dimensionality </a:t>
            </a:r>
            <a:r>
              <a:rPr lang="en-US" dirty="0" smtClean="0"/>
              <a:t>Reduction</a:t>
            </a:r>
          </a:p>
          <a:p>
            <a:pPr lvl="1"/>
            <a:r>
              <a:rPr lang="en-US" dirty="0" smtClean="0"/>
              <a:t>Compositionality</a:t>
            </a:r>
            <a:endParaRPr lang="en-US" dirty="0"/>
          </a:p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Deep Neural Networks</a:t>
            </a:r>
          </a:p>
          <a:p>
            <a:r>
              <a:rPr lang="en-US" dirty="0" smtClean="0"/>
              <a:t>Learning Architectures</a:t>
            </a:r>
          </a:p>
          <a:p>
            <a:pPr lvl="1"/>
            <a:r>
              <a:rPr lang="en-US" dirty="0" smtClean="0"/>
              <a:t>RNN, LSTM, CNN</a:t>
            </a:r>
          </a:p>
          <a:p>
            <a:pPr lvl="1"/>
            <a:r>
              <a:rPr lang="en-US" dirty="0" smtClean="0"/>
              <a:t>Attention-based Models</a:t>
            </a:r>
          </a:p>
          <a:p>
            <a:pPr lvl="1"/>
            <a:r>
              <a:rPr lang="en-US" dirty="0" smtClean="0"/>
              <a:t>Generative Adversarial Networks</a:t>
            </a:r>
          </a:p>
          <a:p>
            <a:pPr lvl="1"/>
            <a:r>
              <a:rPr lang="en-US" dirty="0" smtClean="0"/>
              <a:t>Reinforcement Learning</a:t>
            </a:r>
          </a:p>
          <a:p>
            <a:pPr lvl="1"/>
            <a:r>
              <a:rPr lang="en-US" dirty="0" smtClean="0"/>
              <a:t>Off the shelf libraries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45334</TotalTime>
  <Words>2069</Words>
  <Application>Microsoft Office PowerPoint</Application>
  <PresentationFormat>On-screen Show (16:9)</PresentationFormat>
  <Paragraphs>481</Paragraphs>
  <Slides>87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87</vt:i4>
      </vt:variant>
    </vt:vector>
  </HeadingPairs>
  <TitlesOfParts>
    <vt:vector size="104" baseType="lpstr">
      <vt:lpstr>Arial Unicode MS</vt:lpstr>
      <vt:lpstr>Arial</vt:lpstr>
      <vt:lpstr>Calibri</vt:lpstr>
      <vt:lpstr>Courier New</vt:lpstr>
      <vt:lpstr>Georgia</vt:lpstr>
      <vt:lpstr>Lucida Grande</vt:lpstr>
      <vt:lpstr>Math B</vt:lpstr>
      <vt:lpstr>Math C</vt:lpstr>
      <vt:lpstr>Math1</vt:lpstr>
      <vt:lpstr>Microsoft Sans Serif</vt:lpstr>
      <vt:lpstr>Monotype Corsiva</vt:lpstr>
      <vt:lpstr>Rockwell Extra Bold</vt:lpstr>
      <vt:lpstr>Symbol</vt:lpstr>
      <vt:lpstr>Times New Roman</vt:lpstr>
      <vt:lpstr>Wingdings</vt:lpstr>
      <vt:lpstr>UM-coursera-052814</vt:lpstr>
      <vt:lpstr>Custom Design</vt:lpstr>
      <vt:lpstr>AI</vt:lpstr>
      <vt:lpstr>Artificial Intelligence</vt:lpstr>
      <vt:lpstr>Natural Language Text is Everywhere</vt:lpstr>
      <vt:lpstr>NLP Systems</vt:lpstr>
      <vt:lpstr>The NLP Pipeline</vt:lpstr>
      <vt:lpstr>Constituent Parsing</vt:lpstr>
      <vt:lpstr>Dependency Parsing</vt:lpstr>
      <vt:lpstr>Language Understanding</vt:lpstr>
      <vt:lpstr>Modern Methods for NLP</vt:lpstr>
      <vt:lpstr>Artificial Intelligence</vt:lpstr>
      <vt:lpstr>Syntax vs. Semantics</vt:lpstr>
      <vt:lpstr>Semantics</vt:lpstr>
      <vt:lpstr>Semantics</vt:lpstr>
      <vt:lpstr>What about (English) sentences?</vt:lpstr>
      <vt:lpstr>Representing Meaning</vt:lpstr>
      <vt:lpstr>Understanding Meaning</vt:lpstr>
      <vt:lpstr>Artificial Intelligence </vt:lpstr>
      <vt:lpstr>Models and Formulas</vt:lpstr>
      <vt:lpstr>Clauses</vt:lpstr>
      <vt:lpstr>Propositional logic: Syntax</vt:lpstr>
      <vt:lpstr>PowerPoint Presentation</vt:lpstr>
      <vt:lpstr>Translating propositions to English</vt:lpstr>
      <vt:lpstr>PowerPoint Presentation</vt:lpstr>
      <vt:lpstr>Propositional logic: Semantics</vt:lpstr>
      <vt:lpstr>Truth tables for connectives</vt:lpstr>
      <vt:lpstr>Wumpus world sentences</vt:lpstr>
      <vt:lpstr>PowerPoint Presentation</vt:lpstr>
      <vt:lpstr>Truth tables for inference</vt:lpstr>
      <vt:lpstr>Inference by enumeration</vt:lpstr>
      <vt:lpstr>Logical equivalence</vt:lpstr>
      <vt:lpstr>Validity and satisfiability</vt:lpstr>
      <vt:lpstr>Proof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Resolution</vt:lpstr>
      <vt:lpstr>Conversion to CNF</vt:lpstr>
      <vt:lpstr>Resolution</vt:lpstr>
      <vt:lpstr>Resolution algorithm</vt:lpstr>
      <vt:lpstr>PowerPoint Presentation</vt:lpstr>
      <vt:lpstr>Resolution example</vt:lpstr>
      <vt:lpstr>Forward and backward chaining</vt:lpstr>
      <vt:lpstr>PowerPoint Presentation</vt:lpstr>
      <vt:lpstr>Forward chaining</vt:lpstr>
      <vt:lpstr>Forward chaining algorithm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Forward chaining example</vt:lpstr>
      <vt:lpstr>Proof of completeness</vt:lpstr>
      <vt:lpstr>Backward chaining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Backward chaining example</vt:lpstr>
      <vt:lpstr>Forward vs. backward chaining</vt:lpstr>
      <vt:lpstr>Efficient propositional inference</vt:lpstr>
      <vt:lpstr>The DPLL algorithm</vt:lpstr>
      <vt:lpstr>The DPLL algorithm</vt:lpstr>
      <vt:lpstr>The WalkSAT algorithm</vt:lpstr>
      <vt:lpstr>The WalkSAT algorithm</vt:lpstr>
      <vt:lpstr>Hard satisfiability problems</vt:lpstr>
      <vt:lpstr>Hard satisfiability problems</vt:lpstr>
      <vt:lpstr>Inference-based agents in the wumpus world</vt:lpstr>
      <vt:lpstr>PowerPoint Presentation</vt:lpstr>
      <vt:lpstr>Additional considerations</vt:lpstr>
      <vt:lpstr>Expressiveness limitation of propositional logic</vt:lpstr>
      <vt:lpstr>Summary</vt:lpstr>
      <vt:lpstr>AI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Radev, Dragomir</cp:lastModifiedBy>
  <cp:revision>505</cp:revision>
  <dcterms:created xsi:type="dcterms:W3CDTF">2014-05-29T18:54:38Z</dcterms:created>
  <dcterms:modified xsi:type="dcterms:W3CDTF">2017-09-26T19:20:17Z</dcterms:modified>
</cp:coreProperties>
</file>