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43"/>
  </p:notesMasterIdLst>
  <p:sldIdLst>
    <p:sldId id="616" r:id="rId3"/>
    <p:sldId id="954" r:id="rId4"/>
    <p:sldId id="904" r:id="rId5"/>
    <p:sldId id="905" r:id="rId6"/>
    <p:sldId id="906" r:id="rId7"/>
    <p:sldId id="907" r:id="rId8"/>
    <p:sldId id="908" r:id="rId9"/>
    <p:sldId id="909" r:id="rId10"/>
    <p:sldId id="883" r:id="rId11"/>
    <p:sldId id="884" r:id="rId12"/>
    <p:sldId id="885" r:id="rId13"/>
    <p:sldId id="886" r:id="rId14"/>
    <p:sldId id="887" r:id="rId15"/>
    <p:sldId id="888" r:id="rId16"/>
    <p:sldId id="896" r:id="rId17"/>
    <p:sldId id="889" r:id="rId18"/>
    <p:sldId id="890" r:id="rId19"/>
    <p:sldId id="891" r:id="rId20"/>
    <p:sldId id="892" r:id="rId21"/>
    <p:sldId id="893" r:id="rId22"/>
    <p:sldId id="894" r:id="rId23"/>
    <p:sldId id="920" r:id="rId24"/>
    <p:sldId id="921" r:id="rId25"/>
    <p:sldId id="922" r:id="rId26"/>
    <p:sldId id="923" r:id="rId27"/>
    <p:sldId id="924" r:id="rId28"/>
    <p:sldId id="925" r:id="rId29"/>
    <p:sldId id="926" r:id="rId30"/>
    <p:sldId id="927" r:id="rId31"/>
    <p:sldId id="928" r:id="rId32"/>
    <p:sldId id="929" r:id="rId33"/>
    <p:sldId id="930" r:id="rId34"/>
    <p:sldId id="931" r:id="rId35"/>
    <p:sldId id="932" r:id="rId36"/>
    <p:sldId id="933" r:id="rId37"/>
    <p:sldId id="934" r:id="rId38"/>
    <p:sldId id="935" r:id="rId39"/>
    <p:sldId id="952" r:id="rId40"/>
    <p:sldId id="953" r:id="rId41"/>
    <p:sldId id="895" r:id="rId4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399" autoAdjust="0"/>
  </p:normalViewPr>
  <p:slideViewPr>
    <p:cSldViewPr snapToGrid="0" snapToObjects="1">
      <p:cViewPr varScale="1">
        <p:scale>
          <a:sx n="153" d="100"/>
          <a:sy n="153" d="100"/>
        </p:scale>
        <p:origin x="-96" y="-2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01174D-BD9F-41C6-853A-64F2F36923A5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47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50FDDD2-F879-4D48-A863-9423D56A824C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88881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22FB70B-6ECB-4E68-84C7-524187D2B01C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808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556C281-0B68-4D03-AFD2-13B81EE5EF78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  <a:solidFill>
            <a:srgbClr val="FFFFFF"/>
          </a:solidFill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544" y="4342589"/>
            <a:ext cx="5488912" cy="411549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9927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</a:t>
            </a:r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events, time, </a:t>
            </a:r>
            <a:r>
              <a:rPr lang="en-US"/>
              <a:t>physical objects, </a:t>
            </a:r>
            <a:r>
              <a:rPr lang="en-US" dirty="0"/>
              <a:t>and beliefs</a:t>
            </a:r>
          </a:p>
          <a:p>
            <a:r>
              <a:rPr lang="en-US" dirty="0"/>
              <a:t>Upper ontology</a:t>
            </a:r>
          </a:p>
        </p:txBody>
      </p:sp>
    </p:spTree>
    <p:extLst>
      <p:ext uri="{BB962C8B-B14F-4D97-AF65-F5344CB8AC3E}">
        <p14:creationId xmlns:p14="http://schemas.microsoft.com/office/powerpoint/2010/main" val="221304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4000" y="138135"/>
            <a:ext cx="8432800" cy="701843"/>
          </a:xfrm>
        </p:spPr>
        <p:txBody>
          <a:bodyPr/>
          <a:lstStyle/>
          <a:p>
            <a:r>
              <a:rPr lang="en-US" dirty="0"/>
              <a:t>Upper Ontology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460" y="937835"/>
            <a:ext cx="6528914" cy="407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154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categories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61" y="1391040"/>
            <a:ext cx="41814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61" y="2972190"/>
            <a:ext cx="68580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31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583" y="1681383"/>
            <a:ext cx="55340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583" y="3054529"/>
            <a:ext cx="68389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71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PartOf</a:t>
            </a:r>
            <a:r>
              <a:rPr lang="en-US" dirty="0"/>
              <a:t> relations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58" y="1401626"/>
            <a:ext cx="31146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427" y="2924363"/>
            <a:ext cx="4439817" cy="6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85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Objects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99" y="1804578"/>
            <a:ext cx="7789982" cy="149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860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240" y="2004413"/>
            <a:ext cx="4304524" cy="10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810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912728"/>
            <a:ext cx="70389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2843213"/>
            <a:ext cx="70770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205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42542"/>
            <a:ext cx="8432800" cy="701843"/>
          </a:xfrm>
        </p:spPr>
        <p:txBody>
          <a:bodyPr/>
          <a:lstStyle/>
          <a:p>
            <a:r>
              <a:rPr lang="en-US" dirty="0"/>
              <a:t>Time Intervals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127" y="921307"/>
            <a:ext cx="4519613" cy="57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312" y="1582596"/>
            <a:ext cx="5348130" cy="120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101" y="2914853"/>
            <a:ext cx="4215337" cy="56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428" y="3617032"/>
            <a:ext cx="4315010" cy="106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384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619125"/>
            <a:ext cx="762952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8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Artificial Intelligence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21465" y="3017596"/>
            <a:ext cx="7526138" cy="13144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8.3.5</a:t>
            </a:r>
            <a:br>
              <a:rPr lang="en-US" altLang="en-US" dirty="0" smtClean="0"/>
            </a:br>
            <a:r>
              <a:rPr lang="en-US" altLang="en-US" dirty="0" smtClean="0"/>
              <a:t>Knowledge </a:t>
            </a:r>
            <a:r>
              <a:rPr lang="en-US" altLang="en-US" dirty="0"/>
              <a:t>Representation (Ch. 12)</a:t>
            </a:r>
          </a:p>
        </p:txBody>
      </p:sp>
    </p:spTree>
    <p:extLst>
      <p:ext uri="{BB962C8B-B14F-4D97-AF65-F5344CB8AC3E}">
        <p14:creationId xmlns:p14="http://schemas.microsoft.com/office/powerpoint/2010/main" val="748546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12" y="228221"/>
            <a:ext cx="76485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7" y="3932470"/>
            <a:ext cx="76581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809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Logic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11" y="1748184"/>
            <a:ext cx="6546857" cy="222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425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Semantic Parsing</a:t>
            </a:r>
            <a:br>
              <a:rPr lang="en-US" dirty="0" smtClean="0"/>
            </a:br>
            <a:r>
              <a:rPr lang="en-US" dirty="0" smtClean="0"/>
              <a:t>(from 3.6.5)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natural language to a logical form</a:t>
            </a:r>
          </a:p>
          <a:p>
            <a:pPr lvl="1"/>
            <a:r>
              <a:rPr lang="en-US" dirty="0" smtClean="0"/>
              <a:t>e.g., executable code for a specific application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Airline reservations</a:t>
            </a:r>
          </a:p>
          <a:p>
            <a:pPr lvl="1"/>
            <a:r>
              <a:rPr lang="en-US" dirty="0" smtClean="0"/>
              <a:t>Geographical query systems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3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Stages of Semantic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Sentence</a:t>
            </a:r>
          </a:p>
          <a:p>
            <a:r>
              <a:rPr lang="en-US" dirty="0" smtClean="0"/>
              <a:t>Syntactic Analysis</a:t>
            </a:r>
          </a:p>
          <a:p>
            <a:pPr lvl="1"/>
            <a:r>
              <a:rPr lang="en-US" dirty="0" smtClean="0"/>
              <a:t>Syntactic structure</a:t>
            </a:r>
          </a:p>
          <a:p>
            <a:r>
              <a:rPr lang="en-US" dirty="0" smtClean="0"/>
              <a:t>Semantic Analysis</a:t>
            </a:r>
          </a:p>
          <a:p>
            <a:pPr lvl="1"/>
            <a:r>
              <a:rPr lang="en-US" dirty="0" smtClean="0"/>
              <a:t>Semantic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8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Compositional Semantics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semantic attachments to CFG rules</a:t>
            </a:r>
          </a:p>
          <a:p>
            <a:r>
              <a:rPr lang="en-US" dirty="0" smtClean="0"/>
              <a:t>Compositional semantics</a:t>
            </a:r>
          </a:p>
          <a:p>
            <a:pPr lvl="1"/>
            <a:r>
              <a:rPr lang="en-US" dirty="0" smtClean="0"/>
              <a:t>Parse the sentence syntactically</a:t>
            </a:r>
          </a:p>
          <a:p>
            <a:pPr lvl="1"/>
            <a:r>
              <a:rPr lang="en-US" dirty="0" smtClean="0"/>
              <a:t>Associate some semantics to each word</a:t>
            </a:r>
          </a:p>
          <a:p>
            <a:pPr lvl="1"/>
            <a:r>
              <a:rPr lang="en-US" dirty="0" smtClean="0"/>
              <a:t>Combine the semantics of words and non-terminals recursively</a:t>
            </a:r>
          </a:p>
          <a:p>
            <a:pPr lvl="1"/>
            <a:r>
              <a:rPr lang="en-US" dirty="0" smtClean="0"/>
              <a:t>Until the root of the sentence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Javier likes pizza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i="1" dirty="0" smtClean="0"/>
              <a:t>like(Javier</a:t>
            </a:r>
            <a:r>
              <a:rPr lang="en-US" i="1" dirty="0"/>
              <a:t>, pizza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9009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1594" y="1486638"/>
            <a:ext cx="71205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 -&gt; NP VP   {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VP.Sem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NP.Sem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)}    t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VP -&gt; V NP    {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V.Sem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NP.Sem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)}     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e,t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 -&gt; N       {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N.Sem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e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 -&gt;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el-G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likes(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&lt;e,&lt;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 -&gt; Javier  {Javier}            e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 -&gt; pizza   {pizza}             e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Semantic Parsing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23780"/>
            <a:ext cx="8229600" cy="2702991"/>
          </a:xfrm>
        </p:spPr>
        <p:txBody>
          <a:bodyPr/>
          <a:lstStyle/>
          <a:p>
            <a:r>
              <a:rPr lang="en-US" dirty="0" smtClean="0"/>
              <a:t>Associate a semantic expression with each node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97873" y="36469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Javier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0699" y="43834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likes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1999" y="43511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pizza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1339" y="3646976"/>
            <a:ext cx="177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V: </a:t>
            </a:r>
            <a:r>
              <a:rPr lang="el-GR" i="1" dirty="0" smtClean="0">
                <a:solidFill>
                  <a:prstClr val="black"/>
                </a:solidFill>
              </a:rPr>
              <a:t>λ </a:t>
            </a:r>
            <a:r>
              <a:rPr lang="en-US" i="1" dirty="0" smtClean="0">
                <a:solidFill>
                  <a:prstClr val="black"/>
                </a:solidFill>
              </a:rPr>
              <a:t>x,y likes(x,y)</a:t>
            </a:r>
            <a:endParaRPr lang="en-US" i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7729" y="364697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N: </a:t>
            </a:r>
            <a:r>
              <a:rPr lang="en-US" i="1" dirty="0" smtClean="0">
                <a:solidFill>
                  <a:prstClr val="black"/>
                </a:solidFill>
              </a:rPr>
              <a:t>pizza</a:t>
            </a:r>
            <a:endParaRPr lang="en-US" i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78217" y="2785740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VP: </a:t>
            </a:r>
            <a:r>
              <a:rPr lang="el-GR" i="1" dirty="0" smtClean="0">
                <a:solidFill>
                  <a:prstClr val="black"/>
                </a:solidFill>
              </a:rPr>
              <a:t>λ</a:t>
            </a:r>
            <a:r>
              <a:rPr lang="en-US" i="1" dirty="0" smtClean="0">
                <a:solidFill>
                  <a:prstClr val="black"/>
                </a:solidFill>
              </a:rPr>
              <a:t>x likes(</a:t>
            </a:r>
            <a:r>
              <a:rPr lang="en-US" i="1" dirty="0" err="1" smtClean="0">
                <a:solidFill>
                  <a:prstClr val="black"/>
                </a:solidFill>
              </a:rPr>
              <a:t>x,pizza</a:t>
            </a:r>
            <a:r>
              <a:rPr lang="en-US" i="1" dirty="0" smtClean="0">
                <a:solidFill>
                  <a:prstClr val="black"/>
                </a:solidFill>
              </a:rPr>
              <a:t>)</a:t>
            </a:r>
            <a:endParaRPr lang="en-US" i="1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0777" y="278574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N: </a:t>
            </a:r>
            <a:r>
              <a:rPr lang="en-US" i="1" dirty="0" smtClean="0">
                <a:solidFill>
                  <a:prstClr val="black"/>
                </a:solidFill>
              </a:rPr>
              <a:t>Javier</a:t>
            </a:r>
            <a:endParaRPr lang="en-US" i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75376" y="2030828"/>
            <a:ext cx="21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S: </a:t>
            </a:r>
            <a:r>
              <a:rPr lang="en-US" i="1" dirty="0" smtClean="0">
                <a:solidFill>
                  <a:prstClr val="black"/>
                </a:solidFill>
              </a:rPr>
              <a:t>likes(Javier, pizza)</a:t>
            </a:r>
            <a:endParaRPr lang="en-US" i="1" dirty="0">
              <a:solidFill>
                <a:prstClr val="black"/>
              </a:solidFill>
            </a:endParaRPr>
          </a:p>
        </p:txBody>
      </p:sp>
      <p:cxnSp>
        <p:nvCxnSpPr>
          <p:cNvPr id="17" name="Straight Connector 16"/>
          <p:cNvCxnSpPr>
            <a:stCxn id="11" idx="0"/>
            <a:endCxn id="12" idx="2"/>
          </p:cNvCxnSpPr>
          <p:nvPr/>
        </p:nvCxnSpPr>
        <p:spPr>
          <a:xfrm flipV="1">
            <a:off x="1965921" y="2400160"/>
            <a:ext cx="1986064" cy="38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0"/>
            <a:endCxn id="12" idx="2"/>
          </p:cNvCxnSpPr>
          <p:nvPr/>
        </p:nvCxnSpPr>
        <p:spPr>
          <a:xfrm flipH="1" flipV="1">
            <a:off x="3951985" y="2400160"/>
            <a:ext cx="1491588" cy="385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0"/>
            <a:endCxn id="10" idx="2"/>
          </p:cNvCxnSpPr>
          <p:nvPr/>
        </p:nvCxnSpPr>
        <p:spPr>
          <a:xfrm flipV="1">
            <a:off x="4378217" y="3155072"/>
            <a:ext cx="1065356" cy="491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0"/>
            <a:endCxn id="10" idx="2"/>
          </p:cNvCxnSpPr>
          <p:nvPr/>
        </p:nvCxnSpPr>
        <p:spPr>
          <a:xfrm flipH="1" flipV="1">
            <a:off x="5443573" y="3155072"/>
            <a:ext cx="768004" cy="491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0"/>
            <a:endCxn id="11" idx="2"/>
          </p:cNvCxnSpPr>
          <p:nvPr/>
        </p:nvCxnSpPr>
        <p:spPr>
          <a:xfrm flipH="1" flipV="1">
            <a:off x="1965921" y="3155072"/>
            <a:ext cx="2" cy="491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  <a:endCxn id="8" idx="2"/>
          </p:cNvCxnSpPr>
          <p:nvPr/>
        </p:nvCxnSpPr>
        <p:spPr>
          <a:xfrm flipH="1" flipV="1">
            <a:off x="4378217" y="4016308"/>
            <a:ext cx="12824" cy="367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0"/>
            <a:endCxn id="9" idx="2"/>
          </p:cNvCxnSpPr>
          <p:nvPr/>
        </p:nvCxnSpPr>
        <p:spPr>
          <a:xfrm flipH="1" flipV="1">
            <a:off x="6211577" y="4016308"/>
            <a:ext cx="6412" cy="334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9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54" y="214500"/>
            <a:ext cx="8849428" cy="701843"/>
          </a:xfrm>
        </p:spPr>
        <p:txBody>
          <a:bodyPr/>
          <a:lstStyle/>
          <a:p>
            <a:r>
              <a:rPr lang="en-US" dirty="0" smtClean="0"/>
              <a:t>Grammar with Semantic Attachments</a:t>
            </a:r>
            <a:endParaRPr lang="en-US" dirty="0"/>
          </a:p>
        </p:txBody>
      </p:sp>
      <p:pic>
        <p:nvPicPr>
          <p:cNvPr id="72707" name="fig 18.4.jpg" descr="fig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60" y="977674"/>
            <a:ext cx="7151547" cy="374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89917" y="4774168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Example from Jurafsky and Martin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67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533822"/>
            <a:ext cx="8479237" cy="270299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FOL sentences can be assigned a value of</a:t>
            </a:r>
            <a:r>
              <a:rPr lang="en-US" altLang="en-US" i="1" dirty="0" smtClean="0"/>
              <a:t> true</a:t>
            </a:r>
            <a:r>
              <a:rPr lang="en-US" altLang="en-US" dirty="0" smtClean="0"/>
              <a:t> or </a:t>
            </a:r>
            <a:r>
              <a:rPr lang="en-US" altLang="en-US" i="1" dirty="0" smtClean="0"/>
              <a:t>false.</a:t>
            </a:r>
          </a:p>
          <a:p>
            <a:pPr lvl="1">
              <a:buNone/>
            </a:pPr>
            <a:r>
              <a:rPr lang="en-US" altLang="en-US" i="1" dirty="0" smtClean="0"/>
              <a:t>ISA(Milo,Cat) = true</a:t>
            </a:r>
          </a:p>
          <a:p>
            <a:pPr eaLnBrk="1" hangingPunct="1"/>
            <a:r>
              <a:rPr lang="en-US" altLang="en-US" i="1" dirty="0" smtClean="0"/>
              <a:t>Milo is younger than </a:t>
            </a:r>
            <a:r>
              <a:rPr lang="en-US" altLang="en-US" i="1" dirty="0" smtClean="0"/>
              <a:t>Martin</a:t>
            </a:r>
            <a:endParaRPr lang="en-US" altLang="en-US" i="1" dirty="0" smtClean="0"/>
          </a:p>
          <a:p>
            <a:pPr lvl="1">
              <a:buNone/>
            </a:pPr>
            <a:r>
              <a:rPr lang="en-US" altLang="en-US" i="1" dirty="0" smtClean="0"/>
              <a:t>&lt;(AgeOf(Milo),AgeOf(Martin)) = true</a:t>
            </a:r>
          </a:p>
          <a:p>
            <a:pPr lvl="1">
              <a:buNone/>
            </a:pPr>
            <a:r>
              <a:rPr lang="en-US" altLang="en-US" i="1" dirty="0" smtClean="0"/>
              <a:t>=(AgeOf(Milo),AgeOf(Martin)) = 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of FOL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CCG (</a:t>
            </a:r>
            <a:r>
              <a:rPr lang="en-US" dirty="0" err="1" smtClean="0"/>
              <a:t>Steedman</a:t>
            </a:r>
            <a:r>
              <a:rPr lang="en-US" dirty="0" smtClean="0"/>
              <a:t> 1996)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6943"/>
            <a:ext cx="8229600" cy="16342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CCG representations for semantics</a:t>
            </a:r>
          </a:p>
          <a:p>
            <a:pPr lvl="1"/>
            <a:r>
              <a:rPr lang="en-US" sz="1800" i="1" dirty="0" smtClean="0"/>
              <a:t>ADJ: </a:t>
            </a:r>
            <a:r>
              <a:rPr lang="el-GR" sz="1800" i="1" dirty="0" smtClean="0">
                <a:latin typeface="Times New Roman"/>
                <a:cs typeface="Times New Roman"/>
              </a:rPr>
              <a:t>λ</a:t>
            </a:r>
            <a:r>
              <a:rPr lang="en-US" sz="1800" i="1" dirty="0" err="1" smtClean="0"/>
              <a:t>x.tall</a:t>
            </a:r>
            <a:r>
              <a:rPr lang="en-US" sz="1800" i="1" dirty="0" smtClean="0"/>
              <a:t>(x)</a:t>
            </a:r>
          </a:p>
          <a:p>
            <a:pPr lvl="1"/>
            <a:r>
              <a:rPr lang="en-US" sz="1800" dirty="0"/>
              <a:t>(S\NP)/ADJ : </a:t>
            </a:r>
            <a:r>
              <a:rPr lang="el-GR" sz="1800" i="1" dirty="0" smtClean="0">
                <a:latin typeface="Times New Roman"/>
                <a:cs typeface="Times New Roman"/>
              </a:rPr>
              <a:t>λ</a:t>
            </a:r>
            <a:r>
              <a:rPr lang="en-US" sz="1800" i="1" dirty="0" smtClean="0"/>
              <a:t>f.</a:t>
            </a:r>
            <a:r>
              <a:rPr lang="el-GR" sz="1800" i="1" dirty="0" smtClean="0">
                <a:latin typeface="Times New Roman"/>
                <a:cs typeface="Times New Roman"/>
              </a:rPr>
              <a:t>λ</a:t>
            </a:r>
            <a:r>
              <a:rPr lang="en-US" sz="1800" i="1" dirty="0" err="1" smtClean="0"/>
              <a:t>x.f</a:t>
            </a:r>
            <a:r>
              <a:rPr lang="en-US" sz="1800" i="1" dirty="0" smtClean="0"/>
              <a:t>(x)</a:t>
            </a:r>
          </a:p>
          <a:p>
            <a:pPr lvl="1"/>
            <a:r>
              <a:rPr lang="en-US" sz="1800" i="1" dirty="0" smtClean="0"/>
              <a:t>NP: </a:t>
            </a:r>
            <a:r>
              <a:rPr lang="en-US" sz="1800" i="1" dirty="0" err="1" smtClean="0"/>
              <a:t>YaoMing</a:t>
            </a:r>
            <a:endParaRPr lang="en-US" sz="1800" i="1" dirty="0"/>
          </a:p>
        </p:txBody>
      </p:sp>
      <p:sp>
        <p:nvSpPr>
          <p:cNvPr id="4" name="Rectangle 3"/>
          <p:cNvSpPr/>
          <p:nvPr/>
        </p:nvSpPr>
        <p:spPr>
          <a:xfrm>
            <a:off x="4285969" y="2411766"/>
            <a:ext cx="3833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YaoMing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 is                  tall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411006" y="2781098"/>
            <a:ext cx="3017651" cy="0"/>
            <a:chOff x="3855110" y="3390510"/>
            <a:chExt cx="3017651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855110" y="3390510"/>
              <a:ext cx="7900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56952" y="3390510"/>
              <a:ext cx="11049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082719" y="3390510"/>
              <a:ext cx="7900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4285968" y="2748832"/>
            <a:ext cx="3541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</a:t>
            </a:r>
            <a:r>
              <a:rPr lang="en-US" i="1" dirty="0" smtClean="0">
                <a:solidFill>
                  <a:prstClr val="black"/>
                </a:solidFill>
              </a:rPr>
              <a:t>NP       (S\NP)/ADJ      </a:t>
            </a:r>
            <a:r>
              <a:rPr lang="en-US" i="1" dirty="0" err="1" smtClean="0">
                <a:solidFill>
                  <a:prstClr val="black"/>
                </a:solidFill>
              </a:rPr>
              <a:t>ADJ</a:t>
            </a:r>
            <a:endParaRPr lang="en-US" i="1" dirty="0" smtClean="0">
              <a:solidFill>
                <a:prstClr val="black"/>
              </a:solidFill>
            </a:endParaRPr>
          </a:p>
          <a:p>
            <a:pPr marL="0" lvl="1"/>
            <a:r>
              <a:rPr lang="en-US" i="1" dirty="0" err="1" smtClean="0">
                <a:solidFill>
                  <a:prstClr val="black"/>
                </a:solidFill>
              </a:rPr>
              <a:t>YaoMing</a:t>
            </a:r>
            <a:r>
              <a:rPr lang="en-US" i="1" dirty="0" smtClean="0">
                <a:solidFill>
                  <a:prstClr val="black"/>
                </a:solidFill>
              </a:rPr>
              <a:t>       </a:t>
            </a:r>
            <a:r>
              <a:rPr lang="el-GR" i="1" dirty="0" smtClean="0">
                <a:solidFill>
                  <a:prstClr val="black"/>
                </a:solidFill>
                <a:cs typeface="Times New Roman"/>
              </a:rPr>
              <a:t>λ</a:t>
            </a:r>
            <a:r>
              <a:rPr lang="en-US" i="1" dirty="0" smtClean="0">
                <a:solidFill>
                  <a:prstClr val="black"/>
                </a:solidFill>
              </a:rPr>
              <a:t>f.</a:t>
            </a:r>
            <a:r>
              <a:rPr lang="el-GR" i="1" dirty="0" smtClean="0">
                <a:solidFill>
                  <a:prstClr val="black"/>
                </a:solidFill>
                <a:cs typeface="Times New Roman"/>
              </a:rPr>
              <a:t>λ</a:t>
            </a:r>
            <a:r>
              <a:rPr lang="en-US" i="1" dirty="0" err="1" smtClean="0">
                <a:solidFill>
                  <a:prstClr val="black"/>
                </a:solidFill>
              </a:rPr>
              <a:t>x.f</a:t>
            </a:r>
            <a:r>
              <a:rPr lang="en-US" i="1" dirty="0" smtClean="0">
                <a:solidFill>
                  <a:prstClr val="black"/>
                </a:solidFill>
              </a:rPr>
              <a:t>(x)     </a:t>
            </a:r>
            <a:r>
              <a:rPr lang="el-GR" i="1" dirty="0" smtClean="0">
                <a:solidFill>
                  <a:prstClr val="black"/>
                </a:solidFill>
                <a:cs typeface="Times New Roman"/>
              </a:rPr>
              <a:t>λ</a:t>
            </a:r>
            <a:r>
              <a:rPr lang="en-US" i="1" dirty="0" err="1" smtClean="0">
                <a:solidFill>
                  <a:prstClr val="black"/>
                </a:solidFill>
              </a:rPr>
              <a:t>x.</a:t>
            </a:r>
            <a:r>
              <a:rPr lang="en-US" i="1" dirty="0" err="1" smtClean="0">
                <a:solidFill>
                  <a:prstClr val="black"/>
                </a:solidFill>
                <a:cs typeface="Times New Roman"/>
              </a:rPr>
              <a:t>tall</a:t>
            </a:r>
            <a:r>
              <a:rPr lang="en-US" i="1" dirty="0" smtClean="0">
                <a:solidFill>
                  <a:prstClr val="black"/>
                </a:solidFill>
                <a:cs typeface="Times New Roman"/>
              </a:rPr>
              <a:t>(x</a:t>
            </a:r>
            <a:r>
              <a:rPr lang="en-US" i="1" dirty="0" smtClean="0">
                <a:solidFill>
                  <a:prstClr val="black"/>
                </a:solidFill>
              </a:rPr>
              <a:t>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412847" y="3188312"/>
            <a:ext cx="2129195" cy="369332"/>
            <a:chOff x="4856951" y="3797724"/>
            <a:chExt cx="2129195" cy="36933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856951" y="3974507"/>
              <a:ext cx="20158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817897" y="3797724"/>
              <a:ext cx="168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</a:rPr>
                <a:t>&gt;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50924" y="3698589"/>
            <a:ext cx="3208188" cy="369332"/>
            <a:chOff x="3795028" y="4308001"/>
            <a:chExt cx="3208188" cy="369332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3795028" y="4492667"/>
              <a:ext cx="30777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834967" y="4308001"/>
              <a:ext cx="168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</a:rPr>
                <a:t>&lt;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4421462" y="3288129"/>
            <a:ext cx="3541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i="1" dirty="0" smtClean="0">
                <a:solidFill>
                  <a:prstClr val="black"/>
                </a:solidFill>
              </a:rPr>
              <a:t>                              S\NP</a:t>
            </a:r>
          </a:p>
          <a:p>
            <a:pPr marL="0" lvl="1"/>
            <a:r>
              <a:rPr lang="en-US" i="1" dirty="0" smtClean="0">
                <a:solidFill>
                  <a:prstClr val="black"/>
                </a:solidFill>
                <a:cs typeface="Times New Roman"/>
              </a:rPr>
              <a:t>                            </a:t>
            </a:r>
            <a:r>
              <a:rPr lang="el-GR" i="1" dirty="0" smtClean="0">
                <a:solidFill>
                  <a:prstClr val="black"/>
                </a:solidFill>
                <a:cs typeface="Times New Roman"/>
              </a:rPr>
              <a:t>λ</a:t>
            </a:r>
            <a:r>
              <a:rPr lang="en-US" i="1" dirty="0" err="1">
                <a:solidFill>
                  <a:prstClr val="black"/>
                </a:solidFill>
              </a:rPr>
              <a:t>x.</a:t>
            </a:r>
            <a:r>
              <a:rPr lang="en-US" i="1" dirty="0" err="1">
                <a:solidFill>
                  <a:prstClr val="black"/>
                </a:solidFill>
                <a:cs typeface="Times New Roman"/>
              </a:rPr>
              <a:t>tall</a:t>
            </a:r>
            <a:r>
              <a:rPr lang="en-US" i="1" dirty="0">
                <a:solidFill>
                  <a:prstClr val="black"/>
                </a:solidFill>
                <a:cs typeface="Times New Roman"/>
              </a:rPr>
              <a:t>(x</a:t>
            </a:r>
            <a:r>
              <a:rPr lang="en-US" i="1" dirty="0" smtClean="0">
                <a:solidFill>
                  <a:prstClr val="black"/>
                </a:solidFill>
              </a:rPr>
              <a:t>)</a:t>
            </a:r>
            <a:endParaRPr lang="en-US" i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85967" y="3851182"/>
            <a:ext cx="3541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i="1" dirty="0" smtClean="0">
                <a:solidFill>
                  <a:prstClr val="black"/>
                </a:solidFill>
              </a:rPr>
              <a:t>                          S</a:t>
            </a:r>
          </a:p>
          <a:p>
            <a:pPr marL="0" lvl="1"/>
            <a:r>
              <a:rPr lang="en-US" i="1" dirty="0" smtClean="0">
                <a:solidFill>
                  <a:prstClr val="black"/>
                </a:solidFill>
              </a:rPr>
              <a:t>                  Tall (</a:t>
            </a:r>
            <a:r>
              <a:rPr lang="en-US" i="1" dirty="0" err="1" smtClean="0">
                <a:solidFill>
                  <a:prstClr val="black"/>
                </a:solidFill>
              </a:rPr>
              <a:t>YaoMing</a:t>
            </a:r>
            <a:r>
              <a:rPr lang="en-US" i="1" dirty="0" smtClean="0">
                <a:solidFill>
                  <a:prstClr val="black"/>
                </a:solidFill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6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20" grpId="0"/>
      <p:bldP spid="30" grpId="0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CCG Parsing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://bitbucket.org/yoavartzi/spf</a:t>
            </a:r>
          </a:p>
          <a:p>
            <a:r>
              <a:rPr lang="en-US" dirty="0" smtClean="0"/>
              <a:t>Tutorial by </a:t>
            </a:r>
            <a:r>
              <a:rPr lang="en-US" dirty="0" err="1" smtClean="0"/>
              <a:t>Artzi</a:t>
            </a:r>
            <a:r>
              <a:rPr lang="en-US" dirty="0" smtClean="0"/>
              <a:t>, FitzGerald, </a:t>
            </a:r>
            <a:r>
              <a:rPr lang="en-US" dirty="0" err="1" smtClean="0"/>
              <a:t>Zettlemoyer</a:t>
            </a:r>
            <a:endParaRPr lang="en-US" dirty="0" smtClean="0"/>
          </a:p>
          <a:p>
            <a:pPr lvl="1"/>
            <a:r>
              <a:rPr lang="en-US" dirty="0"/>
              <a:t>http://yoavartzi.com/pub/afz-tutorial.acl.2013.pdf</a:t>
            </a:r>
          </a:p>
        </p:txBody>
      </p:sp>
    </p:spTree>
    <p:extLst>
      <p:ext uri="{BB962C8B-B14F-4D97-AF65-F5344CB8AC3E}">
        <p14:creationId xmlns:p14="http://schemas.microsoft.com/office/powerpoint/2010/main" val="4014648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0" y="154065"/>
            <a:ext cx="8989277" cy="701843"/>
          </a:xfrm>
        </p:spPr>
        <p:txBody>
          <a:bodyPr/>
          <a:lstStyle/>
          <a:p>
            <a:r>
              <a:rPr lang="en-US" sz="3600" dirty="0" smtClean="0"/>
              <a:t>GeoQuery (</a:t>
            </a:r>
            <a:r>
              <a:rPr lang="en-US" sz="3600" dirty="0" err="1" smtClean="0"/>
              <a:t>Zelle</a:t>
            </a:r>
            <a:r>
              <a:rPr lang="en-US" sz="3600" dirty="0" smtClean="0"/>
              <a:t> and Mooney 1996) 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8" y="1241990"/>
            <a:ext cx="4314537" cy="1438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645" y="1162211"/>
            <a:ext cx="4146795" cy="3850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8" y="3170949"/>
            <a:ext cx="4162393" cy="1217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74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41501"/>
            <a:ext cx="8432800" cy="701843"/>
          </a:xfrm>
        </p:spPr>
        <p:txBody>
          <a:bodyPr/>
          <a:lstStyle/>
          <a:p>
            <a:r>
              <a:rPr lang="en-US" dirty="0" smtClean="0"/>
              <a:t>Zettlemoyer and Collins (2005)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8" y="850853"/>
            <a:ext cx="4933604" cy="236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257" y="850853"/>
            <a:ext cx="2726007" cy="9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8" y="3360056"/>
            <a:ext cx="8982058" cy="164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25" y="2159099"/>
            <a:ext cx="3969921" cy="69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38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Zettlemoyer and Collins (2005)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021" y="1229028"/>
            <a:ext cx="5851515" cy="350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7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Dong and </a:t>
            </a:r>
            <a:r>
              <a:rPr lang="en-US" dirty="0" err="1" smtClean="0"/>
              <a:t>Lapata</a:t>
            </a:r>
            <a:r>
              <a:rPr lang="en-US" dirty="0" smtClean="0"/>
              <a:t> (2016)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96" y="1449895"/>
            <a:ext cx="4634942" cy="265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368" y="1122782"/>
            <a:ext cx="3838188" cy="366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128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042057"/>
            <a:ext cx="2560452" cy="394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807" y="1042057"/>
            <a:ext cx="5604804" cy="1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233" y="2862532"/>
            <a:ext cx="3189949" cy="212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</p:spPr>
        <p:txBody>
          <a:bodyPr/>
          <a:lstStyle/>
          <a:p>
            <a:r>
              <a:rPr lang="en-US" dirty="0" smtClean="0"/>
              <a:t>Dong and </a:t>
            </a:r>
            <a:r>
              <a:rPr lang="en-US" dirty="0" err="1" smtClean="0"/>
              <a:t>Lapata</a:t>
            </a:r>
            <a:r>
              <a:rPr lang="en-US" dirty="0" smtClean="0"/>
              <a:t> (2016)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37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67" y="1048181"/>
            <a:ext cx="7208322" cy="4007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</p:spPr>
        <p:txBody>
          <a:bodyPr/>
          <a:lstStyle/>
          <a:p>
            <a:r>
              <a:rPr lang="en-US" dirty="0" smtClean="0"/>
              <a:t>Dong and </a:t>
            </a:r>
            <a:r>
              <a:rPr lang="en-US" dirty="0" err="1" smtClean="0"/>
              <a:t>Lapata</a:t>
            </a:r>
            <a:r>
              <a:rPr lang="en-US" dirty="0" smtClean="0"/>
              <a:t> (2016)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39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Jia</a:t>
            </a:r>
            <a:r>
              <a:rPr lang="en-US" dirty="0" smtClean="0"/>
              <a:t> and Liang 2016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104" y="1058266"/>
            <a:ext cx="3263423" cy="371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66" y="1058266"/>
            <a:ext cx="2645970" cy="386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615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414" y="249936"/>
            <a:ext cx="6389410" cy="4527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26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with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cats eat fish</a:t>
            </a:r>
          </a:p>
          <a:p>
            <a:pPr lvl="1">
              <a:buNone/>
            </a:pPr>
            <a:r>
              <a:rPr lang="en-US" altLang="en-US" sz="1900" dirty="0" smtClean="0">
                <a:sym typeface="Symbol" pitchFamily="18" charset="2"/>
              </a:rPr>
              <a:t>x:ISA(x,Cat)EatFish(x)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113186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Martin ate</a:t>
            </a:r>
          </a:p>
          <a:p>
            <a:r>
              <a:rPr lang="en-US" dirty="0" smtClean="0"/>
              <a:t>Martin ate in the morning</a:t>
            </a:r>
          </a:p>
          <a:p>
            <a:r>
              <a:rPr lang="en-US" dirty="0" smtClean="0"/>
              <a:t>Martin ate fish</a:t>
            </a:r>
          </a:p>
          <a:p>
            <a:r>
              <a:rPr lang="en-US" dirty="0" smtClean="0"/>
              <a:t>Martin ate fish in the morning</a:t>
            </a:r>
          </a:p>
        </p:txBody>
      </p:sp>
    </p:spTree>
    <p:extLst>
      <p:ext uri="{BB962C8B-B14F-4D97-AF65-F5344CB8AC3E}">
        <p14:creationId xmlns:p14="http://schemas.microsoft.com/office/powerpoint/2010/main" val="10220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Possible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2453"/>
            <a:ext cx="8229600" cy="3541716"/>
          </a:xfrm>
        </p:spPr>
        <p:txBody>
          <a:bodyPr>
            <a:normAutofit/>
          </a:bodyPr>
          <a:lstStyle/>
          <a:p>
            <a:r>
              <a:rPr lang="en-US" dirty="0" smtClean="0"/>
              <a:t>FOL representations</a:t>
            </a:r>
          </a:p>
          <a:p>
            <a:pPr lvl="1"/>
            <a:r>
              <a:rPr lang="en-US" dirty="0" smtClean="0"/>
              <a:t>Eating1(Martin)</a:t>
            </a:r>
          </a:p>
          <a:p>
            <a:pPr lvl="1"/>
            <a:r>
              <a:rPr lang="en-US" dirty="0" smtClean="0"/>
              <a:t>Eating2(Martin,Morning)</a:t>
            </a:r>
          </a:p>
          <a:p>
            <a:pPr lvl="1"/>
            <a:r>
              <a:rPr lang="en-US" dirty="0" smtClean="0"/>
              <a:t>Eating3(Martin,Fish)</a:t>
            </a:r>
          </a:p>
          <a:p>
            <a:pPr lvl="1"/>
            <a:r>
              <a:rPr lang="en-US" dirty="0" smtClean="0"/>
              <a:t>Eating4(Martin,Fish,Morning)</a:t>
            </a:r>
          </a:p>
          <a:p>
            <a:r>
              <a:rPr lang="en-US" dirty="0" smtClean="0"/>
              <a:t>Meaning postulates</a:t>
            </a:r>
          </a:p>
          <a:p>
            <a:pPr lvl="1"/>
            <a:r>
              <a:rPr lang="en-US" dirty="0" smtClean="0"/>
              <a:t>Eating4(x,y,z) -&gt; Eating3(x,y)</a:t>
            </a:r>
          </a:p>
          <a:p>
            <a:pPr lvl="1"/>
            <a:r>
              <a:rPr lang="en-US" dirty="0" smtClean="0"/>
              <a:t>Eating4(x,y,z) -&gt; Eating2(x,z)</a:t>
            </a:r>
          </a:p>
          <a:p>
            <a:pPr lvl="1"/>
            <a:r>
              <a:rPr lang="en-US" dirty="0" smtClean="0"/>
              <a:t>Eating4(x,y,z) -&gt; Eating1(x)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9917" y="4774168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Example from Jurafsky and Martin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90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Possible Representation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Eating4(</a:t>
            </a:r>
            <a:r>
              <a:rPr lang="en-US" dirty="0" err="1"/>
              <a:t>x,y,z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With some arguments unspecified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Too many commitments</a:t>
            </a:r>
          </a:p>
          <a:p>
            <a:pPr lvl="1"/>
            <a:r>
              <a:rPr lang="en-US" dirty="0"/>
              <a:t>Hard to combine Eating4(</a:t>
            </a:r>
            <a:r>
              <a:rPr lang="en-US" dirty="0" err="1"/>
              <a:t>Martin,Fish,z</a:t>
            </a:r>
            <a:r>
              <a:rPr lang="en-US" dirty="0"/>
              <a:t>) with Eating4(</a:t>
            </a:r>
            <a:r>
              <a:rPr lang="en-US" dirty="0" err="1"/>
              <a:t>Martin,y,Morning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9917" y="4774168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Example from Jurafsky and Martin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28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Possible Representation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Reification</a:t>
            </a:r>
          </a:p>
          <a:p>
            <a:pPr lvl="1"/>
            <a:r>
              <a:rPr lang="it-IT" dirty="0"/>
              <a:t>∃ e: ISA(e,Eating) ∧ Eater(e,Martin) ∧ Eaten(e,Fish)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9917" y="4774168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Example from Jurafsky and Martin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80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37360"/>
            <a:ext cx="8229600" cy="2573894"/>
          </a:xfrm>
        </p:spPr>
        <p:txBody>
          <a:bodyPr/>
          <a:lstStyle/>
          <a:p>
            <a:r>
              <a:rPr lang="en-US" altLang="en-US" sz="2400" dirty="0"/>
              <a:t>Ontologies</a:t>
            </a:r>
          </a:p>
          <a:p>
            <a:r>
              <a:rPr lang="en-US" altLang="en-US" sz="2400" dirty="0"/>
              <a:t>Categories and objects</a:t>
            </a:r>
          </a:p>
          <a:p>
            <a:r>
              <a:rPr lang="en-US" altLang="en-US" sz="2400" dirty="0"/>
              <a:t>Events</a:t>
            </a:r>
          </a:p>
          <a:p>
            <a:r>
              <a:rPr lang="en-US" altLang="en-US" sz="2400" dirty="0"/>
              <a:t>Times</a:t>
            </a:r>
          </a:p>
          <a:p>
            <a:r>
              <a:rPr lang="en-US" altLang="en-US" sz="2400" dirty="0"/>
              <a:t>Beliefs</a:t>
            </a:r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4" y="2603898"/>
            <a:ext cx="14287" cy="1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27727"/>
      </p:ext>
    </p:extLst>
  </p:cSld>
  <p:clrMapOvr>
    <a:masterClrMapping/>
  </p:clrMapOvr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42869</TotalTime>
  <Words>500</Words>
  <Application>Microsoft Office PowerPoint</Application>
  <PresentationFormat>On-screen Show (16:9)</PresentationFormat>
  <Paragraphs>134</Paragraphs>
  <Slides>40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UM-coursera-052814</vt:lpstr>
      <vt:lpstr>Custom Design</vt:lpstr>
      <vt:lpstr>AI</vt:lpstr>
      <vt:lpstr>Artificial Intelligence</vt:lpstr>
      <vt:lpstr>Semantics of FOL</vt:lpstr>
      <vt:lpstr>Examples with Quantifiers</vt:lpstr>
      <vt:lpstr>Representing Events</vt:lpstr>
      <vt:lpstr>One Possible Representation</vt:lpstr>
      <vt:lpstr>Second Possible Representation</vt:lpstr>
      <vt:lpstr>Third Possible Representation</vt:lpstr>
      <vt:lpstr>Outline</vt:lpstr>
      <vt:lpstr>Knowledge Representation</vt:lpstr>
      <vt:lpstr>Upper Ontology</vt:lpstr>
      <vt:lpstr>Representing categories</vt:lpstr>
      <vt:lpstr>Partitions</vt:lpstr>
      <vt:lpstr>PartOf relations</vt:lpstr>
      <vt:lpstr>Composite Objects</vt:lpstr>
      <vt:lpstr>Measurements</vt:lpstr>
      <vt:lpstr>Events</vt:lpstr>
      <vt:lpstr>Time Intervals</vt:lpstr>
      <vt:lpstr>PowerPoint Presentation</vt:lpstr>
      <vt:lpstr>PowerPoint Presentation</vt:lpstr>
      <vt:lpstr>Description Logic</vt:lpstr>
      <vt:lpstr>Artificial Intelligence</vt:lpstr>
      <vt:lpstr>Semantic Parsing</vt:lpstr>
      <vt:lpstr>Stages of Semantic Parsing</vt:lpstr>
      <vt:lpstr>Compositional Semantics</vt:lpstr>
      <vt:lpstr>Example</vt:lpstr>
      <vt:lpstr>Example</vt:lpstr>
      <vt:lpstr>Semantic Parsing</vt:lpstr>
      <vt:lpstr>Grammar with Semantic Attachments</vt:lpstr>
      <vt:lpstr>Using CCG (Steedman 1996)</vt:lpstr>
      <vt:lpstr>CCG Parsing</vt:lpstr>
      <vt:lpstr>GeoQuery (Zelle and Mooney 1996) </vt:lpstr>
      <vt:lpstr>Zettlemoyer and Collins (2005)</vt:lpstr>
      <vt:lpstr>Zettlemoyer and Collins (2005)</vt:lpstr>
      <vt:lpstr>Dong and Lapata (2016)</vt:lpstr>
      <vt:lpstr>Dong and Lapata (2016)</vt:lpstr>
      <vt:lpstr>Dong and Lapata (2016)</vt:lpstr>
      <vt:lpstr>Jia and Liang 2016</vt:lpstr>
      <vt:lpstr>PowerPoint Presentation</vt:lpstr>
      <vt:lpstr>AI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494</cp:revision>
  <dcterms:created xsi:type="dcterms:W3CDTF">2014-05-29T18:54:38Z</dcterms:created>
  <dcterms:modified xsi:type="dcterms:W3CDTF">2017-09-27T17:07:55Z</dcterms:modified>
</cp:coreProperties>
</file>