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sldIdLst>
    <p:sldId id="616" r:id="rId2"/>
    <p:sldId id="882" r:id="rId3"/>
    <p:sldId id="883" r:id="rId4"/>
    <p:sldId id="1051" r:id="rId5"/>
    <p:sldId id="1052" r:id="rId6"/>
    <p:sldId id="884" r:id="rId7"/>
    <p:sldId id="885" r:id="rId8"/>
    <p:sldId id="940" r:id="rId9"/>
    <p:sldId id="886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1056" r:id="rId19"/>
    <p:sldId id="1053" r:id="rId20"/>
    <p:sldId id="1054" r:id="rId21"/>
    <p:sldId id="1055" r:id="rId22"/>
    <p:sldId id="1057" r:id="rId23"/>
    <p:sldId id="1058" r:id="rId24"/>
    <p:sldId id="895" r:id="rId25"/>
    <p:sldId id="896" r:id="rId26"/>
    <p:sldId id="897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06" r:id="rId36"/>
    <p:sldId id="907" r:id="rId37"/>
    <p:sldId id="908" r:id="rId38"/>
    <p:sldId id="909" r:id="rId39"/>
    <p:sldId id="910" r:id="rId40"/>
    <p:sldId id="911" r:id="rId41"/>
    <p:sldId id="912" r:id="rId42"/>
    <p:sldId id="913" r:id="rId43"/>
    <p:sldId id="914" r:id="rId44"/>
    <p:sldId id="915" r:id="rId45"/>
    <p:sldId id="916" r:id="rId46"/>
    <p:sldId id="917" r:id="rId47"/>
    <p:sldId id="918" r:id="rId48"/>
    <p:sldId id="919" r:id="rId49"/>
    <p:sldId id="920" r:id="rId50"/>
    <p:sldId id="921" r:id="rId51"/>
    <p:sldId id="922" r:id="rId52"/>
    <p:sldId id="923" r:id="rId53"/>
    <p:sldId id="924" r:id="rId54"/>
    <p:sldId id="925" r:id="rId55"/>
    <p:sldId id="926" r:id="rId56"/>
    <p:sldId id="1066" r:id="rId57"/>
    <p:sldId id="927" r:id="rId58"/>
    <p:sldId id="928" r:id="rId59"/>
    <p:sldId id="929" r:id="rId60"/>
    <p:sldId id="930" r:id="rId61"/>
    <p:sldId id="931" r:id="rId62"/>
    <p:sldId id="932" r:id="rId63"/>
    <p:sldId id="933" r:id="rId64"/>
    <p:sldId id="934" r:id="rId65"/>
    <p:sldId id="935" r:id="rId66"/>
    <p:sldId id="936" r:id="rId67"/>
    <p:sldId id="1059" r:id="rId68"/>
    <p:sldId id="1060" r:id="rId69"/>
    <p:sldId id="1067" r:id="rId70"/>
    <p:sldId id="1068" r:id="rId71"/>
    <p:sldId id="1061" r:id="rId72"/>
    <p:sldId id="1062" r:id="rId73"/>
    <p:sldId id="1063" r:id="rId74"/>
    <p:sldId id="1064" r:id="rId75"/>
    <p:sldId id="937" r:id="rId76"/>
    <p:sldId id="1069" r:id="rId77"/>
    <p:sldId id="1065" r:id="rId78"/>
    <p:sldId id="938" r:id="rId79"/>
    <p:sldId id="939" r:id="rId8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61" d="100"/>
          <a:sy n="161" d="100"/>
        </p:scale>
        <p:origin x="-90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0EFC51-2F80-4D4D-BD74-D541B157CA9A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3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63936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248150" cy="3456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143000"/>
            <a:ext cx="4249738" cy="34563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682729"/>
            <a:ext cx="2895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Blind Search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4682729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6AED9-468D-4727-8205-04A74542B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24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87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FS.html" TargetMode="External"/><Relationship Id="rId2" Type="http://schemas.openxmlformats.org/officeDocument/2006/relationships/hyperlink" Target="https://www.cs.usfca.edu/~galles/visualization/DF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reenfoot.org/scenarios/4900" TargetMode="External"/><Relationship Id="rId5" Type="http://schemas.openxmlformats.org/officeDocument/2006/relationships/hyperlink" Target="http://www.redblobgames.com/pathfinding/a-star/introduction.html" TargetMode="External"/><Relationship Id="rId4" Type="http://schemas.openxmlformats.org/officeDocument/2006/relationships/hyperlink" Target="https://www.cs.usfca.edu/~galles/visualization/Algorithms.html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yale.edu/homes/radev/nlpclass/slides2017/313.pdf" TargetMode="External"/><Relationship Id="rId3" Type="http://schemas.openxmlformats.org/officeDocument/2006/relationships/hyperlink" Target="https://www.cs.usfca.edu/~galles/visualization/DPLCS.html" TargetMode="External"/><Relationship Id="rId7" Type="http://schemas.openxmlformats.org/officeDocument/2006/relationships/hyperlink" Target="https://zhanglab.ccmb.med.umich.edu/FASTA/" TargetMode="External"/><Relationship Id="rId2" Type="http://schemas.openxmlformats.org/officeDocument/2006/relationships/hyperlink" Target="https://www.cs.usfca.edu/~galles/visualization/DPFib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anglab.ccmb.med.umich.edu/NW-align/" TargetMode="External"/><Relationship Id="rId5" Type="http://schemas.openxmlformats.org/officeDocument/2006/relationships/hyperlink" Target="http://experiments.mostafa.io/public/needleman-wunsch/" TargetMode="External"/><Relationship Id="rId4" Type="http://schemas.openxmlformats.org/officeDocument/2006/relationships/hyperlink" Target="https://blast.ncbi.nlm.nih.gov/Blast.cgi?PAGE_TYPE=BlastSearch&amp;PROG_DEF=blastn&amp;BLAST_PROG_DEF=blastn&amp;BLAST_SPEC=GlobalAln&amp;LINK_LOC=BlastHomeLin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jkstra's_algorithm#/media/File:Dijkstra_Animation.gif" TargetMode="External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qiao.github.io/PathFinding.js/visual/" TargetMode="External"/><Relationship Id="rId2" Type="http://schemas.openxmlformats.org/officeDocument/2006/relationships/hyperlink" Target="https://www.cs.usfca.edu/~galles/visualization/Dijkst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go.net/de/sssp?slide=1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Romania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094314"/>
            <a:ext cx="5585291" cy="371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5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15490"/>
            <a:ext cx="8432800" cy="701843"/>
          </a:xfrm>
        </p:spPr>
        <p:txBody>
          <a:bodyPr/>
          <a:lstStyle/>
          <a:p>
            <a:r>
              <a:rPr lang="en-US" altLang="en-US" dirty="0" smtClean="0"/>
              <a:t>Problem Types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747" y="1094314"/>
            <a:ext cx="8574385" cy="38316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Deterministic, fully observable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single-state problem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Agent knows exactly which state it will be in; solution is a sequence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Non-observable</a:t>
            </a:r>
            <a:r>
              <a:rPr lang="en-US" altLang="en-US" sz="2400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en-US" sz="2400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sensorless</a:t>
            </a:r>
            <a:r>
              <a:rPr lang="en-US" altLang="en-US" sz="2400" dirty="0" smtClean="0">
                <a:solidFill>
                  <a:srgbClr val="FF0000"/>
                </a:solidFill>
              </a:rPr>
              <a:t> problem (conformant problem)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Agent may have no idea where it is; solution is a sequence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Nondeterministic and/or partially observable</a:t>
            </a:r>
            <a:r>
              <a:rPr lang="en-US" altLang="en-US" sz="2400" dirty="0" smtClean="0">
                <a:cs typeface="Arial" pitchFamily="34" charset="0"/>
              </a:rPr>
              <a:t> </a:t>
            </a:r>
            <a:r>
              <a:rPr lang="en-US" altLang="en-US" sz="2400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altLang="en-US" sz="2400" dirty="0" smtClean="0">
                <a:solidFill>
                  <a:srgbClr val="FF0000"/>
                </a:solidFill>
              </a:rPr>
              <a:t>contingency problem</a:t>
            </a:r>
            <a:endParaRPr lang="en-US" altLang="en-US" sz="2400" dirty="0" smtClean="0"/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percepts provide </a:t>
            </a:r>
            <a:r>
              <a:rPr lang="en-US" altLang="en-US" sz="2000" dirty="0" smtClean="0">
                <a:solidFill>
                  <a:srgbClr val="FF0000"/>
                </a:solidFill>
              </a:rPr>
              <a:t>new</a:t>
            </a:r>
            <a:r>
              <a:rPr lang="en-US" altLang="en-US" sz="2000" dirty="0" smtClean="0"/>
              <a:t> information about current state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often </a:t>
            </a:r>
            <a:r>
              <a:rPr lang="en-US" altLang="en-US" sz="2000" dirty="0" smtClean="0">
                <a:solidFill>
                  <a:srgbClr val="FF0000"/>
                </a:solidFill>
              </a:rPr>
              <a:t>interleave</a:t>
            </a:r>
            <a:r>
              <a:rPr lang="en-US" altLang="en-US" sz="2000" dirty="0" smtClean="0"/>
              <a:t> search, execution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Unknown state space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Wingdings" pitchFamily="2" charset="2"/>
              </a:rPr>
              <a:t> </a:t>
            </a:r>
            <a:r>
              <a:rPr lang="en-US" altLang="en-US" sz="2400" dirty="0" smtClean="0">
                <a:solidFill>
                  <a:srgbClr val="FF0000"/>
                </a:solidFill>
              </a:rPr>
              <a:t>exploration problem</a:t>
            </a:r>
          </a:p>
        </p:txBody>
      </p:sp>
    </p:spTree>
    <p:extLst>
      <p:ext uri="{BB962C8B-B14F-4D97-AF65-F5344CB8AC3E}">
        <p14:creationId xmlns:p14="http://schemas.microsoft.com/office/powerpoint/2010/main" val="19491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Vacuum World</a:t>
            </a:r>
            <a:endParaRPr lang="en-US" dirty="0"/>
          </a:p>
        </p:txBody>
      </p:sp>
      <p:pic>
        <p:nvPicPr>
          <p:cNvPr id="9222" name="Picture 4" descr="vacuum2-sp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96" y="1315320"/>
            <a:ext cx="3494078" cy="303361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4243388" cy="3455988"/>
          </a:xfrm>
        </p:spPr>
        <p:txBody>
          <a:bodyPr/>
          <a:lstStyle/>
          <a:p>
            <a:r>
              <a:rPr lang="en-US" altLang="en-US" sz="2400" dirty="0" smtClean="0">
                <a:solidFill>
                  <a:schemeClr val="accent2"/>
                </a:solidFill>
              </a:rPr>
              <a:t>Single-state</a:t>
            </a:r>
            <a:r>
              <a:rPr lang="en-US" altLang="en-US" sz="2400" dirty="0" smtClean="0"/>
              <a:t>, start in #5. </a:t>
            </a: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3405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Vacuum World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>
                <a:solidFill>
                  <a:schemeClr val="accent2"/>
                </a:solidFill>
              </a:rPr>
              <a:t>Single-state</a:t>
            </a:r>
            <a:r>
              <a:rPr lang="en-US" altLang="en-US" sz="2400" dirty="0" smtClean="0"/>
              <a:t>, start in #5. </a:t>
            </a:r>
            <a:br>
              <a:rPr lang="en-US" altLang="en-US" sz="24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i="1" dirty="0" smtClean="0"/>
              <a:t>[Right, Suck]</a:t>
            </a:r>
            <a:endParaRPr lang="en-US" altLang="en-US" sz="2400" dirty="0" smtClean="0"/>
          </a:p>
          <a:p>
            <a:pPr lvl="4"/>
            <a:endParaRPr lang="en-US" altLang="en-US" sz="1600" dirty="0" smtClean="0">
              <a:solidFill>
                <a:schemeClr val="accent2"/>
              </a:solidFill>
            </a:endParaRPr>
          </a:p>
          <a:p>
            <a:r>
              <a:rPr lang="en-US" altLang="en-US" sz="2400" dirty="0" err="1" smtClean="0">
                <a:solidFill>
                  <a:schemeClr val="accent2"/>
                </a:solidFill>
              </a:rPr>
              <a:t>Sensorless</a:t>
            </a:r>
            <a:r>
              <a:rPr lang="en-US" altLang="en-US" sz="2400" dirty="0" smtClean="0">
                <a:solidFill>
                  <a:schemeClr val="accent2"/>
                </a:solidFill>
              </a:rPr>
              <a:t>, </a:t>
            </a:r>
            <a:r>
              <a:rPr lang="en-US" altLang="en-US" sz="2400" dirty="0" smtClean="0"/>
              <a:t>start in </a:t>
            </a:r>
            <a:br>
              <a:rPr lang="en-US" altLang="en-US" sz="2400" dirty="0" smtClean="0"/>
            </a:br>
            <a:r>
              <a:rPr lang="en-US" altLang="en-US" sz="2400" dirty="0" smtClean="0"/>
              <a:t>{</a:t>
            </a:r>
            <a:r>
              <a:rPr lang="en-US" altLang="en-US" sz="2400" i="1" dirty="0" smtClean="0"/>
              <a:t>1,2,3,4,5,6,7,8</a:t>
            </a:r>
            <a:r>
              <a:rPr lang="en-US" altLang="en-US" sz="2400" dirty="0" smtClean="0"/>
              <a:t>}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e.g., </a:t>
            </a:r>
            <a:br>
              <a:rPr lang="en-US" altLang="en-US" sz="2400" dirty="0" smtClean="0"/>
            </a:br>
            <a:r>
              <a:rPr lang="en-US" altLang="en-US" sz="2400" i="1" dirty="0" smtClean="0"/>
              <a:t>Right </a:t>
            </a:r>
            <a:r>
              <a:rPr lang="en-US" altLang="en-US" sz="2400" dirty="0" smtClean="0"/>
              <a:t>goes to {</a:t>
            </a:r>
            <a:r>
              <a:rPr lang="en-US" altLang="en-US" sz="2400" i="1" dirty="0" smtClean="0"/>
              <a:t>2,4,6,8</a:t>
            </a:r>
            <a:r>
              <a:rPr lang="en-US" altLang="en-US" sz="2400" dirty="0" smtClean="0"/>
              <a:t>} </a:t>
            </a:r>
            <a:br>
              <a:rPr lang="en-US" altLang="en-US" sz="24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endParaRPr lang="en-US" altLang="en-US" sz="2400" dirty="0" smtClean="0"/>
          </a:p>
        </p:txBody>
      </p:sp>
      <p:pic>
        <p:nvPicPr>
          <p:cNvPr id="10246" name="Picture 12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599"/>
            <a:ext cx="3733800" cy="301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8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Vacuum World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484" y="1094314"/>
            <a:ext cx="4784377" cy="385699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err="1" smtClean="0">
                <a:solidFill>
                  <a:schemeClr val="accent2"/>
                </a:solidFill>
              </a:rPr>
              <a:t>Sensorless</a:t>
            </a:r>
            <a:r>
              <a:rPr lang="en-US" altLang="en-US" sz="2400" dirty="0" smtClean="0">
                <a:solidFill>
                  <a:schemeClr val="accent2"/>
                </a:solidFill>
              </a:rPr>
              <a:t>, </a:t>
            </a:r>
            <a:r>
              <a:rPr lang="en-US" altLang="en-US" sz="2400" dirty="0" smtClean="0"/>
              <a:t>start in </a:t>
            </a:r>
            <a:br>
              <a:rPr lang="en-US" altLang="en-US" sz="2400" dirty="0" smtClean="0"/>
            </a:br>
            <a:r>
              <a:rPr lang="en-US" altLang="en-US" sz="2400" dirty="0" smtClean="0"/>
              <a:t>{</a:t>
            </a:r>
            <a:r>
              <a:rPr lang="en-US" altLang="en-US" sz="2400" i="1" dirty="0" smtClean="0"/>
              <a:t>1,2,3,4,5,6,7,8</a:t>
            </a:r>
            <a:r>
              <a:rPr lang="en-US" altLang="en-US" sz="2400" dirty="0" smtClean="0"/>
              <a:t>}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e.g., </a:t>
            </a:r>
            <a:br>
              <a:rPr lang="en-US" altLang="en-US" sz="2400" dirty="0" smtClean="0"/>
            </a:br>
            <a:r>
              <a:rPr lang="en-US" altLang="en-US" sz="2400" i="1" dirty="0" smtClean="0"/>
              <a:t>Right </a:t>
            </a:r>
            <a:r>
              <a:rPr lang="en-US" altLang="en-US" sz="2400" dirty="0" smtClean="0"/>
              <a:t>goes to {</a:t>
            </a:r>
            <a:r>
              <a:rPr lang="en-US" altLang="en-US" sz="2400" i="1" dirty="0" smtClean="0"/>
              <a:t>2,4,6,8</a:t>
            </a:r>
            <a:r>
              <a:rPr lang="en-US" altLang="en-US" sz="2400" dirty="0" smtClean="0"/>
              <a:t>} </a:t>
            </a:r>
            <a:br>
              <a:rPr lang="en-US" altLang="en-US" sz="24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br>
              <a:rPr lang="en-US" altLang="en-US" sz="2400" dirty="0" smtClean="0">
                <a:solidFill>
                  <a:srgbClr val="CC0099"/>
                </a:solidFill>
              </a:rPr>
            </a:br>
            <a:r>
              <a:rPr lang="en-US" altLang="en-US" sz="2400" i="1" dirty="0" smtClean="0"/>
              <a:t>[</a:t>
            </a:r>
            <a:r>
              <a:rPr lang="en-US" altLang="en-US" sz="2400" i="1" dirty="0" err="1" smtClean="0"/>
              <a:t>Right,Suck,Left,Suck</a:t>
            </a:r>
            <a:r>
              <a:rPr lang="en-US" altLang="en-US" sz="2400" i="1" dirty="0" smtClean="0"/>
              <a:t>]</a:t>
            </a:r>
            <a:endParaRPr lang="en-US" altLang="en-US" dirty="0" smtClean="0"/>
          </a:p>
          <a:p>
            <a:pPr lvl="4">
              <a:lnSpc>
                <a:spcPct val="120000"/>
              </a:lnSpc>
            </a:pPr>
            <a:endParaRPr lang="en-US" altLang="en-US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Contingency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Nondeterministic: </a:t>
            </a:r>
            <a:r>
              <a:rPr lang="en-US" altLang="en-US" sz="2000" i="1" dirty="0" smtClean="0"/>
              <a:t>Suck</a:t>
            </a:r>
            <a:r>
              <a:rPr lang="en-US" altLang="en-US" sz="2000" dirty="0" smtClean="0"/>
              <a:t> may </a:t>
            </a:r>
            <a:br>
              <a:rPr lang="en-US" altLang="en-US" sz="2000" dirty="0" smtClean="0"/>
            </a:br>
            <a:r>
              <a:rPr lang="en-US" altLang="en-US" sz="2000" dirty="0" smtClean="0"/>
              <a:t>dirty a clean carpet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Partially observable: location, dirt at current location.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Percept: </a:t>
            </a:r>
            <a:r>
              <a:rPr lang="en-US" altLang="en-US" sz="2000" i="1" dirty="0" smtClean="0"/>
              <a:t>[L, Clean],</a:t>
            </a:r>
            <a:r>
              <a:rPr lang="en-US" altLang="en-US" sz="2000" dirty="0" smtClean="0"/>
              <a:t> i.e., start in #5 or #7</a:t>
            </a:r>
            <a:br>
              <a:rPr lang="en-US" altLang="en-US" sz="20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endParaRPr lang="en-US" altLang="en-US" sz="2400" dirty="0" smtClean="0"/>
          </a:p>
        </p:txBody>
      </p:sp>
      <p:pic>
        <p:nvPicPr>
          <p:cNvPr id="11270" name="Picture 6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99" y="1094314"/>
            <a:ext cx="3733800" cy="309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4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Vacuum World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492359" cy="37244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err="1" smtClean="0">
                <a:solidFill>
                  <a:schemeClr val="accent2"/>
                </a:solidFill>
              </a:rPr>
              <a:t>Sensorless</a:t>
            </a:r>
            <a:r>
              <a:rPr lang="en-US" altLang="en-US" sz="2400" dirty="0" smtClean="0">
                <a:solidFill>
                  <a:schemeClr val="accent2"/>
                </a:solidFill>
              </a:rPr>
              <a:t>, </a:t>
            </a:r>
            <a:r>
              <a:rPr lang="en-US" altLang="en-US" sz="2400" dirty="0" smtClean="0"/>
              <a:t>start in </a:t>
            </a:r>
            <a:br>
              <a:rPr lang="en-US" altLang="en-US" sz="2400" dirty="0" smtClean="0"/>
            </a:br>
            <a:r>
              <a:rPr lang="en-US" altLang="en-US" sz="2400" dirty="0" smtClean="0"/>
              <a:t>{</a:t>
            </a:r>
            <a:r>
              <a:rPr lang="en-US" altLang="en-US" sz="2400" i="1" dirty="0" smtClean="0"/>
              <a:t>1,2,3,4,5,6,7,8</a:t>
            </a:r>
            <a:r>
              <a:rPr lang="en-US" altLang="en-US" sz="2400" dirty="0" smtClean="0"/>
              <a:t>}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e.g., </a:t>
            </a:r>
            <a:br>
              <a:rPr lang="en-US" altLang="en-US" sz="2400" dirty="0" smtClean="0"/>
            </a:br>
            <a:r>
              <a:rPr lang="en-US" altLang="en-US" sz="2400" i="1" dirty="0" smtClean="0"/>
              <a:t>Right </a:t>
            </a:r>
            <a:r>
              <a:rPr lang="en-US" altLang="en-US" sz="2400" dirty="0" smtClean="0"/>
              <a:t>goes to {</a:t>
            </a:r>
            <a:r>
              <a:rPr lang="en-US" altLang="en-US" sz="2400" i="1" dirty="0" smtClean="0"/>
              <a:t>2,4,6,8</a:t>
            </a:r>
            <a:r>
              <a:rPr lang="en-US" altLang="en-US" sz="2400" dirty="0" smtClean="0"/>
              <a:t>} </a:t>
            </a:r>
            <a:br>
              <a:rPr lang="en-US" altLang="en-US" sz="24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br>
              <a:rPr lang="en-US" altLang="en-US" sz="2400" dirty="0" smtClean="0">
                <a:solidFill>
                  <a:srgbClr val="CC0099"/>
                </a:solidFill>
              </a:rPr>
            </a:br>
            <a:r>
              <a:rPr lang="en-US" altLang="en-US" sz="2400" i="1" dirty="0" smtClean="0"/>
              <a:t>[</a:t>
            </a:r>
            <a:r>
              <a:rPr lang="en-US" altLang="en-US" sz="2400" i="1" dirty="0" err="1" smtClean="0"/>
              <a:t>Right,Suck,Left,Suck</a:t>
            </a:r>
            <a:r>
              <a:rPr lang="en-US" altLang="en-US" sz="2400" i="1" dirty="0" smtClean="0"/>
              <a:t>]</a:t>
            </a:r>
            <a:endParaRPr lang="en-US" altLang="en-US" dirty="0" smtClean="0"/>
          </a:p>
          <a:p>
            <a:pPr lvl="4">
              <a:lnSpc>
                <a:spcPct val="120000"/>
              </a:lnSpc>
            </a:pPr>
            <a:endParaRPr lang="en-US" altLang="en-US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Contingency</a:t>
            </a:r>
            <a:r>
              <a:rPr lang="en-US" altLang="en-US" sz="24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Nondeterministic: </a:t>
            </a:r>
            <a:r>
              <a:rPr lang="en-US" altLang="en-US" sz="2000" i="1" dirty="0" smtClean="0"/>
              <a:t>Suck</a:t>
            </a:r>
            <a:r>
              <a:rPr lang="en-US" altLang="en-US" sz="2000" dirty="0" smtClean="0"/>
              <a:t> may </a:t>
            </a:r>
            <a:br>
              <a:rPr lang="en-US" altLang="en-US" sz="2000" dirty="0" smtClean="0"/>
            </a:br>
            <a:r>
              <a:rPr lang="en-US" altLang="en-US" sz="2000" dirty="0" smtClean="0"/>
              <a:t>dirty a clean carpet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Partially observable: location, dirt at current location.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Percept: </a:t>
            </a:r>
            <a:r>
              <a:rPr lang="en-US" altLang="en-US" sz="2000" i="1" dirty="0" smtClean="0"/>
              <a:t>[L, Clean],</a:t>
            </a:r>
            <a:r>
              <a:rPr lang="en-US" altLang="en-US" sz="2000" dirty="0" smtClean="0"/>
              <a:t> i.e., start in #5 or #7</a:t>
            </a:r>
            <a:br>
              <a:rPr lang="en-US" altLang="en-US" sz="2000" dirty="0" smtClean="0"/>
            </a:br>
            <a:r>
              <a:rPr lang="en-US" altLang="en-US" sz="2400" u="sng" dirty="0" smtClean="0">
                <a:solidFill>
                  <a:srgbClr val="CC0099"/>
                </a:solidFill>
              </a:rPr>
              <a:t>Solution?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i="1" dirty="0" smtClean="0"/>
              <a:t>[Right, </a:t>
            </a:r>
            <a:r>
              <a:rPr lang="en-US" altLang="en-US" sz="2400" b="1" i="1" dirty="0" smtClean="0"/>
              <a:t>if</a:t>
            </a:r>
            <a:r>
              <a:rPr lang="en-US" altLang="en-US" sz="2400" i="1" dirty="0" smtClean="0"/>
              <a:t> dirt </a:t>
            </a:r>
            <a:r>
              <a:rPr lang="en-US" altLang="en-US" sz="2400" b="1" i="1" dirty="0" smtClean="0"/>
              <a:t>then </a:t>
            </a:r>
            <a:r>
              <a:rPr lang="en-US" altLang="en-US" sz="2400" i="1" dirty="0" smtClean="0"/>
              <a:t>Suck]</a:t>
            </a:r>
          </a:p>
        </p:txBody>
      </p:sp>
      <p:pic>
        <p:nvPicPr>
          <p:cNvPr id="12294" name="Picture 4" descr="vacuum2-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59" y="1355378"/>
            <a:ext cx="3733800" cy="30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" y="392471"/>
            <a:ext cx="8922328" cy="701843"/>
          </a:xfrm>
        </p:spPr>
        <p:txBody>
          <a:bodyPr/>
          <a:lstStyle/>
          <a:p>
            <a:r>
              <a:rPr lang="en-US" altLang="en-US" sz="4000" dirty="0" smtClean="0"/>
              <a:t>Single-state problem formulation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5755"/>
            <a:ext cx="8229600" cy="3756074"/>
          </a:xfrm>
        </p:spPr>
        <p:txBody>
          <a:bodyPr>
            <a:normAutofit fontScale="77500" lnSpcReduction="20000"/>
          </a:bodyPr>
          <a:lstStyle/>
          <a:p>
            <a:pPr marL="381000" indent="-38100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FF0000"/>
                </a:solidFill>
              </a:rPr>
              <a:t>problem</a:t>
            </a:r>
            <a:r>
              <a:rPr lang="en-US" altLang="en-US" sz="2000" dirty="0" smtClean="0"/>
              <a:t> is defined by four items:</a:t>
            </a:r>
          </a:p>
          <a:p>
            <a:pPr marL="381000" indent="-381000">
              <a:lnSpc>
                <a:spcPct val="120000"/>
              </a:lnSpc>
              <a:buFont typeface="Wingdings" pitchFamily="2" charset="2"/>
              <a:buNone/>
            </a:pPr>
            <a:endParaRPr lang="en-US" altLang="en-US" sz="2000" dirty="0" smtClean="0"/>
          </a:p>
          <a:p>
            <a:pPr marL="381000" indent="-381000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</a:rPr>
              <a:t>initial state </a:t>
            </a:r>
            <a:r>
              <a:rPr lang="en-US" altLang="en-US" sz="2000" dirty="0" smtClean="0"/>
              <a:t>e.g., "at Arad"</a:t>
            </a:r>
          </a:p>
          <a:p>
            <a:pPr marL="381000" indent="-381000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</a:rPr>
              <a:t>actions</a:t>
            </a:r>
            <a:r>
              <a:rPr lang="en-US" altLang="en-US" sz="2000" dirty="0" smtClean="0"/>
              <a:t> or </a:t>
            </a:r>
            <a:r>
              <a:rPr lang="en-US" altLang="en-US" sz="2000" dirty="0" smtClean="0">
                <a:solidFill>
                  <a:srgbClr val="FF0000"/>
                </a:solidFill>
              </a:rPr>
              <a:t>successor function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S(x)</a:t>
            </a:r>
            <a:r>
              <a:rPr lang="en-US" altLang="en-US" sz="2000" dirty="0" smtClean="0"/>
              <a:t> = set of action–state pairs </a:t>
            </a:r>
          </a:p>
          <a:p>
            <a:pPr marL="800100" lvl="1" indent="-342900">
              <a:lnSpc>
                <a:spcPct val="120000"/>
              </a:lnSpc>
            </a:pPr>
            <a:r>
              <a:rPr lang="en-US" altLang="en-US" sz="1800" dirty="0" smtClean="0"/>
              <a:t>e.g., </a:t>
            </a:r>
            <a:r>
              <a:rPr lang="en-US" altLang="en-US" sz="1800" i="1" dirty="0" smtClean="0"/>
              <a:t>S(Arad) = </a:t>
            </a:r>
            <a:r>
              <a:rPr lang="en-US" altLang="en-US" sz="1800" dirty="0" smtClean="0"/>
              <a:t>{</a:t>
            </a:r>
            <a:r>
              <a:rPr lang="en-US" altLang="en-US" sz="1800" i="1" dirty="0" smtClean="0"/>
              <a:t>&lt;Arad </a:t>
            </a:r>
            <a:r>
              <a:rPr lang="en-US" altLang="en-US" sz="1800" i="1" dirty="0" smtClean="0">
                <a:sym typeface="Wingdings" pitchFamily="2" charset="2"/>
              </a:rPr>
              <a:t> </a:t>
            </a:r>
            <a:r>
              <a:rPr lang="en-US" altLang="en-US" sz="1800" i="1" dirty="0" err="1" smtClean="0"/>
              <a:t>Zerind</a:t>
            </a:r>
            <a:r>
              <a:rPr lang="en-US" altLang="en-US" sz="1800" i="1" dirty="0" smtClean="0"/>
              <a:t>, </a:t>
            </a:r>
            <a:r>
              <a:rPr lang="en-US" altLang="en-US" sz="1800" i="1" dirty="0" err="1" smtClean="0"/>
              <a:t>Zerind</a:t>
            </a:r>
            <a:r>
              <a:rPr lang="en-US" altLang="en-US" sz="1800" i="1" dirty="0" smtClean="0"/>
              <a:t>&gt;, … </a:t>
            </a:r>
            <a:r>
              <a:rPr lang="en-US" altLang="en-US" sz="1800" dirty="0" smtClean="0"/>
              <a:t>}</a:t>
            </a:r>
          </a:p>
          <a:p>
            <a:pPr marL="381000" indent="-381000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</a:rPr>
              <a:t>goal test</a:t>
            </a:r>
            <a:r>
              <a:rPr lang="en-US" altLang="en-US" sz="2000" dirty="0" smtClean="0"/>
              <a:t>, can be</a:t>
            </a:r>
          </a:p>
          <a:p>
            <a:pPr marL="800100" lvl="1" indent="-342900">
              <a:lnSpc>
                <a:spcPct val="12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explicit</a:t>
            </a:r>
            <a:r>
              <a:rPr lang="en-US" altLang="en-US" sz="1800" dirty="0" smtClean="0"/>
              <a:t>, e.g., </a:t>
            </a:r>
            <a:r>
              <a:rPr lang="en-US" altLang="en-US" sz="1800" i="1" dirty="0" smtClean="0"/>
              <a:t>x </a:t>
            </a:r>
            <a:r>
              <a:rPr lang="en-US" altLang="en-US" sz="1800" dirty="0" smtClean="0"/>
              <a:t>= "at Bucharest"</a:t>
            </a:r>
          </a:p>
          <a:p>
            <a:pPr marL="800100" lvl="1" indent="-342900">
              <a:lnSpc>
                <a:spcPct val="120000"/>
              </a:lnSpc>
            </a:pPr>
            <a:r>
              <a:rPr lang="en-US" altLang="en-US" sz="1800" dirty="0" smtClean="0">
                <a:solidFill>
                  <a:srgbClr val="FF0000"/>
                </a:solidFill>
              </a:rPr>
              <a:t>implicit</a:t>
            </a:r>
            <a:r>
              <a:rPr lang="en-US" altLang="en-US" sz="1800" dirty="0" smtClean="0"/>
              <a:t>, e.g., </a:t>
            </a:r>
            <a:r>
              <a:rPr lang="en-US" altLang="en-US" sz="1800" i="1" dirty="0" smtClean="0"/>
              <a:t>Checkmate(x)</a:t>
            </a:r>
            <a:endParaRPr lang="en-US" altLang="en-US" sz="1800" dirty="0" smtClean="0"/>
          </a:p>
          <a:p>
            <a:pPr marL="381000" indent="-381000">
              <a:lnSpc>
                <a:spcPct val="120000"/>
              </a:lnSpc>
              <a:buFontTx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</a:rPr>
              <a:t>path cost</a:t>
            </a:r>
            <a:r>
              <a:rPr lang="en-US" altLang="en-US" sz="2000" dirty="0" smtClean="0"/>
              <a:t> (additive)</a:t>
            </a:r>
          </a:p>
          <a:p>
            <a:pPr marL="800100" lvl="1" indent="-342900">
              <a:lnSpc>
                <a:spcPct val="120000"/>
              </a:lnSpc>
            </a:pPr>
            <a:r>
              <a:rPr lang="en-US" altLang="en-US" sz="1800" dirty="0" smtClean="0"/>
              <a:t>e.g., sum of distances, number of actions executed, etc.</a:t>
            </a:r>
          </a:p>
          <a:p>
            <a:pPr marL="800100" lvl="1" indent="-342900">
              <a:lnSpc>
                <a:spcPct val="120000"/>
              </a:lnSpc>
            </a:pPr>
            <a:r>
              <a:rPr lang="en-US" altLang="en-US" sz="1800" i="1" dirty="0" smtClean="0"/>
              <a:t>c(</a:t>
            </a:r>
            <a:r>
              <a:rPr lang="en-US" altLang="en-US" sz="1800" i="1" dirty="0" err="1" smtClean="0"/>
              <a:t>x,a,y</a:t>
            </a:r>
            <a:r>
              <a:rPr lang="en-US" altLang="en-US" sz="1800" i="1" dirty="0" smtClean="0"/>
              <a:t>) </a:t>
            </a:r>
            <a:r>
              <a:rPr lang="en-US" altLang="en-US" sz="1800" dirty="0" smtClean="0"/>
              <a:t>is the </a:t>
            </a:r>
            <a:r>
              <a:rPr lang="en-US" altLang="en-US" sz="1800" dirty="0" smtClean="0">
                <a:solidFill>
                  <a:schemeClr val="accent2"/>
                </a:solidFill>
              </a:rPr>
              <a:t>step cost</a:t>
            </a:r>
            <a:r>
              <a:rPr lang="en-US" altLang="en-US" sz="1800" dirty="0" smtClean="0"/>
              <a:t>, assumed to be </a:t>
            </a:r>
            <a:r>
              <a:rPr lang="en-US" altLang="en-US" sz="1800" dirty="0" smtClean="0">
                <a:cs typeface="Arial" pitchFamily="34" charset="0"/>
              </a:rPr>
              <a:t>≥ </a:t>
            </a:r>
            <a:r>
              <a:rPr lang="en-US" altLang="en-US" sz="1800" dirty="0" smtClean="0"/>
              <a:t>0</a:t>
            </a:r>
          </a:p>
          <a:p>
            <a:pPr marL="381000" indent="-381000">
              <a:lnSpc>
                <a:spcPct val="120000"/>
              </a:lnSpc>
            </a:pPr>
            <a:endParaRPr lang="en-US" altLang="en-US" sz="2000" dirty="0" smtClean="0"/>
          </a:p>
          <a:p>
            <a:pPr marL="381000" indent="-381000">
              <a:lnSpc>
                <a:spcPct val="120000"/>
              </a:lnSpc>
            </a:pPr>
            <a:r>
              <a:rPr lang="en-US" altLang="en-US" sz="2000" dirty="0" smtClean="0"/>
              <a:t>A </a:t>
            </a:r>
            <a:r>
              <a:rPr lang="en-US" altLang="en-US" sz="2000" dirty="0" smtClean="0">
                <a:solidFill>
                  <a:srgbClr val="FF0000"/>
                </a:solidFill>
              </a:rPr>
              <a:t>solution</a:t>
            </a:r>
            <a:r>
              <a:rPr lang="en-US" altLang="en-US" sz="2000" dirty="0" smtClean="0"/>
              <a:t> is a sequence of actions leading from the initial state to a goal state</a:t>
            </a:r>
          </a:p>
        </p:txBody>
      </p:sp>
    </p:spTree>
    <p:extLst>
      <p:ext uri="{BB962C8B-B14F-4D97-AF65-F5344CB8AC3E}">
        <p14:creationId xmlns:p14="http://schemas.microsoft.com/office/powerpoint/2010/main" val="14767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Selecting a State Space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5"/>
            <a:ext cx="8229600" cy="38309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Real world is absurdly complex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state space must be </a:t>
            </a:r>
            <a:r>
              <a:rPr lang="en-US" altLang="en-US" sz="2000" dirty="0" smtClean="0">
                <a:solidFill>
                  <a:srgbClr val="FF0000"/>
                </a:solidFill>
              </a:rPr>
              <a:t>abstracted</a:t>
            </a:r>
            <a:r>
              <a:rPr lang="en-US" altLang="en-US" sz="2000" dirty="0" smtClean="0"/>
              <a:t> for problem solving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(Abstract) state = set of real states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(Abstract) action = complex combination of real actions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e.g., "Arad </a:t>
            </a: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Zerind</a:t>
            </a:r>
            <a:r>
              <a:rPr lang="en-US" altLang="en-US" sz="2000" dirty="0" smtClean="0"/>
              <a:t>" represents a complex set of possible routes, detours, rest stops, etc. 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For guaranteed </a:t>
            </a:r>
            <a:r>
              <a:rPr lang="en-US" altLang="en-US" sz="2400" dirty="0" err="1" smtClean="0"/>
              <a:t>realizability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chemeClr val="accent2"/>
                </a:solidFill>
              </a:rPr>
              <a:t>any</a:t>
            </a:r>
            <a:r>
              <a:rPr lang="en-US" altLang="en-US" sz="2400" dirty="0" smtClean="0"/>
              <a:t> real state "in Arad“ must get to </a:t>
            </a:r>
            <a:r>
              <a:rPr lang="en-US" altLang="en-US" sz="2400" dirty="0" smtClean="0">
                <a:solidFill>
                  <a:srgbClr val="FF0000"/>
                </a:solidFill>
              </a:rPr>
              <a:t>some</a:t>
            </a:r>
            <a:r>
              <a:rPr lang="en-US" altLang="en-US" sz="2400" dirty="0" smtClean="0"/>
              <a:t> real state "in </a:t>
            </a:r>
            <a:r>
              <a:rPr lang="en-US" altLang="en-US" sz="2400" dirty="0" err="1" smtClean="0"/>
              <a:t>Zerind</a:t>
            </a:r>
            <a:r>
              <a:rPr lang="en-US" altLang="en-US" sz="2400" dirty="0" smtClean="0"/>
              <a:t>"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(Abstract) solution = s</a:t>
            </a:r>
            <a:r>
              <a:rPr lang="en-US" altLang="en-US" sz="2000" dirty="0" smtClean="0"/>
              <a:t>et of real paths that are solutions in the real world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Each abstract action should be "easier" than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8781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Reflex Agent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655914" cy="2702991"/>
          </a:xfrm>
        </p:spPr>
        <p:txBody>
          <a:bodyPr/>
          <a:lstStyle/>
          <a:p>
            <a:r>
              <a:rPr lang="en-US" dirty="0" smtClean="0"/>
              <a:t>Precompute all paths from any start state to the final state</a:t>
            </a:r>
          </a:p>
          <a:p>
            <a:r>
              <a:rPr lang="en-US" dirty="0" smtClean="0"/>
              <a:t>Store these paths in a table</a:t>
            </a:r>
          </a:p>
          <a:p>
            <a:r>
              <a:rPr lang="en-US" dirty="0" smtClean="0"/>
              <a:t>When faced with a new instance of the problem, look up the answer in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1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 and Robbers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cops </a:t>
            </a:r>
            <a:r>
              <a:rPr lang="en-US" dirty="0"/>
              <a:t>and three </a:t>
            </a:r>
            <a:r>
              <a:rPr lang="en-US" dirty="0" smtClean="0"/>
              <a:t>robbers </a:t>
            </a:r>
            <a:r>
              <a:rPr lang="en-US" dirty="0"/>
              <a:t>come to a river and find a boat that holds two. If the </a:t>
            </a:r>
            <a:r>
              <a:rPr lang="en-US" dirty="0" smtClean="0"/>
              <a:t>robbers </a:t>
            </a:r>
            <a:r>
              <a:rPr lang="en-US" dirty="0"/>
              <a:t>ever </a:t>
            </a:r>
            <a:r>
              <a:rPr lang="en-US" dirty="0" smtClean="0"/>
              <a:t>outnumber the cops on </a:t>
            </a:r>
            <a:r>
              <a:rPr lang="en-US" dirty="0"/>
              <a:t>either bank, </a:t>
            </a:r>
            <a:r>
              <a:rPr lang="en-US" dirty="0" smtClean="0"/>
              <a:t>the robbers will overpower the cops and escape.</a:t>
            </a:r>
          </a:p>
          <a:p>
            <a:r>
              <a:rPr lang="en-US" dirty="0" smtClean="0"/>
              <a:t>What is the strategy to cross the river without letting the robbers escape?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5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Artificial Intelligence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277" y="2925166"/>
            <a:ext cx="7654635" cy="131445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dirty="0" smtClean="0"/>
              <a:t>8.2.1</a:t>
            </a:r>
            <a:br>
              <a:rPr lang="en-US" altLang="en-US" dirty="0" smtClean="0"/>
            </a:br>
            <a:r>
              <a:rPr lang="en-US" altLang="en-US" dirty="0" smtClean="0"/>
              <a:t>	Problem Solving and Search (Ch. 3)</a:t>
            </a:r>
          </a:p>
        </p:txBody>
      </p:sp>
    </p:spTree>
    <p:extLst>
      <p:ext uri="{BB962C8B-B14F-4D97-AF65-F5344CB8AC3E}">
        <p14:creationId xmlns:p14="http://schemas.microsoft.com/office/powerpoint/2010/main" val="32833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 and Robbers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representation?</a:t>
            </a:r>
          </a:p>
          <a:p>
            <a:r>
              <a:rPr lang="en-US" dirty="0" smtClean="0"/>
              <a:t>Start State?</a:t>
            </a:r>
          </a:p>
          <a:p>
            <a:r>
              <a:rPr lang="en-US" dirty="0" smtClean="0"/>
              <a:t>End State?</a:t>
            </a:r>
          </a:p>
          <a:p>
            <a:r>
              <a:rPr lang="en-US" dirty="0" smtClean="0"/>
              <a:t>Transitions?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79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 and Robbers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747"/>
            <a:ext cx="8229600" cy="36361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State representation? </a:t>
            </a:r>
          </a:p>
          <a:p>
            <a:pPr lvl="1"/>
            <a:r>
              <a:rPr lang="en-US" dirty="0" smtClean="0"/>
              <a:t>Number of cops on the source bank</a:t>
            </a:r>
          </a:p>
          <a:p>
            <a:pPr lvl="1"/>
            <a:r>
              <a:rPr lang="en-US" dirty="0" smtClean="0"/>
              <a:t>Number of robbers on the source bank</a:t>
            </a:r>
          </a:p>
          <a:p>
            <a:pPr lvl="1"/>
            <a:r>
              <a:rPr lang="en-US" dirty="0" smtClean="0"/>
              <a:t>Number of boats on the source bank</a:t>
            </a:r>
          </a:p>
          <a:p>
            <a:r>
              <a:rPr lang="en-US" dirty="0" smtClean="0"/>
              <a:t>Start State?</a:t>
            </a:r>
          </a:p>
          <a:p>
            <a:r>
              <a:rPr lang="en-US" dirty="0" smtClean="0"/>
              <a:t>End State?</a:t>
            </a:r>
          </a:p>
          <a:p>
            <a:r>
              <a:rPr lang="en-US" dirty="0" smtClean="0"/>
              <a:t>Transitions?</a:t>
            </a:r>
          </a:p>
          <a:p>
            <a:r>
              <a:rPr lang="en-US" dirty="0" smtClean="0"/>
              <a:t>How many states total?</a:t>
            </a:r>
          </a:p>
          <a:p>
            <a:r>
              <a:rPr lang="en-US" dirty="0"/>
              <a:t>Some states are forbidden</a:t>
            </a:r>
          </a:p>
          <a:p>
            <a:r>
              <a:rPr lang="en-US" dirty="0"/>
              <a:t>Some states are </a:t>
            </a:r>
            <a:r>
              <a:rPr lang="en-US" dirty="0" smtClean="0"/>
              <a:t>unreachable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85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 and Robbers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20428"/>
            <a:ext cx="8229600" cy="2702991"/>
          </a:xfrm>
        </p:spPr>
        <p:txBody>
          <a:bodyPr/>
          <a:lstStyle/>
          <a:p>
            <a:r>
              <a:rPr lang="en-US" dirty="0" smtClean="0"/>
              <a:t>Search space</a:t>
            </a:r>
            <a:endParaRPr lang="en-US" dirty="0"/>
          </a:p>
        </p:txBody>
      </p:sp>
      <p:pic>
        <p:nvPicPr>
          <p:cNvPr id="1026" name="Picture 2" descr="http://www.aiai.ed.ac.uk/%7Egwickler/images/mc-search-sp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57" y="1609602"/>
            <a:ext cx="5947257" cy="303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36842" y="4656209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ucida Grande"/>
              </a:rPr>
              <a:t>Image from Gerhard </a:t>
            </a:r>
            <a:r>
              <a:rPr lang="en-US" dirty="0" err="1">
                <a:latin typeface="Lucida Grande"/>
              </a:rPr>
              <a:t>Wickler</a:t>
            </a:r>
            <a:endParaRPr lang="en-US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779491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 and Robbers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69" y="1177747"/>
            <a:ext cx="8364931" cy="3825850"/>
          </a:xfrm>
        </p:spPr>
        <p:txBody>
          <a:bodyPr>
            <a:normAutofit/>
          </a:bodyPr>
          <a:lstStyle/>
          <a:p>
            <a:r>
              <a:rPr lang="en-US" dirty="0" smtClean="0"/>
              <a:t>Solution</a:t>
            </a:r>
          </a:p>
          <a:p>
            <a:r>
              <a:rPr lang="en-US" dirty="0" smtClean="0"/>
              <a:t>Is a reflex agent the right method for this problem?</a:t>
            </a:r>
          </a:p>
          <a:p>
            <a:r>
              <a:rPr lang="en-US" dirty="0" smtClean="0"/>
              <a:t>Idea: separate algorithm/model from problem description</a:t>
            </a:r>
          </a:p>
          <a:p>
            <a:r>
              <a:rPr lang="en-US" dirty="0" smtClean="0"/>
              <a:t>Idea: planning agent</a:t>
            </a:r>
            <a:endParaRPr lang="en-US" dirty="0"/>
          </a:p>
        </p:txBody>
      </p:sp>
      <p:pic>
        <p:nvPicPr>
          <p:cNvPr id="2050" name="Picture 2" descr="\begin{displaymath}&#10;331 \rightarrow 310 \rightarrow 321 \rightarrow 300&#10;\right...&#10;...ightarrow 031 \rightarrow 010 \rightarrow 021 \rightarrow 000.&#10;\end{displaymath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259" y="1161200"/>
            <a:ext cx="6457541" cy="57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0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27" y="392471"/>
            <a:ext cx="8873837" cy="701843"/>
          </a:xfrm>
        </p:spPr>
        <p:txBody>
          <a:bodyPr/>
          <a:lstStyle/>
          <a:p>
            <a:r>
              <a:rPr lang="en-US" altLang="en-US" sz="4000" dirty="0" smtClean="0"/>
              <a:t>Vacuum world state space graph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endParaRPr lang="en-US" altLang="en-US" sz="3600" smtClean="0"/>
          </a:p>
          <a:p>
            <a:pPr>
              <a:lnSpc>
                <a:spcPct val="80000"/>
              </a:lnSpc>
            </a:pPr>
            <a:endParaRPr lang="en-US" altLang="en-US" sz="3600" smtClean="0"/>
          </a:p>
          <a:p>
            <a:pPr lvl="1">
              <a:lnSpc>
                <a:spcPct val="80000"/>
              </a:lnSpc>
            </a:pPr>
            <a:endParaRPr lang="en-US" altLang="en-US" sz="3200" smtClean="0"/>
          </a:p>
          <a:p>
            <a:pPr lvl="1">
              <a:lnSpc>
                <a:spcPct val="80000"/>
              </a:lnSpc>
            </a:pPr>
            <a:endParaRPr lang="en-US" altLang="en-US" sz="3200" smtClean="0"/>
          </a:p>
          <a:p>
            <a:pPr>
              <a:lnSpc>
                <a:spcPct val="80000"/>
              </a:lnSpc>
            </a:pPr>
            <a:endParaRPr lang="en-US" altLang="en-US" sz="3600" smtClean="0"/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states?</a:t>
            </a:r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actions?</a:t>
            </a:r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goal test?</a:t>
            </a:r>
          </a:p>
          <a:p>
            <a:pPr>
              <a:lnSpc>
                <a:spcPct val="80000"/>
              </a:lnSpc>
            </a:pPr>
            <a:r>
              <a:rPr lang="en-US" altLang="en-US" sz="2800" u="sng" smtClean="0">
                <a:solidFill>
                  <a:srgbClr val="CC0099"/>
                </a:solidFill>
              </a:rPr>
              <a:t>path cost?</a:t>
            </a:r>
          </a:p>
        </p:txBody>
      </p:sp>
      <p:pic>
        <p:nvPicPr>
          <p:cNvPr id="15366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00150"/>
            <a:ext cx="6605443" cy="2873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118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2345" y="165107"/>
            <a:ext cx="8984673" cy="701843"/>
          </a:xfrm>
        </p:spPr>
        <p:txBody>
          <a:bodyPr/>
          <a:lstStyle/>
          <a:p>
            <a:r>
              <a:rPr lang="en-US" altLang="en-US" sz="4000" dirty="0" smtClean="0"/>
              <a:t>State Space Graph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47075"/>
            <a:ext cx="8229600" cy="297045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endParaRPr lang="en-US" altLang="en-US" dirty="0" smtClean="0"/>
          </a:p>
          <a:p>
            <a:pPr>
              <a:lnSpc>
                <a:spcPct val="120000"/>
              </a:lnSpc>
            </a:pPr>
            <a:endParaRPr lang="en-US" altLang="en-US" dirty="0" smtClean="0"/>
          </a:p>
          <a:p>
            <a:pPr lvl="1">
              <a:lnSpc>
                <a:spcPct val="120000"/>
              </a:lnSpc>
            </a:pPr>
            <a:endParaRPr lang="en-US" altLang="en-US" dirty="0" smtClean="0"/>
          </a:p>
          <a:p>
            <a:pPr lvl="1">
              <a:lnSpc>
                <a:spcPct val="120000"/>
              </a:lnSpc>
            </a:pPr>
            <a:endParaRPr lang="en-US" altLang="en-US" dirty="0" smtClean="0"/>
          </a:p>
          <a:p>
            <a:pPr>
              <a:lnSpc>
                <a:spcPct val="120000"/>
              </a:lnSpc>
            </a:pPr>
            <a:endParaRPr lang="en-US" altLang="en-US" dirty="0" smtClean="0"/>
          </a:p>
          <a:p>
            <a:pPr>
              <a:lnSpc>
                <a:spcPct val="12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states?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dirty="0" smtClean="0"/>
              <a:t>integer dirt and robot location</a:t>
            </a:r>
            <a:r>
              <a:rPr lang="en-US" altLang="en-US" dirty="0" smtClean="0"/>
              <a:t> </a:t>
            </a:r>
            <a:endParaRPr lang="en-US" altLang="en-US" sz="2400" u="sng" dirty="0" smtClean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actions?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i="1" dirty="0" smtClean="0"/>
              <a:t>Left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Right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Suck</a:t>
            </a:r>
            <a:endParaRPr lang="en-US" altLang="en-US" sz="1800" u="sng" dirty="0" smtClean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goal test?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dirty="0" smtClean="0"/>
              <a:t>no dirt at all locations</a:t>
            </a:r>
            <a:endParaRPr lang="en-US" altLang="en-US" sz="1800" u="sng" dirty="0" smtClean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path cost?</a:t>
            </a:r>
            <a:r>
              <a:rPr lang="en-US" altLang="en-US" sz="2400" dirty="0" smtClean="0">
                <a:solidFill>
                  <a:srgbClr val="CC0099"/>
                </a:solidFill>
              </a:rPr>
              <a:t> </a:t>
            </a:r>
            <a:r>
              <a:rPr lang="en-US" altLang="en-US" sz="2400" dirty="0" smtClean="0"/>
              <a:t>1 per action</a:t>
            </a:r>
          </a:p>
        </p:txBody>
      </p:sp>
      <p:pic>
        <p:nvPicPr>
          <p:cNvPr id="16390" name="Picture 4" descr="vacuum2-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920044"/>
            <a:ext cx="5705475" cy="270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15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The 8-puzzle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endParaRPr lang="en-US" altLang="en-US" sz="2800" smtClean="0"/>
          </a:p>
          <a:p>
            <a:endParaRPr lang="en-US" altLang="en-US" sz="2800" smtClean="0"/>
          </a:p>
          <a:p>
            <a:pPr lvl="1"/>
            <a:endParaRPr lang="en-US" altLang="en-US" sz="2400" smtClean="0"/>
          </a:p>
          <a:p>
            <a:pPr lvl="1"/>
            <a:endParaRPr lang="en-US" altLang="en-US" sz="2400" smtClean="0"/>
          </a:p>
          <a:p>
            <a:endParaRPr lang="en-US" altLang="en-US" sz="2800" smtClean="0">
              <a:solidFill>
                <a:srgbClr val="CC0099"/>
              </a:solidFill>
            </a:endParaRP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states?</a:t>
            </a: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actions?</a:t>
            </a: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goal test?</a:t>
            </a:r>
          </a:p>
          <a:p>
            <a:r>
              <a:rPr lang="en-US" altLang="en-US" sz="2800" u="sng" smtClean="0">
                <a:solidFill>
                  <a:srgbClr val="CC0099"/>
                </a:solidFill>
              </a:rPr>
              <a:t>path cost?</a:t>
            </a:r>
          </a:p>
        </p:txBody>
      </p:sp>
      <p:pic>
        <p:nvPicPr>
          <p:cNvPr id="17414" name="Picture 4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26778"/>
            <a:ext cx="4257675" cy="220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3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The 8-puzzle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2"/>
            <a:ext cx="8229600" cy="3197283"/>
          </a:xfrm>
          <a:noFill/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endParaRPr lang="en-US" altLang="en-US" sz="2800" dirty="0" smtClean="0"/>
          </a:p>
          <a:p>
            <a:pPr>
              <a:lnSpc>
                <a:spcPct val="120000"/>
              </a:lnSpc>
            </a:pPr>
            <a:endParaRPr lang="en-US" altLang="en-US" sz="2800" dirty="0" smtClean="0"/>
          </a:p>
          <a:p>
            <a:pPr lvl="1">
              <a:lnSpc>
                <a:spcPct val="120000"/>
              </a:lnSpc>
            </a:pPr>
            <a:endParaRPr lang="en-US" altLang="en-US" sz="2400" dirty="0" smtClean="0"/>
          </a:p>
          <a:p>
            <a:pPr lvl="1">
              <a:lnSpc>
                <a:spcPct val="12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endParaRPr lang="en-US" altLang="en-US" sz="2800" dirty="0" smtClean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states?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locations of tiles </a:t>
            </a:r>
            <a:endParaRPr lang="en-US" altLang="en-US" sz="2800" u="sng" dirty="0" smtClean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actions?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move blank left, right, up, down </a:t>
            </a:r>
            <a:endParaRPr lang="en-US" altLang="en-US" sz="2800" u="sng" dirty="0" smtClean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goal test?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= goal state (given)</a:t>
            </a:r>
            <a:endParaRPr lang="en-US" altLang="en-US" sz="2800" u="sng" dirty="0" smtClean="0">
              <a:solidFill>
                <a:srgbClr val="CC0099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path cost? </a:t>
            </a:r>
            <a:r>
              <a:rPr lang="en-US" altLang="en-US" sz="2800" dirty="0" smtClean="0"/>
              <a:t>1 per move
</a:t>
            </a:r>
            <a:r>
              <a:rPr lang="en-US" altLang="en-US" sz="2400" dirty="0" smtClean="0"/>
              <a:t>[Note: optimal solution of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-Puzzle family is NP-hard]</a:t>
            </a:r>
          </a:p>
          <a:p>
            <a:pPr>
              <a:lnSpc>
                <a:spcPct val="120000"/>
              </a:lnSpc>
            </a:pPr>
            <a:endParaRPr lang="en-US" altLang="en-US" sz="2800" u="sng" dirty="0" smtClean="0">
              <a:solidFill>
                <a:srgbClr val="CC0099"/>
              </a:solidFill>
            </a:endParaRPr>
          </a:p>
        </p:txBody>
      </p:sp>
      <p:pic>
        <p:nvPicPr>
          <p:cNvPr id="18438" name="Picture 6" descr="8puzz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1026581"/>
            <a:ext cx="4257675" cy="205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41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21538"/>
            <a:ext cx="8432800" cy="701843"/>
          </a:xfrm>
        </p:spPr>
        <p:txBody>
          <a:bodyPr/>
          <a:lstStyle/>
          <a:p>
            <a:r>
              <a:rPr lang="en-US" altLang="en-US" dirty="0" smtClean="0"/>
              <a:t>Example: Robotic Assembly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1753"/>
            <a:ext cx="8229600" cy="33011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endParaRPr lang="en-US" altLang="en-US" sz="2800" dirty="0" smtClean="0"/>
          </a:p>
          <a:p>
            <a:pPr>
              <a:lnSpc>
                <a:spcPct val="120000"/>
              </a:lnSpc>
            </a:pPr>
            <a:endParaRPr lang="en-US" altLang="en-US" sz="2800" dirty="0" smtClean="0"/>
          </a:p>
          <a:p>
            <a:pPr>
              <a:lnSpc>
                <a:spcPct val="120000"/>
              </a:lnSpc>
            </a:pPr>
            <a:endParaRPr lang="en-US" altLang="en-US" sz="2800" dirty="0" smtClean="0"/>
          </a:p>
          <a:p>
            <a:pPr>
              <a:lnSpc>
                <a:spcPct val="120000"/>
              </a:lnSpc>
            </a:pPr>
            <a:endParaRPr lang="en-US" altLang="en-US" sz="2800" dirty="0" smtClean="0"/>
          </a:p>
          <a:p>
            <a:pPr>
              <a:lnSpc>
                <a:spcPct val="120000"/>
              </a:lnSpc>
            </a:pPr>
            <a:endParaRPr lang="en-US" altLang="en-US" sz="2800" dirty="0" smtClean="0"/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states?</a:t>
            </a:r>
            <a:r>
              <a:rPr lang="en-US" altLang="en-US" sz="2800" dirty="0" smtClean="0"/>
              <a:t>: real-valued coordinates of robot joint angles parts of the object to be assembled</a:t>
            </a: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actions?</a:t>
            </a:r>
            <a:r>
              <a:rPr lang="en-US" altLang="en-US" sz="2800" dirty="0" smtClean="0"/>
              <a:t>: continuous motions of robot joints</a:t>
            </a: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goal test?</a:t>
            </a:r>
            <a:r>
              <a:rPr lang="en-US" altLang="en-US" sz="2800" dirty="0" smtClean="0"/>
              <a:t>: complete assembly</a:t>
            </a: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path cost?</a:t>
            </a:r>
            <a:r>
              <a:rPr lang="en-US" altLang="en-US" sz="2800" dirty="0" smtClean="0"/>
              <a:t>: time to execute</a:t>
            </a:r>
          </a:p>
        </p:txBody>
      </p:sp>
      <p:pic>
        <p:nvPicPr>
          <p:cNvPr id="19462" name="Picture 4" descr="stanford-arm+bloc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23381"/>
            <a:ext cx="5800725" cy="23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7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Tree Search Algorithms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r>
              <a:rPr lang="en-US" altLang="en-US" dirty="0" smtClean="0"/>
              <a:t>Basic idea:</a:t>
            </a:r>
          </a:p>
          <a:p>
            <a:pPr lvl="1"/>
            <a:r>
              <a:rPr lang="en-US" altLang="en-US" sz="2400" dirty="0" smtClean="0"/>
              <a:t>offline, simulated exploration of state space by generating successors of already-explored states (</a:t>
            </a:r>
            <a:r>
              <a:rPr lang="en-US" altLang="en-US" sz="2400" dirty="0" err="1" smtClean="0"/>
              <a:t>a.k.a.~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expanding</a:t>
            </a:r>
            <a:r>
              <a:rPr lang="en-US" altLang="en-US" sz="2400" dirty="0" smtClean="0"/>
              <a:t> states)</a:t>
            </a:r>
          </a:p>
        </p:txBody>
      </p:sp>
      <p:pic>
        <p:nvPicPr>
          <p:cNvPr id="204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37500" r="3125" b="28125"/>
          <a:stretch>
            <a:fillRect/>
          </a:stretch>
        </p:blipFill>
        <p:spPr bwMode="auto">
          <a:xfrm>
            <a:off x="609600" y="2797968"/>
            <a:ext cx="8001000" cy="234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4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Outline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Problem-solving agents</a:t>
            </a:r>
          </a:p>
          <a:p>
            <a:r>
              <a:rPr lang="en-US" altLang="en-US" smtClean="0"/>
              <a:t>Problem types</a:t>
            </a:r>
          </a:p>
          <a:p>
            <a:r>
              <a:rPr lang="en-US" altLang="en-US" smtClean="0"/>
              <a:t>Problem formulation</a:t>
            </a:r>
          </a:p>
          <a:p>
            <a:r>
              <a:rPr lang="en-US" altLang="en-US" smtClean="0"/>
              <a:t>Example problems</a:t>
            </a:r>
          </a:p>
          <a:p>
            <a:r>
              <a:rPr lang="en-US" altLang="en-US" smtClean="0"/>
              <a:t>Basic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0496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search example</a:t>
            </a:r>
          </a:p>
        </p:txBody>
      </p:sp>
      <p:pic>
        <p:nvPicPr>
          <p:cNvPr id="21509" name="Picture 4" descr="search-map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143000"/>
            <a:ext cx="5705475" cy="120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9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search-map2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14" y="1253729"/>
            <a:ext cx="6986587" cy="129301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24217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0214" y="1253729"/>
            <a:ext cx="6986587" cy="129301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search example</a:t>
            </a:r>
          </a:p>
        </p:txBody>
      </p:sp>
    </p:spTree>
    <p:extLst>
      <p:ext uri="{BB962C8B-B14F-4D97-AF65-F5344CB8AC3E}">
        <p14:creationId xmlns:p14="http://schemas.microsoft.com/office/powerpoint/2010/main" val="8777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" y="392471"/>
            <a:ext cx="8977745" cy="701843"/>
          </a:xfrm>
        </p:spPr>
        <p:txBody>
          <a:bodyPr/>
          <a:lstStyle/>
          <a:p>
            <a:r>
              <a:rPr lang="en-US" altLang="en-US" sz="3600" dirty="0" smtClean="0"/>
              <a:t>Implementation: general tree search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9375"/>
          <a:stretch>
            <a:fillRect/>
          </a:stretch>
        </p:blipFill>
        <p:spPr bwMode="auto">
          <a:xfrm>
            <a:off x="1219200" y="1094314"/>
            <a:ext cx="6858000" cy="395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altLang="en-US" sz="3600" smtClean="0"/>
              <a:t>Implementation: states vs. nodes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7251"/>
            <a:ext cx="8229600" cy="41482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FF0000"/>
                </a:solidFill>
              </a:rPr>
              <a:t>state</a:t>
            </a:r>
            <a:r>
              <a:rPr lang="en-US" altLang="en-US" sz="2400" dirty="0" smtClean="0"/>
              <a:t> is a (representation of) a physical configuration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A </a:t>
            </a:r>
            <a:r>
              <a:rPr lang="en-US" altLang="en-US" sz="2400" dirty="0" smtClean="0">
                <a:solidFill>
                  <a:srgbClr val="FF0000"/>
                </a:solidFill>
              </a:rPr>
              <a:t>node</a:t>
            </a:r>
            <a:r>
              <a:rPr lang="en-US" altLang="en-US" sz="2400" dirty="0" smtClean="0"/>
              <a:t> is a data structure constituting part of a search tree includes </a:t>
            </a:r>
            <a:r>
              <a:rPr lang="en-US" altLang="en-US" sz="2400" dirty="0" smtClean="0">
                <a:solidFill>
                  <a:srgbClr val="FF0000"/>
                </a:solidFill>
              </a:rPr>
              <a:t>state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parent node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action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path cost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g(x)</a:t>
            </a:r>
            <a:r>
              <a:rPr lang="en-US" altLang="en-US" sz="2400" dirty="0" smtClean="0"/>
              <a:t>, </a:t>
            </a:r>
            <a:r>
              <a:rPr lang="en-US" altLang="en-US" sz="2400" dirty="0" smtClean="0">
                <a:solidFill>
                  <a:srgbClr val="FF0000"/>
                </a:solidFill>
              </a:rPr>
              <a:t>depth</a:t>
            </a:r>
          </a:p>
          <a:p>
            <a:pPr>
              <a:lnSpc>
                <a:spcPct val="120000"/>
              </a:lnSpc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The </a:t>
            </a:r>
            <a:r>
              <a:rPr lang="en-US" altLang="en-US" sz="2400" dirty="0" smtClean="0">
                <a:latin typeface="Courier New" pitchFamily="49" charset="0"/>
              </a:rPr>
              <a:t>Expand</a:t>
            </a:r>
            <a:r>
              <a:rPr lang="en-US" altLang="en-US" sz="2400" dirty="0" smtClean="0"/>
              <a:t> function creates new nodes, filling in the various fields and using the </a:t>
            </a:r>
            <a:r>
              <a:rPr lang="en-US" altLang="en-US" sz="2400" dirty="0" err="1" smtClean="0">
                <a:latin typeface="Courier New" pitchFamily="49" charset="0"/>
              </a:rPr>
              <a:t>SuccessorFn</a:t>
            </a:r>
            <a:r>
              <a:rPr lang="en-US" altLang="en-US" sz="2400" dirty="0" smtClean="0"/>
              <a:t> of the problem to create the corresponding states.</a:t>
            </a:r>
          </a:p>
        </p:txBody>
      </p:sp>
      <p:pic>
        <p:nvPicPr>
          <p:cNvPr id="25606" name="Picture 4" descr="state-vs-n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93645"/>
            <a:ext cx="4981575" cy="187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05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Search Strategies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9927"/>
            <a:ext cx="8229600" cy="37607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A search strategy is defined by picking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order of node expansion</a:t>
            </a:r>
            <a:endParaRPr lang="en-US" altLang="en-US" sz="2400" dirty="0" smtClean="0"/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Strategies are evaluated along the following dimensions: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completeness</a:t>
            </a:r>
            <a:r>
              <a:rPr lang="en-US" altLang="en-US" sz="2000" dirty="0" smtClean="0"/>
              <a:t>: does it always find a solution if one exists?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time complexity</a:t>
            </a:r>
            <a:r>
              <a:rPr lang="en-US" altLang="en-US" sz="2000" dirty="0" smtClean="0"/>
              <a:t>: number of nodes generated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space complexity</a:t>
            </a:r>
            <a:r>
              <a:rPr lang="en-US" altLang="en-US" sz="2000" dirty="0" smtClean="0"/>
              <a:t>: maximum number of nodes in memory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optimality</a:t>
            </a:r>
            <a:r>
              <a:rPr lang="en-US" altLang="en-US" sz="2000" dirty="0" smtClean="0"/>
              <a:t>: does it always find a least-cost solution?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Time and space complexity are measured in terms of </a:t>
            </a:r>
          </a:p>
          <a:p>
            <a:pPr lvl="1">
              <a:lnSpc>
                <a:spcPct val="120000"/>
              </a:lnSpc>
            </a:pPr>
            <a:r>
              <a:rPr lang="en-US" altLang="en-US" sz="2000" i="1" dirty="0" smtClean="0"/>
              <a:t>b:</a:t>
            </a:r>
            <a:r>
              <a:rPr lang="en-US" altLang="en-US" sz="2000" dirty="0" smtClean="0"/>
              <a:t> maximum branching factor of the search tree</a:t>
            </a:r>
          </a:p>
          <a:p>
            <a:pPr lvl="1">
              <a:lnSpc>
                <a:spcPct val="120000"/>
              </a:lnSpc>
            </a:pPr>
            <a:r>
              <a:rPr lang="en-US" altLang="en-US" sz="2000" i="1" dirty="0" smtClean="0"/>
              <a:t>d: </a:t>
            </a:r>
            <a:r>
              <a:rPr lang="en-US" altLang="en-US" sz="2000" dirty="0" smtClean="0"/>
              <a:t>depth of the least-cost solution</a:t>
            </a:r>
          </a:p>
          <a:p>
            <a:pPr lvl="1">
              <a:lnSpc>
                <a:spcPct val="120000"/>
              </a:lnSpc>
            </a:pP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: maximum depth of the state space (may be </a:t>
            </a:r>
            <a:r>
              <a:rPr lang="en-US" altLang="en-US" sz="2000" dirty="0" smtClean="0">
                <a:cs typeface="Arial" pitchFamily="34" charset="0"/>
              </a:rPr>
              <a:t>∞</a:t>
            </a:r>
            <a:r>
              <a:rPr lang="en-US" alt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9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Uninformed search strategies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4565"/>
            <a:ext cx="8229600" cy="308018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Uninformed</a:t>
            </a:r>
            <a:r>
              <a:rPr lang="en-US" altLang="en-US" dirty="0" smtClean="0"/>
              <a:t> search strategies use only the information available in the problem definition</a:t>
            </a:r>
          </a:p>
          <a:p>
            <a:pPr lvl="1"/>
            <a:r>
              <a:rPr lang="en-US" altLang="en-US" dirty="0" smtClean="0"/>
              <a:t>Breadth-first search</a:t>
            </a:r>
          </a:p>
          <a:p>
            <a:pPr lvl="1"/>
            <a:r>
              <a:rPr lang="en-US" altLang="en-US" dirty="0" smtClean="0"/>
              <a:t>Uniform-cost search</a:t>
            </a:r>
          </a:p>
          <a:p>
            <a:pPr lvl="1"/>
            <a:r>
              <a:rPr lang="en-US" altLang="en-US" dirty="0" smtClean="0"/>
              <a:t>Depth-first search</a:t>
            </a:r>
          </a:p>
          <a:p>
            <a:pPr lvl="1"/>
            <a:r>
              <a:rPr lang="en-US" altLang="en-US" dirty="0" smtClean="0"/>
              <a:t>Depth-limited search</a:t>
            </a:r>
          </a:p>
          <a:p>
            <a:pPr lvl="1"/>
            <a:r>
              <a:rPr lang="en-US" altLang="en-US" dirty="0" smtClean="0"/>
              <a:t>Iterative deepening search</a:t>
            </a:r>
          </a:p>
        </p:txBody>
      </p:sp>
    </p:spTree>
    <p:extLst>
      <p:ext uri="{BB962C8B-B14F-4D97-AF65-F5344CB8AC3E}">
        <p14:creationId xmlns:p14="http://schemas.microsoft.com/office/powerpoint/2010/main" val="12797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0753"/>
            <a:ext cx="8229600" cy="2702991"/>
          </a:xfrm>
        </p:spPr>
        <p:txBody>
          <a:bodyPr/>
          <a:lstStyle/>
          <a:p>
            <a:r>
              <a:rPr lang="en-US" altLang="en-US" dirty="0" smtClean="0"/>
              <a:t>Expand shallowest unexpanded node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i="1" dirty="0" smtClean="0"/>
              <a:t>fringe</a:t>
            </a:r>
            <a:r>
              <a:rPr lang="en-US" altLang="en-US" dirty="0" smtClean="0"/>
              <a:t> is a FIFO queue, i.e., new successors go at end</a:t>
            </a:r>
          </a:p>
        </p:txBody>
      </p:sp>
      <p:pic>
        <p:nvPicPr>
          <p:cNvPr id="28678" name="Picture 4" descr="bf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70559"/>
            <a:ext cx="4267200" cy="211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pic>
        <p:nvPicPr>
          <p:cNvPr id="29700" name="Picture 5" descr="bfs-progress2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13000"/>
            <a:ext cx="1524000" cy="10001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28025" cy="3455988"/>
          </a:xfrm>
        </p:spPr>
        <p:txBody>
          <a:bodyPr/>
          <a:lstStyle/>
          <a:p>
            <a:r>
              <a:rPr lang="en-US" altLang="en-US" smtClean="0"/>
              <a:t>Expand shallowest unexpanded node</a:t>
            </a:r>
          </a:p>
          <a:p>
            <a:r>
              <a:rPr lang="en-US" altLang="en-US" smtClean="0">
                <a:solidFill>
                  <a:schemeClr val="accent2"/>
                </a:solidFill>
              </a:rPr>
              <a:t>Implementation</a:t>
            </a:r>
            <a:r>
              <a:rPr lang="en-US" altLang="en-US" smtClean="0"/>
              <a:t>:</a:t>
            </a:r>
          </a:p>
          <a:p>
            <a:pPr lvl="1"/>
            <a:r>
              <a:rPr lang="en-US" altLang="en-US" i="1" smtClean="0"/>
              <a:t>fringe</a:t>
            </a:r>
            <a:r>
              <a:rPr lang="en-US" altLang="en-US" smtClean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33476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5" descr="bf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45327"/>
            <a:ext cx="4343400" cy="229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9927"/>
            <a:ext cx="8229600" cy="3114817"/>
          </a:xfrm>
        </p:spPr>
        <p:txBody>
          <a:bodyPr/>
          <a:lstStyle/>
          <a:p>
            <a:r>
              <a:rPr lang="en-US" altLang="en-US" dirty="0" smtClean="0"/>
              <a:t>Expand shallowest unexpanded node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i="1" dirty="0" smtClean="0"/>
              <a:t>fringe</a:t>
            </a:r>
            <a:r>
              <a:rPr lang="en-US" altLang="en-US" dirty="0" smtClean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66473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 and Robbers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smtClean="0"/>
              <a:t>cops </a:t>
            </a:r>
            <a:r>
              <a:rPr lang="en-US" dirty="0"/>
              <a:t>and three </a:t>
            </a:r>
            <a:r>
              <a:rPr lang="en-US" dirty="0" smtClean="0"/>
              <a:t>robbers </a:t>
            </a:r>
            <a:r>
              <a:rPr lang="en-US" dirty="0"/>
              <a:t>come to a river and find a boat that holds two. If the </a:t>
            </a:r>
            <a:r>
              <a:rPr lang="en-US" dirty="0" smtClean="0"/>
              <a:t>robbers </a:t>
            </a:r>
            <a:r>
              <a:rPr lang="en-US" dirty="0"/>
              <a:t>ever </a:t>
            </a:r>
            <a:r>
              <a:rPr lang="en-US" dirty="0" smtClean="0"/>
              <a:t>outnumber the cops on </a:t>
            </a:r>
            <a:r>
              <a:rPr lang="en-US" dirty="0"/>
              <a:t>either bank, </a:t>
            </a:r>
            <a:r>
              <a:rPr lang="en-US" dirty="0" smtClean="0"/>
              <a:t>the robbers will overpower the cops and escape.</a:t>
            </a:r>
          </a:p>
          <a:p>
            <a:r>
              <a:rPr lang="en-US" dirty="0" smtClean="0"/>
              <a:t>What is the strategy to cross the river without letting the robbers escape?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9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5" descr="bf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91990"/>
            <a:ext cx="4648200" cy="209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786"/>
            <a:ext cx="8229600" cy="2702991"/>
          </a:xfrm>
        </p:spPr>
        <p:txBody>
          <a:bodyPr/>
          <a:lstStyle/>
          <a:p>
            <a:r>
              <a:rPr lang="en-US" altLang="en-US" dirty="0" smtClean="0"/>
              <a:t>Expand shallowest unexpanded node</a:t>
            </a:r>
          </a:p>
          <a:p>
            <a:r>
              <a:rPr lang="en-US" altLang="en-US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i="1" dirty="0" smtClean="0"/>
              <a:t>fringe</a:t>
            </a:r>
            <a:r>
              <a:rPr lang="en-US" altLang="en-US" dirty="0" smtClean="0"/>
              <a:t> is a FIFO queue, i.e., new successors go at end</a:t>
            </a:r>
          </a:p>
        </p:txBody>
      </p:sp>
    </p:spTree>
    <p:extLst>
      <p:ext uri="{BB962C8B-B14F-4D97-AF65-F5344CB8AC3E}">
        <p14:creationId xmlns:p14="http://schemas.microsoft.com/office/powerpoint/2010/main" val="39587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392471"/>
            <a:ext cx="8984673" cy="701843"/>
          </a:xfrm>
        </p:spPr>
        <p:txBody>
          <a:bodyPr/>
          <a:lstStyle/>
          <a:p>
            <a:r>
              <a:rPr lang="en-US" altLang="en-US" sz="4000" dirty="0" smtClean="0"/>
              <a:t>Properties of breadth-first search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800" dirty="0" smtClean="0">
                <a:solidFill>
                  <a:srgbClr val="CC0099"/>
                </a:solidFill>
              </a:rPr>
              <a:t> </a:t>
            </a:r>
            <a:r>
              <a:rPr lang="en-US" altLang="en-US" sz="2800" dirty="0" smtClean="0"/>
              <a:t>Yes (if </a:t>
            </a:r>
            <a:r>
              <a:rPr lang="en-US" altLang="en-US" sz="2800" i="1" dirty="0" smtClean="0"/>
              <a:t>b</a:t>
            </a:r>
            <a:r>
              <a:rPr lang="en-US" altLang="en-US" sz="2800" dirty="0" smtClean="0"/>
              <a:t> is finite)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1+b+b</a:t>
            </a:r>
            <a:r>
              <a:rPr lang="en-US" altLang="en-US" sz="2800" i="1" baseline="30000" dirty="0" smtClean="0"/>
              <a:t>2</a:t>
            </a:r>
            <a:r>
              <a:rPr lang="en-US" altLang="en-US" sz="2800" i="1" dirty="0" smtClean="0"/>
              <a:t>+b</a:t>
            </a:r>
            <a:r>
              <a:rPr lang="en-US" altLang="en-US" sz="2800" i="1" baseline="30000" dirty="0" smtClean="0"/>
              <a:t>3</a:t>
            </a:r>
            <a:r>
              <a:rPr lang="en-US" altLang="en-US" sz="2800" dirty="0" smtClean="0"/>
              <a:t>+… +</a:t>
            </a:r>
            <a:r>
              <a:rPr lang="en-US" altLang="en-US" sz="2800" i="1" dirty="0" err="1" smtClean="0"/>
              <a:t>b</a:t>
            </a:r>
            <a:r>
              <a:rPr lang="en-US" altLang="en-US" sz="2800" i="1" baseline="30000" dirty="0" err="1" smtClean="0"/>
              <a:t>d</a:t>
            </a:r>
            <a:r>
              <a:rPr lang="en-US" altLang="en-US" sz="2800" dirty="0" smtClean="0"/>
              <a:t> + </a:t>
            </a:r>
            <a:r>
              <a:rPr lang="en-US" altLang="en-US" sz="2800" i="1" dirty="0" smtClean="0"/>
              <a:t>b(b</a:t>
            </a:r>
            <a:r>
              <a:rPr lang="en-US" altLang="en-US" sz="2800" i="1" baseline="30000" dirty="0" smtClean="0"/>
              <a:t>d</a:t>
            </a:r>
            <a:r>
              <a:rPr lang="en-US" altLang="en-US" sz="2800" i="1" dirty="0" smtClean="0"/>
              <a:t>-1</a:t>
            </a:r>
            <a:r>
              <a:rPr lang="en-US" altLang="en-US" sz="2800" dirty="0" smtClean="0"/>
              <a:t>) = O(b</a:t>
            </a:r>
            <a:r>
              <a:rPr lang="en-US" altLang="en-US" sz="2800" baseline="30000" dirty="0" smtClean="0"/>
              <a:t>d+1</a:t>
            </a:r>
            <a:r>
              <a:rPr lang="en-US" alt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O(b</a:t>
            </a:r>
            <a:r>
              <a:rPr lang="en-US" altLang="en-US" sz="2800" i="1" baseline="30000" dirty="0" smtClean="0"/>
              <a:t>d+1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 (keeps every node in memory)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800" dirty="0" smtClean="0"/>
              <a:t> Yes (if cost = 1 per step)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0000"/>
                </a:solidFill>
              </a:rPr>
              <a:t>Space</a:t>
            </a:r>
            <a:r>
              <a:rPr lang="en-US" altLang="en-US" sz="2800" dirty="0" smtClean="0"/>
              <a:t> is the bigger problem (more than time)</a:t>
            </a:r>
          </a:p>
        </p:txBody>
      </p:sp>
    </p:spTree>
    <p:extLst>
      <p:ext uri="{BB962C8B-B14F-4D97-AF65-F5344CB8AC3E}">
        <p14:creationId xmlns:p14="http://schemas.microsoft.com/office/powerpoint/2010/main" val="12755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Uniform-cost search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7637"/>
            <a:ext cx="8229600" cy="35477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Expand least-cost unexpanded node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400" dirty="0" smtClean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sz="2000" i="1" dirty="0" smtClean="0"/>
              <a:t>fringe</a:t>
            </a:r>
            <a:r>
              <a:rPr lang="en-US" altLang="en-US" sz="2000" dirty="0" smtClean="0"/>
              <a:t> = queue ordered by path cost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Equivalent to breadth-first if step costs all equal</a:t>
            </a:r>
          </a:p>
          <a:p>
            <a:pPr>
              <a:lnSpc>
                <a:spcPct val="11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400" dirty="0" smtClean="0"/>
              <a:t> Yes, if step cost </a:t>
            </a:r>
            <a:r>
              <a:rPr lang="en-US" altLang="en-US" sz="2400" dirty="0" smtClean="0">
                <a:cs typeface="Arial" pitchFamily="34" charset="0"/>
              </a:rPr>
              <a:t>≥ </a:t>
            </a:r>
            <a:r>
              <a:rPr lang="el-GR" altLang="en-US" sz="2400" dirty="0" smtClean="0">
                <a:cs typeface="Arial" pitchFamily="34" charset="0"/>
              </a:rPr>
              <a:t>ε</a:t>
            </a: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400" dirty="0" smtClean="0"/>
              <a:t> # of nodes with </a:t>
            </a:r>
            <a:r>
              <a:rPr lang="en-US" altLang="en-US" sz="2400" i="1" dirty="0" smtClean="0"/>
              <a:t>g </a:t>
            </a:r>
            <a:r>
              <a:rPr lang="en-US" altLang="en-US" sz="2400" dirty="0" smtClean="0">
                <a:cs typeface="Arial" pitchFamily="34" charset="0"/>
              </a:rPr>
              <a:t>≤</a:t>
            </a:r>
            <a:r>
              <a:rPr lang="en-US" altLang="en-US" sz="2400" dirty="0" smtClean="0"/>
              <a:t> cost of optimal solution, </a:t>
            </a:r>
            <a:br>
              <a:rPr lang="en-US" altLang="en-US" sz="2400" dirty="0" smtClean="0"/>
            </a:br>
            <a:r>
              <a:rPr lang="en-US" altLang="en-US" sz="2400" i="1" dirty="0" smtClean="0"/>
              <a:t>O(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ceiling</a:t>
            </a:r>
            <a:r>
              <a:rPr lang="en-US" altLang="en-US" sz="2400" i="1" baseline="30000" dirty="0" smtClean="0"/>
              <a:t>(C*/ </a:t>
            </a:r>
            <a:r>
              <a:rPr lang="el-GR" altLang="en-US" sz="2400" i="1" baseline="30000" dirty="0" smtClean="0">
                <a:cs typeface="Arial" pitchFamily="34" charset="0"/>
              </a:rPr>
              <a:t>ε</a:t>
            </a:r>
            <a:r>
              <a:rPr lang="en-US" altLang="en-US" sz="2400" i="1" baseline="30000" dirty="0" smtClean="0">
                <a:cs typeface="Arial" pitchFamily="34" charset="0"/>
              </a:rPr>
              <a:t>)</a:t>
            </a:r>
            <a:r>
              <a:rPr lang="en-US" altLang="en-US" sz="2400" i="1" dirty="0" smtClean="0"/>
              <a:t>)</a:t>
            </a:r>
            <a:r>
              <a:rPr lang="en-US" altLang="en-US" sz="2400" dirty="0" smtClean="0"/>
              <a:t> where </a:t>
            </a:r>
            <a:r>
              <a:rPr lang="en-US" altLang="en-US" sz="2400" i="1" dirty="0" smtClean="0"/>
              <a:t>C</a:t>
            </a:r>
            <a:r>
              <a:rPr lang="en-US" altLang="en-US" sz="2400" baseline="30000" dirty="0" smtClean="0"/>
              <a:t>*</a:t>
            </a:r>
            <a:r>
              <a:rPr lang="en-US" altLang="en-US" sz="2400" dirty="0" smtClean="0"/>
              <a:t> is the cost of the optimal solution</a:t>
            </a:r>
          </a:p>
          <a:p>
            <a:pPr>
              <a:lnSpc>
                <a:spcPct val="11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400" dirty="0" smtClean="0"/>
              <a:t> # of nodes with </a:t>
            </a:r>
            <a:r>
              <a:rPr lang="en-US" altLang="en-US" sz="2400" i="1" dirty="0" smtClean="0"/>
              <a:t>g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cs typeface="Arial" pitchFamily="34" charset="0"/>
              </a:rPr>
              <a:t>≤ </a:t>
            </a:r>
            <a:r>
              <a:rPr lang="en-US" altLang="en-US" sz="2400" dirty="0" smtClean="0"/>
              <a:t>cost of optimal solution, </a:t>
            </a:r>
            <a:r>
              <a:rPr lang="en-US" altLang="en-US" sz="2400" i="1" dirty="0" smtClean="0"/>
              <a:t>O(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/>
              <a:t>ceiling</a:t>
            </a:r>
            <a:r>
              <a:rPr lang="en-US" altLang="en-US" sz="2400" i="1" baseline="30000" dirty="0" smtClean="0"/>
              <a:t>(C*/ </a:t>
            </a:r>
            <a:r>
              <a:rPr lang="el-GR" altLang="en-US" sz="2400" i="1" baseline="30000" dirty="0" smtClean="0">
                <a:cs typeface="Arial" pitchFamily="34" charset="0"/>
              </a:rPr>
              <a:t>ε</a:t>
            </a:r>
            <a:r>
              <a:rPr lang="en-US" altLang="en-US" sz="2400" i="1" baseline="30000" dirty="0" smtClean="0">
                <a:cs typeface="Arial" pitchFamily="34" charset="0"/>
              </a:rPr>
              <a:t>)</a:t>
            </a:r>
            <a:r>
              <a:rPr lang="en-US" altLang="en-US" sz="2400" i="1" dirty="0" smtClean="0"/>
              <a:t>)</a:t>
            </a: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US" altLang="en-US" sz="24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400" dirty="0" smtClean="0"/>
              <a:t> Yes – nodes expanded in increasing order of </a:t>
            </a:r>
            <a:r>
              <a:rPr lang="en-US" altLang="en-US" sz="2400" i="1" dirty="0" smtClean="0"/>
              <a:t>g(n)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186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0" name="Picture 4" descr="dfs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0073"/>
            <a:ext cx="5181600" cy="225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279245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4C41B44-DF96-47ED-8CF1-C9D67E5E04C1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5"/>
            <a:ext cx="8229600" cy="3170430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35846" name="Picture 5" descr="dfs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15491"/>
            <a:ext cx="5181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5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5" descr="dfs-progress0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70909"/>
            <a:ext cx="51816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9091"/>
            <a:ext cx="8229600" cy="3225653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272619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5" descr="dfs-progress0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5181600" cy="218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1"/>
            <a:ext cx="8229600" cy="3121744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1664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5" descr="dfs-progress0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95108"/>
            <a:ext cx="5181600" cy="225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1425"/>
            <a:ext cx="8229600" cy="2702991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</p:spTree>
    <p:extLst>
      <p:ext uri="{BB962C8B-B14F-4D97-AF65-F5344CB8AC3E}">
        <p14:creationId xmlns:p14="http://schemas.microsoft.com/office/powerpoint/2010/main" val="343288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3290649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39942" name="Picture 6" descr="dfs-progress0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60073"/>
            <a:ext cx="5181600" cy="22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2702991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40967" name="Picture 6" descr="dfs-progress0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34" y="2568013"/>
            <a:ext cx="5181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0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Cops and Robbers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representation?</a:t>
            </a:r>
          </a:p>
          <a:p>
            <a:r>
              <a:rPr lang="en-US" dirty="0" smtClean="0"/>
              <a:t>Start State?</a:t>
            </a:r>
          </a:p>
          <a:p>
            <a:r>
              <a:rPr lang="en-US" dirty="0" smtClean="0"/>
              <a:t>End State?</a:t>
            </a:r>
          </a:p>
          <a:p>
            <a:r>
              <a:rPr lang="en-US" dirty="0" smtClean="0"/>
              <a:t>Transitions?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27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2208"/>
            <a:ext cx="8229600" cy="2702991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41991" name="Picture 6" descr="dfs-progress08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81" y="2753241"/>
            <a:ext cx="4662186" cy="20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9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2702991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43015" name="Picture 6" descr="dfs-progress0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73" y="2582637"/>
            <a:ext cx="5181600" cy="22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6104"/>
            <a:ext cx="8229600" cy="2702991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44039" name="Picture 6" descr="dfs-progress10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70" y="2639185"/>
            <a:ext cx="5181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6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509" y="1184195"/>
            <a:ext cx="8229600" cy="2702991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45063" name="Picture 6" descr="dfs-progress1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015" y="2626502"/>
            <a:ext cx="51816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3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Depth-first search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4314"/>
            <a:ext cx="8229600" cy="2702991"/>
          </a:xfrm>
        </p:spPr>
        <p:txBody>
          <a:bodyPr/>
          <a:lstStyle/>
          <a:p>
            <a:r>
              <a:rPr lang="en-US" altLang="en-US" sz="2800" dirty="0" smtClean="0"/>
              <a:t>Expand deepest unexpanded node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i="1" dirty="0" smtClean="0"/>
              <a:t>fringe </a:t>
            </a:r>
            <a:r>
              <a:rPr lang="en-US" altLang="en-US" sz="2400" dirty="0" smtClean="0"/>
              <a:t>= LIFO queue, i.e., put successors at front</a:t>
            </a:r>
          </a:p>
        </p:txBody>
      </p:sp>
      <p:pic>
        <p:nvPicPr>
          <p:cNvPr id="46087" name="Picture 6" descr="dfs-progress1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06" y="2609806"/>
            <a:ext cx="5181600" cy="227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1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Properties of depth-first search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8473"/>
            <a:ext cx="8229600" cy="35675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sz="2800" dirty="0" smtClean="0"/>
              <a:t> No: fails in infinite-depth spaces, spaces with loops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Modify to avoid repeated states along path</a:t>
            </a:r>
          </a:p>
          <a:p>
            <a:pPr lvl="2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complete in finite spaces</a:t>
            </a: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O(</a:t>
            </a:r>
            <a:r>
              <a:rPr lang="en-US" altLang="en-US" sz="2800" i="1" dirty="0" err="1" smtClean="0"/>
              <a:t>b</a:t>
            </a:r>
            <a:r>
              <a:rPr lang="en-US" altLang="en-US" sz="2800" i="1" baseline="30000" dirty="0" err="1" smtClean="0"/>
              <a:t>m</a:t>
            </a:r>
            <a:r>
              <a:rPr lang="en-US" altLang="en-US" sz="2800" i="1" dirty="0" smtClean="0"/>
              <a:t>)</a:t>
            </a:r>
            <a:r>
              <a:rPr lang="en-US" altLang="en-US" sz="2800" dirty="0" smtClean="0"/>
              <a:t>: terrible if </a:t>
            </a:r>
            <a:r>
              <a:rPr lang="en-US" altLang="en-US" sz="2800" i="1" dirty="0" smtClean="0"/>
              <a:t>m</a:t>
            </a:r>
            <a:r>
              <a:rPr lang="en-US" altLang="en-US" sz="2800" dirty="0" smtClean="0"/>
              <a:t> is much larger than </a:t>
            </a:r>
            <a:r>
              <a:rPr lang="en-US" altLang="en-US" sz="2800" i="1" dirty="0" smtClean="0"/>
              <a:t>d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 but if solutions are dense, may be much faster than breadth-first</a:t>
            </a: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sz="2800" dirty="0" smtClean="0"/>
              <a:t> </a:t>
            </a:r>
            <a:r>
              <a:rPr lang="en-US" altLang="en-US" sz="2800" i="1" dirty="0" smtClean="0"/>
              <a:t>O(</a:t>
            </a:r>
            <a:r>
              <a:rPr lang="en-US" altLang="en-US" sz="2800" i="1" dirty="0" err="1" smtClean="0"/>
              <a:t>bm</a:t>
            </a:r>
            <a:r>
              <a:rPr lang="en-US" altLang="en-US" sz="2800" i="1" dirty="0" smtClean="0"/>
              <a:t>), </a:t>
            </a:r>
            <a:r>
              <a:rPr lang="en-US" altLang="en-US" sz="2800" dirty="0" smtClean="0"/>
              <a:t>i.e., linear space!</a:t>
            </a:r>
          </a:p>
          <a:p>
            <a:pPr>
              <a:lnSpc>
                <a:spcPct val="120000"/>
              </a:lnSpc>
            </a:pPr>
            <a:r>
              <a:rPr lang="en-US" altLang="en-US" sz="2800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sz="2800" dirty="0" smtClean="0"/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4578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https://www.cs.usfca.edu/~</a:t>
            </a:r>
            <a:r>
              <a:rPr lang="en-US" dirty="0" smtClean="0">
                <a:hlinkClick r:id="rId2"/>
              </a:rPr>
              <a:t>galles/visualization/DFS.html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https://www.cs.usfca.edu/~</a:t>
            </a:r>
            <a:r>
              <a:rPr lang="en-US" dirty="0" smtClean="0">
                <a:hlinkClick r:id="rId3"/>
              </a:rPr>
              <a:t>galles/visualization/BFS.html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https://www.cs.usfca.edu/~</a:t>
            </a:r>
            <a:r>
              <a:rPr lang="en-US" dirty="0" smtClean="0">
                <a:hlinkClick r:id="rId4"/>
              </a:rPr>
              <a:t>galles/visualization/Algorithms.html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www.redblobgames.com/pathfinding/a-star/introduction.html</a:t>
            </a:r>
            <a:endParaRPr lang="en-U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www.greenfoot.org/scenarios/4900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150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Depth-limited search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83629"/>
            <a:ext cx="8229600" cy="270299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 dirty="0" smtClean="0"/>
              <a:t>= depth-first search with depth limit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 smtClean="0"/>
              <a:t>i.e., nodes at depth </a:t>
            </a:r>
            <a:r>
              <a:rPr lang="en-US" altLang="en-US" sz="2400" i="1" dirty="0" smtClean="0"/>
              <a:t>l</a:t>
            </a:r>
            <a:r>
              <a:rPr lang="en-US" altLang="en-US" sz="2400" dirty="0" smtClean="0"/>
              <a:t> have no successors</a:t>
            </a:r>
            <a:endParaRPr lang="en-US" altLang="en-US" sz="1600" dirty="0" smtClean="0">
              <a:solidFill>
                <a:schemeClr val="accent2"/>
              </a:solidFill>
            </a:endParaRPr>
          </a:p>
          <a:p>
            <a:r>
              <a:rPr lang="en-US" altLang="en-US" sz="2400" dirty="0" smtClean="0">
                <a:solidFill>
                  <a:schemeClr val="accent2"/>
                </a:solidFill>
              </a:rPr>
              <a:t>Recursive implementation</a:t>
            </a:r>
            <a:r>
              <a:rPr lang="en-US" altLang="en-US" sz="2400" dirty="0" smtClean="0"/>
              <a:t>:</a:t>
            </a: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3" t="36458" r="7422" b="20833"/>
          <a:stretch>
            <a:fillRect/>
          </a:stretch>
        </p:blipFill>
        <p:spPr bwMode="auto">
          <a:xfrm>
            <a:off x="914400" y="2395138"/>
            <a:ext cx="7005558" cy="2668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07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</a:t>
            </a:r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685800" y="1430224"/>
            <a:ext cx="8001000" cy="2193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1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=0</a:t>
            </a:r>
          </a:p>
        </p:txBody>
      </p:sp>
      <p:pic>
        <p:nvPicPr>
          <p:cNvPr id="50181" name="Picture 4" descr="ids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3013"/>
            <a:ext cx="7620000" cy="334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40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Problem-solving agents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32" y="966166"/>
            <a:ext cx="7619099" cy="402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9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=1</a:t>
            </a:r>
          </a:p>
        </p:txBody>
      </p:sp>
      <p:pic>
        <p:nvPicPr>
          <p:cNvPr id="51205" name="Picture 4" descr="ids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3013"/>
            <a:ext cx="7620000" cy="351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8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=2</a:t>
            </a:r>
          </a:p>
        </p:txBody>
      </p:sp>
      <p:pic>
        <p:nvPicPr>
          <p:cNvPr id="52229" name="Picture 4" descr="ids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39441"/>
            <a:ext cx="7620000" cy="354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6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Iterative deepening search </a:t>
            </a:r>
            <a:r>
              <a:rPr lang="en-US" altLang="en-US" sz="4000" i="1" smtClean="0"/>
              <a:t>l </a:t>
            </a:r>
            <a:r>
              <a:rPr lang="en-US" altLang="en-US" sz="4000" smtClean="0"/>
              <a:t>=3</a:t>
            </a:r>
          </a:p>
        </p:txBody>
      </p:sp>
      <p:pic>
        <p:nvPicPr>
          <p:cNvPr id="53253" name="Picture 4" descr="ids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43013"/>
            <a:ext cx="7620000" cy="3534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6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Iterative deepening search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0709"/>
            <a:ext cx="8229600" cy="384940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 smtClean="0"/>
              <a:t>Number of nodes generated in a depth-limited search to depth 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 with branching factor 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: 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smtClean="0"/>
              <a:t>	N</a:t>
            </a:r>
            <a:r>
              <a:rPr lang="en-US" altLang="en-US" sz="2400" i="1" baseline="-25000" dirty="0" smtClean="0"/>
              <a:t>DLS</a:t>
            </a:r>
            <a:r>
              <a:rPr lang="en-US" altLang="en-US" sz="2400" i="1" dirty="0" smtClean="0"/>
              <a:t> = b</a:t>
            </a:r>
            <a:r>
              <a:rPr lang="en-US" altLang="en-US" sz="2400" i="1" baseline="30000" dirty="0" smtClean="0">
                <a:latin typeface="r"/>
              </a:rPr>
              <a:t>0</a:t>
            </a:r>
            <a:r>
              <a:rPr lang="en-US" altLang="en-US" sz="2400" i="1" dirty="0" smtClean="0"/>
              <a:t> + b</a:t>
            </a:r>
            <a:r>
              <a:rPr lang="en-US" altLang="en-US" sz="2400" i="1" baseline="30000" dirty="0" smtClean="0">
                <a:latin typeface="r"/>
              </a:rPr>
              <a:t>1</a:t>
            </a:r>
            <a:r>
              <a:rPr lang="en-US" altLang="en-US" sz="2400" i="1" dirty="0" smtClean="0"/>
              <a:t> + b</a:t>
            </a:r>
            <a:r>
              <a:rPr lang="en-US" altLang="en-US" sz="2400" i="1" baseline="30000" dirty="0" smtClean="0">
                <a:latin typeface="r"/>
              </a:rPr>
              <a:t>2</a:t>
            </a:r>
            <a:r>
              <a:rPr lang="en-US" altLang="en-US" sz="2400" i="1" dirty="0" smtClean="0"/>
              <a:t> + … + b</a:t>
            </a:r>
            <a:r>
              <a:rPr lang="en-US" altLang="en-US" sz="2400" i="1" baseline="30000" dirty="0" smtClean="0">
                <a:latin typeface="r"/>
              </a:rPr>
              <a:t>d-2</a:t>
            </a:r>
            <a:r>
              <a:rPr lang="en-US" altLang="en-US" sz="2400" i="1" dirty="0" smtClean="0"/>
              <a:t> + b</a:t>
            </a:r>
            <a:r>
              <a:rPr lang="en-US" altLang="en-US" sz="2400" i="1" baseline="30000" dirty="0" smtClean="0">
                <a:latin typeface="r"/>
              </a:rPr>
              <a:t>d-1</a:t>
            </a:r>
            <a:r>
              <a:rPr lang="en-US" altLang="en-US" sz="2400" i="1" dirty="0" smtClean="0"/>
              <a:t> + </a:t>
            </a:r>
            <a:r>
              <a:rPr lang="en-US" altLang="en-US" sz="2400" i="1" dirty="0" err="1" smtClean="0"/>
              <a:t>b</a:t>
            </a:r>
            <a:r>
              <a:rPr lang="en-US" altLang="en-US" sz="2400" i="1" baseline="30000" dirty="0" err="1" smtClean="0">
                <a:latin typeface="r"/>
              </a:rPr>
              <a:t>d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Number of nodes generated in an iterative deepening search to depth </a:t>
            </a: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 with branching factor </a:t>
            </a:r>
            <a:r>
              <a:rPr lang="en-US" altLang="en-US" sz="2400" i="1" dirty="0" smtClean="0"/>
              <a:t>b</a:t>
            </a:r>
            <a:r>
              <a:rPr lang="en-US" altLang="en-US" sz="2400" dirty="0" smtClean="0"/>
              <a:t>: 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dirty="0" smtClean="0"/>
              <a:t>N</a:t>
            </a:r>
            <a:r>
              <a:rPr lang="en-US" altLang="en-US" sz="2400" baseline="-25000" dirty="0" smtClean="0"/>
              <a:t>IDS</a:t>
            </a:r>
            <a:r>
              <a:rPr lang="en-US" altLang="en-US" sz="2400" dirty="0" smtClean="0"/>
              <a:t> = (d+1)b</a:t>
            </a:r>
            <a:r>
              <a:rPr lang="en-US" altLang="en-US" sz="2400" baseline="30000" dirty="0" smtClean="0"/>
              <a:t>0</a:t>
            </a:r>
            <a:r>
              <a:rPr lang="en-US" altLang="en-US" sz="2400" dirty="0" smtClean="0"/>
              <a:t> + d b^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(d-1)b^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+ … + 3b</a:t>
            </a:r>
            <a:r>
              <a:rPr lang="en-US" altLang="en-US" sz="2400" baseline="30000" dirty="0" smtClean="0"/>
              <a:t>d-2</a:t>
            </a:r>
            <a:r>
              <a:rPr lang="en-US" altLang="en-US" sz="2400" dirty="0" smtClean="0"/>
              <a:t> +2b</a:t>
            </a:r>
            <a:r>
              <a:rPr lang="en-US" altLang="en-US" sz="2400" baseline="30000" dirty="0" smtClean="0"/>
              <a:t>d-1</a:t>
            </a:r>
            <a:r>
              <a:rPr lang="en-US" altLang="en-US" sz="2400" dirty="0" smtClean="0"/>
              <a:t> + 1b</a:t>
            </a:r>
            <a:r>
              <a:rPr lang="en-US" altLang="en-US" sz="2400" baseline="30000" dirty="0" smtClean="0"/>
              <a:t>d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For </a:t>
            </a:r>
            <a:r>
              <a:rPr lang="en-US" altLang="en-US" sz="2400" i="1" dirty="0" smtClean="0"/>
              <a:t>b = 10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d = 5</a:t>
            </a:r>
            <a:r>
              <a:rPr lang="en-US" altLang="en-US" sz="2400" dirty="0" smtClean="0"/>
              <a:t>,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DLS </a:t>
            </a:r>
            <a:r>
              <a:rPr lang="en-US" altLang="en-US" sz="2000" dirty="0" smtClean="0"/>
              <a:t>= 1 + 10 + 100 + 1,000 + 10,000 + 100,000 = 111,111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IDS</a:t>
            </a:r>
            <a:r>
              <a:rPr lang="en-US" altLang="en-US" sz="2000" dirty="0" smtClean="0"/>
              <a:t> = 6 + 50 + 400 + 3,000 + 20,000 + 100,000 = 123,456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en-US" sz="2400" dirty="0" smtClean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Overhead = (123,456 - 111,111)/111,111 = 11%</a:t>
            </a:r>
          </a:p>
        </p:txBody>
      </p:sp>
    </p:spTree>
    <p:extLst>
      <p:ext uri="{BB962C8B-B14F-4D97-AF65-F5344CB8AC3E}">
        <p14:creationId xmlns:p14="http://schemas.microsoft.com/office/powerpoint/2010/main" val="62453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Properties of iterative deepening search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 dirty="0" smtClean="0">
                <a:solidFill>
                  <a:srgbClr val="CC0099"/>
                </a:solidFill>
              </a:rPr>
              <a:t>Complete?</a:t>
            </a:r>
            <a:r>
              <a:rPr lang="en-US" altLang="en-US" dirty="0" smtClean="0"/>
              <a:t> Yes</a:t>
            </a:r>
          </a:p>
          <a:p>
            <a:r>
              <a:rPr lang="en-US" altLang="en-US" u="sng" dirty="0" smtClean="0">
                <a:solidFill>
                  <a:srgbClr val="CC0099"/>
                </a:solidFill>
              </a:rPr>
              <a:t>Time?</a:t>
            </a:r>
            <a:r>
              <a:rPr lang="en-US" altLang="en-US" dirty="0" smtClean="0">
                <a:solidFill>
                  <a:srgbClr val="CC0099"/>
                </a:solidFill>
              </a:rPr>
              <a:t> </a:t>
            </a:r>
            <a:r>
              <a:rPr lang="en-US" altLang="en-US" i="1" dirty="0" smtClean="0"/>
              <a:t>(d+1)b</a:t>
            </a:r>
            <a:r>
              <a:rPr lang="en-US" altLang="en-US" i="1" baseline="30000" dirty="0" smtClean="0"/>
              <a:t>0</a:t>
            </a:r>
            <a:r>
              <a:rPr lang="en-US" altLang="en-US" i="1" dirty="0" smtClean="0"/>
              <a:t> + d b</a:t>
            </a:r>
            <a:r>
              <a:rPr lang="en-US" altLang="en-US" i="1" baseline="30000" dirty="0" smtClean="0"/>
              <a:t>1</a:t>
            </a:r>
            <a:r>
              <a:rPr lang="en-US" altLang="en-US" i="1" dirty="0" smtClean="0"/>
              <a:t> + (d-1)b</a:t>
            </a:r>
            <a:r>
              <a:rPr lang="en-US" altLang="en-US" i="1" baseline="30000" dirty="0" smtClean="0"/>
              <a:t>2</a:t>
            </a:r>
            <a:r>
              <a:rPr lang="en-US" altLang="en-US" i="1" dirty="0" smtClean="0"/>
              <a:t> + … + </a:t>
            </a:r>
            <a:r>
              <a:rPr lang="en-US" altLang="en-US" i="1" dirty="0" err="1" smtClean="0"/>
              <a:t>b</a:t>
            </a:r>
            <a:r>
              <a:rPr lang="en-US" altLang="en-US" i="1" baseline="30000" dirty="0" err="1" smtClean="0"/>
              <a:t>d</a:t>
            </a:r>
            <a:r>
              <a:rPr lang="en-US" altLang="en-US" i="1" dirty="0" smtClean="0"/>
              <a:t> = O(</a:t>
            </a:r>
            <a:r>
              <a:rPr lang="en-US" altLang="en-US" i="1" dirty="0" err="1" smtClean="0"/>
              <a:t>b</a:t>
            </a:r>
            <a:r>
              <a:rPr lang="en-US" altLang="en-US" i="1" baseline="30000" dirty="0" err="1" smtClean="0"/>
              <a:t>d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r>
              <a:rPr lang="en-US" altLang="en-US" u="sng" dirty="0" smtClean="0">
                <a:solidFill>
                  <a:srgbClr val="CC0099"/>
                </a:solidFill>
              </a:rPr>
              <a:t>Space?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O(</a:t>
            </a:r>
            <a:r>
              <a:rPr lang="en-US" altLang="en-US" i="1" dirty="0" err="1" smtClean="0"/>
              <a:t>bd</a:t>
            </a:r>
            <a:r>
              <a:rPr lang="en-US" altLang="en-US" i="1" dirty="0" smtClean="0"/>
              <a:t>)</a:t>
            </a:r>
            <a:endParaRPr lang="en-US" altLang="en-US" dirty="0" smtClean="0"/>
          </a:p>
          <a:p>
            <a:r>
              <a:rPr lang="en-US" altLang="en-US" u="sng" dirty="0" smtClean="0">
                <a:solidFill>
                  <a:srgbClr val="CC0099"/>
                </a:solidFill>
              </a:rPr>
              <a:t>Optimal?</a:t>
            </a:r>
            <a:r>
              <a:rPr lang="en-US" altLang="en-US" dirty="0" smtClean="0"/>
              <a:t> Yes, if step cost = 1</a:t>
            </a:r>
          </a:p>
        </p:txBody>
      </p:sp>
    </p:spTree>
    <p:extLst>
      <p:ext uri="{BB962C8B-B14F-4D97-AF65-F5344CB8AC3E}">
        <p14:creationId xmlns:p14="http://schemas.microsoft.com/office/powerpoint/2010/main" val="212111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of algorithms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4" y="1359466"/>
            <a:ext cx="8419843" cy="237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1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Repeated states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1285"/>
            <a:ext cx="8229600" cy="2702991"/>
          </a:xfrm>
        </p:spPr>
        <p:txBody>
          <a:bodyPr/>
          <a:lstStyle/>
          <a:p>
            <a:r>
              <a:rPr lang="en-US" altLang="en-US" dirty="0" smtClean="0"/>
              <a:t>Failure to detect repeated states can turn a linear problem into an exponential one!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4" y="2368986"/>
            <a:ext cx="7440956" cy="215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9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421"/>
            <a:ext cx="8229600" cy="34235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Split the problem of computing the total cost from Start state to End state into: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Past </a:t>
            </a:r>
            <a:r>
              <a:rPr lang="en-US" dirty="0"/>
              <a:t>c</a:t>
            </a:r>
            <a:r>
              <a:rPr lang="en-US" dirty="0" smtClean="0"/>
              <a:t>ost to current state S</a:t>
            </a:r>
            <a:r>
              <a:rPr lang="en-US" baseline="-25000" dirty="0" smtClean="0"/>
              <a:t>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Future cost from S</a:t>
            </a:r>
            <a:r>
              <a:rPr lang="en-US" baseline="-25000" dirty="0" smtClean="0"/>
              <a:t>i</a:t>
            </a:r>
            <a:r>
              <a:rPr lang="en-US" dirty="0" smtClean="0"/>
              <a:t> to end state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future cost is equal to 0 at the final state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other states: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Consider all possible actions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n-US" baseline="-25000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Pick the one that minimizes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Cost (S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 + Future Cost (successor(S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r>
              <a:rPr lang="en-US" dirty="0" smtClean="0"/>
              <a:t>))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20" y="1411834"/>
            <a:ext cx="8807500" cy="3313785"/>
          </a:xfrm>
        </p:spPr>
        <p:txBody>
          <a:bodyPr/>
          <a:lstStyle/>
          <a:p>
            <a:r>
              <a:rPr lang="en-US" dirty="0" smtClean="0"/>
              <a:t>How to avoid exponential costs?</a:t>
            </a:r>
          </a:p>
          <a:p>
            <a:pPr lvl="1"/>
            <a:r>
              <a:rPr lang="en-US" dirty="0" smtClean="0"/>
              <a:t>By storing all relevant history in the description of the current state</a:t>
            </a:r>
          </a:p>
          <a:p>
            <a:r>
              <a:rPr lang="en-US" dirty="0" smtClean="0"/>
              <a:t>Romania example:</a:t>
            </a:r>
          </a:p>
          <a:p>
            <a:pPr lvl="1"/>
            <a:r>
              <a:rPr lang="en-US" dirty="0"/>
              <a:t>The future cost of a </a:t>
            </a:r>
            <a:r>
              <a:rPr lang="en-US" dirty="0" smtClean="0"/>
              <a:t>node doesn’t depend on the path that got us there</a:t>
            </a:r>
            <a:endParaRPr lang="en-US" dirty="0"/>
          </a:p>
          <a:p>
            <a:pPr lvl="1"/>
            <a:r>
              <a:rPr lang="en-US" dirty="0" smtClean="0"/>
              <a:t>In this case, the current node only needs to store the best cost that got us there</a:t>
            </a:r>
          </a:p>
          <a:p>
            <a:pPr lvl="1"/>
            <a:r>
              <a:rPr lang="en-US" dirty="0" smtClean="0"/>
              <a:t>DP rule: if the best past cost has been computed for a node, don’t compute it again</a:t>
            </a:r>
          </a:p>
        </p:txBody>
      </p:sp>
    </p:spTree>
    <p:extLst>
      <p:ext uri="{BB962C8B-B14F-4D97-AF65-F5344CB8AC3E}">
        <p14:creationId xmlns:p14="http://schemas.microsoft.com/office/powerpoint/2010/main" val="2463764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22852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hlinkClick r:id="rId2"/>
              </a:rPr>
              <a:t>https://www.cs.usfca.edu/~</a:t>
            </a:r>
            <a:r>
              <a:rPr lang="en-US" dirty="0" smtClean="0">
                <a:hlinkClick r:id="rId2"/>
              </a:rPr>
              <a:t>galles/visualization/DPFib.html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>
                <a:hlinkClick r:id="rId3"/>
              </a:rPr>
              <a:t>https://www.cs.usfca.edu/~galles/visualization/DPLCS.html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blast.ncbi.nlm.nih.gov/Blast.cgi?PAGE_TYPE=BlastSearch&amp;PROG_DEF=blastn&amp;BLAST_PROG_DEF=blastn&amp;BLAST_SPEC=GlobalAln&amp;LINK_LOC=BlastHomeLink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>
                <a:hlinkClick r:id="rId5"/>
              </a:rPr>
              <a:t>http://experiments.mostafa.io/public/needleman-wunsch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>
                <a:hlinkClick r:id="rId6"/>
              </a:rPr>
              <a:t>https://zhanglab.ccmb.med.umich.edu/NW-align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>
                <a:hlinkClick r:id="rId7"/>
              </a:rPr>
              <a:t>https://zhanglab.ccmb.med.umich.edu/FASTA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www.cs.yale.edu/homes/radev/nlpclass/slides2017/313.pdf</a:t>
            </a:r>
            <a:r>
              <a:rPr lang="en-US" dirty="0" smtClean="0"/>
              <a:t> 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http://education.randmcnally.com/images/edpub/Romania_Out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0218"/>
            <a:ext cx="7610475" cy="444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Protein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462"/>
            <a:ext cx="8229600" cy="3569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&gt;gi|186681228|ref|YP_001864424.1| </a:t>
            </a:r>
            <a:r>
              <a:rPr lang="en-US" sz="1200" dirty="0" err="1"/>
              <a:t>phycoerythrobilin:ferredoxin</a:t>
            </a:r>
            <a:r>
              <a:rPr lang="en-US" sz="1200" dirty="0"/>
              <a:t> oxidoreductase</a:t>
            </a:r>
          </a:p>
          <a:p>
            <a:pPr marL="0" indent="0">
              <a:buNone/>
            </a:pPr>
            <a:r>
              <a:rPr lang="en-US" sz="1200" dirty="0"/>
              <a:t>MNSERSDVTLYQPFLDYAIAYMRSRLDLEPYPIPTGFESNSAVVGKGKNQEEVVTTSYAFQTAKLRQIRA</a:t>
            </a:r>
          </a:p>
          <a:p>
            <a:pPr marL="0" indent="0">
              <a:buNone/>
            </a:pPr>
            <a:r>
              <a:rPr lang="en-US" sz="1200" dirty="0"/>
              <a:t>AHVQGGNSLQVLNFVIFPHLNYDLPFFGADLVTLPGGHLIALDMQPLFRDDSAYQAKYTEPILPIFHAHQ</a:t>
            </a:r>
          </a:p>
          <a:p>
            <a:pPr marL="0" indent="0">
              <a:buNone/>
            </a:pPr>
            <a:r>
              <a:rPr lang="en-US" sz="1200" dirty="0"/>
              <a:t>QHLSWGGDFPEEAQPFFSPAFLWTRPQETAVVETQVFAAFKDYLKAYLDFVEQAEAVTDSQNLVAIKQAQ</a:t>
            </a:r>
          </a:p>
          <a:p>
            <a:pPr marL="0" indent="0">
              <a:buNone/>
            </a:pPr>
            <a:r>
              <a:rPr lang="en-US" sz="1200" dirty="0" smtClean="0"/>
              <a:t>LRYLRYRAEKDPARGMFKRFYGAEWTEEYIHGFLFDLERKLTVVK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Nucleic acid codes:</a:t>
            </a:r>
          </a:p>
          <a:p>
            <a:pPr marL="0" indent="0">
              <a:buNone/>
            </a:pPr>
            <a:r>
              <a:rPr lang="en-US" sz="1200" dirty="0"/>
              <a:t>A --&gt; adenosine </a:t>
            </a:r>
            <a:r>
              <a:rPr lang="en-US" sz="1200" dirty="0" smtClean="0"/>
              <a:t>M </a:t>
            </a:r>
            <a:r>
              <a:rPr lang="en-US" sz="1200" dirty="0"/>
              <a:t>--&gt; A C (amino) C --&gt; cytidine S --&gt; G C (strong) G --&gt; guanine W --&gt; A T (weak) T --&gt; thymidine B </a:t>
            </a:r>
            <a:r>
              <a:rPr lang="en-US" sz="1200" dirty="0" smtClean="0"/>
              <a:t>--&gt; G </a:t>
            </a:r>
            <a:r>
              <a:rPr lang="en-US" sz="1200" dirty="0"/>
              <a:t>T C U --&gt; uridine D --&gt; G A T R --&gt; G A (purine) H --&gt; A C T Y --&gt; T C (pyrimidine) V --&gt; G C A K --&gt; G T (keto) N --&gt; A G C T (any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 smtClean="0"/>
              <a:t>Amino acid codes:</a:t>
            </a:r>
          </a:p>
          <a:p>
            <a:pPr marL="0" indent="0">
              <a:buNone/>
            </a:pPr>
            <a:r>
              <a:rPr lang="en-US" sz="1200" dirty="0"/>
              <a:t>A ALA alanine P PRO proline B ASX aspartate or asparagine Q GLN glutamine C CYS </a:t>
            </a:r>
            <a:r>
              <a:rPr lang="en-US" sz="1200" dirty="0" err="1"/>
              <a:t>cystine</a:t>
            </a:r>
            <a:r>
              <a:rPr lang="en-US" sz="1200" dirty="0"/>
              <a:t> R ARG arginine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D </a:t>
            </a:r>
            <a:r>
              <a:rPr lang="en-US" sz="1200" dirty="0"/>
              <a:t>ASP aspartate S SER serine E GLU glutamate T THR threonine F PHE phenylalanine U </a:t>
            </a:r>
            <a:r>
              <a:rPr lang="en-US" sz="1200" dirty="0" err="1"/>
              <a:t>selenocysteine</a:t>
            </a:r>
            <a:r>
              <a:rPr lang="en-US" sz="1200" dirty="0"/>
              <a:t>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G </a:t>
            </a:r>
            <a:r>
              <a:rPr lang="en-US" sz="1200" dirty="0"/>
              <a:t>GLY glycine V VAL valine H HIS histidine W TRP tryptophan I ILE isoleucine Y TYR tyrosine K LYS lysine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Z </a:t>
            </a:r>
            <a:r>
              <a:rPr lang="en-US" sz="1200" dirty="0"/>
              <a:t>GLX glutamate or glutamine L LEU leucine X any M MET methionine * translation stop </a:t>
            </a:r>
            <a:r>
              <a:rPr lang="en-US" sz="1200" dirty="0" smtClean="0"/>
              <a:t>N </a:t>
            </a:r>
            <a:r>
              <a:rPr lang="en-US" sz="1200" dirty="0"/>
              <a:t>ASN asparagine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 </a:t>
            </a:r>
            <a:r>
              <a:rPr lang="en-US" sz="1200" dirty="0"/>
              <a:t>gap of indeterminate length</a:t>
            </a:r>
          </a:p>
        </p:txBody>
      </p:sp>
    </p:spTree>
    <p:extLst>
      <p:ext uri="{BB962C8B-B14F-4D97-AF65-F5344CB8AC3E}">
        <p14:creationId xmlns:p14="http://schemas.microsoft.com/office/powerpoint/2010/main" val="3582471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only works when the graph is acyclic</a:t>
            </a:r>
          </a:p>
          <a:p>
            <a:r>
              <a:rPr lang="en-US" dirty="0" smtClean="0"/>
              <a:t>The assumption is that we will compute the past cost of a state before computing the past cost of its successors.</a:t>
            </a:r>
          </a:p>
          <a:p>
            <a:r>
              <a:rPr lang="en-US" dirty="0" smtClean="0"/>
              <a:t>This doesn’t work for general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016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idea of uniform cost search is to order the states by past cost</a:t>
            </a:r>
          </a:p>
          <a:p>
            <a:r>
              <a:rPr lang="en-US" dirty="0" smtClean="0"/>
              <a:t>Not the same as </a:t>
            </a:r>
            <a:r>
              <a:rPr lang="en-US" dirty="0" err="1" smtClean="0"/>
              <a:t>Dijkstra’s</a:t>
            </a:r>
            <a:r>
              <a:rPr lang="en-US" dirty="0" smtClean="0"/>
              <a:t> algorithm because the graph may not be fully specified at search time</a:t>
            </a:r>
          </a:p>
          <a:p>
            <a:r>
              <a:rPr lang="en-US" dirty="0" smtClean="0"/>
              <a:t>Furthermore, UCS is intended to find the best cost path only from the start state to the goal state, not between all pairs of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Explored states – cost known</a:t>
            </a:r>
          </a:p>
          <a:p>
            <a:r>
              <a:rPr lang="en-US" dirty="0" smtClean="0"/>
              <a:t>Frontier states – known states but cost is unknown</a:t>
            </a:r>
          </a:p>
          <a:p>
            <a:r>
              <a:rPr lang="en-US" dirty="0" smtClean="0"/>
              <a:t>Unexplored states –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707" y="4749504"/>
            <a:ext cx="81830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By </a:t>
            </a:r>
            <a:r>
              <a:rPr lang="en-US" sz="1400" dirty="0" err="1"/>
              <a:t>Ibmua</a:t>
            </a:r>
            <a:r>
              <a:rPr lang="en-US" sz="1400" dirty="0"/>
              <a:t> - Work by uploader., Public Domain, https://commons.wikimedia.org/w/index.php?curid=6282617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891" y="1223907"/>
            <a:ext cx="3524318" cy="27646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71004" y="4312134"/>
            <a:ext cx="67420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https://en.wikipedia.org/wiki/Dijkstra%27s_algorithm#/</a:t>
            </a:r>
            <a:r>
              <a:rPr lang="en-US" sz="1400" dirty="0" smtClean="0">
                <a:hlinkClick r:id="rId3"/>
              </a:rPr>
              <a:t>media/File:Dijkstra_Animation.gif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8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Graph Search</a:t>
            </a:r>
          </a:p>
        </p:txBody>
      </p:sp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3" t="16667" r="3125" b="35417"/>
          <a:stretch>
            <a:fillRect/>
          </a:stretch>
        </p:blipFill>
        <p:spPr bwMode="auto">
          <a:xfrm>
            <a:off x="609600" y="1257299"/>
            <a:ext cx="8077200" cy="347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29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Dijkstra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</a:t>
            </a:r>
            <a:r>
              <a:rPr lang="en-US" dirty="0" smtClean="0">
                <a:hlinkClick r:id="rId2"/>
              </a:rPr>
              <a:t>galles/visualization/Dijkstra.html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https://qiao.github.io/PathFinding.js/visual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visualgo.net/de/sssp?slide=1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735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r>
              <a:rPr lang="en-US" dirty="0" smtClean="0"/>
              <a:t>the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974851"/>
          </a:xfrm>
        </p:spPr>
        <p:txBody>
          <a:bodyPr>
            <a:normAutofit/>
          </a:bodyPr>
          <a:lstStyle/>
          <a:p>
            <a:r>
              <a:rPr lang="en-US" dirty="0" smtClean="0"/>
              <a:t>The solution depends on the costs</a:t>
            </a:r>
          </a:p>
          <a:p>
            <a:r>
              <a:rPr lang="en-US" dirty="0" smtClean="0"/>
              <a:t>If the costs are given, fine</a:t>
            </a:r>
          </a:p>
          <a:p>
            <a:pPr lvl="1"/>
            <a:r>
              <a:rPr lang="en-US" dirty="0" smtClean="0"/>
              <a:t>What if they are not?</a:t>
            </a:r>
          </a:p>
          <a:p>
            <a:r>
              <a:rPr lang="en-US" dirty="0" smtClean="0"/>
              <a:t>This is a learning problem (the inverse of search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Observed sequence of actions -&gt; costs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Structured perceptron (later)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100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smtClean="0"/>
              <a:t>Problem formulation usually requires abstracting away real-world details to define a state space that can feasibly be explored</a:t>
            </a:r>
            <a:endParaRPr lang="en-US" altLang="en-US" sz="1600" dirty="0" smtClean="0"/>
          </a:p>
          <a:p>
            <a:r>
              <a:rPr lang="en-US" altLang="en-US" sz="2400" dirty="0" smtClean="0"/>
              <a:t>Variety of uninformed search strategies</a:t>
            </a:r>
            <a:endParaRPr lang="en-US" altLang="en-US" sz="1600" dirty="0" smtClean="0"/>
          </a:p>
          <a:p>
            <a:r>
              <a:rPr lang="en-US" altLang="en-US" sz="2400" dirty="0" smtClean="0"/>
              <a:t>Iterative deepening search uses only linear space and not much more time than other uninformed algorithms</a:t>
            </a:r>
          </a:p>
        </p:txBody>
      </p:sp>
    </p:spTree>
    <p:extLst>
      <p:ext uri="{BB962C8B-B14F-4D97-AF65-F5344CB8AC3E}">
        <p14:creationId xmlns:p14="http://schemas.microsoft.com/office/powerpoint/2010/main" val="16746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8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apsopensource.com/images/romania-ma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10" y="161367"/>
            <a:ext cx="61912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65481" y="3620346"/>
            <a:ext cx="1291137" cy="399627"/>
          </a:xfrm>
          <a:prstGeom prst="rect">
            <a:avLst/>
          </a:prstGeom>
          <a:solidFill>
            <a:srgbClr val="FFCCCC"/>
          </a:solidFill>
          <a:ln w="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Romania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627"/>
            <a:ext cx="8229600" cy="341721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 smtClean="0"/>
              <a:t>On holiday in Romania; currently in Arad.</a:t>
            </a:r>
          </a:p>
          <a:p>
            <a:pPr>
              <a:lnSpc>
                <a:spcPct val="120000"/>
              </a:lnSpc>
            </a:pPr>
            <a:r>
              <a:rPr lang="en-US" altLang="en-US" sz="2800" dirty="0" smtClean="0"/>
              <a:t>Flight leaves tomorrow from Bucharest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Formulate goal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/>
              <a:t>be in Bucharest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Formulate problem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states</a:t>
            </a:r>
            <a:r>
              <a:rPr lang="en-US" altLang="en-US" sz="2400" dirty="0" smtClean="0"/>
              <a:t>: various cities</a:t>
            </a:r>
          </a:p>
          <a:p>
            <a:pPr lvl="1"/>
            <a:r>
              <a:rPr lang="en-US" altLang="en-US" sz="2400" dirty="0" smtClean="0">
                <a:solidFill>
                  <a:srgbClr val="FF0000"/>
                </a:solidFill>
              </a:rPr>
              <a:t>actions</a:t>
            </a:r>
            <a:r>
              <a:rPr lang="en-US" altLang="en-US" sz="2400" dirty="0" smtClean="0"/>
              <a:t>: drive between cities</a:t>
            </a:r>
          </a:p>
          <a:p>
            <a:r>
              <a:rPr lang="en-US" altLang="en-US" sz="2800" dirty="0" smtClean="0">
                <a:solidFill>
                  <a:schemeClr val="accent2"/>
                </a:solidFill>
              </a:rPr>
              <a:t>Find solution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/>
              <a:t>sequence of cities, e.g., Arad, Sibiu, </a:t>
            </a:r>
            <a:r>
              <a:rPr lang="en-US" altLang="en-US" sz="2400" dirty="0" err="1" smtClean="0"/>
              <a:t>Fagaras</a:t>
            </a:r>
            <a:r>
              <a:rPr lang="en-US" altLang="en-US" sz="2400" dirty="0" smtClean="0"/>
              <a:t>, Bucharest</a:t>
            </a:r>
          </a:p>
        </p:txBody>
      </p:sp>
    </p:spTree>
    <p:extLst>
      <p:ext uri="{BB962C8B-B14F-4D97-AF65-F5344CB8AC3E}">
        <p14:creationId xmlns:p14="http://schemas.microsoft.com/office/powerpoint/2010/main" val="128706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43940</TotalTime>
  <Words>2196</Words>
  <Application>Microsoft Office PowerPoint</Application>
  <PresentationFormat>On-screen Show (16:9)</PresentationFormat>
  <Paragraphs>392</Paragraphs>
  <Slides>79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UM-coursera-052814</vt:lpstr>
      <vt:lpstr>AI</vt:lpstr>
      <vt:lpstr>Artificial Intelligence</vt:lpstr>
      <vt:lpstr>Outline</vt:lpstr>
      <vt:lpstr>Cops and Robbers</vt:lpstr>
      <vt:lpstr>Cops and Robbers</vt:lpstr>
      <vt:lpstr>Problem-solving agents</vt:lpstr>
      <vt:lpstr>PowerPoint Presentation</vt:lpstr>
      <vt:lpstr>PowerPoint Presentation</vt:lpstr>
      <vt:lpstr>Example: Romania</vt:lpstr>
      <vt:lpstr>Example: Romania</vt:lpstr>
      <vt:lpstr>Problem Types</vt:lpstr>
      <vt:lpstr>Example: Vacuum World</vt:lpstr>
      <vt:lpstr>Example: Vacuum World</vt:lpstr>
      <vt:lpstr>Example: Vacuum World</vt:lpstr>
      <vt:lpstr>Example: Vacuum World</vt:lpstr>
      <vt:lpstr>Single-state problem formulation</vt:lpstr>
      <vt:lpstr>Selecting a State Space</vt:lpstr>
      <vt:lpstr>Reflex Agent Solution</vt:lpstr>
      <vt:lpstr>Cops and Robbers</vt:lpstr>
      <vt:lpstr>Cops and Robbers</vt:lpstr>
      <vt:lpstr>Cops and Robbers</vt:lpstr>
      <vt:lpstr>Cops and Robbers</vt:lpstr>
      <vt:lpstr>Cops and Robbers</vt:lpstr>
      <vt:lpstr>Vacuum world state space graph</vt:lpstr>
      <vt:lpstr>State Space Graph</vt:lpstr>
      <vt:lpstr>Example: The 8-puzzle</vt:lpstr>
      <vt:lpstr>Example: The 8-puzzle</vt:lpstr>
      <vt:lpstr>Example: Robotic Assembly</vt:lpstr>
      <vt:lpstr>Tree Search Algorithms</vt:lpstr>
      <vt:lpstr>Tree search example</vt:lpstr>
      <vt:lpstr>Tree search example</vt:lpstr>
      <vt:lpstr>Tree search example</vt:lpstr>
      <vt:lpstr>Implementation: general tree search</vt:lpstr>
      <vt:lpstr>Implementation: states vs. nodes</vt:lpstr>
      <vt:lpstr>Search Strategies</vt:lpstr>
      <vt:lpstr>Uninformed search strategies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Uniform-cost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Demos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Iterative deepening search</vt:lpstr>
      <vt:lpstr>Properties of iterative deepening search</vt:lpstr>
      <vt:lpstr>Summary of algorithms</vt:lpstr>
      <vt:lpstr>Repeated states</vt:lpstr>
      <vt:lpstr>Dynamic Programming</vt:lpstr>
      <vt:lpstr>Dynamic Programming</vt:lpstr>
      <vt:lpstr>Dynamic Programming Demos</vt:lpstr>
      <vt:lpstr>Sample Protein Sequence</vt:lpstr>
      <vt:lpstr>Uniform Cost Search</vt:lpstr>
      <vt:lpstr>Uniform Cost Search</vt:lpstr>
      <vt:lpstr>Uniform Cost Search</vt:lpstr>
      <vt:lpstr>Dijkstra Algorithm</vt:lpstr>
      <vt:lpstr>Graph Search</vt:lpstr>
      <vt:lpstr>Dijkstra Demos</vt:lpstr>
      <vt:lpstr>Learning the Costs</vt:lpstr>
      <vt:lpstr>Summary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518</cp:revision>
  <dcterms:created xsi:type="dcterms:W3CDTF">2014-05-29T18:54:38Z</dcterms:created>
  <dcterms:modified xsi:type="dcterms:W3CDTF">2017-09-02T15:23:03Z</dcterms:modified>
</cp:coreProperties>
</file>