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40"/>
  </p:notesMasterIdLst>
  <p:sldIdLst>
    <p:sldId id="616" r:id="rId3"/>
    <p:sldId id="882" r:id="rId4"/>
    <p:sldId id="883" r:id="rId5"/>
    <p:sldId id="964" r:id="rId6"/>
    <p:sldId id="884" r:id="rId7"/>
    <p:sldId id="885" r:id="rId8"/>
    <p:sldId id="886" r:id="rId9"/>
    <p:sldId id="887" r:id="rId10"/>
    <p:sldId id="888" r:id="rId11"/>
    <p:sldId id="889" r:id="rId12"/>
    <p:sldId id="892" r:id="rId13"/>
    <p:sldId id="893" r:id="rId14"/>
    <p:sldId id="894" r:id="rId15"/>
    <p:sldId id="913" r:id="rId16"/>
    <p:sldId id="895" r:id="rId17"/>
    <p:sldId id="896" r:id="rId18"/>
    <p:sldId id="897" r:id="rId19"/>
    <p:sldId id="898" r:id="rId20"/>
    <p:sldId id="899" r:id="rId21"/>
    <p:sldId id="900" r:id="rId22"/>
    <p:sldId id="966" r:id="rId23"/>
    <p:sldId id="967" r:id="rId24"/>
    <p:sldId id="968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965" r:id="rId34"/>
    <p:sldId id="909" r:id="rId35"/>
    <p:sldId id="910" r:id="rId36"/>
    <p:sldId id="914" r:id="rId37"/>
    <p:sldId id="911" r:id="rId38"/>
    <p:sldId id="912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61" d="100"/>
          <a:sy n="161" d="100"/>
        </p:scale>
        <p:origin x="-90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B6F285-24B1-4A41-8CE5-DF2172A1ED7E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064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1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35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47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7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45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35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16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62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8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9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0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34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13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20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02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28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94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44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9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0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2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1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8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6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41F9-26B7-4619-A46F-DC11569BFB0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0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icyalmanac.org/games/aStarTutorial.htm" TargetMode="External"/><Relationship Id="rId2" Type="http://schemas.openxmlformats.org/officeDocument/2006/relationships/hyperlink" Target="https://briangrinstead.com/blog/astar-search-algorithm-in-javascrip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*_Search_Example_on_North_American_Freight_Train_Network.gi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943"/>
            <a:ext cx="8432800" cy="701843"/>
          </a:xfrm>
        </p:spPr>
        <p:txBody>
          <a:bodyPr>
            <a:normAutofit/>
          </a:bodyPr>
          <a:lstStyle/>
          <a:p>
            <a:r>
              <a:rPr lang="en-US" dirty="0"/>
              <a:t>Greedy best-first search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46" y="922996"/>
            <a:ext cx="4030374" cy="413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7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7691"/>
            <a:ext cx="8229600" cy="3456709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CC0099"/>
                </a:solidFill>
              </a:rPr>
              <a:t>Complete?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– can get stuck in loops, e.g., Iasi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Neamt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Iasi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Neamt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u="sng" dirty="0" smtClean="0">
                <a:solidFill>
                  <a:srgbClr val="CC0099"/>
                </a:solidFill>
              </a:rPr>
              <a:t>Time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m</a:t>
            </a:r>
            <a:r>
              <a:rPr lang="en-US" i="1" dirty="0"/>
              <a:t>)</a:t>
            </a:r>
            <a:r>
              <a:rPr lang="en-US" dirty="0"/>
              <a:t>, but a good heuristic can give dramatic </a:t>
            </a:r>
            <a:r>
              <a:rPr lang="en-US" dirty="0" smtClean="0"/>
              <a:t>improvement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Space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i="1" dirty="0" smtClean="0"/>
              <a:t>O(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m</a:t>
            </a:r>
            <a:r>
              <a:rPr lang="en-US" i="1" dirty="0"/>
              <a:t>) </a:t>
            </a:r>
            <a:r>
              <a:rPr lang="en-US" dirty="0"/>
              <a:t>-- keeps all nodes in </a:t>
            </a:r>
            <a:r>
              <a:rPr lang="en-US" dirty="0" smtClean="0"/>
              <a:t>memory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greedy 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32917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</a:t>
            </a:r>
            <a:r>
              <a:rPr lang="en-US" dirty="0" smtClean="0"/>
              <a:t>Avoid </a:t>
            </a:r>
            <a:r>
              <a:rPr lang="en-US" dirty="0"/>
              <a:t>expanding paths that are already </a:t>
            </a:r>
            <a:r>
              <a:rPr lang="en-US" dirty="0" smtClean="0"/>
              <a:t>expensive</a:t>
            </a:r>
          </a:p>
          <a:p>
            <a:r>
              <a:rPr lang="en-US" dirty="0" smtClean="0"/>
              <a:t>[Hart, Nilsson, Raphael 1968]</a:t>
            </a:r>
          </a:p>
          <a:p>
            <a:r>
              <a:rPr lang="en-US" dirty="0" smtClean="0"/>
              <a:t>Evaluation </a:t>
            </a:r>
            <a:r>
              <a:rPr lang="en-US" dirty="0"/>
              <a:t>function </a:t>
            </a:r>
            <a:r>
              <a:rPr lang="en-US" i="1" dirty="0"/>
              <a:t>f(n) = g(n) + h(n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i="1" dirty="0" smtClean="0"/>
              <a:t>g(n</a:t>
            </a:r>
            <a:r>
              <a:rPr lang="en-US" i="1" dirty="0"/>
              <a:t>) </a:t>
            </a:r>
            <a:r>
              <a:rPr lang="en-US" dirty="0"/>
              <a:t>= cost so far to reach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h(n)</a:t>
            </a:r>
            <a:r>
              <a:rPr lang="en-US" dirty="0"/>
              <a:t> = estimated cost from </a:t>
            </a:r>
            <a:r>
              <a:rPr lang="en-US" i="1" dirty="0"/>
              <a:t>n</a:t>
            </a:r>
            <a:r>
              <a:rPr lang="en-US" dirty="0"/>
              <a:t> to goal</a:t>
            </a:r>
          </a:p>
          <a:p>
            <a:pPr lvl="1"/>
            <a:r>
              <a:rPr lang="en-US" i="1" dirty="0" smtClean="0"/>
              <a:t>f(n</a:t>
            </a:r>
            <a:r>
              <a:rPr lang="en-US" i="1" dirty="0"/>
              <a:t>) </a:t>
            </a:r>
            <a:r>
              <a:rPr lang="en-US" dirty="0"/>
              <a:t>= estimated total cost of path through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18068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pic>
        <p:nvPicPr>
          <p:cNvPr id="8196" name="Picture 4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8229600" cy="3025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3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SLD Values to Bucharest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99310"/>
            <a:ext cx="8465237" cy="297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403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3" y="2256033"/>
            <a:ext cx="6694170" cy="73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6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82" y="2253689"/>
            <a:ext cx="7739741" cy="138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1" y="1936172"/>
            <a:ext cx="7207217" cy="180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1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66" y="1751301"/>
            <a:ext cx="6906068" cy="225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1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6" y="1595438"/>
            <a:ext cx="7264610" cy="243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8.2.3</a:t>
            </a:r>
            <a:br>
              <a:rPr lang="en-US" altLang="en-US" dirty="0" smtClean="0"/>
            </a:br>
            <a:r>
              <a:rPr lang="en-US" altLang="en-US" dirty="0" smtClean="0"/>
              <a:t>Problem Solving and Searching (Chapter 4)</a:t>
            </a:r>
          </a:p>
        </p:txBody>
      </p:sp>
    </p:spTree>
    <p:extLst>
      <p:ext uri="{BB962C8B-B14F-4D97-AF65-F5344CB8AC3E}">
        <p14:creationId xmlns:p14="http://schemas.microsoft.com/office/powerpoint/2010/main" val="13989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baseline="30000"/>
              <a:t>*</a:t>
            </a:r>
            <a:r>
              <a:rPr lang="en-US"/>
              <a:t> search 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27" y="1300733"/>
            <a:ext cx="7732556" cy="313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0220" y="4522650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http://ashblue.github.io/javascript-pathfinding/</a:t>
            </a:r>
          </a:p>
        </p:txBody>
      </p:sp>
      <p:pic>
        <p:nvPicPr>
          <p:cNvPr id="1027" name="Picture 3" descr="C:\Users\Dragomir Radev\Dropbox\Drago\asta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5" y="1241798"/>
            <a:ext cx="8624529" cy="31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4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8" y="1257110"/>
            <a:ext cx="8639359" cy="320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07703" y="4634738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http://ashblue.github.io/javascript-pathfinding/</a:t>
            </a:r>
          </a:p>
        </p:txBody>
      </p:sp>
    </p:spTree>
    <p:extLst>
      <p:ext uri="{BB962C8B-B14F-4D97-AF65-F5344CB8AC3E}">
        <p14:creationId xmlns:p14="http://schemas.microsoft.com/office/powerpoint/2010/main" val="244012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https://qiao.github.io/PathFinding.js/visual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://briangrinstead.com/blog/astar-search-algorithm-in-javascript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www.policyalmanac.org/games/aStarTutorial.htm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0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7637"/>
            <a:ext cx="8229600" cy="364374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A heuristic </a:t>
            </a:r>
            <a:r>
              <a:rPr lang="en-US" sz="2600" i="1" dirty="0"/>
              <a:t>h(n)</a:t>
            </a:r>
            <a:r>
              <a:rPr lang="en-US" sz="2600" dirty="0"/>
              <a:t> is </a:t>
            </a:r>
            <a:r>
              <a:rPr lang="en-US" sz="2600" dirty="0">
                <a:solidFill>
                  <a:srgbClr val="FF0000"/>
                </a:solidFill>
              </a:rPr>
              <a:t>admissible</a:t>
            </a:r>
            <a:r>
              <a:rPr lang="en-US" sz="2600" dirty="0"/>
              <a:t> if for every node </a:t>
            </a:r>
            <a:r>
              <a:rPr lang="en-US" sz="2600" i="1" dirty="0" smtClean="0"/>
              <a:t>n</a:t>
            </a:r>
            <a:r>
              <a:rPr lang="en-US" sz="2600" dirty="0" smtClean="0"/>
              <a:t>,</a:t>
            </a:r>
          </a:p>
          <a:p>
            <a:pPr marL="109728" indent="0">
              <a:lnSpc>
                <a:spcPct val="110000"/>
              </a:lnSpc>
              <a:buNone/>
            </a:pPr>
            <a:r>
              <a:rPr lang="en-US" sz="2600" i="1" dirty="0" smtClean="0"/>
              <a:t>h(n) </a:t>
            </a:r>
            <a:r>
              <a:rPr lang="en-US" sz="2600" i="1" dirty="0" smtClean="0">
                <a:cs typeface="Arial" pitchFamily="34" charset="0"/>
              </a:rPr>
              <a:t>≤</a:t>
            </a:r>
            <a:r>
              <a:rPr lang="en-US" sz="2600" i="1" dirty="0" smtClean="0"/>
              <a:t> h</a:t>
            </a:r>
            <a:r>
              <a:rPr lang="en-US" sz="2600" i="1" baseline="30000" dirty="0" smtClean="0"/>
              <a:t>*</a:t>
            </a:r>
            <a:r>
              <a:rPr lang="en-US" sz="2600" i="1" dirty="0" smtClean="0"/>
              <a:t>(n), </a:t>
            </a:r>
            <a:r>
              <a:rPr lang="en-US" sz="2600" dirty="0" smtClean="0"/>
              <a:t>where </a:t>
            </a:r>
            <a:r>
              <a:rPr lang="en-US" sz="2600" i="1" dirty="0" smtClean="0"/>
              <a:t>h</a:t>
            </a:r>
            <a:r>
              <a:rPr lang="en-US" sz="2600" i="1" baseline="30000" dirty="0" smtClean="0"/>
              <a:t>*</a:t>
            </a:r>
            <a:r>
              <a:rPr lang="en-US" sz="2600" i="1" dirty="0" smtClean="0"/>
              <a:t>(n)</a:t>
            </a:r>
            <a:r>
              <a:rPr lang="en-US" sz="2600" dirty="0" smtClean="0"/>
              <a:t> is the </a:t>
            </a:r>
            <a:r>
              <a:rPr lang="en-US" sz="2600" dirty="0" smtClean="0">
                <a:solidFill>
                  <a:srgbClr val="FF0000"/>
                </a:solidFill>
              </a:rPr>
              <a:t>true </a:t>
            </a:r>
            <a:r>
              <a:rPr lang="en-US" sz="2600" dirty="0" smtClean="0"/>
              <a:t>cost to reach the goal state from </a:t>
            </a:r>
            <a:r>
              <a:rPr lang="en-US" sz="2600" i="1" dirty="0" smtClean="0"/>
              <a:t>n</a:t>
            </a:r>
            <a:r>
              <a:rPr lang="en-US" sz="26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An admissible heuristic </a:t>
            </a:r>
            <a:r>
              <a:rPr lang="en-US" sz="2600" dirty="0" smtClean="0">
                <a:solidFill>
                  <a:srgbClr val="FF0000"/>
                </a:solidFill>
              </a:rPr>
              <a:t>never overestimates</a:t>
            </a:r>
            <a:r>
              <a:rPr lang="en-US" sz="2600" dirty="0" smtClean="0"/>
              <a:t> the cost to reach the goal, i.e., it is </a:t>
            </a:r>
            <a:r>
              <a:rPr lang="en-US" sz="2600" dirty="0" smtClean="0">
                <a:solidFill>
                  <a:srgbClr val="FF0000"/>
                </a:solidFill>
              </a:rPr>
              <a:t>optimistic</a:t>
            </a:r>
            <a:endParaRPr lang="en-US" sz="2600" dirty="0" smtClean="0"/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Example</a:t>
            </a:r>
            <a:r>
              <a:rPr lang="en-US" sz="2200" dirty="0"/>
              <a:t>: </a:t>
            </a:r>
            <a:r>
              <a:rPr lang="en-US" sz="2200" i="1" dirty="0" err="1"/>
              <a:t>h</a:t>
            </a:r>
            <a:r>
              <a:rPr lang="en-US" sz="2200" i="1" baseline="-25000" dirty="0" err="1"/>
              <a:t>SLD</a:t>
            </a:r>
            <a:r>
              <a:rPr lang="en-US" sz="2200" i="1" dirty="0"/>
              <a:t>(n) </a:t>
            </a:r>
            <a:r>
              <a:rPr lang="en-US" sz="2200" dirty="0"/>
              <a:t>(never overestimates the actual road distance</a:t>
            </a:r>
            <a:r>
              <a:rPr lang="en-US" sz="22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accent2"/>
                </a:solidFill>
              </a:rPr>
              <a:t>Theorem</a:t>
            </a:r>
            <a:r>
              <a:rPr lang="en-US" sz="2600" dirty="0"/>
              <a:t>: If </a:t>
            </a:r>
            <a:r>
              <a:rPr lang="en-US" sz="2600" i="1" dirty="0"/>
              <a:t>h(n) </a:t>
            </a:r>
            <a:r>
              <a:rPr lang="en-US" sz="2600" dirty="0"/>
              <a:t>is admissible, A</a:t>
            </a:r>
            <a:r>
              <a:rPr lang="en-US" sz="2600" baseline="30000" dirty="0"/>
              <a:t>*</a:t>
            </a:r>
            <a:r>
              <a:rPr lang="en-US" sz="2600" dirty="0"/>
              <a:t> using </a:t>
            </a:r>
            <a:r>
              <a:rPr lang="en-US" sz="2600" dirty="0">
                <a:latin typeface="Courier New" pitchFamily="49" charset="0"/>
              </a:rPr>
              <a:t>TREE-SEARCH</a:t>
            </a:r>
            <a:r>
              <a:rPr lang="en-US" sz="2600" dirty="0"/>
              <a:t> is </a:t>
            </a:r>
            <a:r>
              <a:rPr lang="en-US" sz="2600" dirty="0" smtClean="0"/>
              <a:t>optimal</a:t>
            </a:r>
            <a:endParaRPr lang="en-US" sz="280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</a:t>
            </a:r>
            <a:r>
              <a:rPr lang="en-US" dirty="0" smtClean="0"/>
              <a:t>heuristics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4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81712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Suppose some suboptimal goal </a:t>
            </a:r>
            <a:r>
              <a:rPr lang="en-US" sz="2000" i="1" dirty="0"/>
              <a:t>G</a:t>
            </a:r>
            <a:r>
              <a:rPr lang="en-US" sz="2000" i="1" baseline="-25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has been generated and is in the fringe. Let </a:t>
            </a:r>
            <a:r>
              <a:rPr lang="en-US" sz="2000" i="1" dirty="0"/>
              <a:t>n</a:t>
            </a:r>
            <a:r>
              <a:rPr lang="en-US" sz="2000" dirty="0"/>
              <a:t> be an unexpanded node in the fringe such that </a:t>
            </a:r>
            <a:r>
              <a:rPr lang="en-US" sz="2000" i="1" dirty="0"/>
              <a:t>n </a:t>
            </a:r>
            <a:r>
              <a:rPr lang="en-US" sz="2000" dirty="0"/>
              <a:t>is on a shortest path to an optimal goal </a:t>
            </a:r>
            <a:r>
              <a:rPr lang="en-US" sz="2000" i="1" dirty="0"/>
              <a:t>G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g(G</a:t>
            </a:r>
            <a:r>
              <a:rPr lang="en-US" sz="2000" baseline="-25000" dirty="0" smtClean="0"/>
              <a:t>2</a:t>
            </a:r>
            <a:r>
              <a:rPr lang="en-US" sz="2000" dirty="0"/>
              <a:t>) &gt; g(G) 		since G</a:t>
            </a:r>
            <a:r>
              <a:rPr lang="en-US" sz="2000" baseline="-25000" dirty="0"/>
              <a:t>2</a:t>
            </a:r>
            <a:r>
              <a:rPr lang="en-US" sz="2000" dirty="0"/>
              <a:t> is suboptimal </a:t>
            </a:r>
            <a:endParaRPr lang="en-US" sz="2000" dirty="0" smtClean="0"/>
          </a:p>
          <a:p>
            <a:r>
              <a:rPr lang="en-US" sz="2000" dirty="0" smtClean="0"/>
              <a:t>f(G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 = g(G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		since </a:t>
            </a:r>
            <a:r>
              <a:rPr lang="en-US" sz="2000" i="1" dirty="0" smtClean="0"/>
              <a:t>h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= 0 </a:t>
            </a:r>
          </a:p>
          <a:p>
            <a:r>
              <a:rPr lang="en-US" sz="2000" dirty="0" smtClean="0"/>
              <a:t>f(G</a:t>
            </a:r>
            <a:r>
              <a:rPr lang="en-US" sz="2000" dirty="0"/>
              <a:t>)   = g(G)		since </a:t>
            </a:r>
            <a:r>
              <a:rPr lang="en-US" sz="2000" i="1" dirty="0"/>
              <a:t>h</a:t>
            </a:r>
            <a:r>
              <a:rPr lang="en-US" sz="2000" dirty="0"/>
              <a:t>(G) = 0 </a:t>
            </a:r>
          </a:p>
          <a:p>
            <a:r>
              <a:rPr lang="en-US" sz="2000" dirty="0"/>
              <a:t>f(G</a:t>
            </a:r>
            <a:r>
              <a:rPr lang="en-US" sz="2000" baseline="-25000" dirty="0"/>
              <a:t>2</a:t>
            </a:r>
            <a:r>
              <a:rPr lang="en-US" sz="2000" dirty="0"/>
              <a:t>)  &gt; f(G)		</a:t>
            </a:r>
            <a:r>
              <a:rPr lang="en-US" sz="2000" dirty="0" smtClean="0"/>
              <a:t>	from </a:t>
            </a:r>
            <a:r>
              <a:rPr lang="en-US" sz="2000" dirty="0"/>
              <a:t>above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</a:t>
            </a:r>
            <a:r>
              <a:rPr lang="en-US" baseline="30000"/>
              <a:t>*</a:t>
            </a:r>
            <a:r>
              <a:rPr lang="en-US"/>
              <a:t> (proof)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68" y="1968451"/>
            <a:ext cx="3100418" cy="153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2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Suppose some suboptimal goal </a:t>
            </a:r>
            <a:r>
              <a:rPr lang="en-US" sz="2000" i="1" dirty="0"/>
              <a:t>G</a:t>
            </a:r>
            <a:r>
              <a:rPr lang="en-US" sz="2000" i="1" baseline="-25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has been generated and is in the fringe. Let </a:t>
            </a:r>
            <a:r>
              <a:rPr lang="en-US" sz="2000" i="1" dirty="0"/>
              <a:t>n</a:t>
            </a:r>
            <a:r>
              <a:rPr lang="en-US" sz="2000" dirty="0"/>
              <a:t> be an unexpanded node in the fringe such that </a:t>
            </a:r>
            <a:r>
              <a:rPr lang="en-US" sz="2000" i="1" dirty="0"/>
              <a:t>n </a:t>
            </a:r>
            <a:r>
              <a:rPr lang="en-US" sz="2000" dirty="0"/>
              <a:t>is on a shortest path to an optimal goal </a:t>
            </a:r>
            <a:r>
              <a:rPr lang="en-US" sz="2000" i="1" dirty="0"/>
              <a:t>G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f(G</a:t>
            </a:r>
            <a:r>
              <a:rPr lang="en-US" sz="2000" baseline="-25000" dirty="0"/>
              <a:t>2</a:t>
            </a:r>
            <a:r>
              <a:rPr lang="en-US" sz="2000" dirty="0"/>
              <a:t>)		&gt; f(G) 		from above </a:t>
            </a:r>
          </a:p>
          <a:p>
            <a:r>
              <a:rPr lang="en-US" sz="2000" dirty="0"/>
              <a:t>h(n)		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dirty="0"/>
              <a:t> </a:t>
            </a:r>
            <a:r>
              <a:rPr lang="en-US" sz="2000" dirty="0" smtClean="0"/>
              <a:t>h*(</a:t>
            </a:r>
            <a:r>
              <a:rPr lang="en-US" sz="2000" dirty="0"/>
              <a:t>n)	</a:t>
            </a:r>
            <a:r>
              <a:rPr lang="en-US" sz="2000" dirty="0" smtClean="0"/>
              <a:t>	since </a:t>
            </a:r>
            <a:r>
              <a:rPr lang="en-US" sz="2000" dirty="0"/>
              <a:t>h is admissible</a:t>
            </a:r>
          </a:p>
          <a:p>
            <a:r>
              <a:rPr lang="en-US" sz="2000" dirty="0"/>
              <a:t>g(n) + h(n)	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dirty="0"/>
              <a:t> g(n) + h</a:t>
            </a:r>
            <a:r>
              <a:rPr lang="en-US" sz="2000" baseline="30000" dirty="0"/>
              <a:t>*</a:t>
            </a:r>
            <a:r>
              <a:rPr lang="en-US" sz="2000" dirty="0"/>
              <a:t>(n) </a:t>
            </a:r>
          </a:p>
          <a:p>
            <a:r>
              <a:rPr lang="en-US" sz="2000" dirty="0"/>
              <a:t>f(n) 		</a:t>
            </a:r>
            <a:r>
              <a:rPr lang="en-US" sz="2000" dirty="0">
                <a:cs typeface="Arial" pitchFamily="34" charset="0"/>
              </a:rPr>
              <a:t>≤</a:t>
            </a:r>
            <a:r>
              <a:rPr lang="en-US" sz="2000" dirty="0"/>
              <a:t> f(G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Hence </a:t>
            </a:r>
            <a:r>
              <a:rPr lang="en-US" sz="2000" i="1" dirty="0"/>
              <a:t>f(G</a:t>
            </a:r>
            <a:r>
              <a:rPr lang="en-US" sz="2000" i="1" baseline="-25000" dirty="0"/>
              <a:t>2</a:t>
            </a:r>
            <a:r>
              <a:rPr lang="en-US" sz="2000" i="1" dirty="0"/>
              <a:t>) &gt; f(n)</a:t>
            </a:r>
            <a:r>
              <a:rPr lang="en-US" sz="2000" dirty="0"/>
              <a:t>, and A</a:t>
            </a:r>
            <a:r>
              <a:rPr lang="en-US" sz="2000" baseline="30000" dirty="0"/>
              <a:t>*</a:t>
            </a:r>
            <a:r>
              <a:rPr lang="en-US" sz="2000" dirty="0"/>
              <a:t> will never select G</a:t>
            </a:r>
            <a:r>
              <a:rPr lang="en-US" sz="2000" baseline="-25000" dirty="0"/>
              <a:t>2</a:t>
            </a:r>
            <a:r>
              <a:rPr lang="en-US" sz="2000" dirty="0"/>
              <a:t> for expansion
</a:t>
            </a:r>
          </a:p>
          <a:p>
            <a:endParaRPr lang="en-US" sz="1600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</a:t>
            </a:r>
            <a:r>
              <a:rPr lang="en-US" baseline="30000"/>
              <a:t>*</a:t>
            </a:r>
            <a:r>
              <a:rPr lang="en-US"/>
              <a:t> (proof)</a:t>
            </a:r>
          </a:p>
        </p:txBody>
      </p:sp>
      <p:pic>
        <p:nvPicPr>
          <p:cNvPr id="50181" name="Picture 5" descr="astar-proo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85060"/>
            <a:ext cx="4012148" cy="1439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08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12"/>
            <a:ext cx="8229600" cy="39422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A heuristic is </a:t>
            </a:r>
            <a:r>
              <a:rPr lang="en-US" sz="2000" dirty="0">
                <a:solidFill>
                  <a:srgbClr val="FF0000"/>
                </a:solidFill>
              </a:rPr>
              <a:t>consistent</a:t>
            </a:r>
            <a:r>
              <a:rPr lang="en-US" sz="2000" dirty="0"/>
              <a:t> </a:t>
            </a:r>
            <a:r>
              <a:rPr lang="en-US" sz="2000" dirty="0" smtClean="0"/>
              <a:t>if, </a:t>
            </a:r>
            <a:r>
              <a:rPr lang="en-US" sz="2000" dirty="0"/>
              <a:t>for every node </a:t>
            </a:r>
            <a:r>
              <a:rPr lang="en-US" sz="2000" i="1" dirty="0"/>
              <a:t>n</a:t>
            </a:r>
            <a:r>
              <a:rPr lang="en-US" sz="2000" dirty="0"/>
              <a:t>, every successor </a:t>
            </a:r>
            <a:r>
              <a:rPr lang="en-US" sz="2000" i="1" dirty="0"/>
              <a:t>n'</a:t>
            </a:r>
            <a:r>
              <a:rPr lang="en-US" sz="2000" dirty="0"/>
              <a:t> of </a:t>
            </a:r>
            <a:r>
              <a:rPr lang="en-US" sz="2000" i="1" dirty="0"/>
              <a:t>n</a:t>
            </a:r>
            <a:r>
              <a:rPr lang="en-US" sz="2000" dirty="0"/>
              <a:t> generated by any action 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h(n) </a:t>
            </a:r>
            <a:r>
              <a:rPr lang="en-US" sz="2000" i="1" dirty="0">
                <a:cs typeface="Arial" pitchFamily="34" charset="0"/>
              </a:rPr>
              <a:t>≤</a:t>
            </a:r>
            <a:r>
              <a:rPr lang="en-US" sz="2000" i="1" dirty="0"/>
              <a:t> c(</a:t>
            </a:r>
            <a:r>
              <a:rPr lang="en-US" sz="2000" i="1" dirty="0" err="1"/>
              <a:t>n,a,n</a:t>
            </a:r>
            <a:r>
              <a:rPr lang="en-US" sz="2000" i="1" dirty="0"/>
              <a:t>') + h(n')</a:t>
            </a:r>
            <a:r>
              <a:rPr lang="en-US" sz="2000" dirty="0"/>
              <a:t>
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If </a:t>
            </a:r>
            <a:r>
              <a:rPr lang="en-US" sz="2000" i="1" dirty="0"/>
              <a:t>h</a:t>
            </a:r>
            <a:r>
              <a:rPr lang="en-US" sz="2000" dirty="0"/>
              <a:t> is consistent, we </a:t>
            </a:r>
            <a:r>
              <a:rPr lang="en-US" sz="2000" dirty="0" smtClean="0"/>
              <a:t>have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dirty="0"/>
              <a:t>f(n') 	= g(n') + h(n')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dirty="0"/>
              <a:t>      	= g(n) + c(</a:t>
            </a:r>
            <a:r>
              <a:rPr lang="en-US" sz="2000" dirty="0" err="1"/>
              <a:t>n,a,n</a:t>
            </a:r>
            <a:r>
              <a:rPr lang="en-US" sz="2000" dirty="0"/>
              <a:t>') + h(n')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dirty="0"/>
              <a:t>      	</a:t>
            </a:r>
            <a:r>
              <a:rPr lang="en-US" sz="2000" dirty="0">
                <a:cs typeface="Arial" pitchFamily="34" charset="0"/>
              </a:rPr>
              <a:t>≥ </a:t>
            </a:r>
            <a:r>
              <a:rPr lang="en-US" sz="2000" dirty="0"/>
              <a:t>g(n) + h(n)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dirty="0"/>
              <a:t>      	= f(n)
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i.e., </a:t>
            </a:r>
            <a:r>
              <a:rPr lang="en-US" sz="2000" i="1" dirty="0"/>
              <a:t>f(n)</a:t>
            </a:r>
            <a:r>
              <a:rPr lang="en-US" sz="2000" dirty="0"/>
              <a:t> is non-decreasing along any path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accent2"/>
                </a:solidFill>
              </a:rPr>
              <a:t>Theorem</a:t>
            </a:r>
            <a:r>
              <a:rPr lang="en-US" sz="2000" dirty="0"/>
              <a:t>: If </a:t>
            </a:r>
            <a:r>
              <a:rPr lang="en-US" sz="2000" i="1" dirty="0"/>
              <a:t>h(n)</a:t>
            </a:r>
            <a:r>
              <a:rPr lang="en-US" sz="2000" dirty="0"/>
              <a:t> is consistent, A</a:t>
            </a:r>
            <a:r>
              <a:rPr lang="en-US" sz="2000" i="1" dirty="0"/>
              <a:t>*</a:t>
            </a:r>
            <a:r>
              <a:rPr lang="en-US" sz="2000" dirty="0"/>
              <a:t> using </a:t>
            </a:r>
            <a:r>
              <a:rPr lang="en-US" sz="2000" dirty="0">
                <a:latin typeface="Courier New" pitchFamily="49" charset="0"/>
              </a:rPr>
              <a:t>GRAPH-SEARCH</a:t>
            </a:r>
            <a:r>
              <a:rPr lang="en-US" sz="2000" dirty="0"/>
              <a:t> is </a:t>
            </a:r>
            <a:r>
              <a:rPr lang="en-US" sz="2000" dirty="0" smtClean="0"/>
              <a:t>optimal</a:t>
            </a:r>
            <a:endParaRPr lang="en-US" sz="20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heuristics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93" y="1653185"/>
            <a:ext cx="2332808" cy="2292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64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4358"/>
            <a:ext cx="8229600" cy="2702991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baseline="30000" dirty="0"/>
              <a:t>*</a:t>
            </a:r>
            <a:r>
              <a:rPr lang="en-US" sz="2000" dirty="0"/>
              <a:t> expands nodes in order of increasing </a:t>
            </a:r>
            <a:r>
              <a:rPr lang="en-US" sz="2000" i="1" dirty="0"/>
              <a:t>f</a:t>
            </a:r>
            <a:r>
              <a:rPr lang="en-US" sz="2000" dirty="0"/>
              <a:t> </a:t>
            </a:r>
            <a:r>
              <a:rPr lang="en-US" sz="2000" dirty="0" smtClean="0"/>
              <a:t>value</a:t>
            </a:r>
            <a:endParaRPr lang="en-US" sz="2000" dirty="0"/>
          </a:p>
          <a:p>
            <a:r>
              <a:rPr lang="en-US" sz="2000" dirty="0" smtClean="0"/>
              <a:t>Gradually </a:t>
            </a:r>
            <a:r>
              <a:rPr lang="en-US" sz="2000" dirty="0"/>
              <a:t>adds "</a:t>
            </a:r>
            <a:r>
              <a:rPr lang="en-US" sz="2000" i="1" dirty="0"/>
              <a:t>f</a:t>
            </a:r>
            <a:r>
              <a:rPr lang="en-US" sz="2000" dirty="0"/>
              <a:t>-contours" of nodes </a:t>
            </a:r>
          </a:p>
          <a:p>
            <a:r>
              <a:rPr lang="en-US" sz="2000" dirty="0"/>
              <a:t>Contour </a:t>
            </a:r>
            <a:r>
              <a:rPr lang="en-US" sz="2000" i="1" dirty="0" err="1"/>
              <a:t>i</a:t>
            </a:r>
            <a:r>
              <a:rPr lang="en-US" sz="2000" dirty="0"/>
              <a:t> has all nodes with </a:t>
            </a:r>
            <a:r>
              <a:rPr lang="en-US" sz="2000" i="1" dirty="0"/>
              <a:t>f=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i</a:t>
            </a:r>
            <a:r>
              <a:rPr lang="en-US" sz="2000" dirty="0"/>
              <a:t>, where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i</a:t>
            </a:r>
            <a:r>
              <a:rPr lang="en-US" sz="2000" i="1" dirty="0"/>
              <a:t> &lt; </a:t>
            </a:r>
            <a:r>
              <a:rPr lang="en-US" sz="2000" i="1" dirty="0" smtClean="0"/>
              <a:t>f</a:t>
            </a:r>
            <a:r>
              <a:rPr lang="en-US" sz="2000" i="1" baseline="-25000" dirty="0" smtClean="0"/>
              <a:t>i+1</a:t>
            </a:r>
            <a:endParaRPr lang="en-US" sz="2000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</a:t>
            </a:r>
            <a:r>
              <a:rPr lang="en-US" baseline="30000"/>
              <a:t>*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38" y="2321146"/>
            <a:ext cx="4207457" cy="262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44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>
                <a:solidFill>
                  <a:srgbClr val="CC0099"/>
                </a:solidFill>
              </a:rPr>
              <a:t>Complete?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Yes </a:t>
            </a:r>
            <a:r>
              <a:rPr lang="en-US" dirty="0"/>
              <a:t>(unless there are infinitely many nodes with f </a:t>
            </a:r>
            <a:r>
              <a:rPr lang="en-US" i="1" dirty="0">
                <a:cs typeface="Arial" pitchFamily="34" charset="0"/>
              </a:rPr>
              <a:t>≤</a:t>
            </a:r>
            <a:r>
              <a:rPr lang="en-US" i="1" dirty="0"/>
              <a:t> f(G) </a:t>
            </a:r>
            <a:r>
              <a:rPr lang="en-US" dirty="0" smtClean="0"/>
              <a:t>)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Time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Exponential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Space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Keeps </a:t>
            </a:r>
            <a:r>
              <a:rPr lang="en-US" dirty="0"/>
              <a:t>all nodes in </a:t>
            </a:r>
            <a:r>
              <a:rPr lang="en-US" dirty="0" smtClean="0"/>
              <a:t>memory</a:t>
            </a:r>
          </a:p>
          <a:p>
            <a:r>
              <a:rPr lang="en-US" u="sng" dirty="0" smtClean="0">
                <a:solidFill>
                  <a:srgbClr val="CC0099"/>
                </a:solidFill>
              </a:rPr>
              <a:t>Optimal</a:t>
            </a:r>
            <a:r>
              <a:rPr lang="en-US" u="sng" dirty="0">
                <a:solidFill>
                  <a:srgbClr val="CC0099"/>
                </a:solidFill>
              </a:rPr>
              <a:t>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0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Best-first </a:t>
            </a:r>
            <a:r>
              <a:rPr lang="en-US" sz="2800" dirty="0"/>
              <a:t>search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Greedy best-first search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aseline="30000" dirty="0"/>
              <a:t>*</a:t>
            </a:r>
            <a:r>
              <a:rPr lang="en-US" sz="2400" dirty="0"/>
              <a:t> search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Heuristics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151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8032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</a:t>
            </a:r>
            <a:r>
              <a:rPr lang="en-US" sz="2000" i="1" baseline="-25000" dirty="0"/>
              <a:t>1</a:t>
            </a:r>
            <a:r>
              <a:rPr lang="en-US" sz="2000" i="1" dirty="0"/>
              <a:t>(n) </a:t>
            </a:r>
            <a:r>
              <a:rPr lang="en-US" sz="20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</a:t>
            </a:r>
            <a:r>
              <a:rPr lang="en-US" sz="2000" i="1" baseline="-25000" dirty="0"/>
              <a:t>2</a:t>
            </a:r>
            <a:r>
              <a:rPr lang="en-US" sz="2000" i="1" dirty="0"/>
              <a:t>(n) </a:t>
            </a:r>
            <a:r>
              <a:rPr lang="en-US" sz="20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h</a:t>
            </a:r>
            <a:r>
              <a:rPr lang="en-US" sz="2800" u="sng" baseline="-25000" dirty="0">
                <a:solidFill>
                  <a:srgbClr val="CC0099"/>
                </a:solidFill>
              </a:rPr>
              <a:t>1</a:t>
            </a:r>
            <a:r>
              <a:rPr lang="en-US" sz="2800" u="sng" dirty="0">
                <a:solidFill>
                  <a:srgbClr val="CC0099"/>
                </a:solidFill>
              </a:rPr>
              <a:t>(S) = ? </a:t>
            </a: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h</a:t>
            </a:r>
            <a:r>
              <a:rPr lang="en-US" sz="2800" u="sng" baseline="-25000" dirty="0">
                <a:solidFill>
                  <a:srgbClr val="CC0099"/>
                </a:solidFill>
              </a:rPr>
              <a:t>2</a:t>
            </a:r>
            <a:r>
              <a:rPr lang="en-US" sz="2800" u="sng" dirty="0">
                <a:solidFill>
                  <a:srgbClr val="CC0099"/>
                </a:solidFill>
              </a:rPr>
              <a:t>(S) = ?</a:t>
            </a:r>
            <a:r>
              <a:rPr lang="en-US" sz="2800" dirty="0"/>
              <a:t>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pic>
        <p:nvPicPr>
          <p:cNvPr id="28677" name="Picture 5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4080" y="2516161"/>
            <a:ext cx="4257675" cy="1967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7201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</a:t>
            </a:r>
            <a:r>
              <a:rPr lang="en-US" sz="2000" i="1" baseline="-25000" dirty="0"/>
              <a:t>1</a:t>
            </a:r>
            <a:r>
              <a:rPr lang="en-US" sz="2000" i="1" dirty="0"/>
              <a:t>(n) </a:t>
            </a:r>
            <a:r>
              <a:rPr lang="en-US" sz="20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sz="2000" i="1" dirty="0"/>
              <a:t>h</a:t>
            </a:r>
            <a:r>
              <a:rPr lang="en-US" sz="2000" i="1" baseline="-25000" dirty="0"/>
              <a:t>2</a:t>
            </a:r>
            <a:r>
              <a:rPr lang="en-US" sz="2000" i="1" dirty="0"/>
              <a:t>(n) </a:t>
            </a:r>
            <a:r>
              <a:rPr lang="en-US" sz="20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h</a:t>
            </a:r>
            <a:r>
              <a:rPr lang="en-US" sz="2800" u="sng" baseline="-25000" dirty="0">
                <a:solidFill>
                  <a:srgbClr val="CC0099"/>
                </a:solidFill>
              </a:rPr>
              <a:t>1</a:t>
            </a:r>
            <a:r>
              <a:rPr lang="en-US" sz="2800" u="sng" dirty="0">
                <a:solidFill>
                  <a:srgbClr val="CC0099"/>
                </a:solidFill>
              </a:rPr>
              <a:t>(S) = ?</a:t>
            </a:r>
            <a:r>
              <a:rPr lang="en-US" sz="2800" dirty="0"/>
              <a:t> 8</a:t>
            </a:r>
            <a:endParaRPr lang="en-US" sz="28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h</a:t>
            </a:r>
            <a:r>
              <a:rPr lang="en-US" sz="2800" u="sng" baseline="-25000" dirty="0">
                <a:solidFill>
                  <a:srgbClr val="CC0099"/>
                </a:solidFill>
              </a:rPr>
              <a:t>2</a:t>
            </a:r>
            <a:r>
              <a:rPr lang="en-US" sz="2800" u="sng" dirty="0">
                <a:solidFill>
                  <a:srgbClr val="CC0099"/>
                </a:solidFill>
              </a:rPr>
              <a:t>(S) = ?</a:t>
            </a:r>
            <a:r>
              <a:rPr lang="en-US" sz="2800" dirty="0"/>
              <a:t> 3+1+2+2+2+3+3+2 = 18</a:t>
            </a:r>
            <a:r>
              <a:rPr lang="en-US" sz="2400" dirty="0"/>
              <a:t> 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pic>
        <p:nvPicPr>
          <p:cNvPr id="51204" name="Picture 4" descr="8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3128" y="2376055"/>
            <a:ext cx="4257675" cy="1814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99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route from the East Coast to 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851" y="2723882"/>
            <a:ext cx="7776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/>
              </a:rPr>
              <a:t>https://en.wikipedia.org/wiki/File:A*_</a:t>
            </a:r>
            <a:r>
              <a:rPr lang="en-US" sz="1400" dirty="0" smtClean="0">
                <a:hlinkClick r:id="rId2"/>
              </a:rPr>
              <a:t>Search_Example_on_North_American_Freight_Train_Network.gif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36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87254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If </a:t>
            </a:r>
            <a:r>
              <a:rPr lang="en-US" sz="2400" i="1" dirty="0"/>
              <a:t>h</a:t>
            </a:r>
            <a:r>
              <a:rPr lang="en-US" sz="2400" i="1" baseline="-25000" dirty="0"/>
              <a:t>2</a:t>
            </a:r>
            <a:r>
              <a:rPr lang="en-US" sz="2400" i="1" dirty="0"/>
              <a:t>(n) </a:t>
            </a:r>
            <a:r>
              <a:rPr lang="en-US" sz="2400" i="1" dirty="0">
                <a:cs typeface="Arial" pitchFamily="34" charset="0"/>
              </a:rPr>
              <a:t>≥</a:t>
            </a:r>
            <a:r>
              <a:rPr lang="en-US" sz="2400" i="1" dirty="0"/>
              <a:t> h</a:t>
            </a:r>
            <a:r>
              <a:rPr lang="en-US" sz="2400" i="1" baseline="-25000" dirty="0"/>
              <a:t>1</a:t>
            </a:r>
            <a:r>
              <a:rPr lang="en-US" sz="2400" i="1" dirty="0"/>
              <a:t>(n)</a:t>
            </a:r>
            <a:r>
              <a:rPr lang="en-US" sz="2400" dirty="0"/>
              <a:t> for all </a:t>
            </a:r>
            <a:r>
              <a:rPr lang="en-US" sz="2400" i="1" dirty="0"/>
              <a:t>n</a:t>
            </a:r>
            <a:r>
              <a:rPr lang="en-US" sz="2400" dirty="0"/>
              <a:t> (both admissible)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then </a:t>
            </a:r>
            <a:r>
              <a:rPr lang="en-US" sz="2400" i="1" dirty="0"/>
              <a:t>h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dominates</a:t>
            </a:r>
            <a:r>
              <a:rPr lang="en-US" sz="2400" dirty="0"/>
              <a:t> </a:t>
            </a:r>
            <a:r>
              <a:rPr lang="en-US" sz="2400" i="1" dirty="0"/>
              <a:t>h</a:t>
            </a:r>
            <a:r>
              <a:rPr lang="en-US" sz="2400" i="1" baseline="-25000" dirty="0"/>
              <a:t>1</a:t>
            </a:r>
            <a:r>
              <a:rPr lang="en-US" sz="2400" i="1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400" i="1" dirty="0"/>
              <a:t>h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/>
              <a:t>is better for </a:t>
            </a:r>
            <a:r>
              <a:rPr lang="en-US" sz="2400" dirty="0" smtClean="0"/>
              <a:t>search</a:t>
            </a: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Typical search costs (average number of nodes expanded</a:t>
            </a:r>
            <a:r>
              <a:rPr lang="en-US" sz="2400" dirty="0" smtClean="0"/>
              <a:t>):</a:t>
            </a:r>
            <a:endParaRPr lang="en-US" sz="2400" dirty="0"/>
          </a:p>
          <a:p>
            <a:pPr>
              <a:lnSpc>
                <a:spcPct val="120000"/>
              </a:lnSpc>
            </a:pPr>
            <a:endParaRPr lang="en-US" sz="2400" i="1" dirty="0"/>
          </a:p>
          <a:p>
            <a:pPr>
              <a:lnSpc>
                <a:spcPct val="120000"/>
              </a:lnSpc>
            </a:pPr>
            <a:r>
              <a:rPr lang="en-US" sz="2400" i="1" dirty="0"/>
              <a:t>d=12	</a:t>
            </a:r>
            <a:r>
              <a:rPr lang="en-US" sz="2400" dirty="0"/>
              <a:t>IDS = </a:t>
            </a:r>
            <a:r>
              <a:rPr lang="en-US" sz="2400" dirty="0" smtClean="0"/>
              <a:t>364,404 </a:t>
            </a:r>
            <a:r>
              <a:rPr lang="en-US" sz="2400" dirty="0"/>
              <a:t>nodes</a:t>
            </a:r>
            <a:br>
              <a:rPr lang="en-US" sz="2400" dirty="0"/>
            </a:b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(h</a:t>
            </a:r>
            <a:r>
              <a:rPr lang="en-US" sz="2400" baseline="-25000" dirty="0"/>
              <a:t>1</a:t>
            </a:r>
            <a:r>
              <a:rPr lang="en-US" sz="2400" dirty="0"/>
              <a:t>) = 227 nodes </a:t>
            </a:r>
            <a:br>
              <a:rPr lang="en-US" sz="2400" dirty="0"/>
            </a:b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(h</a:t>
            </a:r>
            <a:r>
              <a:rPr lang="en-US" sz="2400" baseline="-25000" dirty="0"/>
              <a:t>2</a:t>
            </a:r>
            <a:r>
              <a:rPr lang="en-US" sz="2400" dirty="0"/>
              <a:t>) = 73 nodes </a:t>
            </a:r>
          </a:p>
          <a:p>
            <a:pPr>
              <a:lnSpc>
                <a:spcPct val="120000"/>
              </a:lnSpc>
            </a:pPr>
            <a:r>
              <a:rPr lang="en-US" sz="2400" i="1" dirty="0"/>
              <a:t>d=24 	</a:t>
            </a:r>
            <a:r>
              <a:rPr lang="en-US" sz="2400" dirty="0"/>
              <a:t>IDS = too many nodes</a:t>
            </a:r>
            <a:br>
              <a:rPr lang="en-US" sz="2400" dirty="0"/>
            </a:b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(h</a:t>
            </a:r>
            <a:r>
              <a:rPr lang="en-US" sz="2400" baseline="-25000" dirty="0"/>
              <a:t>1</a:t>
            </a:r>
            <a:r>
              <a:rPr lang="en-US" sz="2400" dirty="0"/>
              <a:t>) = 39,135 nodes </a:t>
            </a:r>
            <a:br>
              <a:rPr lang="en-US" sz="2400" dirty="0"/>
            </a:br>
            <a:r>
              <a:rPr lang="en-US" sz="2400" dirty="0"/>
              <a:t>	A</a:t>
            </a:r>
            <a:r>
              <a:rPr lang="en-US" sz="2400" baseline="30000" dirty="0"/>
              <a:t>*</a:t>
            </a:r>
            <a:r>
              <a:rPr lang="en-US" sz="2400" dirty="0"/>
              <a:t>(h</a:t>
            </a:r>
            <a:r>
              <a:rPr lang="en-US" sz="2400" baseline="-25000" dirty="0"/>
              <a:t>2</a:t>
            </a:r>
            <a:r>
              <a:rPr lang="en-US" sz="2400" dirty="0"/>
              <a:t>) = 1,641 nodes </a:t>
            </a:r>
          </a:p>
        </p:txBody>
      </p:sp>
    </p:spTree>
    <p:extLst>
      <p:ext uri="{BB962C8B-B14F-4D97-AF65-F5344CB8AC3E}">
        <p14:creationId xmlns:p14="http://schemas.microsoft.com/office/powerpoint/2010/main" val="30103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9418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A problem with fewer restrictions on the actions is called a </a:t>
            </a:r>
            <a:r>
              <a:rPr lang="en-US" sz="2000" dirty="0">
                <a:solidFill>
                  <a:srgbClr val="FF0000"/>
                </a:solidFill>
              </a:rPr>
              <a:t>relaxed </a:t>
            </a:r>
            <a:r>
              <a:rPr lang="en-US" sz="2000" dirty="0" smtClean="0">
                <a:solidFill>
                  <a:srgbClr val="FF0000"/>
                </a:solidFill>
              </a:rPr>
              <a:t>problem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cost of an optimal solution to a relaxed problem is an admissible heuristic for the original </a:t>
            </a:r>
            <a:r>
              <a:rPr lang="en-US" sz="2000" dirty="0" smtClean="0"/>
              <a:t>problem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the rules of the 8-puzzle are relaxed so that a tile can move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, then </a:t>
            </a:r>
            <a:r>
              <a:rPr lang="en-US" sz="2000" i="1" dirty="0"/>
              <a:t>h</a:t>
            </a:r>
            <a:r>
              <a:rPr lang="en-US" sz="2000" i="1" baseline="-25000" dirty="0"/>
              <a:t>1</a:t>
            </a:r>
            <a:r>
              <a:rPr lang="en-US" sz="2000" i="1" dirty="0"/>
              <a:t>(n) </a:t>
            </a:r>
            <a:r>
              <a:rPr lang="en-US" sz="2000" dirty="0"/>
              <a:t>gives the shortest </a:t>
            </a:r>
            <a:r>
              <a:rPr lang="en-US" sz="2000" dirty="0" smtClean="0"/>
              <a:t>solution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If </a:t>
            </a:r>
            <a:r>
              <a:rPr lang="en-US" sz="2000" dirty="0"/>
              <a:t>the rules are relaxed so that a tile can move to </a:t>
            </a:r>
            <a:r>
              <a:rPr lang="en-US" sz="2000" dirty="0">
                <a:solidFill>
                  <a:srgbClr val="FF0000"/>
                </a:solidFill>
              </a:rPr>
              <a:t>any adjacent square,</a:t>
            </a:r>
            <a:r>
              <a:rPr lang="en-US" sz="2000" dirty="0"/>
              <a:t> then </a:t>
            </a:r>
            <a:r>
              <a:rPr lang="en-US" sz="2000" i="1" dirty="0"/>
              <a:t>h</a:t>
            </a:r>
            <a:r>
              <a:rPr lang="en-US" sz="2000" i="1" baseline="-25000" dirty="0"/>
              <a:t>2</a:t>
            </a:r>
            <a:r>
              <a:rPr lang="en-US" sz="2000" i="1" dirty="0"/>
              <a:t>(n) </a:t>
            </a:r>
            <a:r>
              <a:rPr lang="en-US" sz="2000" dirty="0"/>
              <a:t>gives the shortest </a:t>
            </a:r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Relaxed problems</a:t>
            </a:r>
          </a:p>
        </p:txBody>
      </p:sp>
    </p:spTree>
    <p:extLst>
      <p:ext uri="{BB962C8B-B14F-4D97-AF65-F5344CB8AC3E}">
        <p14:creationId xmlns:p14="http://schemas.microsoft.com/office/powerpoint/2010/main" val="4765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8" y="152204"/>
            <a:ext cx="7890445" cy="484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395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7547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Heuristic functions estimate costs of shortest paths</a:t>
            </a:r>
          </a:p>
          <a:p>
            <a:r>
              <a:rPr lang="en-US" dirty="0" smtClean="0"/>
              <a:t>Good heuristics can dramatically reduce search cost</a:t>
            </a:r>
          </a:p>
          <a:p>
            <a:r>
              <a:rPr lang="en-US" dirty="0" smtClean="0"/>
              <a:t>Greedy best-first search expands lowest </a:t>
            </a:r>
            <a:r>
              <a:rPr lang="en-US" i="1" dirty="0" smtClean="0">
                <a:solidFill>
                  <a:srgbClr val="7030A0"/>
                </a:solidFill>
              </a:rPr>
              <a:t>h</a:t>
            </a:r>
          </a:p>
          <a:p>
            <a:pPr lvl="1"/>
            <a:r>
              <a:rPr lang="en-US" dirty="0" smtClean="0"/>
              <a:t> incomplete and not always optimal</a:t>
            </a:r>
          </a:p>
          <a:p>
            <a:r>
              <a:rPr lang="en-US" dirty="0" smtClean="0"/>
              <a:t>A* search expands lowest </a:t>
            </a:r>
            <a:r>
              <a:rPr lang="en-US" i="1" dirty="0" smtClean="0">
                <a:solidFill>
                  <a:srgbClr val="7030A0"/>
                </a:solidFill>
              </a:rPr>
              <a:t>g + h</a:t>
            </a:r>
          </a:p>
          <a:p>
            <a:pPr lvl="1"/>
            <a:r>
              <a:rPr lang="en-US" dirty="0" smtClean="0"/>
              <a:t>complete and optimal</a:t>
            </a:r>
          </a:p>
          <a:p>
            <a:pPr lvl="1"/>
            <a:r>
              <a:rPr lang="en-US" dirty="0" smtClean="0"/>
              <a:t>also optimally efficient (up to tie-breaks, for forward search)</a:t>
            </a:r>
          </a:p>
          <a:p>
            <a:r>
              <a:rPr lang="en-US" dirty="0" smtClean="0"/>
              <a:t>Admissible heuristics can be derived from exact solution of relaxed problems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UCS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no concept</a:t>
            </a:r>
            <a:br>
              <a:rPr lang="en-US" dirty="0" smtClean="0"/>
            </a:br>
            <a:r>
              <a:rPr lang="en-US" dirty="0" smtClean="0"/>
              <a:t>of where the goal</a:t>
            </a:r>
            <a:br>
              <a:rPr lang="en-US" dirty="0" smtClean="0"/>
            </a:br>
            <a:r>
              <a:rPr lang="en-US" dirty="0" smtClean="0"/>
              <a:t>state is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3381659" y="1297860"/>
            <a:ext cx="3818770" cy="315025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803403" y="1988086"/>
            <a:ext cx="914400" cy="182880"/>
          </a:xfrm>
          <a:custGeom>
            <a:avLst/>
            <a:gdLst>
              <a:gd name="connsiteX0" fmla="*/ 0 w 914400"/>
              <a:gd name="connsiteY0" fmla="*/ 141585 h 182880"/>
              <a:gd name="connsiteX1" fmla="*/ 112088 w 914400"/>
              <a:gd name="connsiteY1" fmla="*/ 153384 h 182880"/>
              <a:gd name="connsiteX2" fmla="*/ 129786 w 914400"/>
              <a:gd name="connsiteY2" fmla="*/ 165182 h 182880"/>
              <a:gd name="connsiteX3" fmla="*/ 188779 w 914400"/>
              <a:gd name="connsiteY3" fmla="*/ 176981 h 182880"/>
              <a:gd name="connsiteX4" fmla="*/ 460150 w 914400"/>
              <a:gd name="connsiteY4" fmla="*/ 182880 h 182880"/>
              <a:gd name="connsiteX5" fmla="*/ 560439 w 914400"/>
              <a:gd name="connsiteY5" fmla="*/ 171082 h 182880"/>
              <a:gd name="connsiteX6" fmla="*/ 601734 w 914400"/>
              <a:gd name="connsiteY6" fmla="*/ 165182 h 182880"/>
              <a:gd name="connsiteX7" fmla="*/ 619432 w 914400"/>
              <a:gd name="connsiteY7" fmla="*/ 153384 h 182880"/>
              <a:gd name="connsiteX8" fmla="*/ 660728 w 914400"/>
              <a:gd name="connsiteY8" fmla="*/ 141585 h 182880"/>
              <a:gd name="connsiteX9" fmla="*/ 707923 w 914400"/>
              <a:gd name="connsiteY9" fmla="*/ 123887 h 182880"/>
              <a:gd name="connsiteX10" fmla="*/ 749218 w 914400"/>
              <a:gd name="connsiteY10" fmla="*/ 100289 h 182880"/>
              <a:gd name="connsiteX11" fmla="*/ 766916 w 914400"/>
              <a:gd name="connsiteY11" fmla="*/ 82591 h 182880"/>
              <a:gd name="connsiteX12" fmla="*/ 790513 w 914400"/>
              <a:gd name="connsiteY12" fmla="*/ 76692 h 182880"/>
              <a:gd name="connsiteX13" fmla="*/ 855406 w 914400"/>
              <a:gd name="connsiteY13" fmla="*/ 41296 h 182880"/>
              <a:gd name="connsiteX14" fmla="*/ 890803 w 914400"/>
              <a:gd name="connsiteY14" fmla="*/ 23598 h 182880"/>
              <a:gd name="connsiteX15" fmla="*/ 914400 w 914400"/>
              <a:gd name="connsiteY15" fmla="*/ 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" h="182880">
                <a:moveTo>
                  <a:pt x="0" y="141585"/>
                </a:moveTo>
                <a:cubicBezTo>
                  <a:pt x="2547" y="141755"/>
                  <a:pt x="85602" y="142033"/>
                  <a:pt x="112088" y="153384"/>
                </a:cubicBezTo>
                <a:cubicBezTo>
                  <a:pt x="118605" y="156177"/>
                  <a:pt x="123269" y="162389"/>
                  <a:pt x="129786" y="165182"/>
                </a:cubicBezTo>
                <a:cubicBezTo>
                  <a:pt x="139211" y="169221"/>
                  <a:pt x="183413" y="176775"/>
                  <a:pt x="188779" y="176981"/>
                </a:cubicBezTo>
                <a:cubicBezTo>
                  <a:pt x="279191" y="180458"/>
                  <a:pt x="369693" y="180914"/>
                  <a:pt x="460150" y="182880"/>
                </a:cubicBezTo>
                <a:lnTo>
                  <a:pt x="560439" y="171082"/>
                </a:lnTo>
                <a:cubicBezTo>
                  <a:pt x="574236" y="169357"/>
                  <a:pt x="588416" y="169178"/>
                  <a:pt x="601734" y="165182"/>
                </a:cubicBezTo>
                <a:cubicBezTo>
                  <a:pt x="608525" y="163145"/>
                  <a:pt x="613091" y="156555"/>
                  <a:pt x="619432" y="153384"/>
                </a:cubicBezTo>
                <a:cubicBezTo>
                  <a:pt x="628869" y="148666"/>
                  <a:pt x="651898" y="144108"/>
                  <a:pt x="660728" y="141585"/>
                </a:cubicBezTo>
                <a:cubicBezTo>
                  <a:pt x="674340" y="137696"/>
                  <a:pt x="696718" y="128867"/>
                  <a:pt x="707923" y="123887"/>
                </a:cubicBezTo>
                <a:cubicBezTo>
                  <a:pt x="720287" y="118392"/>
                  <a:pt x="738372" y="109327"/>
                  <a:pt x="749218" y="100289"/>
                </a:cubicBezTo>
                <a:cubicBezTo>
                  <a:pt x="755627" y="94948"/>
                  <a:pt x="759672" y="86730"/>
                  <a:pt x="766916" y="82591"/>
                </a:cubicBezTo>
                <a:cubicBezTo>
                  <a:pt x="773955" y="78568"/>
                  <a:pt x="782647" y="78658"/>
                  <a:pt x="790513" y="76692"/>
                </a:cubicBezTo>
                <a:cubicBezTo>
                  <a:pt x="869009" y="24363"/>
                  <a:pt x="787139" y="75431"/>
                  <a:pt x="855406" y="41296"/>
                </a:cubicBezTo>
                <a:cubicBezTo>
                  <a:pt x="901142" y="18427"/>
                  <a:pt x="846324" y="38423"/>
                  <a:pt x="890803" y="23598"/>
                </a:cubicBezTo>
                <a:cubicBezTo>
                  <a:pt x="905040" y="2241"/>
                  <a:pt x="896260" y="9071"/>
                  <a:pt x="91440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549731" y="2524928"/>
            <a:ext cx="1752108" cy="749218"/>
          </a:xfrm>
          <a:custGeom>
            <a:avLst/>
            <a:gdLst>
              <a:gd name="connsiteX0" fmla="*/ 0 w 1752108"/>
              <a:gd name="connsiteY0" fmla="*/ 0 h 749218"/>
              <a:gd name="connsiteX1" fmla="*/ 23597 w 1752108"/>
              <a:gd name="connsiteY1" fmla="*/ 41295 h 749218"/>
              <a:gd name="connsiteX2" fmla="*/ 29496 w 1752108"/>
              <a:gd name="connsiteY2" fmla="*/ 58993 h 749218"/>
              <a:gd name="connsiteX3" fmla="*/ 47195 w 1752108"/>
              <a:gd name="connsiteY3" fmla="*/ 70792 h 749218"/>
              <a:gd name="connsiteX4" fmla="*/ 58993 w 1752108"/>
              <a:gd name="connsiteY4" fmla="*/ 106188 h 749218"/>
              <a:gd name="connsiteX5" fmla="*/ 70792 w 1752108"/>
              <a:gd name="connsiteY5" fmla="*/ 123886 h 749218"/>
              <a:gd name="connsiteX6" fmla="*/ 123886 w 1752108"/>
              <a:gd name="connsiteY6" fmla="*/ 165182 h 749218"/>
              <a:gd name="connsiteX7" fmla="*/ 141584 w 1752108"/>
              <a:gd name="connsiteY7" fmla="*/ 171081 h 749218"/>
              <a:gd name="connsiteX8" fmla="*/ 182880 w 1752108"/>
              <a:gd name="connsiteY8" fmla="*/ 200578 h 749218"/>
              <a:gd name="connsiteX9" fmla="*/ 200578 w 1752108"/>
              <a:gd name="connsiteY9" fmla="*/ 212376 h 749218"/>
              <a:gd name="connsiteX10" fmla="*/ 224175 w 1752108"/>
              <a:gd name="connsiteY10" fmla="*/ 218276 h 749218"/>
              <a:gd name="connsiteX11" fmla="*/ 235974 w 1752108"/>
              <a:gd name="connsiteY11" fmla="*/ 235974 h 749218"/>
              <a:gd name="connsiteX12" fmla="*/ 253672 w 1752108"/>
              <a:gd name="connsiteY12" fmla="*/ 247773 h 749218"/>
              <a:gd name="connsiteX13" fmla="*/ 294967 w 1752108"/>
              <a:gd name="connsiteY13" fmla="*/ 265471 h 749218"/>
              <a:gd name="connsiteX14" fmla="*/ 324464 w 1752108"/>
              <a:gd name="connsiteY14" fmla="*/ 271370 h 749218"/>
              <a:gd name="connsiteX15" fmla="*/ 342162 w 1752108"/>
              <a:gd name="connsiteY15" fmla="*/ 277269 h 749218"/>
              <a:gd name="connsiteX16" fmla="*/ 377558 w 1752108"/>
              <a:gd name="connsiteY16" fmla="*/ 283169 h 749218"/>
              <a:gd name="connsiteX17" fmla="*/ 513244 w 1752108"/>
              <a:gd name="connsiteY17" fmla="*/ 277269 h 749218"/>
              <a:gd name="connsiteX18" fmla="*/ 542740 w 1752108"/>
              <a:gd name="connsiteY18" fmla="*/ 235974 h 749218"/>
              <a:gd name="connsiteX19" fmla="*/ 578136 w 1752108"/>
              <a:gd name="connsiteY19" fmla="*/ 212376 h 749218"/>
              <a:gd name="connsiteX20" fmla="*/ 702023 w 1752108"/>
              <a:gd name="connsiteY20" fmla="*/ 235974 h 749218"/>
              <a:gd name="connsiteX21" fmla="*/ 749218 w 1752108"/>
              <a:gd name="connsiteY21" fmla="*/ 271370 h 749218"/>
              <a:gd name="connsiteX22" fmla="*/ 772815 w 1752108"/>
              <a:gd name="connsiteY22" fmla="*/ 283169 h 749218"/>
              <a:gd name="connsiteX23" fmla="*/ 808211 w 1752108"/>
              <a:gd name="connsiteY23" fmla="*/ 306766 h 749218"/>
              <a:gd name="connsiteX24" fmla="*/ 820010 w 1752108"/>
              <a:gd name="connsiteY24" fmla="*/ 324464 h 749218"/>
              <a:gd name="connsiteX25" fmla="*/ 837708 w 1752108"/>
              <a:gd name="connsiteY25" fmla="*/ 336263 h 749218"/>
              <a:gd name="connsiteX26" fmla="*/ 855406 w 1752108"/>
              <a:gd name="connsiteY26" fmla="*/ 377558 h 749218"/>
              <a:gd name="connsiteX27" fmla="*/ 867205 w 1752108"/>
              <a:gd name="connsiteY27" fmla="*/ 395256 h 749218"/>
              <a:gd name="connsiteX28" fmla="*/ 873104 w 1752108"/>
              <a:gd name="connsiteY28" fmla="*/ 424753 h 749218"/>
              <a:gd name="connsiteX29" fmla="*/ 884903 w 1752108"/>
              <a:gd name="connsiteY29" fmla="*/ 442451 h 749218"/>
              <a:gd name="connsiteX30" fmla="*/ 890802 w 1752108"/>
              <a:gd name="connsiteY30" fmla="*/ 460149 h 749218"/>
              <a:gd name="connsiteX31" fmla="*/ 896702 w 1752108"/>
              <a:gd name="connsiteY31" fmla="*/ 483747 h 749218"/>
              <a:gd name="connsiteX32" fmla="*/ 914400 w 1752108"/>
              <a:gd name="connsiteY32" fmla="*/ 495545 h 749218"/>
              <a:gd name="connsiteX33" fmla="*/ 932098 w 1752108"/>
              <a:gd name="connsiteY33" fmla="*/ 513243 h 749218"/>
              <a:gd name="connsiteX34" fmla="*/ 955695 w 1752108"/>
              <a:gd name="connsiteY34" fmla="*/ 519143 h 749218"/>
              <a:gd name="connsiteX35" fmla="*/ 973393 w 1752108"/>
              <a:gd name="connsiteY35" fmla="*/ 525042 h 749218"/>
              <a:gd name="connsiteX36" fmla="*/ 1014689 w 1752108"/>
              <a:gd name="connsiteY36" fmla="*/ 542740 h 749218"/>
              <a:gd name="connsiteX37" fmla="*/ 1032387 w 1752108"/>
              <a:gd name="connsiteY37" fmla="*/ 554539 h 749218"/>
              <a:gd name="connsiteX38" fmla="*/ 1050085 w 1752108"/>
              <a:gd name="connsiteY38" fmla="*/ 560438 h 749218"/>
              <a:gd name="connsiteX39" fmla="*/ 1067783 w 1752108"/>
              <a:gd name="connsiteY39" fmla="*/ 578136 h 749218"/>
              <a:gd name="connsiteX40" fmla="*/ 1091380 w 1752108"/>
              <a:gd name="connsiteY40" fmla="*/ 584036 h 749218"/>
              <a:gd name="connsiteX41" fmla="*/ 1126776 w 1752108"/>
              <a:gd name="connsiteY41" fmla="*/ 619432 h 749218"/>
              <a:gd name="connsiteX42" fmla="*/ 1179871 w 1752108"/>
              <a:gd name="connsiteY42" fmla="*/ 672526 h 749218"/>
              <a:gd name="connsiteX43" fmla="*/ 1197569 w 1752108"/>
              <a:gd name="connsiteY43" fmla="*/ 696123 h 749218"/>
              <a:gd name="connsiteX44" fmla="*/ 1221166 w 1752108"/>
              <a:gd name="connsiteY44" fmla="*/ 707922 h 749218"/>
              <a:gd name="connsiteX45" fmla="*/ 1244764 w 1752108"/>
              <a:gd name="connsiteY45" fmla="*/ 725620 h 749218"/>
              <a:gd name="connsiteX46" fmla="*/ 1280160 w 1752108"/>
              <a:gd name="connsiteY46" fmla="*/ 737419 h 749218"/>
              <a:gd name="connsiteX47" fmla="*/ 1321455 w 1752108"/>
              <a:gd name="connsiteY47" fmla="*/ 749218 h 749218"/>
              <a:gd name="connsiteX48" fmla="*/ 1533832 w 1752108"/>
              <a:gd name="connsiteY48" fmla="*/ 743318 h 749218"/>
              <a:gd name="connsiteX49" fmla="*/ 1545631 w 1752108"/>
              <a:gd name="connsiteY49" fmla="*/ 725620 h 749218"/>
              <a:gd name="connsiteX50" fmla="*/ 1563329 w 1752108"/>
              <a:gd name="connsiteY50" fmla="*/ 713822 h 749218"/>
              <a:gd name="connsiteX51" fmla="*/ 1592825 w 1752108"/>
              <a:gd name="connsiteY51" fmla="*/ 643029 h 749218"/>
              <a:gd name="connsiteX52" fmla="*/ 1628222 w 1752108"/>
              <a:gd name="connsiteY52" fmla="*/ 619432 h 749218"/>
              <a:gd name="connsiteX53" fmla="*/ 1640020 w 1752108"/>
              <a:gd name="connsiteY53" fmla="*/ 601734 h 749218"/>
              <a:gd name="connsiteX54" fmla="*/ 1663618 w 1752108"/>
              <a:gd name="connsiteY54" fmla="*/ 595834 h 749218"/>
              <a:gd name="connsiteX55" fmla="*/ 1710813 w 1752108"/>
              <a:gd name="connsiteY55" fmla="*/ 589935 h 749218"/>
              <a:gd name="connsiteX56" fmla="*/ 1728511 w 1752108"/>
              <a:gd name="connsiteY56" fmla="*/ 584036 h 749218"/>
              <a:gd name="connsiteX57" fmla="*/ 1734410 w 1752108"/>
              <a:gd name="connsiteY57" fmla="*/ 566338 h 749218"/>
              <a:gd name="connsiteX58" fmla="*/ 1752108 w 1752108"/>
              <a:gd name="connsiteY58" fmla="*/ 525042 h 749218"/>
              <a:gd name="connsiteX59" fmla="*/ 1746209 w 1752108"/>
              <a:gd name="connsiteY59" fmla="*/ 471948 h 749218"/>
              <a:gd name="connsiteX60" fmla="*/ 1734410 w 1752108"/>
              <a:gd name="connsiteY60" fmla="*/ 418854 h 74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752108" h="749218">
                <a:moveTo>
                  <a:pt x="0" y="0"/>
                </a:moveTo>
                <a:cubicBezTo>
                  <a:pt x="7866" y="13765"/>
                  <a:pt x="16507" y="27115"/>
                  <a:pt x="23597" y="41295"/>
                </a:cubicBezTo>
                <a:cubicBezTo>
                  <a:pt x="26378" y="46857"/>
                  <a:pt x="25611" y="54137"/>
                  <a:pt x="29496" y="58993"/>
                </a:cubicBezTo>
                <a:cubicBezTo>
                  <a:pt x="33925" y="64530"/>
                  <a:pt x="41295" y="66859"/>
                  <a:pt x="47195" y="70792"/>
                </a:cubicBezTo>
                <a:cubicBezTo>
                  <a:pt x="51128" y="82591"/>
                  <a:pt x="52094" y="95840"/>
                  <a:pt x="58993" y="106188"/>
                </a:cubicBezTo>
                <a:cubicBezTo>
                  <a:pt x="62926" y="112087"/>
                  <a:pt x="66253" y="118439"/>
                  <a:pt x="70792" y="123886"/>
                </a:cubicBezTo>
                <a:cubicBezTo>
                  <a:pt x="82538" y="137981"/>
                  <a:pt x="108708" y="160123"/>
                  <a:pt x="123886" y="165182"/>
                </a:cubicBezTo>
                <a:lnTo>
                  <a:pt x="141584" y="171081"/>
                </a:lnTo>
                <a:cubicBezTo>
                  <a:pt x="170410" y="199907"/>
                  <a:pt x="146645" y="179873"/>
                  <a:pt x="182880" y="200578"/>
                </a:cubicBezTo>
                <a:cubicBezTo>
                  <a:pt x="189036" y="204096"/>
                  <a:pt x="194061" y="209583"/>
                  <a:pt x="200578" y="212376"/>
                </a:cubicBezTo>
                <a:cubicBezTo>
                  <a:pt x="208030" y="215570"/>
                  <a:pt x="216309" y="216309"/>
                  <a:pt x="224175" y="218276"/>
                </a:cubicBezTo>
                <a:cubicBezTo>
                  <a:pt x="228108" y="224175"/>
                  <a:pt x="230960" y="230960"/>
                  <a:pt x="235974" y="235974"/>
                </a:cubicBezTo>
                <a:cubicBezTo>
                  <a:pt x="240988" y="240988"/>
                  <a:pt x="247516" y="244255"/>
                  <a:pt x="253672" y="247773"/>
                </a:cubicBezTo>
                <a:cubicBezTo>
                  <a:pt x="266798" y="255274"/>
                  <a:pt x="280264" y="261795"/>
                  <a:pt x="294967" y="265471"/>
                </a:cubicBezTo>
                <a:cubicBezTo>
                  <a:pt x="304695" y="267903"/>
                  <a:pt x="314736" y="268938"/>
                  <a:pt x="324464" y="271370"/>
                </a:cubicBezTo>
                <a:cubicBezTo>
                  <a:pt x="330497" y="272878"/>
                  <a:pt x="336092" y="275920"/>
                  <a:pt x="342162" y="277269"/>
                </a:cubicBezTo>
                <a:cubicBezTo>
                  <a:pt x="353839" y="279864"/>
                  <a:pt x="365759" y="281202"/>
                  <a:pt x="377558" y="283169"/>
                </a:cubicBezTo>
                <a:cubicBezTo>
                  <a:pt x="422787" y="281202"/>
                  <a:pt x="468787" y="285818"/>
                  <a:pt x="513244" y="277269"/>
                </a:cubicBezTo>
                <a:cubicBezTo>
                  <a:pt x="520412" y="275891"/>
                  <a:pt x="536149" y="241741"/>
                  <a:pt x="542740" y="235974"/>
                </a:cubicBezTo>
                <a:cubicBezTo>
                  <a:pt x="553412" y="226636"/>
                  <a:pt x="578136" y="212376"/>
                  <a:pt x="578136" y="212376"/>
                </a:cubicBezTo>
                <a:cubicBezTo>
                  <a:pt x="621509" y="218159"/>
                  <a:pt x="662405" y="217966"/>
                  <a:pt x="702023" y="235974"/>
                </a:cubicBezTo>
                <a:cubicBezTo>
                  <a:pt x="757162" y="261037"/>
                  <a:pt x="709960" y="243328"/>
                  <a:pt x="749218" y="271370"/>
                </a:cubicBezTo>
                <a:cubicBezTo>
                  <a:pt x="756374" y="276482"/>
                  <a:pt x="765659" y="278057"/>
                  <a:pt x="772815" y="283169"/>
                </a:cubicBezTo>
                <a:cubicBezTo>
                  <a:pt x="811479" y="310787"/>
                  <a:pt x="770248" y="294113"/>
                  <a:pt x="808211" y="306766"/>
                </a:cubicBezTo>
                <a:cubicBezTo>
                  <a:pt x="812144" y="312665"/>
                  <a:pt x="814996" y="319450"/>
                  <a:pt x="820010" y="324464"/>
                </a:cubicBezTo>
                <a:cubicBezTo>
                  <a:pt x="825024" y="329478"/>
                  <a:pt x="833169" y="330816"/>
                  <a:pt x="837708" y="336263"/>
                </a:cubicBezTo>
                <a:cubicBezTo>
                  <a:pt x="853056" y="354680"/>
                  <a:pt x="846183" y="359113"/>
                  <a:pt x="855406" y="377558"/>
                </a:cubicBezTo>
                <a:cubicBezTo>
                  <a:pt x="858577" y="383900"/>
                  <a:pt x="863272" y="389357"/>
                  <a:pt x="867205" y="395256"/>
                </a:cubicBezTo>
                <a:cubicBezTo>
                  <a:pt x="869171" y="405088"/>
                  <a:pt x="869583" y="415364"/>
                  <a:pt x="873104" y="424753"/>
                </a:cubicBezTo>
                <a:cubicBezTo>
                  <a:pt x="875594" y="431392"/>
                  <a:pt x="881732" y="436109"/>
                  <a:pt x="884903" y="442451"/>
                </a:cubicBezTo>
                <a:cubicBezTo>
                  <a:pt x="887684" y="448013"/>
                  <a:pt x="889094" y="454170"/>
                  <a:pt x="890802" y="460149"/>
                </a:cubicBezTo>
                <a:cubicBezTo>
                  <a:pt x="893029" y="467945"/>
                  <a:pt x="892204" y="477001"/>
                  <a:pt x="896702" y="483747"/>
                </a:cubicBezTo>
                <a:cubicBezTo>
                  <a:pt x="900635" y="489646"/>
                  <a:pt x="908953" y="491006"/>
                  <a:pt x="914400" y="495545"/>
                </a:cubicBezTo>
                <a:cubicBezTo>
                  <a:pt x="920809" y="500886"/>
                  <a:pt x="924854" y="509104"/>
                  <a:pt x="932098" y="513243"/>
                </a:cubicBezTo>
                <a:cubicBezTo>
                  <a:pt x="939137" y="517266"/>
                  <a:pt x="947899" y="516916"/>
                  <a:pt x="955695" y="519143"/>
                </a:cubicBezTo>
                <a:cubicBezTo>
                  <a:pt x="961674" y="520851"/>
                  <a:pt x="967494" y="523076"/>
                  <a:pt x="973393" y="525042"/>
                </a:cubicBezTo>
                <a:cubicBezTo>
                  <a:pt x="1017825" y="554664"/>
                  <a:pt x="961356" y="519883"/>
                  <a:pt x="1014689" y="542740"/>
                </a:cubicBezTo>
                <a:cubicBezTo>
                  <a:pt x="1021206" y="545533"/>
                  <a:pt x="1026045" y="551368"/>
                  <a:pt x="1032387" y="554539"/>
                </a:cubicBezTo>
                <a:cubicBezTo>
                  <a:pt x="1037949" y="557320"/>
                  <a:pt x="1044186" y="558472"/>
                  <a:pt x="1050085" y="560438"/>
                </a:cubicBezTo>
                <a:cubicBezTo>
                  <a:pt x="1055984" y="566337"/>
                  <a:pt x="1060539" y="573997"/>
                  <a:pt x="1067783" y="578136"/>
                </a:cubicBezTo>
                <a:cubicBezTo>
                  <a:pt x="1074822" y="582159"/>
                  <a:pt x="1084738" y="579386"/>
                  <a:pt x="1091380" y="584036"/>
                </a:cubicBezTo>
                <a:cubicBezTo>
                  <a:pt x="1105049" y="593605"/>
                  <a:pt x="1126776" y="619432"/>
                  <a:pt x="1126776" y="619432"/>
                </a:cubicBezTo>
                <a:cubicBezTo>
                  <a:pt x="1144670" y="673109"/>
                  <a:pt x="1109439" y="578618"/>
                  <a:pt x="1179871" y="672526"/>
                </a:cubicBezTo>
                <a:cubicBezTo>
                  <a:pt x="1185770" y="680392"/>
                  <a:pt x="1190104" y="689724"/>
                  <a:pt x="1197569" y="696123"/>
                </a:cubicBezTo>
                <a:cubicBezTo>
                  <a:pt x="1204246" y="701846"/>
                  <a:pt x="1213709" y="703261"/>
                  <a:pt x="1221166" y="707922"/>
                </a:cubicBezTo>
                <a:cubicBezTo>
                  <a:pt x="1229504" y="713133"/>
                  <a:pt x="1235970" y="721223"/>
                  <a:pt x="1244764" y="725620"/>
                </a:cubicBezTo>
                <a:cubicBezTo>
                  <a:pt x="1255888" y="731182"/>
                  <a:pt x="1268361" y="733486"/>
                  <a:pt x="1280160" y="737419"/>
                </a:cubicBezTo>
                <a:cubicBezTo>
                  <a:pt x="1305544" y="745880"/>
                  <a:pt x="1291833" y="741812"/>
                  <a:pt x="1321455" y="749218"/>
                </a:cubicBezTo>
                <a:cubicBezTo>
                  <a:pt x="1392247" y="747251"/>
                  <a:pt x="1463401" y="750732"/>
                  <a:pt x="1533832" y="743318"/>
                </a:cubicBezTo>
                <a:cubicBezTo>
                  <a:pt x="1540883" y="742576"/>
                  <a:pt x="1540617" y="730633"/>
                  <a:pt x="1545631" y="725620"/>
                </a:cubicBezTo>
                <a:cubicBezTo>
                  <a:pt x="1550644" y="720607"/>
                  <a:pt x="1557430" y="717755"/>
                  <a:pt x="1563329" y="713822"/>
                </a:cubicBezTo>
                <a:cubicBezTo>
                  <a:pt x="1568474" y="693240"/>
                  <a:pt x="1576491" y="653918"/>
                  <a:pt x="1592825" y="643029"/>
                </a:cubicBezTo>
                <a:lnTo>
                  <a:pt x="1628222" y="619432"/>
                </a:lnTo>
                <a:cubicBezTo>
                  <a:pt x="1632155" y="613533"/>
                  <a:pt x="1634121" y="605667"/>
                  <a:pt x="1640020" y="601734"/>
                </a:cubicBezTo>
                <a:cubicBezTo>
                  <a:pt x="1646766" y="597236"/>
                  <a:pt x="1655620" y="597167"/>
                  <a:pt x="1663618" y="595834"/>
                </a:cubicBezTo>
                <a:cubicBezTo>
                  <a:pt x="1679256" y="593228"/>
                  <a:pt x="1695081" y="591901"/>
                  <a:pt x="1710813" y="589935"/>
                </a:cubicBezTo>
                <a:cubicBezTo>
                  <a:pt x="1716712" y="587969"/>
                  <a:pt x="1724114" y="588433"/>
                  <a:pt x="1728511" y="584036"/>
                </a:cubicBezTo>
                <a:cubicBezTo>
                  <a:pt x="1732908" y="579639"/>
                  <a:pt x="1731960" y="572054"/>
                  <a:pt x="1734410" y="566338"/>
                </a:cubicBezTo>
                <a:cubicBezTo>
                  <a:pt x="1756279" y="515309"/>
                  <a:pt x="1738274" y="566547"/>
                  <a:pt x="1752108" y="525042"/>
                </a:cubicBezTo>
                <a:cubicBezTo>
                  <a:pt x="1750142" y="507344"/>
                  <a:pt x="1749701" y="489409"/>
                  <a:pt x="1746209" y="471948"/>
                </a:cubicBezTo>
                <a:cubicBezTo>
                  <a:pt x="1732544" y="403625"/>
                  <a:pt x="1734410" y="461953"/>
                  <a:pt x="1734410" y="41885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331455" y="2884788"/>
            <a:ext cx="2359741" cy="1439443"/>
          </a:xfrm>
          <a:custGeom>
            <a:avLst/>
            <a:gdLst>
              <a:gd name="connsiteX0" fmla="*/ 0 w 2359741"/>
              <a:gd name="connsiteY0" fmla="*/ 0 h 1439443"/>
              <a:gd name="connsiteX1" fmla="*/ 23597 w 2359741"/>
              <a:gd name="connsiteY1" fmla="*/ 35396 h 1439443"/>
              <a:gd name="connsiteX2" fmla="*/ 41295 w 2359741"/>
              <a:gd name="connsiteY2" fmla="*/ 47195 h 1439443"/>
              <a:gd name="connsiteX3" fmla="*/ 76691 w 2359741"/>
              <a:gd name="connsiteY3" fmla="*/ 76692 h 1439443"/>
              <a:gd name="connsiteX4" fmla="*/ 147483 w 2359741"/>
              <a:gd name="connsiteY4" fmla="*/ 123887 h 1439443"/>
              <a:gd name="connsiteX5" fmla="*/ 176980 w 2359741"/>
              <a:gd name="connsiteY5" fmla="*/ 135685 h 1439443"/>
              <a:gd name="connsiteX6" fmla="*/ 212376 w 2359741"/>
              <a:gd name="connsiteY6" fmla="*/ 147484 h 1439443"/>
              <a:gd name="connsiteX7" fmla="*/ 230074 w 2359741"/>
              <a:gd name="connsiteY7" fmla="*/ 159283 h 1439443"/>
              <a:gd name="connsiteX8" fmla="*/ 259571 w 2359741"/>
              <a:gd name="connsiteY8" fmla="*/ 165182 h 1439443"/>
              <a:gd name="connsiteX9" fmla="*/ 294967 w 2359741"/>
              <a:gd name="connsiteY9" fmla="*/ 176981 h 1439443"/>
              <a:gd name="connsiteX10" fmla="*/ 377558 w 2359741"/>
              <a:gd name="connsiteY10" fmla="*/ 194679 h 1439443"/>
              <a:gd name="connsiteX11" fmla="*/ 412954 w 2359741"/>
              <a:gd name="connsiteY11" fmla="*/ 218276 h 1439443"/>
              <a:gd name="connsiteX12" fmla="*/ 442451 w 2359741"/>
              <a:gd name="connsiteY12" fmla="*/ 259572 h 1439443"/>
              <a:gd name="connsiteX13" fmla="*/ 466049 w 2359741"/>
              <a:gd name="connsiteY13" fmla="*/ 300867 h 1439443"/>
              <a:gd name="connsiteX14" fmla="*/ 489646 w 2359741"/>
              <a:gd name="connsiteY14" fmla="*/ 318565 h 1439443"/>
              <a:gd name="connsiteX15" fmla="*/ 513243 w 2359741"/>
              <a:gd name="connsiteY15" fmla="*/ 365760 h 1439443"/>
              <a:gd name="connsiteX16" fmla="*/ 530941 w 2359741"/>
              <a:gd name="connsiteY16" fmla="*/ 377559 h 1439443"/>
              <a:gd name="connsiteX17" fmla="*/ 566338 w 2359741"/>
              <a:gd name="connsiteY17" fmla="*/ 412955 h 1439443"/>
              <a:gd name="connsiteX18" fmla="*/ 584036 w 2359741"/>
              <a:gd name="connsiteY18" fmla="*/ 430653 h 1439443"/>
              <a:gd name="connsiteX19" fmla="*/ 619432 w 2359741"/>
              <a:gd name="connsiteY19" fmla="*/ 466049 h 1439443"/>
              <a:gd name="connsiteX20" fmla="*/ 631231 w 2359741"/>
              <a:gd name="connsiteY20" fmla="*/ 483747 h 1439443"/>
              <a:gd name="connsiteX21" fmla="*/ 672526 w 2359741"/>
              <a:gd name="connsiteY21" fmla="*/ 501445 h 1439443"/>
              <a:gd name="connsiteX22" fmla="*/ 702023 w 2359741"/>
              <a:gd name="connsiteY22" fmla="*/ 525043 h 1439443"/>
              <a:gd name="connsiteX23" fmla="*/ 719721 w 2359741"/>
              <a:gd name="connsiteY23" fmla="*/ 530942 h 1439443"/>
              <a:gd name="connsiteX24" fmla="*/ 737419 w 2359741"/>
              <a:gd name="connsiteY24" fmla="*/ 542741 h 1439443"/>
              <a:gd name="connsiteX25" fmla="*/ 766916 w 2359741"/>
              <a:gd name="connsiteY25" fmla="*/ 560439 h 1439443"/>
              <a:gd name="connsiteX26" fmla="*/ 790513 w 2359741"/>
              <a:gd name="connsiteY26" fmla="*/ 578137 h 1439443"/>
              <a:gd name="connsiteX27" fmla="*/ 814111 w 2359741"/>
              <a:gd name="connsiteY27" fmla="*/ 601734 h 1439443"/>
              <a:gd name="connsiteX28" fmla="*/ 849507 w 2359741"/>
              <a:gd name="connsiteY28" fmla="*/ 613533 h 1439443"/>
              <a:gd name="connsiteX29" fmla="*/ 884903 w 2359741"/>
              <a:gd name="connsiteY29" fmla="*/ 631231 h 1439443"/>
              <a:gd name="connsiteX30" fmla="*/ 908500 w 2359741"/>
              <a:gd name="connsiteY30" fmla="*/ 637131 h 1439443"/>
              <a:gd name="connsiteX31" fmla="*/ 943896 w 2359741"/>
              <a:gd name="connsiteY31" fmla="*/ 660728 h 1439443"/>
              <a:gd name="connsiteX32" fmla="*/ 1026487 w 2359741"/>
              <a:gd name="connsiteY32" fmla="*/ 690225 h 1439443"/>
              <a:gd name="connsiteX33" fmla="*/ 1044185 w 2359741"/>
              <a:gd name="connsiteY33" fmla="*/ 696124 h 1439443"/>
              <a:gd name="connsiteX34" fmla="*/ 1091380 w 2359741"/>
              <a:gd name="connsiteY34" fmla="*/ 707923 h 1439443"/>
              <a:gd name="connsiteX35" fmla="*/ 1132676 w 2359741"/>
              <a:gd name="connsiteY35" fmla="*/ 725621 h 1439443"/>
              <a:gd name="connsiteX36" fmla="*/ 1168072 w 2359741"/>
              <a:gd name="connsiteY36" fmla="*/ 737420 h 1439443"/>
              <a:gd name="connsiteX37" fmla="*/ 1185770 w 2359741"/>
              <a:gd name="connsiteY37" fmla="*/ 743319 h 1439443"/>
              <a:gd name="connsiteX38" fmla="*/ 1203468 w 2359741"/>
              <a:gd name="connsiteY38" fmla="*/ 755118 h 1439443"/>
              <a:gd name="connsiteX39" fmla="*/ 1244763 w 2359741"/>
              <a:gd name="connsiteY39" fmla="*/ 802313 h 1439443"/>
              <a:gd name="connsiteX40" fmla="*/ 1280160 w 2359741"/>
              <a:gd name="connsiteY40" fmla="*/ 837709 h 1439443"/>
              <a:gd name="connsiteX41" fmla="*/ 1297858 w 2359741"/>
              <a:gd name="connsiteY41" fmla="*/ 861306 h 1439443"/>
              <a:gd name="connsiteX42" fmla="*/ 1321455 w 2359741"/>
              <a:gd name="connsiteY42" fmla="*/ 879004 h 1439443"/>
              <a:gd name="connsiteX43" fmla="*/ 1339153 w 2359741"/>
              <a:gd name="connsiteY43" fmla="*/ 902602 h 1439443"/>
              <a:gd name="connsiteX44" fmla="*/ 1350952 w 2359741"/>
              <a:gd name="connsiteY44" fmla="*/ 926199 h 1439443"/>
              <a:gd name="connsiteX45" fmla="*/ 1374549 w 2359741"/>
              <a:gd name="connsiteY45" fmla="*/ 937998 h 1439443"/>
              <a:gd name="connsiteX46" fmla="*/ 1386348 w 2359741"/>
              <a:gd name="connsiteY46" fmla="*/ 961595 h 1439443"/>
              <a:gd name="connsiteX47" fmla="*/ 1421744 w 2359741"/>
              <a:gd name="connsiteY47" fmla="*/ 996991 h 1439443"/>
              <a:gd name="connsiteX48" fmla="*/ 1433543 w 2359741"/>
              <a:gd name="connsiteY48" fmla="*/ 1038287 h 1439443"/>
              <a:gd name="connsiteX49" fmla="*/ 1439442 w 2359741"/>
              <a:gd name="connsiteY49" fmla="*/ 1055985 h 1439443"/>
              <a:gd name="connsiteX50" fmla="*/ 1445341 w 2359741"/>
              <a:gd name="connsiteY50" fmla="*/ 1079582 h 1439443"/>
              <a:gd name="connsiteX51" fmla="*/ 1457140 w 2359741"/>
              <a:gd name="connsiteY51" fmla="*/ 1114978 h 1439443"/>
              <a:gd name="connsiteX52" fmla="*/ 1468939 w 2359741"/>
              <a:gd name="connsiteY52" fmla="*/ 1132676 h 1439443"/>
              <a:gd name="connsiteX53" fmla="*/ 1480738 w 2359741"/>
              <a:gd name="connsiteY53" fmla="*/ 1185771 h 1439443"/>
              <a:gd name="connsiteX54" fmla="*/ 1492536 w 2359741"/>
              <a:gd name="connsiteY54" fmla="*/ 1209368 h 1439443"/>
              <a:gd name="connsiteX55" fmla="*/ 1498436 w 2359741"/>
              <a:gd name="connsiteY55" fmla="*/ 1227066 h 1439443"/>
              <a:gd name="connsiteX56" fmla="*/ 1516134 w 2359741"/>
              <a:gd name="connsiteY56" fmla="*/ 1244764 h 1439443"/>
              <a:gd name="connsiteX57" fmla="*/ 1539731 w 2359741"/>
              <a:gd name="connsiteY57" fmla="*/ 1286060 h 1439443"/>
              <a:gd name="connsiteX58" fmla="*/ 1557429 w 2359741"/>
              <a:gd name="connsiteY58" fmla="*/ 1309657 h 1439443"/>
              <a:gd name="connsiteX59" fmla="*/ 1592825 w 2359741"/>
              <a:gd name="connsiteY59" fmla="*/ 1333254 h 1439443"/>
              <a:gd name="connsiteX60" fmla="*/ 1610523 w 2359741"/>
              <a:gd name="connsiteY60" fmla="*/ 1356852 h 1439443"/>
              <a:gd name="connsiteX61" fmla="*/ 1622322 w 2359741"/>
              <a:gd name="connsiteY61" fmla="*/ 1380449 h 1439443"/>
              <a:gd name="connsiteX62" fmla="*/ 1663618 w 2359741"/>
              <a:gd name="connsiteY62" fmla="*/ 1404047 h 1439443"/>
              <a:gd name="connsiteX63" fmla="*/ 1687215 w 2359741"/>
              <a:gd name="connsiteY63" fmla="*/ 1415845 h 1439443"/>
              <a:gd name="connsiteX64" fmla="*/ 1704913 w 2359741"/>
              <a:gd name="connsiteY64" fmla="*/ 1427644 h 1439443"/>
              <a:gd name="connsiteX65" fmla="*/ 1740309 w 2359741"/>
              <a:gd name="connsiteY65" fmla="*/ 1439443 h 1439443"/>
              <a:gd name="connsiteX66" fmla="*/ 1763907 w 2359741"/>
              <a:gd name="connsiteY66" fmla="*/ 1433543 h 1439443"/>
              <a:gd name="connsiteX67" fmla="*/ 1793403 w 2359741"/>
              <a:gd name="connsiteY67" fmla="*/ 1427644 h 1439443"/>
              <a:gd name="connsiteX68" fmla="*/ 1811101 w 2359741"/>
              <a:gd name="connsiteY68" fmla="*/ 1415845 h 1439443"/>
              <a:gd name="connsiteX69" fmla="*/ 1893692 w 2359741"/>
              <a:gd name="connsiteY69" fmla="*/ 1421745 h 1439443"/>
              <a:gd name="connsiteX70" fmla="*/ 1946787 w 2359741"/>
              <a:gd name="connsiteY70" fmla="*/ 1404047 h 1439443"/>
              <a:gd name="connsiteX71" fmla="*/ 1970384 w 2359741"/>
              <a:gd name="connsiteY71" fmla="*/ 1380449 h 1439443"/>
              <a:gd name="connsiteX72" fmla="*/ 1976283 w 2359741"/>
              <a:gd name="connsiteY72" fmla="*/ 1356852 h 1439443"/>
              <a:gd name="connsiteX73" fmla="*/ 1988082 w 2359741"/>
              <a:gd name="connsiteY73" fmla="*/ 1339154 h 1439443"/>
              <a:gd name="connsiteX74" fmla="*/ 1999881 w 2359741"/>
              <a:gd name="connsiteY74" fmla="*/ 1244764 h 1439443"/>
              <a:gd name="connsiteX75" fmla="*/ 2011680 w 2359741"/>
              <a:gd name="connsiteY75" fmla="*/ 1203469 h 1439443"/>
              <a:gd name="connsiteX76" fmla="*/ 2029378 w 2359741"/>
              <a:gd name="connsiteY76" fmla="*/ 1156274 h 1439443"/>
              <a:gd name="connsiteX77" fmla="*/ 2041176 w 2359741"/>
              <a:gd name="connsiteY77" fmla="*/ 1114978 h 1439443"/>
              <a:gd name="connsiteX78" fmla="*/ 2052975 w 2359741"/>
              <a:gd name="connsiteY78" fmla="*/ 1097280 h 1439443"/>
              <a:gd name="connsiteX79" fmla="*/ 2070673 w 2359741"/>
              <a:gd name="connsiteY79" fmla="*/ 1055985 h 1439443"/>
              <a:gd name="connsiteX80" fmla="*/ 2094271 w 2359741"/>
              <a:gd name="connsiteY80" fmla="*/ 1020589 h 1439443"/>
              <a:gd name="connsiteX81" fmla="*/ 2147365 w 2359741"/>
              <a:gd name="connsiteY81" fmla="*/ 943897 h 1439443"/>
              <a:gd name="connsiteX82" fmla="*/ 2182761 w 2359741"/>
              <a:gd name="connsiteY82" fmla="*/ 908501 h 1439443"/>
              <a:gd name="connsiteX83" fmla="*/ 2200459 w 2359741"/>
              <a:gd name="connsiteY83" fmla="*/ 896702 h 1439443"/>
              <a:gd name="connsiteX84" fmla="*/ 2218157 w 2359741"/>
              <a:gd name="connsiteY84" fmla="*/ 879004 h 1439443"/>
              <a:gd name="connsiteX85" fmla="*/ 2241754 w 2359741"/>
              <a:gd name="connsiteY85" fmla="*/ 843608 h 1439443"/>
              <a:gd name="connsiteX86" fmla="*/ 2277151 w 2359741"/>
              <a:gd name="connsiteY86" fmla="*/ 820011 h 1439443"/>
              <a:gd name="connsiteX87" fmla="*/ 2318446 w 2359741"/>
              <a:gd name="connsiteY87" fmla="*/ 790514 h 1439443"/>
              <a:gd name="connsiteX88" fmla="*/ 2342043 w 2359741"/>
              <a:gd name="connsiteY88" fmla="*/ 755118 h 1439443"/>
              <a:gd name="connsiteX89" fmla="*/ 2359741 w 2359741"/>
              <a:gd name="connsiteY89" fmla="*/ 737420 h 143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359741" h="1439443">
                <a:moveTo>
                  <a:pt x="0" y="0"/>
                </a:moveTo>
                <a:cubicBezTo>
                  <a:pt x="7866" y="11799"/>
                  <a:pt x="14259" y="24724"/>
                  <a:pt x="23597" y="35396"/>
                </a:cubicBezTo>
                <a:cubicBezTo>
                  <a:pt x="28266" y="40732"/>
                  <a:pt x="35848" y="42656"/>
                  <a:pt x="41295" y="47195"/>
                </a:cubicBezTo>
                <a:cubicBezTo>
                  <a:pt x="116253" y="109661"/>
                  <a:pt x="7650" y="26480"/>
                  <a:pt x="76691" y="76692"/>
                </a:cubicBezTo>
                <a:cubicBezTo>
                  <a:pt x="117179" y="106138"/>
                  <a:pt x="112443" y="108314"/>
                  <a:pt x="147483" y="123887"/>
                </a:cubicBezTo>
                <a:cubicBezTo>
                  <a:pt x="157160" y="128188"/>
                  <a:pt x="167028" y="132066"/>
                  <a:pt x="176980" y="135685"/>
                </a:cubicBezTo>
                <a:cubicBezTo>
                  <a:pt x="188668" y="139935"/>
                  <a:pt x="201011" y="142433"/>
                  <a:pt x="212376" y="147484"/>
                </a:cubicBezTo>
                <a:cubicBezTo>
                  <a:pt x="218855" y="150364"/>
                  <a:pt x="223435" y="156793"/>
                  <a:pt x="230074" y="159283"/>
                </a:cubicBezTo>
                <a:cubicBezTo>
                  <a:pt x="239463" y="162804"/>
                  <a:pt x="249897" y="162544"/>
                  <a:pt x="259571" y="165182"/>
                </a:cubicBezTo>
                <a:cubicBezTo>
                  <a:pt x="271570" y="168454"/>
                  <a:pt x="282901" y="173965"/>
                  <a:pt x="294967" y="176981"/>
                </a:cubicBezTo>
                <a:cubicBezTo>
                  <a:pt x="353766" y="191681"/>
                  <a:pt x="326167" y="186114"/>
                  <a:pt x="377558" y="194679"/>
                </a:cubicBezTo>
                <a:cubicBezTo>
                  <a:pt x="389357" y="202545"/>
                  <a:pt x="407688" y="205110"/>
                  <a:pt x="412954" y="218276"/>
                </a:cubicBezTo>
                <a:cubicBezTo>
                  <a:pt x="427386" y="254356"/>
                  <a:pt x="415942" y="241899"/>
                  <a:pt x="442451" y="259572"/>
                </a:cubicBezTo>
                <a:cubicBezTo>
                  <a:pt x="447078" y="268826"/>
                  <a:pt x="457710" y="292528"/>
                  <a:pt x="466049" y="300867"/>
                </a:cubicBezTo>
                <a:cubicBezTo>
                  <a:pt x="473001" y="307819"/>
                  <a:pt x="481780" y="312666"/>
                  <a:pt x="489646" y="318565"/>
                </a:cubicBezTo>
                <a:cubicBezTo>
                  <a:pt x="495278" y="332646"/>
                  <a:pt x="501463" y="353979"/>
                  <a:pt x="513243" y="365760"/>
                </a:cubicBezTo>
                <a:cubicBezTo>
                  <a:pt x="518256" y="370774"/>
                  <a:pt x="525642" y="372849"/>
                  <a:pt x="530941" y="377559"/>
                </a:cubicBezTo>
                <a:cubicBezTo>
                  <a:pt x="543412" y="388645"/>
                  <a:pt x="554539" y="401156"/>
                  <a:pt x="566338" y="412955"/>
                </a:cubicBezTo>
                <a:cubicBezTo>
                  <a:pt x="572237" y="418854"/>
                  <a:pt x="579408" y="423711"/>
                  <a:pt x="584036" y="430653"/>
                </a:cubicBezTo>
                <a:cubicBezTo>
                  <a:pt x="611838" y="472359"/>
                  <a:pt x="575531" y="422149"/>
                  <a:pt x="619432" y="466049"/>
                </a:cubicBezTo>
                <a:cubicBezTo>
                  <a:pt x="624446" y="471062"/>
                  <a:pt x="625784" y="479208"/>
                  <a:pt x="631231" y="483747"/>
                </a:cubicBezTo>
                <a:cubicBezTo>
                  <a:pt x="640952" y="491848"/>
                  <a:pt x="660229" y="497346"/>
                  <a:pt x="672526" y="501445"/>
                </a:cubicBezTo>
                <a:cubicBezTo>
                  <a:pt x="682358" y="509311"/>
                  <a:pt x="691345" y="518369"/>
                  <a:pt x="702023" y="525043"/>
                </a:cubicBezTo>
                <a:cubicBezTo>
                  <a:pt x="707296" y="528339"/>
                  <a:pt x="714159" y="528161"/>
                  <a:pt x="719721" y="530942"/>
                </a:cubicBezTo>
                <a:cubicBezTo>
                  <a:pt x="726063" y="534113"/>
                  <a:pt x="731407" y="538983"/>
                  <a:pt x="737419" y="542741"/>
                </a:cubicBezTo>
                <a:cubicBezTo>
                  <a:pt x="747142" y="548818"/>
                  <a:pt x="757375" y="554079"/>
                  <a:pt x="766916" y="560439"/>
                </a:cubicBezTo>
                <a:cubicBezTo>
                  <a:pt x="775097" y="565893"/>
                  <a:pt x="783114" y="571663"/>
                  <a:pt x="790513" y="578137"/>
                </a:cubicBezTo>
                <a:cubicBezTo>
                  <a:pt x="798885" y="585462"/>
                  <a:pt x="804572" y="596011"/>
                  <a:pt x="814111" y="601734"/>
                </a:cubicBezTo>
                <a:cubicBezTo>
                  <a:pt x="824776" y="608133"/>
                  <a:pt x="837708" y="609600"/>
                  <a:pt x="849507" y="613533"/>
                </a:cubicBezTo>
                <a:cubicBezTo>
                  <a:pt x="924078" y="638391"/>
                  <a:pt x="804856" y="596925"/>
                  <a:pt x="884903" y="631231"/>
                </a:cubicBezTo>
                <a:cubicBezTo>
                  <a:pt x="892355" y="634425"/>
                  <a:pt x="900634" y="635164"/>
                  <a:pt x="908500" y="637131"/>
                </a:cubicBezTo>
                <a:cubicBezTo>
                  <a:pt x="920299" y="644997"/>
                  <a:pt x="930730" y="655462"/>
                  <a:pt x="943896" y="660728"/>
                </a:cubicBezTo>
                <a:cubicBezTo>
                  <a:pt x="990711" y="679455"/>
                  <a:pt x="963351" y="669180"/>
                  <a:pt x="1026487" y="690225"/>
                </a:cubicBezTo>
                <a:cubicBezTo>
                  <a:pt x="1032386" y="692191"/>
                  <a:pt x="1038152" y="694616"/>
                  <a:pt x="1044185" y="696124"/>
                </a:cubicBezTo>
                <a:cubicBezTo>
                  <a:pt x="1059917" y="700057"/>
                  <a:pt x="1075996" y="702795"/>
                  <a:pt x="1091380" y="707923"/>
                </a:cubicBezTo>
                <a:cubicBezTo>
                  <a:pt x="1148335" y="726907"/>
                  <a:pt x="1059796" y="696468"/>
                  <a:pt x="1132676" y="725621"/>
                </a:cubicBezTo>
                <a:cubicBezTo>
                  <a:pt x="1144223" y="730240"/>
                  <a:pt x="1156273" y="733487"/>
                  <a:pt x="1168072" y="737420"/>
                </a:cubicBezTo>
                <a:lnTo>
                  <a:pt x="1185770" y="743319"/>
                </a:lnTo>
                <a:cubicBezTo>
                  <a:pt x="1191669" y="747252"/>
                  <a:pt x="1198021" y="750579"/>
                  <a:pt x="1203468" y="755118"/>
                </a:cubicBezTo>
                <a:cubicBezTo>
                  <a:pt x="1224184" y="772382"/>
                  <a:pt x="1224837" y="780394"/>
                  <a:pt x="1244763" y="802313"/>
                </a:cubicBezTo>
                <a:cubicBezTo>
                  <a:pt x="1255987" y="814660"/>
                  <a:pt x="1268997" y="825306"/>
                  <a:pt x="1280160" y="837709"/>
                </a:cubicBezTo>
                <a:cubicBezTo>
                  <a:pt x="1286737" y="845017"/>
                  <a:pt x="1290906" y="854354"/>
                  <a:pt x="1297858" y="861306"/>
                </a:cubicBezTo>
                <a:cubicBezTo>
                  <a:pt x="1304810" y="868258"/>
                  <a:pt x="1314503" y="872052"/>
                  <a:pt x="1321455" y="879004"/>
                </a:cubicBezTo>
                <a:cubicBezTo>
                  <a:pt x="1328407" y="885957"/>
                  <a:pt x="1333942" y="894264"/>
                  <a:pt x="1339153" y="902602"/>
                </a:cubicBezTo>
                <a:cubicBezTo>
                  <a:pt x="1343814" y="910059"/>
                  <a:pt x="1344734" y="919981"/>
                  <a:pt x="1350952" y="926199"/>
                </a:cubicBezTo>
                <a:cubicBezTo>
                  <a:pt x="1357170" y="932417"/>
                  <a:pt x="1366683" y="934065"/>
                  <a:pt x="1374549" y="937998"/>
                </a:cubicBezTo>
                <a:cubicBezTo>
                  <a:pt x="1378482" y="945864"/>
                  <a:pt x="1380854" y="954728"/>
                  <a:pt x="1386348" y="961595"/>
                </a:cubicBezTo>
                <a:cubicBezTo>
                  <a:pt x="1396772" y="974624"/>
                  <a:pt x="1421744" y="996991"/>
                  <a:pt x="1421744" y="996991"/>
                </a:cubicBezTo>
                <a:cubicBezTo>
                  <a:pt x="1435888" y="1039424"/>
                  <a:pt x="1418728" y="986434"/>
                  <a:pt x="1433543" y="1038287"/>
                </a:cubicBezTo>
                <a:cubicBezTo>
                  <a:pt x="1435251" y="1044266"/>
                  <a:pt x="1437734" y="1050006"/>
                  <a:pt x="1439442" y="1055985"/>
                </a:cubicBezTo>
                <a:cubicBezTo>
                  <a:pt x="1441669" y="1063781"/>
                  <a:pt x="1443011" y="1071816"/>
                  <a:pt x="1445341" y="1079582"/>
                </a:cubicBezTo>
                <a:cubicBezTo>
                  <a:pt x="1448915" y="1091494"/>
                  <a:pt x="1450241" y="1104630"/>
                  <a:pt x="1457140" y="1114978"/>
                </a:cubicBezTo>
                <a:lnTo>
                  <a:pt x="1468939" y="1132676"/>
                </a:lnTo>
                <a:cubicBezTo>
                  <a:pt x="1470542" y="1140694"/>
                  <a:pt x="1477165" y="1176243"/>
                  <a:pt x="1480738" y="1185771"/>
                </a:cubicBezTo>
                <a:cubicBezTo>
                  <a:pt x="1483826" y="1194005"/>
                  <a:pt x="1489072" y="1201285"/>
                  <a:pt x="1492536" y="1209368"/>
                </a:cubicBezTo>
                <a:cubicBezTo>
                  <a:pt x="1494986" y="1215084"/>
                  <a:pt x="1494987" y="1221892"/>
                  <a:pt x="1498436" y="1227066"/>
                </a:cubicBezTo>
                <a:cubicBezTo>
                  <a:pt x="1503064" y="1234008"/>
                  <a:pt x="1510793" y="1238355"/>
                  <a:pt x="1516134" y="1244764"/>
                </a:cubicBezTo>
                <a:cubicBezTo>
                  <a:pt x="1532369" y="1264247"/>
                  <a:pt x="1525308" y="1262983"/>
                  <a:pt x="1539731" y="1286060"/>
                </a:cubicBezTo>
                <a:cubicBezTo>
                  <a:pt x="1544942" y="1294398"/>
                  <a:pt x="1550080" y="1303125"/>
                  <a:pt x="1557429" y="1309657"/>
                </a:cubicBezTo>
                <a:cubicBezTo>
                  <a:pt x="1568027" y="1319078"/>
                  <a:pt x="1592825" y="1333254"/>
                  <a:pt x="1592825" y="1333254"/>
                </a:cubicBezTo>
                <a:cubicBezTo>
                  <a:pt x="1598724" y="1341120"/>
                  <a:pt x="1605312" y="1348514"/>
                  <a:pt x="1610523" y="1356852"/>
                </a:cubicBezTo>
                <a:cubicBezTo>
                  <a:pt x="1615184" y="1364309"/>
                  <a:pt x="1616599" y="1373772"/>
                  <a:pt x="1622322" y="1380449"/>
                </a:cubicBezTo>
                <a:cubicBezTo>
                  <a:pt x="1640277" y="1401396"/>
                  <a:pt x="1643308" y="1395342"/>
                  <a:pt x="1663618" y="1404047"/>
                </a:cubicBezTo>
                <a:cubicBezTo>
                  <a:pt x="1671701" y="1407511"/>
                  <a:pt x="1679580" y="1411482"/>
                  <a:pt x="1687215" y="1415845"/>
                </a:cubicBezTo>
                <a:cubicBezTo>
                  <a:pt x="1693371" y="1419363"/>
                  <a:pt x="1698434" y="1424764"/>
                  <a:pt x="1704913" y="1427644"/>
                </a:cubicBezTo>
                <a:cubicBezTo>
                  <a:pt x="1716278" y="1432695"/>
                  <a:pt x="1740309" y="1439443"/>
                  <a:pt x="1740309" y="1439443"/>
                </a:cubicBezTo>
                <a:cubicBezTo>
                  <a:pt x="1748175" y="1437476"/>
                  <a:pt x="1755992" y="1435302"/>
                  <a:pt x="1763907" y="1433543"/>
                </a:cubicBezTo>
                <a:cubicBezTo>
                  <a:pt x="1773695" y="1431368"/>
                  <a:pt x="1784015" y="1431165"/>
                  <a:pt x="1793403" y="1427644"/>
                </a:cubicBezTo>
                <a:cubicBezTo>
                  <a:pt x="1800042" y="1425154"/>
                  <a:pt x="1805202" y="1419778"/>
                  <a:pt x="1811101" y="1415845"/>
                </a:cubicBezTo>
                <a:cubicBezTo>
                  <a:pt x="1838631" y="1417812"/>
                  <a:pt x="1866195" y="1424136"/>
                  <a:pt x="1893692" y="1421745"/>
                </a:cubicBezTo>
                <a:cubicBezTo>
                  <a:pt x="1912278" y="1420129"/>
                  <a:pt x="1946787" y="1404047"/>
                  <a:pt x="1946787" y="1404047"/>
                </a:cubicBezTo>
                <a:cubicBezTo>
                  <a:pt x="1954653" y="1396181"/>
                  <a:pt x="1964488" y="1389882"/>
                  <a:pt x="1970384" y="1380449"/>
                </a:cubicBezTo>
                <a:cubicBezTo>
                  <a:pt x="1974681" y="1373574"/>
                  <a:pt x="1973089" y="1364304"/>
                  <a:pt x="1976283" y="1356852"/>
                </a:cubicBezTo>
                <a:cubicBezTo>
                  <a:pt x="1979076" y="1350335"/>
                  <a:pt x="1984149" y="1345053"/>
                  <a:pt x="1988082" y="1339154"/>
                </a:cubicBezTo>
                <a:cubicBezTo>
                  <a:pt x="2004760" y="1289117"/>
                  <a:pt x="1982489" y="1360702"/>
                  <a:pt x="1999881" y="1244764"/>
                </a:cubicBezTo>
                <a:cubicBezTo>
                  <a:pt x="2002005" y="1230607"/>
                  <a:pt x="2007913" y="1217280"/>
                  <a:pt x="2011680" y="1203469"/>
                </a:cubicBezTo>
                <a:cubicBezTo>
                  <a:pt x="2021320" y="1168124"/>
                  <a:pt x="2012209" y="1190611"/>
                  <a:pt x="2029378" y="1156274"/>
                </a:cubicBezTo>
                <a:cubicBezTo>
                  <a:pt x="2031268" y="1148714"/>
                  <a:pt x="2036945" y="1123441"/>
                  <a:pt x="2041176" y="1114978"/>
                </a:cubicBezTo>
                <a:cubicBezTo>
                  <a:pt x="2044347" y="1108636"/>
                  <a:pt x="2049042" y="1103179"/>
                  <a:pt x="2052975" y="1097280"/>
                </a:cubicBezTo>
                <a:cubicBezTo>
                  <a:pt x="2059078" y="1078970"/>
                  <a:pt x="2059737" y="1074211"/>
                  <a:pt x="2070673" y="1055985"/>
                </a:cubicBezTo>
                <a:cubicBezTo>
                  <a:pt x="2077969" y="1043826"/>
                  <a:pt x="2086975" y="1032749"/>
                  <a:pt x="2094271" y="1020589"/>
                </a:cubicBezTo>
                <a:cubicBezTo>
                  <a:pt x="2109761" y="994772"/>
                  <a:pt x="2126227" y="965035"/>
                  <a:pt x="2147365" y="943897"/>
                </a:cubicBezTo>
                <a:cubicBezTo>
                  <a:pt x="2159164" y="932098"/>
                  <a:pt x="2168878" y="917757"/>
                  <a:pt x="2182761" y="908501"/>
                </a:cubicBezTo>
                <a:cubicBezTo>
                  <a:pt x="2188660" y="904568"/>
                  <a:pt x="2195012" y="901241"/>
                  <a:pt x="2200459" y="896702"/>
                </a:cubicBezTo>
                <a:cubicBezTo>
                  <a:pt x="2206868" y="891361"/>
                  <a:pt x="2213035" y="885590"/>
                  <a:pt x="2218157" y="879004"/>
                </a:cubicBezTo>
                <a:cubicBezTo>
                  <a:pt x="2226863" y="867811"/>
                  <a:pt x="2229955" y="851474"/>
                  <a:pt x="2241754" y="843608"/>
                </a:cubicBezTo>
                <a:cubicBezTo>
                  <a:pt x="2253553" y="835742"/>
                  <a:pt x="2265807" y="828519"/>
                  <a:pt x="2277151" y="820011"/>
                </a:cubicBezTo>
                <a:cubicBezTo>
                  <a:pt x="2306420" y="798059"/>
                  <a:pt x="2292567" y="807767"/>
                  <a:pt x="2318446" y="790514"/>
                </a:cubicBezTo>
                <a:lnTo>
                  <a:pt x="2342043" y="755118"/>
                </a:lnTo>
                <a:cubicBezTo>
                  <a:pt x="2354932" y="735784"/>
                  <a:pt x="2346752" y="737420"/>
                  <a:pt x="2359741" y="7374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7589" y="18016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C≤1</a:t>
            </a:r>
            <a:endParaRPr lang="en-US" dirty="0"/>
          </a:p>
        </p:txBody>
      </p:sp>
      <p:sp>
        <p:nvSpPr>
          <p:cNvPr id="12" name="5-Point Star 11"/>
          <p:cNvSpPr/>
          <p:nvPr/>
        </p:nvSpPr>
        <p:spPr>
          <a:xfrm>
            <a:off x="4210786" y="3108964"/>
            <a:ext cx="386139" cy="3303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5892102" y="3768708"/>
            <a:ext cx="386139" cy="3303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00892" y="261476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C≤2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78704" y="332268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C≤1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8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8855"/>
            <a:ext cx="8229600" cy="3082636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sz="2400" dirty="0" smtClean="0"/>
              <a:t>offline, simulated exploration of state space by generating successors of already-explored states (</a:t>
            </a:r>
            <a:r>
              <a:rPr lang="en-US" sz="2400" dirty="0" err="1" smtClean="0"/>
              <a:t>a.k.a.~</a:t>
            </a:r>
            <a:r>
              <a:rPr lang="en-US" sz="2400" dirty="0" err="1" smtClean="0">
                <a:solidFill>
                  <a:srgbClr val="FF0000"/>
                </a:solidFill>
              </a:rPr>
              <a:t>expanding</a:t>
            </a:r>
            <a:r>
              <a:rPr lang="en-US" sz="2400" dirty="0" smtClean="0"/>
              <a:t> states)</a:t>
            </a:r>
          </a:p>
          <a:p>
            <a:r>
              <a:rPr lang="en-US" dirty="0" smtClean="0"/>
              <a:t>A </a:t>
            </a:r>
            <a:r>
              <a:rPr lang="en-US" dirty="0"/>
              <a:t>search strategy is defined by picking the </a:t>
            </a:r>
            <a:r>
              <a:rPr lang="en-US" dirty="0">
                <a:solidFill>
                  <a:srgbClr val="FF0000"/>
                </a:solidFill>
              </a:rPr>
              <a:t>order of node </a:t>
            </a:r>
            <a:r>
              <a:rPr lang="en-US" dirty="0" smtClean="0">
                <a:solidFill>
                  <a:srgbClr val="FF0000"/>
                </a:solidFill>
              </a:rPr>
              <a:t>expansion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Tree search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60" y="1094314"/>
            <a:ext cx="8277740" cy="253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5345"/>
            <a:ext cx="8229600" cy="367145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Idea: use an </a:t>
            </a:r>
            <a:r>
              <a:rPr lang="en-US" sz="2400" dirty="0">
                <a:solidFill>
                  <a:srgbClr val="FF0000"/>
                </a:solidFill>
              </a:rPr>
              <a:t>evaluation function</a:t>
            </a:r>
            <a:r>
              <a:rPr lang="en-US" sz="2400" dirty="0"/>
              <a:t> </a:t>
            </a:r>
            <a:r>
              <a:rPr lang="en-US" sz="2400" i="1" dirty="0"/>
              <a:t>f(n) </a:t>
            </a:r>
            <a:r>
              <a:rPr lang="en-US" sz="2400" dirty="0"/>
              <a:t>for each node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estimate of "desirability</a:t>
            </a:r>
            <a:r>
              <a:rPr lang="en-US" sz="2000" dirty="0" smtClean="0"/>
              <a:t>"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000" dirty="0"/>
              <a:t>Expand most desirable unexpanded </a:t>
            </a:r>
            <a:r>
              <a:rPr lang="en-US" sz="2000" dirty="0" smtClean="0"/>
              <a:t>node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Char char="à"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Implementation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Order the nodes in fringe in decreasing order of desirability
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Special cases: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Greedy </a:t>
            </a:r>
            <a:r>
              <a:rPr lang="en-US" sz="2000" dirty="0"/>
              <a:t>best-first search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</a:t>
            </a:r>
            <a:r>
              <a:rPr lang="en-US" sz="2000" baseline="30000" dirty="0"/>
              <a:t>*</a:t>
            </a:r>
            <a:r>
              <a:rPr lang="en-US" sz="2000" dirty="0"/>
              <a:t> </a:t>
            </a:r>
            <a:r>
              <a:rPr lang="en-US" sz="2000" dirty="0" smtClean="0"/>
              <a:t>search</a:t>
            </a:r>
            <a:endParaRPr lang="en-US" sz="20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25662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6127"/>
            <a:ext cx="8229600" cy="3519055"/>
          </a:xfrm>
        </p:spPr>
        <p:txBody>
          <a:bodyPr>
            <a:normAutofit/>
          </a:bodyPr>
          <a:lstStyle/>
          <a:p>
            <a:r>
              <a:rPr lang="en-US" dirty="0"/>
              <a:t>Evaluation function </a:t>
            </a:r>
            <a:r>
              <a:rPr lang="en-US" i="1" dirty="0"/>
              <a:t>f(n) = h(n)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euristic)</a:t>
            </a:r>
          </a:p>
          <a:p>
            <a:pPr marL="457200" lvl="1" indent="0">
              <a:buNone/>
            </a:pPr>
            <a:r>
              <a:rPr lang="en-US" dirty="0"/>
              <a:t>= estimate of cost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 smtClean="0"/>
              <a:t>goal</a:t>
            </a:r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i="1" dirty="0" err="1" smtClean="0"/>
              <a:t>h</a:t>
            </a:r>
            <a:r>
              <a:rPr lang="en-US" i="1" baseline="-25000" dirty="0" err="1" smtClean="0"/>
              <a:t>SLD</a:t>
            </a:r>
            <a:r>
              <a:rPr lang="en-US" i="1" dirty="0" smtClean="0"/>
              <a:t>(n</a:t>
            </a:r>
            <a:r>
              <a:rPr lang="en-US" i="1" dirty="0"/>
              <a:t>)</a:t>
            </a:r>
            <a:r>
              <a:rPr lang="en-US" dirty="0"/>
              <a:t> = straight-line distance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dirty="0" smtClean="0"/>
              <a:t>Bucharest</a:t>
            </a:r>
          </a:p>
          <a:p>
            <a:r>
              <a:rPr lang="en-US" dirty="0" smtClean="0"/>
              <a:t>Greedy </a:t>
            </a:r>
            <a:r>
              <a:rPr lang="en-US" dirty="0"/>
              <a:t>best-first search expands the node that </a:t>
            </a:r>
            <a:r>
              <a:rPr lang="en-US" dirty="0">
                <a:solidFill>
                  <a:srgbClr val="FF0000"/>
                </a:solidFill>
              </a:rPr>
              <a:t>appears</a:t>
            </a:r>
            <a:r>
              <a:rPr lang="en-US" dirty="0"/>
              <a:t> to be closest to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57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Romania with step costs in km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23" y="1094314"/>
            <a:ext cx="7127475" cy="362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9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Greedy best-first search example</a:t>
            </a:r>
          </a:p>
        </p:txBody>
      </p:sp>
      <p:pic>
        <p:nvPicPr>
          <p:cNvPr id="10244" name="Picture 4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467350" cy="1493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8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42853</TotalTime>
  <Words>820</Words>
  <Application>Microsoft Office PowerPoint</Application>
  <PresentationFormat>On-screen Show (16:9)</PresentationFormat>
  <Paragraphs>210</Paragraphs>
  <Slides>37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UM-coursera-052814</vt:lpstr>
      <vt:lpstr>Custom Design</vt:lpstr>
      <vt:lpstr>AI</vt:lpstr>
      <vt:lpstr>Artificial Intelligence</vt:lpstr>
      <vt:lpstr>Outline</vt:lpstr>
      <vt:lpstr>Drawbacks of UCS</vt:lpstr>
      <vt:lpstr>Review: Tree search</vt:lpstr>
      <vt:lpstr>Best-first search</vt:lpstr>
      <vt:lpstr>Greedy best-first search</vt:lpstr>
      <vt:lpstr>Romania with step costs in km</vt:lpstr>
      <vt:lpstr>Greedy best-first search example</vt:lpstr>
      <vt:lpstr>Greedy best-first search example</vt:lpstr>
      <vt:lpstr>Properties of greedy best-first search</vt:lpstr>
      <vt:lpstr>A* search</vt:lpstr>
      <vt:lpstr>Romania with step costs in km</vt:lpstr>
      <vt:lpstr>SLD Values to Bucharest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Demo</vt:lpstr>
      <vt:lpstr>Demo</vt:lpstr>
      <vt:lpstr>Other Demos</vt:lpstr>
      <vt:lpstr>Admissible heuristics</vt:lpstr>
      <vt:lpstr>Optimality of A* (proof)</vt:lpstr>
      <vt:lpstr>Optimality of A* (proof)</vt:lpstr>
      <vt:lpstr>Consistent heuristics</vt:lpstr>
      <vt:lpstr>Optimality of A*</vt:lpstr>
      <vt:lpstr>Properties of A*</vt:lpstr>
      <vt:lpstr>Admissible heuristics</vt:lpstr>
      <vt:lpstr>Admissible heuristics</vt:lpstr>
      <vt:lpstr>Finding a route from the East Coast to LA</vt:lpstr>
      <vt:lpstr>Dominance</vt:lpstr>
      <vt:lpstr>Relaxed problems</vt:lpstr>
      <vt:lpstr>PowerPoint Presentation</vt:lpstr>
      <vt:lpstr>Summary</vt:lpstr>
      <vt:lpstr>AI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498</cp:revision>
  <dcterms:created xsi:type="dcterms:W3CDTF">2014-05-29T18:54:38Z</dcterms:created>
  <dcterms:modified xsi:type="dcterms:W3CDTF">2017-09-02T15:23:12Z</dcterms:modified>
</cp:coreProperties>
</file>