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29"/>
  </p:notesMasterIdLst>
  <p:sldIdLst>
    <p:sldId id="616" r:id="rId3"/>
    <p:sldId id="882" r:id="rId4"/>
    <p:sldId id="883" r:id="rId5"/>
    <p:sldId id="884" r:id="rId6"/>
    <p:sldId id="901" r:id="rId7"/>
    <p:sldId id="885" r:id="rId8"/>
    <p:sldId id="886" r:id="rId9"/>
    <p:sldId id="887" r:id="rId10"/>
    <p:sldId id="888" r:id="rId11"/>
    <p:sldId id="889" r:id="rId12"/>
    <p:sldId id="904" r:id="rId13"/>
    <p:sldId id="890" r:id="rId14"/>
    <p:sldId id="891" r:id="rId15"/>
    <p:sldId id="892" r:id="rId16"/>
    <p:sldId id="893" r:id="rId17"/>
    <p:sldId id="894" r:id="rId18"/>
    <p:sldId id="895" r:id="rId19"/>
    <p:sldId id="896" r:id="rId20"/>
    <p:sldId id="897" r:id="rId21"/>
    <p:sldId id="898" r:id="rId22"/>
    <p:sldId id="906" r:id="rId23"/>
    <p:sldId id="902" r:id="rId24"/>
    <p:sldId id="903" r:id="rId25"/>
    <p:sldId id="905" r:id="rId26"/>
    <p:sldId id="900" r:id="rId27"/>
    <p:sldId id="899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399" autoAdjust="0"/>
  </p:normalViewPr>
  <p:slideViewPr>
    <p:cSldViewPr snapToGrid="0" snapToObjects="1">
      <p:cViewPr varScale="1">
        <p:scale>
          <a:sx n="156" d="100"/>
          <a:sy n="156" d="100"/>
        </p:scale>
        <p:origin x="-96" y="-3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EA1A07B-AF06-4264-B595-F468AAA2A59C}" type="slidenum">
              <a:rPr lang="en-US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191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4B8340B-73CB-484B-B32C-79FD9A8B4D10}" type="slidenum">
              <a:rPr lang="en-US" altLang="en-US" smtClean="0"/>
              <a:pPr eaLnBrk="1" hangingPunct="1"/>
              <a:t>13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77290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C3F0D15-31FD-400B-B92B-646D6DFEFC3B}" type="slidenum">
              <a:rPr lang="en-US" altLang="en-US" smtClean="0"/>
              <a:pPr eaLnBrk="1" hangingPunct="1"/>
              <a:t>14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86929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EADEB54-90AF-4AAA-BDBE-613D20374E51}" type="slidenum">
              <a:rPr lang="en-US" altLang="en-US" smtClean="0"/>
              <a:pPr eaLnBrk="1" hangingPunct="1"/>
              <a:t>15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8516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5CB0AB7-CBD6-4684-84CD-A11F0D4A683A}" type="slidenum">
              <a:rPr lang="en-US" altLang="en-US" smtClean="0"/>
              <a:pPr eaLnBrk="1" hangingPunct="1"/>
              <a:t>16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75738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2F3AA2D-7FF2-41A5-A2F1-924EDF567F4B}" type="slidenum">
              <a:rPr lang="en-US" altLang="en-US" smtClean="0"/>
              <a:pPr eaLnBrk="1" hangingPunct="1"/>
              <a:t>17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52789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C118142-A1AE-45C7-852A-869B35FA37DE}" type="slidenum">
              <a:rPr lang="en-US" altLang="en-US" smtClean="0"/>
              <a:pPr eaLnBrk="1" hangingPunct="1"/>
              <a:t>18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49741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EA52FB4-B3C4-4DE9-BECC-C505BCAC77EB}" type="slidenum">
              <a:rPr lang="en-US" altLang="en-US" smtClean="0"/>
              <a:pPr eaLnBrk="1" hangingPunct="1"/>
              <a:t>19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2906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87616C4-A6A7-40FD-BAC5-F1C349B89F5F}" type="slidenum">
              <a:rPr lang="en-US" altLang="en-US" smtClean="0"/>
              <a:pPr eaLnBrk="1" hangingPunct="1"/>
              <a:t>20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71890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9B9D2D8-5BFD-4ADE-B161-780635C96625}" type="slidenum">
              <a:rPr lang="en-US" altLang="en-US" smtClean="0"/>
              <a:pPr eaLnBrk="1" hangingPunct="1"/>
              <a:t>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14345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BB2CDDD-E353-4C13-9497-03E5B78B6814}" type="slidenum">
              <a:rPr lang="en-US" altLang="en-US" smtClean="0"/>
              <a:pPr eaLnBrk="1" hangingPunct="1"/>
              <a:t>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72471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3EDA9B3-FE8F-415A-BAD5-7A2533D332CF}" type="slidenum">
              <a:rPr lang="en-US" altLang="en-US" smtClean="0"/>
              <a:pPr eaLnBrk="1" hangingPunct="1"/>
              <a:t>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23197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5D179EA-3301-4F3C-B60D-2B24020E646E}" type="slidenum">
              <a:rPr lang="en-US" altLang="en-US" smtClean="0"/>
              <a:pPr eaLnBrk="1" hangingPunct="1"/>
              <a:t>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57853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74FB343-1756-4AB7-AAFF-551A13604D81}" type="slidenum">
              <a:rPr lang="en-US" altLang="en-US" smtClean="0"/>
              <a:pPr eaLnBrk="1" hangingPunct="1"/>
              <a:t>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08914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09B8701-5F90-45B4-8EE3-2226680D8B47}" type="slidenum">
              <a:rPr lang="en-US" altLang="en-US" smtClean="0"/>
              <a:pPr eaLnBrk="1" hangingPunct="1"/>
              <a:t>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53674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3314011-DE4A-4CEC-9767-4498D5A9C71C}" type="slidenum">
              <a:rPr lang="en-US" altLang="en-US" smtClean="0"/>
              <a:pPr eaLnBrk="1" hangingPunct="1"/>
              <a:t>10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29986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FEC5E26-634A-4AAD-AC2E-46B38B70F736}" type="slidenum">
              <a:rPr lang="en-US" altLang="en-US" smtClean="0"/>
              <a:pPr eaLnBrk="1" hangingPunct="1"/>
              <a:t>12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9857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liplab.org/~jfran/ptojs/queens_ui/queens_ui.html" TargetMode="External"/><Relationship Id="rId2" Type="http://schemas.openxmlformats.org/officeDocument/2006/relationships/hyperlink" Target="http://eightqueen.becher-sundstroem.d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xcar2d.com/about.html" TargetMode="External"/><Relationship Id="rId2" Type="http://schemas.openxmlformats.org/officeDocument/2006/relationships/hyperlink" Target="http://www.boxcar2d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projectspot.com/tutorial-post/simulated-annealing-algorithm-for-beginners/6" TargetMode="External"/><Relationship Id="rId2" Type="http://schemas.openxmlformats.org/officeDocument/2006/relationships/hyperlink" Target="http://math.hws.edu/eck/jsdemo/jsGeneticAlgorith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enetic-algorithms-explained.appspot.com/" TargetMode="External"/><Relationship Id="rId5" Type="http://schemas.openxmlformats.org/officeDocument/2006/relationships/hyperlink" Target="http://www.theprojectspot.com/tutorials/page/2" TargetMode="External"/><Relationship Id="rId4" Type="http://schemas.openxmlformats.org/officeDocument/2006/relationships/hyperlink" Target="http://www.theprojectspot.com/tutorial-post/applying-a-genetic-algorithm-to-the-travelling-salesman-problem/5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AI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Hill-climbing search: 8-queens problem</a:t>
            </a:r>
          </a:p>
        </p:txBody>
      </p:sp>
      <p:pic>
        <p:nvPicPr>
          <p:cNvPr id="10243" name="Picture 4" descr="8queens-local-minim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057919"/>
            <a:ext cx="3733800" cy="3039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6"/>
          <p:cNvSpPr>
            <a:spLocks noChangeArrowheads="1"/>
          </p:cNvSpPr>
          <p:nvPr/>
        </p:nvSpPr>
        <p:spPr bwMode="auto">
          <a:xfrm>
            <a:off x="457200" y="3600451"/>
            <a:ext cx="8229600" cy="99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en-US" sz="2800"/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3200"/>
              <a:t>A local minimum with </a:t>
            </a:r>
            <a:r>
              <a:rPr lang="en-US" altLang="en-US" sz="3200" i="1"/>
              <a:t>h = 1</a:t>
            </a:r>
            <a:endParaRPr lang="en-US" altLang="en-US" sz="3200"/>
          </a:p>
        </p:txBody>
      </p:sp>
    </p:spTree>
    <p:extLst>
      <p:ext uri="{BB962C8B-B14F-4D97-AF65-F5344CB8AC3E}">
        <p14:creationId xmlns:p14="http://schemas.microsoft.com/office/powerpoint/2010/main" val="227568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http://eightqueen.becher-sundstroem.de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http://cliplab.org/~</a:t>
            </a:r>
            <a:r>
              <a:rPr lang="en-US" dirty="0" smtClean="0">
                <a:hlinkClick r:id="rId3"/>
              </a:rPr>
              <a:t>jfran/ptojs/queens_ui/queens_ui.html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692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4315"/>
            <a:ext cx="8229600" cy="3170430"/>
          </a:xfrm>
        </p:spPr>
        <p:txBody>
          <a:bodyPr/>
          <a:lstStyle/>
          <a:p>
            <a:r>
              <a:rPr lang="en-US" altLang="en-US" sz="2400" dirty="0" smtClean="0"/>
              <a:t>Idea: escape local maxima by allowing some "bad" moves but </a:t>
            </a:r>
            <a:r>
              <a:rPr lang="en-US" altLang="en-US" sz="2400" dirty="0" smtClean="0">
                <a:solidFill>
                  <a:srgbClr val="FF0000"/>
                </a:solidFill>
              </a:rPr>
              <a:t>gradually decrease</a:t>
            </a:r>
            <a:r>
              <a:rPr lang="en-US" altLang="en-US" sz="2400" dirty="0" smtClean="0"/>
              <a:t> their frequency</a:t>
            </a:r>
          </a:p>
          <a:p>
            <a:endParaRPr lang="en-US" altLang="en-US" sz="2400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Simulated annealing search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573" y="1948885"/>
            <a:ext cx="5528198" cy="311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78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6612" y="392471"/>
            <a:ext cx="9016832" cy="70184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Properties of simulated annealing search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42" y="1148410"/>
            <a:ext cx="7185730" cy="37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640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9849"/>
            <a:ext cx="8229600" cy="335481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Keep track of </a:t>
            </a:r>
            <a:r>
              <a:rPr lang="en-US" sz="2400" i="1" dirty="0"/>
              <a:t>k</a:t>
            </a:r>
            <a:r>
              <a:rPr lang="en-US" sz="2400" dirty="0"/>
              <a:t> states rather than just </a:t>
            </a:r>
            <a:r>
              <a:rPr lang="en-US" sz="2400" dirty="0" smtClean="0"/>
              <a:t>one</a:t>
            </a:r>
          </a:p>
          <a:p>
            <a:pPr>
              <a:defRPr/>
            </a:pPr>
            <a:r>
              <a:rPr lang="en-US" sz="2400" i="1" dirty="0" smtClean="0"/>
              <a:t>k</a:t>
            </a:r>
            <a:r>
              <a:rPr lang="en-US" sz="2400" dirty="0" smtClean="0"/>
              <a:t> is called the </a:t>
            </a:r>
            <a:r>
              <a:rPr lang="en-US" sz="2400" dirty="0" smtClean="0">
                <a:solidFill>
                  <a:srgbClr val="FF0000"/>
                </a:solidFill>
              </a:rPr>
              <a:t>beam width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z="2400" dirty="0" smtClean="0"/>
              <a:t>Start </a:t>
            </a:r>
            <a:r>
              <a:rPr lang="en-US" sz="2400" dirty="0"/>
              <a:t>with </a:t>
            </a:r>
            <a:r>
              <a:rPr lang="en-US" sz="2400" i="1" dirty="0"/>
              <a:t>k</a:t>
            </a:r>
            <a:r>
              <a:rPr lang="en-US" sz="2400" dirty="0"/>
              <a:t> randomly generated </a:t>
            </a:r>
            <a:r>
              <a:rPr lang="en-US" sz="2400" dirty="0" smtClean="0"/>
              <a:t>states</a:t>
            </a:r>
            <a:endParaRPr lang="en-US" sz="2400" dirty="0"/>
          </a:p>
          <a:p>
            <a:pPr>
              <a:defRPr/>
            </a:pPr>
            <a:r>
              <a:rPr lang="en-US" sz="2400" dirty="0" smtClean="0"/>
              <a:t>At </a:t>
            </a:r>
            <a:r>
              <a:rPr lang="en-US" sz="2400" dirty="0"/>
              <a:t>each iteration, all the successors of all </a:t>
            </a:r>
            <a:r>
              <a:rPr lang="en-US" sz="2400" i="1" dirty="0"/>
              <a:t>k</a:t>
            </a:r>
            <a:r>
              <a:rPr lang="en-US" sz="2400" dirty="0"/>
              <a:t> states are </a:t>
            </a:r>
            <a:r>
              <a:rPr lang="en-US" sz="2400" dirty="0" smtClean="0"/>
              <a:t>generated</a:t>
            </a:r>
            <a:endParaRPr lang="en-US" sz="2400" dirty="0"/>
          </a:p>
          <a:p>
            <a:pPr>
              <a:defRPr/>
            </a:pPr>
            <a:r>
              <a:rPr lang="en-US" sz="2400" dirty="0" smtClean="0"/>
              <a:t>If </a:t>
            </a:r>
            <a:r>
              <a:rPr lang="en-US" sz="2400" dirty="0"/>
              <a:t>any one is a goal state, stop; else select the </a:t>
            </a:r>
            <a:r>
              <a:rPr lang="en-US" sz="2400" i="1" dirty="0"/>
              <a:t>k</a:t>
            </a:r>
            <a:r>
              <a:rPr lang="en-US" sz="2400" dirty="0"/>
              <a:t> best successors from the complete list and repeat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Local </a:t>
            </a:r>
            <a:r>
              <a:rPr lang="en-US" altLang="en-US" dirty="0" smtClean="0"/>
              <a:t>Beam </a:t>
            </a:r>
            <a:r>
              <a:rPr lang="en-US" altLang="en-US" dirty="0"/>
              <a:t>S</a:t>
            </a:r>
            <a:r>
              <a:rPr lang="en-US" altLang="en-US" dirty="0" smtClean="0"/>
              <a:t>earch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056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68737"/>
            <a:ext cx="8229600" cy="360915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 smtClean="0"/>
              <a:t>A successor state is generated by combining two parent states</a:t>
            </a:r>
          </a:p>
          <a:p>
            <a:pPr>
              <a:lnSpc>
                <a:spcPct val="110000"/>
              </a:lnSpc>
            </a:pPr>
            <a:r>
              <a:rPr lang="en-US" altLang="en-US" sz="2400" dirty="0" smtClean="0"/>
              <a:t>Start with </a:t>
            </a:r>
            <a:r>
              <a:rPr lang="en-US" altLang="en-US" sz="2400" i="1" dirty="0" smtClean="0"/>
              <a:t>k</a:t>
            </a:r>
            <a:r>
              <a:rPr lang="en-US" altLang="en-US" sz="2400" dirty="0" smtClean="0"/>
              <a:t> randomly generated states (</a:t>
            </a:r>
            <a:r>
              <a:rPr lang="en-US" altLang="en-US" sz="2400" dirty="0" smtClean="0">
                <a:solidFill>
                  <a:srgbClr val="FF0000"/>
                </a:solidFill>
              </a:rPr>
              <a:t>population</a:t>
            </a:r>
            <a:r>
              <a:rPr lang="en-US" altLang="en-US" sz="2400" dirty="0" smtClean="0"/>
              <a:t>)</a:t>
            </a:r>
          </a:p>
          <a:p>
            <a:pPr>
              <a:lnSpc>
                <a:spcPct val="110000"/>
              </a:lnSpc>
            </a:pPr>
            <a:r>
              <a:rPr lang="en-US" altLang="en-US" sz="2400" dirty="0" smtClean="0"/>
              <a:t>A state is represented as a string over a finite alphabet (often a string of 0s and 1s)</a:t>
            </a:r>
          </a:p>
          <a:p>
            <a:pPr>
              <a:lnSpc>
                <a:spcPct val="110000"/>
              </a:lnSpc>
            </a:pPr>
            <a:r>
              <a:rPr lang="en-US" altLang="en-US" sz="2400" dirty="0" smtClean="0"/>
              <a:t>Evaluation function (</a:t>
            </a:r>
            <a:r>
              <a:rPr lang="en-US" altLang="en-US" sz="2400" dirty="0" smtClean="0">
                <a:solidFill>
                  <a:srgbClr val="FF0000"/>
                </a:solidFill>
              </a:rPr>
              <a:t>fitness function</a:t>
            </a:r>
            <a:r>
              <a:rPr lang="en-US" altLang="en-US" sz="2400" dirty="0" smtClean="0"/>
              <a:t>). Higher values for better states.</a:t>
            </a:r>
          </a:p>
          <a:p>
            <a:pPr>
              <a:lnSpc>
                <a:spcPct val="110000"/>
              </a:lnSpc>
            </a:pPr>
            <a:r>
              <a:rPr lang="en-US" altLang="en-US" sz="2400" dirty="0" smtClean="0"/>
              <a:t>Produce the next generation of states by </a:t>
            </a:r>
            <a:r>
              <a:rPr lang="en-US" altLang="en-US" sz="2400" dirty="0" smtClean="0">
                <a:solidFill>
                  <a:srgbClr val="FF0000"/>
                </a:solidFill>
              </a:rPr>
              <a:t>selection</a:t>
            </a:r>
            <a:r>
              <a:rPr lang="en-US" altLang="en-US" sz="2400" dirty="0" smtClean="0"/>
              <a:t>, </a:t>
            </a:r>
            <a:r>
              <a:rPr lang="en-US" altLang="en-US" sz="2400" dirty="0" smtClean="0">
                <a:solidFill>
                  <a:srgbClr val="FF0000"/>
                </a:solidFill>
              </a:rPr>
              <a:t>crossover</a:t>
            </a:r>
            <a:r>
              <a:rPr lang="en-US" altLang="en-US" sz="2400" dirty="0" smtClean="0"/>
              <a:t>, and </a:t>
            </a:r>
            <a:r>
              <a:rPr lang="en-US" altLang="en-US" sz="2400" dirty="0" smtClean="0">
                <a:solidFill>
                  <a:srgbClr val="FF0000"/>
                </a:solidFill>
              </a:rPr>
              <a:t>mutation</a:t>
            </a:r>
            <a:r>
              <a:rPr lang="en-US" altLang="en-US" sz="2400" dirty="0" smtClean="0"/>
              <a:t>.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Genetic algorithms</a:t>
            </a:r>
          </a:p>
        </p:txBody>
      </p:sp>
    </p:spTree>
    <p:extLst>
      <p:ext uri="{BB962C8B-B14F-4D97-AF65-F5344CB8AC3E}">
        <p14:creationId xmlns:p14="http://schemas.microsoft.com/office/powerpoint/2010/main" val="27160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What is the fitness function?</a:t>
            </a:r>
          </a:p>
          <a:p>
            <a:pPr>
              <a:defRPr/>
            </a:pPr>
            <a:r>
              <a:rPr lang="en-US" dirty="0" smtClean="0"/>
              <a:t>How is an individual represented?</a:t>
            </a:r>
          </a:p>
          <a:p>
            <a:pPr lvl="1">
              <a:defRPr/>
            </a:pPr>
            <a:r>
              <a:rPr lang="en-US" dirty="0" smtClean="0"/>
              <a:t>Using a string over a finite alphabet.</a:t>
            </a:r>
          </a:p>
          <a:p>
            <a:pPr lvl="1">
              <a:defRPr/>
            </a:pPr>
            <a:r>
              <a:rPr lang="en-US" dirty="0" smtClean="0"/>
              <a:t>Each element of the string is a </a:t>
            </a:r>
            <a:r>
              <a:rPr lang="en-US" dirty="0" smtClean="0">
                <a:solidFill>
                  <a:srgbClr val="FF0000"/>
                </a:solidFill>
              </a:rPr>
              <a:t>gene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/>
              <a:t>How are individuals selected?</a:t>
            </a:r>
          </a:p>
          <a:p>
            <a:pPr lvl="1">
              <a:defRPr/>
            </a:pPr>
            <a:r>
              <a:rPr lang="en-US" dirty="0" smtClean="0"/>
              <a:t>Randomly, with probability of selection proportional to fitness</a:t>
            </a:r>
          </a:p>
          <a:p>
            <a:pPr lvl="1">
              <a:defRPr/>
            </a:pPr>
            <a:r>
              <a:rPr lang="en-US" dirty="0" smtClean="0"/>
              <a:t>Usually, selection is done with </a:t>
            </a:r>
            <a:r>
              <a:rPr lang="en-US" dirty="0" smtClean="0">
                <a:solidFill>
                  <a:srgbClr val="FF0000"/>
                </a:solidFill>
              </a:rPr>
              <a:t>replacement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/>
              <a:t>How do individuals reproduce?</a:t>
            </a:r>
          </a:p>
          <a:p>
            <a:pPr lvl="1">
              <a:defRPr/>
            </a:pPr>
            <a:r>
              <a:rPr lang="en-US" dirty="0" smtClean="0"/>
              <a:t>Through crossover and mutation</a:t>
            </a:r>
            <a:endParaRPr lang="en-US" dirty="0"/>
          </a:p>
        </p:txBody>
      </p:sp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Genetic algorithms contd.</a:t>
            </a:r>
          </a:p>
        </p:txBody>
      </p:sp>
    </p:spTree>
    <p:extLst>
      <p:ext uri="{BB962C8B-B14F-4D97-AF65-F5344CB8AC3E}">
        <p14:creationId xmlns:p14="http://schemas.microsoft.com/office/powerpoint/2010/main" val="162125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1"/>
          <p:cNvSpPr>
            <a:spLocks noGrp="1"/>
          </p:cNvSpPr>
          <p:nvPr>
            <p:ph idx="1"/>
          </p:nvPr>
        </p:nvSpPr>
        <p:spPr>
          <a:xfrm>
            <a:off x="457200" y="1335025"/>
            <a:ext cx="8229600" cy="3297936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Choose initial population (usually random)</a:t>
            </a:r>
          </a:p>
          <a:p>
            <a:r>
              <a:rPr lang="en-US" altLang="en-US" dirty="0" smtClean="0"/>
              <a:t>Repeat (until terminated)</a:t>
            </a:r>
          </a:p>
          <a:p>
            <a:pPr lvl="1"/>
            <a:r>
              <a:rPr lang="en-US" altLang="en-US" dirty="0" smtClean="0"/>
              <a:t>Evaluate each individual's fitness</a:t>
            </a:r>
          </a:p>
          <a:p>
            <a:pPr lvl="1"/>
            <a:r>
              <a:rPr lang="en-US" altLang="en-US" dirty="0" smtClean="0"/>
              <a:t>Select pairs to mate</a:t>
            </a:r>
          </a:p>
          <a:p>
            <a:pPr lvl="1"/>
            <a:r>
              <a:rPr lang="en-US" altLang="en-US" dirty="0" smtClean="0"/>
              <a:t>Replenish population (next-generation)</a:t>
            </a:r>
          </a:p>
          <a:p>
            <a:pPr lvl="2"/>
            <a:r>
              <a:rPr lang="en-US" altLang="en-US" dirty="0" smtClean="0"/>
              <a:t>Apply crossover</a:t>
            </a:r>
          </a:p>
          <a:p>
            <a:pPr lvl="2"/>
            <a:r>
              <a:rPr lang="en-US" altLang="en-US" dirty="0" smtClean="0"/>
              <a:t>Apply mutation</a:t>
            </a:r>
          </a:p>
          <a:p>
            <a:pPr lvl="1"/>
            <a:r>
              <a:rPr lang="en-US" altLang="en-US" dirty="0" smtClean="0"/>
              <a:t>Check for termination criteria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dirty="0" smtClean="0"/>
              <a:t>GA</a:t>
            </a:r>
            <a:r>
              <a:rPr lang="en-US" dirty="0" smtClean="0"/>
              <a:t> </a:t>
            </a:r>
            <a:r>
              <a:rPr lang="en-US" dirty="0" smtClean="0"/>
              <a:t>Pseudocode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28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122308"/>
            <a:ext cx="8432800" cy="701843"/>
          </a:xfrm>
        </p:spPr>
        <p:txBody>
          <a:bodyPr/>
          <a:lstStyle/>
          <a:p>
            <a:r>
              <a:rPr lang="en-US" altLang="en-US" dirty="0" smtClean="0"/>
              <a:t>Genetic Algorithms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73" y="720436"/>
            <a:ext cx="77202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45" y="4200993"/>
            <a:ext cx="6683929" cy="825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556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502894"/>
            <a:ext cx="8229600" cy="1451372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 dirty="0" smtClean="0"/>
              <a:t>Fitness function: number of non-attacking pairs of queens (min = 0, max = 8 </a:t>
            </a:r>
            <a:r>
              <a:rPr lang="en-US" altLang="en-US" sz="2400" dirty="0" smtClean="0">
                <a:cs typeface="Arial" pitchFamily="34" charset="0"/>
              </a:rPr>
              <a:t>× </a:t>
            </a:r>
            <a:r>
              <a:rPr lang="en-US" altLang="en-US" sz="2400" dirty="0" smtClean="0"/>
              <a:t>7/2 = 28)</a:t>
            </a:r>
          </a:p>
          <a:p>
            <a:r>
              <a:rPr lang="en-US" altLang="en-US" sz="2400" dirty="0" smtClean="0"/>
              <a:t>24/(24+23+20+11) = 31%</a:t>
            </a:r>
          </a:p>
          <a:p>
            <a:r>
              <a:rPr lang="en-US" altLang="en-US" sz="2400" dirty="0" smtClean="0"/>
              <a:t>23/(24+23+20+11) = 29% etc.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Genetic algorithms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637" y="1024622"/>
            <a:ext cx="6897914" cy="253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208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Artificial Intelligence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8.2.6.</a:t>
            </a:r>
          </a:p>
          <a:p>
            <a:pPr eaLnBrk="1" hangingPunct="1"/>
            <a:r>
              <a:rPr lang="en-US" altLang="en-US" smtClean="0"/>
              <a:t>Advanced </a:t>
            </a:r>
            <a:r>
              <a:rPr lang="en-US" altLang="en-US" dirty="0" smtClean="0"/>
              <a:t>Search (</a:t>
            </a:r>
            <a:r>
              <a:rPr lang="en-US" altLang="en-US" dirty="0" err="1" smtClean="0"/>
              <a:t>Ch</a:t>
            </a:r>
            <a:r>
              <a:rPr lang="en-US" altLang="en-US" dirty="0" smtClean="0"/>
              <a:t> 4) Part 2</a:t>
            </a:r>
          </a:p>
        </p:txBody>
      </p:sp>
    </p:spTree>
    <p:extLst>
      <p:ext uri="{BB962C8B-B14F-4D97-AF65-F5344CB8AC3E}">
        <p14:creationId xmlns:p14="http://schemas.microsoft.com/office/powerpoint/2010/main" val="48844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1"/>
          <p:cNvSpPr>
            <a:spLocks noGrp="1"/>
          </p:cNvSpPr>
          <p:nvPr>
            <p:ph idx="1"/>
          </p:nvPr>
        </p:nvSpPr>
        <p:spPr>
          <a:xfrm>
            <a:off x="457200" y="1310853"/>
            <a:ext cx="8229600" cy="357287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sz="2800" dirty="0" smtClean="0"/>
              <a:t>Simple or generational GAs replace entire population</a:t>
            </a:r>
          </a:p>
          <a:p>
            <a:pPr>
              <a:lnSpc>
                <a:spcPct val="120000"/>
              </a:lnSpc>
            </a:pPr>
            <a:r>
              <a:rPr lang="en-US" altLang="en-US" sz="2800" dirty="0" smtClean="0"/>
              <a:t>Steady state or online GAs use different replacement schemes: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Replace worst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Replace best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Replace parent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Replace random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Replace most similar</a:t>
            </a:r>
          </a:p>
        </p:txBody>
      </p:sp>
      <p:sp>
        <p:nvSpPr>
          <p:cNvPr id="194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Replacement</a:t>
            </a:r>
          </a:p>
        </p:txBody>
      </p:sp>
    </p:spTree>
    <p:extLst>
      <p:ext uri="{BB962C8B-B14F-4D97-AF65-F5344CB8AC3E}">
        <p14:creationId xmlns:p14="http://schemas.microsoft.com/office/powerpoint/2010/main" val="235178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73152"/>
            <a:ext cx="8432800" cy="701843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4464"/>
            <a:ext cx="8229600" cy="4206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 smtClean="0"/>
              <a:t>% python </a:t>
            </a:r>
            <a:r>
              <a:rPr lang="en-US" sz="900" dirty="0"/>
              <a:t>ga.py 10 4  | more</a:t>
            </a:r>
          </a:p>
          <a:p>
            <a:pPr marL="0" indent="0">
              <a:buNone/>
            </a:pPr>
            <a:r>
              <a:rPr lang="en-US" sz="900" b="1" dirty="0"/>
              <a:t>Initial Population</a:t>
            </a:r>
          </a:p>
          <a:p>
            <a:pPr marL="0" indent="0">
              <a:buNone/>
            </a:pPr>
            <a:r>
              <a:rPr lang="en-US" sz="900" dirty="0" smtClean="0"/>
              <a:t>individual </a:t>
            </a:r>
            <a:r>
              <a:rPr lang="en-US" sz="900" dirty="0" err="1"/>
              <a:t>bitarray</a:t>
            </a:r>
            <a:r>
              <a:rPr lang="en-US" sz="900" dirty="0"/>
              <a:t>('010011001000') fitness 4</a:t>
            </a:r>
          </a:p>
          <a:p>
            <a:pPr marL="0" indent="0">
              <a:buNone/>
            </a:pPr>
            <a:r>
              <a:rPr lang="en-US" sz="900" dirty="0"/>
              <a:t>individual </a:t>
            </a:r>
            <a:r>
              <a:rPr lang="en-US" sz="900" dirty="0" err="1"/>
              <a:t>bitarray</a:t>
            </a:r>
            <a:r>
              <a:rPr lang="en-US" sz="900" dirty="0"/>
              <a:t>('000001001000') fitness 2</a:t>
            </a:r>
          </a:p>
          <a:p>
            <a:pPr marL="0" indent="0">
              <a:buNone/>
            </a:pPr>
            <a:r>
              <a:rPr lang="en-US" sz="900" dirty="0"/>
              <a:t>individual </a:t>
            </a:r>
            <a:r>
              <a:rPr lang="en-US" sz="900" dirty="0" err="1"/>
              <a:t>bitarray</a:t>
            </a:r>
            <a:r>
              <a:rPr lang="en-US" sz="900" dirty="0"/>
              <a:t>('001000000000') fitness 2</a:t>
            </a:r>
          </a:p>
          <a:p>
            <a:pPr marL="0" indent="0">
              <a:buNone/>
            </a:pPr>
            <a:r>
              <a:rPr lang="en-US" sz="900" dirty="0"/>
              <a:t>individual </a:t>
            </a:r>
            <a:r>
              <a:rPr lang="en-US" sz="900" dirty="0" err="1"/>
              <a:t>bitarray</a:t>
            </a:r>
            <a:r>
              <a:rPr lang="en-US" sz="900" dirty="0"/>
              <a:t>('000010000011') fitness 4</a:t>
            </a:r>
          </a:p>
          <a:p>
            <a:pPr marL="0" indent="0">
              <a:buNone/>
            </a:pPr>
            <a:r>
              <a:rPr lang="en-US" sz="900" dirty="0"/>
              <a:t>individual </a:t>
            </a:r>
            <a:r>
              <a:rPr lang="en-US" sz="900" dirty="0" err="1"/>
              <a:t>bitarray</a:t>
            </a:r>
            <a:r>
              <a:rPr lang="en-US" sz="900" dirty="0"/>
              <a:t>('010011001001') fitness 3</a:t>
            </a:r>
          </a:p>
          <a:p>
            <a:pPr marL="0" indent="0">
              <a:buNone/>
            </a:pPr>
            <a:r>
              <a:rPr lang="en-US" sz="900" dirty="0"/>
              <a:t>individual </a:t>
            </a:r>
            <a:r>
              <a:rPr lang="en-US" sz="900" dirty="0" err="1"/>
              <a:t>bitarray</a:t>
            </a:r>
            <a:r>
              <a:rPr lang="en-US" sz="900" dirty="0"/>
              <a:t>('011010001001') fitness 2</a:t>
            </a:r>
          </a:p>
          <a:p>
            <a:pPr marL="0" indent="0">
              <a:buNone/>
            </a:pPr>
            <a:r>
              <a:rPr lang="en-US" sz="900" dirty="0"/>
              <a:t>individual </a:t>
            </a:r>
            <a:r>
              <a:rPr lang="en-US" sz="900" dirty="0" err="1"/>
              <a:t>bitarray</a:t>
            </a:r>
            <a:r>
              <a:rPr lang="en-US" sz="900" dirty="0"/>
              <a:t>('001001011010') fitness 3</a:t>
            </a:r>
          </a:p>
          <a:p>
            <a:pPr marL="0" indent="0">
              <a:buNone/>
            </a:pPr>
            <a:r>
              <a:rPr lang="en-US" sz="900" dirty="0"/>
              <a:t>individual </a:t>
            </a:r>
            <a:r>
              <a:rPr lang="en-US" sz="900" dirty="0" err="1"/>
              <a:t>bitarray</a:t>
            </a:r>
            <a:r>
              <a:rPr lang="en-US" sz="900" dirty="0"/>
              <a:t>('000010000011') fitness 4</a:t>
            </a:r>
          </a:p>
          <a:p>
            <a:pPr marL="0" indent="0">
              <a:buNone/>
            </a:pPr>
            <a:r>
              <a:rPr lang="en-US" sz="900" dirty="0"/>
              <a:t>individual </a:t>
            </a:r>
            <a:r>
              <a:rPr lang="en-US" sz="900" dirty="0" err="1"/>
              <a:t>bitarray</a:t>
            </a:r>
            <a:r>
              <a:rPr lang="en-US" sz="900" dirty="0"/>
              <a:t>('011010010001') fitness 3</a:t>
            </a:r>
          </a:p>
          <a:p>
            <a:pPr marL="0" indent="0">
              <a:buNone/>
            </a:pPr>
            <a:r>
              <a:rPr lang="en-US" sz="900" dirty="0"/>
              <a:t>individual </a:t>
            </a:r>
            <a:r>
              <a:rPr lang="en-US" sz="900" dirty="0" err="1"/>
              <a:t>bitarray</a:t>
            </a:r>
            <a:r>
              <a:rPr lang="en-US" sz="900" dirty="0"/>
              <a:t>('010000010000') fitness 4</a:t>
            </a:r>
          </a:p>
          <a:p>
            <a:pPr marL="0" indent="0">
              <a:buNone/>
            </a:pPr>
            <a:r>
              <a:rPr lang="en-US" sz="900" b="1" dirty="0" smtClean="0"/>
              <a:t>average 3.1</a:t>
            </a:r>
          </a:p>
          <a:p>
            <a:pPr marL="0" indent="0">
              <a:buNone/>
            </a:pPr>
            <a:r>
              <a:rPr lang="en-US" sz="900" dirty="0" smtClean="0"/>
              <a:t>…</a:t>
            </a:r>
          </a:p>
          <a:p>
            <a:pPr marL="0" indent="0">
              <a:buNone/>
            </a:pPr>
            <a:r>
              <a:rPr lang="en-US" sz="900" b="1" dirty="0"/>
              <a:t>average </a:t>
            </a:r>
            <a:r>
              <a:rPr lang="en-US" sz="900" b="1" dirty="0" smtClean="0"/>
              <a:t>3.7</a:t>
            </a:r>
          </a:p>
          <a:p>
            <a:pPr marL="0" indent="0">
              <a:buNone/>
            </a:pPr>
            <a:r>
              <a:rPr lang="en-US" sz="900" dirty="0" smtClean="0"/>
              <a:t>…</a:t>
            </a:r>
            <a:endParaRPr lang="en-US" sz="900" dirty="0"/>
          </a:p>
          <a:p>
            <a:pPr marL="0" indent="0">
              <a:buNone/>
            </a:pPr>
            <a:r>
              <a:rPr lang="en-US" sz="900" b="1" dirty="0"/>
              <a:t>average </a:t>
            </a:r>
            <a:r>
              <a:rPr lang="en-US" sz="900" b="1" dirty="0" smtClean="0"/>
              <a:t>3.9</a:t>
            </a:r>
          </a:p>
          <a:p>
            <a:pPr marL="0" indent="0">
              <a:buNone/>
            </a:pPr>
            <a:r>
              <a:rPr lang="en-US" sz="900" dirty="0" smtClean="0"/>
              <a:t>…</a:t>
            </a:r>
            <a:endParaRPr lang="en-US" sz="900" dirty="0"/>
          </a:p>
          <a:p>
            <a:pPr marL="0" indent="0">
              <a:buNone/>
            </a:pPr>
            <a:r>
              <a:rPr lang="en-US" sz="900" b="1" dirty="0"/>
              <a:t>average 4.2</a:t>
            </a:r>
          </a:p>
          <a:p>
            <a:pPr marL="0" indent="0">
              <a:buNone/>
            </a:pPr>
            <a:r>
              <a:rPr lang="en-US" sz="900" dirty="0" smtClean="0"/>
              <a:t>…</a:t>
            </a:r>
          </a:p>
          <a:p>
            <a:pPr marL="0" indent="0">
              <a:buNone/>
            </a:pPr>
            <a:r>
              <a:rPr lang="en-US" sz="900" dirty="0" err="1"/>
              <a:t>parent_x</a:t>
            </a:r>
            <a:r>
              <a:rPr lang="en-US" sz="900" dirty="0"/>
              <a:t> </a:t>
            </a:r>
            <a:r>
              <a:rPr lang="en-US" sz="900" dirty="0" err="1"/>
              <a:t>bitarray</a:t>
            </a:r>
            <a:r>
              <a:rPr lang="en-US" sz="900" dirty="0"/>
              <a:t>('001011000010')</a:t>
            </a:r>
          </a:p>
          <a:p>
            <a:pPr marL="0" indent="0">
              <a:buNone/>
            </a:pPr>
            <a:r>
              <a:rPr lang="en-US" sz="900" dirty="0" err="1"/>
              <a:t>parent_y</a:t>
            </a:r>
            <a:r>
              <a:rPr lang="en-US" sz="900" dirty="0"/>
              <a:t> </a:t>
            </a:r>
            <a:r>
              <a:rPr lang="en-US" sz="900" dirty="0" err="1"/>
              <a:t>bitarray</a:t>
            </a:r>
            <a:r>
              <a:rPr lang="en-US" sz="900" dirty="0"/>
              <a:t>('011011000010')</a:t>
            </a:r>
          </a:p>
          <a:p>
            <a:pPr marL="0" indent="0">
              <a:buNone/>
            </a:pPr>
            <a:r>
              <a:rPr lang="en-US" sz="900" dirty="0" err="1"/>
              <a:t>crossover_pt</a:t>
            </a:r>
            <a:r>
              <a:rPr lang="en-US" sz="900" dirty="0"/>
              <a:t> 2</a:t>
            </a:r>
          </a:p>
          <a:p>
            <a:pPr marL="0" indent="0">
              <a:buNone/>
            </a:pPr>
            <a:r>
              <a:rPr lang="en-US" sz="900" dirty="0"/>
              <a:t>child    </a:t>
            </a:r>
            <a:r>
              <a:rPr lang="en-US" sz="900" dirty="0" err="1"/>
              <a:t>bitarray</a:t>
            </a:r>
            <a:r>
              <a:rPr lang="en-US" sz="900" dirty="0"/>
              <a:t>('001011000010</a:t>
            </a:r>
            <a:r>
              <a:rPr lang="en-US" sz="900" dirty="0" smtClean="0"/>
              <a:t>')</a:t>
            </a:r>
            <a:endParaRPr lang="en-US" sz="900" dirty="0"/>
          </a:p>
          <a:p>
            <a:pPr marL="0" indent="0">
              <a:buNone/>
            </a:pPr>
            <a:r>
              <a:rPr lang="en-US" sz="900" b="1" dirty="0"/>
              <a:t>individual </a:t>
            </a:r>
            <a:r>
              <a:rPr lang="en-US" sz="900" b="1" dirty="0" err="1"/>
              <a:t>bitarray</a:t>
            </a:r>
            <a:r>
              <a:rPr lang="en-US" sz="900" b="1" dirty="0"/>
              <a:t>('001011000010') fitness 6</a:t>
            </a:r>
          </a:p>
          <a:p>
            <a:pPr marL="0" indent="0">
              <a:buNone/>
            </a:pPr>
            <a:r>
              <a:rPr lang="en-US" sz="900" b="1" dirty="0"/>
              <a:t>2 4 1 3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347997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Design Simulation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http://www.boxcar2d.com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www.boxcar2d.com/about.html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39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15" y="469470"/>
            <a:ext cx="8735293" cy="3984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5580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Algorithms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1873"/>
            <a:ext cx="8229600" cy="3499104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math.hws.edu/eck/jsdemo/jsGeneticAlgorithm.html</a:t>
            </a:r>
            <a:r>
              <a:rPr lang="en-US" dirty="0" smtClean="0"/>
              <a:t> 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www.theprojectspot.com/tutorial-post/simulated-annealing-algorithm-for-beginners/6</a:t>
            </a:r>
            <a:r>
              <a:rPr lang="en-US" dirty="0" smtClean="0"/>
              <a:t> 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www.theprojectspot.com/tutorial-post/applying-a-genetic-algorithm-to-the-travelling-salesman-problem/5</a:t>
            </a:r>
            <a:r>
              <a:rPr lang="en-US" dirty="0" smtClean="0"/>
              <a:t> 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www.theprojectspot.com/tutorials/page/2</a:t>
            </a:r>
            <a:r>
              <a:rPr lang="en-US" dirty="0" smtClean="0"/>
              <a:t> 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://genetic-algorithms-explained.appspot.com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512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013" y="157838"/>
            <a:ext cx="6552192" cy="482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0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AI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54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Local search algorithms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Hill-climbing search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Simulated annealing search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Local beam search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Genetic algorithms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77231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In many optimization problems, the </a:t>
            </a:r>
            <a:r>
              <a:rPr lang="en-US" altLang="en-US" sz="2400" dirty="0" smtClean="0">
                <a:solidFill>
                  <a:srgbClr val="FF0000"/>
                </a:solidFill>
              </a:rPr>
              <a:t>path</a:t>
            </a:r>
            <a:r>
              <a:rPr lang="en-US" altLang="en-US" sz="2400" dirty="0" smtClean="0"/>
              <a:t> to the goal is irrelevant; the goal state itself is the solution</a:t>
            </a:r>
          </a:p>
          <a:p>
            <a:r>
              <a:rPr lang="en-US" altLang="en-US" sz="2400" dirty="0" smtClean="0"/>
              <a:t>State space = set of "complete" configurations</a:t>
            </a:r>
          </a:p>
          <a:p>
            <a:pPr lvl="1"/>
            <a:r>
              <a:rPr lang="en-US" altLang="en-US" dirty="0" smtClean="0"/>
              <a:t>Find configuration satisfying constraints, e.g., n-queens</a:t>
            </a:r>
          </a:p>
          <a:p>
            <a:r>
              <a:rPr lang="en-US" altLang="en-US" sz="2400" dirty="0" smtClean="0"/>
              <a:t>In such cases, we can use </a:t>
            </a:r>
            <a:r>
              <a:rPr lang="en-US" altLang="en-US" sz="2400" dirty="0" smtClean="0">
                <a:solidFill>
                  <a:srgbClr val="FF0000"/>
                </a:solidFill>
              </a:rPr>
              <a:t>local search algorithms</a:t>
            </a:r>
            <a:endParaRPr lang="en-US" altLang="en-US" sz="2400" dirty="0" smtClean="0"/>
          </a:p>
          <a:p>
            <a:pPr lvl="1"/>
            <a:r>
              <a:rPr lang="en-US" altLang="en-US" dirty="0" smtClean="0"/>
              <a:t>keep a single "current" state, try to improve it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Local search algorithms</a:t>
            </a:r>
          </a:p>
        </p:txBody>
      </p:sp>
    </p:spTree>
    <p:extLst>
      <p:ext uri="{BB962C8B-B14F-4D97-AF65-F5344CB8AC3E}">
        <p14:creationId xmlns:p14="http://schemas.microsoft.com/office/powerpoint/2010/main" val="362915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70" y="205171"/>
            <a:ext cx="8348637" cy="4554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5439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Put </a:t>
            </a:r>
            <a:r>
              <a:rPr lang="en-US" altLang="en-US" i="1" smtClean="0"/>
              <a:t>n</a:t>
            </a:r>
            <a:r>
              <a:rPr lang="en-US" altLang="en-US" smtClean="0"/>
              <a:t> queens on an </a:t>
            </a:r>
            <a:r>
              <a:rPr lang="en-US" altLang="en-US" i="1" smtClean="0"/>
              <a:t>n </a:t>
            </a:r>
            <a:r>
              <a:rPr lang="en-US" altLang="en-US" i="1" smtClean="0">
                <a:cs typeface="Arial" pitchFamily="34" charset="0"/>
              </a:rPr>
              <a:t>× </a:t>
            </a:r>
            <a:r>
              <a:rPr lang="en-US" altLang="en-US" i="1" smtClean="0"/>
              <a:t>n</a:t>
            </a:r>
            <a:r>
              <a:rPr lang="en-US" altLang="en-US" smtClean="0"/>
              <a:t> board with no two queens on the same row, column, or diagonal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</a:t>
            </a:r>
            <a:r>
              <a:rPr lang="en-US" altLang="en-US" i="1" smtClean="0"/>
              <a:t>n</a:t>
            </a:r>
            <a:r>
              <a:rPr lang="en-US" altLang="en-US" smtClean="0"/>
              <a:t>-queens</a:t>
            </a:r>
          </a:p>
        </p:txBody>
      </p:sp>
      <p:pic>
        <p:nvPicPr>
          <p:cNvPr id="6148" name="Picture 4" descr="4queens-sequ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28900"/>
            <a:ext cx="7467600" cy="1635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05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38459"/>
            <a:ext cx="8229600" cy="3126286"/>
          </a:xfrm>
        </p:spPr>
        <p:txBody>
          <a:bodyPr/>
          <a:lstStyle/>
          <a:p>
            <a:r>
              <a:rPr lang="en-US" altLang="en-US" dirty="0" smtClean="0"/>
              <a:t>"Like climbing Everest in thick fog with amnesia"</a:t>
            </a:r>
          </a:p>
          <a:p>
            <a:endParaRPr lang="en-US" altLang="en-US" dirty="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Hill-climbing search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64" y="1699407"/>
            <a:ext cx="7766736" cy="3253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55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1013"/>
            <a:ext cx="8229600" cy="3089952"/>
          </a:xfrm>
        </p:spPr>
        <p:txBody>
          <a:bodyPr/>
          <a:lstStyle/>
          <a:p>
            <a:r>
              <a:rPr lang="en-US" altLang="en-US" dirty="0" smtClean="0"/>
              <a:t>Problem: depending on initial state, can get stuck in local maxima</a:t>
            </a:r>
          </a:p>
          <a:p>
            <a:endParaRPr lang="en-US" altLang="en-US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Hill-climbing search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349" y="1780355"/>
            <a:ext cx="5160402" cy="3156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729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911347"/>
            <a:ext cx="8229600" cy="99417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endParaRPr lang="en-US" altLang="en-US" sz="2800" dirty="0" smtClean="0"/>
          </a:p>
          <a:p>
            <a:pPr>
              <a:lnSpc>
                <a:spcPct val="80000"/>
              </a:lnSpc>
            </a:pPr>
            <a:r>
              <a:rPr lang="en-US" altLang="en-US" sz="1800" i="1" dirty="0" smtClean="0"/>
              <a:t>h</a:t>
            </a:r>
            <a:r>
              <a:rPr lang="en-US" altLang="en-US" sz="1800" dirty="0" smtClean="0"/>
              <a:t> = number of pairs of queens that are attacking each other, either directly or indirectly </a:t>
            </a:r>
          </a:p>
          <a:p>
            <a:pPr>
              <a:lnSpc>
                <a:spcPct val="80000"/>
              </a:lnSpc>
            </a:pPr>
            <a:r>
              <a:rPr lang="en-US" altLang="en-US" sz="1800" i="1" dirty="0" smtClean="0"/>
              <a:t>h = 17</a:t>
            </a:r>
            <a:r>
              <a:rPr lang="en-US" altLang="en-US" sz="1800" dirty="0" smtClean="0"/>
              <a:t> for the above state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Hill-climbing search: 8-queens problem</a:t>
            </a:r>
          </a:p>
        </p:txBody>
      </p:sp>
      <p:pic>
        <p:nvPicPr>
          <p:cNvPr id="9220" name="Picture 5" descr="8queens-successo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094314"/>
            <a:ext cx="3733800" cy="304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981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42279</TotalTime>
  <Words>681</Words>
  <Application>Microsoft Office PowerPoint</Application>
  <PresentationFormat>On-screen Show (16:9)</PresentationFormat>
  <Paragraphs>133</Paragraphs>
  <Slides>26</Slides>
  <Notes>17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UM-coursera-052814</vt:lpstr>
      <vt:lpstr>Custom Design</vt:lpstr>
      <vt:lpstr>AI</vt:lpstr>
      <vt:lpstr>Artificial Intelligence</vt:lpstr>
      <vt:lpstr>Outline</vt:lpstr>
      <vt:lpstr>Local search algorithms</vt:lpstr>
      <vt:lpstr>PowerPoint Presentation</vt:lpstr>
      <vt:lpstr>Example: n-queens</vt:lpstr>
      <vt:lpstr>Hill-climbing search</vt:lpstr>
      <vt:lpstr>Hill-climbing search</vt:lpstr>
      <vt:lpstr>Hill-climbing search: 8-queens problem</vt:lpstr>
      <vt:lpstr>Hill-climbing search: 8-queens problem</vt:lpstr>
      <vt:lpstr>Demos</vt:lpstr>
      <vt:lpstr>Simulated annealing search</vt:lpstr>
      <vt:lpstr>Properties of simulated annealing search</vt:lpstr>
      <vt:lpstr>Local Beam Search</vt:lpstr>
      <vt:lpstr>Genetic algorithms</vt:lpstr>
      <vt:lpstr>Genetic algorithms contd.</vt:lpstr>
      <vt:lpstr>GA Pseudocode</vt:lpstr>
      <vt:lpstr>Genetic Algorithms</vt:lpstr>
      <vt:lpstr>Genetic algorithms</vt:lpstr>
      <vt:lpstr>Replacement</vt:lpstr>
      <vt:lpstr>Demo</vt:lpstr>
      <vt:lpstr>Car Design Simulation</vt:lpstr>
      <vt:lpstr>PowerPoint Presentation</vt:lpstr>
      <vt:lpstr>Genetic Algorithms Links</vt:lpstr>
      <vt:lpstr>PowerPoint Presentation</vt:lpstr>
      <vt:lpstr>AI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Dragomir Radev</cp:lastModifiedBy>
  <cp:revision>493</cp:revision>
  <dcterms:created xsi:type="dcterms:W3CDTF">2014-05-29T18:54:38Z</dcterms:created>
  <dcterms:modified xsi:type="dcterms:W3CDTF">2017-09-10T20:36:32Z</dcterms:modified>
</cp:coreProperties>
</file>