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17"/>
  </p:notesMasterIdLst>
  <p:sldIdLst>
    <p:sldId id="616" r:id="rId3"/>
    <p:sldId id="882" r:id="rId4"/>
    <p:sldId id="883" r:id="rId5"/>
    <p:sldId id="884" r:id="rId6"/>
    <p:sldId id="885" r:id="rId7"/>
    <p:sldId id="1151" r:id="rId8"/>
    <p:sldId id="886" r:id="rId9"/>
    <p:sldId id="955" r:id="rId10"/>
    <p:sldId id="954" r:id="rId11"/>
    <p:sldId id="95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1152" r:id="rId22"/>
    <p:sldId id="896" r:id="rId23"/>
    <p:sldId id="1153" r:id="rId24"/>
    <p:sldId id="897" r:id="rId25"/>
    <p:sldId id="898" r:id="rId26"/>
    <p:sldId id="899" r:id="rId27"/>
    <p:sldId id="900" r:id="rId28"/>
    <p:sldId id="901" r:id="rId29"/>
    <p:sldId id="902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14" r:id="rId42"/>
    <p:sldId id="915" r:id="rId43"/>
    <p:sldId id="916" r:id="rId44"/>
    <p:sldId id="917" r:id="rId45"/>
    <p:sldId id="918" r:id="rId46"/>
    <p:sldId id="958" r:id="rId47"/>
    <p:sldId id="959" r:id="rId48"/>
    <p:sldId id="960" r:id="rId49"/>
    <p:sldId id="961" r:id="rId50"/>
    <p:sldId id="962" r:id="rId51"/>
    <p:sldId id="963" r:id="rId52"/>
    <p:sldId id="964" r:id="rId53"/>
    <p:sldId id="965" r:id="rId54"/>
    <p:sldId id="966" r:id="rId55"/>
    <p:sldId id="967" r:id="rId56"/>
    <p:sldId id="968" r:id="rId57"/>
    <p:sldId id="969" r:id="rId58"/>
    <p:sldId id="957" r:id="rId59"/>
    <p:sldId id="919" r:id="rId60"/>
    <p:sldId id="920" r:id="rId61"/>
    <p:sldId id="1154" r:id="rId62"/>
    <p:sldId id="1155" r:id="rId63"/>
    <p:sldId id="1156" r:id="rId64"/>
    <p:sldId id="1157" r:id="rId65"/>
    <p:sldId id="1158" r:id="rId66"/>
    <p:sldId id="1159" r:id="rId67"/>
    <p:sldId id="921" r:id="rId68"/>
    <p:sldId id="922" r:id="rId69"/>
    <p:sldId id="923" r:id="rId70"/>
    <p:sldId id="924" r:id="rId71"/>
    <p:sldId id="925" r:id="rId72"/>
    <p:sldId id="926" r:id="rId73"/>
    <p:sldId id="927" r:id="rId74"/>
    <p:sldId id="928" r:id="rId75"/>
    <p:sldId id="929" r:id="rId76"/>
    <p:sldId id="930" r:id="rId77"/>
    <p:sldId id="931" r:id="rId78"/>
    <p:sldId id="932" r:id="rId79"/>
    <p:sldId id="933" r:id="rId80"/>
    <p:sldId id="1160" r:id="rId81"/>
    <p:sldId id="1161" r:id="rId82"/>
    <p:sldId id="1162" r:id="rId83"/>
    <p:sldId id="1163" r:id="rId84"/>
    <p:sldId id="1164" r:id="rId85"/>
    <p:sldId id="1165" r:id="rId86"/>
    <p:sldId id="1166" r:id="rId87"/>
    <p:sldId id="1167" r:id="rId88"/>
    <p:sldId id="1168" r:id="rId89"/>
    <p:sldId id="1169" r:id="rId90"/>
    <p:sldId id="1170" r:id="rId91"/>
    <p:sldId id="1171" r:id="rId92"/>
    <p:sldId id="1172" r:id="rId93"/>
    <p:sldId id="1173" r:id="rId94"/>
    <p:sldId id="1174" r:id="rId95"/>
    <p:sldId id="1175" r:id="rId96"/>
    <p:sldId id="1176" r:id="rId97"/>
    <p:sldId id="1177" r:id="rId98"/>
    <p:sldId id="1178" r:id="rId99"/>
    <p:sldId id="1179" r:id="rId100"/>
    <p:sldId id="1180" r:id="rId101"/>
    <p:sldId id="1181" r:id="rId102"/>
    <p:sldId id="1182" r:id="rId103"/>
    <p:sldId id="934" r:id="rId104"/>
    <p:sldId id="935" r:id="rId105"/>
    <p:sldId id="936" r:id="rId106"/>
    <p:sldId id="937" r:id="rId107"/>
    <p:sldId id="938" r:id="rId108"/>
    <p:sldId id="939" r:id="rId109"/>
    <p:sldId id="940" r:id="rId110"/>
    <p:sldId id="941" r:id="rId111"/>
    <p:sldId id="942" r:id="rId112"/>
    <p:sldId id="943" r:id="rId113"/>
    <p:sldId id="944" r:id="rId114"/>
    <p:sldId id="945" r:id="rId115"/>
    <p:sldId id="952" r:id="rId1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48" d="100"/>
          <a:sy n="148" d="100"/>
        </p:scale>
        <p:origin x="216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7B49FC-21A2-46E8-931A-414B26BE9EF7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708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D9C4DE-1D0C-4D24-AAC1-DE021FAA73B6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846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8B5B0-5E12-4B94-B4C4-1F0DE4121622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91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C930DE-7F14-4285-A40E-532A0BA2B301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885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F73FEB-767C-4F36-BD22-7548255A7FD1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603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E7B0EA-9270-4A6C-9758-BB2451593AA4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2083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59CD6E-0F68-468A-A568-A878EA63FBD3}" type="slidenum">
              <a:rPr lang="en-US" altLang="en-US" smtClean="0"/>
              <a:pPr eaLnBrk="1" hangingPunct="1"/>
              <a:t>26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1977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015E39-02B4-48FD-AD34-6574E8958203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796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ED8E6B-0A58-419B-B853-AE6DD6977DF9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344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E6B9E7-80B6-4471-926C-4F9E223F85C2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2701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EBBC4A-356F-4247-8116-D69CD2FF9993}" type="slidenum">
              <a:rPr lang="en-US" altLang="en-US" smtClean="0"/>
              <a:pPr eaLnBrk="1" hangingPunct="1"/>
              <a:t>30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233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69725B-743B-41D3-B69B-A3B50D9F2B53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9103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24E482-820F-4953-85C9-546A7085248C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7586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466DC3-776A-4E85-8A31-A2A6C18464EC}" type="slidenum">
              <a:rPr lang="en-US" altLang="en-US" smtClean="0"/>
              <a:pPr eaLnBrk="1" hangingPunct="1"/>
              <a:t>32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2716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43F276-8355-4760-962C-86898FAB8298}" type="slidenum">
              <a:rPr lang="en-US" altLang="en-US" smtClean="0"/>
              <a:pPr eaLnBrk="1" hangingPunct="1"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3889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90EA66-8E1F-4F8F-B557-DD420D8D8184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8576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4CF202-D2BD-42F2-AC9A-0EE89F3B57DA}" type="slidenum">
              <a:rPr lang="en-US" altLang="en-US" smtClean="0"/>
              <a:pPr eaLnBrk="1" hangingPunct="1"/>
              <a:t>35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7829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3DFDC8-CF56-45E9-B20D-6A5A97D732BB}" type="slidenum">
              <a:rPr lang="en-US" altLang="en-US" smtClean="0"/>
              <a:pPr eaLnBrk="1" hangingPunct="1"/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6617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6B7FBB-5E7D-42BF-826C-69348442FA93}" type="slidenum">
              <a:rPr lang="en-US" altLang="en-US" smtClean="0"/>
              <a:pPr eaLnBrk="1" hangingPunct="1"/>
              <a:t>37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6429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1BCB7F-7C27-4264-B54E-116BD1A03DAD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9419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4E5A01-99CD-4603-B737-66A8878F456E}" type="slidenum">
              <a:rPr lang="en-US" altLang="en-US" smtClean="0"/>
              <a:pPr eaLnBrk="1" hangingPunct="1"/>
              <a:t>39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1334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5F696E-9E94-42F0-9DF7-747309F56715}" type="slidenum">
              <a:rPr lang="en-US" altLang="en-US" smtClean="0"/>
              <a:pPr eaLnBrk="1" hangingPunct="1"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951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DE4258-0A73-41E8-B0FC-F9760C88F829}" type="slidenum">
              <a:rPr lang="en-US" altLang="en-US" smtClean="0"/>
              <a:pPr eaLnBrk="1" hangingPunct="1"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2585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7666A3-FD20-4556-8DE5-66D54FAED06C}" type="slidenum">
              <a:rPr lang="en-US" altLang="en-US" smtClean="0"/>
              <a:pPr eaLnBrk="1" hangingPunct="1"/>
              <a:t>41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0936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766C8F-A719-486C-8B46-5B5EBC33B7FD}" type="slidenum">
              <a:rPr lang="en-US" altLang="en-US" smtClean="0"/>
              <a:pPr eaLnBrk="1" hangingPunct="1"/>
              <a:t>42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6302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663B53-833E-4CC8-90C3-AB3143F17926}" type="slidenum">
              <a:rPr lang="en-US" altLang="en-US" smtClean="0"/>
              <a:pPr eaLnBrk="1" hangingPunct="1"/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2583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F98DE1-3EBD-42A9-B46C-63E795F009E8}" type="slidenum">
              <a:rPr lang="en-US" altLang="en-US" smtClean="0"/>
              <a:pPr eaLnBrk="1" hangingPunct="1"/>
              <a:t>44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900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D90D9B5E-645F-4AA4-A3F0-DFFC23F35BC0}" type="slidenum">
              <a:rPr lang="en-US" altLang="en-US" sz="1200">
                <a:latin typeface="Arial" charset="0"/>
              </a:rPr>
              <a:pPr/>
              <a:t>45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85" y="4344098"/>
            <a:ext cx="5030431" cy="41146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9" tIns="44859" rIns="89719" bIns="44859"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93882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8A372AB-FEEC-4AE8-8A74-1E3E540B5B8D}" type="slidenum">
              <a:rPr lang="en-US" altLang="en-US" sz="1200">
                <a:latin typeface="Arial" charset="0"/>
              </a:rPr>
              <a:pPr/>
              <a:t>46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095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861F5D7-0E78-403C-A173-1B19443B9807}" type="slidenum">
              <a:rPr lang="en-US" altLang="en-US" sz="1200">
                <a:latin typeface="Arial" charset="0"/>
              </a:rPr>
              <a:pPr/>
              <a:t>47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5438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AB276117-5531-4535-B899-BDE2E929483E}" type="slidenum">
              <a:rPr lang="en-US" altLang="en-US" sz="1200">
                <a:latin typeface="Arial" charset="0"/>
              </a:rPr>
              <a:pPr/>
              <a:t>48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3074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DFF5909C-01FB-4A89-A1B3-90656A93DAA9}" type="slidenum">
              <a:rPr lang="en-US" altLang="en-US" sz="1200">
                <a:latin typeface="Arial" charset="0"/>
              </a:rPr>
              <a:pPr/>
              <a:t>49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436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EA22054-741D-4622-9813-FCC87BC57E50}" type="slidenum">
              <a:rPr lang="en-US" altLang="en-US" sz="1200">
                <a:latin typeface="Arial" charset="0"/>
              </a:rPr>
              <a:pPr/>
              <a:t>50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409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062333-4CD9-41E7-9D56-12192711C8A8}" type="slidenum">
              <a:rPr lang="en-US" altLang="en-US" smtClean="0"/>
              <a:pPr eaLnBrk="1" hangingPunct="1"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2492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0509CA9-8A65-45FE-8CE0-2F16536ED7A6}" type="slidenum">
              <a:rPr lang="en-US" altLang="en-US" sz="1200">
                <a:latin typeface="Arial" charset="0"/>
              </a:rPr>
              <a:pPr/>
              <a:t>51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9929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986F720C-4C4F-437D-9A99-20DF8AFD8D37}" type="slidenum">
              <a:rPr lang="en-US" altLang="en-US" sz="1200">
                <a:latin typeface="Arial" charset="0"/>
              </a:rPr>
              <a:pPr/>
              <a:t>52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45889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757E6912-1FA9-45DC-A6C2-ED4C0BFD7E59}" type="slidenum">
              <a:rPr lang="en-US" altLang="en-US" sz="1200">
                <a:latin typeface="Arial" charset="0"/>
              </a:rPr>
              <a:pPr/>
              <a:t>53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751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6FFEDE9F-0288-4BB0-9657-A75E17E01F28}" type="slidenum">
              <a:rPr lang="en-US" altLang="en-US" sz="1200">
                <a:latin typeface="Arial" charset="0"/>
              </a:rPr>
              <a:pPr/>
              <a:t>54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54644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5C46D50C-9373-4EFE-99C6-46CEC190B0B1}" type="slidenum">
              <a:rPr lang="en-US" altLang="en-US" sz="1200">
                <a:latin typeface="Arial" charset="0"/>
              </a:rPr>
              <a:pPr/>
              <a:t>55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2801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23113" indent="-278120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12482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557475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02467" indent="-222496"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3EC968DB-02E5-4ABF-967F-928BEA924EDE}" type="slidenum">
              <a:rPr lang="en-US" altLang="en-US" sz="1200">
                <a:latin typeface="Arial" charset="0"/>
              </a:rPr>
              <a:pPr/>
              <a:t>56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5132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61D156-4462-42C8-8BB9-8F0A7F16F981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372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10403-07AB-4B86-8DA5-B96B061F43F9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824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1F862E-4787-410C-9B66-24516CE0426C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1673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FADBE2-2B26-407C-8D74-DF70F0F0BFF9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E2AEE4-2A49-4A5F-A4AD-70839A206545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68284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1DE96231-C692-454A-B4BE-366EDDF3017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79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1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2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402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BA09D6B0-64D1-444F-9FA3-33BA9AE8136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15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Rectangle 2"/>
          <p:cNvSpPr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56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fld id="{ABB0B01F-1E05-4714-914F-42D9380F77D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90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5B4E6A-89E6-4157-B365-C0DAE2D8BDCF}" type="slidenum">
              <a:rPr lang="en-US" altLang="en-US" smtClean="0"/>
              <a:pPr eaLnBrk="1" hangingPunct="1"/>
              <a:t>113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1622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CEA44F-A8ED-488C-B723-5E6D8E275AD5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153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17656-C7A6-47BD-8D08-F086D232149E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973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C2042F-AF17-4114-A069-6F379BE882DA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439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C6BB7F-85EB-472C-9CE1-3608C9A4036D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868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i.org/stories/2014-09-24/dr-fill-vies-crossword-solving-supremacy-still-comes-short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udoku.sourceforge.net/" TargetMode="External"/><Relationship Id="rId7" Type="http://schemas.openxmlformats.org/officeDocument/2006/relationships/hyperlink" Target="http://www.websudoku.com/" TargetMode="External"/><Relationship Id="rId2" Type="http://schemas.openxmlformats.org/officeDocument/2006/relationships/hyperlink" Target="http://norvig.com/sudoku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udokudragon.com/sudoku.htm" TargetMode="External"/><Relationship Id="rId5" Type="http://schemas.openxmlformats.org/officeDocument/2006/relationships/hyperlink" Target="https://medium.com/towards-data-science/peter-norvigs-sudoku-solver-25779bb349ce" TargetMode="External"/><Relationship Id="rId4" Type="http://schemas.openxmlformats.org/officeDocument/2006/relationships/hyperlink" Target="https://pypi.python.org/pypi/sudoku-solver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stralia looks like a cat and dogs head back to 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23" y="242559"/>
            <a:ext cx="3009848" cy="45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11501" y="4548943"/>
            <a:ext cx="2679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https://imgur.com/7I6Lnk7</a:t>
            </a:r>
          </a:p>
        </p:txBody>
      </p:sp>
    </p:spTree>
    <p:extLst>
      <p:ext uri="{BB962C8B-B14F-4D97-AF65-F5344CB8AC3E}">
        <p14:creationId xmlns:p14="http://schemas.microsoft.com/office/powerpoint/2010/main" val="3794217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Dr. Fill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1905" dirty="0">
                <a:hlinkClick r:id="rId2"/>
              </a:rPr>
              <a:t>http://</a:t>
            </a:r>
            <a:r>
              <a:rPr lang="en-US" altLang="en-US" sz="1905" dirty="0" smtClean="0">
                <a:hlinkClick r:id="rId2"/>
              </a:rPr>
              <a:t>www.pri.org/stories/2014-09-24/dr-fill-vies-crossword-solving-supremacy-still-comes-short</a:t>
            </a:r>
            <a:r>
              <a:rPr lang="en-US" altLang="en-US" sz="1905" dirty="0" smtClean="0"/>
              <a:t> </a:t>
            </a:r>
            <a:endParaRPr lang="en-US" altLang="en-US" sz="1905" dirty="0"/>
          </a:p>
          <a:p>
            <a:pPr>
              <a:lnSpc>
                <a:spcPct val="110000"/>
              </a:lnSpc>
            </a:pPr>
            <a:r>
              <a:rPr lang="en-US" altLang="en-US" sz="1905" dirty="0"/>
              <a:t>“It’s also improving quickly. For the past three years, Dr. Fill has competed “informally” at the American Crossword Puzzle Tournament, organized by Will </a:t>
            </a:r>
            <a:r>
              <a:rPr lang="en-US" altLang="en-US" sz="1905" dirty="0" err="1"/>
              <a:t>Shortz</a:t>
            </a:r>
            <a:r>
              <a:rPr lang="en-US" altLang="en-US" sz="1905" dirty="0"/>
              <a:t>, the crossword editor at the New York Times. The first year, Dr. Fill came in 141st out of about 600 competitors. It did a little better the second-year; last year it was 65th. “I get a little smarter so it gets a little smarter each year — and I’m inching my way up there,” Ginsberg says.”</a:t>
            </a:r>
          </a:p>
        </p:txBody>
      </p:sp>
    </p:spTree>
    <p:extLst>
      <p:ext uri="{BB962C8B-B14F-4D97-AF65-F5344CB8AC3E}">
        <p14:creationId xmlns:p14="http://schemas.microsoft.com/office/powerpoint/2010/main" val="16572149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549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Breadth-First Search</a:t>
            </a:r>
          </a:p>
          <a:p>
            <a:r>
              <a:rPr lang="en-US" dirty="0" smtClean="0"/>
              <a:t>Expand a node based on heuristic cost</a:t>
            </a:r>
          </a:p>
          <a:p>
            <a:r>
              <a:rPr lang="en-US" dirty="0" smtClean="0"/>
              <a:t>Beam size determines how many nodes to keep in memory</a:t>
            </a:r>
          </a:p>
          <a:p>
            <a:r>
              <a:rPr lang="en-US" dirty="0" smtClean="0"/>
              <a:t>Not complete</a:t>
            </a:r>
          </a:p>
          <a:p>
            <a:r>
              <a:rPr lang="en-US" dirty="0" smtClean="0"/>
              <a:t>Not optimal</a:t>
            </a:r>
          </a:p>
          <a:p>
            <a:r>
              <a:rPr lang="en-US" dirty="0" smtClean="0"/>
              <a:t>Used for large search spaces, e.g., in 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160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1" y="52949"/>
            <a:ext cx="7562850" cy="103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1" y="1085515"/>
            <a:ext cx="7562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008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" y="766520"/>
            <a:ext cx="8580065" cy="313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073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121024"/>
            <a:ext cx="8763000" cy="684959"/>
          </a:xfrm>
        </p:spPr>
        <p:txBody>
          <a:bodyPr/>
          <a:lstStyle/>
          <a:p>
            <a:r>
              <a:rPr lang="en-US" altLang="en-US" dirty="0"/>
              <a:t>Linear programs: example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2546" y="1032074"/>
            <a:ext cx="3671455" cy="411501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16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52978" y="914524"/>
            <a:ext cx="5866535" cy="45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charset="0"/>
              <a:buChar char="•"/>
              <a:defRPr sz="3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charset="0"/>
              <a:buChar char="–"/>
              <a:defRPr sz="31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charset="0"/>
              <a:buChar char="•"/>
              <a:defRPr sz="27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–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We make reproductions of two paintings</a:t>
            </a:r>
          </a:p>
        </p:txBody>
      </p:sp>
      <p:pic>
        <p:nvPicPr>
          <p:cNvPr id="225285" name="Picture 5" descr="4blue1green1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3" y="1432335"/>
            <a:ext cx="1619250" cy="131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86" name="Picture 6" descr="2blue2green1r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491" y="1398717"/>
            <a:ext cx="1659659" cy="134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1" y="2861085"/>
            <a:ext cx="6719455" cy="91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charset="0"/>
              <a:buChar char="•"/>
              <a:defRPr sz="3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charset="0"/>
              <a:buChar char="–"/>
              <a:defRPr sz="31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charset="0"/>
              <a:buChar char="•"/>
              <a:defRPr sz="27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–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/>
              <a:t>Painting 1 sells for $30, painting 2 sells for $20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Painting 1 requires 4 units of blue, 1 green, 1 red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Painting 2 requires 2 blue, 2 green, 1 red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We have 16 units blue, 8 green, 5 red</a:t>
            </a:r>
          </a:p>
        </p:txBody>
      </p:sp>
    </p:spTree>
    <p:extLst>
      <p:ext uri="{BB962C8B-B14F-4D97-AF65-F5344CB8AC3E}">
        <p14:creationId xmlns:p14="http://schemas.microsoft.com/office/powerpoint/2010/main" val="6082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9" y="56730"/>
            <a:ext cx="8991023" cy="686011"/>
          </a:xfrm>
        </p:spPr>
        <p:txBody>
          <a:bodyPr/>
          <a:lstStyle/>
          <a:p>
            <a:r>
              <a:rPr lang="en-US" altLang="en-US" sz="4000" dirty="0"/>
              <a:t>Solving the linear program graphically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112584"/>
            <a:ext cx="3532909" cy="411501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 dirty="0"/>
              <a:t>maximize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 dirty="0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4x + 2y </a:t>
            </a:r>
            <a:r>
              <a:rPr lang="en-US" altLang="en-US" dirty="0">
                <a:solidFill>
                  <a:schemeClr val="accent2"/>
                </a:solidFill>
                <a:cs typeface="Arial" charset="0"/>
              </a:rPr>
              <a:t>≤ 16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cs typeface="Arial" charset="0"/>
              </a:rPr>
              <a:t>y ≥ 0</a:t>
            </a:r>
          </a:p>
          <a:p>
            <a:endParaRPr lang="en-US" altLang="en-US" dirty="0">
              <a:cs typeface="Arial" charset="0"/>
            </a:endParaRPr>
          </a:p>
          <a:p>
            <a:endParaRPr lang="en-US" altLang="en-US" i="1" dirty="0">
              <a:cs typeface="Arial" charset="0"/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3733512" y="1296152"/>
            <a:ext cx="0" cy="33722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>
            <a:off x="3733512" y="4668422"/>
            <a:ext cx="464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275446" y="3696663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3275445" y="4611692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275445" y="2897192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275446" y="2096672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3275446" y="1364438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4634923" y="4622198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5701435" y="4622198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6767946" y="4622198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7841673" y="4622198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3733513" y="1525172"/>
            <a:ext cx="2134465" cy="3143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 flipH="1" flipV="1">
            <a:off x="3733512" y="3010652"/>
            <a:ext cx="4267488" cy="165777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>
            <a:off x="3733512" y="2611443"/>
            <a:ext cx="2667000" cy="205698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 flipH="1" flipV="1">
            <a:off x="3733513" y="3410913"/>
            <a:ext cx="1066511" cy="125751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 flipH="1" flipV="1">
            <a:off x="3733513" y="2211183"/>
            <a:ext cx="2134465" cy="2457239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 flipH="1">
            <a:off x="5334001" y="3354183"/>
            <a:ext cx="990023" cy="4002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6172490" y="2953922"/>
            <a:ext cx="1917988" cy="64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solution: x=3, y=2</a:t>
            </a:r>
          </a:p>
        </p:txBody>
      </p:sp>
    </p:spTree>
    <p:extLst>
      <p:ext uri="{BB962C8B-B14F-4D97-AF65-F5344CB8AC3E}">
        <p14:creationId xmlns:p14="http://schemas.microsoft.com/office/powerpoint/2010/main" val="11841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9" grpId="0" animBg="1"/>
      <p:bldP spid="226320" grpId="0" animBg="1"/>
      <p:bldP spid="226321" grpId="0" animBg="1"/>
      <p:bldP spid="226322" grpId="0" animBg="1"/>
      <p:bldP spid="226323" grpId="0" animBg="1"/>
      <p:bldP spid="226324" grpId="0" animBg="1"/>
      <p:bldP spid="22632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56730"/>
            <a:ext cx="8763000" cy="686011"/>
          </a:xfrm>
        </p:spPr>
        <p:txBody>
          <a:bodyPr/>
          <a:lstStyle/>
          <a:p>
            <a:r>
              <a:rPr lang="en-US" altLang="en-US" dirty="0"/>
              <a:t>Modified LP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7250"/>
            <a:ext cx="3602182" cy="411501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 dirty="0"/>
              <a:t>maximize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 dirty="0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chemeClr val="accent2"/>
                </a:solidFill>
              </a:rPr>
              <a:t>4x + 2y </a:t>
            </a:r>
            <a:r>
              <a:rPr lang="en-US" altLang="en-US" dirty="0">
                <a:solidFill>
                  <a:schemeClr val="accent2"/>
                </a:solidFill>
                <a:cs typeface="Arial" charset="0"/>
              </a:rPr>
              <a:t>≤ 15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dirty="0">
                <a:cs typeface="Arial" charset="0"/>
              </a:rPr>
              <a:t>y ≥ 0</a:t>
            </a:r>
          </a:p>
          <a:p>
            <a:endParaRPr lang="en-US" altLang="en-US" dirty="0">
              <a:cs typeface="Arial" charset="0"/>
            </a:endParaRPr>
          </a:p>
          <a:p>
            <a:endParaRPr lang="en-US" altLang="en-US" i="1" dirty="0">
              <a:cs typeface="Arial" charset="0"/>
            </a:endParaRP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962977" y="1028491"/>
            <a:ext cx="4953000" cy="222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/>
          <a:lstStyle>
            <a:lvl1pPr marL="368300" indent="-368300" algn="l">
              <a:lnSpc>
                <a:spcPct val="124000"/>
              </a:lnSpc>
              <a:spcBef>
                <a:spcPts val="900"/>
              </a:spcBef>
              <a:buFont typeface="Arial" charset="0"/>
              <a:buChar char="•"/>
              <a:defRPr sz="36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812800" indent="-317500" algn="l">
              <a:lnSpc>
                <a:spcPct val="124000"/>
              </a:lnSpc>
              <a:spcBef>
                <a:spcPts val="775"/>
              </a:spcBef>
              <a:buFont typeface="Arial" charset="0"/>
              <a:buChar char="–"/>
              <a:defRPr sz="31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258888" indent="-239713" algn="l">
              <a:lnSpc>
                <a:spcPct val="124000"/>
              </a:lnSpc>
              <a:spcBef>
                <a:spcPts val="675"/>
              </a:spcBef>
              <a:buFont typeface="Arial" charset="0"/>
              <a:buChar char="•"/>
              <a:defRPr sz="27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768475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–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286000" indent="-247650" algn="l">
              <a:lnSpc>
                <a:spcPct val="124000"/>
              </a:lnSpc>
              <a:spcBef>
                <a:spcPts val="550"/>
              </a:spcBef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7432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32004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6576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4114800" indent="-247650" defTabSz="457200" fontAlgn="base">
              <a:lnSpc>
                <a:spcPct val="124000"/>
              </a:lnSpc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2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sz="2400" dirty="0"/>
              <a:t>Optimal solution: x = 2.5, y = 2.5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sz="2400" dirty="0"/>
              <a:t>Solution value = 7.5 + 5 = 12.5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endParaRPr lang="en-US" altLang="en-US" sz="2400" dirty="0"/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sz="2400" dirty="0"/>
              <a:t>Half paintings?</a:t>
            </a:r>
            <a:endParaRPr lang="en-US" altLang="en-US" sz="2400" dirty="0">
              <a:cs typeface="Arial" charset="0"/>
            </a:endParaRPr>
          </a:p>
          <a:p>
            <a:endParaRPr lang="en-US" altLang="en-US" sz="2400" i="1" dirty="0">
              <a:cs typeface="Arial" charset="0"/>
            </a:endParaRPr>
          </a:p>
        </p:txBody>
      </p:sp>
      <p:sp>
        <p:nvSpPr>
          <p:cNvPr id="227333" name="Oval 5"/>
          <p:cNvSpPr>
            <a:spLocks noChangeArrowheads="1"/>
          </p:cNvSpPr>
          <p:nvPr/>
        </p:nvSpPr>
        <p:spPr bwMode="auto">
          <a:xfrm>
            <a:off x="2398838" y="1766501"/>
            <a:ext cx="609023" cy="400261"/>
          </a:xfrm>
          <a:prstGeom prst="ellipse">
            <a:avLst/>
          </a:prstGeom>
          <a:noFill/>
          <a:ln w="38100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56730"/>
            <a:ext cx="8763000" cy="686011"/>
          </a:xfrm>
        </p:spPr>
        <p:txBody>
          <a:bodyPr/>
          <a:lstStyle/>
          <a:p>
            <a:r>
              <a:rPr lang="en-US" altLang="en-US" dirty="0"/>
              <a:t>Integer (linear) program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57250"/>
            <a:ext cx="3879273" cy="411501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0, integer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0, integer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8356" name="Oval 4"/>
          <p:cNvSpPr>
            <a:spLocks noChangeArrowheads="1"/>
          </p:cNvSpPr>
          <p:nvPr/>
        </p:nvSpPr>
        <p:spPr bwMode="auto">
          <a:xfrm>
            <a:off x="3657024" y="285750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>
            <a:off x="3733512" y="1199730"/>
            <a:ext cx="0" cy="33722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>
            <a:off x="3733512" y="4572000"/>
            <a:ext cx="464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3275446" y="3543511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275445" y="451527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275445" y="280077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3275446" y="200025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3275446" y="126801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640696" y="458250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5701435" y="452577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6767946" y="452577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7841673" y="452577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3733512" y="1714500"/>
            <a:ext cx="1981488" cy="2857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 flipH="1" flipV="1">
            <a:off x="3733512" y="2914230"/>
            <a:ext cx="4267488" cy="165777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3733512" y="2571750"/>
            <a:ext cx="2667000" cy="2000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1" name="Line 19"/>
          <p:cNvSpPr>
            <a:spLocks noChangeShapeType="1"/>
          </p:cNvSpPr>
          <p:nvPr/>
        </p:nvSpPr>
        <p:spPr bwMode="auto">
          <a:xfrm flipH="1" flipV="1">
            <a:off x="3733513" y="3314491"/>
            <a:ext cx="1066511" cy="125751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 flipH="1" flipV="1">
            <a:off x="3733513" y="2114761"/>
            <a:ext cx="2057977" cy="2457239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 flipH="1">
            <a:off x="5029490" y="3257761"/>
            <a:ext cx="1066511" cy="227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6019512" y="2742991"/>
            <a:ext cx="1917988" cy="12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LP solution: x=2.5, y=2.5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12.5)</a:t>
            </a:r>
          </a:p>
        </p:txBody>
      </p:sp>
      <p:sp>
        <p:nvSpPr>
          <p:cNvPr id="228375" name="Oval 23"/>
          <p:cNvSpPr>
            <a:spLocks noChangeArrowheads="1"/>
          </p:cNvSpPr>
          <p:nvPr/>
        </p:nvSpPr>
        <p:spPr bwMode="auto">
          <a:xfrm>
            <a:off x="3657024" y="3257761"/>
            <a:ext cx="152977" cy="114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6" name="Oval 24"/>
          <p:cNvSpPr>
            <a:spLocks noChangeArrowheads="1"/>
          </p:cNvSpPr>
          <p:nvPr/>
        </p:nvSpPr>
        <p:spPr bwMode="auto">
          <a:xfrm>
            <a:off x="3657024" y="365802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7" name="Oval 25"/>
          <p:cNvSpPr>
            <a:spLocks noChangeArrowheads="1"/>
          </p:cNvSpPr>
          <p:nvPr/>
        </p:nvSpPr>
        <p:spPr bwMode="auto">
          <a:xfrm>
            <a:off x="3657024" y="405723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8" name="Oval 26"/>
          <p:cNvSpPr>
            <a:spLocks noChangeArrowheads="1"/>
          </p:cNvSpPr>
          <p:nvPr/>
        </p:nvSpPr>
        <p:spPr bwMode="auto">
          <a:xfrm>
            <a:off x="3657024" y="451527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79" name="Oval 27"/>
          <p:cNvSpPr>
            <a:spLocks noChangeArrowheads="1"/>
          </p:cNvSpPr>
          <p:nvPr/>
        </p:nvSpPr>
        <p:spPr bwMode="auto">
          <a:xfrm>
            <a:off x="4114512" y="3257761"/>
            <a:ext cx="152977" cy="114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0" name="Oval 28"/>
          <p:cNvSpPr>
            <a:spLocks noChangeArrowheads="1"/>
          </p:cNvSpPr>
          <p:nvPr/>
        </p:nvSpPr>
        <p:spPr bwMode="auto">
          <a:xfrm>
            <a:off x="4114512" y="365802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1" name="Oval 29"/>
          <p:cNvSpPr>
            <a:spLocks noChangeArrowheads="1"/>
          </p:cNvSpPr>
          <p:nvPr/>
        </p:nvSpPr>
        <p:spPr bwMode="auto">
          <a:xfrm>
            <a:off x="4114512" y="405723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2" name="Oval 30"/>
          <p:cNvSpPr>
            <a:spLocks noChangeArrowheads="1"/>
          </p:cNvSpPr>
          <p:nvPr/>
        </p:nvSpPr>
        <p:spPr bwMode="auto">
          <a:xfrm>
            <a:off x="4114512" y="451527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3" name="Oval 31"/>
          <p:cNvSpPr>
            <a:spLocks noChangeArrowheads="1"/>
          </p:cNvSpPr>
          <p:nvPr/>
        </p:nvSpPr>
        <p:spPr bwMode="auto">
          <a:xfrm>
            <a:off x="4648489" y="3257761"/>
            <a:ext cx="151534" cy="114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4" name="Oval 32"/>
          <p:cNvSpPr>
            <a:spLocks noChangeArrowheads="1"/>
          </p:cNvSpPr>
          <p:nvPr/>
        </p:nvSpPr>
        <p:spPr bwMode="auto">
          <a:xfrm>
            <a:off x="4648489" y="3658021"/>
            <a:ext cx="151534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5" name="Oval 33"/>
          <p:cNvSpPr>
            <a:spLocks noChangeArrowheads="1"/>
          </p:cNvSpPr>
          <p:nvPr/>
        </p:nvSpPr>
        <p:spPr bwMode="auto">
          <a:xfrm>
            <a:off x="4648489" y="4057230"/>
            <a:ext cx="151534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6" name="Oval 34"/>
          <p:cNvSpPr>
            <a:spLocks noChangeArrowheads="1"/>
          </p:cNvSpPr>
          <p:nvPr/>
        </p:nvSpPr>
        <p:spPr bwMode="auto">
          <a:xfrm>
            <a:off x="4648489" y="4515271"/>
            <a:ext cx="151534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7" name="Oval 35"/>
          <p:cNvSpPr>
            <a:spLocks noChangeArrowheads="1"/>
          </p:cNvSpPr>
          <p:nvPr/>
        </p:nvSpPr>
        <p:spPr bwMode="auto">
          <a:xfrm>
            <a:off x="5181024" y="405723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8" name="Oval 36"/>
          <p:cNvSpPr>
            <a:spLocks noChangeArrowheads="1"/>
          </p:cNvSpPr>
          <p:nvPr/>
        </p:nvSpPr>
        <p:spPr bwMode="auto">
          <a:xfrm>
            <a:off x="5181024" y="451527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8389" name="Text Box 37"/>
          <p:cNvSpPr txBox="1">
            <a:spLocks noChangeArrowheads="1"/>
          </p:cNvSpPr>
          <p:nvPr/>
        </p:nvSpPr>
        <p:spPr bwMode="auto">
          <a:xfrm>
            <a:off x="4495512" y="1793292"/>
            <a:ext cx="1917988" cy="12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IP solution: x=2, y=3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12)</a:t>
            </a:r>
          </a:p>
        </p:txBody>
      </p:sp>
      <p:sp>
        <p:nvSpPr>
          <p:cNvPr id="228390" name="Line 38"/>
          <p:cNvSpPr>
            <a:spLocks noChangeShapeType="1"/>
          </p:cNvSpPr>
          <p:nvPr/>
        </p:nvSpPr>
        <p:spPr bwMode="auto">
          <a:xfrm flipH="1">
            <a:off x="4800024" y="2742991"/>
            <a:ext cx="305955" cy="4569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73" grpId="0" animBg="1"/>
      <p:bldP spid="228374" grpId="0"/>
      <p:bldP spid="228375" grpId="0" animBg="1"/>
      <p:bldP spid="228376" grpId="0" animBg="1"/>
      <p:bldP spid="228377" grpId="0" animBg="1"/>
      <p:bldP spid="228378" grpId="0" animBg="1"/>
      <p:bldP spid="228379" grpId="0" animBg="1"/>
      <p:bldP spid="228380" grpId="0" animBg="1"/>
      <p:bldP spid="228381" grpId="0" animBg="1"/>
      <p:bldP spid="228382" grpId="0" animBg="1"/>
      <p:bldP spid="228383" grpId="0" animBg="1"/>
      <p:bldP spid="228384" grpId="0" animBg="1"/>
      <p:bldP spid="228385" grpId="0" animBg="1"/>
      <p:bldP spid="228386" grpId="0" animBg="1"/>
      <p:bldP spid="228387" grpId="0" animBg="1"/>
      <p:bldP spid="228388" grpId="0" animBg="1"/>
      <p:bldP spid="228389" grpId="0"/>
      <p:bldP spid="22839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77" y="56730"/>
            <a:ext cx="8763000" cy="686011"/>
          </a:xfrm>
        </p:spPr>
        <p:txBody>
          <a:bodyPr/>
          <a:lstStyle/>
          <a:p>
            <a:r>
              <a:rPr lang="en-US" altLang="en-US" dirty="0"/>
              <a:t>Mixed integer (linear) program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57250"/>
            <a:ext cx="3671455" cy="4115011"/>
          </a:xfrm>
        </p:spPr>
        <p:txBody>
          <a:bodyPr/>
          <a:lstStyle/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maximize</a:t>
            </a:r>
            <a:r>
              <a:rPr lang="en-US" altLang="en-US"/>
              <a:t> </a:t>
            </a:r>
            <a:r>
              <a:rPr lang="en-US" altLang="en-US">
                <a:solidFill>
                  <a:srgbClr val="660066"/>
                </a:solidFill>
              </a:rPr>
              <a:t>3x + 2y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 i="1"/>
              <a:t>subject to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chemeClr val="accent2"/>
                </a:solidFill>
              </a:rPr>
              <a:t>4x + 2y </a:t>
            </a:r>
            <a:r>
              <a:rPr lang="en-US" altLang="en-US">
                <a:solidFill>
                  <a:schemeClr val="accent2"/>
                </a:solidFill>
                <a:cs typeface="Arial" charset="0"/>
              </a:rPr>
              <a:t>≤ 15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008000"/>
                </a:solidFill>
                <a:cs typeface="Arial" charset="0"/>
              </a:rPr>
              <a:t>x + 2y ≤ 8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solidFill>
                  <a:srgbClr val="800000"/>
                </a:solidFill>
                <a:cs typeface="Arial" charset="0"/>
              </a:rPr>
              <a:t>x + y ≤ 5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x ≥ 0</a:t>
            </a:r>
          </a:p>
          <a:p>
            <a:pPr algn="ctr">
              <a:buClr>
                <a:schemeClr val="tx1"/>
              </a:buClr>
              <a:buFont typeface="Arial" charset="0"/>
              <a:buNone/>
            </a:pPr>
            <a:r>
              <a:rPr lang="en-US" altLang="en-US">
                <a:cs typeface="Arial" charset="0"/>
              </a:rPr>
              <a:t>y ≥ 0, integer</a:t>
            </a:r>
          </a:p>
          <a:p>
            <a:endParaRPr lang="en-US" altLang="en-US">
              <a:cs typeface="Arial" charset="0"/>
            </a:endParaRPr>
          </a:p>
          <a:p>
            <a:endParaRPr lang="en-US" altLang="en-US" i="1">
              <a:cs typeface="Arial" charset="0"/>
            </a:endParaRPr>
          </a:p>
        </p:txBody>
      </p:sp>
      <p:sp>
        <p:nvSpPr>
          <p:cNvPr id="229380" name="Oval 4"/>
          <p:cNvSpPr>
            <a:spLocks noChangeArrowheads="1"/>
          </p:cNvSpPr>
          <p:nvPr/>
        </p:nvSpPr>
        <p:spPr bwMode="auto">
          <a:xfrm>
            <a:off x="3657024" y="285750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381" name="Line 5"/>
          <p:cNvSpPr>
            <a:spLocks noChangeShapeType="1"/>
          </p:cNvSpPr>
          <p:nvPr/>
        </p:nvSpPr>
        <p:spPr bwMode="auto">
          <a:xfrm>
            <a:off x="3733512" y="1199730"/>
            <a:ext cx="0" cy="33722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>
            <a:off x="3733512" y="4572000"/>
            <a:ext cx="4648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3275446" y="3543511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3275445" y="451527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3275445" y="280077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3275446" y="2000250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275446" y="126801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4640696" y="458250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229389" name="Text Box 13"/>
          <p:cNvSpPr txBox="1">
            <a:spLocks noChangeArrowheads="1"/>
          </p:cNvSpPr>
          <p:nvPr/>
        </p:nvSpPr>
        <p:spPr bwMode="auto">
          <a:xfrm>
            <a:off x="5701435" y="452577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767946" y="452577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7841673" y="4525776"/>
            <a:ext cx="312884" cy="36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3733512" y="1714500"/>
            <a:ext cx="1981488" cy="2857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 flipH="1" flipV="1">
            <a:off x="3733512" y="2914230"/>
            <a:ext cx="4267488" cy="165777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>
            <a:off x="3733512" y="2571750"/>
            <a:ext cx="2667000" cy="20002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 flipH="1" flipV="1">
            <a:off x="3733513" y="3314491"/>
            <a:ext cx="1066511" cy="1257510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 flipH="1" flipV="1">
            <a:off x="3733513" y="2114761"/>
            <a:ext cx="2057977" cy="2457239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 flipH="1">
            <a:off x="5029490" y="3257761"/>
            <a:ext cx="1066511" cy="227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398" name="Text Box 22"/>
          <p:cNvSpPr txBox="1">
            <a:spLocks noChangeArrowheads="1"/>
          </p:cNvSpPr>
          <p:nvPr/>
        </p:nvSpPr>
        <p:spPr bwMode="auto">
          <a:xfrm>
            <a:off x="5715001" y="2650542"/>
            <a:ext cx="1917989" cy="12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LP solution: x=2.5, y=2.5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12.5)</a:t>
            </a:r>
          </a:p>
        </p:txBody>
      </p:sp>
      <p:sp>
        <p:nvSpPr>
          <p:cNvPr id="229399" name="Oval 23"/>
          <p:cNvSpPr>
            <a:spLocks noChangeArrowheads="1"/>
          </p:cNvSpPr>
          <p:nvPr/>
        </p:nvSpPr>
        <p:spPr bwMode="auto">
          <a:xfrm>
            <a:off x="3657024" y="3257761"/>
            <a:ext cx="152977" cy="114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0" name="Oval 24"/>
          <p:cNvSpPr>
            <a:spLocks noChangeArrowheads="1"/>
          </p:cNvSpPr>
          <p:nvPr/>
        </p:nvSpPr>
        <p:spPr bwMode="auto">
          <a:xfrm>
            <a:off x="3657024" y="365802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1" name="Oval 25"/>
          <p:cNvSpPr>
            <a:spLocks noChangeArrowheads="1"/>
          </p:cNvSpPr>
          <p:nvPr/>
        </p:nvSpPr>
        <p:spPr bwMode="auto">
          <a:xfrm>
            <a:off x="3657024" y="405723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657024" y="451527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3" name="Oval 27"/>
          <p:cNvSpPr>
            <a:spLocks noChangeArrowheads="1"/>
          </p:cNvSpPr>
          <p:nvPr/>
        </p:nvSpPr>
        <p:spPr bwMode="auto">
          <a:xfrm>
            <a:off x="4648489" y="3257761"/>
            <a:ext cx="151534" cy="114510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4" name="Oval 28"/>
          <p:cNvSpPr>
            <a:spLocks noChangeArrowheads="1"/>
          </p:cNvSpPr>
          <p:nvPr/>
        </p:nvSpPr>
        <p:spPr bwMode="auto">
          <a:xfrm>
            <a:off x="5029489" y="3658021"/>
            <a:ext cx="151534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5" name="Oval 29"/>
          <p:cNvSpPr>
            <a:spLocks noChangeArrowheads="1"/>
          </p:cNvSpPr>
          <p:nvPr/>
        </p:nvSpPr>
        <p:spPr bwMode="auto">
          <a:xfrm>
            <a:off x="5334002" y="4057230"/>
            <a:ext cx="152977" cy="114511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6" name="Oval 30"/>
          <p:cNvSpPr>
            <a:spLocks noChangeArrowheads="1"/>
          </p:cNvSpPr>
          <p:nvPr/>
        </p:nvSpPr>
        <p:spPr bwMode="auto">
          <a:xfrm>
            <a:off x="5638513" y="4515271"/>
            <a:ext cx="152977" cy="113459"/>
          </a:xfrm>
          <a:prstGeom prst="ellipse">
            <a:avLst/>
          </a:prstGeom>
          <a:solidFill>
            <a:srgbClr val="FF990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29407" name="Text Box 31"/>
          <p:cNvSpPr txBox="1">
            <a:spLocks noChangeArrowheads="1"/>
          </p:cNvSpPr>
          <p:nvPr/>
        </p:nvSpPr>
        <p:spPr bwMode="auto">
          <a:xfrm>
            <a:off x="4495512" y="1793292"/>
            <a:ext cx="1917988" cy="12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IP solution: x=2, y=3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12)</a:t>
            </a:r>
          </a:p>
        </p:txBody>
      </p:sp>
      <p:sp>
        <p:nvSpPr>
          <p:cNvPr id="229408" name="Line 32"/>
          <p:cNvSpPr>
            <a:spLocks noChangeShapeType="1"/>
          </p:cNvSpPr>
          <p:nvPr/>
        </p:nvSpPr>
        <p:spPr bwMode="auto">
          <a:xfrm flipH="1">
            <a:off x="4800024" y="2742991"/>
            <a:ext cx="305955" cy="4569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09" name="Line 33"/>
          <p:cNvSpPr>
            <a:spLocks noChangeShapeType="1"/>
          </p:cNvSpPr>
          <p:nvPr/>
        </p:nvSpPr>
        <p:spPr bwMode="auto">
          <a:xfrm>
            <a:off x="3733513" y="3314490"/>
            <a:ext cx="99146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0" name="Line 34"/>
          <p:cNvSpPr>
            <a:spLocks noChangeShapeType="1"/>
          </p:cNvSpPr>
          <p:nvPr/>
        </p:nvSpPr>
        <p:spPr bwMode="auto">
          <a:xfrm>
            <a:off x="3733513" y="3714750"/>
            <a:ext cx="137246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1" name="Line 35"/>
          <p:cNvSpPr>
            <a:spLocks noChangeShapeType="1"/>
          </p:cNvSpPr>
          <p:nvPr/>
        </p:nvSpPr>
        <p:spPr bwMode="auto">
          <a:xfrm>
            <a:off x="3733513" y="4115011"/>
            <a:ext cx="1676977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2" name="Line 36"/>
          <p:cNvSpPr>
            <a:spLocks noChangeShapeType="1"/>
          </p:cNvSpPr>
          <p:nvPr/>
        </p:nvSpPr>
        <p:spPr bwMode="auto">
          <a:xfrm>
            <a:off x="3733512" y="4572000"/>
            <a:ext cx="1981488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229413" name="Text Box 37"/>
          <p:cNvSpPr txBox="1">
            <a:spLocks noChangeArrowheads="1"/>
          </p:cNvSpPr>
          <p:nvPr/>
        </p:nvSpPr>
        <p:spPr bwMode="auto">
          <a:xfrm>
            <a:off x="7226012" y="3485730"/>
            <a:ext cx="1917988" cy="120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9" tIns="45714" rIns="91429" bIns="45714">
            <a:spAutoFit/>
          </a:bodyPr>
          <a:lstStyle>
            <a:lvl1pPr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09588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019175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528763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38350" algn="l" defTabSz="509588"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4955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527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099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67150" defTabSz="509588" fontAlgn="base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optimal MIP solution: x=2.75, y=2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charset="0"/>
              </a:rPr>
              <a:t>(objective 12.25)</a:t>
            </a:r>
          </a:p>
        </p:txBody>
      </p:sp>
      <p:sp>
        <p:nvSpPr>
          <p:cNvPr id="229414" name="Line 38"/>
          <p:cNvSpPr>
            <a:spLocks noChangeShapeType="1"/>
          </p:cNvSpPr>
          <p:nvPr/>
        </p:nvSpPr>
        <p:spPr bwMode="auto">
          <a:xfrm flipH="1" flipV="1">
            <a:off x="5181023" y="3714750"/>
            <a:ext cx="2134466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animBg="1"/>
      <p:bldP spid="229399" grpId="0" animBg="1"/>
      <p:bldP spid="229400" grpId="0" animBg="1"/>
      <p:bldP spid="229401" grpId="0" animBg="1"/>
      <p:bldP spid="229402" grpId="0" animBg="1"/>
      <p:bldP spid="229403" grpId="0" animBg="1"/>
      <p:bldP spid="229404" grpId="0" animBg="1"/>
      <p:bldP spid="229405" grpId="0" animBg="1"/>
      <p:bldP spid="229406" grpId="0" animBg="1"/>
      <p:bldP spid="229409" grpId="0" animBg="1"/>
      <p:bldP spid="229410" grpId="0" animBg="1"/>
      <p:bldP spid="229411" grpId="0" animBg="1"/>
      <p:bldP spid="229412" grpId="0" animBg="1"/>
      <p:bldP spid="229413" grpId="0"/>
      <p:bldP spid="22941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Solving linear/integer programs</a:t>
            </a:r>
            <a:endParaRPr lang="en-US" altLang="en-US" sz="22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0065"/>
            <a:ext cx="8229600" cy="357691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Linear programs can be solved efficiently</a:t>
            </a:r>
          </a:p>
          <a:p>
            <a:pPr lvl="1"/>
            <a:r>
              <a:rPr lang="en-US" altLang="en-US" sz="2400" dirty="0"/>
              <a:t>Simplex, ellipsoid, interior point methods…</a:t>
            </a:r>
          </a:p>
          <a:p>
            <a:r>
              <a:rPr lang="en-US" altLang="en-US" sz="3000" dirty="0"/>
              <a:t>(Mixed) integer programs are NP-hard to solve</a:t>
            </a:r>
          </a:p>
          <a:p>
            <a:pPr lvl="1"/>
            <a:r>
              <a:rPr lang="en-US" altLang="en-US" sz="2400" dirty="0"/>
              <a:t>Quite easy to model many standard NP-complete problems as integer programs (try it!)</a:t>
            </a:r>
          </a:p>
          <a:p>
            <a:pPr lvl="1"/>
            <a:r>
              <a:rPr lang="en-US" altLang="en-US" sz="2400" dirty="0"/>
              <a:t>Search type algorithms such as branch and bound</a:t>
            </a:r>
          </a:p>
          <a:p>
            <a:r>
              <a:rPr lang="en-US" altLang="en-US" sz="3000" dirty="0"/>
              <a:t>Standard packages for solving these</a:t>
            </a:r>
          </a:p>
          <a:p>
            <a:pPr lvl="1"/>
            <a:r>
              <a:rPr lang="en-US" altLang="en-US" sz="2400" dirty="0"/>
              <a:t>GNU Linear Programming Kit, CPLEX, …</a:t>
            </a:r>
          </a:p>
          <a:p>
            <a:r>
              <a:rPr lang="en-US" altLang="en-US" sz="3000" dirty="0">
                <a:solidFill>
                  <a:srgbClr val="006600"/>
                </a:solidFill>
              </a:rPr>
              <a:t>LP relaxation</a:t>
            </a:r>
            <a:r>
              <a:rPr lang="en-US" altLang="en-US" sz="3000" dirty="0"/>
              <a:t> of (M)IP: remove integrality constraints</a:t>
            </a:r>
          </a:p>
          <a:p>
            <a:pPr lvl="1"/>
            <a:r>
              <a:rPr lang="en-US" altLang="en-US" sz="2400" dirty="0"/>
              <a:t>Gives upper bound on MIP (~admissible heuristic)</a:t>
            </a:r>
          </a:p>
        </p:txBody>
      </p:sp>
    </p:spTree>
    <p:extLst>
      <p:ext uri="{BB962C8B-B14F-4D97-AF65-F5344CB8AC3E}">
        <p14:creationId xmlns:p14="http://schemas.microsoft.com/office/powerpoint/2010/main" val="10672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smtClean="0"/>
              <a:t>Map Coloring</a:t>
            </a:r>
            <a:endParaRPr lang="en-US" altLang="en-US" dirty="0" smtClean="0"/>
          </a:p>
        </p:txBody>
      </p:sp>
      <p:pic>
        <p:nvPicPr>
          <p:cNvPr id="7173" name="Picture 5" descr="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971549"/>
            <a:ext cx="3781425" cy="265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28811"/>
            <a:ext cx="8650288" cy="159533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Variables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WA, NT, Q, NSW, V, SA, T</a:t>
            </a: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Domains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D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= {</a:t>
            </a:r>
            <a:r>
              <a:rPr lang="en-US" altLang="en-US" sz="2000" dirty="0" err="1" smtClean="0"/>
              <a:t>red,green,blue</a:t>
            </a:r>
            <a:r>
              <a:rPr lang="en-US" altLang="en-US" sz="2000" dirty="0" smtClean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Constraints</a:t>
            </a:r>
            <a:r>
              <a:rPr lang="en-US" altLang="en-US" sz="2000" dirty="0" smtClean="0"/>
              <a:t>: adjacent regions must have different colors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e.g., WA </a:t>
            </a:r>
            <a:r>
              <a:rPr lang="en-US" altLang="en-US" sz="2000" dirty="0" smtClean="0">
                <a:cs typeface="Arial" charset="0"/>
              </a:rPr>
              <a:t>≠</a:t>
            </a:r>
            <a:r>
              <a:rPr lang="en-US" altLang="en-US" sz="2000" dirty="0" smtClean="0"/>
              <a:t> NT, or (WA,NT) in {(</a:t>
            </a:r>
            <a:r>
              <a:rPr lang="en-US" altLang="en-US" sz="2000" dirty="0" err="1" smtClean="0"/>
              <a:t>red,green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red,blue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green,red</a:t>
            </a:r>
            <a:r>
              <a:rPr lang="en-US" altLang="en-US" sz="2000" dirty="0" smtClean="0"/>
              <a:t>), (</a:t>
            </a:r>
            <a:r>
              <a:rPr lang="en-US" altLang="en-US" sz="2000" dirty="0" err="1" smtClean="0"/>
              <a:t>green,blue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blue,red</a:t>
            </a:r>
            <a:r>
              <a:rPr lang="en-US" altLang="en-US" sz="2000" dirty="0" smtClean="0"/>
              <a:t>),(</a:t>
            </a:r>
            <a:r>
              <a:rPr lang="en-US" altLang="en-US" sz="2000" dirty="0" err="1" smtClean="0"/>
              <a:t>blue,green</a:t>
            </a:r>
            <a:r>
              <a:rPr lang="en-US" altLang="en-US" sz="2000" dirty="0" smtClean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4916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" y="237830"/>
            <a:ext cx="9029700" cy="701843"/>
          </a:xfrm>
        </p:spPr>
        <p:txBody>
          <a:bodyPr/>
          <a:lstStyle/>
          <a:p>
            <a:r>
              <a:rPr lang="en-US" altLang="en-US" sz="4000" dirty="0"/>
              <a:t>Satisfiability as an integer program</a:t>
            </a:r>
            <a:endParaRPr lang="en-US" altLang="en-US" sz="26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295836" y="1707776"/>
            <a:ext cx="8229600" cy="32474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 dirty="0"/>
              <a:t>	(x</a:t>
            </a:r>
            <a:r>
              <a:rPr lang="en-US" altLang="en-US" sz="2600" baseline="-25000" dirty="0"/>
              <a:t>1 </a:t>
            </a:r>
            <a:r>
              <a:rPr lang="en-US" altLang="en-US" sz="2600" dirty="0"/>
              <a:t>OR x</a:t>
            </a:r>
            <a:r>
              <a:rPr lang="en-US" altLang="en-US" sz="2500" baseline="-25000" dirty="0"/>
              <a:t>2 </a:t>
            </a:r>
            <a:r>
              <a:rPr lang="en-US" altLang="en-US" sz="2500" dirty="0"/>
              <a:t>OR NOT(</a:t>
            </a:r>
            <a:r>
              <a:rPr lang="en-US" altLang="en-US" sz="2600" dirty="0"/>
              <a:t>x</a:t>
            </a:r>
            <a:r>
              <a:rPr lang="en-US" altLang="en-US" sz="2500" baseline="-25000" dirty="0"/>
              <a:t>4</a:t>
            </a:r>
            <a:r>
              <a:rPr lang="en-US" altLang="en-US" sz="2500" dirty="0"/>
              <a:t>)) AND (NOT(</a:t>
            </a:r>
            <a:r>
              <a:rPr lang="en-US" altLang="en-US" sz="2600" dirty="0"/>
              <a:t>x</a:t>
            </a:r>
            <a:r>
              <a:rPr lang="en-US" altLang="en-US" sz="2500" baseline="-25000" dirty="0"/>
              <a:t>2</a:t>
            </a:r>
            <a:r>
              <a:rPr lang="en-US" altLang="en-US" sz="2500" dirty="0"/>
              <a:t>) OR NOT(</a:t>
            </a:r>
            <a:r>
              <a:rPr lang="en-US" altLang="en-US" sz="2600" dirty="0"/>
              <a:t>x</a:t>
            </a:r>
            <a:r>
              <a:rPr lang="en-US" altLang="en-US" sz="2500" baseline="-25000" dirty="0"/>
              <a:t>3</a:t>
            </a:r>
            <a:r>
              <a:rPr lang="en-US" altLang="en-US" sz="2600" dirty="0"/>
              <a:t>)) AND …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 dirty="0"/>
              <a:t>	</a:t>
            </a:r>
            <a:r>
              <a:rPr lang="en-US" altLang="en-US" sz="2600" i="1" dirty="0"/>
              <a:t>becomes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 dirty="0"/>
              <a:t>	for all </a:t>
            </a:r>
            <a:r>
              <a:rPr lang="en-US" altLang="en-US" sz="2600" dirty="0" err="1"/>
              <a:t>x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, 0 </a:t>
            </a:r>
            <a:r>
              <a:rPr lang="en-US" altLang="en-US" sz="2600" dirty="0">
                <a:cs typeface="Arial" charset="0"/>
              </a:rPr>
              <a:t>≤ </a:t>
            </a:r>
            <a:r>
              <a:rPr lang="en-US" altLang="en-US" sz="2600" dirty="0" err="1"/>
              <a:t>x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 </a:t>
            </a:r>
            <a:r>
              <a:rPr lang="en-US" altLang="en-US" sz="2600" dirty="0">
                <a:cs typeface="Arial" charset="0"/>
              </a:rPr>
              <a:t>≤ 1, </a:t>
            </a:r>
            <a:r>
              <a:rPr lang="en-US" altLang="en-US" sz="2600" dirty="0" err="1"/>
              <a:t>x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 integer (shorthand: </a:t>
            </a:r>
            <a:r>
              <a:rPr lang="en-US" altLang="en-US" sz="2600" dirty="0" err="1"/>
              <a:t>x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 in {0,1})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600" dirty="0"/>
              <a:t>	x</a:t>
            </a:r>
            <a:r>
              <a:rPr lang="en-US" altLang="en-US" sz="2600" baseline="-25000" dirty="0"/>
              <a:t>1 </a:t>
            </a:r>
            <a:r>
              <a:rPr lang="en-US" altLang="en-US" sz="2600" dirty="0"/>
              <a:t>+ x</a:t>
            </a:r>
            <a:r>
              <a:rPr lang="en-US" altLang="en-US" sz="2500" baseline="-25000" dirty="0"/>
              <a:t>2 </a:t>
            </a:r>
            <a:r>
              <a:rPr lang="en-US" altLang="en-US" sz="2500" dirty="0"/>
              <a:t>+ (1-</a:t>
            </a:r>
            <a:r>
              <a:rPr lang="en-US" altLang="en-US" sz="2600" dirty="0"/>
              <a:t>x</a:t>
            </a:r>
            <a:r>
              <a:rPr lang="en-US" altLang="en-US" sz="2500" baseline="-25000" dirty="0"/>
              <a:t>4</a:t>
            </a:r>
            <a:r>
              <a:rPr lang="en-US" altLang="en-US" sz="2500" dirty="0"/>
              <a:t>) </a:t>
            </a:r>
            <a:r>
              <a:rPr lang="en-US" altLang="en-US" sz="2500" dirty="0">
                <a:cs typeface="Arial" charset="0"/>
              </a:rPr>
              <a:t>≥ 1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 dirty="0">
                <a:cs typeface="Arial" charset="0"/>
              </a:rPr>
              <a:t>	</a:t>
            </a:r>
            <a:r>
              <a:rPr lang="en-US" altLang="en-US" sz="2500" dirty="0"/>
              <a:t>(1-</a:t>
            </a:r>
            <a:r>
              <a:rPr lang="en-US" altLang="en-US" sz="2600" dirty="0"/>
              <a:t>x</a:t>
            </a:r>
            <a:r>
              <a:rPr lang="en-US" altLang="en-US" sz="2500" baseline="-25000" dirty="0"/>
              <a:t>2</a:t>
            </a:r>
            <a:r>
              <a:rPr lang="en-US" altLang="en-US" sz="2500" dirty="0"/>
              <a:t>) + (1-</a:t>
            </a:r>
            <a:r>
              <a:rPr lang="en-US" altLang="en-US" sz="2600" dirty="0"/>
              <a:t>x</a:t>
            </a:r>
            <a:r>
              <a:rPr lang="en-US" altLang="en-US" sz="2500" baseline="-25000" dirty="0"/>
              <a:t>3</a:t>
            </a:r>
            <a:r>
              <a:rPr lang="en-US" altLang="en-US" sz="2500" dirty="0"/>
              <a:t>) </a:t>
            </a:r>
            <a:r>
              <a:rPr lang="en-US" altLang="en-US" sz="2500" dirty="0">
                <a:cs typeface="Arial" charset="0"/>
              </a:rPr>
              <a:t>≥ 1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 dirty="0">
                <a:cs typeface="Arial" charset="0"/>
              </a:rPr>
              <a:t>	…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 dirty="0">
                <a:cs typeface="Arial" charset="0"/>
              </a:rPr>
              <a:t>	Solving integer programs is at least as hard as satisfiability, hence NP-hard (we have </a:t>
            </a:r>
            <a:r>
              <a:rPr lang="en-US" altLang="en-US" sz="2500" dirty="0">
                <a:solidFill>
                  <a:srgbClr val="006600"/>
                </a:solidFill>
                <a:cs typeface="Arial" charset="0"/>
              </a:rPr>
              <a:t>reduced</a:t>
            </a:r>
            <a:r>
              <a:rPr lang="en-US" altLang="en-US" sz="2500" dirty="0">
                <a:cs typeface="Arial" charset="0"/>
              </a:rPr>
              <a:t> SAT to IP)</a:t>
            </a:r>
          </a:p>
          <a:p>
            <a:pPr>
              <a:lnSpc>
                <a:spcPct val="114000"/>
              </a:lnSpc>
              <a:buFont typeface="Arial" charset="0"/>
              <a:buNone/>
            </a:pPr>
            <a:r>
              <a:rPr lang="en-US" altLang="en-US" sz="2500" dirty="0"/>
              <a:t>	Try modeling other NP-hard problems as (M)IP!</a:t>
            </a:r>
          </a:p>
        </p:txBody>
      </p:sp>
    </p:spTree>
    <p:extLst>
      <p:ext uri="{BB962C8B-B14F-4D97-AF65-F5344CB8AC3E}">
        <p14:creationId xmlns:p14="http://schemas.microsoft.com/office/powerpoint/2010/main" val="1619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545" y="0"/>
            <a:ext cx="9282545" cy="453839"/>
          </a:xfrm>
        </p:spPr>
        <p:txBody>
          <a:bodyPr/>
          <a:lstStyle/>
          <a:p>
            <a:r>
              <a:rPr lang="en-US" altLang="en-US" sz="2600" dirty="0"/>
              <a:t>Solving the integer program with DFS branch and bound</a:t>
            </a:r>
            <a:endParaRPr lang="en-US" altLang="en-US" sz="1500" dirty="0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69274" y="2005114"/>
            <a:ext cx="1801091" cy="1313966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2424546" y="618147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2410115" y="2998666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≤ </a:t>
            </a:r>
            <a:r>
              <a:rPr lang="en-US" altLang="en-US" sz="1600"/>
              <a:t>2</a:t>
            </a:r>
          </a:p>
        </p:txBody>
      </p:sp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1" y="3342855"/>
            <a:ext cx="2017058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en-US" sz="1200" i="1" dirty="0"/>
              <a:t>LP solution: x=2.5, y=2.5, </a:t>
            </a:r>
            <a:r>
              <a:rPr lang="en-US" altLang="en-US" sz="1200" i="1" dirty="0" err="1"/>
              <a:t>obj</a:t>
            </a:r>
            <a:r>
              <a:rPr lang="en-US" altLang="en-US" sz="1200" i="1" dirty="0"/>
              <a:t> = 12.5</a:t>
            </a:r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2286001" y="2132620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x=3, y=1.5, obj = 12</a:t>
            </a: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4987637" y="518973"/>
            <a:ext cx="1801091" cy="1806408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≥ 2</a:t>
            </a:r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4987637" y="2756648"/>
            <a:ext cx="1801091" cy="1806408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≤ 1</a:t>
            </a:r>
          </a:p>
        </p:txBody>
      </p:sp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4795712" y="2319918"/>
            <a:ext cx="2235470" cy="32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en-US" sz="1600" i="1" dirty="0"/>
              <a:t>LP solution: infeasible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4211206" y="4584488"/>
            <a:ext cx="2802729" cy="2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en-US" sz="1200" i="1" dirty="0"/>
              <a:t>LP solution: x=3.25, y=1, </a:t>
            </a:r>
            <a:r>
              <a:rPr lang="en-US" altLang="en-US" sz="1200" i="1" dirty="0" err="1"/>
              <a:t>obj</a:t>
            </a:r>
            <a:r>
              <a:rPr lang="en-US" altLang="en-US" sz="1200" i="1" dirty="0"/>
              <a:t> = 11.75</a:t>
            </a:r>
          </a:p>
        </p:txBody>
      </p:sp>
      <p:sp>
        <p:nvSpPr>
          <p:cNvPr id="231441" name="Rectangle 17"/>
          <p:cNvSpPr>
            <a:spLocks noChangeArrowheads="1"/>
          </p:cNvSpPr>
          <p:nvPr/>
        </p:nvSpPr>
        <p:spPr bwMode="auto">
          <a:xfrm>
            <a:off x="7273637" y="458190"/>
            <a:ext cx="1801091" cy="2052629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≤ 1</a:t>
            </a:r>
          </a:p>
          <a:p>
            <a:r>
              <a:rPr lang="en-US" altLang="en-US" sz="1600"/>
              <a:t>x ≥ 4</a:t>
            </a:r>
          </a:p>
        </p:txBody>
      </p:sp>
      <p:sp>
        <p:nvSpPr>
          <p:cNvPr id="231442" name="Text Box 18"/>
          <p:cNvSpPr txBox="1">
            <a:spLocks noChangeArrowheads="1"/>
          </p:cNvSpPr>
          <p:nvPr/>
        </p:nvSpPr>
        <p:spPr bwMode="auto">
          <a:xfrm>
            <a:off x="7079876" y="2453783"/>
            <a:ext cx="2064124" cy="329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en-US" sz="1600" i="1" dirty="0"/>
              <a:t>LP solution: infeasible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7273637" y="2799384"/>
            <a:ext cx="1801091" cy="2052629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  <a:p>
            <a:r>
              <a:rPr lang="en-US" altLang="en-US" sz="1600"/>
              <a:t>y ≤ 1</a:t>
            </a:r>
          </a:p>
          <a:p>
            <a:r>
              <a:rPr lang="en-US" altLang="en-US" sz="1600"/>
              <a:t>x ≤ 3</a:t>
            </a:r>
          </a:p>
        </p:txBody>
      </p:sp>
      <p:sp>
        <p:nvSpPr>
          <p:cNvPr id="231444" name="Text Box 20"/>
          <p:cNvSpPr txBox="1">
            <a:spLocks noChangeArrowheads="1"/>
          </p:cNvSpPr>
          <p:nvPr/>
        </p:nvSpPr>
        <p:spPr bwMode="auto">
          <a:xfrm>
            <a:off x="6948417" y="4852013"/>
            <a:ext cx="2195583" cy="2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en-US" sz="1200" b="1" i="1" dirty="0"/>
              <a:t>LP solution: x=3, y=1, </a:t>
            </a:r>
            <a:r>
              <a:rPr lang="en-US" altLang="en-US" sz="1200" b="1" i="1" dirty="0" err="1"/>
              <a:t>obj</a:t>
            </a:r>
            <a:r>
              <a:rPr lang="en-US" altLang="en-US" sz="1200" b="1" i="1" dirty="0"/>
              <a:t> = 11</a:t>
            </a:r>
          </a:p>
        </p:txBody>
      </p:sp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1660712" y="4563056"/>
            <a:ext cx="2498744" cy="2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058" tIns="41029" rIns="82058" bIns="41029">
            <a:spAutoFit/>
          </a:bodyPr>
          <a:lstStyle/>
          <a:p>
            <a:r>
              <a:rPr lang="en-US" altLang="en-US" sz="1200" b="1" i="1" dirty="0"/>
              <a:t>LP solution: x=2, y=3, </a:t>
            </a:r>
            <a:r>
              <a:rPr lang="en-US" altLang="en-US" sz="1200" b="1" i="1" dirty="0" err="1"/>
              <a:t>obj</a:t>
            </a:r>
            <a:r>
              <a:rPr lang="en-US" altLang="en-US" sz="1200" b="1" i="1" dirty="0"/>
              <a:t> = 12</a:t>
            </a:r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V="1">
            <a:off x="1870364" y="1729207"/>
            <a:ext cx="554182" cy="403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47" name="Line 23"/>
          <p:cNvSpPr>
            <a:spLocks noChangeShapeType="1"/>
          </p:cNvSpPr>
          <p:nvPr/>
        </p:nvSpPr>
        <p:spPr bwMode="auto">
          <a:xfrm>
            <a:off x="1870364" y="3090722"/>
            <a:ext cx="554182" cy="403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48" name="Line 24"/>
          <p:cNvSpPr>
            <a:spLocks noChangeShapeType="1"/>
          </p:cNvSpPr>
          <p:nvPr/>
        </p:nvSpPr>
        <p:spPr bwMode="auto">
          <a:xfrm>
            <a:off x="4225636" y="2031766"/>
            <a:ext cx="762000" cy="12606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49" name="Line 25"/>
          <p:cNvSpPr>
            <a:spLocks noChangeShapeType="1"/>
          </p:cNvSpPr>
          <p:nvPr/>
        </p:nvSpPr>
        <p:spPr bwMode="auto">
          <a:xfrm flipV="1">
            <a:off x="4225636" y="1124091"/>
            <a:ext cx="762000" cy="5042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50" name="Line 26"/>
          <p:cNvSpPr>
            <a:spLocks noChangeShapeType="1"/>
          </p:cNvSpPr>
          <p:nvPr/>
        </p:nvSpPr>
        <p:spPr bwMode="auto">
          <a:xfrm flipV="1">
            <a:off x="6788728" y="1981341"/>
            <a:ext cx="484909" cy="105895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51" name="Line 27"/>
          <p:cNvSpPr>
            <a:spLocks noChangeShapeType="1"/>
          </p:cNvSpPr>
          <p:nvPr/>
        </p:nvSpPr>
        <p:spPr bwMode="auto">
          <a:xfrm>
            <a:off x="6788728" y="3695841"/>
            <a:ext cx="484909" cy="5042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1453" name="Rectangle 29"/>
          <p:cNvSpPr>
            <a:spLocks noChangeArrowheads="1"/>
          </p:cNvSpPr>
          <p:nvPr/>
        </p:nvSpPr>
        <p:spPr bwMode="auto">
          <a:xfrm>
            <a:off x="0" y="619826"/>
            <a:ext cx="2286000" cy="9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i="1"/>
              <a:t>trick: for integer x and k, either x ≤ k</a:t>
            </a:r>
          </a:p>
          <a:p>
            <a:r>
              <a:rPr lang="en-US" altLang="en-US" i="1"/>
              <a:t> or x ≥ k+1</a:t>
            </a:r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4053101" y="4856435"/>
            <a:ext cx="2880886" cy="29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sz="1400" i="1" dirty="0"/>
              <a:t>if LP solution is integral, we are done</a:t>
            </a:r>
          </a:p>
        </p:txBody>
      </p:sp>
    </p:spTree>
    <p:extLst>
      <p:ext uri="{BB962C8B-B14F-4D97-AF65-F5344CB8AC3E}">
        <p14:creationId xmlns:p14="http://schemas.microsoft.com/office/powerpoint/2010/main" val="28162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animBg="1"/>
      <p:bldP spid="231434" grpId="0" animBg="1"/>
      <p:bldP spid="231436" grpId="0"/>
      <p:bldP spid="231437" grpId="0" animBg="1"/>
      <p:bldP spid="231438" grpId="0" animBg="1"/>
      <p:bldP spid="231439" grpId="0"/>
      <p:bldP spid="231440" grpId="0"/>
      <p:bldP spid="231441" grpId="0" animBg="1"/>
      <p:bldP spid="231442" grpId="0"/>
      <p:bldP spid="231443" grpId="0" animBg="1"/>
      <p:bldP spid="231444" grpId="0"/>
      <p:bldP spid="231445" grpId="0"/>
      <p:bldP spid="231446" grpId="0" animBg="1"/>
      <p:bldP spid="231447" grpId="0" animBg="1"/>
      <p:bldP spid="231448" grpId="0" animBg="1"/>
      <p:bldP spid="231449" grpId="0" animBg="1"/>
      <p:bldP spid="231450" grpId="0" animBg="1"/>
      <p:bldP spid="231451" grpId="0" animBg="1"/>
      <p:bldP spid="231453" grpId="0"/>
      <p:bldP spid="23145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38545" y="0"/>
            <a:ext cx="9282545" cy="453839"/>
          </a:xfrm>
        </p:spPr>
        <p:txBody>
          <a:bodyPr/>
          <a:lstStyle/>
          <a:p>
            <a:r>
              <a:rPr lang="en-US" altLang="en-US" sz="3300" dirty="0"/>
              <a:t>Again with a more fortunate choice</a:t>
            </a:r>
            <a:endParaRPr lang="en-US" altLang="en-US" sz="1900" dirty="0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24115" y="1993843"/>
            <a:ext cx="1801091" cy="1313966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355274" y="643779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maximize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/>
              <a:t>x </a:t>
            </a:r>
            <a:r>
              <a:rPr lang="en-US" altLang="en-US" sz="1600">
                <a:cs typeface="Arial" charset="0"/>
              </a:rPr>
              <a:t>≥ </a:t>
            </a:r>
            <a:r>
              <a:rPr lang="en-US" altLang="en-US" sz="1600"/>
              <a:t>3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410115" y="2992903"/>
            <a:ext cx="1801091" cy="1560187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 dirty="0">
                <a:solidFill>
                  <a:srgbClr val="000000"/>
                </a:solidFill>
              </a:rPr>
              <a:t>maximize</a:t>
            </a:r>
            <a:r>
              <a:rPr lang="en-US" alt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660066"/>
                </a:solidFill>
              </a:rPr>
              <a:t>3x + 2y</a:t>
            </a:r>
          </a:p>
          <a:p>
            <a:r>
              <a:rPr lang="en-US" altLang="en-US" sz="1600" i="1" dirty="0">
                <a:solidFill>
                  <a:srgbClr val="000000"/>
                </a:solidFill>
              </a:rPr>
              <a:t>subject to</a:t>
            </a:r>
          </a:p>
          <a:p>
            <a:r>
              <a:rPr lang="en-US" altLang="en-US" sz="1600" dirty="0">
                <a:solidFill>
                  <a:schemeClr val="accent2"/>
                </a:solidFill>
              </a:rPr>
              <a:t>4x + 2y ≤ 15</a:t>
            </a:r>
          </a:p>
          <a:p>
            <a:r>
              <a:rPr lang="en-US" altLang="en-US" sz="1600" dirty="0">
                <a:solidFill>
                  <a:srgbClr val="008000"/>
                </a:solidFill>
              </a:rPr>
              <a:t>x + 2y ≤ 8</a:t>
            </a:r>
          </a:p>
          <a:p>
            <a:r>
              <a:rPr lang="en-US" altLang="en-US" sz="1600" dirty="0">
                <a:solidFill>
                  <a:srgbClr val="800000"/>
                </a:solidFill>
              </a:rPr>
              <a:t>x + y ≤ 5</a:t>
            </a:r>
          </a:p>
          <a:p>
            <a:r>
              <a:rPr lang="en-US" altLang="en-US" sz="1600" dirty="0"/>
              <a:t>x </a:t>
            </a:r>
            <a:r>
              <a:rPr lang="en-US" altLang="en-US" sz="1600" dirty="0">
                <a:cs typeface="Arial" charset="0"/>
              </a:rPr>
              <a:t>≤ </a:t>
            </a:r>
            <a:r>
              <a:rPr lang="en-US" altLang="en-US" sz="1600" dirty="0"/>
              <a:t>2</a:t>
            </a:r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1" y="3342855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/>
              <a:t>LP solution: x=2.5, y=2.5, obj = 12.5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2355274" y="2256713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i="1" dirty="0"/>
              <a:t>LP solution: x=3, y=1.5, </a:t>
            </a:r>
            <a:r>
              <a:rPr lang="en-US" altLang="en-US" sz="1600" i="1" dirty="0" err="1"/>
              <a:t>obj</a:t>
            </a:r>
            <a:r>
              <a:rPr lang="en-US" altLang="en-US" sz="1600" i="1" dirty="0"/>
              <a:t> = 12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2355274" y="4553090"/>
            <a:ext cx="1925205" cy="57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altLang="en-US" sz="1600" b="1" i="1"/>
              <a:t>LP solution: x=2, y=3, obj = 12</a:t>
            </a:r>
          </a:p>
        </p:txBody>
      </p:sp>
      <p:sp>
        <p:nvSpPr>
          <p:cNvPr id="232465" name="Line 17"/>
          <p:cNvSpPr>
            <a:spLocks noChangeShapeType="1"/>
          </p:cNvSpPr>
          <p:nvPr/>
        </p:nvSpPr>
        <p:spPr bwMode="auto">
          <a:xfrm flipV="1">
            <a:off x="1870364" y="1729207"/>
            <a:ext cx="554182" cy="403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2466" name="Line 18"/>
          <p:cNvSpPr>
            <a:spLocks noChangeShapeType="1"/>
          </p:cNvSpPr>
          <p:nvPr/>
        </p:nvSpPr>
        <p:spPr bwMode="auto">
          <a:xfrm>
            <a:off x="1870364" y="3090722"/>
            <a:ext cx="554182" cy="4034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/>
          <a:p>
            <a:endParaRPr lang="en-US"/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6026727" y="2470897"/>
            <a:ext cx="691504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en-US" alt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6766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animBg="1"/>
      <p:bldP spid="232453" grpId="0" animBg="1"/>
      <p:bldP spid="232455" grpId="0"/>
      <p:bldP spid="232464" grpId="0"/>
      <p:bldP spid="232465" grpId="0" animBg="1"/>
      <p:bldP spid="232466" grpId="0" animBg="1"/>
      <p:bldP spid="23247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3171"/>
            <a:ext cx="8229600" cy="360381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CSPs are a special kind of problem: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states defined by values of a fixed set of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goal test defined by constraints on variable values</a:t>
            </a:r>
          </a:p>
          <a:p>
            <a:pPr lvl="4" eaLnBrk="1" hangingPunct="1">
              <a:lnSpc>
                <a:spcPct val="11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Backtracking = depth-first search with one variable assigned per node</a:t>
            </a:r>
          </a:p>
          <a:p>
            <a:pPr lvl="4" eaLnBrk="1" hangingPunct="1">
              <a:lnSpc>
                <a:spcPct val="11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Variable ordering and value selection heuristics help significantly</a:t>
            </a:r>
          </a:p>
          <a:p>
            <a:pPr lvl="4" eaLnBrk="1" hangingPunct="1">
              <a:lnSpc>
                <a:spcPct val="11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Forward checking prevents assignments that guarantee later failure</a:t>
            </a:r>
          </a:p>
          <a:p>
            <a:pPr lvl="4" eaLnBrk="1" hangingPunct="1">
              <a:lnSpc>
                <a:spcPct val="11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Constraint propagation (e.g., arc consistency) does additional work to constrain values and detect inconsistencies</a:t>
            </a:r>
          </a:p>
          <a:p>
            <a:pPr lvl="4" eaLnBrk="1" hangingPunct="1">
              <a:lnSpc>
                <a:spcPct val="110000"/>
              </a:lnSpc>
            </a:pPr>
            <a:endParaRPr lang="en-US" altLang="en-US" sz="1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Iterative min-conflicts is usually effective in practice</a:t>
            </a:r>
          </a:p>
        </p:txBody>
      </p:sp>
    </p:spTree>
    <p:extLst>
      <p:ext uri="{BB962C8B-B14F-4D97-AF65-F5344CB8AC3E}">
        <p14:creationId xmlns:p14="http://schemas.microsoft.com/office/powerpoint/2010/main" val="23053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australia-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971550"/>
            <a:ext cx="3781425" cy="275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smtClean="0"/>
              <a:t>Map Coloring</a:t>
            </a:r>
            <a:endParaRPr lang="en-US" altLang="en-US" dirty="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07546"/>
            <a:ext cx="8650288" cy="118705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Solutions</a:t>
            </a:r>
            <a:r>
              <a:rPr lang="en-US" altLang="en-US" sz="2400" dirty="0" smtClean="0"/>
              <a:t> are </a:t>
            </a:r>
            <a:r>
              <a:rPr lang="en-US" altLang="en-US" sz="2400" dirty="0" smtClean="0">
                <a:solidFill>
                  <a:srgbClr val="FF0000"/>
                </a:solidFill>
              </a:rPr>
              <a:t>complete</a:t>
            </a:r>
            <a:r>
              <a:rPr lang="en-US" altLang="en-US" sz="2400" dirty="0" smtClean="0"/>
              <a:t> and </a:t>
            </a:r>
            <a:r>
              <a:rPr lang="en-US" altLang="en-US" sz="2400" dirty="0" smtClean="0">
                <a:solidFill>
                  <a:srgbClr val="FF0000"/>
                </a:solidFill>
              </a:rPr>
              <a:t>consistent</a:t>
            </a:r>
            <a:r>
              <a:rPr lang="en-US" altLang="en-US" sz="2400" dirty="0" smtClean="0"/>
              <a:t> assignments, e.g., WA = red, NT = </a:t>
            </a:r>
            <a:r>
              <a:rPr lang="en-US" altLang="en-US" sz="2400" dirty="0" err="1" smtClean="0"/>
              <a:t>green,Q</a:t>
            </a:r>
            <a:r>
              <a:rPr lang="en-US" altLang="en-US" sz="2400" dirty="0" smtClean="0"/>
              <a:t> = </a:t>
            </a:r>
            <a:r>
              <a:rPr lang="en-US" altLang="en-US" sz="2400" dirty="0" err="1" smtClean="0"/>
              <a:t>red,NSW</a:t>
            </a:r>
            <a:r>
              <a:rPr lang="en-US" altLang="en-US" sz="2400" dirty="0" smtClean="0"/>
              <a:t> = </a:t>
            </a:r>
            <a:r>
              <a:rPr lang="en-US" altLang="en-US" sz="2400" dirty="0" err="1" smtClean="0"/>
              <a:t>green,V</a:t>
            </a:r>
            <a:r>
              <a:rPr lang="en-US" altLang="en-US" sz="2400" dirty="0" smtClean="0"/>
              <a:t> = </a:t>
            </a:r>
            <a:r>
              <a:rPr lang="en-US" altLang="en-US" sz="2400" dirty="0" err="1" smtClean="0"/>
              <a:t>red,SA</a:t>
            </a:r>
            <a:r>
              <a:rPr lang="en-US" altLang="en-US" sz="2400" dirty="0" smtClean="0"/>
              <a:t> = </a:t>
            </a:r>
            <a:r>
              <a:rPr lang="en-US" altLang="en-US" sz="2400" dirty="0" err="1" smtClean="0"/>
              <a:t>blue,T</a:t>
            </a:r>
            <a:r>
              <a:rPr lang="en-US" altLang="en-US" sz="2400" dirty="0" smtClean="0"/>
              <a:t> = green</a:t>
            </a:r>
          </a:p>
        </p:txBody>
      </p:sp>
    </p:spTree>
    <p:extLst>
      <p:ext uri="{BB962C8B-B14F-4D97-AF65-F5344CB8AC3E}">
        <p14:creationId xmlns:p14="http://schemas.microsoft.com/office/powerpoint/2010/main" val="15715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graph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10287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Binary CSP:</a:t>
            </a:r>
            <a:r>
              <a:rPr lang="en-US" altLang="en-US" sz="2400" dirty="0" smtClean="0"/>
              <a:t> each constraint relates two variables</a:t>
            </a: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Constraint graph:</a:t>
            </a:r>
            <a:r>
              <a:rPr lang="en-US" altLang="en-US" sz="2400" dirty="0" smtClean="0"/>
              <a:t> nodes are variables, arcs are constraints</a:t>
            </a:r>
          </a:p>
        </p:txBody>
      </p:sp>
      <p:pic>
        <p:nvPicPr>
          <p:cNvPr id="9222" name="Picture 4" descr="australia-c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9104"/>
            <a:ext cx="3676650" cy="294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4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Varieties of CSPs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88"/>
            <a:ext cx="8229600" cy="37100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Discrete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finite domains: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 variables, domain size </a:t>
            </a:r>
            <a:r>
              <a:rPr lang="en-US" altLang="en-US" sz="1800" i="1" dirty="0" smtClean="0"/>
              <a:t>d </a:t>
            </a:r>
            <a:r>
              <a:rPr lang="en-US" altLang="en-US" sz="1800" i="1" dirty="0" smtClean="0">
                <a:sym typeface="Wingdings" pitchFamily="2" charset="2"/>
              </a:rPr>
              <a:t> </a:t>
            </a:r>
            <a:r>
              <a:rPr lang="en-US" altLang="en-US" sz="1800" i="1" dirty="0" smtClean="0"/>
              <a:t>O(</a:t>
            </a:r>
            <a:r>
              <a:rPr lang="en-US" altLang="en-US" sz="1800" i="1" dirty="0" err="1" smtClean="0"/>
              <a:t>d</a:t>
            </a:r>
            <a:r>
              <a:rPr lang="en-US" altLang="en-US" sz="1800" i="1" baseline="30000" dirty="0" err="1" smtClean="0"/>
              <a:t>n</a:t>
            </a:r>
            <a:r>
              <a:rPr lang="en-US" altLang="en-US" sz="1800" i="1" dirty="0" smtClean="0"/>
              <a:t>) </a:t>
            </a:r>
            <a:r>
              <a:rPr lang="en-US" altLang="en-US" sz="1800" dirty="0" smtClean="0"/>
              <a:t>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e.g., Boolean CSPs, </a:t>
            </a:r>
            <a:r>
              <a:rPr lang="en-US" altLang="en-US" sz="1800" dirty="0" err="1" smtClean="0"/>
              <a:t>incl</a:t>
            </a:r>
            <a:r>
              <a:rPr lang="en-US" altLang="en-US" sz="1800" dirty="0" smtClean="0"/>
              <a:t>.~Boolean </a:t>
            </a:r>
            <a:r>
              <a:rPr lang="en-US" altLang="en-US" sz="1800" dirty="0" err="1" smtClean="0"/>
              <a:t>satisfiability</a:t>
            </a:r>
            <a:r>
              <a:rPr lang="en-US" altLang="en-US" sz="1800" dirty="0" smtClean="0"/>
              <a:t> (NP-complete)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infinite domains: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integers, strings,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e.g., job scheduling, variables are start/end days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need a constraint language, e.g., </a:t>
            </a:r>
            <a:r>
              <a:rPr lang="en-US" altLang="en-US" sz="1800" i="1" dirty="0" smtClean="0"/>
              <a:t>StartJob</a:t>
            </a:r>
            <a:r>
              <a:rPr lang="en-US" altLang="en-US" sz="1800" i="1" baseline="-25000" dirty="0" smtClean="0"/>
              <a:t>1</a:t>
            </a:r>
            <a:r>
              <a:rPr lang="en-US" altLang="en-US" sz="1800" i="1" dirty="0" smtClean="0"/>
              <a:t> + 5 </a:t>
            </a:r>
            <a:r>
              <a:rPr lang="en-US" altLang="en-US" sz="1800" i="1" dirty="0" smtClean="0">
                <a:cs typeface="Arial" charset="0"/>
              </a:rPr>
              <a:t>≤ </a:t>
            </a:r>
            <a:r>
              <a:rPr lang="en-US" altLang="en-US" sz="1800" i="1" dirty="0" smtClean="0"/>
              <a:t>StartJob</a:t>
            </a:r>
            <a:r>
              <a:rPr lang="en-US" altLang="en-US" sz="1800" i="1" baseline="-25000" dirty="0" smtClean="0"/>
              <a:t>3</a:t>
            </a:r>
            <a:endParaRPr lang="en-US" altLang="en-US" sz="1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e.g., start/end times for Hubble Space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linear constraints solvable in polynomial time by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4473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Varieties of constraints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5717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Unary</a:t>
            </a:r>
            <a:r>
              <a:rPr lang="en-US" altLang="en-US" sz="2800" dirty="0" smtClean="0"/>
              <a:t> constraints involve a single variable, </a:t>
            </a:r>
          </a:p>
          <a:p>
            <a:pPr lvl="1" eaLnBrk="1" hangingPunct="1"/>
            <a:r>
              <a:rPr lang="en-US" altLang="en-US" sz="2400" dirty="0" smtClean="0"/>
              <a:t>e.g., SA </a:t>
            </a:r>
            <a:r>
              <a:rPr lang="en-US" altLang="en-US" sz="2400" dirty="0" smtClean="0">
                <a:cs typeface="Arial" charset="0"/>
              </a:rPr>
              <a:t>≠</a:t>
            </a:r>
            <a:r>
              <a:rPr lang="en-US" altLang="en-US" sz="2400" dirty="0" smtClean="0"/>
              <a:t> green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Binary</a:t>
            </a:r>
            <a:r>
              <a:rPr lang="en-US" altLang="en-US" sz="2800" dirty="0" smtClean="0"/>
              <a:t> constraints involve pairs of variables,</a:t>
            </a:r>
          </a:p>
          <a:p>
            <a:pPr lvl="1" eaLnBrk="1" hangingPunct="1"/>
            <a:r>
              <a:rPr lang="en-US" altLang="en-US" sz="2400" dirty="0" smtClean="0"/>
              <a:t>e.g., SA </a:t>
            </a:r>
            <a:r>
              <a:rPr lang="en-US" altLang="en-US" sz="2400" dirty="0" smtClean="0">
                <a:cs typeface="Arial" charset="0"/>
              </a:rPr>
              <a:t>≠</a:t>
            </a:r>
            <a:r>
              <a:rPr lang="en-US" altLang="en-US" sz="2400" dirty="0" smtClean="0"/>
              <a:t> WA</a:t>
            </a:r>
          </a:p>
          <a:p>
            <a:pPr eaLnBrk="1" hangingPunct="1"/>
            <a:r>
              <a:rPr lang="en-US" altLang="en-US" sz="2800" dirty="0" smtClean="0">
                <a:solidFill>
                  <a:schemeClr val="accent2"/>
                </a:solidFill>
              </a:rPr>
              <a:t>Higher-order</a:t>
            </a:r>
            <a:r>
              <a:rPr lang="en-US" altLang="en-US" sz="2800" dirty="0" smtClean="0"/>
              <a:t> constraints involve 3 or more variables,</a:t>
            </a:r>
          </a:p>
          <a:p>
            <a:pPr lvl="1" eaLnBrk="1" hangingPunct="1"/>
            <a:r>
              <a:rPr lang="en-US" altLang="en-US" sz="2400" dirty="0" smtClean="0"/>
              <a:t>e.g., </a:t>
            </a:r>
            <a:r>
              <a:rPr lang="en-US" altLang="en-US" sz="2400" dirty="0" err="1" smtClean="0"/>
              <a:t>cryptarithmetic</a:t>
            </a:r>
            <a:r>
              <a:rPr lang="en-US" altLang="en-US" sz="2400" dirty="0" smtClean="0"/>
              <a:t> column constraints</a:t>
            </a:r>
          </a:p>
        </p:txBody>
      </p:sp>
    </p:spTree>
    <p:extLst>
      <p:ext uri="{BB962C8B-B14F-4D97-AF65-F5344CB8AC3E}">
        <p14:creationId xmlns:p14="http://schemas.microsoft.com/office/powerpoint/2010/main" val="3807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57351"/>
            <a:ext cx="4572000" cy="29372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W 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T W 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O U R</a:t>
            </a:r>
          </a:p>
        </p:txBody>
      </p:sp>
    </p:spTree>
    <p:extLst>
      <p:ext uri="{BB962C8B-B14F-4D97-AF65-F5344CB8AC3E}">
        <p14:creationId xmlns:p14="http://schemas.microsoft.com/office/powerpoint/2010/main" val="1730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Cryptarithmetic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22" y="1168736"/>
            <a:ext cx="6432993" cy="369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2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734+734=1468</a:t>
            </a:r>
          </a:p>
        </p:txBody>
      </p:sp>
    </p:spTree>
    <p:extLst>
      <p:ext uri="{BB962C8B-B14F-4D97-AF65-F5344CB8AC3E}">
        <p14:creationId xmlns:p14="http://schemas.microsoft.com/office/powerpoint/2010/main" val="415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Real-world CSPs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773521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Assignment 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e.g., who teaches what class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Timetabling 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e.g., which class is offered when and where?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Transportation scheduling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Factory </a:t>
            </a:r>
            <a:r>
              <a:rPr lang="en-US" altLang="en-US" sz="2800" dirty="0" smtClean="0"/>
              <a:t>scheduling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Circuit layout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Notice that many real-world problems involve real-valued variables</a:t>
            </a:r>
          </a:p>
        </p:txBody>
      </p:sp>
    </p:spTree>
    <p:extLst>
      <p:ext uri="{BB962C8B-B14F-4D97-AF65-F5344CB8AC3E}">
        <p14:creationId xmlns:p14="http://schemas.microsoft.com/office/powerpoint/2010/main" val="3742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8.2.7.</a:t>
            </a:r>
          </a:p>
          <a:p>
            <a:pPr eaLnBrk="1" hangingPunct="1"/>
            <a:r>
              <a:rPr lang="en-US" altLang="en-US" dirty="0" smtClean="0"/>
              <a:t>Constraint Satisfaction (Ch. 6)</a:t>
            </a:r>
          </a:p>
        </p:txBody>
      </p:sp>
    </p:spTree>
    <p:extLst>
      <p:ext uri="{BB962C8B-B14F-4D97-AF65-F5344CB8AC3E}">
        <p14:creationId xmlns:p14="http://schemas.microsoft.com/office/powerpoint/2010/main" val="22331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8640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State:</a:t>
            </a:r>
          </a:p>
          <a:p>
            <a:pPr lvl="1"/>
            <a:r>
              <a:rPr lang="en-US" dirty="0" smtClean="0"/>
              <a:t>Keeps track of the relevant information so far, that is needed to find an optimal solution</a:t>
            </a:r>
          </a:p>
          <a:p>
            <a:r>
              <a:rPr lang="en-US" dirty="0" smtClean="0"/>
              <a:t>Search problem</a:t>
            </a:r>
          </a:p>
          <a:p>
            <a:r>
              <a:rPr lang="en-US" dirty="0" smtClean="0"/>
              <a:t>Min-cost path</a:t>
            </a:r>
          </a:p>
          <a:p>
            <a:r>
              <a:rPr lang="en-US" dirty="0" smtClean="0"/>
              <a:t>Tree-based algorithms</a:t>
            </a:r>
          </a:p>
          <a:p>
            <a:pPr lvl="1"/>
            <a:r>
              <a:rPr lang="en-US" dirty="0" smtClean="0"/>
              <a:t>Backtracking</a:t>
            </a:r>
          </a:p>
          <a:p>
            <a:r>
              <a:rPr lang="en-US" dirty="0" smtClean="0"/>
              <a:t>Graph-based algorithms</a:t>
            </a:r>
          </a:p>
          <a:p>
            <a:pPr lvl="1"/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Uniform Cost Search</a:t>
            </a:r>
          </a:p>
          <a:p>
            <a:pPr lvl="1"/>
            <a:r>
              <a:rPr lang="en-US" dirty="0" smtClean="0"/>
              <a:t>A*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5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05728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Standard search formulation (incremental)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92051"/>
            <a:ext cx="8229600" cy="4237149"/>
          </a:xfrm>
        </p:spPr>
        <p:txBody>
          <a:bodyPr>
            <a:normAutofit fontScale="70000" lnSpcReduction="20000"/>
          </a:bodyPr>
          <a:lstStyle/>
          <a:p>
            <a:pPr marL="381000" indent="-3810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dirty="0" smtClean="0"/>
              <a:t>Let's start with the straightforward approach, then fix it</a:t>
            </a:r>
          </a:p>
          <a:p>
            <a:pPr marL="381000" indent="-381000"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marL="381000" indent="-3810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dirty="0" smtClean="0"/>
              <a:t>States are defined by the values assigned so far</a:t>
            </a:r>
          </a:p>
          <a:p>
            <a:pPr marL="381000" indent="-381000" eaLnBrk="1" hangingPunct="1">
              <a:lnSpc>
                <a:spcPct val="120000"/>
              </a:lnSpc>
            </a:pPr>
            <a:endParaRPr lang="en-US" altLang="en-US" sz="2000" dirty="0" smtClean="0">
              <a:solidFill>
                <a:schemeClr val="accent2"/>
              </a:solidFill>
            </a:endParaRPr>
          </a:p>
          <a:p>
            <a:pPr marL="381000" indent="-381000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Initial state</a:t>
            </a:r>
            <a:r>
              <a:rPr lang="en-US" altLang="en-US" sz="2000" dirty="0" smtClean="0"/>
              <a:t>: the empty assignment { }</a:t>
            </a:r>
          </a:p>
          <a:p>
            <a:pPr marL="381000" indent="-381000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Successor function</a:t>
            </a:r>
            <a:r>
              <a:rPr lang="en-US" altLang="en-US" sz="2000" dirty="0" smtClean="0"/>
              <a:t>: assign a value to an unassigned variable that does not conflict with current assignment</a:t>
            </a:r>
          </a:p>
          <a:p>
            <a:pPr marL="800100" lvl="1" indent="-3429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1800" dirty="0" smtClean="0">
                <a:sym typeface="Wingdings" pitchFamily="2" charset="2"/>
              </a:rPr>
              <a:t> </a:t>
            </a:r>
            <a:r>
              <a:rPr lang="en-US" altLang="en-US" sz="1800" dirty="0" smtClean="0"/>
              <a:t>fail if no legal assignments</a:t>
            </a:r>
          </a:p>
          <a:p>
            <a:pPr marL="381000" indent="-381000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000" dirty="0" smtClean="0"/>
              <a:t>: the current assignment is complete</a:t>
            </a:r>
          </a:p>
          <a:p>
            <a:pPr marL="381000" indent="-381000"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marL="381000" indent="-3810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/>
              <a:t>This is the same for all CSPs</a:t>
            </a:r>
          </a:p>
          <a:p>
            <a:pPr marL="381000" indent="-3810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/>
              <a:t>Every solution appears at depth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with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 variables</a:t>
            </a:r>
            <a:br>
              <a:rPr lang="en-US" altLang="en-US" sz="2000" dirty="0" smtClean="0"/>
            </a:b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use depth-first search</a:t>
            </a:r>
          </a:p>
          <a:p>
            <a:pPr marL="381000" indent="-3810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/>
              <a:t>Path is irrelevant, so can also use complete-state formulation</a:t>
            </a:r>
          </a:p>
          <a:p>
            <a:pPr marL="381000" indent="-3810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/>
              <a:t>b = (n -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dirty="0" smtClean="0"/>
              <a:t> )d at depth </a:t>
            </a:r>
            <a:r>
              <a:rPr lang="en-US" altLang="en-US" sz="2000" dirty="0" smtClean="0">
                <a:latin typeface="Monotype Corsiva" pitchFamily="66" charset="0"/>
              </a:rPr>
              <a:t>l</a:t>
            </a:r>
            <a:r>
              <a:rPr lang="en-US" altLang="en-US" sz="2000" dirty="0" smtClean="0"/>
              <a:t>, hence n! </a:t>
            </a:r>
            <a:r>
              <a:rPr lang="en-US" altLang="en-US" sz="2000" dirty="0" smtClean="0">
                <a:cs typeface="Arial" charset="0"/>
              </a:rPr>
              <a:t>· </a:t>
            </a:r>
            <a:r>
              <a:rPr lang="en-US" altLang="en-US" sz="2000" dirty="0" err="1" smtClean="0"/>
              <a:t>d</a:t>
            </a:r>
            <a:r>
              <a:rPr lang="en-US" altLang="en-US" sz="2000" baseline="30000" dirty="0" err="1" smtClean="0"/>
              <a:t>n</a:t>
            </a:r>
            <a:r>
              <a:rPr lang="en-US" altLang="en-US" sz="2000" dirty="0" smtClean="0"/>
              <a:t> leaves</a:t>
            </a:r>
          </a:p>
        </p:txBody>
      </p:sp>
    </p:spTree>
    <p:extLst>
      <p:ext uri="{BB962C8B-B14F-4D97-AF65-F5344CB8AC3E}">
        <p14:creationId xmlns:p14="http://schemas.microsoft.com/office/powerpoint/2010/main" val="208022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0"/>
            <a:ext cx="6705600" cy="501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56101" y="4662152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Percy Liang]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1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search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3512"/>
            <a:ext cx="8229600" cy="34135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Variable assignments are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commutative</a:t>
            </a:r>
            <a:r>
              <a:rPr lang="en-US" altLang="en-US" sz="2400" dirty="0" smtClean="0"/>
              <a:t>, i.e.,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dirty="0" smtClean="0"/>
              <a:t>		[ </a:t>
            </a:r>
            <a:r>
              <a:rPr lang="en-US" altLang="en-US" sz="2400" dirty="0" smtClean="0"/>
              <a:t>WA = red then NT = green ] same as [ NT = green then WA = red 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Only need to consider assignments to a single variable at each node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Wingdings" pitchFamily="2" charset="2"/>
              </a:rPr>
              <a:t> </a:t>
            </a:r>
            <a:r>
              <a:rPr lang="en-US" altLang="en-US" sz="2000" dirty="0" smtClean="0"/>
              <a:t>b = d and there are </a:t>
            </a:r>
            <a:r>
              <a:rPr lang="en-US" altLang="en-US" sz="2000" dirty="0" err="1" smtClean="0"/>
              <a:t>d</a:t>
            </a:r>
            <a:r>
              <a:rPr lang="en-US" altLang="en-US" sz="2000" baseline="30000" dirty="0" err="1" smtClean="0"/>
              <a:t>n</a:t>
            </a:r>
            <a:r>
              <a:rPr lang="en-US" altLang="en-US" sz="2000" dirty="0" smtClean="0"/>
              <a:t> leaves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Depth-first search for CSPs with single-variable assignments is called </a:t>
            </a:r>
            <a:r>
              <a:rPr lang="en-US" altLang="en-US" sz="2400" dirty="0" smtClean="0">
                <a:solidFill>
                  <a:schemeClr val="accent2"/>
                </a:solidFill>
              </a:rPr>
              <a:t>backtracking</a:t>
            </a:r>
            <a:r>
              <a:rPr lang="en-US" altLang="en-US" sz="2400" dirty="0" smtClean="0"/>
              <a:t> search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Backtracking search is the basic uninformed algorithm for CSPs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Can solve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-queens for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charset="0"/>
              </a:rPr>
              <a:t>≈ </a:t>
            </a:r>
            <a:r>
              <a:rPr lang="en-US" altLang="en-US" sz="2400" dirty="0" smtClean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35059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search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1875" r="13281" b="29167"/>
          <a:stretch>
            <a:fillRect/>
          </a:stretch>
        </p:blipFill>
        <p:spPr bwMode="auto">
          <a:xfrm>
            <a:off x="609600" y="1028700"/>
            <a:ext cx="7848600" cy="350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17413" name="Picture 4" descr="backtrack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214438"/>
            <a:ext cx="5857875" cy="3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6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backtrack-progress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214438"/>
            <a:ext cx="5857875" cy="351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</p:spTree>
    <p:extLst>
      <p:ext uri="{BB962C8B-B14F-4D97-AF65-F5344CB8AC3E}">
        <p14:creationId xmlns:p14="http://schemas.microsoft.com/office/powerpoint/2010/main" val="7465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19461" name="Picture 5" descr="backtrack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214438"/>
            <a:ext cx="5857875" cy="356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7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20485" name="Picture 4" descr="backtrack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214438"/>
            <a:ext cx="5857875" cy="342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5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49" y="392471"/>
            <a:ext cx="8918620" cy="701843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Improving backtracking efficiency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61753"/>
            <a:ext cx="8538693" cy="29780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General-purpose</a:t>
            </a:r>
            <a:r>
              <a:rPr lang="en-US" altLang="en-US" dirty="0" smtClean="0"/>
              <a:t> methods can give huge gains in speed:</a:t>
            </a:r>
          </a:p>
          <a:p>
            <a:pPr lvl="1" eaLnBrk="1" hangingPunct="1"/>
            <a:r>
              <a:rPr lang="en-US" altLang="en-US" dirty="0" smtClean="0"/>
              <a:t>Which variable should be assigned next?</a:t>
            </a:r>
          </a:p>
          <a:p>
            <a:pPr lvl="1" eaLnBrk="1" hangingPunct="1"/>
            <a:r>
              <a:rPr lang="en-US" altLang="en-US" dirty="0" smtClean="0"/>
              <a:t>In what order should its values be tried?</a:t>
            </a:r>
          </a:p>
          <a:p>
            <a:pPr lvl="1" eaLnBrk="1" hangingPunct="1"/>
            <a:r>
              <a:rPr lang="en-US" altLang="en-US" dirty="0" smtClean="0"/>
              <a:t>Can we detect inevitable failure early?</a:t>
            </a:r>
          </a:p>
        </p:txBody>
      </p:sp>
    </p:spTree>
    <p:extLst>
      <p:ext uri="{BB962C8B-B14F-4D97-AF65-F5344CB8AC3E}">
        <p14:creationId xmlns:p14="http://schemas.microsoft.com/office/powerpoint/2010/main" val="41274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6782"/>
            <a:ext cx="8229600" cy="339447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Definition</a:t>
            </a:r>
          </a:p>
          <a:p>
            <a:pPr eaLnBrk="1" hangingPunct="1"/>
            <a:r>
              <a:rPr lang="en-US" altLang="en-US" sz="2400" dirty="0" smtClean="0"/>
              <a:t>Inference</a:t>
            </a:r>
          </a:p>
          <a:p>
            <a:pPr eaLnBrk="1" hangingPunct="1"/>
            <a:r>
              <a:rPr lang="en-US" altLang="en-US" sz="2400" dirty="0" smtClean="0"/>
              <a:t>Backtracking search</a:t>
            </a:r>
          </a:p>
          <a:p>
            <a:pPr eaLnBrk="1" hangingPunct="1"/>
            <a:r>
              <a:rPr lang="en-US" altLang="en-US" sz="2400" dirty="0" smtClean="0"/>
              <a:t>Local search</a:t>
            </a:r>
          </a:p>
          <a:p>
            <a:pPr eaLnBrk="1" hangingPunct="1"/>
            <a:r>
              <a:rPr lang="en-US" altLang="en-US" sz="2400" dirty="0" smtClean="0"/>
              <a:t>The structure of problems</a:t>
            </a:r>
          </a:p>
          <a:p>
            <a:pPr eaLnBrk="1" hangingPunct="1"/>
            <a:r>
              <a:rPr lang="en-US" altLang="en-US" sz="2400" dirty="0" smtClean="0"/>
              <a:t>Examples: </a:t>
            </a:r>
            <a:r>
              <a:rPr lang="en-US" altLang="en-US" sz="2400" dirty="0" err="1" smtClean="0"/>
              <a:t>sudoku</a:t>
            </a:r>
            <a:r>
              <a:rPr lang="en-US" altLang="en-US" sz="2400" dirty="0" smtClean="0"/>
              <a:t>, crosswords</a:t>
            </a:r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5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constrained variable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Most constrained variable: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dirty="0" smtClean="0"/>
              <a:t>choose the variable with the fewest legal values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a.k.a. </a:t>
            </a:r>
            <a:r>
              <a:rPr lang="en-US" altLang="en-US" dirty="0" smtClean="0">
                <a:solidFill>
                  <a:schemeClr val="accent2"/>
                </a:solidFill>
              </a:rPr>
              <a:t>minimum remaining values (MRV)</a:t>
            </a:r>
            <a:r>
              <a:rPr lang="en-US" altLang="en-US" dirty="0" smtClean="0"/>
              <a:t> heuristic</a:t>
            </a:r>
          </a:p>
        </p:txBody>
      </p:sp>
      <p:pic>
        <p:nvPicPr>
          <p:cNvPr id="22534" name="Picture 4" descr="australia-most-constrained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3832"/>
            <a:ext cx="6105525" cy="9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constraining variable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Tie-breaker among most constrained variables</a:t>
            </a:r>
          </a:p>
          <a:p>
            <a:pPr eaLnBrk="1" hangingPunct="1"/>
            <a:r>
              <a:rPr lang="en-US" altLang="en-US" dirty="0" smtClean="0"/>
              <a:t>Most constraining variable:</a:t>
            </a:r>
          </a:p>
          <a:p>
            <a:pPr lvl="1" eaLnBrk="1" hangingPunct="1"/>
            <a:r>
              <a:rPr lang="en-US" altLang="en-US" dirty="0" smtClean="0"/>
              <a:t>choose the variable with the most constraints on remaining variables</a:t>
            </a:r>
          </a:p>
        </p:txBody>
      </p:sp>
      <p:pic>
        <p:nvPicPr>
          <p:cNvPr id="23558" name="Picture 4" descr="australia-most-constraining-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37247"/>
            <a:ext cx="7620000" cy="139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Least constraining value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4175"/>
            <a:ext cx="8229600" cy="338799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Given a variable, choose the least constraining value:</a:t>
            </a:r>
          </a:p>
          <a:p>
            <a:pPr lvl="1" eaLnBrk="1" hangingPunct="1"/>
            <a:r>
              <a:rPr lang="en-US" altLang="en-US" dirty="0" smtClean="0"/>
              <a:t>the one that rules out the fewest values in the remaining variables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Combining </a:t>
            </a:r>
            <a:r>
              <a:rPr lang="en-US" altLang="en-US" dirty="0" smtClean="0"/>
              <a:t>these heuristics makes 1000 queens feasible</a:t>
            </a:r>
          </a:p>
        </p:txBody>
      </p:sp>
      <p:pic>
        <p:nvPicPr>
          <p:cNvPr id="24582" name="Picture 4" descr="australia-least-constraining-va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65" y="2068803"/>
            <a:ext cx="7086600" cy="165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4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</a:rPr>
              <a:t>Idea</a:t>
            </a:r>
            <a:r>
              <a:rPr lang="en-US" altLang="en-US" sz="2400" smtClean="0"/>
              <a:t>: </a:t>
            </a:r>
          </a:p>
          <a:p>
            <a:pPr lvl="1" eaLnBrk="1" hangingPunct="1"/>
            <a:r>
              <a:rPr lang="en-US" altLang="en-US" sz="200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smtClean="0"/>
              <a:t>Terminate search when any variable has no legal values</a:t>
            </a:r>
          </a:p>
        </p:txBody>
      </p:sp>
      <p:pic>
        <p:nvPicPr>
          <p:cNvPr id="25606" name="Picture 4" descr="forward-checking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3025589"/>
            <a:ext cx="5133975" cy="146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6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</a:rPr>
              <a:t>Idea</a:t>
            </a:r>
            <a:r>
              <a:rPr lang="en-US" altLang="en-US" sz="2400" smtClean="0"/>
              <a:t>: </a:t>
            </a:r>
          </a:p>
          <a:p>
            <a:pPr lvl="1" eaLnBrk="1" hangingPunct="1"/>
            <a:r>
              <a:rPr lang="en-US" altLang="en-US" sz="200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smtClean="0"/>
              <a:t>Terminate search when any variable has no legal values</a:t>
            </a:r>
          </a:p>
        </p:txBody>
      </p:sp>
      <p:pic>
        <p:nvPicPr>
          <p:cNvPr id="26630" name="Picture 4" descr="forward-checking-progress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993155"/>
            <a:ext cx="5133975" cy="16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5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sz="2000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dirty="0" smtClean="0"/>
              <a:t>Terminate search when any variable has no legal values</a:t>
            </a:r>
          </a:p>
        </p:txBody>
      </p:sp>
      <p:pic>
        <p:nvPicPr>
          <p:cNvPr id="27654" name="Picture 4" descr="forward-checking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3028950"/>
            <a:ext cx="5133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2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9535"/>
            <a:ext cx="8229600" cy="2702991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sz="2000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000" dirty="0" smtClean="0"/>
              <a:t>Terminate search when any variable has no legal values</a:t>
            </a:r>
          </a:p>
        </p:txBody>
      </p:sp>
      <p:pic>
        <p:nvPicPr>
          <p:cNvPr id="28678" name="Picture 4" descr="forward-checking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762139"/>
            <a:ext cx="5133975" cy="20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5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propagation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86765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Forward checking propagates information from assigned to unassigned variables, but doesn't provide early detection for all failures: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NT and SA cannot both be blue!</a:t>
            </a: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Constraint propagation</a:t>
            </a:r>
            <a:r>
              <a:rPr lang="en-US" altLang="en-US" sz="2400" dirty="0" smtClean="0"/>
              <a:t> repeatedly enforces constraints locally</a:t>
            </a:r>
          </a:p>
        </p:txBody>
      </p:sp>
      <p:pic>
        <p:nvPicPr>
          <p:cNvPr id="29702" name="Picture 4" descr="forward-checking-progress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29" y="2082796"/>
            <a:ext cx="5133975" cy="18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3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Simplest form of propagation makes each arc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consistent</a:t>
            </a:r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is consistent </a:t>
            </a:r>
            <a:r>
              <a:rPr lang="en-US" altLang="en-US" sz="2400" dirty="0" err="1" smtClean="0"/>
              <a:t>iff</a:t>
            </a:r>
            <a:endParaRPr lang="en-US" alt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every</a:t>
            </a:r>
            <a:r>
              <a:rPr lang="en-US" altLang="en-US" sz="2000" dirty="0" smtClean="0"/>
              <a:t> value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of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there is </a:t>
            </a:r>
            <a:r>
              <a:rPr lang="en-US" altLang="en-US" sz="2000" dirty="0" smtClean="0">
                <a:solidFill>
                  <a:srgbClr val="FF0000"/>
                </a:solidFill>
              </a:rPr>
              <a:t>some</a:t>
            </a:r>
            <a:r>
              <a:rPr lang="en-US" altLang="en-US" sz="2000" dirty="0" smtClean="0"/>
              <a:t> allowed </a:t>
            </a:r>
            <a:r>
              <a:rPr lang="en-US" altLang="en-US" sz="2000" i="1" dirty="0" smtClean="0"/>
              <a:t>y</a:t>
            </a:r>
            <a:endParaRPr lang="en-US" altLang="en-US" sz="2000" dirty="0" smtClean="0"/>
          </a:p>
        </p:txBody>
      </p:sp>
      <p:pic>
        <p:nvPicPr>
          <p:cNvPr id="30726" name="Picture 6" descr="ac-example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4" y="3025587"/>
            <a:ext cx="5133975" cy="17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Simplest form of propagation makes each arc </a:t>
            </a:r>
            <a:r>
              <a:rPr lang="en-US" altLang="en-US" sz="2400" smtClean="0">
                <a:solidFill>
                  <a:schemeClr val="accent2"/>
                </a:solidFill>
              </a:rPr>
              <a:t>consistent</a:t>
            </a:r>
            <a:endParaRPr lang="en-US" altLang="en-US" sz="2400" smtClean="0"/>
          </a:p>
          <a:p>
            <a:pPr eaLnBrk="1" hangingPunct="1"/>
            <a:r>
              <a:rPr lang="en-US" altLang="en-US" sz="2400" i="1" smtClean="0"/>
              <a:t>X </a:t>
            </a:r>
            <a:r>
              <a:rPr lang="en-US" altLang="en-US" sz="2400" smtClean="0">
                <a:sym typeface="Wingdings" pitchFamily="2" charset="2"/>
              </a:rPr>
              <a:t>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is consistent iff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/>
              <a:t>for </a:t>
            </a:r>
            <a:r>
              <a:rPr lang="en-US" altLang="en-US" sz="2000" smtClean="0">
                <a:solidFill>
                  <a:srgbClr val="FF0000"/>
                </a:solidFill>
              </a:rPr>
              <a:t>every</a:t>
            </a:r>
            <a:r>
              <a:rPr lang="en-US" altLang="en-US" sz="2000" smtClean="0"/>
              <a:t> value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of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there is </a:t>
            </a:r>
            <a:r>
              <a:rPr lang="en-US" altLang="en-US" sz="2000" smtClean="0">
                <a:solidFill>
                  <a:srgbClr val="FF0000"/>
                </a:solidFill>
              </a:rPr>
              <a:t>some</a:t>
            </a:r>
            <a:r>
              <a:rPr lang="en-US" altLang="en-US" sz="2000" smtClean="0"/>
              <a:t> allowed </a:t>
            </a:r>
            <a:r>
              <a:rPr lang="en-US" altLang="en-US" sz="2000" i="1" smtClean="0"/>
              <a:t>y</a:t>
            </a:r>
            <a:endParaRPr lang="en-US" altLang="en-US" sz="2000" smtClean="0"/>
          </a:p>
        </p:txBody>
      </p:sp>
      <p:pic>
        <p:nvPicPr>
          <p:cNvPr id="31750" name="Picture 6" descr="ac-example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25587"/>
            <a:ext cx="5133975" cy="17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5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24" y="1381630"/>
            <a:ext cx="6725151" cy="331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2355" y="1584100"/>
            <a:ext cx="3124200" cy="2646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1513" y="4051001"/>
            <a:ext cx="472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4361372"/>
            <a:ext cx="472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03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493"/>
            <a:ext cx="8229600" cy="364434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Simplest form of propagation makes each arc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consistent</a:t>
            </a:r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is consistent </a:t>
            </a:r>
            <a:r>
              <a:rPr lang="en-US" altLang="en-US" sz="2400" dirty="0" err="1" smtClean="0"/>
              <a:t>iff</a:t>
            </a:r>
            <a:endParaRPr lang="en-US" alt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every</a:t>
            </a:r>
            <a:r>
              <a:rPr lang="en-US" altLang="en-US" sz="2000" dirty="0" smtClean="0"/>
              <a:t> value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of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there is </a:t>
            </a:r>
            <a:r>
              <a:rPr lang="en-US" altLang="en-US" sz="2000" dirty="0" smtClean="0">
                <a:solidFill>
                  <a:srgbClr val="FF0000"/>
                </a:solidFill>
              </a:rPr>
              <a:t>some</a:t>
            </a:r>
            <a:r>
              <a:rPr lang="en-US" altLang="en-US" sz="2000" dirty="0" smtClean="0"/>
              <a:t> allowed </a:t>
            </a:r>
            <a:r>
              <a:rPr lang="en-US" altLang="en-US" sz="2000" i="1" dirty="0" smtClean="0"/>
              <a:t>y</a:t>
            </a:r>
            <a:endParaRPr lang="en-US" alt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loses a value, neighbors of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need to be rechecked</a:t>
            </a:r>
          </a:p>
        </p:txBody>
      </p:sp>
      <p:pic>
        <p:nvPicPr>
          <p:cNvPr id="32774" name="Picture 6" descr="ac-example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07" y="2498784"/>
            <a:ext cx="5133975" cy="16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6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Arc consistency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2811"/>
            <a:ext cx="8229600" cy="369226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 smtClean="0"/>
              <a:t>Simplest form of propagation makes each arc </a:t>
            </a:r>
            <a:r>
              <a:rPr lang="en-US" altLang="en-US" sz="2400" dirty="0" smtClean="0">
                <a:solidFill>
                  <a:schemeClr val="accent2"/>
                </a:solidFill>
              </a:rPr>
              <a:t>consistent</a:t>
            </a:r>
            <a:endParaRPr lang="en-US" altLang="en-US" sz="2400" dirty="0" smtClean="0"/>
          </a:p>
          <a:p>
            <a:pPr eaLnBrk="1" hangingPunct="1"/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is consistent </a:t>
            </a:r>
            <a:r>
              <a:rPr lang="en-US" altLang="en-US" sz="2400" dirty="0" err="1" smtClean="0"/>
              <a:t>iff</a:t>
            </a:r>
            <a:endParaRPr lang="en-US" altLang="en-US" sz="24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for </a:t>
            </a:r>
            <a:r>
              <a:rPr lang="en-US" altLang="en-US" sz="2000" dirty="0" smtClean="0">
                <a:solidFill>
                  <a:srgbClr val="FF0000"/>
                </a:solidFill>
              </a:rPr>
              <a:t>every</a:t>
            </a:r>
            <a:r>
              <a:rPr lang="en-US" altLang="en-US" sz="2000" dirty="0" smtClean="0"/>
              <a:t> value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of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there is </a:t>
            </a:r>
            <a:r>
              <a:rPr lang="en-US" altLang="en-US" sz="2000" dirty="0" smtClean="0">
                <a:solidFill>
                  <a:srgbClr val="FF0000"/>
                </a:solidFill>
              </a:rPr>
              <a:t>some</a:t>
            </a:r>
            <a:r>
              <a:rPr lang="en-US" altLang="en-US" sz="2000" dirty="0" smtClean="0"/>
              <a:t> allowed </a:t>
            </a:r>
            <a:r>
              <a:rPr lang="en-US" altLang="en-US" sz="2000" i="1" dirty="0" smtClean="0"/>
              <a:t>y</a:t>
            </a:r>
            <a:endParaRPr lang="en-US" alt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If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loses a value, neighbors of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need to be rechecked</a:t>
            </a:r>
          </a:p>
          <a:p>
            <a:pPr eaLnBrk="1" hangingPunct="1"/>
            <a:r>
              <a:rPr lang="en-US" altLang="en-US" sz="2400" dirty="0" smtClean="0"/>
              <a:t>Arc consistency detects failure earlier than forward checking</a:t>
            </a:r>
          </a:p>
          <a:p>
            <a:pPr eaLnBrk="1" hangingPunct="1"/>
            <a:r>
              <a:rPr lang="en-US" altLang="en-US" sz="2400" dirty="0" smtClean="0"/>
              <a:t>Can be run as a preprocessor or after each assignment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/>
          </a:p>
        </p:txBody>
      </p:sp>
      <p:pic>
        <p:nvPicPr>
          <p:cNvPr id="33798" name="Picture 6" descr="ac-example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327288"/>
            <a:ext cx="5133975" cy="147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2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Arc consistency algorithm AC-3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384477"/>
            <a:ext cx="8650288" cy="42981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Time complexity: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d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1875" r="13281" b="22917"/>
          <a:stretch>
            <a:fillRect/>
          </a:stretch>
        </p:blipFill>
        <p:spPr bwMode="auto">
          <a:xfrm>
            <a:off x="1295400" y="1028699"/>
            <a:ext cx="6858000" cy="324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9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search for CSPs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0065"/>
            <a:ext cx="8229600" cy="3375211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 smtClean="0"/>
              <a:t>Hill-climbing, simulated annealing typically work with "complete" states, i.e., all variables assigned</a:t>
            </a:r>
          </a:p>
          <a:p>
            <a:pPr eaLnBrk="1" hangingPunct="1"/>
            <a:r>
              <a:rPr lang="en-US" altLang="en-US" sz="2400" dirty="0" smtClean="0"/>
              <a:t>To apply to CSPs:</a:t>
            </a:r>
          </a:p>
          <a:p>
            <a:pPr lvl="1" eaLnBrk="1" hangingPunct="1"/>
            <a:r>
              <a:rPr lang="en-US" altLang="en-US" sz="2000" dirty="0" smtClean="0"/>
              <a:t>allow states with unsatisfied constraints</a:t>
            </a:r>
          </a:p>
          <a:p>
            <a:pPr lvl="1" eaLnBrk="1" hangingPunct="1"/>
            <a:r>
              <a:rPr lang="en-US" altLang="en-US" sz="2000" dirty="0" smtClean="0"/>
              <a:t>operators </a:t>
            </a:r>
            <a:r>
              <a:rPr lang="en-US" altLang="en-US" sz="2000" dirty="0" smtClean="0">
                <a:solidFill>
                  <a:srgbClr val="FF0000"/>
                </a:solidFill>
              </a:rPr>
              <a:t>reassign</a:t>
            </a:r>
            <a:r>
              <a:rPr lang="en-US" altLang="en-US" sz="2000" dirty="0" smtClean="0"/>
              <a:t> variable values</a:t>
            </a:r>
          </a:p>
          <a:p>
            <a:pPr eaLnBrk="1" hangingPunct="1"/>
            <a:r>
              <a:rPr lang="en-US" altLang="en-US" sz="2400" dirty="0" smtClean="0"/>
              <a:t>Variable selection: randomly select any conflicted variable</a:t>
            </a:r>
          </a:p>
          <a:p>
            <a:pPr eaLnBrk="1" hangingPunct="1"/>
            <a:r>
              <a:rPr lang="en-US" altLang="en-US" sz="2400" dirty="0" smtClean="0"/>
              <a:t>Value selection by </a:t>
            </a:r>
            <a:r>
              <a:rPr lang="en-US" altLang="en-US" sz="2400" dirty="0" smtClean="0">
                <a:solidFill>
                  <a:srgbClr val="FF0000"/>
                </a:solidFill>
              </a:rPr>
              <a:t>min-conflicts </a:t>
            </a:r>
            <a:r>
              <a:rPr lang="en-US" altLang="en-US" sz="2400" dirty="0" smtClean="0"/>
              <a:t>heuristic:</a:t>
            </a:r>
          </a:p>
          <a:p>
            <a:pPr lvl="1" eaLnBrk="1" hangingPunct="1"/>
            <a:r>
              <a:rPr lang="en-US" altLang="en-US" sz="2000" dirty="0" smtClean="0"/>
              <a:t>choose value that violates the fewest constraints</a:t>
            </a:r>
          </a:p>
          <a:p>
            <a:pPr lvl="1" eaLnBrk="1" hangingPunct="1"/>
            <a:r>
              <a:rPr lang="en-US" altLang="en-US" sz="2000" dirty="0" smtClean="0"/>
              <a:t>i.e., hill-climb with </a:t>
            </a:r>
            <a:r>
              <a:rPr lang="en-US" altLang="en-US" sz="2000" i="1" dirty="0" smtClean="0"/>
              <a:t>h(n) </a:t>
            </a:r>
            <a:r>
              <a:rPr lang="en-US" altLang="en-US" sz="2000" dirty="0" smtClean="0"/>
              <a:t>= total number of violated constraints</a:t>
            </a:r>
          </a:p>
        </p:txBody>
      </p:sp>
    </p:spTree>
    <p:extLst>
      <p:ext uri="{BB962C8B-B14F-4D97-AF65-F5344CB8AC3E}">
        <p14:creationId xmlns:p14="http://schemas.microsoft.com/office/powerpoint/2010/main" val="3022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4-Queens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171"/>
            <a:ext cx="8229600" cy="378534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States</a:t>
            </a:r>
            <a:r>
              <a:rPr lang="en-US" altLang="en-US" sz="2400" dirty="0" smtClean="0"/>
              <a:t>: 4 queens in 4 columns (4</a:t>
            </a:r>
            <a:r>
              <a:rPr lang="en-US" altLang="en-US" sz="2400" baseline="30000" dirty="0" smtClean="0"/>
              <a:t>4</a:t>
            </a:r>
            <a:r>
              <a:rPr lang="en-US" altLang="en-US" sz="2400" dirty="0" smtClean="0"/>
              <a:t> = 256 states)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Actions</a:t>
            </a:r>
            <a:r>
              <a:rPr lang="en-US" altLang="en-US" sz="2400" dirty="0" smtClean="0"/>
              <a:t>: move queen in column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400" dirty="0" smtClean="0"/>
              <a:t>: no attacks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Evaluation</a:t>
            </a:r>
            <a:r>
              <a:rPr lang="en-US" altLang="en-US" sz="2400" dirty="0" smtClean="0"/>
              <a:t>: </a:t>
            </a:r>
            <a:r>
              <a:rPr lang="en-US" altLang="en-US" sz="2400" i="1" dirty="0" smtClean="0"/>
              <a:t>h(n) </a:t>
            </a:r>
            <a:r>
              <a:rPr lang="en-US" altLang="en-US" sz="2400" dirty="0" smtClean="0"/>
              <a:t>= number of attacks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Given random initial state, can solve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-queens in almost constant time for arbitrary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with high probability (e.g.,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= 10,000,000)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01" y="2509617"/>
            <a:ext cx="5373677" cy="170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4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814"/>
            <a:ext cx="8229600" cy="689722"/>
          </a:xfrm>
        </p:spPr>
        <p:txBody>
          <a:bodyPr/>
          <a:lstStyle/>
          <a:p>
            <a:r>
              <a:rPr lang="en-US" altLang="en-US" dirty="0" smtClean="0"/>
              <a:t>Example: 4-Queens Problem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1219201" y="1434285"/>
            <a:ext cx="2168525" cy="2280466"/>
            <a:chOff x="624" y="1776"/>
            <a:chExt cx="1366" cy="1440"/>
          </a:xfrm>
        </p:grpSpPr>
        <p:grpSp>
          <p:nvGrpSpPr>
            <p:cNvPr id="39955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39964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65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66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67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68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69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70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71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39972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39956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39957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39958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39959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39960" name="Text Box 18"/>
            <p:cNvSpPr txBox="1">
              <a:spLocks noChangeArrowheads="1"/>
            </p:cNvSpPr>
            <p:nvPr/>
          </p:nvSpPr>
          <p:spPr bwMode="auto">
            <a:xfrm>
              <a:off x="1404" y="1776"/>
              <a:ext cx="2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 smtClean="0">
                  <a:latin typeface="Tahoma" charset="0"/>
                </a:rPr>
                <a:t>X3</a:t>
              </a:r>
              <a:endParaRPr lang="en-US" altLang="en-US" sz="2000" b="0" dirty="0">
                <a:latin typeface="Tahoma" charset="0"/>
              </a:endParaRPr>
            </a:p>
          </p:txBody>
        </p:sp>
        <p:sp>
          <p:nvSpPr>
            <p:cNvPr id="39961" name="Text Box 19"/>
            <p:cNvSpPr txBox="1">
              <a:spLocks noChangeArrowheads="1"/>
            </p:cNvSpPr>
            <p:nvPr/>
          </p:nvSpPr>
          <p:spPr bwMode="auto">
            <a:xfrm>
              <a:off x="1104" y="1776"/>
              <a:ext cx="2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 smtClean="0">
                  <a:latin typeface="Tahoma" charset="0"/>
                </a:rPr>
                <a:t>X2</a:t>
              </a:r>
              <a:endParaRPr lang="en-US" altLang="en-US" sz="2000" b="0" dirty="0">
                <a:latin typeface="Tahoma" charset="0"/>
              </a:endParaRPr>
            </a:p>
          </p:txBody>
        </p:sp>
        <p:sp>
          <p:nvSpPr>
            <p:cNvPr id="39962" name="Text Box 20"/>
            <p:cNvSpPr txBox="1">
              <a:spLocks noChangeArrowheads="1"/>
            </p:cNvSpPr>
            <p:nvPr/>
          </p:nvSpPr>
          <p:spPr bwMode="auto">
            <a:xfrm>
              <a:off x="1692" y="1776"/>
              <a:ext cx="2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 smtClean="0">
                  <a:latin typeface="Tahoma" charset="0"/>
                </a:rPr>
                <a:t>X4</a:t>
              </a:r>
              <a:endParaRPr lang="en-US" altLang="en-US" sz="2000" b="0" dirty="0">
                <a:latin typeface="Tahoma" charset="0"/>
              </a:endParaRPr>
            </a:p>
          </p:txBody>
        </p:sp>
        <p:sp>
          <p:nvSpPr>
            <p:cNvPr id="39963" name="Text Box 21"/>
            <p:cNvSpPr txBox="1">
              <a:spLocks noChangeArrowheads="1"/>
            </p:cNvSpPr>
            <p:nvPr/>
          </p:nvSpPr>
          <p:spPr bwMode="auto">
            <a:xfrm>
              <a:off x="816" y="1776"/>
              <a:ext cx="29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 dirty="0" smtClean="0">
                  <a:latin typeface="Tahoma" charset="0"/>
                </a:rPr>
                <a:t>X1</a:t>
              </a:r>
              <a:endParaRPr lang="en-US" altLang="en-US" sz="2000" b="0" dirty="0">
                <a:latin typeface="Tahoma" charset="0"/>
              </a:endParaRPr>
            </a:p>
          </p:txBody>
        </p:sp>
      </p:grpSp>
      <p:grpSp>
        <p:nvGrpSpPr>
          <p:cNvPr id="39944" name="Group 23"/>
          <p:cNvGrpSpPr>
            <a:grpSpLocks/>
          </p:cNvGrpSpPr>
          <p:nvPr/>
        </p:nvGrpSpPr>
        <p:grpSpPr bwMode="auto">
          <a:xfrm>
            <a:off x="4355767" y="1340645"/>
            <a:ext cx="3717926" cy="2659856"/>
            <a:chOff x="2444" y="1344"/>
            <a:chExt cx="2342" cy="2234"/>
          </a:xfrm>
        </p:grpSpPr>
        <p:sp>
          <p:nvSpPr>
            <p:cNvPr id="39951" name="Text Box 24"/>
            <p:cNvSpPr txBox="1">
              <a:spLocks noChangeArrowheads="1"/>
            </p:cNvSpPr>
            <p:nvPr/>
          </p:nvSpPr>
          <p:spPr bwMode="auto">
            <a:xfrm>
              <a:off x="2444" y="1344"/>
              <a:ext cx="902" cy="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X1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{1,2,3,4}</a:t>
              </a:r>
            </a:p>
          </p:txBody>
        </p:sp>
        <p:sp>
          <p:nvSpPr>
            <p:cNvPr id="39952" name="Text Box 25"/>
            <p:cNvSpPr txBox="1">
              <a:spLocks noChangeArrowheads="1"/>
            </p:cNvSpPr>
            <p:nvPr/>
          </p:nvSpPr>
          <p:spPr bwMode="auto">
            <a:xfrm>
              <a:off x="2444" y="2880"/>
              <a:ext cx="902" cy="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X3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{1,2,3,4}</a:t>
              </a:r>
            </a:p>
          </p:txBody>
        </p:sp>
        <p:sp>
          <p:nvSpPr>
            <p:cNvPr id="39953" name="Text Box 26"/>
            <p:cNvSpPr txBox="1">
              <a:spLocks noChangeArrowheads="1"/>
            </p:cNvSpPr>
            <p:nvPr/>
          </p:nvSpPr>
          <p:spPr bwMode="auto">
            <a:xfrm>
              <a:off x="3884" y="2880"/>
              <a:ext cx="902" cy="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X4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{1,2,3,4}</a:t>
              </a:r>
            </a:p>
          </p:txBody>
        </p:sp>
        <p:sp>
          <p:nvSpPr>
            <p:cNvPr id="39954" name="Text Box 27"/>
            <p:cNvSpPr txBox="1">
              <a:spLocks noChangeArrowheads="1"/>
            </p:cNvSpPr>
            <p:nvPr/>
          </p:nvSpPr>
          <p:spPr bwMode="auto">
            <a:xfrm>
              <a:off x="3884" y="1344"/>
              <a:ext cx="902" cy="6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X2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0">
                  <a:latin typeface="Tahoma" charset="0"/>
                </a:rPr>
                <a:t>{1,2,3,4}</a:t>
              </a:r>
            </a:p>
          </p:txBody>
        </p:sp>
      </p:grpSp>
      <p:sp>
        <p:nvSpPr>
          <p:cNvPr id="39945" name="Line 28"/>
          <p:cNvSpPr>
            <a:spLocks noChangeShapeType="1"/>
          </p:cNvSpPr>
          <p:nvPr/>
        </p:nvSpPr>
        <p:spPr bwMode="auto">
          <a:xfrm>
            <a:off x="5809917" y="16263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6" name="Line 29"/>
          <p:cNvSpPr>
            <a:spLocks noChangeShapeType="1"/>
          </p:cNvSpPr>
          <p:nvPr/>
        </p:nvSpPr>
        <p:spPr bwMode="auto">
          <a:xfrm>
            <a:off x="5124117" y="2171701"/>
            <a:ext cx="0" cy="997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7" name="Line 30"/>
          <p:cNvSpPr>
            <a:spLocks noChangeShapeType="1"/>
          </p:cNvSpPr>
          <p:nvPr/>
        </p:nvSpPr>
        <p:spPr bwMode="auto">
          <a:xfrm>
            <a:off x="5809917" y="34551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8" name="Line 31"/>
          <p:cNvSpPr>
            <a:spLocks noChangeShapeType="1"/>
          </p:cNvSpPr>
          <p:nvPr/>
        </p:nvSpPr>
        <p:spPr bwMode="auto">
          <a:xfrm>
            <a:off x="7333918" y="2202419"/>
            <a:ext cx="0" cy="967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9" name="Line 32"/>
          <p:cNvSpPr>
            <a:spLocks noChangeShapeType="1"/>
          </p:cNvSpPr>
          <p:nvPr/>
        </p:nvSpPr>
        <p:spPr bwMode="auto">
          <a:xfrm>
            <a:off x="5787691" y="2171701"/>
            <a:ext cx="860425" cy="997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0" name="Line 33"/>
          <p:cNvSpPr>
            <a:spLocks noChangeShapeType="1"/>
          </p:cNvSpPr>
          <p:nvPr/>
        </p:nvSpPr>
        <p:spPr bwMode="auto">
          <a:xfrm flipH="1">
            <a:off x="5809917" y="2171701"/>
            <a:ext cx="838200" cy="997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3" name="Rectangle 34"/>
          <p:cNvSpPr>
            <a:spLocks noChangeArrowheads="1"/>
          </p:cNvSpPr>
          <p:nvPr/>
        </p:nvSpPr>
        <p:spPr bwMode="auto">
          <a:xfrm>
            <a:off x="5499278" y="4470916"/>
            <a:ext cx="33399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 i="1" dirty="0" smtClean="0">
                <a:latin typeface="Times New Roman" pitchFamily="18" charset="0"/>
              </a:rPr>
              <a:t>(Slides from Bonnie Dorr)</a:t>
            </a:r>
            <a:endParaRPr lang="en-US" altLang="en-US" sz="1800" b="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0965" name="Group 3"/>
          <p:cNvGrpSpPr>
            <a:grpSpLocks/>
          </p:cNvGrpSpPr>
          <p:nvPr/>
        </p:nvGrpSpPr>
        <p:grpSpPr bwMode="auto">
          <a:xfrm>
            <a:off x="1219200" y="1648691"/>
            <a:ext cx="2133600" cy="2066059"/>
            <a:chOff x="768" y="1680"/>
            <a:chExt cx="1344" cy="1440"/>
          </a:xfrm>
        </p:grpSpPr>
        <p:grpSp>
          <p:nvGrpSpPr>
            <p:cNvPr id="40986" name="Group 4"/>
            <p:cNvGrpSpPr>
              <a:grpSpLocks/>
            </p:cNvGrpSpPr>
            <p:nvPr/>
          </p:nvGrpSpPr>
          <p:grpSpPr bwMode="auto">
            <a:xfrm>
              <a:off x="960" y="1920"/>
              <a:ext cx="1152" cy="1152"/>
              <a:chOff x="576" y="1728"/>
              <a:chExt cx="1152" cy="1152"/>
            </a:xfrm>
          </p:grpSpPr>
          <p:sp>
            <p:nvSpPr>
              <p:cNvPr id="40995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6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7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8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0999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0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1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2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1003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0987" name="Text Box 14"/>
            <p:cNvSpPr txBox="1">
              <a:spLocks noChangeArrowheads="1"/>
            </p:cNvSpPr>
            <p:nvPr/>
          </p:nvSpPr>
          <p:spPr bwMode="auto">
            <a:xfrm>
              <a:off x="768" y="192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0988" name="Text Box 15"/>
            <p:cNvSpPr txBox="1">
              <a:spLocks noChangeArrowheads="1"/>
            </p:cNvSpPr>
            <p:nvPr/>
          </p:nvSpPr>
          <p:spPr bwMode="auto">
            <a:xfrm>
              <a:off x="768" y="249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0989" name="Text Box 16"/>
            <p:cNvSpPr txBox="1">
              <a:spLocks noChangeArrowheads="1"/>
            </p:cNvSpPr>
            <p:nvPr/>
          </p:nvSpPr>
          <p:spPr bwMode="auto">
            <a:xfrm>
              <a:off x="768" y="2208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0990" name="Text Box 17"/>
            <p:cNvSpPr txBox="1">
              <a:spLocks noChangeArrowheads="1"/>
            </p:cNvSpPr>
            <p:nvPr/>
          </p:nvSpPr>
          <p:spPr bwMode="auto">
            <a:xfrm>
              <a:off x="768" y="2784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0991" name="Text Box 18"/>
            <p:cNvSpPr txBox="1">
              <a:spLocks noChangeArrowheads="1"/>
            </p:cNvSpPr>
            <p:nvPr/>
          </p:nvSpPr>
          <p:spPr bwMode="auto">
            <a:xfrm>
              <a:off x="1584" y="168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0992" name="Text Box 19"/>
            <p:cNvSpPr txBox="1">
              <a:spLocks noChangeArrowheads="1"/>
            </p:cNvSpPr>
            <p:nvPr/>
          </p:nvSpPr>
          <p:spPr bwMode="auto">
            <a:xfrm>
              <a:off x="1296" y="168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0993" name="Text Box 20"/>
            <p:cNvSpPr txBox="1">
              <a:spLocks noChangeArrowheads="1"/>
            </p:cNvSpPr>
            <p:nvPr/>
          </p:nvSpPr>
          <p:spPr bwMode="auto">
            <a:xfrm>
              <a:off x="1872" y="168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0994" name="Text Box 21"/>
            <p:cNvSpPr txBox="1">
              <a:spLocks noChangeArrowheads="1"/>
            </p:cNvSpPr>
            <p:nvPr/>
          </p:nvSpPr>
          <p:spPr bwMode="auto">
            <a:xfrm>
              <a:off x="1008" y="168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0966" name="Group 22"/>
          <p:cNvGrpSpPr>
            <a:grpSpLocks/>
          </p:cNvGrpSpPr>
          <p:nvPr/>
        </p:nvGrpSpPr>
        <p:grpSpPr bwMode="auto">
          <a:xfrm>
            <a:off x="4265614" y="1600200"/>
            <a:ext cx="3717926" cy="2659856"/>
            <a:chOff x="2444" y="1344"/>
            <a:chExt cx="2342" cy="2234"/>
          </a:xfrm>
        </p:grpSpPr>
        <p:grpSp>
          <p:nvGrpSpPr>
            <p:cNvPr id="40975" name="Group 23"/>
            <p:cNvGrpSpPr>
              <a:grpSpLocks/>
            </p:cNvGrpSpPr>
            <p:nvPr/>
          </p:nvGrpSpPr>
          <p:grpSpPr bwMode="auto">
            <a:xfrm>
              <a:off x="2444" y="1344"/>
              <a:ext cx="2342" cy="2234"/>
              <a:chOff x="2444" y="1344"/>
              <a:chExt cx="2342" cy="2234"/>
            </a:xfrm>
          </p:grpSpPr>
          <p:sp>
            <p:nvSpPr>
              <p:cNvPr id="40982" name="Text Box 24"/>
              <p:cNvSpPr txBox="1">
                <a:spLocks noChangeArrowheads="1"/>
              </p:cNvSpPr>
              <p:nvPr/>
            </p:nvSpPr>
            <p:spPr bwMode="auto">
              <a:xfrm>
                <a:off x="2444" y="1344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0983" name="Text Box 25"/>
              <p:cNvSpPr txBox="1">
                <a:spLocks noChangeArrowheads="1"/>
              </p:cNvSpPr>
              <p:nvPr/>
            </p:nvSpPr>
            <p:spPr bwMode="auto">
              <a:xfrm>
                <a:off x="2444" y="2880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0984" name="Text Box 26"/>
              <p:cNvSpPr txBox="1">
                <a:spLocks noChangeArrowheads="1"/>
              </p:cNvSpPr>
              <p:nvPr/>
            </p:nvSpPr>
            <p:spPr bwMode="auto">
              <a:xfrm>
                <a:off x="3884" y="2880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0985" name="Text Box 27"/>
              <p:cNvSpPr txBox="1">
                <a:spLocks noChangeArrowheads="1"/>
              </p:cNvSpPr>
              <p:nvPr/>
            </p:nvSpPr>
            <p:spPr bwMode="auto">
              <a:xfrm>
                <a:off x="3884" y="1344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</p:grpSp>
        <p:sp>
          <p:nvSpPr>
            <p:cNvPr id="4097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967" name="AutoShape 34"/>
          <p:cNvSpPr>
            <a:spLocks noChangeArrowheads="1"/>
          </p:cNvSpPr>
          <p:nvPr/>
        </p:nvSpPr>
        <p:spPr bwMode="auto">
          <a:xfrm>
            <a:off x="1533525" y="2015728"/>
            <a:ext cx="457200" cy="413212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057400" y="2085340"/>
            <a:ext cx="1219200" cy="1515110"/>
            <a:chOff x="1296" y="1968"/>
            <a:chExt cx="768" cy="1056"/>
          </a:xfrm>
        </p:grpSpPr>
        <p:sp>
          <p:nvSpPr>
            <p:cNvPr id="40969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0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1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2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3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0974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1219200" y="1662544"/>
            <a:ext cx="2133600" cy="2052205"/>
            <a:chOff x="624" y="1776"/>
            <a:chExt cx="1344" cy="1440"/>
          </a:xfrm>
        </p:grpSpPr>
        <p:grpSp>
          <p:nvGrpSpPr>
            <p:cNvPr id="42010" name="Group 4"/>
            <p:cNvGrpSpPr>
              <a:grpSpLocks/>
            </p:cNvGrpSpPr>
            <p:nvPr/>
          </p:nvGrpSpPr>
          <p:grpSpPr bwMode="auto">
            <a:xfrm>
              <a:off x="816" y="2016"/>
              <a:ext cx="1152" cy="1152"/>
              <a:chOff x="576" y="1728"/>
              <a:chExt cx="1152" cy="1152"/>
            </a:xfrm>
          </p:grpSpPr>
          <p:sp>
            <p:nvSpPr>
              <p:cNvPr id="42019" name="Rectangle 5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1152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0" name="Rectangle 6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1" name="Rectangle 7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2" name="Rectangle 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3" name="Rectangle 9"/>
              <p:cNvSpPr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4" name="Rectangle 10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5" name="Rectangle 11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6" name="Rectangle 12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2027" name="Rectangle 13"/>
              <p:cNvSpPr>
                <a:spLocks noChangeArrowheads="1"/>
              </p:cNvSpPr>
              <p:nvPr/>
            </p:nvSpPr>
            <p:spPr bwMode="auto">
              <a:xfrm>
                <a:off x="1440" y="1728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2011" name="Text Box 14"/>
            <p:cNvSpPr txBox="1">
              <a:spLocks noChangeArrowheads="1"/>
            </p:cNvSpPr>
            <p:nvPr/>
          </p:nvSpPr>
          <p:spPr bwMode="auto">
            <a:xfrm>
              <a:off x="624" y="201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  <p:sp>
          <p:nvSpPr>
            <p:cNvPr id="42012" name="Text Box 15"/>
            <p:cNvSpPr txBox="1">
              <a:spLocks noChangeArrowheads="1"/>
            </p:cNvSpPr>
            <p:nvPr/>
          </p:nvSpPr>
          <p:spPr bwMode="auto">
            <a:xfrm>
              <a:off x="624" y="2592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2013" name="Text Box 16"/>
            <p:cNvSpPr txBox="1">
              <a:spLocks noChangeArrowheads="1"/>
            </p:cNvSpPr>
            <p:nvPr/>
          </p:nvSpPr>
          <p:spPr bwMode="auto">
            <a:xfrm>
              <a:off x="624" y="2304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2014" name="Text Box 17"/>
            <p:cNvSpPr txBox="1">
              <a:spLocks noChangeArrowheads="1"/>
            </p:cNvSpPr>
            <p:nvPr/>
          </p:nvSpPr>
          <p:spPr bwMode="auto">
            <a:xfrm>
              <a:off x="624" y="2880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2015" name="Text Box 18"/>
            <p:cNvSpPr txBox="1">
              <a:spLocks noChangeArrowheads="1"/>
            </p:cNvSpPr>
            <p:nvPr/>
          </p:nvSpPr>
          <p:spPr bwMode="auto">
            <a:xfrm>
              <a:off x="1440" y="177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3</a:t>
              </a:r>
            </a:p>
          </p:txBody>
        </p:sp>
        <p:sp>
          <p:nvSpPr>
            <p:cNvPr id="42016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2</a:t>
              </a:r>
            </a:p>
          </p:txBody>
        </p:sp>
        <p:sp>
          <p:nvSpPr>
            <p:cNvPr id="42017" name="Text Box 20"/>
            <p:cNvSpPr txBox="1">
              <a:spLocks noChangeArrowheads="1"/>
            </p:cNvSpPr>
            <p:nvPr/>
          </p:nvSpPr>
          <p:spPr bwMode="auto">
            <a:xfrm>
              <a:off x="1728" y="177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4</a:t>
              </a:r>
            </a:p>
          </p:txBody>
        </p:sp>
        <p:sp>
          <p:nvSpPr>
            <p:cNvPr id="42018" name="Text Box 21"/>
            <p:cNvSpPr txBox="1">
              <a:spLocks noChangeArrowheads="1"/>
            </p:cNvSpPr>
            <p:nvPr/>
          </p:nvSpPr>
          <p:spPr bwMode="auto">
            <a:xfrm>
              <a:off x="864" y="1776"/>
              <a:ext cx="2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0">
                  <a:latin typeface="Tahoma" charset="0"/>
                </a:rPr>
                <a:t>1</a:t>
              </a:r>
            </a:p>
          </p:txBody>
        </p:sp>
      </p:grpSp>
      <p:grpSp>
        <p:nvGrpSpPr>
          <p:cNvPr id="41990" name="Group 22"/>
          <p:cNvGrpSpPr>
            <a:grpSpLocks/>
          </p:cNvGrpSpPr>
          <p:nvPr/>
        </p:nvGrpSpPr>
        <p:grpSpPr bwMode="auto">
          <a:xfrm>
            <a:off x="4240214" y="1600200"/>
            <a:ext cx="3765551" cy="2659856"/>
            <a:chOff x="2428" y="1344"/>
            <a:chExt cx="2372" cy="2234"/>
          </a:xfrm>
        </p:grpSpPr>
        <p:grpSp>
          <p:nvGrpSpPr>
            <p:cNvPr id="41999" name="Group 23"/>
            <p:cNvGrpSpPr>
              <a:grpSpLocks/>
            </p:cNvGrpSpPr>
            <p:nvPr/>
          </p:nvGrpSpPr>
          <p:grpSpPr bwMode="auto">
            <a:xfrm>
              <a:off x="2428" y="1344"/>
              <a:ext cx="2372" cy="2234"/>
              <a:chOff x="2428" y="1344"/>
              <a:chExt cx="2372" cy="2234"/>
            </a:xfrm>
          </p:grpSpPr>
          <p:sp>
            <p:nvSpPr>
              <p:cNvPr id="42006" name="Text Box 24"/>
              <p:cNvSpPr txBox="1">
                <a:spLocks noChangeArrowheads="1"/>
              </p:cNvSpPr>
              <p:nvPr/>
            </p:nvSpPr>
            <p:spPr bwMode="auto">
              <a:xfrm>
                <a:off x="2444" y="1344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2007" name="Text Box 25"/>
              <p:cNvSpPr txBox="1">
                <a:spLocks noChangeArrowheads="1"/>
              </p:cNvSpPr>
              <p:nvPr/>
            </p:nvSpPr>
            <p:spPr bwMode="auto">
              <a:xfrm>
                <a:off x="242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,2,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  <p:sp>
            <p:nvSpPr>
              <p:cNvPr id="42008" name="Text Box 26"/>
              <p:cNvSpPr txBox="1">
                <a:spLocks noChangeArrowheads="1"/>
              </p:cNvSpPr>
              <p:nvPr/>
            </p:nvSpPr>
            <p:spPr bwMode="auto">
              <a:xfrm>
                <a:off x="386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,2,3,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2009" name="Text Box 27"/>
              <p:cNvSpPr txBox="1">
                <a:spLocks noChangeArrowheads="1"/>
              </p:cNvSpPr>
              <p:nvPr/>
            </p:nvSpPr>
            <p:spPr bwMode="auto">
              <a:xfrm>
                <a:off x="3868" y="1344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 ,  ,3,4}</a:t>
                </a:r>
              </a:p>
            </p:txBody>
          </p:sp>
        </p:grpSp>
        <p:sp>
          <p:nvSpPr>
            <p:cNvPr id="42000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1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2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4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5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991" name="AutoShape 34"/>
          <p:cNvSpPr>
            <a:spLocks noChangeArrowheads="1"/>
          </p:cNvSpPr>
          <p:nvPr/>
        </p:nvSpPr>
        <p:spPr bwMode="auto">
          <a:xfrm>
            <a:off x="1533525" y="2038781"/>
            <a:ext cx="457200" cy="410441"/>
          </a:xfrm>
          <a:prstGeom prst="star4">
            <a:avLst>
              <a:gd name="adj" fmla="val 125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18" charset="2"/>
              <a:buChar char="·"/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latin typeface="Times New Roman" pitchFamily="18" charset="0"/>
            </a:endParaRPr>
          </a:p>
        </p:txBody>
      </p:sp>
      <p:grpSp>
        <p:nvGrpSpPr>
          <p:cNvPr id="41992" name="Group 35"/>
          <p:cNvGrpSpPr>
            <a:grpSpLocks/>
          </p:cNvGrpSpPr>
          <p:nvPr/>
        </p:nvGrpSpPr>
        <p:grpSpPr bwMode="auto">
          <a:xfrm>
            <a:off x="2057400" y="2095500"/>
            <a:ext cx="1219200" cy="1504950"/>
            <a:chOff x="1296" y="1968"/>
            <a:chExt cx="768" cy="1056"/>
          </a:xfrm>
        </p:grpSpPr>
        <p:sp>
          <p:nvSpPr>
            <p:cNvPr id="41993" name="Oval 36"/>
            <p:cNvSpPr>
              <a:spLocks noChangeArrowheads="1"/>
            </p:cNvSpPr>
            <p:nvPr/>
          </p:nvSpPr>
          <p:spPr bwMode="auto">
            <a:xfrm>
              <a:off x="1296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4" name="Oval 37"/>
            <p:cNvSpPr>
              <a:spLocks noChangeArrowheads="1"/>
            </p:cNvSpPr>
            <p:nvPr/>
          </p:nvSpPr>
          <p:spPr bwMode="auto">
            <a:xfrm>
              <a:off x="1584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5" name="Oval 38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6" name="Oval 39"/>
            <p:cNvSpPr>
              <a:spLocks noChangeArrowheads="1"/>
            </p:cNvSpPr>
            <p:nvPr/>
          </p:nvSpPr>
          <p:spPr bwMode="auto">
            <a:xfrm>
              <a:off x="1296" y="2256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7" name="Oval 40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1998" name="Oval 41"/>
            <p:cNvSpPr>
              <a:spLocks noChangeArrowheads="1"/>
            </p:cNvSpPr>
            <p:nvPr/>
          </p:nvSpPr>
          <p:spPr bwMode="auto">
            <a:xfrm>
              <a:off x="1584" y="2544"/>
              <a:ext cx="192" cy="192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4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3014" name="Group 22"/>
          <p:cNvGrpSpPr>
            <a:grpSpLocks/>
          </p:cNvGrpSpPr>
          <p:nvPr/>
        </p:nvGrpSpPr>
        <p:grpSpPr bwMode="auto">
          <a:xfrm>
            <a:off x="4240214" y="1600200"/>
            <a:ext cx="3765551" cy="2659856"/>
            <a:chOff x="2428" y="1344"/>
            <a:chExt cx="2372" cy="2234"/>
          </a:xfrm>
        </p:grpSpPr>
        <p:grpSp>
          <p:nvGrpSpPr>
            <p:cNvPr id="43026" name="Group 23"/>
            <p:cNvGrpSpPr>
              <a:grpSpLocks/>
            </p:cNvGrpSpPr>
            <p:nvPr/>
          </p:nvGrpSpPr>
          <p:grpSpPr bwMode="auto">
            <a:xfrm>
              <a:off x="2428" y="1344"/>
              <a:ext cx="2372" cy="2234"/>
              <a:chOff x="2428" y="1344"/>
              <a:chExt cx="2372" cy="2234"/>
            </a:xfrm>
          </p:grpSpPr>
          <p:sp>
            <p:nvSpPr>
              <p:cNvPr id="43033" name="Text Box 24"/>
              <p:cNvSpPr txBox="1">
                <a:spLocks noChangeArrowheads="1"/>
              </p:cNvSpPr>
              <p:nvPr/>
            </p:nvSpPr>
            <p:spPr bwMode="auto">
              <a:xfrm>
                <a:off x="2444" y="1344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3034" name="Text Box 25"/>
              <p:cNvSpPr txBox="1">
                <a:spLocks noChangeArrowheads="1"/>
              </p:cNvSpPr>
              <p:nvPr/>
            </p:nvSpPr>
            <p:spPr bwMode="auto">
              <a:xfrm>
                <a:off x="242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,2,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  <p:sp>
            <p:nvSpPr>
              <p:cNvPr id="43035" name="Text Box 26"/>
              <p:cNvSpPr txBox="1">
                <a:spLocks noChangeArrowheads="1"/>
              </p:cNvSpPr>
              <p:nvPr/>
            </p:nvSpPr>
            <p:spPr bwMode="auto">
              <a:xfrm>
                <a:off x="386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,2,3,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3036" name="Text Box 27"/>
              <p:cNvSpPr txBox="1">
                <a:spLocks noChangeArrowheads="1"/>
              </p:cNvSpPr>
              <p:nvPr/>
            </p:nvSpPr>
            <p:spPr bwMode="auto">
              <a:xfrm>
                <a:off x="3868" y="1344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3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</p:grpSp>
        <p:sp>
          <p:nvSpPr>
            <p:cNvPr id="43027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8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9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0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1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2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697182"/>
            <a:ext cx="2133600" cy="2017568"/>
            <a:chOff x="1219200" y="2000250"/>
            <a:chExt cx="2133600" cy="1714500"/>
          </a:xfrm>
        </p:grpSpPr>
        <p:grpSp>
          <p:nvGrpSpPr>
            <p:cNvPr id="43013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3037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3046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47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48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49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50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51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52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5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3054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3038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3039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3040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3041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3042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3043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3044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3045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3015" name="AutoShape 34"/>
            <p:cNvSpPr>
              <a:spLocks noChangeArrowheads="1"/>
            </p:cNvSpPr>
            <p:nvPr/>
          </p:nvSpPr>
          <p:spPr bwMode="auto">
            <a:xfrm>
              <a:off x="1524000" y="22860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16" name="Oval 35"/>
            <p:cNvSpPr>
              <a:spLocks noChangeArrowheads="1"/>
            </p:cNvSpPr>
            <p:nvPr/>
          </p:nvSpPr>
          <p:spPr bwMode="auto">
            <a:xfrm>
              <a:off x="20574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17" name="Oval 36"/>
            <p:cNvSpPr>
              <a:spLocks noChangeArrowheads="1"/>
            </p:cNvSpPr>
            <p:nvPr/>
          </p:nvSpPr>
          <p:spPr bwMode="auto">
            <a:xfrm>
              <a:off x="25146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18" name="Oval 37"/>
            <p:cNvSpPr>
              <a:spLocks noChangeArrowheads="1"/>
            </p:cNvSpPr>
            <p:nvPr/>
          </p:nvSpPr>
          <p:spPr bwMode="auto">
            <a:xfrm>
              <a:off x="29718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19" name="Oval 38"/>
            <p:cNvSpPr>
              <a:spLocks noChangeArrowheads="1"/>
            </p:cNvSpPr>
            <p:nvPr/>
          </p:nvSpPr>
          <p:spPr bwMode="auto">
            <a:xfrm>
              <a:off x="2057400" y="26860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20" name="Oval 39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21" name="Oval 40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22" name="AutoShape 41"/>
            <p:cNvSpPr>
              <a:spLocks noChangeArrowheads="1"/>
            </p:cNvSpPr>
            <p:nvPr/>
          </p:nvSpPr>
          <p:spPr bwMode="auto">
            <a:xfrm>
              <a:off x="1981200" y="29718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23" name="Oval 42"/>
            <p:cNvSpPr>
              <a:spLocks noChangeArrowheads="1"/>
            </p:cNvSpPr>
            <p:nvPr/>
          </p:nvSpPr>
          <p:spPr bwMode="auto">
            <a:xfrm>
              <a:off x="25146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24" name="Oval 43"/>
            <p:cNvSpPr>
              <a:spLocks noChangeArrowheads="1"/>
            </p:cNvSpPr>
            <p:nvPr/>
          </p:nvSpPr>
          <p:spPr bwMode="auto">
            <a:xfrm>
              <a:off x="2514600" y="26860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3025" name="Oval 44"/>
            <p:cNvSpPr>
              <a:spLocks noChangeArrowheads="1"/>
            </p:cNvSpPr>
            <p:nvPr/>
          </p:nvSpPr>
          <p:spPr bwMode="auto">
            <a:xfrm>
              <a:off x="29718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2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4038" name="Group 22"/>
          <p:cNvGrpSpPr>
            <a:grpSpLocks/>
          </p:cNvGrpSpPr>
          <p:nvPr/>
        </p:nvGrpSpPr>
        <p:grpSpPr bwMode="auto">
          <a:xfrm>
            <a:off x="4214815" y="1600200"/>
            <a:ext cx="3790951" cy="2659856"/>
            <a:chOff x="2412" y="1344"/>
            <a:chExt cx="2388" cy="2234"/>
          </a:xfrm>
        </p:grpSpPr>
        <p:grpSp>
          <p:nvGrpSpPr>
            <p:cNvPr id="44051" name="Group 23"/>
            <p:cNvGrpSpPr>
              <a:grpSpLocks/>
            </p:cNvGrpSpPr>
            <p:nvPr/>
          </p:nvGrpSpPr>
          <p:grpSpPr bwMode="auto">
            <a:xfrm>
              <a:off x="2412" y="1344"/>
              <a:ext cx="2388" cy="2234"/>
              <a:chOff x="2412" y="1344"/>
              <a:chExt cx="2388" cy="2234"/>
            </a:xfrm>
          </p:grpSpPr>
          <p:sp>
            <p:nvSpPr>
              <p:cNvPr id="44058" name="Text Box 24"/>
              <p:cNvSpPr txBox="1">
                <a:spLocks noChangeArrowheads="1"/>
              </p:cNvSpPr>
              <p:nvPr/>
            </p:nvSpPr>
            <p:spPr bwMode="auto">
              <a:xfrm>
                <a:off x="2444" y="1344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,2,3,4}</a:t>
                </a:r>
              </a:p>
            </p:txBody>
          </p:sp>
          <p:sp>
            <p:nvSpPr>
              <p:cNvPr id="44059" name="Text Box 25"/>
              <p:cNvSpPr txBox="1">
                <a:spLocks noChangeArrowheads="1"/>
              </p:cNvSpPr>
              <p:nvPr/>
            </p:nvSpPr>
            <p:spPr bwMode="auto">
              <a:xfrm>
                <a:off x="2412" y="2880"/>
                <a:ext cx="963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4060" name="Text Box 26"/>
              <p:cNvSpPr txBox="1">
                <a:spLocks noChangeArrowheads="1"/>
              </p:cNvSpPr>
              <p:nvPr/>
            </p:nvSpPr>
            <p:spPr bwMode="auto">
              <a:xfrm>
                <a:off x="386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,2,3,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  <p:sp>
            <p:nvSpPr>
              <p:cNvPr id="44061" name="Text Box 27"/>
              <p:cNvSpPr txBox="1">
                <a:spLocks noChangeArrowheads="1"/>
              </p:cNvSpPr>
              <p:nvPr/>
            </p:nvSpPr>
            <p:spPr bwMode="auto">
              <a:xfrm>
                <a:off x="3868" y="1344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3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</p:grpSp>
        <p:sp>
          <p:nvSpPr>
            <p:cNvPr id="4405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676400"/>
            <a:ext cx="2133600" cy="2038350"/>
            <a:chOff x="1219200" y="2000250"/>
            <a:chExt cx="2133600" cy="1714500"/>
          </a:xfrm>
        </p:grpSpPr>
        <p:grpSp>
          <p:nvGrpSpPr>
            <p:cNvPr id="44037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4062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4071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2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3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4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5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6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8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4079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4063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4064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4065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4066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4067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4068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4069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4070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4039" name="AutoShape 34"/>
            <p:cNvSpPr>
              <a:spLocks noChangeArrowheads="1"/>
            </p:cNvSpPr>
            <p:nvPr/>
          </p:nvSpPr>
          <p:spPr bwMode="auto">
            <a:xfrm>
              <a:off x="1524000" y="22860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0" name="Oval 35"/>
            <p:cNvSpPr>
              <a:spLocks noChangeArrowheads="1"/>
            </p:cNvSpPr>
            <p:nvPr/>
          </p:nvSpPr>
          <p:spPr bwMode="auto">
            <a:xfrm>
              <a:off x="20574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1" name="Oval 36"/>
            <p:cNvSpPr>
              <a:spLocks noChangeArrowheads="1"/>
            </p:cNvSpPr>
            <p:nvPr/>
          </p:nvSpPr>
          <p:spPr bwMode="auto">
            <a:xfrm>
              <a:off x="25146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2" name="Oval 37"/>
            <p:cNvSpPr>
              <a:spLocks noChangeArrowheads="1"/>
            </p:cNvSpPr>
            <p:nvPr/>
          </p:nvSpPr>
          <p:spPr bwMode="auto">
            <a:xfrm>
              <a:off x="29718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3" name="Oval 38"/>
            <p:cNvSpPr>
              <a:spLocks noChangeArrowheads="1"/>
            </p:cNvSpPr>
            <p:nvPr/>
          </p:nvSpPr>
          <p:spPr bwMode="auto">
            <a:xfrm>
              <a:off x="2057400" y="26860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4" name="Oval 39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5" name="Oval 40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6" name="AutoShape 41"/>
            <p:cNvSpPr>
              <a:spLocks noChangeArrowheads="1"/>
            </p:cNvSpPr>
            <p:nvPr/>
          </p:nvSpPr>
          <p:spPr bwMode="auto">
            <a:xfrm>
              <a:off x="1981200" y="29718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7" name="Oval 42"/>
            <p:cNvSpPr>
              <a:spLocks noChangeArrowheads="1"/>
            </p:cNvSpPr>
            <p:nvPr/>
          </p:nvSpPr>
          <p:spPr bwMode="auto">
            <a:xfrm>
              <a:off x="25146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8" name="Oval 43"/>
            <p:cNvSpPr>
              <a:spLocks noChangeArrowheads="1"/>
            </p:cNvSpPr>
            <p:nvPr/>
          </p:nvSpPr>
          <p:spPr bwMode="auto">
            <a:xfrm>
              <a:off x="2514600" y="26860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4049" name="Oval 44"/>
            <p:cNvSpPr>
              <a:spLocks noChangeArrowheads="1"/>
            </p:cNvSpPr>
            <p:nvPr/>
          </p:nvSpPr>
          <p:spPr bwMode="auto">
            <a:xfrm>
              <a:off x="29718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  <p:sp>
        <p:nvSpPr>
          <p:cNvPr id="89133" name="Text Box 45"/>
          <p:cNvSpPr txBox="1">
            <a:spLocks noChangeArrowheads="1"/>
          </p:cNvSpPr>
          <p:nvPr/>
        </p:nvSpPr>
        <p:spPr bwMode="auto">
          <a:xfrm>
            <a:off x="3814764" y="2871593"/>
            <a:ext cx="2286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i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Burnstown Dam" pitchFamily="2" charset="0"/>
                <a:ea typeface="Arial" charset="0"/>
              </a:rPr>
              <a:t>Backtrack!!!</a:t>
            </a:r>
          </a:p>
        </p:txBody>
      </p:sp>
    </p:spTree>
    <p:extLst>
      <p:ext uri="{BB962C8B-B14F-4D97-AF65-F5344CB8AC3E}">
        <p14:creationId xmlns:p14="http://schemas.microsoft.com/office/powerpoint/2010/main" val="21494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9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11" y="1085415"/>
            <a:ext cx="6725151" cy="363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5062" name="Group 22"/>
          <p:cNvGrpSpPr>
            <a:grpSpLocks/>
          </p:cNvGrpSpPr>
          <p:nvPr/>
        </p:nvGrpSpPr>
        <p:grpSpPr bwMode="auto">
          <a:xfrm>
            <a:off x="4252914" y="1600200"/>
            <a:ext cx="3730626" cy="2659856"/>
            <a:chOff x="2436" y="1344"/>
            <a:chExt cx="2350" cy="2234"/>
          </a:xfrm>
        </p:grpSpPr>
        <p:grpSp>
          <p:nvGrpSpPr>
            <p:cNvPr id="45071" name="Group 23"/>
            <p:cNvGrpSpPr>
              <a:grpSpLocks/>
            </p:cNvGrpSpPr>
            <p:nvPr/>
          </p:nvGrpSpPr>
          <p:grpSpPr bwMode="auto">
            <a:xfrm>
              <a:off x="2436" y="1344"/>
              <a:ext cx="2350" cy="2234"/>
              <a:chOff x="2436" y="1344"/>
              <a:chExt cx="2350" cy="2234"/>
            </a:xfrm>
          </p:grpSpPr>
          <p:sp>
            <p:nvSpPr>
              <p:cNvPr id="45078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</a:t>
                </a:r>
                <a:r>
                  <a:rPr lang="en-US" altLang="en-US" b="0">
                    <a:solidFill>
                      <a:schemeClr val="accent2"/>
                    </a:solidFill>
                    <a:latin typeface="Tahoma" charset="0"/>
                  </a:rPr>
                  <a:t>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5079" name="Text Box 25"/>
              <p:cNvSpPr txBox="1">
                <a:spLocks noChangeArrowheads="1"/>
              </p:cNvSpPr>
              <p:nvPr/>
            </p:nvSpPr>
            <p:spPr bwMode="auto">
              <a:xfrm>
                <a:off x="2444" y="2880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5080" name="Text Box 26"/>
              <p:cNvSpPr txBox="1">
                <a:spLocks noChangeArrowheads="1"/>
              </p:cNvSpPr>
              <p:nvPr/>
            </p:nvSpPr>
            <p:spPr bwMode="auto">
              <a:xfrm>
                <a:off x="3884" y="2880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  <p:sp>
            <p:nvSpPr>
              <p:cNvPr id="45081" name="Text Box 27"/>
              <p:cNvSpPr txBox="1">
                <a:spLocks noChangeArrowheads="1"/>
              </p:cNvSpPr>
              <p:nvPr/>
            </p:nvSpPr>
            <p:spPr bwMode="auto">
              <a:xfrm>
                <a:off x="3884" y="1344"/>
                <a:ext cx="90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{1,2,3,4}</a:t>
                </a:r>
              </a:p>
            </p:txBody>
          </p:sp>
        </p:grpSp>
        <p:sp>
          <p:nvSpPr>
            <p:cNvPr id="4507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7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600200"/>
            <a:ext cx="2133600" cy="2114550"/>
            <a:chOff x="1219200" y="2000250"/>
            <a:chExt cx="2133600" cy="1714500"/>
          </a:xfrm>
        </p:grpSpPr>
        <p:grpSp>
          <p:nvGrpSpPr>
            <p:cNvPr id="45061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5082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5091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2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3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4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5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6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7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8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5099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5083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5084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5085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5086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5087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5088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5089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5090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5063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45065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66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67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68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69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5070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228600" y="112322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Picking up a little later after two steps of backtracking….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6086" name="Group 22"/>
          <p:cNvGrpSpPr>
            <a:grpSpLocks/>
          </p:cNvGrpSpPr>
          <p:nvPr/>
        </p:nvGrpSpPr>
        <p:grpSpPr bwMode="auto">
          <a:xfrm>
            <a:off x="4240214" y="1600200"/>
            <a:ext cx="3776664" cy="2659856"/>
            <a:chOff x="2428" y="1344"/>
            <a:chExt cx="2379" cy="2234"/>
          </a:xfrm>
        </p:grpSpPr>
        <p:grpSp>
          <p:nvGrpSpPr>
            <p:cNvPr id="46095" name="Group 23"/>
            <p:cNvGrpSpPr>
              <a:grpSpLocks/>
            </p:cNvGrpSpPr>
            <p:nvPr/>
          </p:nvGrpSpPr>
          <p:grpSpPr bwMode="auto">
            <a:xfrm>
              <a:off x="2428" y="1344"/>
              <a:ext cx="2379" cy="2234"/>
              <a:chOff x="2428" y="1344"/>
              <a:chExt cx="2379" cy="2234"/>
            </a:xfrm>
          </p:grpSpPr>
          <p:sp>
            <p:nvSpPr>
              <p:cNvPr id="46102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6103" name="Text Box 25"/>
              <p:cNvSpPr txBox="1">
                <a:spLocks noChangeArrowheads="1"/>
              </p:cNvSpPr>
              <p:nvPr/>
            </p:nvSpPr>
            <p:spPr bwMode="auto">
              <a:xfrm>
                <a:off x="242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6104" name="Text Box 26"/>
              <p:cNvSpPr txBox="1">
                <a:spLocks noChangeArrowheads="1"/>
              </p:cNvSpPr>
              <p:nvPr/>
            </p:nvSpPr>
            <p:spPr bwMode="auto">
              <a:xfrm>
                <a:off x="3876" y="2880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,3,4}</a:t>
                </a:r>
              </a:p>
            </p:txBody>
          </p:sp>
          <p:sp>
            <p:nvSpPr>
              <p:cNvPr id="46105" name="Text Box 27"/>
              <p:cNvSpPr txBox="1">
                <a:spLocks noChangeArrowheads="1"/>
              </p:cNvSpPr>
              <p:nvPr/>
            </p:nvSpPr>
            <p:spPr bwMode="auto">
              <a:xfrm>
                <a:off x="3860" y="1344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,4}</a:t>
                </a:r>
              </a:p>
            </p:txBody>
          </p:sp>
        </p:grpSp>
        <p:sp>
          <p:nvSpPr>
            <p:cNvPr id="46096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7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8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9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0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1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600200"/>
            <a:ext cx="2133600" cy="2114550"/>
            <a:chOff x="1219200" y="2000250"/>
            <a:chExt cx="2133600" cy="1714500"/>
          </a:xfrm>
        </p:grpSpPr>
        <p:grpSp>
          <p:nvGrpSpPr>
            <p:cNvPr id="46085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6106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6115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16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17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18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19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20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21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22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6123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6107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6108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6109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6110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6111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6112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6113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6114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6087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46088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46089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090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091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092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093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6094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9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7110" name="Group 22"/>
          <p:cNvGrpSpPr>
            <a:grpSpLocks/>
          </p:cNvGrpSpPr>
          <p:nvPr/>
        </p:nvGrpSpPr>
        <p:grpSpPr bwMode="auto">
          <a:xfrm>
            <a:off x="4240214" y="1600200"/>
            <a:ext cx="3776664" cy="2659856"/>
            <a:chOff x="2428" y="1344"/>
            <a:chExt cx="2379" cy="2234"/>
          </a:xfrm>
        </p:grpSpPr>
        <p:grpSp>
          <p:nvGrpSpPr>
            <p:cNvPr id="47122" name="Group 23"/>
            <p:cNvGrpSpPr>
              <a:grpSpLocks/>
            </p:cNvGrpSpPr>
            <p:nvPr/>
          </p:nvGrpSpPr>
          <p:grpSpPr bwMode="auto">
            <a:xfrm>
              <a:off x="2428" y="1344"/>
              <a:ext cx="2379" cy="2234"/>
              <a:chOff x="2428" y="1344"/>
              <a:chExt cx="2379" cy="2234"/>
            </a:xfrm>
          </p:grpSpPr>
          <p:sp>
            <p:nvSpPr>
              <p:cNvPr id="47129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7130" name="Text Box 25"/>
              <p:cNvSpPr txBox="1">
                <a:spLocks noChangeArrowheads="1"/>
              </p:cNvSpPr>
              <p:nvPr/>
            </p:nvSpPr>
            <p:spPr bwMode="auto">
              <a:xfrm>
                <a:off x="242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7131" name="Text Box 26"/>
              <p:cNvSpPr txBox="1">
                <a:spLocks noChangeArrowheads="1"/>
              </p:cNvSpPr>
              <p:nvPr/>
            </p:nvSpPr>
            <p:spPr bwMode="auto">
              <a:xfrm>
                <a:off x="3876" y="2880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,3,4}</a:t>
                </a:r>
              </a:p>
            </p:txBody>
          </p:sp>
          <p:sp>
            <p:nvSpPr>
              <p:cNvPr id="47132" name="Text Box 27"/>
              <p:cNvSpPr txBox="1">
                <a:spLocks noChangeArrowheads="1"/>
              </p:cNvSpPr>
              <p:nvPr/>
            </p:nvSpPr>
            <p:spPr bwMode="auto">
              <a:xfrm>
                <a:off x="3860" y="1344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47123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4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5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6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7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496291"/>
            <a:ext cx="2133600" cy="2218459"/>
            <a:chOff x="1219200" y="2000250"/>
            <a:chExt cx="2133600" cy="1714500"/>
          </a:xfrm>
        </p:grpSpPr>
        <p:grpSp>
          <p:nvGrpSpPr>
            <p:cNvPr id="47109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7133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7142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3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4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5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6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7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49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7150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7134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7135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7136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7137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7138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7139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7140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7141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7111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47112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47116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17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18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19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20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7121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7113" name="AutoShape 42"/>
            <p:cNvSpPr>
              <a:spLocks noChangeArrowheads="1"/>
            </p:cNvSpPr>
            <p:nvPr/>
          </p:nvSpPr>
          <p:spPr bwMode="auto">
            <a:xfrm>
              <a:off x="1981200" y="33147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14" name="Oval 43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7115" name="Oval 44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9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8134" name="Group 22"/>
          <p:cNvGrpSpPr>
            <a:grpSpLocks/>
          </p:cNvGrpSpPr>
          <p:nvPr/>
        </p:nvGrpSpPr>
        <p:grpSpPr bwMode="auto">
          <a:xfrm>
            <a:off x="4227514" y="1600200"/>
            <a:ext cx="3789364" cy="2659856"/>
            <a:chOff x="2420" y="1344"/>
            <a:chExt cx="2387" cy="2234"/>
          </a:xfrm>
        </p:grpSpPr>
        <p:grpSp>
          <p:nvGrpSpPr>
            <p:cNvPr id="48146" name="Group 23"/>
            <p:cNvGrpSpPr>
              <a:grpSpLocks/>
            </p:cNvGrpSpPr>
            <p:nvPr/>
          </p:nvGrpSpPr>
          <p:grpSpPr bwMode="auto">
            <a:xfrm>
              <a:off x="2420" y="1344"/>
              <a:ext cx="2387" cy="2234"/>
              <a:chOff x="2420" y="1344"/>
              <a:chExt cx="2387" cy="2234"/>
            </a:xfrm>
          </p:grpSpPr>
          <p:sp>
            <p:nvSpPr>
              <p:cNvPr id="48153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8154" name="Text Box 25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  ,  }</a:t>
                </a:r>
              </a:p>
            </p:txBody>
          </p:sp>
          <p:sp>
            <p:nvSpPr>
              <p:cNvPr id="48155" name="Text Box 26"/>
              <p:cNvSpPr txBox="1">
                <a:spLocks noChangeArrowheads="1"/>
              </p:cNvSpPr>
              <p:nvPr/>
            </p:nvSpPr>
            <p:spPr bwMode="auto">
              <a:xfrm>
                <a:off x="386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8156" name="Text Box 27"/>
              <p:cNvSpPr txBox="1">
                <a:spLocks noChangeArrowheads="1"/>
              </p:cNvSpPr>
              <p:nvPr/>
            </p:nvSpPr>
            <p:spPr bwMode="auto">
              <a:xfrm>
                <a:off x="3860" y="1344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48147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8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9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2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524000"/>
            <a:ext cx="2133600" cy="2190750"/>
            <a:chOff x="1219200" y="2000250"/>
            <a:chExt cx="2133600" cy="1714500"/>
          </a:xfrm>
        </p:grpSpPr>
        <p:grpSp>
          <p:nvGrpSpPr>
            <p:cNvPr id="48133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8157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8166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67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68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69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70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71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72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7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8174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8158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8159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8160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8161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8162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8163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8164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8165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8135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48136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48140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1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2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3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4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8145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8137" name="AutoShape 42"/>
            <p:cNvSpPr>
              <a:spLocks noChangeArrowheads="1"/>
            </p:cNvSpPr>
            <p:nvPr/>
          </p:nvSpPr>
          <p:spPr bwMode="auto">
            <a:xfrm>
              <a:off x="1981200" y="33147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38" name="Oval 43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8139" name="Oval 44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1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49158" name="Group 22"/>
          <p:cNvGrpSpPr>
            <a:grpSpLocks/>
          </p:cNvGrpSpPr>
          <p:nvPr/>
        </p:nvGrpSpPr>
        <p:grpSpPr bwMode="auto">
          <a:xfrm>
            <a:off x="4227514" y="1600200"/>
            <a:ext cx="3789364" cy="2659856"/>
            <a:chOff x="2420" y="1344"/>
            <a:chExt cx="2387" cy="2234"/>
          </a:xfrm>
        </p:grpSpPr>
        <p:grpSp>
          <p:nvGrpSpPr>
            <p:cNvPr id="49172" name="Group 23"/>
            <p:cNvGrpSpPr>
              <a:grpSpLocks/>
            </p:cNvGrpSpPr>
            <p:nvPr/>
          </p:nvGrpSpPr>
          <p:grpSpPr bwMode="auto">
            <a:xfrm>
              <a:off x="2420" y="1344"/>
              <a:ext cx="2387" cy="2234"/>
              <a:chOff x="2420" y="1344"/>
              <a:chExt cx="2387" cy="2234"/>
            </a:xfrm>
          </p:grpSpPr>
          <p:sp>
            <p:nvSpPr>
              <p:cNvPr id="49179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49180" name="Text Box 25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  ,  ,  }</a:t>
                </a:r>
              </a:p>
            </p:txBody>
          </p:sp>
          <p:sp>
            <p:nvSpPr>
              <p:cNvPr id="49181" name="Text Box 26"/>
              <p:cNvSpPr txBox="1">
                <a:spLocks noChangeArrowheads="1"/>
              </p:cNvSpPr>
              <p:nvPr/>
            </p:nvSpPr>
            <p:spPr bwMode="auto">
              <a:xfrm>
                <a:off x="3868" y="2880"/>
                <a:ext cx="932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{1,  ,3,  }</a:t>
                </a:r>
              </a:p>
            </p:txBody>
          </p:sp>
          <p:sp>
            <p:nvSpPr>
              <p:cNvPr id="49182" name="Text Box 27"/>
              <p:cNvSpPr txBox="1">
                <a:spLocks noChangeArrowheads="1"/>
              </p:cNvSpPr>
              <p:nvPr/>
            </p:nvSpPr>
            <p:spPr bwMode="auto">
              <a:xfrm>
                <a:off x="3860" y="1344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49173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4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5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6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7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78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600200"/>
            <a:ext cx="2133600" cy="2114550"/>
            <a:chOff x="1219200" y="2000250"/>
            <a:chExt cx="2133600" cy="1714500"/>
          </a:xfrm>
        </p:grpSpPr>
        <p:grpSp>
          <p:nvGrpSpPr>
            <p:cNvPr id="49157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49183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49192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3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4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5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6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7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8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199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49200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9184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49185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9186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9187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9188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49189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49190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49191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49159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49160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49166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67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68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69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70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49171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49161" name="AutoShape 42"/>
            <p:cNvSpPr>
              <a:spLocks noChangeArrowheads="1"/>
            </p:cNvSpPr>
            <p:nvPr/>
          </p:nvSpPr>
          <p:spPr bwMode="auto">
            <a:xfrm>
              <a:off x="1981200" y="33147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2" name="Oval 43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3" name="Oval 44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4" name="AutoShape 45"/>
            <p:cNvSpPr>
              <a:spLocks noChangeArrowheads="1"/>
            </p:cNvSpPr>
            <p:nvPr/>
          </p:nvSpPr>
          <p:spPr bwMode="auto">
            <a:xfrm>
              <a:off x="2438400" y="22860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49165" name="Oval 46"/>
            <p:cNvSpPr>
              <a:spLocks noChangeArrowheads="1"/>
            </p:cNvSpPr>
            <p:nvPr/>
          </p:nvSpPr>
          <p:spPr bwMode="auto">
            <a:xfrm>
              <a:off x="29718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3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50182" name="Group 22"/>
          <p:cNvGrpSpPr>
            <a:grpSpLocks/>
          </p:cNvGrpSpPr>
          <p:nvPr/>
        </p:nvGrpSpPr>
        <p:grpSpPr bwMode="auto">
          <a:xfrm>
            <a:off x="4227514" y="1600200"/>
            <a:ext cx="3789364" cy="2659856"/>
            <a:chOff x="2420" y="1344"/>
            <a:chExt cx="2387" cy="2234"/>
          </a:xfrm>
        </p:grpSpPr>
        <p:grpSp>
          <p:nvGrpSpPr>
            <p:cNvPr id="50196" name="Group 23"/>
            <p:cNvGrpSpPr>
              <a:grpSpLocks/>
            </p:cNvGrpSpPr>
            <p:nvPr/>
          </p:nvGrpSpPr>
          <p:grpSpPr bwMode="auto">
            <a:xfrm>
              <a:off x="2420" y="1344"/>
              <a:ext cx="2387" cy="2234"/>
              <a:chOff x="2420" y="1344"/>
              <a:chExt cx="2387" cy="2234"/>
            </a:xfrm>
          </p:grpSpPr>
          <p:sp>
            <p:nvSpPr>
              <p:cNvPr id="50203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50204" name="Text Box 25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  ,  ,  }</a:t>
                </a:r>
              </a:p>
            </p:txBody>
          </p:sp>
          <p:sp>
            <p:nvSpPr>
              <p:cNvPr id="50205" name="Text Box 26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 ,  ,3,  }</a:t>
                </a:r>
              </a:p>
            </p:txBody>
          </p:sp>
          <p:sp>
            <p:nvSpPr>
              <p:cNvPr id="50206" name="Text Box 27"/>
              <p:cNvSpPr txBox="1">
                <a:spLocks noChangeArrowheads="1"/>
              </p:cNvSpPr>
              <p:nvPr/>
            </p:nvSpPr>
            <p:spPr bwMode="auto">
              <a:xfrm>
                <a:off x="3860" y="1344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50197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8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9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0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1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2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489364"/>
            <a:ext cx="2133600" cy="2225386"/>
            <a:chOff x="1219200" y="2000250"/>
            <a:chExt cx="2133600" cy="1714500"/>
          </a:xfrm>
        </p:grpSpPr>
        <p:grpSp>
          <p:nvGrpSpPr>
            <p:cNvPr id="50181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50207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50216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17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18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19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20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21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22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2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0224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0208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50209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50210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50211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50212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50213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50214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50215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50183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50184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50190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191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192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193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194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0195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50185" name="AutoShape 42"/>
            <p:cNvSpPr>
              <a:spLocks noChangeArrowheads="1"/>
            </p:cNvSpPr>
            <p:nvPr/>
          </p:nvSpPr>
          <p:spPr bwMode="auto">
            <a:xfrm>
              <a:off x="1981200" y="33147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86" name="Oval 43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87" name="Oval 44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88" name="AutoShape 45"/>
            <p:cNvSpPr>
              <a:spLocks noChangeArrowheads="1"/>
            </p:cNvSpPr>
            <p:nvPr/>
          </p:nvSpPr>
          <p:spPr bwMode="auto">
            <a:xfrm>
              <a:off x="2438400" y="22860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0189" name="Oval 46"/>
            <p:cNvSpPr>
              <a:spLocks noChangeArrowheads="1"/>
            </p:cNvSpPr>
            <p:nvPr/>
          </p:nvSpPr>
          <p:spPr bwMode="auto">
            <a:xfrm>
              <a:off x="29718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4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4-Queens Problem</a:t>
            </a:r>
          </a:p>
        </p:txBody>
      </p:sp>
      <p:grpSp>
        <p:nvGrpSpPr>
          <p:cNvPr id="51206" name="Group 22"/>
          <p:cNvGrpSpPr>
            <a:grpSpLocks/>
          </p:cNvGrpSpPr>
          <p:nvPr/>
        </p:nvGrpSpPr>
        <p:grpSpPr bwMode="auto">
          <a:xfrm>
            <a:off x="4227514" y="1600200"/>
            <a:ext cx="3789364" cy="2659856"/>
            <a:chOff x="2420" y="1344"/>
            <a:chExt cx="2387" cy="2234"/>
          </a:xfrm>
        </p:grpSpPr>
        <p:grpSp>
          <p:nvGrpSpPr>
            <p:cNvPr id="51221" name="Group 23"/>
            <p:cNvGrpSpPr>
              <a:grpSpLocks/>
            </p:cNvGrpSpPr>
            <p:nvPr/>
          </p:nvGrpSpPr>
          <p:grpSpPr bwMode="auto">
            <a:xfrm>
              <a:off x="2420" y="1344"/>
              <a:ext cx="2387" cy="2234"/>
              <a:chOff x="2420" y="1344"/>
              <a:chExt cx="2387" cy="2234"/>
            </a:xfrm>
          </p:grpSpPr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2436" y="1344"/>
                <a:ext cx="91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X1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3300"/>
                    </a:solidFill>
                    <a:latin typeface="Tahoma" charset="0"/>
                  </a:rPr>
                  <a:t>2</a:t>
                </a:r>
                <a:r>
                  <a:rPr lang="en-US" altLang="en-US" b="0">
                    <a:latin typeface="Tahoma" charset="0"/>
                  </a:rPr>
                  <a:t>,3,4}</a:t>
                </a:r>
              </a:p>
            </p:txBody>
          </p:sp>
          <p:sp>
            <p:nvSpPr>
              <p:cNvPr id="51229" name="Text Box 25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X3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1</a:t>
                </a:r>
                <a:r>
                  <a:rPr lang="en-US" altLang="en-US" b="0">
                    <a:latin typeface="Tahoma" charset="0"/>
                  </a:rPr>
                  <a:t>,  ,  ,  }</a:t>
                </a:r>
              </a:p>
            </p:txBody>
          </p:sp>
          <p:sp>
            <p:nvSpPr>
              <p:cNvPr id="51230" name="Text Box 26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X4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  ,  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3</a:t>
                </a:r>
                <a:r>
                  <a:rPr lang="en-US" altLang="en-US" b="0">
                    <a:latin typeface="Tahoma" charset="0"/>
                  </a:rPr>
                  <a:t>,  }</a:t>
                </a:r>
              </a:p>
            </p:txBody>
          </p:sp>
          <p:sp>
            <p:nvSpPr>
              <p:cNvPr id="51231" name="Text Box 27"/>
              <p:cNvSpPr txBox="1">
                <a:spLocks noChangeArrowheads="1"/>
              </p:cNvSpPr>
              <p:nvPr/>
            </p:nvSpPr>
            <p:spPr bwMode="auto">
              <a:xfrm>
                <a:off x="3860" y="1344"/>
                <a:ext cx="947" cy="6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X2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b="0">
                    <a:latin typeface="Tahoma" charset="0"/>
                  </a:rPr>
                  <a:t>{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chemeClr val="bg1"/>
                    </a:solidFill>
                    <a:latin typeface="Tahoma" charset="0"/>
                  </a:rPr>
                  <a:t>  </a:t>
                </a:r>
                <a:r>
                  <a:rPr lang="en-US" altLang="en-US" b="0">
                    <a:latin typeface="Tahoma" charset="0"/>
                  </a:rPr>
                  <a:t>,</a:t>
                </a:r>
                <a:r>
                  <a:rPr lang="en-US" altLang="en-US" b="0">
                    <a:solidFill>
                      <a:srgbClr val="FF0000"/>
                    </a:solidFill>
                    <a:latin typeface="Tahoma" charset="0"/>
                  </a:rPr>
                  <a:t>4</a:t>
                </a:r>
                <a:r>
                  <a:rPr lang="en-US" altLang="en-US" b="0">
                    <a:latin typeface="Tahoma" charset="0"/>
                  </a:rPr>
                  <a:t>}</a:t>
                </a:r>
              </a:p>
            </p:txBody>
          </p:sp>
        </p:grpSp>
        <p:sp>
          <p:nvSpPr>
            <p:cNvPr id="51222" name="Line 28"/>
            <p:cNvSpPr>
              <a:spLocks noChangeShapeType="1"/>
            </p:cNvSpPr>
            <p:nvPr/>
          </p:nvSpPr>
          <p:spPr bwMode="auto">
            <a:xfrm>
              <a:off x="33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3" name="Line 29"/>
            <p:cNvSpPr>
              <a:spLocks noChangeShapeType="1"/>
            </p:cNvSpPr>
            <p:nvPr/>
          </p:nvSpPr>
          <p:spPr bwMode="auto">
            <a:xfrm>
              <a:off x="2928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30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Line 31"/>
            <p:cNvSpPr>
              <a:spLocks noChangeShapeType="1"/>
            </p:cNvSpPr>
            <p:nvPr/>
          </p:nvSpPr>
          <p:spPr bwMode="auto">
            <a:xfrm>
              <a:off x="432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6" name="Line 32"/>
            <p:cNvSpPr>
              <a:spLocks noChangeShapeType="1"/>
            </p:cNvSpPr>
            <p:nvPr/>
          </p:nvSpPr>
          <p:spPr bwMode="auto">
            <a:xfrm>
              <a:off x="3312" y="1872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33"/>
            <p:cNvSpPr>
              <a:spLocks noChangeShapeType="1"/>
            </p:cNvSpPr>
            <p:nvPr/>
          </p:nvSpPr>
          <p:spPr bwMode="auto">
            <a:xfrm flipH="1">
              <a:off x="3360" y="1872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9200" y="1503218"/>
            <a:ext cx="2133600" cy="2211532"/>
            <a:chOff x="1219200" y="2000250"/>
            <a:chExt cx="2133600" cy="1714500"/>
          </a:xfrm>
        </p:grpSpPr>
        <p:grpSp>
          <p:nvGrpSpPr>
            <p:cNvPr id="51205" name="Group 3"/>
            <p:cNvGrpSpPr>
              <a:grpSpLocks/>
            </p:cNvGrpSpPr>
            <p:nvPr/>
          </p:nvGrpSpPr>
          <p:grpSpPr bwMode="auto">
            <a:xfrm>
              <a:off x="1219200" y="2000250"/>
              <a:ext cx="2133600" cy="1714500"/>
              <a:chOff x="624" y="1776"/>
              <a:chExt cx="1344" cy="1440"/>
            </a:xfrm>
          </p:grpSpPr>
          <p:grpSp>
            <p:nvGrpSpPr>
              <p:cNvPr id="51232" name="Group 4"/>
              <p:cNvGrpSpPr>
                <a:grpSpLocks/>
              </p:cNvGrpSpPr>
              <p:nvPr/>
            </p:nvGrpSpPr>
            <p:grpSpPr bwMode="auto">
              <a:xfrm>
                <a:off x="816" y="2016"/>
                <a:ext cx="1152" cy="1152"/>
                <a:chOff x="576" y="1728"/>
                <a:chExt cx="1152" cy="1152"/>
              </a:xfrm>
            </p:grpSpPr>
            <p:sp>
              <p:nvSpPr>
                <p:cNvPr id="51241" name="Rectangle 5"/>
                <p:cNvSpPr>
                  <a:spLocks noChangeArrowheads="1"/>
                </p:cNvSpPr>
                <p:nvPr/>
              </p:nvSpPr>
              <p:spPr bwMode="auto">
                <a:xfrm>
                  <a:off x="576" y="1728"/>
                  <a:ext cx="1152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2" name="Rectangle 6"/>
                <p:cNvSpPr>
                  <a:spLocks noChangeArrowheads="1"/>
                </p:cNvSpPr>
                <p:nvPr/>
              </p:nvSpPr>
              <p:spPr bwMode="auto">
                <a:xfrm>
                  <a:off x="864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3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4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5" name="Rectangle 9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6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0" y="2304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8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2592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  <p:sp>
              <p:nvSpPr>
                <p:cNvPr id="51249" name="Rectangle 13"/>
                <p:cNvSpPr>
                  <a:spLocks noChangeArrowheads="1"/>
                </p:cNvSpPr>
                <p:nvPr/>
              </p:nvSpPr>
              <p:spPr bwMode="auto">
                <a:xfrm>
                  <a:off x="1440" y="1728"/>
                  <a:ext cx="28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Symbol" pitchFamily="18" charset="2"/>
                    <a:buChar char="·"/>
                    <a:defRPr sz="2400" b="1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—"/>
                    <a:defRPr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–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SzPct val="100000"/>
                    <a:buChar char="»"/>
                    <a:defRPr sz="1600">
                      <a:solidFill>
                        <a:schemeClr val="tx1"/>
                      </a:solidFill>
                      <a:latin typeface="Arial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1233" name="Text Box 14"/>
              <p:cNvSpPr txBox="1">
                <a:spLocks noChangeArrowheads="1"/>
              </p:cNvSpPr>
              <p:nvPr/>
            </p:nvSpPr>
            <p:spPr bwMode="auto">
              <a:xfrm>
                <a:off x="624" y="201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  <p:sp>
            <p:nvSpPr>
              <p:cNvPr id="51234" name="Text Box 15"/>
              <p:cNvSpPr txBox="1">
                <a:spLocks noChangeArrowheads="1"/>
              </p:cNvSpPr>
              <p:nvPr/>
            </p:nvSpPr>
            <p:spPr bwMode="auto">
              <a:xfrm>
                <a:off x="624" y="2592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51235" name="Text Box 16"/>
              <p:cNvSpPr txBox="1">
                <a:spLocks noChangeArrowheads="1"/>
              </p:cNvSpPr>
              <p:nvPr/>
            </p:nvSpPr>
            <p:spPr bwMode="auto">
              <a:xfrm>
                <a:off x="624" y="2304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51236" name="Text Box 17"/>
              <p:cNvSpPr txBox="1">
                <a:spLocks noChangeArrowheads="1"/>
              </p:cNvSpPr>
              <p:nvPr/>
            </p:nvSpPr>
            <p:spPr bwMode="auto">
              <a:xfrm>
                <a:off x="624" y="2880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51237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3</a:t>
                </a:r>
              </a:p>
            </p:txBody>
          </p:sp>
          <p:sp>
            <p:nvSpPr>
              <p:cNvPr id="51238" name="Text Box 19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2</a:t>
                </a:r>
              </a:p>
            </p:txBody>
          </p:sp>
          <p:sp>
            <p:nvSpPr>
              <p:cNvPr id="51239" name="Text Box 20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4</a:t>
                </a:r>
              </a:p>
            </p:txBody>
          </p:sp>
          <p:sp>
            <p:nvSpPr>
              <p:cNvPr id="51240" name="Text Box 21"/>
              <p:cNvSpPr txBox="1">
                <a:spLocks noChangeArrowheads="1"/>
              </p:cNvSpPr>
              <p:nvPr/>
            </p:nvSpPr>
            <p:spPr bwMode="auto">
              <a:xfrm>
                <a:off x="864" y="1776"/>
                <a:ext cx="20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0">
                    <a:latin typeface="Tahoma" charset="0"/>
                  </a:rPr>
                  <a:t>1</a:t>
                </a:r>
              </a:p>
            </p:txBody>
          </p:sp>
        </p:grpSp>
        <p:sp>
          <p:nvSpPr>
            <p:cNvPr id="51207" name="AutoShape 34"/>
            <p:cNvSpPr>
              <a:spLocks noChangeArrowheads="1"/>
            </p:cNvSpPr>
            <p:nvPr/>
          </p:nvSpPr>
          <p:spPr bwMode="auto">
            <a:xfrm>
              <a:off x="1524000" y="26289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grpSp>
          <p:nvGrpSpPr>
            <p:cNvPr id="51208" name="Group 35"/>
            <p:cNvGrpSpPr>
              <a:grpSpLocks/>
            </p:cNvGrpSpPr>
            <p:nvPr/>
          </p:nvGrpSpPr>
          <p:grpSpPr bwMode="auto">
            <a:xfrm>
              <a:off x="2057400" y="2343150"/>
              <a:ext cx="1219200" cy="1257300"/>
              <a:chOff x="1296" y="1968"/>
              <a:chExt cx="768" cy="1056"/>
            </a:xfrm>
          </p:grpSpPr>
          <p:sp>
            <p:nvSpPr>
              <p:cNvPr id="51215" name="Oval 36"/>
              <p:cNvSpPr>
                <a:spLocks noChangeArrowheads="1"/>
              </p:cNvSpPr>
              <p:nvPr/>
            </p:nvSpPr>
            <p:spPr bwMode="auto">
              <a:xfrm>
                <a:off x="1296" y="1968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16" name="Oval 3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17" name="Oval 3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18" name="Oval 39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19" name="Oval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  <p:sp>
            <p:nvSpPr>
              <p:cNvPr id="51220" name="Oval 41"/>
              <p:cNvSpPr>
                <a:spLocks noChangeArrowheads="1"/>
              </p:cNvSpPr>
              <p:nvPr/>
            </p:nvSpPr>
            <p:spPr bwMode="auto">
              <a:xfrm>
                <a:off x="1584" y="2256"/>
                <a:ext cx="192" cy="192"/>
              </a:xfrm>
              <a:prstGeom prst="ellipse">
                <a:avLst/>
              </a:prstGeom>
              <a:solidFill>
                <a:srgbClr val="800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Symbol" pitchFamily="18" charset="2"/>
                  <a:buChar char="·"/>
                  <a:defRPr sz="2400" b="1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—"/>
                  <a:defRPr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100000"/>
                  <a:buChar char="»"/>
                  <a:defRPr sz="1600">
                    <a:solidFill>
                      <a:schemeClr val="tx1"/>
                    </a:solidFill>
                    <a:latin typeface="Arial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="0">
                  <a:latin typeface="Times New Roman" pitchFamily="18" charset="0"/>
                </a:endParaRPr>
              </a:p>
            </p:txBody>
          </p:sp>
        </p:grpSp>
        <p:sp>
          <p:nvSpPr>
            <p:cNvPr id="51209" name="AutoShape 42"/>
            <p:cNvSpPr>
              <a:spLocks noChangeArrowheads="1"/>
            </p:cNvSpPr>
            <p:nvPr/>
          </p:nvSpPr>
          <p:spPr bwMode="auto">
            <a:xfrm>
              <a:off x="1981200" y="33147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0" name="Oval 43"/>
            <p:cNvSpPr>
              <a:spLocks noChangeArrowheads="1"/>
            </p:cNvSpPr>
            <p:nvPr/>
          </p:nvSpPr>
          <p:spPr bwMode="auto">
            <a:xfrm>
              <a:off x="2514600" y="30289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1" name="Oval 44"/>
            <p:cNvSpPr>
              <a:spLocks noChangeArrowheads="1"/>
            </p:cNvSpPr>
            <p:nvPr/>
          </p:nvSpPr>
          <p:spPr bwMode="auto">
            <a:xfrm>
              <a:off x="2971800" y="33718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2" name="AutoShape 45"/>
            <p:cNvSpPr>
              <a:spLocks noChangeArrowheads="1"/>
            </p:cNvSpPr>
            <p:nvPr/>
          </p:nvSpPr>
          <p:spPr bwMode="auto">
            <a:xfrm>
              <a:off x="2438400" y="22860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3" name="Oval 46"/>
            <p:cNvSpPr>
              <a:spLocks noChangeArrowheads="1"/>
            </p:cNvSpPr>
            <p:nvPr/>
          </p:nvSpPr>
          <p:spPr bwMode="auto">
            <a:xfrm>
              <a:off x="2971800" y="2343150"/>
              <a:ext cx="304800" cy="228600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  <p:sp>
          <p:nvSpPr>
            <p:cNvPr id="51214" name="AutoShape 47"/>
            <p:cNvSpPr>
              <a:spLocks noChangeArrowheads="1"/>
            </p:cNvSpPr>
            <p:nvPr/>
          </p:nvSpPr>
          <p:spPr bwMode="auto">
            <a:xfrm>
              <a:off x="2895600" y="2971800"/>
              <a:ext cx="457200" cy="342900"/>
            </a:xfrm>
            <a:prstGeom prst="star4">
              <a:avLst>
                <a:gd name="adj" fmla="val 125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100000"/>
                <a:buFont typeface="Symbol" pitchFamily="18" charset="2"/>
                <a:buChar char="·"/>
                <a:defRPr sz="24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—"/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Char char="»"/>
                <a:defRPr sz="1600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b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3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08" y="135985"/>
            <a:ext cx="6683164" cy="484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713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csp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1"/>
            <a:ext cx="88392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Alex','Bob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# We will define our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 be undergrads, Alex and Bob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domains={'Alex':[1,2,3,4],'Bob':[1,2,3,4]} # Alex and Bob are both in year 1...4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neighbors={'Alex':['Bob'],'Bob':['Alex']} # Specify that Alex is affected by Bob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vice versa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constraints(A, a, B, b): # Constraint: Alex is 3 years ahead of Bob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Fail if Alex isn't 3 years ahead of Bob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(A=='Alex' and B=='Bob' and a - b &lt;&gt; 3):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Fail if Bob isn't 3 years behind Alex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we cover all possible input with logical consistency)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(B=='Alex' and A =='Bob' and b - a &lt;&gt; 3):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=CSP(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domains, neighbors, constraints) # Get a CSP object that defines this problem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assignments=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min_conflicts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# Solve the CSP with the min conflicts algorithm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assignments # Should observe that Bob: 1 Alex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1" y="4800600"/>
            <a:ext cx="34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by Andrew Mercer-Taylor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7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85725"/>
            <a:ext cx="49149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50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539"/>
            <a:ext cx="8229600" cy="349017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http://norvig.com/sudoku.html</a:t>
            </a:r>
            <a:endParaRPr lang="en-US" dirty="0"/>
          </a:p>
          <a:p>
            <a:r>
              <a:rPr lang="en-US" dirty="0">
                <a:hlinkClick r:id="rId3"/>
              </a:rPr>
              <a:t>http://pythonsudoku.sourceforge.net/</a:t>
            </a:r>
            <a:endParaRPr lang="en-US" dirty="0"/>
          </a:p>
          <a:p>
            <a:r>
              <a:rPr lang="en-US" dirty="0">
                <a:hlinkClick r:id="rId4"/>
              </a:rPr>
              <a:t>https://pypi.python.org/pypi/sudoku-solver</a:t>
            </a:r>
            <a:endParaRPr lang="en-US" dirty="0"/>
          </a:p>
          <a:p>
            <a:r>
              <a:rPr lang="en-US" dirty="0">
                <a:hlinkClick r:id="rId5"/>
              </a:rPr>
              <a:t>https://medium.com/towards-data-science/peter-norvigs-sudoku-solver-25779bb349ce</a:t>
            </a:r>
            <a:endParaRPr lang="en-US" dirty="0"/>
          </a:p>
          <a:p>
            <a:r>
              <a:rPr lang="en-US" dirty="0">
                <a:hlinkClick r:id="rId6"/>
              </a:rPr>
              <a:t>http://www.sudokudragon.com/sudoku.htm</a:t>
            </a:r>
            <a:endParaRPr lang="en-US" dirty="0"/>
          </a:p>
          <a:p>
            <a:r>
              <a:rPr lang="en-US" dirty="0">
                <a:hlinkClick r:id="rId7"/>
              </a:rPr>
              <a:t>http://www.websudoku.com/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Crossword puzzles</a:t>
            </a: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66" y="1257252"/>
            <a:ext cx="2950870" cy="322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82" y="228985"/>
            <a:ext cx="5944944" cy="46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9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06" y="1096316"/>
            <a:ext cx="2944389" cy="295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5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Word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5160" y="1007154"/>
            <a:ext cx="2962141" cy="3377355"/>
          </a:xfrm>
        </p:spPr>
        <p:txBody>
          <a:bodyPr>
            <a:normAutofit/>
          </a:bodyPr>
          <a:lstStyle/>
          <a:p>
            <a:pPr marL="0" indent="0">
              <a:lnSpc>
                <a:spcPct val="73000"/>
              </a:lnSpc>
            </a:pPr>
            <a:r>
              <a:rPr lang="en-US" altLang="en-US" sz="1800" dirty="0"/>
              <a:t>Sense 1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It has bark but no bite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Its bark is silent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800" dirty="0"/>
              <a:t>Sense 2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Branch location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800" dirty="0"/>
              <a:t>Sense 3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Fort locale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Type of house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House for kids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800" dirty="0"/>
              <a:t>Sense 4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Lineage display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Every family has one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Family chart</a:t>
            </a:r>
          </a:p>
          <a:p>
            <a:pPr marL="0" indent="0">
              <a:lnSpc>
                <a:spcPct val="73000"/>
              </a:lnSpc>
            </a:pPr>
            <a:endParaRPr lang="en-US" alt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640509" y="1007154"/>
            <a:ext cx="3035300" cy="3394075"/>
          </a:xfrm>
        </p:spPr>
        <p:txBody>
          <a:bodyPr>
            <a:normAutofit/>
          </a:bodyPr>
          <a:lstStyle/>
          <a:p>
            <a:pPr marL="0" indent="0">
              <a:lnSpc>
                <a:spcPct val="73000"/>
              </a:lnSpc>
            </a:pPr>
            <a:r>
              <a:rPr lang="en-US" altLang="en-US" sz="1600" dirty="0"/>
              <a:t>Sense 5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Cobbler’s need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Shoe stretcher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600" dirty="0"/>
              <a:t>Others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It leaves in the spring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Where to get dates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Site of many a cat rescue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 err="1"/>
              <a:t>Dendrophobe’s</a:t>
            </a:r>
            <a:r>
              <a:rPr lang="en-US" altLang="en-US" sz="1600" dirty="0"/>
              <a:t> fear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Forbidden fruit source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Golf-course obstacle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Ring holder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Leaves home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Newspaper source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600" dirty="0"/>
              <a:t>K-I-S-S-I-N-G place</a:t>
            </a:r>
          </a:p>
          <a:p>
            <a:pPr marL="311079" lvl="1" indent="0">
              <a:lnSpc>
                <a:spcPct val="73000"/>
              </a:lnSpc>
            </a:pPr>
            <a:endParaRPr lang="en-US" altLang="en-US" sz="1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6128" y="4471670"/>
            <a:ext cx="945100" cy="39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r>
              <a:rPr lang="en-US" altLang="en-US" sz="2109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557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 smtClean="0"/>
              <a:t>Words 2 and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26901" y="1048779"/>
            <a:ext cx="3895859" cy="3240874"/>
          </a:xfrm>
        </p:spPr>
        <p:txBody>
          <a:bodyPr>
            <a:noAutofit/>
          </a:bodyPr>
          <a:lstStyle/>
          <a:p>
            <a:pPr marL="0" indent="0">
              <a:lnSpc>
                <a:spcPct val="73000"/>
              </a:lnSpc>
            </a:pPr>
            <a:r>
              <a:rPr lang="en-US" altLang="en-US" sz="1400" dirty="0"/>
              <a:t>Sense 1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Flood survivor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Ararat lander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Rider of the lost ark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Biblical helmsman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Guy who believed in “take two”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Noted couples protector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Early matchmaker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Captain of a famous cruise for couples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Life preserver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Person known for double takes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400" dirty="0"/>
              <a:t>Sense 2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First name in lexicography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One of the </a:t>
            </a:r>
            <a:r>
              <a:rPr lang="en-US" altLang="en-US" sz="1400" dirty="0" err="1"/>
              <a:t>Websters</a:t>
            </a:r>
            <a:endParaRPr lang="en-US" altLang="en-US" sz="1400" dirty="0"/>
          </a:p>
          <a:p>
            <a:pPr marL="0" indent="0">
              <a:lnSpc>
                <a:spcPct val="73000"/>
              </a:lnSpc>
            </a:pPr>
            <a:r>
              <a:rPr lang="en-US" altLang="en-US" sz="1400" dirty="0"/>
              <a:t>Sense 3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Actor Wyle</a:t>
            </a:r>
          </a:p>
          <a:p>
            <a:pPr marL="311079" lvl="1" indent="0">
              <a:lnSpc>
                <a:spcPct val="73000"/>
              </a:lnSpc>
            </a:pPr>
            <a:endParaRPr lang="en-US" alt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853009" y="1048779"/>
            <a:ext cx="3035300" cy="3394075"/>
          </a:xfrm>
        </p:spPr>
        <p:txBody>
          <a:bodyPr>
            <a:noAutofit/>
          </a:bodyPr>
          <a:lstStyle/>
          <a:p>
            <a:pPr marL="0" indent="0">
              <a:lnSpc>
                <a:spcPct val="73000"/>
              </a:lnSpc>
            </a:pPr>
            <a:r>
              <a:rPr lang="en-US" altLang="en-US" sz="1400" dirty="0"/>
              <a:t>Sense 1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Houston Colt 45 today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Enron Field player, once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Houston player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Texas leaguer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Nolan Ryan, notably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2005 world series participant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Player under a dome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Pirate battler, at times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400" dirty="0"/>
              <a:t>Sense 2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Cartoon dog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Space age hound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 err="1"/>
              <a:t>Jetson</a:t>
            </a:r>
            <a:r>
              <a:rPr lang="en-US" altLang="en-US" sz="1400" dirty="0"/>
              <a:t> canine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Animated pooch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Elroy’s pet</a:t>
            </a:r>
          </a:p>
          <a:p>
            <a:pPr marL="0" indent="0">
              <a:lnSpc>
                <a:spcPct val="73000"/>
              </a:lnSpc>
            </a:pPr>
            <a:r>
              <a:rPr lang="en-US" altLang="en-US" sz="1400" dirty="0"/>
              <a:t>Sense 3</a:t>
            </a:r>
          </a:p>
          <a:p>
            <a:pPr marL="311079" lvl="1" indent="0">
              <a:lnSpc>
                <a:spcPct val="73000"/>
              </a:lnSpc>
            </a:pPr>
            <a:r>
              <a:rPr lang="en-US" altLang="en-US" sz="1400" dirty="0"/>
              <a:t>Bygone Chevrolet van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5401" y="4586162"/>
            <a:ext cx="1086594" cy="39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r>
              <a:rPr lang="en-US" altLang="en-US" sz="2109"/>
              <a:t>NOAH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86857" y="4586162"/>
            <a:ext cx="1085514" cy="39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9" tIns="34289" rIns="68579" bIns="34289"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r>
              <a:rPr lang="en-US" altLang="en-US" sz="2109"/>
              <a:t>ASTRO</a:t>
            </a:r>
          </a:p>
        </p:txBody>
      </p:sp>
    </p:spTree>
    <p:extLst>
      <p:ext uri="{BB962C8B-B14F-4D97-AF65-F5344CB8AC3E}">
        <p14:creationId xmlns:p14="http://schemas.microsoft.com/office/powerpoint/2010/main" val="255762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457139" y="1257252"/>
            <a:ext cx="3715590" cy="352498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lIns="68556" tIns="34279" rIns="68556" bIns="3427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L..SCUBA.IMP PH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L..SCUBA.IMP</a:t>
            </a:r>
          </a:p>
          <a:p>
            <a:pPr defTabSz="685662" eaLnBrk="0">
              <a:defRPr/>
            </a:pP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OEA-O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.NANAS.DOE OU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ED.NANAS.DOE</a:t>
            </a:r>
          </a:p>
          <a:p>
            <a:pPr defTabSz="685662" eaLnBrk="0">
              <a:defRPr/>
            </a:pP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WRM-SR-BBIT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.ORE 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WHITERABBIT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.ORE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..IMOUT.ROOSTER ..SUNUP.ROOSTER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P.ITNO..AONE GA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P.ITNO..AONE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ET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.KNOCKONWOOD ET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.KNOCKONWOOD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AM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SH..RELAY... AM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SH..RELAY...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CAPS.NANETTE RE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CAPS.NANETTE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...OKIES..CREED ...OKIES..CREED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AMERICAN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IE.LAD AMERICAN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IE.LAD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NAVE..WO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L.ALLY NAVE..WO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L.ALLY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ICEDTEA.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RETRO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 ICEDTEA.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TETRA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MAN.SILV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RBELLS MAN.SILV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RBELLS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AWE.ARLE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.ANITA AWE.ARLE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.ANITA</a:t>
            </a:r>
          </a:p>
          <a:p>
            <a:pPr defTabSz="685662" eaLnBrk="0">
              <a:defRPr/>
            </a:pP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LSD.RESE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..AERO LSD.RESE</a:t>
            </a:r>
            <a:r>
              <a:rPr lang="en-US" altLang="en-US" sz="1497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en-US" sz="1497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..AERO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85770" y="1257253"/>
            <a:ext cx="0" cy="353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Pyramid city close to Cairo (4)</a:t>
            </a:r>
          </a:p>
          <a:p>
            <a:r>
              <a:rPr lang="en-US" dirty="0" smtClean="0"/>
              <a:t>__ Dhabi (3)</a:t>
            </a:r>
          </a:p>
          <a:p>
            <a:r>
              <a:rPr lang="en-US" dirty="0" err="1" smtClean="0"/>
              <a:t>McKellen</a:t>
            </a:r>
            <a:r>
              <a:rPr lang="en-US" dirty="0" smtClean="0"/>
              <a:t> who plays Magneto in the “X-Men” franchise (3)</a:t>
            </a:r>
          </a:p>
          <a:p>
            <a:r>
              <a:rPr lang="en-US" dirty="0" smtClean="0"/>
              <a:t>Martinique et Guadeloupe (4)</a:t>
            </a:r>
          </a:p>
          <a:p>
            <a:r>
              <a:rPr lang="en-US" dirty="0" smtClean="0"/>
              <a:t>Many a car on the Autobahn (4)</a:t>
            </a:r>
          </a:p>
          <a:p>
            <a:r>
              <a:rPr lang="en-US" dirty="0" smtClean="0"/>
              <a:t>Mythical strong man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1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188"/>
            <a:ext cx="8229600" cy="4020671"/>
          </a:xfrm>
        </p:spPr>
        <p:txBody>
          <a:bodyPr>
            <a:noAutofit/>
          </a:bodyPr>
          <a:lstStyle/>
          <a:p>
            <a:r>
              <a:rPr lang="en-US" sz="1400" dirty="0"/>
              <a:t>19th out of 24 (3) TAU</a:t>
            </a:r>
          </a:p>
          <a:p>
            <a:r>
              <a:rPr lang="en-US" sz="1400" dirty="0"/>
              <a:t>The continents, e.g., (6) SEPTET</a:t>
            </a:r>
          </a:p>
          <a:p>
            <a:r>
              <a:rPr lang="en-US" sz="1400" dirty="0"/>
              <a:t>Made bats (9) DRIVENMAD</a:t>
            </a:r>
          </a:p>
          <a:p>
            <a:r>
              <a:rPr lang="en-US" sz="1400" dirty="0"/>
              <a:t>Runners in the cold (5) NOSES</a:t>
            </a:r>
          </a:p>
          <a:p>
            <a:r>
              <a:rPr lang="en-US" sz="1400" dirty="0"/>
              <a:t>Quit stalling (7) DOITNOW</a:t>
            </a:r>
          </a:p>
          <a:p>
            <a:r>
              <a:rPr lang="en-US" sz="1400" dirty="0"/>
              <a:t>Oktoberfest quaff (4) BIER</a:t>
            </a:r>
          </a:p>
          <a:p>
            <a:r>
              <a:rPr lang="en-US" sz="1400" dirty="0"/>
              <a:t>Out-of-the way </a:t>
            </a:r>
            <a:r>
              <a:rPr lang="en-US" sz="1400" dirty="0" err="1"/>
              <a:t>way</a:t>
            </a:r>
            <a:r>
              <a:rPr lang="en-US" sz="1400" dirty="0"/>
              <a:t> (6) DETOUR</a:t>
            </a:r>
          </a:p>
          <a:p>
            <a:r>
              <a:rPr lang="en-US" sz="1400" dirty="0"/>
              <a:t>Rubber from Arabia (7) ALADDIN</a:t>
            </a:r>
          </a:p>
          <a:p>
            <a:r>
              <a:rPr lang="en-US" sz="1400" dirty="0"/>
              <a:t>One inspiring love of poetry (5) ERATO</a:t>
            </a:r>
          </a:p>
          <a:p>
            <a:r>
              <a:rPr lang="en-US" sz="1400" dirty="0"/>
              <a:t>Lab report (3) ARF</a:t>
            </a:r>
          </a:p>
          <a:p>
            <a:r>
              <a:rPr lang="en-US" sz="1400" dirty="0"/>
              <a:t>Year John Dryden died (4) MDCC</a:t>
            </a:r>
          </a:p>
          <a:p>
            <a:r>
              <a:rPr lang="en-US" sz="1400" dirty="0"/>
              <a:t>One spinning one's wheels (6) POTTER</a:t>
            </a:r>
          </a:p>
          <a:p>
            <a:r>
              <a:rPr lang="en-US" sz="1400" dirty="0"/>
              <a:t>It's bigger than a family (5) ORDER</a:t>
            </a:r>
          </a:p>
          <a:p>
            <a:r>
              <a:rPr lang="en-US" sz="1400" dirty="0"/>
              <a:t>Some loaves (4) RYES</a:t>
            </a:r>
          </a:p>
          <a:p>
            <a:r>
              <a:rPr lang="en-US" sz="1400" dirty="0"/>
              <a:t>The Beatles' "P.S. I Love You", e.g. (5) BSIDE</a:t>
            </a:r>
          </a:p>
          <a:p>
            <a:r>
              <a:rPr lang="en-US" sz="1400" dirty="0"/>
              <a:t>Maximally hip (7) </a:t>
            </a:r>
            <a:r>
              <a:rPr lang="en-US" sz="1400" dirty="0" smtClean="0"/>
              <a:t>COOLEST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3635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635"/>
            <a:ext cx="8229600" cy="3047785"/>
          </a:xfrm>
        </p:spPr>
        <p:txBody>
          <a:bodyPr>
            <a:noAutofit/>
          </a:bodyPr>
          <a:lstStyle/>
          <a:p>
            <a:r>
              <a:rPr lang="en-US" sz="1400" dirty="0"/>
              <a:t>Early third-century year (4) CCIV</a:t>
            </a:r>
          </a:p>
          <a:p>
            <a:r>
              <a:rPr lang="en-US" sz="1400" dirty="0"/>
              <a:t>When the day's done, to Denis (4) NUIT</a:t>
            </a:r>
          </a:p>
          <a:p>
            <a:r>
              <a:rPr lang="en-US" sz="1400" dirty="0"/>
              <a:t>Cover with new shingles (6) REROOF</a:t>
            </a:r>
          </a:p>
          <a:p>
            <a:r>
              <a:rPr lang="en-US" sz="1400" dirty="0"/>
              <a:t>Puncture </a:t>
            </a:r>
            <a:r>
              <a:rPr lang="en-US" sz="1400" dirty="0" err="1"/>
              <a:t>preceder</a:t>
            </a:r>
            <a:r>
              <a:rPr lang="en-US" sz="1400" dirty="0"/>
              <a:t> (3) ACU</a:t>
            </a:r>
          </a:p>
          <a:p>
            <a:r>
              <a:rPr lang="en-US" sz="1400" dirty="0" smtClean="0"/>
              <a:t>Suffix </a:t>
            </a:r>
            <a:r>
              <a:rPr lang="en-US" sz="1400" dirty="0"/>
              <a:t>with miss and dismiss (3) IVE</a:t>
            </a:r>
          </a:p>
          <a:p>
            <a:r>
              <a:rPr lang="en-US" sz="1400" dirty="0"/>
              <a:t>Nurse (3) SIP</a:t>
            </a:r>
          </a:p>
          <a:p>
            <a:r>
              <a:rPr lang="en-US" sz="1400" dirty="0"/>
              <a:t>Politician with a like button? (3) IKE</a:t>
            </a:r>
          </a:p>
          <a:p>
            <a:r>
              <a:rPr lang="en-US" sz="1400" dirty="0"/>
              <a:t>Beyond piqued (5) ANGRY</a:t>
            </a:r>
          </a:p>
          <a:p>
            <a:r>
              <a:rPr lang="en-US" sz="1400" dirty="0"/>
              <a:t>Ones trapped in boxes of their own making? (5) MIMES</a:t>
            </a:r>
          </a:p>
          <a:p>
            <a:r>
              <a:rPr lang="en-US" sz="1400" dirty="0"/>
              <a:t>Quince, e.g., (6) NUMERO</a:t>
            </a:r>
          </a:p>
          <a:p>
            <a:r>
              <a:rPr lang="en-US" sz="1400" dirty="0"/>
              <a:t>"Celeste Aida," for one (4) ARIA</a:t>
            </a:r>
          </a:p>
          <a:p>
            <a:r>
              <a:rPr lang="en-US" sz="1400" dirty="0"/>
              <a:t>Take a shot? (6) IMBIBE</a:t>
            </a:r>
          </a:p>
          <a:p>
            <a:r>
              <a:rPr lang="en-US" sz="1400" dirty="0"/>
              <a:t>Long sentence (4) LIFE</a:t>
            </a:r>
          </a:p>
          <a:p>
            <a:r>
              <a:rPr lang="en-US" sz="1400" dirty="0"/>
              <a:t>Hyundai and Kia (5) AUTOS</a:t>
            </a:r>
          </a:p>
          <a:p>
            <a:r>
              <a:rPr lang="en-US" sz="1400" dirty="0"/>
              <a:t>Suffix with shepherd (3) ESS</a:t>
            </a:r>
          </a:p>
          <a:p>
            <a:r>
              <a:rPr lang="en-US" sz="1400" dirty="0"/>
              <a:t>"Thank you," in Hawaii (6) </a:t>
            </a:r>
            <a:r>
              <a:rPr lang="en-US" sz="1400" dirty="0" smtClean="0"/>
              <a:t>MAHALO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8877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406"/>
            <a:ext cx="8229600" cy="3597087"/>
          </a:xfrm>
        </p:spPr>
        <p:txBody>
          <a:bodyPr>
            <a:noAutofit/>
          </a:bodyPr>
          <a:lstStyle/>
          <a:p>
            <a:r>
              <a:rPr lang="en-US" sz="1400" dirty="0"/>
              <a:t>2,502, to ancient Romans (5) MMDII</a:t>
            </a:r>
          </a:p>
          <a:p>
            <a:r>
              <a:rPr lang="en-US" sz="1400" dirty="0"/>
              <a:t>___ Beach, S.C. (6) MYRTLE</a:t>
            </a:r>
          </a:p>
          <a:p>
            <a:r>
              <a:rPr lang="en-US" sz="1400" dirty="0"/>
              <a:t>Sierra ___ (5) LEONE</a:t>
            </a:r>
          </a:p>
          <a:p>
            <a:r>
              <a:rPr lang="en-US" sz="1400" dirty="0" smtClean="0"/>
              <a:t>Canoodling </a:t>
            </a:r>
            <a:r>
              <a:rPr lang="en-US" sz="1400" dirty="0"/>
              <a:t>in a restaurant, e.g. (abbr.) (3) PDA</a:t>
            </a:r>
          </a:p>
          <a:p>
            <a:r>
              <a:rPr lang="en-US" sz="1400" dirty="0"/>
              <a:t>New Orleans-to-Detroit dir. (3) NNE</a:t>
            </a:r>
          </a:p>
          <a:p>
            <a:r>
              <a:rPr lang="en-US" sz="1400" dirty="0"/>
              <a:t>Harry Potter's Hedwig, e.g., (3) OWL</a:t>
            </a:r>
          </a:p>
          <a:p>
            <a:r>
              <a:rPr lang="en-US" sz="1400" dirty="0"/>
              <a:t>Mothers with pride? (9) LIONESSES</a:t>
            </a:r>
          </a:p>
          <a:p>
            <a:r>
              <a:rPr lang="en-US" sz="1400" dirty="0"/>
              <a:t>Platinum, for example (5) METAL</a:t>
            </a:r>
          </a:p>
          <a:p>
            <a:r>
              <a:rPr lang="en-US" sz="1400" dirty="0"/>
              <a:t>Work undercover, in a way (3) SPY</a:t>
            </a:r>
          </a:p>
          <a:p>
            <a:r>
              <a:rPr lang="en-US" sz="1400" dirty="0"/>
              <a:t>Helper, in brief (4) ASST</a:t>
            </a:r>
          </a:p>
          <a:p>
            <a:r>
              <a:rPr lang="en-US" sz="1400" dirty="0"/>
              <a:t>Intro to physics? (4) META</a:t>
            </a:r>
          </a:p>
          <a:p>
            <a:r>
              <a:rPr lang="en-US" sz="1400" dirty="0"/>
              <a:t>Cronus and Hyperion (6) TITANS</a:t>
            </a:r>
          </a:p>
          <a:p>
            <a:r>
              <a:rPr lang="en-US" sz="1400" dirty="0"/>
              <a:t>Shrek or Fiona (5) OGRES</a:t>
            </a:r>
          </a:p>
          <a:p>
            <a:r>
              <a:rPr lang="en-US" sz="1400" dirty="0" err="1"/>
              <a:t>Electrican</a:t>
            </a:r>
            <a:r>
              <a:rPr lang="en-US" sz="1400" dirty="0"/>
              <a:t>, often (5) WIRER</a:t>
            </a:r>
          </a:p>
          <a:p>
            <a:r>
              <a:rPr lang="en-US" sz="1400" dirty="0"/>
              <a:t>Lion, sometimes (6) </a:t>
            </a:r>
            <a:r>
              <a:rPr lang="en-US" sz="1400" dirty="0" smtClean="0"/>
              <a:t>ROARER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355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3" y="392471"/>
            <a:ext cx="8815588" cy="70184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Constraint satisfaction problems (CSPs)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376707" y="1233340"/>
            <a:ext cx="8229600" cy="368638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Standard search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state</a:t>
            </a:r>
            <a:r>
              <a:rPr lang="en-US" altLang="en-US" sz="2000" dirty="0" smtClean="0"/>
              <a:t> is a "black box“ – any data structure that supports successor function, heuristic function, and goal test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CSP: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state</a:t>
            </a:r>
            <a:r>
              <a:rPr lang="en-US" altLang="en-US" sz="2000" dirty="0" smtClean="0"/>
              <a:t> is defined by </a:t>
            </a:r>
            <a:r>
              <a:rPr lang="en-US" altLang="en-US" sz="2000" dirty="0" smtClean="0">
                <a:solidFill>
                  <a:srgbClr val="FF0000"/>
                </a:solidFill>
              </a:rPr>
              <a:t>variables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with </a:t>
            </a:r>
            <a:r>
              <a:rPr lang="en-US" altLang="en-US" sz="2000" dirty="0" smtClean="0">
                <a:solidFill>
                  <a:srgbClr val="FF0000"/>
                </a:solidFill>
              </a:rPr>
              <a:t>values</a:t>
            </a:r>
            <a:r>
              <a:rPr lang="en-US" altLang="en-US" sz="2000" dirty="0" smtClean="0"/>
              <a:t> from </a:t>
            </a:r>
            <a:r>
              <a:rPr lang="en-US" altLang="en-US" sz="2000" dirty="0" smtClean="0">
                <a:solidFill>
                  <a:srgbClr val="FF0000"/>
                </a:solidFill>
              </a:rPr>
              <a:t>domain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D</a:t>
            </a:r>
            <a:r>
              <a:rPr lang="en-US" altLang="en-US" sz="2000" i="1" baseline="-25000" dirty="0" smtClean="0"/>
              <a:t>i</a:t>
            </a:r>
            <a:endParaRPr lang="en-US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000" dirty="0" smtClean="0"/>
              <a:t> is a set of </a:t>
            </a:r>
            <a:r>
              <a:rPr lang="en-US" altLang="en-US" sz="2000" dirty="0" smtClean="0">
                <a:solidFill>
                  <a:srgbClr val="FF0000"/>
                </a:solidFill>
              </a:rPr>
              <a:t>constraints</a:t>
            </a:r>
            <a:r>
              <a:rPr lang="en-US" altLang="en-US" sz="2000" dirty="0" smtClean="0"/>
              <a:t> specifying allowable combinations of values for subsets of variables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Simple example of a </a:t>
            </a:r>
            <a:r>
              <a:rPr lang="en-US" altLang="en-US" sz="2400" dirty="0" smtClean="0">
                <a:solidFill>
                  <a:srgbClr val="FF0000"/>
                </a:solidFill>
              </a:rPr>
              <a:t>formal representation language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Allows useful </a:t>
            </a:r>
            <a:r>
              <a:rPr lang="en-US" altLang="en-US" sz="2400" dirty="0" smtClean="0">
                <a:solidFill>
                  <a:srgbClr val="FF0000"/>
                </a:solidFill>
              </a:rPr>
              <a:t>general-purpose</a:t>
            </a:r>
            <a:r>
              <a:rPr lang="en-US" altLang="en-US" sz="2400" dirty="0" smtClean="0"/>
              <a:t> algorithms with more power than standard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33909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733179"/>
          </a:xfrm>
        </p:spPr>
        <p:txBody>
          <a:bodyPr>
            <a:normAutofit/>
          </a:bodyPr>
          <a:lstStyle/>
          <a:p>
            <a:r>
              <a:rPr lang="en-US" sz="1400" dirty="0" err="1"/>
              <a:t>Plasm</a:t>
            </a:r>
            <a:r>
              <a:rPr lang="en-US" sz="1400" dirty="0"/>
              <a:t> </a:t>
            </a:r>
            <a:r>
              <a:rPr lang="en-US" sz="1400" dirty="0" err="1"/>
              <a:t>preceder</a:t>
            </a:r>
            <a:r>
              <a:rPr lang="en-US" sz="1400" dirty="0"/>
              <a:t> (4) ECTO</a:t>
            </a:r>
          </a:p>
          <a:p>
            <a:r>
              <a:rPr lang="en-US" sz="1400" dirty="0"/>
              <a:t>Prefix with scope (6) STETHO</a:t>
            </a:r>
          </a:p>
          <a:p>
            <a:r>
              <a:rPr lang="en-US" sz="1400" dirty="0" smtClean="0"/>
              <a:t>Overshoot</a:t>
            </a:r>
            <a:r>
              <a:rPr lang="en-US" sz="1400" dirty="0"/>
              <a:t>, say (4) MISS</a:t>
            </a:r>
          </a:p>
          <a:p>
            <a:r>
              <a:rPr lang="en-US" sz="1400" dirty="0"/>
              <a:t>Gait (4) PACE</a:t>
            </a:r>
          </a:p>
          <a:p>
            <a:r>
              <a:rPr lang="en-US" sz="1400" dirty="0"/>
              <a:t>Medical suffix (3) OMA</a:t>
            </a:r>
          </a:p>
          <a:p>
            <a:r>
              <a:rPr lang="en-US" sz="1400" dirty="0"/>
              <a:t>Fox tail? (4) TROT</a:t>
            </a:r>
          </a:p>
          <a:p>
            <a:r>
              <a:rPr lang="en-US" sz="1400" dirty="0"/>
              <a:t>Honda model (6) ACCORD</a:t>
            </a:r>
          </a:p>
          <a:p>
            <a:r>
              <a:rPr lang="en-US" sz="1400" dirty="0"/>
              <a:t>What losses do to fans (6) SADDEN</a:t>
            </a:r>
          </a:p>
          <a:p>
            <a:r>
              <a:rPr lang="en-US" sz="1400" dirty="0"/>
              <a:t>Largest city in Nebraska (5) OMAHA</a:t>
            </a:r>
          </a:p>
          <a:p>
            <a:r>
              <a:rPr lang="en-US" sz="1400" dirty="0"/>
              <a:t>"Owner of a Lonely Heart" band (3) YES</a:t>
            </a:r>
          </a:p>
          <a:p>
            <a:r>
              <a:rPr lang="en-US" sz="1400" dirty="0"/>
              <a:t>Fire antonym (4) HIRE</a:t>
            </a:r>
          </a:p>
          <a:p>
            <a:r>
              <a:rPr lang="en-US" sz="1400" dirty="0"/>
              <a:t>Chemists' org (3) AIC</a:t>
            </a:r>
          </a:p>
          <a:p>
            <a:r>
              <a:rPr lang="en-US" sz="1400" dirty="0"/>
              <a:t>"Titanic actor Billy (4) ZANE</a:t>
            </a:r>
          </a:p>
          <a:p>
            <a:r>
              <a:rPr lang="en-US" sz="1400" dirty="0"/>
              <a:t>Former South African president (5) BOTHA</a:t>
            </a:r>
          </a:p>
        </p:txBody>
      </p:sp>
    </p:spTree>
    <p:extLst>
      <p:ext uri="{BB962C8B-B14F-4D97-AF65-F5344CB8AC3E}">
        <p14:creationId xmlns:p14="http://schemas.microsoft.com/office/powerpoint/2010/main" val="115583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Satisfaction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(X, D, C)</a:t>
            </a:r>
          </a:p>
          <a:p>
            <a:pPr lvl="1"/>
            <a:r>
              <a:rPr lang="en-US" dirty="0" smtClean="0"/>
              <a:t>X is set of variables = (X</a:t>
            </a:r>
            <a:r>
              <a:rPr lang="en-US" baseline="-25000" dirty="0" smtClean="0"/>
              <a:t>1</a:t>
            </a:r>
            <a:r>
              <a:rPr lang="en-US" dirty="0" smtClean="0"/>
              <a:t>, …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 is set of domains = (D</a:t>
            </a:r>
            <a:r>
              <a:rPr lang="en-US" baseline="-25000" dirty="0" smtClean="0"/>
              <a:t>1</a:t>
            </a:r>
            <a:r>
              <a:rPr lang="en-US" dirty="0" smtClean="0"/>
              <a:t>, … , </a:t>
            </a:r>
            <a:r>
              <a:rPr lang="en-US" dirty="0" err="1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D</a:t>
            </a:r>
            <a:r>
              <a:rPr lang="en-US" baseline="-25000" dirty="0" smtClean="0"/>
              <a:t>i</a:t>
            </a:r>
            <a:r>
              <a:rPr lang="en-US" dirty="0" smtClean="0"/>
              <a:t> is set of allowed values for X</a:t>
            </a:r>
            <a:r>
              <a:rPr lang="en-US" baseline="-25000" dirty="0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C is set of constraints</a:t>
            </a:r>
          </a:p>
          <a:p>
            <a:pPr lvl="2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= &lt;participants, relation&gt;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1" y="4800600"/>
            <a:ext cx="26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by Steven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357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Crosswords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104"/>
            <a:ext cx="8229600" cy="2702991"/>
          </a:xfrm>
        </p:spPr>
        <p:txBody>
          <a:bodyPr/>
          <a:lstStyle/>
          <a:p>
            <a:r>
              <a:rPr lang="en-US" dirty="0" smtClean="0"/>
              <a:t>(X, D, C)</a:t>
            </a:r>
          </a:p>
          <a:p>
            <a:pPr lvl="1"/>
            <a:r>
              <a:rPr lang="en-US" dirty="0" smtClean="0"/>
              <a:t>X is the set of entries that must be filled</a:t>
            </a:r>
          </a:p>
          <a:p>
            <a:pPr lvl="1"/>
            <a:r>
              <a:rPr lang="en-US" dirty="0" smtClean="0"/>
              <a:t>D is set of candidate answers</a:t>
            </a:r>
          </a:p>
          <a:p>
            <a:pPr lvl="1"/>
            <a:r>
              <a:rPr lang="en-US" dirty="0" smtClean="0"/>
              <a:t>C enforces intersections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26860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36004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40576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5148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628900"/>
            <a:ext cx="762000" cy="2400300"/>
          </a:xfrm>
          <a:prstGeom prst="rect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3086100"/>
            <a:ext cx="2590800" cy="571500"/>
          </a:xfrm>
          <a:prstGeom prst="rect">
            <a:avLst/>
          </a:prstGeom>
          <a:solidFill>
            <a:schemeClr val="accent2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81839" y="21685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200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48200" y="3429000"/>
            <a:ext cx="1447800" cy="800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733800" y="2800350"/>
            <a:ext cx="838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6441141" y="1811991"/>
            <a:ext cx="60960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1" y="2857500"/>
            <a:ext cx="113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</a:p>
          <a:p>
            <a:r>
              <a:rPr lang="en-US" dirty="0" smtClean="0"/>
              <a:t>DRAW,</a:t>
            </a:r>
          </a:p>
          <a:p>
            <a:r>
              <a:rPr lang="en-US" dirty="0" smtClean="0"/>
              <a:t>FIRE,</a:t>
            </a:r>
          </a:p>
          <a:p>
            <a:r>
              <a:rPr lang="en-US" dirty="0" smtClean="0"/>
              <a:t>SHOT</a:t>
            </a:r>
          </a:p>
          <a:p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1665922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</a:p>
          <a:p>
            <a:r>
              <a:rPr lang="en-US" dirty="0" smtClean="0"/>
              <a:t>FRODO,</a:t>
            </a:r>
          </a:p>
          <a:p>
            <a:r>
              <a:rPr lang="en-US" dirty="0" smtClean="0"/>
              <a:t>MERRY,</a:t>
            </a:r>
          </a:p>
          <a:p>
            <a:r>
              <a:rPr lang="en-US" dirty="0" smtClean="0"/>
              <a:t>GOLUM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00201" y="4114801"/>
            <a:ext cx="394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 &lt;X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&gt;,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[1]=X</a:t>
            </a:r>
            <a:r>
              <a:rPr lang="en-US" baseline="-25000" dirty="0" smtClean="0"/>
              <a:t>2</a:t>
            </a:r>
            <a:r>
              <a:rPr lang="en-US" dirty="0" smtClean="0"/>
              <a:t>[1] OR X</a:t>
            </a:r>
            <a:r>
              <a:rPr lang="en-US" baseline="-25000" dirty="0" smtClean="0"/>
              <a:t>1</a:t>
            </a:r>
            <a:r>
              <a:rPr lang="en-US" dirty="0" smtClean="0"/>
              <a:t>[1]=“” OR X</a:t>
            </a:r>
            <a:r>
              <a:rPr lang="en-US" baseline="-25000" dirty="0" smtClean="0"/>
              <a:t>2</a:t>
            </a:r>
            <a:r>
              <a:rPr lang="en-US" dirty="0" smtClean="0"/>
              <a:t>[1]=“”)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Conflicts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v </a:t>
            </a:r>
            <a:r>
              <a:rPr lang="el-GR" dirty="0" smtClean="0">
                <a:cs typeface="Arial"/>
              </a:rPr>
              <a:t>ϵ</a:t>
            </a:r>
            <a:r>
              <a:rPr lang="en-US" dirty="0" smtClean="0">
                <a:cs typeface="Arial"/>
              </a:rPr>
              <a:t> D</a:t>
            </a:r>
            <a:r>
              <a:rPr lang="en-US" baseline="-25000" dirty="0" smtClean="0">
                <a:cs typeface="Arial"/>
              </a:rPr>
              <a:t>i</a:t>
            </a:r>
            <a:r>
              <a:rPr lang="en-US" dirty="0" smtClean="0">
                <a:cs typeface="Arial"/>
              </a:rPr>
              <a:t> with lowest number of conflicts</a:t>
            </a:r>
          </a:p>
          <a:p>
            <a:pPr lvl="1"/>
            <a:r>
              <a:rPr lang="en-US" dirty="0" smtClean="0">
                <a:cs typeface="Arial"/>
              </a:rPr>
              <a:t>Otherwise randomly</a:t>
            </a:r>
          </a:p>
          <a:p>
            <a:r>
              <a:rPr lang="en-US" dirty="0" smtClean="0">
                <a:cs typeface="Arial"/>
              </a:rPr>
              <a:t>Continue to reassign conflicted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variables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71697" y="26860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71697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1697" y="36004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1697" y="40576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2097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81297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90897" y="31432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71697" y="4514850"/>
            <a:ext cx="60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24097" y="23431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28697" y="3200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1" y="4114801"/>
            <a:ext cx="394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 = ( &lt;X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&gt;,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[1]=X</a:t>
            </a:r>
            <a:r>
              <a:rPr lang="en-US" baseline="-25000" dirty="0" smtClean="0"/>
              <a:t>2</a:t>
            </a:r>
            <a:r>
              <a:rPr lang="en-US" dirty="0" smtClean="0"/>
              <a:t>[1] OR X</a:t>
            </a:r>
            <a:r>
              <a:rPr lang="en-US" baseline="-25000" dirty="0" smtClean="0"/>
              <a:t>1</a:t>
            </a:r>
            <a:r>
              <a:rPr lang="en-US" dirty="0" smtClean="0"/>
              <a:t>[1]=“” OR X</a:t>
            </a:r>
            <a:r>
              <a:rPr lang="en-US" baseline="-25000" dirty="0" smtClean="0"/>
              <a:t>2</a:t>
            </a:r>
            <a:r>
              <a:rPr lang="en-US" dirty="0" smtClean="0"/>
              <a:t>[1]=“”)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28697" y="3429000"/>
            <a:ext cx="1447800" cy="80010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4214297" y="2800350"/>
            <a:ext cx="838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6957497" y="2000250"/>
            <a:ext cx="609600" cy="1028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7498" y="2857500"/>
            <a:ext cx="1066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=</a:t>
            </a:r>
          </a:p>
          <a:p>
            <a:r>
              <a:rPr lang="en-US" dirty="0" smtClean="0"/>
              <a:t>DRAW,</a:t>
            </a:r>
          </a:p>
          <a:p>
            <a:r>
              <a:rPr lang="en-US" dirty="0" smtClean="0"/>
              <a:t>FIRE,</a:t>
            </a:r>
          </a:p>
          <a:p>
            <a:r>
              <a:rPr lang="en-US" dirty="0" smtClean="0"/>
              <a:t>SHOT</a:t>
            </a:r>
          </a:p>
          <a:p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567098" y="1943100"/>
            <a:ext cx="1195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r>
              <a:rPr lang="en-US" dirty="0" smtClean="0"/>
              <a:t>=</a:t>
            </a:r>
          </a:p>
          <a:p>
            <a:r>
              <a:rPr lang="en-US" dirty="0" smtClean="0"/>
              <a:t>FRODO,</a:t>
            </a:r>
          </a:p>
          <a:p>
            <a:r>
              <a:rPr lang="en-US" dirty="0" smtClean="0"/>
              <a:t>MERRY,</a:t>
            </a:r>
          </a:p>
          <a:p>
            <a:r>
              <a:rPr lang="en-US" dirty="0" smtClean="0"/>
              <a:t>GOLUM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28003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32575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00800" y="37235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418070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0800" y="46291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conflicts?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off one answer at a time</a:t>
            </a:r>
          </a:p>
          <a:p>
            <a:pPr lvl="1"/>
            <a:r>
              <a:rPr lang="en-US" dirty="0" smtClean="0"/>
              <a:t>Choose x = answer with lowest ranking</a:t>
            </a:r>
          </a:p>
          <a:p>
            <a:pPr lvl="1"/>
            <a:r>
              <a:rPr lang="en-US" dirty="0" smtClean="0"/>
              <a:t>Set x to blank</a:t>
            </a:r>
          </a:p>
          <a:p>
            <a:pPr lvl="1"/>
            <a:r>
              <a:rPr lang="en-US" dirty="0" smtClean="0"/>
              <a:t>Repeat until no conflicts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448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05471"/>
            <a:ext cx="8228160" cy="858600"/>
          </a:xfrm>
          <a:ln/>
        </p:spPr>
        <p:txBody>
          <a:bodyPr vert="horz" wrap="square" lIns="91440" tIns="35202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 crossword puzzle CSP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391"/>
            <a:ext cx="8228160" cy="339444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Variables: the entries of the puzzle (“1A”, etc).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Domains: possible words for an entry. Generated by NLP components.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Neighbors: entries sharing an intersection.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Constraint: entries that share an intersection must have the same letter in that intersection.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1" y="4615934"/>
            <a:ext cx="34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by Andrew Mercer-Taylor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57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05471"/>
            <a:ext cx="8228160" cy="858600"/>
          </a:xfrm>
          <a:ln/>
        </p:spPr>
        <p:txBody>
          <a:bodyPr vert="horz" wrap="square" lIns="91440" tIns="35202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Solving the crossword puzzle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391"/>
            <a:ext cx="8228160" cy="3394440"/>
          </a:xfrm>
          <a:ln/>
        </p:spPr>
        <p:txBody>
          <a:bodyPr>
            <a:normAutofit fontScale="92500" lnSpcReduction="10000"/>
          </a:bodyPr>
          <a:lstStyle/>
          <a:p>
            <a:pPr marL="391686" indent="-293764">
              <a:lnSpc>
                <a:spcPct val="110000"/>
              </a:lnSpc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Initially, all entries are set to “-”*, which indicates missing values. This means our CSP is technically solved from the beginning.</a:t>
            </a:r>
          </a:p>
          <a:p>
            <a:pPr marL="391686" indent="-293764">
              <a:lnSpc>
                <a:spcPct val="110000"/>
              </a:lnSpc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Instead of looking for a solution that just fulfills the constraints, we search for one that maximizes the likelihood of the words.</a:t>
            </a:r>
          </a:p>
          <a:p>
            <a:pPr marL="391686" indent="-293764">
              <a:lnSpc>
                <a:spcPct val="110000"/>
              </a:lnSpc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Every candidate word has some score reflecting how likely it is for the given clue. These are provided by the NLP components.</a:t>
            </a:r>
          </a:p>
        </p:txBody>
      </p:sp>
    </p:spTree>
    <p:extLst>
      <p:ext uri="{BB962C8B-B14F-4D97-AF65-F5344CB8AC3E}">
        <p14:creationId xmlns:p14="http://schemas.microsoft.com/office/powerpoint/2010/main" val="1039790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05471"/>
            <a:ext cx="8228160" cy="858600"/>
          </a:xfrm>
          <a:ln/>
        </p:spPr>
        <p:txBody>
          <a:bodyPr vert="horz" wrap="square" lIns="91440" tIns="35202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Dr. Fill Procedure 6.4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391"/>
            <a:ext cx="8228160" cy="3394440"/>
          </a:xfrm>
          <a:ln/>
        </p:spPr>
        <p:txBody>
          <a:bodyPr vert="horz" wrap="square" lIns="91440" tIns="19201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Given a crossword puzzle CSP, a partial solution S, best solution so far B, and previously pitched assignments P: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solve(CSP, S, B, P):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if S assigns every variable, return B or S, whichever is better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S' ← S with the addition of the most likely assignment not in P to an unassigned variable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CSP' ← propagate(CSP, S')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if propagation succeeded, B ← solve(CSP', S', B, P)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if P contains all values, return B</a:t>
            </a:r>
          </a:p>
          <a:p>
            <a:pPr marL="391686" indent="-293764">
              <a:lnSpc>
                <a:spcPct val="12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P' ← P with the addition of the assignment we tried in S'</a:t>
            </a:r>
          </a:p>
          <a:p>
            <a:pPr marL="391686" indent="-293764">
              <a:lnSpc>
                <a:spcPct val="120000"/>
              </a:lnSpc>
              <a:spcAft>
                <a:spcPts val="1304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177" dirty="0"/>
              <a:t>B ← solve(CSP, S, B, P')</a:t>
            </a:r>
          </a:p>
        </p:txBody>
      </p:sp>
    </p:spTree>
    <p:extLst>
      <p:ext uri="{BB962C8B-B14F-4D97-AF65-F5344CB8AC3E}">
        <p14:creationId xmlns:p14="http://schemas.microsoft.com/office/powerpoint/2010/main" val="3260479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05471"/>
            <a:ext cx="8228160" cy="858600"/>
          </a:xfrm>
          <a:ln/>
        </p:spPr>
        <p:txBody>
          <a:bodyPr vert="horz" wrap="square" lIns="91440" tIns="35202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Postprocessing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03391"/>
            <a:ext cx="8228160" cy="3394440"/>
          </a:xfrm>
          <a:ln/>
        </p:spPr>
        <p:txBody>
          <a:bodyPr vert="horz" wrap="square" lIns="91440" tIns="20801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91686" indent="-293764">
              <a:lnSpc>
                <a:spcPct val="110000"/>
              </a:lnSpc>
              <a:spcAft>
                <a:spcPts val="1304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358" dirty="0"/>
              <a:t>In practice, this algorithm results in many cases where a single letter is missing. We therefore perform the following </a:t>
            </a:r>
            <a:r>
              <a:rPr lang="en-US" altLang="en-US" sz="2358" dirty="0" err="1"/>
              <a:t>postprocessing</a:t>
            </a:r>
            <a:r>
              <a:rPr lang="en-US" altLang="en-US" sz="2358" dirty="0"/>
              <a:t> procedure:</a:t>
            </a:r>
          </a:p>
          <a:p>
            <a:pPr marL="391686" indent="-293764">
              <a:lnSpc>
                <a:spcPct val="11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358" dirty="0" err="1"/>
              <a:t>incompleteEntries</a:t>
            </a:r>
            <a:r>
              <a:rPr lang="en-US" altLang="en-US" sz="2358" dirty="0"/>
              <a:t> ← a list of entries with missing letters, ordered by the number of letters missing</a:t>
            </a:r>
          </a:p>
          <a:p>
            <a:pPr marL="391686" indent="-293764">
              <a:lnSpc>
                <a:spcPct val="110000"/>
              </a:lnSpc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358" dirty="0"/>
              <a:t>for entry e in </a:t>
            </a:r>
            <a:r>
              <a:rPr lang="en-US" altLang="en-US" sz="2358" dirty="0" err="1"/>
              <a:t>incompleteEntries</a:t>
            </a:r>
            <a:r>
              <a:rPr lang="en-US" altLang="en-US" sz="2358" dirty="0"/>
              <a:t>:</a:t>
            </a:r>
          </a:p>
          <a:p>
            <a:pPr marL="783372" lvl="1" indent="-293764">
              <a:lnSpc>
                <a:spcPct val="110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358" dirty="0"/>
              <a:t>w ← a word that matches the length and the existing letters of entry, None if none found</a:t>
            </a:r>
          </a:p>
          <a:p>
            <a:pPr marL="783372" lvl="1" indent="-293764">
              <a:lnSpc>
                <a:spcPct val="110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358" dirty="0"/>
              <a:t>if w is not None, assign e to w</a:t>
            </a:r>
          </a:p>
        </p:txBody>
      </p:sp>
    </p:spTree>
    <p:extLst>
      <p:ext uri="{BB962C8B-B14F-4D97-AF65-F5344CB8AC3E}">
        <p14:creationId xmlns:p14="http://schemas.microsoft.com/office/powerpoint/2010/main" val="3292197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Group 1"/>
          <p:cNvGraphicFramePr>
            <a:graphicFrameLocks noGrp="1"/>
          </p:cNvGraphicFramePr>
          <p:nvPr/>
        </p:nvGraphicFramePr>
        <p:xfrm>
          <a:off x="1346782" y="194421"/>
          <a:ext cx="1991730" cy="1783267"/>
        </p:xfrm>
        <a:graphic>
          <a:graphicData uri="http://schemas.openxmlformats.org/drawingml/2006/table">
            <a:tbl>
              <a:tblPr/>
              <a:tblGrid>
                <a:gridCol w="666430"/>
                <a:gridCol w="663190"/>
                <a:gridCol w="662110"/>
              </a:tblGrid>
              <a:tr h="5940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40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51903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5143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3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5252" name="Text Box 35"/>
          <p:cNvSpPr txBox="1">
            <a:spLocks noChangeArrowheads="1"/>
          </p:cNvSpPr>
          <p:nvPr/>
        </p:nvSpPr>
        <p:spPr bwMode="auto">
          <a:xfrm>
            <a:off x="3697109" y="684792"/>
            <a:ext cx="1986328" cy="11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105" rIns="0" bIns="0"/>
          <a:lstStyle>
            <a:lvl1pPr marL="342900" indent="-341313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Across: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1) Man's best friend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3) Application format</a:t>
            </a:r>
          </a:p>
        </p:txBody>
      </p:sp>
      <p:graphicFrame>
        <p:nvGraphicFramePr>
          <p:cNvPr id="4132" name="Group 36"/>
          <p:cNvGraphicFramePr>
            <a:graphicFrameLocks noGrp="1"/>
          </p:cNvGraphicFramePr>
          <p:nvPr/>
        </p:nvGraphicFramePr>
        <p:xfrm>
          <a:off x="1436431" y="2658160"/>
          <a:ext cx="3796599" cy="1802710"/>
        </p:xfrm>
        <a:graphic>
          <a:graphicData uri="http://schemas.openxmlformats.org/drawingml/2006/table">
            <a:tbl>
              <a:tblPr/>
              <a:tblGrid>
                <a:gridCol w="789563"/>
                <a:gridCol w="3007036"/>
              </a:tblGrid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Variable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Domain (ranked by score)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1A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DOG, PET, PAL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1D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DUE, IOU, FEE, OWE, PRO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2D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SAT, GRE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967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3A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DLL, EXE, BAT, MSI, ZIP, SYS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5273" name="Text Box 74"/>
          <p:cNvSpPr txBox="1">
            <a:spLocks noChangeArrowheads="1"/>
          </p:cNvSpPr>
          <p:nvPr/>
        </p:nvSpPr>
        <p:spPr bwMode="auto">
          <a:xfrm>
            <a:off x="5750404" y="684792"/>
            <a:ext cx="1986329" cy="11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105" rIns="0" bIns="0"/>
          <a:lstStyle>
            <a:lvl1pPr marL="342900" indent="-341313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Down: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1) To be paid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2) ETS exam</a:t>
            </a:r>
          </a:p>
        </p:txBody>
      </p:sp>
    </p:spTree>
    <p:extLst>
      <p:ext uri="{BB962C8B-B14F-4D97-AF65-F5344CB8AC3E}">
        <p14:creationId xmlns:p14="http://schemas.microsoft.com/office/powerpoint/2010/main" val="253552352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-maps.com/m/oceania/australie/australie10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37" y="1401621"/>
            <a:ext cx="3344579" cy="29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foreign 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342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" name="Group 1"/>
          <p:cNvGraphicFramePr>
            <a:graphicFrameLocks noGrp="1"/>
          </p:cNvGraphicFramePr>
          <p:nvPr/>
        </p:nvGraphicFramePr>
        <p:xfrm>
          <a:off x="1346782" y="194421"/>
          <a:ext cx="1991730" cy="1783267"/>
        </p:xfrm>
        <a:graphic>
          <a:graphicData uri="http://schemas.openxmlformats.org/drawingml/2006/table">
            <a:tbl>
              <a:tblPr/>
              <a:tblGrid>
                <a:gridCol w="666430"/>
                <a:gridCol w="663190"/>
                <a:gridCol w="662110"/>
              </a:tblGrid>
              <a:tr h="5940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40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51903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5143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3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6276" name="Text Box 35"/>
          <p:cNvSpPr txBox="1">
            <a:spLocks noChangeArrowheads="1"/>
          </p:cNvSpPr>
          <p:nvPr/>
        </p:nvSpPr>
        <p:spPr bwMode="auto">
          <a:xfrm>
            <a:off x="3697109" y="684792"/>
            <a:ext cx="1986328" cy="11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105" rIns="0" bIns="0"/>
          <a:lstStyle>
            <a:lvl1pPr marL="342900" indent="-341313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Across: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1) Man's best friend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3) Application format</a:t>
            </a:r>
          </a:p>
        </p:txBody>
      </p:sp>
      <p:graphicFrame>
        <p:nvGraphicFramePr>
          <p:cNvPr id="5156" name="Group 36"/>
          <p:cNvGraphicFramePr>
            <a:graphicFrameLocks noGrp="1"/>
          </p:cNvGraphicFramePr>
          <p:nvPr/>
        </p:nvGraphicFramePr>
        <p:xfrm>
          <a:off x="1436431" y="2658160"/>
          <a:ext cx="3796599" cy="1802710"/>
        </p:xfrm>
        <a:graphic>
          <a:graphicData uri="http://schemas.openxmlformats.org/drawingml/2006/table">
            <a:tbl>
              <a:tblPr/>
              <a:tblGrid>
                <a:gridCol w="789563"/>
                <a:gridCol w="3007036"/>
              </a:tblGrid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Variable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Domain (ranked by score)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1A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DOG, PET, PAL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1D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DUE, IOU, FEE, OWE, PRO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075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2D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SAT, GRE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967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3A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DLL, EXE, BAT, MSI, ZIP, SYS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297" name="Text Box 74"/>
          <p:cNvSpPr txBox="1">
            <a:spLocks noChangeArrowheads="1"/>
          </p:cNvSpPr>
          <p:nvPr/>
        </p:nvSpPr>
        <p:spPr bwMode="auto">
          <a:xfrm>
            <a:off x="5750404" y="684792"/>
            <a:ext cx="1986329" cy="11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105" rIns="0" bIns="0"/>
          <a:lstStyle>
            <a:lvl1pPr marL="342900" indent="-341313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 eaLnBrk="0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Down: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1) To be paid</a:t>
            </a:r>
          </a:p>
          <a:p>
            <a:pPr eaLnBrk="1">
              <a:spcAft>
                <a:spcPts val="961"/>
              </a:spcAft>
            </a:pPr>
            <a:r>
              <a:rPr lang="en-US" altLang="en-US" sz="1633">
                <a:solidFill>
                  <a:srgbClr val="000000"/>
                </a:solidFill>
              </a:rPr>
              <a:t>2) ETS exam</a:t>
            </a:r>
          </a:p>
        </p:txBody>
      </p:sp>
      <p:graphicFrame>
        <p:nvGraphicFramePr>
          <p:cNvPr id="5195" name="Group 75"/>
          <p:cNvGraphicFramePr>
            <a:graphicFrameLocks noGrp="1"/>
          </p:cNvGraphicFramePr>
          <p:nvPr/>
        </p:nvGraphicFramePr>
        <p:xfrm>
          <a:off x="5378845" y="2766171"/>
          <a:ext cx="1991729" cy="1783267"/>
        </p:xfrm>
        <a:graphic>
          <a:graphicData uri="http://schemas.openxmlformats.org/drawingml/2006/table">
            <a:tbl>
              <a:tblPr/>
              <a:tblGrid>
                <a:gridCol w="666430"/>
                <a:gridCol w="663190"/>
                <a:gridCol w="662109"/>
              </a:tblGrid>
              <a:tr h="5940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1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O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2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G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40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U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61235" marR="61235" marT="51903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1111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R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95143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3</a:t>
                      </a: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X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5720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</a:t>
                      </a:r>
                    </a:p>
                  </a:txBody>
                  <a:tcPr marL="61235" marR="61235" marT="42644" marB="31842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7902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26453"/>
          <a:lstStyle/>
          <a:p>
            <a:pPr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</a:pPr>
            <a:r>
              <a:rPr lang="en-US" altLang="en-US" smtClean="0"/>
              <a:t>Solving a crossword CSP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717" indent="-220348">
              <a:buSzPct val="45000"/>
              <a:buFont typeface="Wingdings" panose="05000000000000000000" pitchFamily="2" charset="2"/>
              <a:buChar char=""/>
              <a:tabLst>
                <a:tab pos="292717" algn="l"/>
                <a:tab pos="369406" algn="l"/>
                <a:tab pos="680485" algn="l"/>
                <a:tab pos="991564" algn="l"/>
                <a:tab pos="1302643" algn="l"/>
                <a:tab pos="1613722" algn="l"/>
                <a:tab pos="1924801" algn="l"/>
                <a:tab pos="2235879" algn="l"/>
                <a:tab pos="2546958" algn="l"/>
                <a:tab pos="2858037" algn="l"/>
                <a:tab pos="3169116" algn="l"/>
                <a:tab pos="3480195" algn="l"/>
                <a:tab pos="3791274" algn="l"/>
                <a:tab pos="4102353" algn="l"/>
                <a:tab pos="4413432" algn="l"/>
                <a:tab pos="4724510" algn="l"/>
                <a:tab pos="5035589" algn="l"/>
                <a:tab pos="5346668" algn="l"/>
                <a:tab pos="5657747" algn="l"/>
                <a:tab pos="5968826" algn="l"/>
                <a:tab pos="6279905" algn="l"/>
              </a:tabLst>
            </a:pPr>
            <a:r>
              <a:rPr lang="en-US" altLang="en-US" dirty="0" smtClean="0"/>
              <a:t>Instead of looking for a solution that just fulfills the constraints, we search for one that maximizes the likelihood of the words.</a:t>
            </a:r>
          </a:p>
          <a:p>
            <a:pPr marL="292717" indent="-220348">
              <a:buSzPct val="45000"/>
              <a:buFont typeface="Wingdings" panose="05000000000000000000" pitchFamily="2" charset="2"/>
              <a:buChar char=""/>
              <a:tabLst>
                <a:tab pos="292717" algn="l"/>
                <a:tab pos="369406" algn="l"/>
                <a:tab pos="680485" algn="l"/>
                <a:tab pos="991564" algn="l"/>
                <a:tab pos="1302643" algn="l"/>
                <a:tab pos="1613722" algn="l"/>
                <a:tab pos="1924801" algn="l"/>
                <a:tab pos="2235879" algn="l"/>
                <a:tab pos="2546958" algn="l"/>
                <a:tab pos="2858037" algn="l"/>
                <a:tab pos="3169116" algn="l"/>
                <a:tab pos="3480195" algn="l"/>
                <a:tab pos="3791274" algn="l"/>
                <a:tab pos="4102353" algn="l"/>
                <a:tab pos="4413432" algn="l"/>
                <a:tab pos="4724510" algn="l"/>
                <a:tab pos="5035589" algn="l"/>
                <a:tab pos="5346668" algn="l"/>
                <a:tab pos="5657747" algn="l"/>
                <a:tab pos="5968826" algn="l"/>
                <a:tab pos="6279905" algn="l"/>
              </a:tabLst>
            </a:pPr>
            <a:r>
              <a:rPr lang="en-US" altLang="en-US" dirty="0" smtClean="0"/>
              <a:t>Every candidate word has some score reflecting how likely it is for the given clue. These are provided by the NLP components.</a:t>
            </a:r>
          </a:p>
        </p:txBody>
      </p:sp>
    </p:spTree>
    <p:extLst>
      <p:ext uri="{BB962C8B-B14F-4D97-AF65-F5344CB8AC3E}">
        <p14:creationId xmlns:p14="http://schemas.microsoft.com/office/powerpoint/2010/main" val="29742739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848" y="-844648"/>
            <a:ext cx="10973952" cy="657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602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7448" y="-1771386"/>
            <a:ext cx="11888809" cy="733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955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mtClean="0"/>
              <a:t>Crossword puzzles</a:t>
            </a:r>
          </a:p>
        </p:txBody>
      </p:sp>
      <p:sp>
        <p:nvSpPr>
          <p:cNvPr id="100356" name="Content Placeholder 3"/>
          <p:cNvSpPr>
            <a:spLocks noGrp="1"/>
          </p:cNvSpPr>
          <p:nvPr>
            <p:ph idx="1"/>
          </p:nvPr>
        </p:nvSpPr>
        <p:spPr>
          <a:xfrm>
            <a:off x="457200" y="1184856"/>
            <a:ext cx="8229600" cy="360608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en-US" sz="2400" dirty="0" err="1"/>
              <a:t>OneAcross</a:t>
            </a:r>
            <a:r>
              <a:rPr lang="en-US" altLang="en-US" sz="2400" dirty="0"/>
              <a:t> – Littman</a:t>
            </a:r>
          </a:p>
          <a:p>
            <a:pPr marL="0" indent="0"/>
            <a:r>
              <a:rPr lang="en-US" altLang="en-US" sz="2400" dirty="0"/>
              <a:t>Dr. Fill – Ginsberg</a:t>
            </a:r>
          </a:p>
          <a:p>
            <a:pPr marL="0" indent="0"/>
            <a:r>
              <a:rPr lang="en-US" altLang="en-US" sz="2000" b="1" dirty="0"/>
              <a:t>Our corpus</a:t>
            </a:r>
          </a:p>
          <a:p>
            <a:pPr marL="311079" lvl="1" indent="0"/>
            <a:r>
              <a:rPr lang="en-US" altLang="en-US" sz="1800" b="1" dirty="0"/>
              <a:t>174,641</a:t>
            </a:r>
            <a:r>
              <a:rPr lang="en-US" altLang="en-US" sz="1800" dirty="0"/>
              <a:t> words with </a:t>
            </a:r>
            <a:r>
              <a:rPr lang="en-US" altLang="en-US" sz="1800" b="1" dirty="0"/>
              <a:t>1,692,482</a:t>
            </a:r>
            <a:r>
              <a:rPr lang="en-US" altLang="en-US" sz="1800" dirty="0"/>
              <a:t> clues</a:t>
            </a:r>
          </a:p>
          <a:p>
            <a:pPr marL="311079" lvl="1" indent="0"/>
            <a:r>
              <a:rPr lang="en-US" altLang="en-US" sz="1800" dirty="0"/>
              <a:t>Highest density words:</a:t>
            </a:r>
          </a:p>
          <a:p>
            <a:pPr marL="311079" lvl="1" indent="0"/>
            <a:r>
              <a:rPr lang="en-US" altLang="en-US" sz="1800" b="1" dirty="0"/>
              <a:t>Ear: </a:t>
            </a:r>
            <a:r>
              <a:rPr lang="en-US" altLang="en-US" sz="1800" dirty="0"/>
              <a:t>1808 clues</a:t>
            </a:r>
          </a:p>
          <a:p>
            <a:pPr marL="311079" lvl="1" indent="0"/>
            <a:r>
              <a:rPr lang="en-US" altLang="en-US" sz="1800" b="1" dirty="0"/>
              <a:t>Sea:</a:t>
            </a:r>
            <a:r>
              <a:rPr lang="en-US" altLang="en-US" sz="1800" dirty="0"/>
              <a:t> 1707 clues</a:t>
            </a:r>
          </a:p>
          <a:p>
            <a:pPr marL="311079" lvl="1" indent="0"/>
            <a:r>
              <a:rPr lang="en-US" altLang="en-US" sz="1800" b="1" dirty="0"/>
              <a:t>Tree: </a:t>
            </a:r>
            <a:r>
              <a:rPr lang="en-US" altLang="en-US" sz="1800" dirty="0"/>
              <a:t>1578 clues</a:t>
            </a:r>
          </a:p>
          <a:p>
            <a:pPr marL="311079" lvl="1" indent="0"/>
            <a:r>
              <a:rPr lang="en-US" altLang="en-US" sz="1800" b="1" dirty="0"/>
              <a:t>Era:</a:t>
            </a:r>
            <a:r>
              <a:rPr lang="en-US" altLang="en-US" sz="1800" dirty="0"/>
              <a:t> 1578 clues</a:t>
            </a:r>
          </a:p>
          <a:p>
            <a:pPr marL="311079" lvl="1" indent="0"/>
            <a:r>
              <a:rPr lang="en-US" altLang="en-US" sz="1800" b="1" dirty="0"/>
              <a:t>Aria: </a:t>
            </a:r>
            <a:r>
              <a:rPr lang="en-US" altLang="en-US" sz="1800" dirty="0"/>
              <a:t>1428 clues</a:t>
            </a:r>
          </a:p>
          <a:p>
            <a:pPr marL="311079" lvl="1" indent="0"/>
            <a:r>
              <a:rPr lang="en-US" altLang="en-US" sz="1800" dirty="0"/>
              <a:t>   </a:t>
            </a:r>
            <a:r>
              <a:rPr lang="en-US" altLang="en-US" sz="1800" dirty="0" smtClean="0"/>
              <a:t>….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6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4751" y="406338"/>
            <a:ext cx="456564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11014">
              <a:defRPr/>
            </a:pPr>
            <a:r>
              <a:rPr lang="en-US" b="1" kern="50" dirty="0">
                <a:latin typeface="Courier New"/>
                <a:ea typeface="Times New Roman"/>
                <a:cs typeface="Times New Roman"/>
              </a:rPr>
              <a:t>Generated       Actual Solution</a:t>
            </a:r>
            <a:endParaRPr lang="en-US" b="1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LASERBEAM.IDOLS CLICKBAIT.ANGST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E---RO--E.RAMOS HENRIETTA.NORAH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AUSTRALIA.ESTER INSOMNIAC.DRIVE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DOIN..ELLEN.TAB RAPS..MLKJR.NAB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EOOYLOU..BETSEY APOSTLE..LEANNE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R---OP.RUE.NINA CETERA.AGO.NINA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...-PUSI-.JONAS ...DOTTIE.JONAS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MOVIESTOOKSIXTY FIVETHIRTYEIGHT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AGNES.EJ----... ADAYS.RESEWN...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NINE.RPA.LOOSES CORE.RED.LETSAT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TENANT..ALLENDE ENDSIT..ALLENDE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INN.AELSS..ISEE STA.KELPS..DAVE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L--LF.OHTEA---- OLLIE.OUTSPOKEN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L--ET.SORNC---- FIONA.STRAINERS</a:t>
            </a:r>
            <a:endParaRPr lang="en-US" kern="50" dirty="0">
              <a:latin typeface="Times New Roman"/>
              <a:ea typeface="Times New Roman"/>
            </a:endParaRPr>
          </a:p>
          <a:p>
            <a:pPr defTabSz="311014">
              <a:defRPr/>
            </a:pPr>
            <a:r>
              <a:rPr lang="en-US" kern="50" dirty="0">
                <a:latin typeface="Courier New"/>
                <a:ea typeface="Times New Roman"/>
                <a:cs typeface="Times New Roman"/>
              </a:rPr>
              <a:t>ARENA.STODE---- FESTS.STOPPEDBY</a:t>
            </a:r>
            <a:endParaRPr lang="en-US" kern="5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7960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Components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34728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1485037" y="186860"/>
            <a:ext cx="6170688" cy="4410103"/>
          </a:xfrm>
        </p:spPr>
        <p:txBody>
          <a:bodyPr>
            <a:noAutofit/>
          </a:bodyPr>
          <a:lstStyle/>
          <a:p>
            <a:pPr marL="0" indent="0" eaLnBrk="1">
              <a:buNone/>
            </a:pPr>
            <a:r>
              <a:rPr lang="en-US" altLang="en-US" sz="1200" dirty="0"/>
              <a:t>1 Missing last name</a:t>
            </a:r>
          </a:p>
          <a:p>
            <a:pPr eaLnBrk="1"/>
            <a:r>
              <a:rPr lang="en-US" altLang="en-US" sz="1200" dirty="0"/>
              <a:t>  Titanic actor Billy (4) ZANE</a:t>
            </a:r>
          </a:p>
          <a:p>
            <a:pPr eaLnBrk="1"/>
            <a:r>
              <a:rPr lang="en-US" altLang="en-US" sz="1200" dirty="0"/>
              <a:t>  James who wrote "A Death in the Family" (4) AGEE</a:t>
            </a:r>
          </a:p>
          <a:p>
            <a:pPr eaLnBrk="1"/>
            <a:r>
              <a:rPr lang="en-US" altLang="en-US" sz="1200" dirty="0"/>
              <a:t>  Cesar who played the Joker (6) ROMERO</a:t>
            </a:r>
          </a:p>
          <a:p>
            <a:pPr eaLnBrk="1"/>
            <a:r>
              <a:rPr lang="en-US" altLang="en-US" sz="1200" dirty="0"/>
              <a:t>  Cheri formerly of "S.N.L." (5) OTERI</a:t>
            </a:r>
          </a:p>
          <a:p>
            <a:pPr eaLnBrk="1"/>
            <a:endParaRPr lang="en-US" altLang="en-US" sz="1200" dirty="0"/>
          </a:p>
          <a:p>
            <a:pPr marL="0" indent="0" eaLnBrk="1">
              <a:buNone/>
            </a:pPr>
            <a:r>
              <a:rPr lang="en-US" altLang="en-US" sz="1200" dirty="0"/>
              <a:t>2 Missing first name</a:t>
            </a:r>
          </a:p>
          <a:p>
            <a:pPr eaLnBrk="1"/>
            <a:r>
              <a:rPr lang="en-US" altLang="en-US" sz="1200" dirty="0"/>
              <a:t>  “Wrecking Ball" singer Cyrus (5) MILEY</a:t>
            </a:r>
          </a:p>
          <a:p>
            <a:pPr eaLnBrk="1"/>
            <a:r>
              <a:rPr lang="en-US" altLang="en-US" sz="1200" dirty="0"/>
              <a:t>  Playwright O'Neill (6) EUGENE</a:t>
            </a:r>
          </a:p>
          <a:p>
            <a:pPr eaLnBrk="1"/>
            <a:r>
              <a:rPr lang="en-US" altLang="en-US" sz="1200" dirty="0"/>
              <a:t>  Stuntman </a:t>
            </a:r>
            <a:r>
              <a:rPr lang="en-US" altLang="en-US" sz="1200" dirty="0" err="1"/>
              <a:t>Knievel</a:t>
            </a:r>
            <a:r>
              <a:rPr lang="en-US" altLang="en-US" sz="1200" dirty="0"/>
              <a:t> (4) EVEL</a:t>
            </a:r>
          </a:p>
          <a:p>
            <a:pPr eaLnBrk="1"/>
            <a:r>
              <a:rPr lang="en-US" altLang="en-US" sz="1200" dirty="0"/>
              <a:t>  "Morning Joe" co-host Brzezinski (4) MIKA</a:t>
            </a:r>
          </a:p>
          <a:p>
            <a:pPr eaLnBrk="1"/>
            <a:r>
              <a:rPr lang="en-US" altLang="en-US" sz="1200" dirty="0"/>
              <a:t>  Yiddish author Aleichem (6) SHOLOM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3 Roman years</a:t>
            </a:r>
          </a:p>
          <a:p>
            <a:pPr eaLnBrk="1"/>
            <a:r>
              <a:rPr lang="en-US" altLang="en-US" sz="1200" dirty="0"/>
              <a:t>  Year John Dryden died (4) MDCC</a:t>
            </a:r>
          </a:p>
          <a:p>
            <a:pPr eaLnBrk="1"/>
            <a:r>
              <a:rPr lang="en-US" altLang="en-US" sz="1200" dirty="0"/>
              <a:t>  Early third-century year (4) CCIV</a:t>
            </a:r>
          </a:p>
          <a:p>
            <a:pPr eaLnBrk="1"/>
            <a:r>
              <a:rPr lang="en-US" altLang="en-US" sz="1200" dirty="0"/>
              <a:t>  2,502, to ancient Romans (5) MMDII</a:t>
            </a:r>
          </a:p>
          <a:p>
            <a:pPr marL="0" indent="0" eaLnBrk="1">
              <a:buNone/>
            </a:pPr>
            <a:endParaRPr lang="en-US" altLang="en-US" sz="1200" dirty="0" smtClean="0"/>
          </a:p>
          <a:p>
            <a:pPr marL="0" indent="0" eaLnBrk="1">
              <a:buNone/>
            </a:pPr>
            <a:r>
              <a:rPr lang="en-US" altLang="en-US" sz="1200" dirty="0" smtClean="0"/>
              <a:t>4 </a:t>
            </a:r>
            <a:r>
              <a:rPr lang="en-US" altLang="en-US" sz="1200" dirty="0"/>
              <a:t>Common French words</a:t>
            </a:r>
          </a:p>
          <a:p>
            <a:pPr eaLnBrk="1"/>
            <a:r>
              <a:rPr lang="en-US" altLang="en-US" sz="1200" dirty="0"/>
              <a:t>  When the day's done, to Denis (4) NUIT</a:t>
            </a:r>
          </a:p>
          <a:p>
            <a:pPr marL="0" indent="0" eaLnBrk="1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24876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2"/>
          <p:cNvSpPr>
            <a:spLocks noGrp="1"/>
          </p:cNvSpPr>
          <p:nvPr>
            <p:ph idx="1"/>
          </p:nvPr>
        </p:nvSpPr>
        <p:spPr>
          <a:xfrm>
            <a:off x="1485037" y="186860"/>
            <a:ext cx="6170688" cy="4410103"/>
          </a:xfrm>
        </p:spPr>
        <p:txBody>
          <a:bodyPr>
            <a:noAutofit/>
          </a:bodyPr>
          <a:lstStyle/>
          <a:p>
            <a:pPr marL="0" indent="0" eaLnBrk="1">
              <a:buNone/>
            </a:pPr>
            <a:r>
              <a:rPr lang="en-US" altLang="en-US" sz="1200" dirty="0"/>
              <a:t>5 Prefix</a:t>
            </a:r>
          </a:p>
          <a:p>
            <a:pPr eaLnBrk="1"/>
            <a:r>
              <a:rPr lang="en-US" altLang="en-US" sz="1200" dirty="0"/>
              <a:t>  Puncture </a:t>
            </a:r>
            <a:r>
              <a:rPr lang="en-US" altLang="en-US" sz="1200" dirty="0" err="1"/>
              <a:t>preceder</a:t>
            </a:r>
            <a:r>
              <a:rPr lang="en-US" altLang="en-US" sz="1200" dirty="0"/>
              <a:t> (3) ACU</a:t>
            </a:r>
          </a:p>
          <a:p>
            <a:pPr eaLnBrk="1"/>
            <a:r>
              <a:rPr lang="en-US" altLang="en-US" sz="1200" dirty="0"/>
              <a:t>  Intro to physics? (4) META</a:t>
            </a:r>
          </a:p>
          <a:p>
            <a:pPr eaLnBrk="1"/>
            <a:r>
              <a:rPr lang="en-US" altLang="en-US" sz="1200" dirty="0"/>
              <a:t>  </a:t>
            </a:r>
            <a:r>
              <a:rPr lang="en-US" altLang="en-US" sz="1200" dirty="0" err="1"/>
              <a:t>Plasm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preceder</a:t>
            </a:r>
            <a:r>
              <a:rPr lang="en-US" altLang="en-US" sz="1200" dirty="0"/>
              <a:t> (4) ECTO</a:t>
            </a:r>
          </a:p>
          <a:p>
            <a:pPr eaLnBrk="1"/>
            <a:r>
              <a:rPr lang="en-US" altLang="en-US" sz="1200" dirty="0"/>
              <a:t>  Prefix with scope (6) STETHO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6 Suffix</a:t>
            </a:r>
          </a:p>
          <a:p>
            <a:pPr eaLnBrk="1"/>
            <a:r>
              <a:rPr lang="en-US" altLang="en-US" sz="1200" dirty="0"/>
              <a:t>  Suffix with miss and dismiss (3) IVE</a:t>
            </a:r>
          </a:p>
          <a:p>
            <a:pPr eaLnBrk="1"/>
            <a:r>
              <a:rPr lang="en-US" altLang="en-US" sz="1200" dirty="0"/>
              <a:t>  Suffix with shepherd (3) ESS</a:t>
            </a:r>
          </a:p>
          <a:p>
            <a:pPr eaLnBrk="1"/>
            <a:r>
              <a:rPr lang="en-US" altLang="en-US" sz="1200" dirty="0"/>
              <a:t>  Medical suffix (3) OMA</a:t>
            </a:r>
          </a:p>
          <a:p>
            <a:pPr eaLnBrk="1"/>
            <a:r>
              <a:rPr lang="en-US" altLang="en-US" sz="1200" dirty="0"/>
              <a:t>  Fox tail? (4) TROT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7 Direction</a:t>
            </a:r>
          </a:p>
          <a:p>
            <a:pPr eaLnBrk="1"/>
            <a:r>
              <a:rPr lang="en-US" altLang="en-US" sz="1200" dirty="0"/>
              <a:t>  New Orleans-to-Detroit dir. (3) NNE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8 World capitals</a:t>
            </a:r>
          </a:p>
          <a:p>
            <a:pPr eaLnBrk="1"/>
            <a:r>
              <a:rPr lang="en-US" altLang="en-US" sz="1200" dirty="0"/>
              <a:t>  Samoa's capital (4) APIA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9 Common French words</a:t>
            </a:r>
          </a:p>
          <a:p>
            <a:pPr eaLnBrk="1"/>
            <a:r>
              <a:rPr lang="en-US" altLang="en-US" sz="1200" dirty="0"/>
              <a:t>  Black: Fr. (4) NOIR</a:t>
            </a:r>
          </a:p>
          <a:p>
            <a:pPr eaLnBrk="1"/>
            <a:r>
              <a:rPr lang="en-US" altLang="en-US" sz="1200" dirty="0"/>
              <a:t>  Mrs., in Marseille (3) </a:t>
            </a:r>
            <a:r>
              <a:rPr lang="en-US" altLang="en-US" sz="1200" dirty="0" smtClean="0"/>
              <a:t>MME</a:t>
            </a:r>
            <a:r>
              <a:rPr lang="en-US" alt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04309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1485037" y="186860"/>
            <a:ext cx="6170688" cy="4410103"/>
          </a:xfrm>
        </p:spPr>
        <p:txBody>
          <a:bodyPr>
            <a:noAutofit/>
          </a:bodyPr>
          <a:lstStyle/>
          <a:p>
            <a:pPr marL="0" indent="0" eaLnBrk="1">
              <a:buNone/>
            </a:pPr>
            <a:r>
              <a:rPr lang="en-US" altLang="en-US" sz="1200" dirty="0" smtClean="0"/>
              <a:t>10 </a:t>
            </a:r>
            <a:r>
              <a:rPr lang="en-US" altLang="en-US" sz="1200" dirty="0"/>
              <a:t>Common German words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11 Common Spanish words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12 Common Portuguese, Italian, Hawaiian, etc. words</a:t>
            </a:r>
          </a:p>
          <a:p>
            <a:pPr eaLnBrk="1"/>
            <a:r>
              <a:rPr lang="en-US" altLang="en-US" sz="1200" dirty="0"/>
              <a:t>  "Thank you," in Hawaii (6) MAHALO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13 Brands</a:t>
            </a:r>
          </a:p>
          <a:p>
            <a:pPr eaLnBrk="1"/>
            <a:r>
              <a:rPr lang="en-US" altLang="en-US" sz="1200" dirty="0"/>
              <a:t>  Hyundai and Kia (5) AUTOS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 smtClean="0"/>
              <a:t>14 </a:t>
            </a:r>
            <a:r>
              <a:rPr lang="en-US" altLang="en-US" sz="1200" dirty="0"/>
              <a:t>Competitors</a:t>
            </a:r>
          </a:p>
          <a:p>
            <a:pPr eaLnBrk="1"/>
            <a:r>
              <a:rPr lang="en-US" altLang="en-US" sz="1200" dirty="0"/>
              <a:t>  Marriott alternative (4) OMNI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15 Acronym</a:t>
            </a:r>
          </a:p>
          <a:p>
            <a:pPr eaLnBrk="1"/>
            <a:r>
              <a:rPr lang="en-US" altLang="en-US" sz="1200" dirty="0"/>
              <a:t>  Canoodling in a restaurant, e.g. (abbr.) (3) PDA</a:t>
            </a:r>
          </a:p>
          <a:p>
            <a:pPr eaLnBrk="1"/>
            <a:r>
              <a:rPr lang="en-US" altLang="en-US" sz="1200" dirty="0"/>
              <a:t>  Chemists' org (3) AIC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16 </a:t>
            </a:r>
            <a:r>
              <a:rPr lang="en-US" altLang="en-US" sz="1200" dirty="0" err="1"/>
              <a:t>Hypernym</a:t>
            </a:r>
            <a:endParaRPr lang="en-US" altLang="en-US" sz="1200" dirty="0"/>
          </a:p>
          <a:p>
            <a:pPr eaLnBrk="1"/>
            <a:r>
              <a:rPr lang="en-US" altLang="en-US" sz="1200" dirty="0"/>
              <a:t>  Platinum, for example (5) METAL</a:t>
            </a:r>
          </a:p>
          <a:p>
            <a:pPr eaLnBrk="1"/>
            <a:r>
              <a:rPr lang="en-US" altLang="en-US" sz="1200" dirty="0"/>
              <a:t>  Cronus and Hyperion (6) TITANS</a:t>
            </a:r>
          </a:p>
          <a:p>
            <a:pPr eaLnBrk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1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stralia looks like a cat and dogs head back to 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23" y="242559"/>
            <a:ext cx="3009848" cy="45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43606" y="2493772"/>
            <a:ext cx="5889693" cy="23357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300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>
          <a:xfrm>
            <a:off x="1485037" y="186860"/>
            <a:ext cx="6170688" cy="4410103"/>
          </a:xfrm>
        </p:spPr>
        <p:txBody>
          <a:bodyPr>
            <a:noAutofit/>
          </a:bodyPr>
          <a:lstStyle/>
          <a:p>
            <a:pPr marL="0" indent="0" eaLnBrk="1">
              <a:buNone/>
            </a:pPr>
            <a:r>
              <a:rPr lang="en-US" altLang="en-US" sz="1200" dirty="0"/>
              <a:t>17 Synonym</a:t>
            </a:r>
          </a:p>
          <a:p>
            <a:pPr eaLnBrk="1"/>
            <a:r>
              <a:rPr lang="en-US" altLang="en-US" sz="1200" dirty="0"/>
              <a:t>  Overshoot, say (4) MISS</a:t>
            </a:r>
          </a:p>
          <a:p>
            <a:pPr eaLnBrk="1"/>
            <a:r>
              <a:rPr lang="en-US" altLang="en-US" sz="1200" dirty="0"/>
              <a:t>  Gait (4) PACE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18 Roles</a:t>
            </a:r>
          </a:p>
          <a:p>
            <a:pPr eaLnBrk="1"/>
            <a:r>
              <a:rPr lang="en-US" altLang="en-US" sz="1200" dirty="0"/>
              <a:t>  1963 Elizabeth Taylor role (9) CLEOPATRA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19 Products</a:t>
            </a:r>
          </a:p>
          <a:p>
            <a:pPr eaLnBrk="1"/>
            <a:r>
              <a:rPr lang="en-US" altLang="en-US" sz="1200" dirty="0"/>
              <a:t>  Honda model (6) ACCORD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20 Cities</a:t>
            </a:r>
          </a:p>
          <a:p>
            <a:pPr eaLnBrk="1"/>
            <a:r>
              <a:rPr lang="en-US" altLang="en-US" sz="1200" dirty="0"/>
              <a:t>  Largest city in Nebraska (5) OMAHA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21 Songs and performers</a:t>
            </a:r>
          </a:p>
          <a:p>
            <a:pPr eaLnBrk="1"/>
            <a:r>
              <a:rPr lang="en-US" altLang="en-US" sz="1200" dirty="0"/>
              <a:t>  "Owner of a Lonely Heart" band (3) YES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22 Famous person</a:t>
            </a:r>
          </a:p>
          <a:p>
            <a:pPr eaLnBrk="1"/>
            <a:r>
              <a:rPr lang="en-US" altLang="en-US" sz="1200" dirty="0"/>
              <a:t>  Former South African president (5) BOTHA</a:t>
            </a:r>
          </a:p>
          <a:p>
            <a:pPr marL="0" indent="0" eaLnBrk="1">
              <a:buNone/>
            </a:pPr>
            <a:r>
              <a:rPr lang="en-US" altLang="en-US" sz="1200" dirty="0"/>
              <a:t> </a:t>
            </a:r>
          </a:p>
          <a:p>
            <a:pPr marL="0" indent="0" eaLnBrk="1">
              <a:buNone/>
            </a:pPr>
            <a:r>
              <a:rPr lang="en-US" altLang="en-US" sz="1200" dirty="0"/>
              <a:t>23 Partner</a:t>
            </a:r>
          </a:p>
          <a:p>
            <a:pPr eaLnBrk="1"/>
            <a:r>
              <a:rPr lang="en-US" altLang="en-US" sz="1200" dirty="0"/>
              <a:t>  Gentleman's partner (4) </a:t>
            </a:r>
            <a:r>
              <a:rPr lang="en-US" altLang="en-US" sz="1200" dirty="0" smtClean="0"/>
              <a:t>LADY</a:t>
            </a:r>
            <a:r>
              <a:rPr lang="en-US" alt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27037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1485037" y="186860"/>
            <a:ext cx="6170688" cy="4410103"/>
          </a:xfrm>
        </p:spPr>
        <p:txBody>
          <a:bodyPr>
            <a:normAutofit/>
          </a:bodyPr>
          <a:lstStyle/>
          <a:p>
            <a:pPr marL="0" indent="0" eaLnBrk="1">
              <a:buNone/>
            </a:pPr>
            <a:r>
              <a:rPr lang="en-US" altLang="en-US" sz="1200" dirty="0"/>
              <a:t>24 Dictionary Definitions</a:t>
            </a:r>
          </a:p>
          <a:p>
            <a:pPr eaLnBrk="1"/>
            <a:r>
              <a:rPr lang="en-US" altLang="en-US" sz="1200" dirty="0"/>
              <a:t>   Coffee dispenser (3) URN</a:t>
            </a:r>
          </a:p>
          <a:p>
            <a:pPr eaLnBrk="1"/>
            <a:endParaRPr lang="en-US" altLang="en-US" sz="1200" dirty="0"/>
          </a:p>
          <a:p>
            <a:pPr marL="0" indent="0" eaLnBrk="1">
              <a:buNone/>
            </a:pPr>
            <a:r>
              <a:rPr lang="en-US" altLang="en-US" sz="1200" dirty="0" smtClean="0"/>
              <a:t>25 Two+ </a:t>
            </a:r>
            <a:r>
              <a:rPr lang="en-US" altLang="en-US" sz="1200" dirty="0"/>
              <a:t>word phrases</a:t>
            </a:r>
          </a:p>
          <a:p>
            <a:pPr eaLnBrk="1"/>
            <a:r>
              <a:rPr lang="en-US" altLang="en-US" sz="1200" dirty="0"/>
              <a:t>  On task (4) ATIT</a:t>
            </a:r>
          </a:p>
          <a:p>
            <a:pPr eaLnBrk="1"/>
            <a:r>
              <a:rPr lang="en-US" altLang="en-US" sz="1200" dirty="0"/>
              <a:t>  Drink a little here, drink a little there... (6) BARHOP</a:t>
            </a:r>
          </a:p>
          <a:p>
            <a:pPr eaLnBrk="1"/>
            <a:r>
              <a:rPr lang="en-US" altLang="en-US" sz="1200" dirty="0"/>
              <a:t>  Went without a copilot (8) FLEWSOLO</a:t>
            </a:r>
          </a:p>
          <a:p>
            <a:pPr eaLnBrk="1"/>
            <a:r>
              <a:rPr lang="en-US" altLang="en-US" sz="1200" dirty="0"/>
              <a:t>  An operator may help place one (9) PHONECALL</a:t>
            </a:r>
          </a:p>
          <a:p>
            <a:pPr eaLnBrk="1"/>
            <a:r>
              <a:rPr lang="en-US" altLang="en-US" sz="1200" dirty="0"/>
              <a:t>  Flown into a rage (13) GONEBALLISTIC</a:t>
            </a:r>
          </a:p>
          <a:p>
            <a:pPr eaLnBrk="1"/>
            <a:r>
              <a:rPr lang="en-US" altLang="en-US" sz="1200" dirty="0"/>
              <a:t>  Wine-producing area of SE France (11) RHONEVALLEY</a:t>
            </a:r>
          </a:p>
          <a:p>
            <a:pPr eaLnBrk="1"/>
            <a:r>
              <a:rPr lang="en-US" altLang="en-US" sz="1200" dirty="0"/>
              <a:t>  Food, warmth or a cozy bed (15) CREATURECOMFORT</a:t>
            </a:r>
          </a:p>
          <a:p>
            <a:pPr eaLnBrk="1"/>
            <a:r>
              <a:rPr lang="en-US" altLang="en-US" sz="1200" dirty="0"/>
              <a:t>  Money available for nonessentials (9) SPARECASH</a:t>
            </a:r>
          </a:p>
          <a:p>
            <a:pPr eaLnBrk="1"/>
            <a:endParaRPr lang="en-US" altLang="en-US" sz="1200" dirty="0"/>
          </a:p>
          <a:p>
            <a:pPr marL="0" indent="0" eaLnBrk="1">
              <a:buNone/>
            </a:pPr>
            <a:r>
              <a:rPr lang="en-US" altLang="en-US" sz="1200" dirty="0" smtClean="0"/>
              <a:t>26 Counterpart</a:t>
            </a:r>
            <a:endParaRPr lang="en-US" altLang="en-US" sz="1200" dirty="0"/>
          </a:p>
          <a:p>
            <a:pPr eaLnBrk="1"/>
            <a:r>
              <a:rPr lang="en-US" altLang="en-US" sz="1200" dirty="0" smtClean="0"/>
              <a:t>Bull's </a:t>
            </a:r>
            <a:r>
              <a:rPr lang="en-US" altLang="en-US" sz="1200" dirty="0"/>
              <a:t>counterpart (4) BEAR</a:t>
            </a:r>
            <a:br>
              <a:rPr lang="en-US" altLang="en-US" sz="1200" dirty="0"/>
            </a:br>
            <a:endParaRPr lang="en-US" altLang="en-US" sz="1200" dirty="0"/>
          </a:p>
          <a:p>
            <a:pPr eaLnBrk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71280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1485037" y="186860"/>
            <a:ext cx="6170688" cy="4410103"/>
          </a:xfrm>
        </p:spPr>
        <p:txBody>
          <a:bodyPr>
            <a:noAutofit/>
          </a:bodyPr>
          <a:lstStyle/>
          <a:p>
            <a:pPr marL="0" indent="0" eaLnBrk="1">
              <a:buNone/>
            </a:pPr>
            <a:r>
              <a:rPr lang="en-US" altLang="en-US" sz="1200" dirty="0"/>
              <a:t>27 Alternative</a:t>
            </a:r>
          </a:p>
          <a:p>
            <a:pPr eaLnBrk="1"/>
            <a:r>
              <a:rPr lang="en-US" altLang="en-US" sz="1200" dirty="0" smtClean="0"/>
              <a:t>Reebok </a:t>
            </a:r>
            <a:r>
              <a:rPr lang="en-US" altLang="en-US" sz="1200" dirty="0"/>
              <a:t>alternative (4) NIKE</a:t>
            </a:r>
            <a:br>
              <a:rPr lang="en-US" altLang="en-US" sz="1200" dirty="0"/>
            </a:br>
            <a:endParaRPr lang="en-US" altLang="en-US" sz="1200" dirty="0"/>
          </a:p>
          <a:p>
            <a:pPr marL="0" indent="0" eaLnBrk="1">
              <a:buNone/>
            </a:pPr>
            <a:r>
              <a:rPr lang="en-US" altLang="en-US" sz="1200" dirty="0"/>
              <a:t>28 Musical key</a:t>
            </a:r>
          </a:p>
          <a:p>
            <a:pPr eaLnBrk="1"/>
            <a:r>
              <a:rPr lang="en-US" altLang="en-US" sz="1200" dirty="0" smtClean="0"/>
              <a:t>Key </a:t>
            </a:r>
            <a:r>
              <a:rPr lang="en-US" altLang="en-US" sz="1200" dirty="0"/>
              <a:t>of Mozart's Symphony No. 40 (6) GMINOR</a:t>
            </a:r>
            <a:br>
              <a:rPr lang="en-US" altLang="en-US" sz="1200" dirty="0"/>
            </a:br>
            <a:r>
              <a:rPr lang="en-US" altLang="en-US" sz="1200" dirty="0"/>
              <a:t> </a:t>
            </a:r>
          </a:p>
          <a:p>
            <a:pPr marL="0" indent="0" eaLnBrk="1">
              <a:buNone/>
            </a:pPr>
            <a:r>
              <a:rPr lang="en-US" altLang="en-US" sz="1200" dirty="0"/>
              <a:t>29 Movies</a:t>
            </a:r>
          </a:p>
          <a:p>
            <a:pPr eaLnBrk="1"/>
            <a:r>
              <a:rPr lang="en-US" altLang="en-US" sz="1200" dirty="0" smtClean="0"/>
              <a:t>Tom </a:t>
            </a:r>
            <a:r>
              <a:rPr lang="en-US" altLang="en-US" sz="1200" dirty="0"/>
              <a:t>Cruise film set in Chicago (13) RISKYBUSINESS</a:t>
            </a:r>
            <a:br>
              <a:rPr lang="en-US" altLang="en-US" sz="1200" dirty="0"/>
            </a:br>
            <a:endParaRPr lang="en-US" altLang="en-US" sz="1200" dirty="0"/>
          </a:p>
          <a:p>
            <a:pPr marL="0" indent="0" eaLnBrk="1">
              <a:buNone/>
            </a:pPr>
            <a:r>
              <a:rPr lang="en-US" altLang="en-US" sz="1200" dirty="0"/>
              <a:t>30 Co-star</a:t>
            </a:r>
          </a:p>
          <a:p>
            <a:pPr eaLnBrk="1"/>
            <a:r>
              <a:rPr lang="en-US" altLang="en-US" sz="1200" dirty="0" smtClean="0"/>
              <a:t>Tom </a:t>
            </a:r>
            <a:r>
              <a:rPr lang="en-US" altLang="en-US" sz="1200" dirty="0"/>
              <a:t>Cruise's 'Risky Business' co-star (15) REBECCADEMORNAY</a:t>
            </a:r>
            <a:br>
              <a:rPr lang="en-US" altLang="en-US" sz="1200" dirty="0"/>
            </a:br>
            <a:endParaRPr lang="en-US" altLang="en-US" sz="1200" dirty="0"/>
          </a:p>
          <a:p>
            <a:pPr marL="0" indent="0" eaLnBrk="1">
              <a:buNone/>
            </a:pPr>
            <a:r>
              <a:rPr lang="en-US" altLang="en-US" sz="1200" dirty="0"/>
              <a:t>31  Characters</a:t>
            </a:r>
          </a:p>
          <a:p>
            <a:pPr eaLnBrk="1"/>
            <a:r>
              <a:rPr lang="en-US" altLang="en-US" sz="1200" dirty="0" smtClean="0"/>
              <a:t>Judy's </a:t>
            </a:r>
            <a:r>
              <a:rPr lang="en-US" altLang="en-US" sz="1200" dirty="0"/>
              <a:t>brother on the </a:t>
            </a:r>
            <a:r>
              <a:rPr lang="en-US" altLang="en-US" sz="1200" dirty="0" err="1"/>
              <a:t>Jetsons</a:t>
            </a:r>
            <a:r>
              <a:rPr lang="en-US" altLang="en-US" sz="1200" dirty="0"/>
              <a:t> (5) ELROY</a:t>
            </a:r>
          </a:p>
          <a:p>
            <a:pPr marL="0" indent="0" eaLnBrk="1">
              <a:buNone/>
            </a:pPr>
            <a:endParaRPr lang="en-US" altLang="en-US" sz="1200" dirty="0" smtClean="0"/>
          </a:p>
          <a:p>
            <a:pPr marL="0" indent="0" eaLnBrk="1">
              <a:buNone/>
            </a:pPr>
            <a:r>
              <a:rPr lang="en-US" altLang="en-US" sz="1200" dirty="0" smtClean="0"/>
              <a:t>32 </a:t>
            </a:r>
            <a:r>
              <a:rPr lang="en-US" altLang="en-US" sz="1200" dirty="0"/>
              <a:t>Fill in the blank (for parts of names or words, rather than phrases in general)</a:t>
            </a:r>
          </a:p>
          <a:p>
            <a:pPr eaLnBrk="1"/>
            <a:r>
              <a:rPr lang="en-US" altLang="en-US" sz="1200" dirty="0"/>
              <a:t>  ___ Beach, S.C. (6) MYRTLE</a:t>
            </a:r>
          </a:p>
          <a:p>
            <a:pPr eaLnBrk="1"/>
            <a:r>
              <a:rPr lang="en-US" altLang="en-US" sz="1200" dirty="0"/>
              <a:t>  Boston ___ Party (3) TEA</a:t>
            </a:r>
          </a:p>
          <a:p>
            <a:pPr eaLnBrk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86252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DOG?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272 definitions!</a:t>
            </a:r>
          </a:p>
        </p:txBody>
      </p:sp>
    </p:spTree>
    <p:extLst>
      <p:ext uri="{BB962C8B-B14F-4D97-AF65-F5344CB8AC3E}">
        <p14:creationId xmlns:p14="http://schemas.microsoft.com/office/powerpoint/2010/main" val="8664005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2"/>
          <p:cNvSpPr>
            <a:spLocks noGrp="1"/>
          </p:cNvSpPr>
          <p:nvPr>
            <p:ph idx="1"/>
          </p:nvPr>
        </p:nvSpPr>
        <p:spPr>
          <a:xfrm>
            <a:off x="1485037" y="405141"/>
            <a:ext cx="6170688" cy="4513794"/>
          </a:xfrm>
        </p:spPr>
        <p:txBody>
          <a:bodyPr>
            <a:normAutofit/>
          </a:bodyPr>
          <a:lstStyle/>
          <a:p>
            <a:pPr eaLnBrk="1"/>
            <a:r>
              <a:rPr lang="en-US" altLang="en-US" sz="1200" dirty="0"/>
              <a:t>Utter failure, in slang crosswordheaven.com/clues/utter-failure-in-slang</a:t>
            </a:r>
          </a:p>
          <a:p>
            <a:pPr eaLnBrk="1"/>
            <a:r>
              <a:rPr lang="en-US" altLang="en-US" sz="1200" dirty="0"/>
              <a:t>Track   crosswordheaven.com/clues/track</a:t>
            </a:r>
          </a:p>
          <a:p>
            <a:pPr eaLnBrk="1"/>
            <a:r>
              <a:rPr lang="en-US" altLang="en-US" sz="1200" dirty="0"/>
              <a:t>Follow  crosswordheaven.com/clues/follow</a:t>
            </a:r>
          </a:p>
          <a:p>
            <a:pPr eaLnBrk="1"/>
            <a:r>
              <a:rPr lang="en-US" altLang="en-US" sz="1200" dirty="0"/>
              <a:t>Dyslexic's deity?       crosswordheaven.com/clues/dyslexics-deity</a:t>
            </a:r>
          </a:p>
          <a:p>
            <a:pPr eaLnBrk="1"/>
            <a:r>
              <a:rPr lang="en-US" altLang="en-US" sz="1200" dirty="0"/>
              <a:t>Greyhound, e.g. crosswordheaven.com/clues/greyhound-</a:t>
            </a:r>
            <a:r>
              <a:rPr lang="en-US" altLang="en-US" sz="1200" dirty="0" err="1"/>
              <a:t>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Pluto, for one  crosswordheaven.com/clues/</a:t>
            </a:r>
            <a:r>
              <a:rPr lang="en-US" altLang="en-US" sz="1200" dirty="0" err="1"/>
              <a:t>pluto</a:t>
            </a:r>
            <a:r>
              <a:rPr lang="en-US" altLang="en-US" sz="1200" dirty="0"/>
              <a:t>-for-one</a:t>
            </a:r>
          </a:p>
          <a:p>
            <a:pPr eaLnBrk="1"/>
            <a:r>
              <a:rPr lang="en-US" altLang="en-US" sz="1200" dirty="0"/>
              <a:t>Mexican hairless, for one       crosswordheaven.com/clues/</a:t>
            </a:r>
            <a:r>
              <a:rPr lang="en-US" altLang="en-US" sz="1200" dirty="0" err="1"/>
              <a:t>mexican</a:t>
            </a:r>
            <a:r>
              <a:rPr lang="en-US" altLang="en-US" sz="1200" dirty="0"/>
              <a:t>-hairless-for-one</a:t>
            </a:r>
          </a:p>
          <a:p>
            <a:pPr eaLnBrk="1"/>
            <a:r>
              <a:rPr lang="en-US" altLang="en-US" sz="1200" dirty="0"/>
              <a:t>It's found in a pound   crosswordheaven.com/clues/its-found-in-a-pound</a:t>
            </a:r>
          </a:p>
          <a:p>
            <a:pPr eaLnBrk="1"/>
            <a:r>
              <a:rPr lang="en-US" altLang="en-US" sz="1200" dirty="0"/>
              <a:t>Terrier or retriever    crosswordheaven.com/clues/terrier-or-retriever</a:t>
            </a:r>
          </a:p>
          <a:p>
            <a:pPr eaLnBrk="1"/>
            <a:r>
              <a:rPr lang="en-US" altLang="en-US" sz="1200" dirty="0"/>
              <a:t>One may sit for a master        crosswordheaven.com/clues/one-may-sit-for-a-master</a:t>
            </a:r>
          </a:p>
          <a:p>
            <a:pPr eaLnBrk="1"/>
            <a:r>
              <a:rPr lang="en-US" altLang="en-US" sz="1200" dirty="0"/>
              <a:t>Tail    crosswordheaven.com/clues/tail</a:t>
            </a:r>
          </a:p>
          <a:p>
            <a:pPr eaLnBrk="1"/>
            <a:r>
              <a:rPr lang="en-US" altLang="en-US" sz="1200" dirty="0"/>
              <a:t>Frank   crosswordheaven.com/clues/frank</a:t>
            </a:r>
          </a:p>
          <a:p>
            <a:pPr eaLnBrk="1"/>
            <a:r>
              <a:rPr lang="en-US" altLang="en-US" sz="1200" dirty="0"/>
              <a:t>Pug or boxer    crosswordheaven.com/clues/pug-or-boxer</a:t>
            </a:r>
          </a:p>
          <a:p>
            <a:pPr eaLnBrk="1"/>
            <a:r>
              <a:rPr lang="en-US" altLang="en-US" sz="1200" dirty="0"/>
              <a:t>"Man's best friend"     crosswordheaven.com/clues/mans-best-friend</a:t>
            </a:r>
          </a:p>
          <a:p>
            <a:pPr eaLnBrk="1"/>
            <a:r>
              <a:rPr lang="en-US" altLang="en-US" sz="1200" dirty="0" err="1"/>
              <a:t>Puggle</a:t>
            </a:r>
            <a:r>
              <a:rPr lang="en-US" altLang="en-US" sz="1200" dirty="0"/>
              <a:t>, e.g.    crosswordheaven.com/clues/</a:t>
            </a:r>
            <a:r>
              <a:rPr lang="en-US" altLang="en-US" sz="1200" dirty="0" err="1"/>
              <a:t>puggle-eg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Pointer, e.g.   crosswordheaven.com/clues/pointer-</a:t>
            </a:r>
            <a:r>
              <a:rPr lang="en-US" altLang="en-US" sz="1200" dirty="0" err="1"/>
              <a:t>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Follow relentlessly     crosswordheaven.com/clues/follow-relentlessly</a:t>
            </a:r>
          </a:p>
          <a:p>
            <a:pPr eaLnBrk="1"/>
            <a:r>
              <a:rPr lang="en-US" altLang="en-US" sz="1200" dirty="0"/>
              <a:t>Husky or hound  crosswordheaven.com/clues/husky-or-hound</a:t>
            </a:r>
          </a:p>
          <a:p>
            <a:pPr eaLnBrk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49568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2"/>
          <p:cNvSpPr>
            <a:spLocks noGrp="1"/>
          </p:cNvSpPr>
          <p:nvPr>
            <p:ph idx="1"/>
          </p:nvPr>
        </p:nvSpPr>
        <p:spPr>
          <a:xfrm>
            <a:off x="1150186" y="314989"/>
            <a:ext cx="7105171" cy="4513794"/>
          </a:xfrm>
        </p:spPr>
        <p:txBody>
          <a:bodyPr>
            <a:noAutofit/>
          </a:bodyPr>
          <a:lstStyle/>
          <a:p>
            <a:pPr eaLnBrk="1"/>
            <a:r>
              <a:rPr lang="en-US" altLang="en-US" sz="1200" dirty="0"/>
              <a:t>Follow everywhere       crosswordheaven.com/clues/follow-everywhere</a:t>
            </a:r>
          </a:p>
          <a:p>
            <a:pPr eaLnBrk="1"/>
            <a:r>
              <a:rPr lang="en-US" altLang="en-US" sz="1200" dirty="0"/>
              <a:t>One enrolled in obedience school        crosswordheaven.com/clues/one-enrolled-in-obedience-school</a:t>
            </a:r>
          </a:p>
          <a:p>
            <a:pPr eaLnBrk="1"/>
            <a:r>
              <a:rPr lang="en-US" altLang="en-US" sz="1200" dirty="0"/>
              <a:t>Goofy, e.g.     crosswordheaven.com/clues/goofy-</a:t>
            </a:r>
            <a:r>
              <a:rPr lang="en-US" altLang="en-US" sz="1200" dirty="0" err="1"/>
              <a:t>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Hound   crosswordheaven.com/clues/hound</a:t>
            </a:r>
          </a:p>
          <a:p>
            <a:pPr eaLnBrk="1"/>
            <a:r>
              <a:rPr lang="en-US" altLang="en-US" sz="1200" dirty="0"/>
              <a:t>Follow closely  crosswordheaven.com/clues/follow-closely</a:t>
            </a:r>
          </a:p>
          <a:p>
            <a:pPr eaLnBrk="1"/>
            <a:r>
              <a:rPr lang="en-US" altLang="en-US" sz="1200" dirty="0"/>
              <a:t>Lab or boxer    crosswordheaven.com/clues/lab-or-boxer</a:t>
            </a:r>
          </a:p>
          <a:p>
            <a:pPr eaLnBrk="1"/>
            <a:r>
              <a:rPr lang="en-US" altLang="en-US" sz="1200" dirty="0"/>
              <a:t>Beethoven, for one      crosswordheaven.com/clues/</a:t>
            </a:r>
            <a:r>
              <a:rPr lang="en-US" altLang="en-US" sz="1200" dirty="0" err="1"/>
              <a:t>beethoven</a:t>
            </a:r>
            <a:r>
              <a:rPr lang="en-US" altLang="en-US" sz="1200" dirty="0"/>
              <a:t>-for-one</a:t>
            </a:r>
          </a:p>
          <a:p>
            <a:pPr eaLnBrk="1"/>
            <a:r>
              <a:rPr lang="en-US" altLang="en-US" sz="1200" dirty="0"/>
              <a:t>Seeing Eye trainee      crosswordheaven.com/clues/seeing-eye-trainee</a:t>
            </a:r>
          </a:p>
          <a:p>
            <a:pPr eaLnBrk="1"/>
            <a:r>
              <a:rPr lang="en-US" altLang="en-US" sz="1200" dirty="0"/>
              <a:t>One may be fetching     crosswordheaven.com/clues/one-may-be-fetching</a:t>
            </a:r>
          </a:p>
          <a:p>
            <a:pPr eaLnBrk="1"/>
            <a:r>
              <a:rPr lang="en-US" altLang="en-US" sz="1200" dirty="0"/>
              <a:t>"You lucky ___!"        crosswordheaven.com/clues/you-lucky-___</a:t>
            </a:r>
          </a:p>
          <a:p>
            <a:pPr eaLnBrk="1"/>
            <a:r>
              <a:rPr lang="en-US" altLang="en-US" sz="1200" dirty="0"/>
              <a:t>Put on the ___ (be ostentatiously elegant)      crosswordheaven.com/clues/put-on-the-___-be-ostentatiously-elegant</a:t>
            </a:r>
          </a:p>
          <a:p>
            <a:pPr eaLnBrk="1"/>
            <a:r>
              <a:rPr lang="en-US" altLang="en-US" sz="1200" dirty="0"/>
              <a:t>Pooch   crosswordheaven.com/clues/pooch</a:t>
            </a:r>
          </a:p>
          <a:p>
            <a:pPr eaLnBrk="1"/>
            <a:r>
              <a:rPr lang="en-US" altLang="en-US" sz="1200" dirty="0"/>
              <a:t>Borzoi, for one crosswordheaven.com/clues/borzoi-for-one</a:t>
            </a:r>
          </a:p>
          <a:p>
            <a:pPr eaLnBrk="1"/>
            <a:r>
              <a:rPr lang="en-US" altLang="en-US" sz="1200" dirty="0"/>
              <a:t>Tail tirelessly crosswordheaven.com/clues/tail-tirelessly</a:t>
            </a:r>
          </a:p>
          <a:p>
            <a:pPr eaLnBrk="1"/>
            <a:r>
              <a:rPr lang="en-US" altLang="en-US" sz="1200" dirty="0"/>
              <a:t>Follow tirelessly       crosswordheaven.com/clues/follow-tirelessly</a:t>
            </a:r>
          </a:p>
          <a:p>
            <a:pPr eaLnBrk="1"/>
            <a:r>
              <a:rPr lang="en-US" altLang="en-US" sz="1200" dirty="0"/>
              <a:t>German shepherd, for one        crosswordheaven.com/clues/</a:t>
            </a:r>
            <a:r>
              <a:rPr lang="en-US" altLang="en-US" sz="1200" dirty="0" err="1"/>
              <a:t>german</a:t>
            </a:r>
            <a:r>
              <a:rPr lang="en-US" altLang="en-US" sz="1200" dirty="0"/>
              <a:t>-shepherd-for-one</a:t>
            </a:r>
          </a:p>
          <a:p>
            <a:pPr eaLnBrk="1"/>
            <a:r>
              <a:rPr lang="en-US" altLang="en-US" sz="1200" dirty="0" err="1"/>
              <a:t>Komondor</a:t>
            </a:r>
            <a:r>
              <a:rPr lang="en-US" altLang="en-US" sz="1200" dirty="0"/>
              <a:t>, for one       crosswordheaven.com/clues/</a:t>
            </a:r>
            <a:r>
              <a:rPr lang="en-US" altLang="en-US" sz="1200" dirty="0" err="1"/>
              <a:t>komondor</a:t>
            </a:r>
            <a:r>
              <a:rPr lang="en-US" altLang="en-US" sz="1200" dirty="0"/>
              <a:t>-for-one</a:t>
            </a:r>
          </a:p>
          <a:p>
            <a:pPr eaLnBrk="1"/>
            <a:r>
              <a:rPr lang="en-US" altLang="en-US" sz="1200" dirty="0"/>
              <a:t>Pointer, for one        crosswordheaven.com/clues/pointer-for-one</a:t>
            </a:r>
          </a:p>
        </p:txBody>
      </p:sp>
    </p:spTree>
    <p:extLst>
      <p:ext uri="{BB962C8B-B14F-4D97-AF65-F5344CB8AC3E}">
        <p14:creationId xmlns:p14="http://schemas.microsoft.com/office/powerpoint/2010/main" val="8355247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1298293" y="437338"/>
            <a:ext cx="7053656" cy="4513794"/>
          </a:xfrm>
        </p:spPr>
        <p:txBody>
          <a:bodyPr>
            <a:normAutofit/>
          </a:bodyPr>
          <a:lstStyle/>
          <a:p>
            <a:pPr eaLnBrk="1"/>
            <a:r>
              <a:rPr lang="en-US" altLang="en-US" sz="1200" dirty="0"/>
              <a:t>Bark source     crosswordheaven.com/clues/bark-source</a:t>
            </a:r>
          </a:p>
          <a:p>
            <a:pPr eaLnBrk="1"/>
            <a:r>
              <a:rPr lang="en-US" altLang="en-US" sz="1200" dirty="0"/>
              <a:t>One with a bone appetite        crosswordheaven.com/clues/one-with-a-bone-appetite</a:t>
            </a:r>
          </a:p>
          <a:p>
            <a:pPr eaLnBrk="1"/>
            <a:r>
              <a:rPr lang="en-US" altLang="en-US" sz="1200" dirty="0"/>
              <a:t>Hound or husky  crosswordheaven.com/clues/hound-or-husky</a:t>
            </a:r>
          </a:p>
          <a:p>
            <a:pPr eaLnBrk="1"/>
            <a:r>
              <a:rPr lang="en-US" altLang="en-US" sz="1200" dirty="0"/>
              <a:t>Bo or Barney of the White House crosswordheaven.com/clues/</a:t>
            </a:r>
            <a:r>
              <a:rPr lang="en-US" altLang="en-US" sz="1200" dirty="0" err="1"/>
              <a:t>bo</a:t>
            </a:r>
            <a:r>
              <a:rPr lang="en-US" altLang="en-US" sz="1200" dirty="0"/>
              <a:t>-or-barney-of-the-white-house</a:t>
            </a:r>
          </a:p>
          <a:p>
            <a:pPr eaLnBrk="1"/>
            <a:r>
              <a:rPr lang="en-US" altLang="en-US" sz="1200" dirty="0"/>
              <a:t>Pit bull or poodle, e.g.        crosswordheaven.com/clues/pit-bull-or-poodle-</a:t>
            </a:r>
            <a:r>
              <a:rPr lang="en-US" altLang="en-US" sz="1200" dirty="0" err="1"/>
              <a:t>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Worthless thing, in slang       crosswordheaven.com/clues/worthless-thing-in-slang</a:t>
            </a:r>
          </a:p>
          <a:p>
            <a:pPr eaLnBrk="1"/>
            <a:r>
              <a:rPr lang="en-US" altLang="en-US" sz="1200" dirty="0"/>
              <a:t>Woofer? crosswordheaven.com/clues/woofer</a:t>
            </a:r>
          </a:p>
          <a:p>
            <a:pPr eaLnBrk="1"/>
            <a:r>
              <a:rPr lang="en-US" altLang="en-US" sz="1200" dirty="0"/>
              <a:t>Barker  crosswordheaven.com/clues/barker</a:t>
            </a:r>
          </a:p>
          <a:p>
            <a:pPr eaLnBrk="1"/>
            <a:r>
              <a:rPr lang="en-US" altLang="en-US" sz="1200" dirty="0"/>
              <a:t>Plague  crosswordheaven.com/clues/plague</a:t>
            </a:r>
          </a:p>
          <a:p>
            <a:pPr eaLnBrk="1"/>
            <a:r>
              <a:rPr lang="en-US" altLang="en-US" sz="1200" dirty="0"/>
              <a:t>Labrador, e.g.  crosswordheaven.com/clues/</a:t>
            </a:r>
            <a:r>
              <a:rPr lang="en-US" altLang="en-US" sz="1200" dirty="0" err="1"/>
              <a:t>labrador-eg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Brittany, e.g.  crosswordheaven.com/clues/</a:t>
            </a:r>
            <a:r>
              <a:rPr lang="en-US" altLang="en-US" sz="1200" dirty="0" err="1"/>
              <a:t>brittany-eg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See 22-Across   crosswordheaven.com/clues/see-22-across</a:t>
            </a:r>
          </a:p>
          <a:p>
            <a:pPr eaLnBrk="1"/>
            <a:r>
              <a:rPr lang="en-US" altLang="en-US" sz="1200" dirty="0" err="1"/>
              <a:t>Labradoodle</a:t>
            </a:r>
            <a:r>
              <a:rPr lang="en-US" altLang="en-US" sz="1200" dirty="0"/>
              <a:t>, e.g.       crosswordheaven.com/clues/</a:t>
            </a:r>
            <a:r>
              <a:rPr lang="en-US" altLang="en-US" sz="1200" dirty="0" err="1"/>
              <a:t>labradoodle-eg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Boxer or pug    crosswordheaven.com/clues/boxer-or-pug</a:t>
            </a:r>
          </a:p>
          <a:p>
            <a:pPr eaLnBrk="1"/>
            <a:r>
              <a:rPr lang="en-US" altLang="en-US" sz="1200" dirty="0"/>
              <a:t>Fetch player    crosswordheaven.com/clues/fetch-player</a:t>
            </a:r>
          </a:p>
          <a:p>
            <a:pPr eaLnBrk="1"/>
            <a:r>
              <a:rPr lang="en-US" altLang="en-US" sz="1200" dirty="0"/>
              <a:t>Follow persistently     crosswordheaven.com/clues/follow-persistently</a:t>
            </a:r>
          </a:p>
          <a:p>
            <a:pPr eaLnBrk="1"/>
            <a:r>
              <a:rPr lang="en-US" altLang="en-US" sz="1200" dirty="0"/>
              <a:t>Stay close behind       crosswordheaven.com/clues/stay-close-behind</a:t>
            </a:r>
          </a:p>
        </p:txBody>
      </p:sp>
    </p:spTree>
    <p:extLst>
      <p:ext uri="{BB962C8B-B14F-4D97-AF65-F5344CB8AC3E}">
        <p14:creationId xmlns:p14="http://schemas.microsoft.com/office/powerpoint/2010/main" val="17961436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>
          <a:xfrm>
            <a:off x="1126900" y="508171"/>
            <a:ext cx="7881871" cy="4513794"/>
          </a:xfrm>
        </p:spPr>
        <p:txBody>
          <a:bodyPr>
            <a:normAutofit/>
          </a:bodyPr>
          <a:lstStyle/>
          <a:p>
            <a:pPr eaLnBrk="1"/>
            <a:r>
              <a:rPr lang="en-US" altLang="en-US" sz="1200" dirty="0"/>
              <a:t>Lab, for one    crosswordheaven.com/clues/lab-for-one</a:t>
            </a:r>
          </a:p>
          <a:p>
            <a:pPr eaLnBrk="1"/>
            <a:r>
              <a:rPr lang="en-US" altLang="en-US" sz="1200" dirty="0"/>
              <a:t>Underperforming investment, </a:t>
            </a:r>
            <a:r>
              <a:rPr lang="en-US" altLang="en-US" sz="1200" dirty="0" err="1"/>
              <a:t>slangily</a:t>
            </a:r>
            <a:r>
              <a:rPr lang="en-US" altLang="en-US" sz="1200" dirty="0"/>
              <a:t>    crosswordheaven.com/clues/underperforming-investment-</a:t>
            </a:r>
            <a:r>
              <a:rPr lang="en-US" altLang="en-US" sz="1200" dirty="0" err="1"/>
              <a:t>slangily</a:t>
            </a:r>
            <a:endParaRPr lang="en-US" altLang="en-US" sz="1200" dirty="0"/>
          </a:p>
          <a:p>
            <a:pPr eaLnBrk="1"/>
            <a:r>
              <a:rPr lang="en-US" altLang="en-US" sz="1200" dirty="0"/>
              <a:t>Lab or </a:t>
            </a:r>
            <a:r>
              <a:rPr lang="en-US" altLang="en-US" sz="1200" dirty="0" err="1"/>
              <a:t>peke</a:t>
            </a:r>
            <a:r>
              <a:rPr lang="en-US" altLang="en-US" sz="1200" dirty="0"/>
              <a:t>     crosswordheaven.com/clues/lab-or-</a:t>
            </a:r>
            <a:r>
              <a:rPr lang="en-US" altLang="en-US" sz="1200" dirty="0" err="1"/>
              <a:t>peke</a:t>
            </a:r>
            <a:endParaRPr lang="en-US" altLang="en-US" sz="1200" dirty="0"/>
          </a:p>
          <a:p>
            <a:pPr eaLnBrk="1"/>
            <a:r>
              <a:rPr lang="en-US" altLang="en-US" sz="1200" dirty="0"/>
              <a:t>Loaf, with "it" crosswordheaven.com/clues/loaf-with-it</a:t>
            </a:r>
          </a:p>
          <a:p>
            <a:pPr eaLnBrk="1"/>
            <a:r>
              <a:rPr lang="en-US" altLang="en-US" sz="1200" dirty="0"/>
              <a:t>Man's best friend       crosswordheaven.com/clues/mans-best-friend</a:t>
            </a:r>
          </a:p>
          <a:p>
            <a:pPr eaLnBrk="1"/>
            <a:r>
              <a:rPr lang="en-US" altLang="en-US" sz="1200" dirty="0"/>
              <a:t>Spaniel or setter       crosswordheaven.com/clues/spaniel-or-setter</a:t>
            </a:r>
          </a:p>
          <a:p>
            <a:pPr eaLnBrk="1"/>
            <a:r>
              <a:rPr lang="en-US" altLang="en-US" sz="1200" dirty="0"/>
              <a:t>''Man's best friend''   crosswordheaven.com/clues/mans-best-friend</a:t>
            </a:r>
          </a:p>
          <a:p>
            <a:pPr eaLnBrk="1"/>
            <a:r>
              <a:rPr lang="en-US" altLang="en-US" sz="1200" dirty="0" err="1"/>
              <a:t>Weimaraner</a:t>
            </a:r>
            <a:r>
              <a:rPr lang="en-US" altLang="en-US" sz="1200" dirty="0"/>
              <a:t> or Pomeranian        crosswordheaven.com/clues/</a:t>
            </a:r>
            <a:r>
              <a:rPr lang="en-US" altLang="en-US" sz="1200" dirty="0" err="1"/>
              <a:t>weimaraner</a:t>
            </a:r>
            <a:r>
              <a:rPr lang="en-US" altLang="en-US" sz="1200" dirty="0"/>
              <a:t>-or-</a:t>
            </a:r>
            <a:r>
              <a:rPr lang="en-US" altLang="en-US" sz="1200" dirty="0" err="1"/>
              <a:t>pomeranian</a:t>
            </a:r>
            <a:endParaRPr lang="en-US" altLang="en-US" sz="1200" dirty="0"/>
          </a:p>
          <a:p>
            <a:pPr eaLnBrk="1"/>
            <a:r>
              <a:rPr lang="en-US" altLang="en-US" sz="1200" dirty="0"/>
              <a:t>Pluto or </a:t>
            </a:r>
            <a:r>
              <a:rPr lang="en-US" altLang="en-US" sz="1200" dirty="0" err="1"/>
              <a:t>Pongo</a:t>
            </a:r>
            <a:r>
              <a:rPr lang="en-US" altLang="en-US" sz="1200" dirty="0"/>
              <a:t>  crosswordheaven.com/clues/</a:t>
            </a:r>
            <a:r>
              <a:rPr lang="en-US" altLang="en-US" sz="1200" dirty="0" err="1"/>
              <a:t>pluto</a:t>
            </a:r>
            <a:r>
              <a:rPr lang="en-US" altLang="en-US" sz="1200" dirty="0"/>
              <a:t>-or-</a:t>
            </a:r>
            <a:r>
              <a:rPr lang="en-US" altLang="en-US" sz="1200" dirty="0" err="1"/>
              <a:t>pongo</a:t>
            </a:r>
            <a:endParaRPr lang="en-US" altLang="en-US" sz="1200" dirty="0"/>
          </a:p>
          <a:p>
            <a:pPr eaLnBrk="1"/>
            <a:r>
              <a:rPr lang="en-US" altLang="en-US" sz="1200" dirty="0"/>
              <a:t>Fetching one    crosswordheaven.com/clues/fetching-one</a:t>
            </a:r>
          </a:p>
          <a:p>
            <a:pPr eaLnBrk="1"/>
            <a:r>
              <a:rPr lang="en-US" altLang="en-US" sz="1200" dirty="0"/>
              <a:t>Boxer that can lick anyone?     crosswordheaven.com/clues/boxer-that-can-lick-anyone</a:t>
            </a:r>
          </a:p>
          <a:p>
            <a:pPr eaLnBrk="1"/>
            <a:r>
              <a:rPr lang="en-US" altLang="en-US" sz="1200" dirty="0"/>
              <a:t>''A ___ of Flanders''   crosswordheaven.com/clues/a-___-of-</a:t>
            </a:r>
            <a:r>
              <a:rPr lang="en-US" altLang="en-US" sz="1200" dirty="0" err="1"/>
              <a:t>flanders</a:t>
            </a:r>
            <a:endParaRPr lang="en-US" altLang="en-US" sz="1200" dirty="0"/>
          </a:p>
          <a:p>
            <a:pPr eaLnBrk="1"/>
            <a:r>
              <a:rPr lang="en-US" altLang="en-US" sz="1200" dirty="0"/>
              <a:t>Every one has its day   crosswordheaven.com/clues/every-one-has-its-day</a:t>
            </a:r>
          </a:p>
          <a:p>
            <a:pPr eaLnBrk="1"/>
            <a:r>
              <a:rPr lang="en-US" altLang="en-US" sz="1200" dirty="0"/>
              <a:t>Basenji, for one        crosswordheaven.com/clues/basenji-for-one</a:t>
            </a:r>
          </a:p>
          <a:p>
            <a:pPr eaLnBrk="1"/>
            <a:r>
              <a:rPr lang="en-US" altLang="en-US" sz="1200" dirty="0"/>
              <a:t>Lady or Beethoven       crosswordheaven.com/clues/lady-or-</a:t>
            </a:r>
            <a:r>
              <a:rPr lang="en-US" altLang="en-US" sz="1200" dirty="0" err="1"/>
              <a:t>beethoven</a:t>
            </a:r>
            <a:endParaRPr lang="en-US" altLang="en-US" sz="1200" dirty="0"/>
          </a:p>
          <a:p>
            <a:pPr eaLnBrk="1"/>
            <a:r>
              <a:rPr lang="en-US" altLang="en-US" sz="1200" dirty="0"/>
              <a:t>Bone exhumer    crosswordheaven.com/clues/bone-exhumer</a:t>
            </a:r>
          </a:p>
          <a:p>
            <a:pPr eaLnBrk="1"/>
            <a:r>
              <a:rPr lang="en-US" altLang="en-US" sz="1200" dirty="0"/>
              <a:t>"Every ___ has his day" crosswordheaven.com/clues/every-___-has-his-day</a:t>
            </a:r>
          </a:p>
        </p:txBody>
      </p:sp>
    </p:spTree>
    <p:extLst>
      <p:ext uri="{BB962C8B-B14F-4D97-AF65-F5344CB8AC3E}">
        <p14:creationId xmlns:p14="http://schemas.microsoft.com/office/powerpoint/2010/main" val="35788608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1485037" y="83169"/>
            <a:ext cx="6170688" cy="4513794"/>
          </a:xfrm>
        </p:spPr>
        <p:txBody>
          <a:bodyPr>
            <a:normAutofit/>
          </a:bodyPr>
          <a:lstStyle/>
          <a:p>
            <a:pPr eaLnBrk="1"/>
            <a:r>
              <a:rPr lang="en-US" altLang="en-US" sz="1200" dirty="0"/>
              <a:t>Friend of the man?      crosswordheaven.com/clues/friend-of-the-man</a:t>
            </a:r>
          </a:p>
          <a:p>
            <a:pPr eaLnBrk="1"/>
            <a:r>
              <a:rPr lang="en-US" altLang="en-US" sz="1200" dirty="0"/>
              <a:t>111 Across, e.g.        crosswordheaven.com/clues/111-across-eg</a:t>
            </a:r>
          </a:p>
          <a:p>
            <a:pPr eaLnBrk="1"/>
            <a:r>
              <a:rPr lang="en-US" altLang="en-US" sz="1200" dirty="0"/>
              <a:t>Setter or shepherd, e.g.        crosswordheaven.com/clues/setter-or-shepherd-</a:t>
            </a:r>
            <a:r>
              <a:rPr lang="en-US" altLang="en-US" sz="1200" dirty="0" err="1"/>
              <a:t>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Trail   crosswordheaven.com/clues/trail</a:t>
            </a:r>
          </a:p>
          <a:p>
            <a:pPr eaLnBrk="1"/>
            <a:r>
              <a:rPr lang="en-US" altLang="en-US" sz="1200" dirty="0"/>
              <a:t>Cat chaser      crosswordheaven.com/clues/cat-chaser</a:t>
            </a:r>
          </a:p>
          <a:p>
            <a:pPr eaLnBrk="1"/>
            <a:r>
              <a:rPr lang="en-US" altLang="en-US" sz="1200" dirty="0"/>
              <a:t>Snoopy, for one crosswordheaven.com/clues/snoopy-for-one</a:t>
            </a:r>
          </a:p>
          <a:p>
            <a:pPr eaLnBrk="1"/>
            <a:r>
              <a:rPr lang="en-US" altLang="en-US" sz="1200" dirty="0"/>
              <a:t>Flop    crosswordheaven.com/clues/flop</a:t>
            </a:r>
          </a:p>
          <a:p>
            <a:pPr eaLnBrk="1"/>
            <a:r>
              <a:rPr lang="en-US" altLang="en-US" sz="1200" dirty="0"/>
              <a:t>Closely follow  crosswordheaven.com/clues/closely-follow</a:t>
            </a:r>
          </a:p>
          <a:p>
            <a:pPr eaLnBrk="1"/>
            <a:r>
              <a:rPr lang="en-US" altLang="en-US" sz="1200" dirty="0"/>
              <a:t>"A ___ of Flanders"     crosswordheaven.com/clues/a-___-of-</a:t>
            </a:r>
            <a:r>
              <a:rPr lang="en-US" altLang="en-US" sz="1200" dirty="0" err="1"/>
              <a:t>flanders</a:t>
            </a:r>
            <a:endParaRPr lang="en-US" altLang="en-US" sz="1200" dirty="0"/>
          </a:p>
          <a:p>
            <a:pPr eaLnBrk="1"/>
            <a:r>
              <a:rPr lang="en-US" altLang="en-US" sz="1200" dirty="0"/>
              <a:t>Corgi or collie crosswordheaven.com/clues/corgi-or-collie</a:t>
            </a:r>
          </a:p>
          <a:p>
            <a:pPr eaLnBrk="1"/>
            <a:r>
              <a:rPr lang="en-US" altLang="en-US" sz="1200" dirty="0" err="1"/>
              <a:t>Benji</a:t>
            </a:r>
            <a:r>
              <a:rPr lang="en-US" altLang="en-US" sz="1200" dirty="0"/>
              <a:t>, or a Basenji     crosswordheaven.com/clues/</a:t>
            </a:r>
            <a:r>
              <a:rPr lang="en-US" altLang="en-US" sz="1200" dirty="0" err="1"/>
              <a:t>benji</a:t>
            </a:r>
            <a:r>
              <a:rPr lang="en-US" altLang="en-US" sz="1200" dirty="0"/>
              <a:t>-or-a-basenji</a:t>
            </a:r>
          </a:p>
          <a:p>
            <a:pPr eaLnBrk="1"/>
            <a:r>
              <a:rPr lang="en-US" altLang="en-US" sz="1200" dirty="0" err="1"/>
              <a:t>Malinois</a:t>
            </a:r>
            <a:r>
              <a:rPr lang="en-US" altLang="en-US" sz="1200" dirty="0"/>
              <a:t> or Malamute    crosswordheaven.com/clues/</a:t>
            </a:r>
            <a:r>
              <a:rPr lang="en-US" altLang="en-US" sz="1200" dirty="0" err="1"/>
              <a:t>malinois</a:t>
            </a:r>
            <a:r>
              <a:rPr lang="en-US" altLang="en-US" sz="1200" dirty="0"/>
              <a:t>-or-malamute</a:t>
            </a:r>
          </a:p>
          <a:p>
            <a:pPr eaLnBrk="1"/>
            <a:r>
              <a:rPr lang="en-US" altLang="en-US" sz="1200" dirty="0"/>
              <a:t>Inferior item   crosswordheaven.com/clues/inferior-item</a:t>
            </a:r>
          </a:p>
          <a:p>
            <a:pPr eaLnBrk="1"/>
            <a:r>
              <a:rPr lang="en-US" altLang="en-US" sz="1200" dirty="0" err="1"/>
              <a:t>Marmaduke</a:t>
            </a:r>
            <a:r>
              <a:rPr lang="en-US" altLang="en-US" sz="1200" dirty="0"/>
              <a:t>, e.g. crosswordheaven.com/clues/</a:t>
            </a:r>
            <a:r>
              <a:rPr lang="en-US" altLang="en-US" sz="1200" dirty="0" err="1"/>
              <a:t>marmaduke-eg</a:t>
            </a:r>
            <a:endParaRPr lang="en-US" altLang="en-US" sz="1200" dirty="0"/>
          </a:p>
          <a:p>
            <a:pPr eaLnBrk="1"/>
            <a:r>
              <a:rPr lang="en-US" altLang="en-US" sz="1200" dirty="0"/>
              <a:t>Poodle, e.g.    crosswordheaven.com/clues/poodle-</a:t>
            </a:r>
            <a:r>
              <a:rPr lang="en-US" altLang="en-US" sz="1200" dirty="0" err="1"/>
              <a:t>eg</a:t>
            </a:r>
            <a:endParaRPr lang="en-US" altLang="en-US" sz="1200" dirty="0"/>
          </a:p>
          <a:p>
            <a:pPr eaLnBrk="1"/>
            <a:r>
              <a:rPr lang="en-US" altLang="en-US" sz="1200" dirty="0" err="1"/>
              <a:t>Homie</a:t>
            </a:r>
            <a:r>
              <a:rPr lang="en-US" altLang="en-US" sz="1200" dirty="0"/>
              <a:t>   crosswordheaven.com/clues/</a:t>
            </a:r>
            <a:r>
              <a:rPr lang="en-US" altLang="en-US" sz="1200" dirty="0" err="1"/>
              <a:t>homie</a:t>
            </a:r>
            <a:endParaRPr lang="en-US" altLang="en-US" sz="1200" dirty="0"/>
          </a:p>
          <a:p>
            <a:pPr eaLnBrk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20528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47" y="666431"/>
            <a:ext cx="4828107" cy="38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9001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42612</TotalTime>
  <Words>5109</Words>
  <Application>Microsoft Office PowerPoint</Application>
  <PresentationFormat>On-screen Show (16:9)</PresentationFormat>
  <Paragraphs>1223</Paragraphs>
  <Slides>114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31" baseType="lpstr">
      <vt:lpstr>Microsoft YaHei</vt:lpstr>
      <vt:lpstr>MS PGothic</vt:lpstr>
      <vt:lpstr>宋体</vt:lpstr>
      <vt:lpstr>Arial</vt:lpstr>
      <vt:lpstr>Burnstown Dam</vt:lpstr>
      <vt:lpstr>Calibri</vt:lpstr>
      <vt:lpstr>Courier New</vt:lpstr>
      <vt:lpstr>Georgia</vt:lpstr>
      <vt:lpstr>Lucida Grande</vt:lpstr>
      <vt:lpstr>Microsoft Sans Serif</vt:lpstr>
      <vt:lpstr>Monotype Corsiva</vt:lpstr>
      <vt:lpstr>Rockwell Extra Bold</vt:lpstr>
      <vt:lpstr>Tahoma</vt:lpstr>
      <vt:lpstr>Times New Roman</vt:lpstr>
      <vt:lpstr>Wingdings</vt:lpstr>
      <vt:lpstr>UM-coursera-052814</vt:lpstr>
      <vt:lpstr>Custom Design</vt:lpstr>
      <vt:lpstr>AI</vt:lpstr>
      <vt:lpstr>Artificial Intelligence</vt:lpstr>
      <vt:lpstr>Outline</vt:lpstr>
      <vt:lpstr>Sudoku</vt:lpstr>
      <vt:lpstr>Sudoku</vt:lpstr>
      <vt:lpstr>Sudoku Links</vt:lpstr>
      <vt:lpstr>Constraint satisfaction problems (CSPs)</vt:lpstr>
      <vt:lpstr>Another foreign trip</vt:lpstr>
      <vt:lpstr>PowerPoint Presentation</vt:lpstr>
      <vt:lpstr>PowerPoint Presentation</vt:lpstr>
      <vt:lpstr>Example: Map Coloring</vt:lpstr>
      <vt:lpstr>Example: Map Coloring</vt:lpstr>
      <vt:lpstr>Constraint graph</vt:lpstr>
      <vt:lpstr>Varieties of CSPs</vt:lpstr>
      <vt:lpstr>Varieties of constraints</vt:lpstr>
      <vt:lpstr>Puzzle</vt:lpstr>
      <vt:lpstr>Example: Cryptarithmetic</vt:lpstr>
      <vt:lpstr>Solution</vt:lpstr>
      <vt:lpstr>Real-world CSPs</vt:lpstr>
      <vt:lpstr>State-based models</vt:lpstr>
      <vt:lpstr>Standard search formulation (incremental)</vt:lpstr>
      <vt:lpstr>PowerPoint Presentation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Arc consistency</vt:lpstr>
      <vt:lpstr>Arc consistency</vt:lpstr>
      <vt:lpstr>Arc consistency</vt:lpstr>
      <vt:lpstr>Arc consistency</vt:lpstr>
      <vt:lpstr>Arc consistency algorithm AC-3</vt:lpstr>
      <vt:lpstr>Local search for CSPs</vt:lpstr>
      <vt:lpstr>Example: 4-Queens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PowerPoint Presentation</vt:lpstr>
      <vt:lpstr>Simple csp example</vt:lpstr>
      <vt:lpstr>PowerPoint Presentation</vt:lpstr>
      <vt:lpstr>Crossword puzzles</vt:lpstr>
      <vt:lpstr>PowerPoint Presentation</vt:lpstr>
      <vt:lpstr>PowerPoint Presentation</vt:lpstr>
      <vt:lpstr>Word 1</vt:lpstr>
      <vt:lpstr>Words 2 and 3</vt:lpstr>
      <vt:lpstr>Evaluation</vt:lpstr>
      <vt:lpstr>Crossword clues</vt:lpstr>
      <vt:lpstr>Crossword clues</vt:lpstr>
      <vt:lpstr>Crossword clues</vt:lpstr>
      <vt:lpstr>Crossword clues</vt:lpstr>
      <vt:lpstr>Crossword clues</vt:lpstr>
      <vt:lpstr>Constraint Satisfaction Problem</vt:lpstr>
      <vt:lpstr>For the Crosswords Problem</vt:lpstr>
      <vt:lpstr>Minimum Conflicts Heuristic</vt:lpstr>
      <vt:lpstr>What to do with conflicts?</vt:lpstr>
      <vt:lpstr>A crossword puzzle CSP</vt:lpstr>
      <vt:lpstr>Solving the crossword puzzle</vt:lpstr>
      <vt:lpstr>Dr. Fill Procedure 6.4</vt:lpstr>
      <vt:lpstr>Postprocessing</vt:lpstr>
      <vt:lpstr>PowerPoint Presentation</vt:lpstr>
      <vt:lpstr>PowerPoint Presentation</vt:lpstr>
      <vt:lpstr>Solving a crossword CSP</vt:lpstr>
      <vt:lpstr>PowerPoint Presentation</vt:lpstr>
      <vt:lpstr>PowerPoint Presentation</vt:lpstr>
      <vt:lpstr>Crossword puzzles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DOG?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Dr. Fill</vt:lpstr>
      <vt:lpstr>Beam Search</vt:lpstr>
      <vt:lpstr>PowerPoint Presentation</vt:lpstr>
      <vt:lpstr>PowerPoint Presentation</vt:lpstr>
      <vt:lpstr>Linear programs: example</vt:lpstr>
      <vt:lpstr>Solving the linear program graphically</vt:lpstr>
      <vt:lpstr>Modified LP</vt:lpstr>
      <vt:lpstr>Integer (linear) program</vt:lpstr>
      <vt:lpstr>Mixed integer (linear) program</vt:lpstr>
      <vt:lpstr>Solving linear/integer programs</vt:lpstr>
      <vt:lpstr>Satisfiability as an integer program</vt:lpstr>
      <vt:lpstr>Solving the integer program with DFS branch and bound</vt:lpstr>
      <vt:lpstr>Again with a more fortunate choice</vt:lpstr>
      <vt:lpstr>Summary</vt:lpstr>
      <vt:lpstr>AI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506</cp:revision>
  <dcterms:created xsi:type="dcterms:W3CDTF">2014-05-29T18:54:38Z</dcterms:created>
  <dcterms:modified xsi:type="dcterms:W3CDTF">2017-09-15T22:31:50Z</dcterms:modified>
</cp:coreProperties>
</file>