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37"/>
  </p:notesMasterIdLst>
  <p:sldIdLst>
    <p:sldId id="616" r:id="rId3"/>
    <p:sldId id="882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895" r:id="rId16"/>
    <p:sldId id="894" r:id="rId17"/>
    <p:sldId id="896" r:id="rId18"/>
    <p:sldId id="982" r:id="rId19"/>
    <p:sldId id="897" r:id="rId20"/>
    <p:sldId id="898" r:id="rId21"/>
    <p:sldId id="899" r:id="rId22"/>
    <p:sldId id="900" r:id="rId23"/>
    <p:sldId id="901" r:id="rId24"/>
    <p:sldId id="902" r:id="rId25"/>
    <p:sldId id="903" r:id="rId26"/>
    <p:sldId id="904" r:id="rId27"/>
    <p:sldId id="905" r:id="rId28"/>
    <p:sldId id="906" r:id="rId29"/>
    <p:sldId id="907" r:id="rId30"/>
    <p:sldId id="908" r:id="rId31"/>
    <p:sldId id="909" r:id="rId32"/>
    <p:sldId id="910" r:id="rId33"/>
    <p:sldId id="992" r:id="rId34"/>
    <p:sldId id="993" r:id="rId35"/>
    <p:sldId id="981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74C"/>
    <a:srgbClr val="00194C"/>
    <a:srgbClr val="9565E8"/>
    <a:srgbClr val="FDC227"/>
    <a:srgbClr val="5C8900"/>
    <a:srgbClr val="011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399" autoAdjust="0"/>
  </p:normalViewPr>
  <p:slideViewPr>
    <p:cSldViewPr snapToGrid="0" snapToObjects="1">
      <p:cViewPr varScale="1">
        <p:scale>
          <a:sx n="148" d="100"/>
          <a:sy n="148" d="100"/>
        </p:scale>
        <p:origin x="2166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-11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1D3C-003D-4837-A496-9A32CDA8003A}" type="datetimeFigureOut">
              <a:rPr lang="en-US" smtClean="0"/>
              <a:pPr/>
              <a:t>9/26/2017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9D11D-5857-48CF-ABB8-89B8AC9FD0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54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8B7E2DC-0652-4212-98A7-227B56DDEDDF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5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457" y="1163102"/>
            <a:ext cx="8535737" cy="1537285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>
            <a:lvl1pPr>
              <a:defRPr sz="4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5352" y="2914650"/>
            <a:ext cx="7533105" cy="1314450"/>
          </a:xfrm>
        </p:spPr>
        <p:txBody>
          <a:bodyPr>
            <a:normAutofit/>
          </a:bodyPr>
          <a:lstStyle>
            <a:lvl1pPr marL="0" indent="0" algn="ctr">
              <a:buNone/>
              <a:defRPr sz="3100" b="1" i="1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68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 userDrawn="1"/>
        </p:nvSpPr>
        <p:spPr bwMode="auto">
          <a:xfrm>
            <a:off x="6934200" y="4914901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585858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icrosoft Sans Serif" pitchFamily="34" charset="0"/>
                <a:ea typeface="+mn-ea"/>
                <a:cs typeface="Microsoft Sans Serif" pitchFamily="34" charset="0"/>
              </a:defRPr>
            </a:lvl9pPr>
          </a:lstStyle>
          <a:p>
            <a:pPr defTabSz="914400"/>
            <a:fld id="{68E5426F-3220-4789-9DBA-7F03363D73F4}" type="slidenum">
              <a:rPr lang="en-US" smtClean="0"/>
              <a:pPr defTabSz="91440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629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392471"/>
            <a:ext cx="8432800" cy="701843"/>
          </a:xfrm>
          <a:prstGeom prst="rect">
            <a:avLst/>
          </a:prstGeom>
        </p:spPr>
        <p:txBody>
          <a:bodyPr/>
          <a:lstStyle>
            <a:lvl1pPr>
              <a:defRPr sz="3500" b="1" i="0" cap="none"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Georgia"/>
                <a:cs typeface="Georgia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1753"/>
            <a:ext cx="8229600" cy="27029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67" y="768685"/>
            <a:ext cx="8662737" cy="1021556"/>
          </a:xfrm>
          <a:prstGeom prst="rect">
            <a:avLst/>
          </a:prstGeom>
        </p:spPr>
        <p:txBody>
          <a:bodyPr anchor="t"/>
          <a:lstStyle>
            <a:lvl1pPr algn="ctr">
              <a:defRPr sz="3500" b="0" cap="none">
                <a:solidFill>
                  <a:srgbClr val="011C3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767263"/>
            <a:ext cx="7772400" cy="537912"/>
          </a:xfrm>
        </p:spPr>
        <p:txBody>
          <a:bodyPr anchor="b">
            <a:normAutofit/>
          </a:bodyPr>
          <a:lstStyle>
            <a:lvl1pPr marL="0" indent="0" algn="ctr">
              <a:buNone/>
              <a:defRPr sz="2400">
                <a:solidFill>
                  <a:srgbClr val="FDC227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97979"/>
            <a:ext cx="8229600" cy="70217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1600" b="0" i="0">
                <a:latin typeface="Lucida Grande"/>
                <a:cs typeface="Lucida Grande"/>
              </a:defRPr>
            </a:lvl2pPr>
            <a:lvl3pPr>
              <a:defRPr sz="1600" b="0" i="0">
                <a:latin typeface="Lucida Grande"/>
                <a:cs typeface="Lucida Grande"/>
              </a:defRPr>
            </a:lvl3pPr>
            <a:lvl4pPr>
              <a:defRPr sz="1600" b="0" i="0">
                <a:latin typeface="Lucida Grande"/>
                <a:cs typeface="Lucida Grande"/>
              </a:defRPr>
            </a:lvl4pPr>
            <a:lvl5pPr>
              <a:defRPr sz="1600" b="0" i="0">
                <a:latin typeface="Lucida Grande"/>
                <a:cs typeface="Lucida Grand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613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2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 i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105"/>
            <a:ext cx="4040188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0">
                <a:solidFill>
                  <a:srgbClr val="FDC227"/>
                </a:solidFill>
                <a:effectLst/>
                <a:latin typeface="Lucida Grande"/>
                <a:cs typeface="Lucida Grande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8105"/>
            <a:ext cx="4041775" cy="2963466"/>
          </a:xfrm>
        </p:spPr>
        <p:txBody>
          <a:bodyPr/>
          <a:lstStyle>
            <a:lvl1pPr>
              <a:defRPr sz="1800">
                <a:latin typeface="Lucida Grande"/>
                <a:cs typeface="Lucida Grande"/>
              </a:defRPr>
            </a:lvl1pPr>
            <a:lvl2pPr>
              <a:defRPr sz="1600">
                <a:latin typeface="Lucida Grande"/>
                <a:cs typeface="Lucida Grande"/>
              </a:defRPr>
            </a:lvl2pPr>
            <a:lvl3pPr>
              <a:defRPr sz="1600">
                <a:latin typeface="Lucida Grande"/>
                <a:cs typeface="Lucida Grande"/>
              </a:defRPr>
            </a:lvl3pPr>
            <a:lvl4pPr>
              <a:defRPr sz="1600">
                <a:latin typeface="Lucida Grande"/>
                <a:cs typeface="Lucida Grande"/>
              </a:defRPr>
            </a:lvl4pPr>
            <a:lvl5pPr>
              <a:defRPr sz="1600">
                <a:latin typeface="Lucida Grande"/>
                <a:cs typeface="Lucida Grande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8368"/>
            <a:ext cx="8229600" cy="689722"/>
          </a:xfrm>
          <a:prstGeom prst="rect">
            <a:avLst/>
          </a:prstGeom>
        </p:spPr>
        <p:txBody>
          <a:bodyPr/>
          <a:lstStyle>
            <a:lvl1pPr>
              <a:defRPr sz="3000" b="0" i="0" cap="none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9" y="500094"/>
            <a:ext cx="3008313" cy="696593"/>
          </a:xfrm>
          <a:prstGeom prst="rect">
            <a:avLst/>
          </a:prstGeom>
        </p:spPr>
        <p:txBody>
          <a:bodyPr anchor="b"/>
          <a:lstStyle>
            <a:lvl1pPr algn="l">
              <a:defRPr sz="2000" b="0" i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00076"/>
            <a:ext cx="5111750" cy="4214891"/>
          </a:xfrm>
        </p:spPr>
        <p:txBody>
          <a:bodyPr/>
          <a:lstStyle>
            <a:lvl1pPr>
              <a:defRPr sz="2800" b="0" i="0">
                <a:solidFill>
                  <a:srgbClr val="FDC227"/>
                </a:solidFill>
                <a:latin typeface="Lucida Grande"/>
                <a:cs typeface="Lucida Grande"/>
              </a:defRPr>
            </a:lvl1pPr>
            <a:lvl2pPr>
              <a:defRPr sz="2800" b="0" i="0">
                <a:latin typeface="Lucida Grande"/>
                <a:cs typeface="Lucida Grande"/>
              </a:defRPr>
            </a:lvl2pPr>
            <a:lvl3pPr>
              <a:defRPr sz="2400" b="0" i="0">
                <a:latin typeface="Lucida Grande"/>
                <a:cs typeface="Lucida Grande"/>
              </a:defRPr>
            </a:lvl3pPr>
            <a:lvl4pPr>
              <a:defRPr sz="2000" b="0" i="0">
                <a:latin typeface="Lucida Grande"/>
                <a:cs typeface="Lucida Grande"/>
              </a:defRPr>
            </a:lvl4pPr>
            <a:lvl5pPr>
              <a:defRPr sz="2000" b="0" i="0">
                <a:latin typeface="Lucida Grande"/>
                <a:cs typeface="Lucida Grande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9" y="1196652"/>
            <a:ext cx="3008313" cy="3518297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0">
                <a:solidFill>
                  <a:srgbClr val="011C3C"/>
                </a:solidFill>
                <a:latin typeface="Lucida Grande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52"/>
            <a:ext cx="5486400" cy="603647"/>
          </a:xfrm>
        </p:spPr>
        <p:txBody>
          <a:bodyPr/>
          <a:lstStyle>
            <a:lvl1pPr marL="0" indent="0">
              <a:buNone/>
              <a:defRPr sz="1400" b="0" i="0">
                <a:solidFill>
                  <a:srgbClr val="7F7F7F"/>
                </a:solidFill>
                <a:latin typeface="Lucida Grande"/>
                <a:cs typeface="Lucida Grande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500" kern="1200">
          <a:solidFill>
            <a:srgbClr val="011C3C"/>
          </a:solidFill>
          <a:latin typeface="Lucida Grande"/>
          <a:ea typeface="+mn-ea"/>
          <a:cs typeface="Lucida Grande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200" kern="1200">
          <a:solidFill>
            <a:schemeClr val="bg2">
              <a:lumMod val="50000"/>
            </a:schemeClr>
          </a:solidFill>
          <a:latin typeface="Lucida Grande"/>
          <a:ea typeface="+mn-ea"/>
          <a:cs typeface="Lucida Grand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 userDrawn="1"/>
        </p:nvSpPr>
        <p:spPr bwMode="auto">
          <a:xfrm>
            <a:off x="0" y="4857750"/>
            <a:ext cx="9144000" cy="28575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76" y="228601"/>
            <a:ext cx="9140825" cy="802481"/>
          </a:xfrm>
          <a:prstGeom prst="rect">
            <a:avLst/>
          </a:prstGeom>
          <a:solidFill>
            <a:srgbClr val="005594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848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4629150"/>
            <a:ext cx="1981200" cy="12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4902994"/>
            <a:ext cx="2133600" cy="18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85858"/>
                </a:solidFill>
                <a:latin typeface="Arial" charset="0"/>
                <a:cs typeface="Arial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0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xStyles>
    <p:titleStyle>
      <a:lvl1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2pPr>
      <a:lvl3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3pPr>
      <a:lvl4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4pPr>
      <a:lvl5pPr marL="347663" indent="-347663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5pPr>
      <a:lvl6pPr marL="8048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6pPr>
      <a:lvl7pPr marL="12620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7pPr>
      <a:lvl8pPr marL="17192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8pPr>
      <a:lvl9pPr marL="2176463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Microsoft Sans Serif" pitchFamily="34" charset="0"/>
          <a:cs typeface="Microsoft Sans Serif" pitchFamily="34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FF6600"/>
        </a:buClr>
        <a:buSzPct val="125000"/>
        <a:buFont typeface="Wingdings" pitchFamily="2" charset="2"/>
        <a:buChar char="§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125000"/>
        <a:buFont typeface="Wingdings" pitchFamily="2" charset="2"/>
        <a:buChar char="§"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CC00"/>
        </a:buClr>
        <a:buSzPct val="125000"/>
        <a:buFont typeface="Wingdings" pitchFamily="2" charset="2"/>
        <a:buChar char="§"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FF66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6E00"/>
        </a:buClr>
        <a:buSzPct val="12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attleshiponline.org/" TargetMode="External"/><Relationship Id="rId2" Type="http://schemas.openxmlformats.org/officeDocument/2006/relationships/hyperlink" Target="http://minesweeperonlin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55162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641" y="973315"/>
            <a:ext cx="4014882" cy="402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855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096" y="1041568"/>
            <a:ext cx="3759316" cy="375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613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640" y="961677"/>
            <a:ext cx="4013241" cy="3999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0547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727" y="1017346"/>
            <a:ext cx="3928918" cy="3942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9407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973" y="987548"/>
            <a:ext cx="3860968" cy="3867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61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9443" y="1023400"/>
            <a:ext cx="3972911" cy="3939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473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475" y="999413"/>
            <a:ext cx="4006302" cy="4013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5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030" y="179173"/>
            <a:ext cx="6376006" cy="4794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982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Logic in general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6624"/>
            <a:ext cx="8229600" cy="373632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Logics</a:t>
            </a:r>
            <a:r>
              <a:rPr lang="en-US" altLang="en-US" sz="2400" dirty="0"/>
              <a:t> are formal languages for representing information such that conclusions can be drawn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Syntax</a:t>
            </a:r>
            <a:r>
              <a:rPr lang="en-US" altLang="en-US" sz="2400" dirty="0"/>
              <a:t> defines the sentences in the language</a:t>
            </a:r>
          </a:p>
          <a:p>
            <a:pPr>
              <a:lnSpc>
                <a:spcPct val="110000"/>
              </a:lnSpc>
            </a:pPr>
            <a:r>
              <a:rPr lang="en-US" altLang="en-US" sz="2400" dirty="0">
                <a:solidFill>
                  <a:schemeClr val="accent2"/>
                </a:solidFill>
              </a:rPr>
              <a:t>Semantics</a:t>
            </a:r>
            <a:r>
              <a:rPr lang="en-US" altLang="en-US" sz="2400" dirty="0"/>
              <a:t> define the "meaning" of sentences;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i.e., define </a:t>
            </a:r>
            <a:r>
              <a:rPr lang="en-US" altLang="en-US" sz="2000" dirty="0">
                <a:solidFill>
                  <a:schemeClr val="accent2"/>
                </a:solidFill>
              </a:rPr>
              <a:t>truth</a:t>
            </a:r>
            <a:r>
              <a:rPr lang="en-US" altLang="en-US" sz="2000" dirty="0"/>
              <a:t> of a sentence in a world</a:t>
            </a:r>
          </a:p>
          <a:p>
            <a:pPr lvl="1">
              <a:lnSpc>
                <a:spcPct val="110000"/>
              </a:lnSpc>
            </a:pP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E.g., the language of arithmetic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x+2 ≥ y is a sentence; x2+y &gt; is not a sentence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x+2 ≥ y is true 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the number x+2 is no less than the number y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x+2 ≥ y is true in a world where x = 7, y = 1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x+2 ≥ y is false in a world where x = 0, y = 6</a:t>
            </a:r>
          </a:p>
        </p:txBody>
      </p:sp>
    </p:spTree>
    <p:extLst>
      <p:ext uri="{BB962C8B-B14F-4D97-AF65-F5344CB8AC3E}">
        <p14:creationId xmlns:p14="http://schemas.microsoft.com/office/powerpoint/2010/main" val="10016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4515"/>
            <a:ext cx="8229600" cy="366365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800" dirty="0">
                <a:solidFill>
                  <a:schemeClr val="accent2"/>
                </a:solidFill>
              </a:rPr>
              <a:t>Entailment</a:t>
            </a:r>
            <a:r>
              <a:rPr lang="en-US" altLang="en-US" sz="2800" dirty="0"/>
              <a:t> means that one thing </a:t>
            </a:r>
            <a:r>
              <a:rPr lang="en-US" altLang="en-US" sz="2800" dirty="0">
                <a:solidFill>
                  <a:srgbClr val="FF0000"/>
                </a:solidFill>
              </a:rPr>
              <a:t>follows from </a:t>
            </a:r>
            <a:r>
              <a:rPr lang="en-US" altLang="en-US" sz="2800" dirty="0"/>
              <a:t>another
	KB </a:t>
            </a:r>
            <a:r>
              <a:rPr lang="en-US" altLang="en-US" sz="2800" dirty="0">
                <a:cs typeface="Arial" charset="0"/>
              </a:rPr>
              <a:t>╞</a:t>
            </a:r>
            <a:r>
              <a:rPr lang="en-US" altLang="en-US" sz="2800" dirty="0"/>
              <a:t> </a:t>
            </a:r>
            <a:r>
              <a:rPr lang="el-GR" altLang="en-US" sz="2800" dirty="0">
                <a:cs typeface="Arial" charset="0"/>
              </a:rPr>
              <a:t>α</a:t>
            </a:r>
            <a:endParaRPr lang="en-US" altLang="en-US" sz="2800" dirty="0"/>
          </a:p>
          <a:p>
            <a:pPr>
              <a:lnSpc>
                <a:spcPct val="110000"/>
              </a:lnSpc>
            </a:pPr>
            <a:r>
              <a:rPr lang="en-US" altLang="en-US" sz="2800" dirty="0"/>
              <a:t>Knowledge base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entails sentence α if and only if α is true in all worlds where </a:t>
            </a:r>
            <a:r>
              <a:rPr lang="en-US" altLang="en-US" sz="2800" i="1" dirty="0"/>
              <a:t>KB</a:t>
            </a:r>
            <a:r>
              <a:rPr lang="en-US" altLang="en-US" sz="2800" dirty="0"/>
              <a:t> is true</a:t>
            </a:r>
            <a:endParaRPr lang="en-US" altLang="en-US" sz="1800" dirty="0"/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E.g., the KB containing “the Giants won” and “the Reds won” entails “Either the Giants won or the Reds won”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x+y</a:t>
            </a:r>
            <a:r>
              <a:rPr lang="en-US" altLang="en-US" sz="2400" dirty="0"/>
              <a:t> = 4 entails  4 = </a:t>
            </a:r>
            <a:r>
              <a:rPr lang="en-US" altLang="en-US" sz="2400" dirty="0" err="1"/>
              <a:t>x+y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Entailment is a relationship between sentences (i.e., </a:t>
            </a:r>
            <a:r>
              <a:rPr lang="en-US" altLang="en-US" sz="2400" dirty="0">
                <a:solidFill>
                  <a:srgbClr val="FF0000"/>
                </a:solidFill>
              </a:rPr>
              <a:t>syntax</a:t>
            </a:r>
            <a:r>
              <a:rPr lang="en-US" altLang="en-US" sz="2400" dirty="0"/>
              <a:t>) that is based on </a:t>
            </a:r>
            <a:r>
              <a:rPr lang="en-US" altLang="en-US" sz="2400" dirty="0">
                <a:solidFill>
                  <a:srgbClr val="FF0000"/>
                </a:solidFill>
              </a:rPr>
              <a:t>semantics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031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Artificial Intelligence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35352" y="3265877"/>
            <a:ext cx="7533105" cy="13144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8.3.1</a:t>
            </a:r>
            <a:br>
              <a:rPr lang="en-US" altLang="en-US" dirty="0"/>
            </a:br>
            <a:r>
              <a:rPr lang="en-US" altLang="en-US" dirty="0"/>
              <a:t> Logical Agents (Ch. 7)</a:t>
            </a:r>
          </a:p>
        </p:txBody>
      </p:sp>
    </p:spTree>
    <p:extLst>
      <p:ext uri="{BB962C8B-B14F-4D97-AF65-F5344CB8AC3E}">
        <p14:creationId xmlns:p14="http://schemas.microsoft.com/office/powerpoint/2010/main" val="3565660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23237"/>
            <a:ext cx="8229600" cy="3808991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Logicians typically think in terms of </a:t>
            </a:r>
            <a:r>
              <a:rPr lang="en-US" altLang="en-US" sz="2000" dirty="0">
                <a:solidFill>
                  <a:schemeClr val="accent2"/>
                </a:solidFill>
              </a:rPr>
              <a:t>models</a:t>
            </a:r>
            <a:r>
              <a:rPr lang="en-US" altLang="en-US" sz="2000" dirty="0"/>
              <a:t>, which are formally structured worlds with respect to which truth can be evaluated</a:t>
            </a:r>
          </a:p>
          <a:p>
            <a:r>
              <a:rPr lang="en-US" altLang="en-US" sz="2000" dirty="0" smtClean="0"/>
              <a:t>We </a:t>
            </a:r>
            <a:r>
              <a:rPr lang="en-US" altLang="en-US" sz="2000" dirty="0"/>
              <a:t>say </a:t>
            </a:r>
            <a:r>
              <a:rPr lang="en-US" altLang="en-US" sz="2000" i="1" dirty="0"/>
              <a:t>m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accent2"/>
                </a:solidFill>
              </a:rPr>
              <a:t>is a model of</a:t>
            </a:r>
            <a:r>
              <a:rPr lang="en-US" altLang="en-US" sz="2000" dirty="0"/>
              <a:t> a sentence α if α is true in </a:t>
            </a:r>
            <a:r>
              <a:rPr lang="en-US" altLang="en-US" sz="2000" i="1" dirty="0"/>
              <a:t>m</a:t>
            </a:r>
          </a:p>
          <a:p>
            <a:endParaRPr lang="en-US" altLang="en-US" sz="2000" dirty="0"/>
          </a:p>
          <a:p>
            <a:r>
              <a:rPr lang="en-US" altLang="en-US" sz="2000" i="1" dirty="0"/>
              <a:t>M(α) </a:t>
            </a:r>
            <a:r>
              <a:rPr lang="en-US" altLang="en-US" sz="2000" dirty="0"/>
              <a:t>is the set of all models of α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Then KB ╞ α </a:t>
            </a:r>
            <a:r>
              <a:rPr lang="en-US" altLang="en-US" sz="2000" dirty="0" err="1"/>
              <a:t>iff</a:t>
            </a:r>
            <a:r>
              <a:rPr lang="en-US" altLang="en-US" sz="2000" dirty="0"/>
              <a:t> </a:t>
            </a:r>
            <a:r>
              <a:rPr lang="en-US" altLang="en-US" sz="2000" i="1" dirty="0"/>
              <a:t>M(KB) </a:t>
            </a:r>
            <a:r>
              <a:rPr lang="en-US" altLang="en-US" sz="2000" dirty="0">
                <a:sym typeface="Symbol" pitchFamily="18" charset="2"/>
              </a:rPr>
              <a:t> </a:t>
            </a:r>
            <a:r>
              <a:rPr lang="en-US" altLang="en-US" sz="2000" i="1" dirty="0"/>
              <a:t>M(</a:t>
            </a:r>
            <a:r>
              <a:rPr lang="en-US" altLang="en-US" sz="2000" dirty="0"/>
              <a:t>α)</a:t>
            </a:r>
          </a:p>
          <a:p>
            <a:pPr lvl="1"/>
            <a:r>
              <a:rPr lang="en-US" altLang="en-US" sz="1800" dirty="0"/>
              <a:t>E.g. </a:t>
            </a:r>
          </a:p>
          <a:p>
            <a:pPr lvl="2"/>
            <a:r>
              <a:rPr lang="en-US" altLang="en-US" sz="1400" i="1" dirty="0"/>
              <a:t>KB </a:t>
            </a:r>
            <a:r>
              <a:rPr lang="en-US" altLang="en-US" sz="1400" dirty="0"/>
              <a:t>= Giants won and Reds won </a:t>
            </a:r>
          </a:p>
          <a:p>
            <a:pPr lvl="2"/>
            <a:r>
              <a:rPr lang="en-US" altLang="en-US" sz="1400" dirty="0"/>
              <a:t>α = Giants won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282" y="2446475"/>
            <a:ext cx="2886596" cy="2571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302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Entailment in the wumpus world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00151"/>
            <a:ext cx="4876800" cy="339447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sz="2400" dirty="0"/>
              <a:t>Situation after detecting nothing in [1,1], moving right, breeze in [2,1]</a:t>
            </a:r>
          </a:p>
          <a:p>
            <a:pPr>
              <a:buFontTx/>
              <a:buNone/>
            </a:pPr>
            <a:r>
              <a:rPr lang="en-US" altLang="en-US" sz="2400" dirty="0"/>
              <a:t>Consider possible models for </a:t>
            </a:r>
            <a:r>
              <a:rPr lang="en-US" altLang="en-US" sz="2400" i="1" dirty="0"/>
              <a:t>KB</a:t>
            </a:r>
            <a:r>
              <a:rPr lang="en-US" altLang="en-US" sz="2400" dirty="0"/>
              <a:t> assuming only pits</a:t>
            </a:r>
          </a:p>
          <a:p>
            <a:pPr>
              <a:buFontTx/>
              <a:buNone/>
            </a:pPr>
            <a:r>
              <a:rPr lang="en-US" altLang="en-US" sz="2400" dirty="0"/>
              <a:t>3 Boolean choices </a:t>
            </a:r>
            <a:r>
              <a:rPr lang="en-US" altLang="en-US" sz="2400" dirty="0">
                <a:sym typeface="Symbol" pitchFamily="18" charset="2"/>
              </a:rPr>
              <a:t> </a:t>
            </a:r>
            <a:r>
              <a:rPr lang="en-US" altLang="en-US" sz="2400" dirty="0"/>
              <a:t>8 possible models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00150"/>
            <a:ext cx="3268408" cy="3276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6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969" y="1094314"/>
            <a:ext cx="4955523" cy="383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17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96387"/>
            <a:ext cx="8229600" cy="434406"/>
          </a:xfrm>
        </p:spPr>
        <p:txBody>
          <a:bodyPr>
            <a:noAutofit/>
          </a:bodyPr>
          <a:lstStyle/>
          <a:p>
            <a:r>
              <a:rPr lang="en-US" altLang="en-US" sz="2000" i="1" dirty="0"/>
              <a:t>KB </a:t>
            </a:r>
            <a:r>
              <a:rPr lang="en-US" altLang="en-US" sz="2000" dirty="0"/>
              <a:t>=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-world rules + observations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359" y="996530"/>
            <a:ext cx="4227271" cy="317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402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1466" y="4183262"/>
            <a:ext cx="8458200" cy="8227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i="1" dirty="0"/>
              <a:t>KB </a:t>
            </a:r>
            <a:r>
              <a:rPr lang="en-US" altLang="en-US" sz="2000" dirty="0"/>
              <a:t>=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-world rules + observations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= "[1,2] is safe", </a:t>
            </a:r>
            <a:r>
              <a:rPr lang="en-US" altLang="en-US" sz="2000" i="1" dirty="0"/>
              <a:t>KB</a:t>
            </a:r>
            <a:r>
              <a:rPr lang="en-US" altLang="en-US" sz="2000" dirty="0"/>
              <a:t> ╞ α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proved by </a:t>
            </a:r>
            <a:r>
              <a:rPr lang="en-US" altLang="en-US" sz="2000" dirty="0">
                <a:solidFill>
                  <a:schemeClr val="accent2"/>
                </a:solidFill>
              </a:rPr>
              <a:t>model checking</a:t>
            </a:r>
            <a:endParaRPr lang="en-US" altLang="en-US" sz="20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365" y="974918"/>
            <a:ext cx="4002770" cy="313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10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433982"/>
            <a:ext cx="8458200" cy="537690"/>
          </a:xfrm>
        </p:spPr>
        <p:txBody>
          <a:bodyPr>
            <a:normAutofit/>
          </a:bodyPr>
          <a:lstStyle/>
          <a:p>
            <a:r>
              <a:rPr lang="en-US" altLang="en-US" sz="2000" i="1" dirty="0"/>
              <a:t>KB </a:t>
            </a:r>
            <a:r>
              <a:rPr lang="en-US" altLang="en-US" sz="2000" dirty="0"/>
              <a:t>=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-world rules + observations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02" y="913290"/>
            <a:ext cx="4499332" cy="337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6973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models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231032"/>
            <a:ext cx="8229600" cy="8227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i="1" dirty="0"/>
              <a:t>KB </a:t>
            </a:r>
            <a:r>
              <a:rPr lang="en-US" altLang="en-US" sz="2000" dirty="0"/>
              <a:t>= </a:t>
            </a:r>
            <a:r>
              <a:rPr lang="en-US" altLang="en-US" sz="2000" dirty="0" err="1"/>
              <a:t>wumpus</a:t>
            </a:r>
            <a:r>
              <a:rPr lang="en-US" altLang="en-US" sz="2000" dirty="0"/>
              <a:t>-world rules + observations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α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 = "[2,2] is safe", </a:t>
            </a:r>
            <a:r>
              <a:rPr lang="en-US" altLang="en-US" sz="2000" i="1" dirty="0"/>
              <a:t>KB </a:t>
            </a:r>
            <a:r>
              <a:rPr lang="en-US" altLang="en-US" sz="2000" dirty="0"/>
              <a:t>╞ α</a:t>
            </a:r>
            <a:r>
              <a:rPr lang="en-US" altLang="en-US" sz="2000" baseline="-25000" dirty="0"/>
              <a:t>2</a:t>
            </a:r>
            <a:endParaRPr lang="en-US" altLang="en-US" sz="20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61" y="980858"/>
            <a:ext cx="4329775" cy="3171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2286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problem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77739"/>
            <a:ext cx="8229600" cy="33850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There are two types of people on an island: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Knight: Always tells truth.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Knave: Always lies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A says: "B is a knight."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B says: "The two of us are opposite types."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>
              <a:lnSpc>
                <a:spcPct val="120000"/>
              </a:lnSpc>
            </a:pPr>
            <a:r>
              <a:rPr lang="en-US" sz="2400" dirty="0"/>
              <a:t>Determine the types of A and B</a:t>
            </a:r>
          </a:p>
        </p:txBody>
      </p:sp>
    </p:spTree>
    <p:extLst>
      <p:ext uri="{BB962C8B-B14F-4D97-AF65-F5344CB8AC3E}">
        <p14:creationId xmlns:p14="http://schemas.microsoft.com/office/powerpoint/2010/main" val="3024573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describe the puzzle by the following propositions:</a:t>
            </a:r>
          </a:p>
          <a:p>
            <a:pPr marL="457200" lvl="1" indent="0">
              <a:buNone/>
            </a:pPr>
            <a:r>
              <a:rPr lang="en-US" dirty="0"/>
              <a:t>p: A is a knight, tells the truth.</a:t>
            </a:r>
          </a:p>
          <a:p>
            <a:pPr marL="457200" lvl="1" indent="0">
              <a:buNone/>
            </a:pPr>
            <a:r>
              <a:rPr lang="en-US" dirty="0"/>
              <a:t>^p: A is a knave, lies.</a:t>
            </a:r>
          </a:p>
          <a:p>
            <a:pPr marL="457200" lvl="1" indent="0">
              <a:buNone/>
            </a:pPr>
            <a:r>
              <a:rPr lang="en-US" dirty="0"/>
              <a:t>q: B is a knight, tells the truth.</a:t>
            </a:r>
          </a:p>
          <a:p>
            <a:pPr marL="457200" lvl="1" indent="0">
              <a:buNone/>
            </a:pPr>
            <a:r>
              <a:rPr lang="en-US" dirty="0"/>
              <a:t>^q: B is a knave, 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for 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Suppose p=T: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 tells the truth: "B is a knight."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 B tells the truth.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B said: "The two of us are opposite types.".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 A and B are different types.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This is false, because both A and B are knights.</a:t>
            </a:r>
          </a:p>
        </p:txBody>
      </p:sp>
    </p:spTree>
    <p:extLst>
      <p:ext uri="{BB962C8B-B14F-4D97-AF65-F5344CB8AC3E}">
        <p14:creationId xmlns:p14="http://schemas.microsoft.com/office/powerpoint/2010/main" val="109252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Outline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6582"/>
            <a:ext cx="8229600" cy="372481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Knowledge-based agents</a:t>
            </a:r>
          </a:p>
          <a:p>
            <a:pPr>
              <a:lnSpc>
                <a:spcPct val="120000"/>
              </a:lnSpc>
            </a:pPr>
            <a:r>
              <a:rPr lang="en-US" altLang="en-US" sz="2800" dirty="0" err="1"/>
              <a:t>Wumpus</a:t>
            </a:r>
            <a:r>
              <a:rPr lang="en-US" altLang="en-US" sz="2800" dirty="0"/>
              <a:t> world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Logic in </a:t>
            </a:r>
            <a:r>
              <a:rPr lang="en-US" altLang="en-US" sz="2800"/>
              <a:t>general </a:t>
            </a:r>
            <a:r>
              <a:rPr lang="en-US" altLang="en-US" sz="2800" smtClean="0"/>
              <a:t>– models </a:t>
            </a:r>
            <a:r>
              <a:rPr lang="en-US" altLang="en-US" sz="2800" dirty="0"/>
              <a:t>and entailment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Propositional (Boolean) logic</a:t>
            </a:r>
          </a:p>
          <a:p>
            <a:pPr>
              <a:lnSpc>
                <a:spcPct val="120000"/>
              </a:lnSpc>
            </a:pPr>
            <a:r>
              <a:rPr lang="en-US" altLang="en-US" sz="2800" dirty="0"/>
              <a:t>Equivalence, validity, </a:t>
            </a:r>
            <a:r>
              <a:rPr lang="en-US" altLang="en-US" sz="2800" dirty="0" err="1"/>
              <a:t>satisfiability</a:t>
            </a:r>
            <a:endParaRPr lang="en-US" altLang="en-US" sz="2800" dirty="0"/>
          </a:p>
          <a:p>
            <a:pPr>
              <a:lnSpc>
                <a:spcPct val="120000"/>
              </a:lnSpc>
            </a:pPr>
            <a:r>
              <a:rPr lang="en-US" altLang="en-US" sz="2800" dirty="0"/>
              <a:t>Inference rules and theorem proving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forward chaining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backward chaining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309298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for ^p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800" dirty="0"/>
              <a:t>Suppose p=F: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A lies. So B is a knave.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 B lies.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B said: "The two of us are opposite types.".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So A and B are the same type.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This holds and we get the conclusion: 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Both A and B are knaves.</a:t>
            </a:r>
          </a:p>
        </p:txBody>
      </p:sp>
    </p:spTree>
    <p:extLst>
      <p:ext uri="{BB962C8B-B14F-4D97-AF65-F5344CB8AC3E}">
        <p14:creationId xmlns:p14="http://schemas.microsoft.com/office/powerpoint/2010/main" val="412456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89849"/>
            <a:ext cx="8229600" cy="355465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i="1" dirty="0"/>
              <a:t>KB </a:t>
            </a:r>
            <a:r>
              <a:rPr lang="en-US" altLang="en-US" sz="2000" dirty="0">
                <a:cs typeface="Arial" charset="0"/>
              </a:rPr>
              <a:t>├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α = sentence α can be derived from </a:t>
            </a:r>
            <a:r>
              <a:rPr lang="en-US" altLang="en-US" sz="2000" i="1" dirty="0"/>
              <a:t>KB </a:t>
            </a:r>
            <a:r>
              <a:rPr lang="en-US" altLang="en-US" sz="2000" dirty="0"/>
              <a:t>by procedure </a:t>
            </a:r>
            <a:r>
              <a:rPr lang="en-US" altLang="en-US" sz="2000" i="1" dirty="0" err="1"/>
              <a:t>i</a:t>
            </a: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Soundness</a:t>
            </a:r>
            <a:r>
              <a:rPr lang="en-US" altLang="en-US" sz="2000" dirty="0"/>
              <a:t>: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is sound if whenever </a:t>
            </a:r>
            <a:r>
              <a:rPr lang="en-US" altLang="en-US" sz="2000" i="1" dirty="0"/>
              <a:t>KB </a:t>
            </a:r>
            <a:r>
              <a:rPr lang="en-US" altLang="en-US" sz="2000" dirty="0">
                <a:cs typeface="Arial" charset="0"/>
              </a:rPr>
              <a:t>├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α, it is also true that </a:t>
            </a:r>
            <a:r>
              <a:rPr lang="en-US" altLang="en-US" sz="2000" i="1" dirty="0"/>
              <a:t>KB</a:t>
            </a:r>
            <a:r>
              <a:rPr lang="en-US" altLang="en-US" sz="2000" dirty="0"/>
              <a:t>╞ α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Completeness</a:t>
            </a:r>
            <a:r>
              <a:rPr lang="en-US" altLang="en-US" sz="2000" dirty="0"/>
              <a:t>: 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 is complete if whenever </a:t>
            </a:r>
            <a:r>
              <a:rPr lang="en-US" altLang="en-US" sz="2000" i="1" dirty="0"/>
              <a:t>KB</a:t>
            </a:r>
            <a:r>
              <a:rPr lang="en-US" altLang="en-US" sz="2000" dirty="0"/>
              <a:t>╞ α, it is also true that </a:t>
            </a:r>
            <a:r>
              <a:rPr lang="en-US" altLang="en-US" sz="2000" i="1" dirty="0"/>
              <a:t>KB </a:t>
            </a:r>
            <a:r>
              <a:rPr lang="en-US" altLang="en-US" sz="2000" dirty="0">
                <a:cs typeface="Arial" charset="0"/>
              </a:rPr>
              <a:t>├</a:t>
            </a:r>
            <a:r>
              <a:rPr lang="en-US" altLang="en-US" sz="2000" baseline="-25000" dirty="0" err="1"/>
              <a:t>i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α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Preview: we will define a logic (first-order logic) which is expressive enough to say almost anything of interest, and for which there exists a sound and complete inference procedure.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That is, the procedure will answer any question whose answer follows from what is known by the </a:t>
            </a:r>
            <a:r>
              <a:rPr lang="en-US" altLang="en-US" sz="2000" i="1" dirty="0"/>
              <a:t>KB</a:t>
            </a:r>
            <a:r>
              <a:rPr lang="en-US" alt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544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7735"/>
            <a:ext cx="8229600" cy="33163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State-based</a:t>
            </a:r>
          </a:p>
          <a:p>
            <a:pPr lvl="1"/>
            <a:r>
              <a:rPr lang="en-US" dirty="0" smtClean="0"/>
              <a:t>states, actions, costs</a:t>
            </a:r>
          </a:p>
          <a:p>
            <a:pPr lvl="1"/>
            <a:r>
              <a:rPr lang="en-US" dirty="0" smtClean="0"/>
              <a:t>Used for route finding, game playing</a:t>
            </a:r>
          </a:p>
          <a:p>
            <a:r>
              <a:rPr lang="en-US" dirty="0" smtClean="0"/>
              <a:t>Variable-based</a:t>
            </a:r>
          </a:p>
          <a:p>
            <a:pPr lvl="1"/>
            <a:r>
              <a:rPr lang="en-US" dirty="0" smtClean="0"/>
              <a:t>variables, values, domains</a:t>
            </a:r>
          </a:p>
          <a:p>
            <a:pPr lvl="1"/>
            <a:r>
              <a:rPr lang="en-US" dirty="0" smtClean="0"/>
              <a:t>used for scheduling, tracking, medical diagnosis</a:t>
            </a:r>
          </a:p>
          <a:p>
            <a:r>
              <a:rPr lang="en-US" dirty="0" smtClean="0"/>
              <a:t>Logic-based</a:t>
            </a:r>
          </a:p>
          <a:p>
            <a:pPr lvl="1"/>
            <a:r>
              <a:rPr lang="en-US" dirty="0" smtClean="0"/>
              <a:t>logical formulas and inference rules</a:t>
            </a:r>
          </a:p>
          <a:p>
            <a:pPr lvl="1"/>
            <a:r>
              <a:rPr lang="en-US" dirty="0" smtClean="0"/>
              <a:t>used for theorem proving, verification, reasoning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8146" y="4597758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Percy Liang]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779"/>
            <a:ext cx="8229600" cy="3515933"/>
          </a:xfrm>
        </p:spPr>
        <p:txBody>
          <a:bodyPr>
            <a:normAutofit/>
          </a:bodyPr>
          <a:lstStyle/>
          <a:p>
            <a:r>
              <a:rPr lang="en-US" dirty="0" smtClean="0"/>
              <a:t>Logic was the dominant paradigm in AI until the 1990s</a:t>
            </a:r>
          </a:p>
          <a:p>
            <a:r>
              <a:rPr lang="en-US" dirty="0" smtClean="0"/>
              <a:t>Problem 1</a:t>
            </a:r>
          </a:p>
          <a:p>
            <a:pPr lvl="1"/>
            <a:r>
              <a:rPr lang="en-US" dirty="0" smtClean="0"/>
              <a:t>didn’t handle uncertainty (however, one can use probabilities)</a:t>
            </a:r>
          </a:p>
          <a:p>
            <a:r>
              <a:rPr lang="en-US" dirty="0" smtClean="0"/>
              <a:t>Problem 2</a:t>
            </a:r>
          </a:p>
          <a:p>
            <a:pPr lvl="1"/>
            <a:r>
              <a:rPr lang="en-US" dirty="0" smtClean="0"/>
              <a:t>didn’t address fine tuning from data (however, this can be solved using machine learning)</a:t>
            </a:r>
          </a:p>
          <a:p>
            <a:r>
              <a:rPr lang="en-US" dirty="0" smtClean="0"/>
              <a:t>Strength</a:t>
            </a:r>
          </a:p>
          <a:p>
            <a:pPr lvl="1"/>
            <a:r>
              <a:rPr lang="en-US" dirty="0" smtClean="0"/>
              <a:t>provides expressiveness in a compact way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8146" y="4597758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[Example from Percy Liang]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95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429" y="1163097"/>
            <a:ext cx="8535737" cy="3302621"/>
          </a:xfrm>
        </p:spPr>
        <p:txBody>
          <a:bodyPr/>
          <a:lstStyle/>
          <a:p>
            <a:r>
              <a:rPr lang="en-US" sz="18000" dirty="0">
                <a:latin typeface="Rockwell Extra Bold" panose="02060903040505020403" pitchFamily="18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00968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Knowledge </a:t>
            </a:r>
            <a:r>
              <a:rPr lang="en-US" altLang="en-US" dirty="0" smtClean="0"/>
              <a:t>Bases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71700"/>
            <a:ext cx="8458200" cy="27273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Knowledge base = set of </a:t>
            </a:r>
            <a:r>
              <a:rPr lang="en-US" altLang="en-US" sz="2000" dirty="0">
                <a:solidFill>
                  <a:schemeClr val="accent2"/>
                </a:solidFill>
              </a:rPr>
              <a:t>sentences</a:t>
            </a:r>
            <a:r>
              <a:rPr lang="en-US" altLang="en-US" sz="2000" dirty="0"/>
              <a:t> in a </a:t>
            </a:r>
            <a:r>
              <a:rPr lang="en-US" altLang="en-US" sz="2000" dirty="0">
                <a:solidFill>
                  <a:schemeClr val="accent2"/>
                </a:solidFill>
              </a:rPr>
              <a:t>formal</a:t>
            </a:r>
            <a:r>
              <a:rPr lang="en-US" altLang="en-US" sz="2000" dirty="0"/>
              <a:t> language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chemeClr val="accent2"/>
                </a:solidFill>
              </a:rPr>
              <a:t>Declarative</a:t>
            </a:r>
            <a:r>
              <a:rPr lang="en-US" altLang="en-US" sz="2000" dirty="0"/>
              <a:t> approach to building an agent (or other system):</a:t>
            </a:r>
          </a:p>
          <a:p>
            <a:pPr lvl="1">
              <a:lnSpc>
                <a:spcPct val="110000"/>
              </a:lnSpc>
            </a:pPr>
            <a:r>
              <a:rPr lang="en-US" altLang="en-US" sz="1800" dirty="0">
                <a:latin typeface="Courier New" pitchFamily="49" charset="0"/>
              </a:rPr>
              <a:t>Tell</a:t>
            </a:r>
            <a:r>
              <a:rPr lang="en-US" altLang="en-US" sz="1800" dirty="0"/>
              <a:t> it what it needs to know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Then it can </a:t>
            </a:r>
            <a:r>
              <a:rPr lang="en-US" altLang="en-US" sz="2000" dirty="0">
                <a:latin typeface="Courier New" pitchFamily="49" charset="0"/>
              </a:rPr>
              <a:t>Ask</a:t>
            </a:r>
            <a:r>
              <a:rPr lang="en-US" altLang="en-US" sz="2000" dirty="0"/>
              <a:t> itself what to do - answers should follow from the KB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Agents can be viewed at the </a:t>
            </a:r>
            <a:r>
              <a:rPr lang="en-US" altLang="en-US" sz="2000" dirty="0">
                <a:solidFill>
                  <a:schemeClr val="accent2"/>
                </a:solidFill>
              </a:rPr>
              <a:t>knowledge level</a:t>
            </a:r>
            <a:endParaRPr lang="en-US" altLang="en-US" sz="2000" dirty="0"/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en-US" sz="1800" dirty="0"/>
              <a:t>i.e., what they know, regardless of how implemented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Or at the </a:t>
            </a:r>
            <a:r>
              <a:rPr lang="en-US" altLang="en-US" sz="2000" dirty="0">
                <a:solidFill>
                  <a:schemeClr val="accent2"/>
                </a:solidFill>
              </a:rPr>
              <a:t>implementation level</a:t>
            </a:r>
            <a:endParaRPr lang="en-US" altLang="en-US" sz="2000" dirty="0"/>
          </a:p>
          <a:p>
            <a:pPr lvl="1">
              <a:lnSpc>
                <a:spcPct val="110000"/>
              </a:lnSpc>
            </a:pPr>
            <a:r>
              <a:rPr lang="en-US" altLang="en-US" sz="1800" dirty="0"/>
              <a:t>i.e., data structures in KB and algorithms that manipulate them</a:t>
            </a:r>
          </a:p>
        </p:txBody>
      </p:sp>
      <p:pic>
        <p:nvPicPr>
          <p:cNvPr id="5124" name="Picture 4" descr="k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345" y="1143001"/>
            <a:ext cx="6553200" cy="102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09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2765" y="134054"/>
            <a:ext cx="8951843" cy="701843"/>
          </a:xfrm>
        </p:spPr>
        <p:txBody>
          <a:bodyPr/>
          <a:lstStyle/>
          <a:p>
            <a:r>
              <a:rPr lang="en-US" altLang="en-US" sz="3600" dirty="0"/>
              <a:t>A simple knowledge-based agent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163491"/>
            <a:ext cx="8229600" cy="19050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agent must be able to: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Represent states, actions, etc.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Incorporate new percepts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Update internal representations of the world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Deduce hidden properties of the world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Deduce appropriate actions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t="30208" b="36459"/>
          <a:stretch>
            <a:fillRect/>
          </a:stretch>
        </p:blipFill>
        <p:spPr bwMode="auto">
          <a:xfrm>
            <a:off x="1673294" y="901770"/>
            <a:ext cx="6621680" cy="219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542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4000" y="192849"/>
            <a:ext cx="8432800" cy="701843"/>
          </a:xfrm>
        </p:spPr>
        <p:txBody>
          <a:bodyPr/>
          <a:lstStyle/>
          <a:p>
            <a:r>
              <a:rPr lang="en-US" altLang="en-US" dirty="0" err="1"/>
              <a:t>Wumpus</a:t>
            </a:r>
            <a:r>
              <a:rPr lang="en-US" altLang="en-US" dirty="0"/>
              <a:t> World PEAS description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5838"/>
            <a:ext cx="8229600" cy="403673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dirty="0">
                <a:solidFill>
                  <a:schemeClr val="accent2"/>
                </a:solidFill>
              </a:rPr>
              <a:t>Performance measure</a:t>
            </a:r>
          </a:p>
          <a:p>
            <a:pPr lvl="1"/>
            <a:r>
              <a:rPr lang="en-US" altLang="en-US" sz="1800" dirty="0"/>
              <a:t>gold +1000, death -1000</a:t>
            </a:r>
          </a:p>
          <a:p>
            <a:pPr lvl="1"/>
            <a:r>
              <a:rPr lang="en-US" altLang="en-US" sz="1800" dirty="0"/>
              <a:t>-1 per step, -10 for using the arrow</a:t>
            </a:r>
          </a:p>
          <a:p>
            <a:pPr lvl="4"/>
            <a:endParaRPr lang="en-US" altLang="en-US" sz="1400" dirty="0"/>
          </a:p>
          <a:p>
            <a:r>
              <a:rPr lang="en-US" altLang="en-US" sz="2000" dirty="0">
                <a:solidFill>
                  <a:schemeClr val="accent2"/>
                </a:solidFill>
              </a:rPr>
              <a:t>Environment</a:t>
            </a:r>
            <a:endParaRPr lang="en-US" altLang="en-US" sz="2000" dirty="0"/>
          </a:p>
          <a:p>
            <a:pPr lvl="1"/>
            <a:r>
              <a:rPr lang="en-US" altLang="en-US" sz="1800" dirty="0"/>
              <a:t>Squares adjacent to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 are smelly</a:t>
            </a:r>
          </a:p>
          <a:p>
            <a:pPr lvl="1"/>
            <a:r>
              <a:rPr lang="en-US" altLang="en-US" sz="1800" dirty="0"/>
              <a:t>Squares adjacent to pit are breezy</a:t>
            </a:r>
          </a:p>
          <a:p>
            <a:pPr lvl="1"/>
            <a:r>
              <a:rPr lang="en-US" altLang="en-US" sz="1800" dirty="0"/>
              <a:t>Glitter </a:t>
            </a:r>
            <a:r>
              <a:rPr lang="en-US" altLang="en-US" sz="1800" dirty="0" err="1"/>
              <a:t>iff</a:t>
            </a:r>
            <a:r>
              <a:rPr lang="en-US" altLang="en-US" sz="1800" dirty="0"/>
              <a:t> gold is in the same square</a:t>
            </a:r>
          </a:p>
          <a:p>
            <a:pPr lvl="1"/>
            <a:r>
              <a:rPr lang="en-US" altLang="en-US" sz="1800" dirty="0"/>
              <a:t>Shooting kills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 if you are facing it</a:t>
            </a:r>
          </a:p>
          <a:p>
            <a:pPr lvl="1"/>
            <a:r>
              <a:rPr lang="en-US" altLang="en-US" sz="1800" dirty="0"/>
              <a:t>Shooting uses up the only arrow</a:t>
            </a:r>
          </a:p>
          <a:p>
            <a:pPr lvl="1"/>
            <a:r>
              <a:rPr lang="en-US" altLang="en-US" sz="1800" dirty="0"/>
              <a:t>Grabbing picks up gold if in same square</a:t>
            </a:r>
          </a:p>
          <a:p>
            <a:pPr lvl="1"/>
            <a:r>
              <a:rPr lang="en-US" altLang="en-US" sz="1800" dirty="0"/>
              <a:t>Releasing drops the gold in same square</a:t>
            </a:r>
          </a:p>
          <a:p>
            <a:pPr lvl="4"/>
            <a:endParaRPr lang="en-US" altLang="en-US" sz="1400" dirty="0"/>
          </a:p>
          <a:p>
            <a:r>
              <a:rPr lang="en-US" altLang="en-US" sz="2000" dirty="0">
                <a:solidFill>
                  <a:schemeClr val="accent2"/>
                </a:solidFill>
              </a:rPr>
              <a:t>Sensors:</a:t>
            </a:r>
            <a:r>
              <a:rPr lang="en-US" altLang="en-US" sz="2000" dirty="0"/>
              <a:t> Stench, Breeze, Glitter, Bump, Scream</a:t>
            </a:r>
          </a:p>
          <a:p>
            <a:r>
              <a:rPr lang="en-US" altLang="en-US" sz="2000" dirty="0">
                <a:solidFill>
                  <a:schemeClr val="accent2"/>
                </a:solidFill>
              </a:rPr>
              <a:t>Actuators:</a:t>
            </a:r>
            <a:r>
              <a:rPr lang="en-US" altLang="en-US" sz="2000" dirty="0"/>
              <a:t> Left turn, Right turn, Forward, Grab, Release, Shoot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396" y="985838"/>
            <a:ext cx="32766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124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Minesweeper</a:t>
            </a:r>
          </a:p>
          <a:p>
            <a:pPr lvl="1"/>
            <a:r>
              <a:rPr lang="en-US" dirty="0">
                <a:hlinkClick r:id="rId2"/>
              </a:rPr>
              <a:t>http://minesweeperonline.com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Battleships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www.battleshiponline.org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4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Wumpus world characterization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35349"/>
            <a:ext cx="8229600" cy="363337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000" u="sng" dirty="0">
                <a:solidFill>
                  <a:srgbClr val="CC0099"/>
                </a:solidFill>
              </a:rPr>
              <a:t>Fully</a:t>
            </a:r>
            <a:r>
              <a:rPr lang="en-US" altLang="en-US" sz="2000" u="sng" dirty="0"/>
              <a:t> </a:t>
            </a:r>
            <a:r>
              <a:rPr lang="en-US" altLang="en-US" sz="2000" u="sng" dirty="0">
                <a:solidFill>
                  <a:srgbClr val="CC0099"/>
                </a:solidFill>
              </a:rPr>
              <a:t>Observable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No – only </a:t>
            </a:r>
            <a:r>
              <a:rPr lang="en-US" altLang="en-US" sz="1800" dirty="0">
                <a:solidFill>
                  <a:schemeClr val="accent2"/>
                </a:solidFill>
              </a:rPr>
              <a:t>local</a:t>
            </a:r>
            <a:r>
              <a:rPr lang="en-US" altLang="en-US" sz="1800" dirty="0"/>
              <a:t> perception</a:t>
            </a:r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Deterministic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Yes – outcomes exactly specified</a:t>
            </a:r>
          </a:p>
          <a:p>
            <a:r>
              <a:rPr lang="en-US" altLang="en-US" sz="2000" u="sng" dirty="0">
                <a:solidFill>
                  <a:srgbClr val="CC0099"/>
                </a:solidFill>
              </a:rPr>
              <a:t>Episodic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No – sequential at the level of actions</a:t>
            </a:r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Static</a:t>
            </a:r>
            <a:r>
              <a:rPr lang="en-US" altLang="en-US" sz="2000" dirty="0"/>
              <a:t>  </a:t>
            </a:r>
          </a:p>
          <a:p>
            <a:pPr lvl="1"/>
            <a:r>
              <a:rPr lang="en-US" altLang="en-US" sz="1800" dirty="0"/>
              <a:t>Yes –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 and Pits do not move</a:t>
            </a:r>
          </a:p>
          <a:p>
            <a:r>
              <a:rPr lang="en-US" altLang="en-US" sz="2000" u="sng" dirty="0">
                <a:solidFill>
                  <a:srgbClr val="CC0099"/>
                </a:solidFill>
              </a:rPr>
              <a:t>Discrete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Yes</a:t>
            </a:r>
          </a:p>
          <a:p>
            <a:r>
              <a:rPr lang="en-US" altLang="en-US" sz="2000" u="sng" dirty="0">
                <a:solidFill>
                  <a:srgbClr val="CC0099"/>
                </a:solidFill>
              </a:rPr>
              <a:t>Single-agent?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sz="1800" dirty="0"/>
              <a:t>Yes – </a:t>
            </a:r>
            <a:r>
              <a:rPr lang="en-US" altLang="en-US" sz="1800" dirty="0" err="1"/>
              <a:t>Wumpus</a:t>
            </a:r>
            <a:r>
              <a:rPr lang="en-US" altLang="en-US" sz="1800" dirty="0"/>
              <a:t> is essentially a natural feature</a:t>
            </a:r>
          </a:p>
        </p:txBody>
      </p:sp>
    </p:spTree>
    <p:extLst>
      <p:ext uri="{BB962C8B-B14F-4D97-AF65-F5344CB8AC3E}">
        <p14:creationId xmlns:p14="http://schemas.microsoft.com/office/powerpoint/2010/main" val="123777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Exploring a wumpus world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531" y="1015554"/>
            <a:ext cx="3982554" cy="3969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459175"/>
      </p:ext>
    </p:extLst>
  </p:cSld>
  <p:clrMapOvr>
    <a:masterClrMapping/>
  </p:clrMapOvr>
</p:sld>
</file>

<file path=ppt/theme/theme1.xml><?xml version="1.0" encoding="utf-8"?>
<a:theme xmlns:a="http://schemas.openxmlformats.org/drawingml/2006/main" name="UM-coursera-052814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Microsoft Sans Serif"/>
        <a:ea typeface=""/>
        <a:cs typeface="Microsoft Sans Serif"/>
      </a:majorFont>
      <a:minorFont>
        <a:latin typeface="Microsoft Sans Serif"/>
        <a:ea typeface=""/>
        <a:cs typeface="Microsoft Sans Serif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UM-coursera-052814</Template>
  <TotalTime>44586</TotalTime>
  <Words>1057</Words>
  <Application>Microsoft Office PowerPoint</Application>
  <PresentationFormat>On-screen Show (16:9)</PresentationFormat>
  <Paragraphs>173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Calibri</vt:lpstr>
      <vt:lpstr>Courier New</vt:lpstr>
      <vt:lpstr>Georgia</vt:lpstr>
      <vt:lpstr>Lucida Grande</vt:lpstr>
      <vt:lpstr>Microsoft Sans Serif</vt:lpstr>
      <vt:lpstr>Rockwell Extra Bold</vt:lpstr>
      <vt:lpstr>Symbol</vt:lpstr>
      <vt:lpstr>Times New Roman</vt:lpstr>
      <vt:lpstr>Wingdings</vt:lpstr>
      <vt:lpstr>UM-coursera-052814</vt:lpstr>
      <vt:lpstr>Custom Design</vt:lpstr>
      <vt:lpstr>AI</vt:lpstr>
      <vt:lpstr>Artificial Intelligence </vt:lpstr>
      <vt:lpstr>Outline</vt:lpstr>
      <vt:lpstr>Knowledge Bases</vt:lpstr>
      <vt:lpstr>A simple knowledge-based agent</vt:lpstr>
      <vt:lpstr>Wumpus World PEAS description</vt:lpstr>
      <vt:lpstr>Links</vt:lpstr>
      <vt:lpstr>Wumpus world characterization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Exploring a wumpus world</vt:lpstr>
      <vt:lpstr>PowerPoint Presentation</vt:lpstr>
      <vt:lpstr>Logic in general</vt:lpstr>
      <vt:lpstr>Entailment</vt:lpstr>
      <vt:lpstr>Models</vt:lpstr>
      <vt:lpstr>Entailment in the wumpus world</vt:lpstr>
      <vt:lpstr>Wumpus models</vt:lpstr>
      <vt:lpstr>Wumpus models</vt:lpstr>
      <vt:lpstr>Wumpus models</vt:lpstr>
      <vt:lpstr>Wumpus models</vt:lpstr>
      <vt:lpstr>Wumpus models</vt:lpstr>
      <vt:lpstr>Logic problem</vt:lpstr>
      <vt:lpstr>Logical representation</vt:lpstr>
      <vt:lpstr>Reasoning for p</vt:lpstr>
      <vt:lpstr>Reasoning for ^p</vt:lpstr>
      <vt:lpstr>Inference</vt:lpstr>
      <vt:lpstr>Models</vt:lpstr>
      <vt:lpstr>Historical Notes</vt:lpstr>
      <vt:lpstr>AI</vt:lpstr>
    </vt:vector>
  </TitlesOfParts>
  <Company>University of Michigan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Dragomir Radev</dc:creator>
  <cp:lastModifiedBy>Radev, Dragomir</cp:lastModifiedBy>
  <cp:revision>499</cp:revision>
  <dcterms:created xsi:type="dcterms:W3CDTF">2014-05-29T18:54:38Z</dcterms:created>
  <dcterms:modified xsi:type="dcterms:W3CDTF">2017-09-26T18:25:59Z</dcterms:modified>
</cp:coreProperties>
</file>