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11" Type="http://schemas.openxmlformats.org/officeDocument/2006/relationships/slide" Target="slides/slide6.xml"/><Relationship Id="rId22" Type="http://schemas.openxmlformats.org/officeDocument/2006/relationships/font" Target="fonts/Raleway-italic.fntdata"/><Relationship Id="rId10" Type="http://schemas.openxmlformats.org/officeDocument/2006/relationships/slide" Target="slides/slide5.xml"/><Relationship Id="rId21" Type="http://schemas.openxmlformats.org/officeDocument/2006/relationships/font" Target="fonts/Raleway-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778e050f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778e050f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778e050fa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778e050fa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778e050f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778e050f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778e050f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778e050f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778e050f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778e050f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778e050f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778e050f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778e050f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778e050f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778e050f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778e050f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778e050f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778e050f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778e050fa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778e050f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778e050fa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778e050fa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778e050f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778e050f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778e050f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778e050f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Fitbit to BellaBeat</a:t>
            </a:r>
            <a:endParaRPr/>
          </a:p>
          <a:p>
            <a:pPr indent="0" lvl="0" marL="0" rtl="0" algn="l">
              <a:spcBef>
                <a:spcPts val="0"/>
              </a:spcBef>
              <a:spcAft>
                <a:spcPts val="0"/>
              </a:spcAft>
              <a:buNone/>
            </a:pPr>
            <a:r>
              <a:rPr lang="en"/>
              <a:t>Market Data Insight</a:t>
            </a:r>
            <a:endParaRPr/>
          </a:p>
        </p:txBody>
      </p:sp>
      <p:sp>
        <p:nvSpPr>
          <p:cNvPr id="59" name="Google Shape;59;p13"/>
          <p:cNvSpPr txBox="1"/>
          <p:nvPr>
            <p:ph idx="1" type="subTitle"/>
          </p:nvPr>
        </p:nvSpPr>
        <p:spPr>
          <a:xfrm>
            <a:off x="485875" y="38542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aleway"/>
                <a:ea typeface="Raleway"/>
                <a:cs typeface="Raleway"/>
                <a:sym typeface="Raleway"/>
              </a:rPr>
              <a:t>Analyst : Adeboyeje Isaac</a:t>
            </a:r>
            <a:endParaRPr>
              <a:latin typeface="Raleway"/>
              <a:ea typeface="Raleway"/>
              <a:cs typeface="Raleway"/>
              <a:sym typeface="Raleway"/>
            </a:endParaRPr>
          </a:p>
        </p:txBody>
      </p:sp>
    </p:spTree>
  </p:cSld>
  <p:clrMapOvr>
    <a:masterClrMapping/>
  </p:clrMapOvr>
  <mc:AlternateContent>
    <mc:Choice Requires="p14">
      <p:transition spd="slow">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800"/>
                                        <p:tgtEl>
                                          <p:spTgt spid="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2500"/>
                                        <p:tgtEl>
                                          <p:spTgt spid="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1300163" y="547688"/>
            <a:ext cx="6543675" cy="404812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ppt_w</p:attrName>
                                        </p:attrNameLst>
                                      </p:cBhvr>
                                      <p:tavLst>
                                        <p:tav fmla="" tm="0">
                                          <p:val>
                                            <p:strVal val="0"/>
                                          </p:val>
                                        </p:tav>
                                        <p:tav fmla="" tm="100000">
                                          <p:val>
                                            <p:strVal val="#ppt_w"/>
                                          </p:val>
                                        </p:tav>
                                      </p:tavLst>
                                    </p:anim>
                                    <p:anim calcmode="lin" valueType="num">
                                      <p:cBhvr additive="base">
                                        <p:cTn dur="1000"/>
                                        <p:tgtEl>
                                          <p:spTgt spid="10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490250" y="526350"/>
            <a:ext cx="7690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400"/>
              <a:t>The </a:t>
            </a:r>
            <a:r>
              <a:rPr lang="en" sz="2400"/>
              <a:t>daily and hourly calorie data </a:t>
            </a:r>
            <a:r>
              <a:rPr b="0" lang="en" sz="2400"/>
              <a:t>for a user were compared for consistency and equality.</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Of the </a:t>
            </a:r>
            <a:r>
              <a:rPr lang="en" sz="2400"/>
              <a:t>30 days </a:t>
            </a:r>
            <a:r>
              <a:rPr b="0" lang="en" sz="2400"/>
              <a:t>observation, </a:t>
            </a:r>
            <a:r>
              <a:rPr lang="en" sz="2400"/>
              <a:t>hourly burnt calories </a:t>
            </a:r>
            <a:r>
              <a:rPr b="0" lang="en" sz="2400"/>
              <a:t>for </a:t>
            </a:r>
            <a:r>
              <a:rPr lang="en" sz="2400"/>
              <a:t>24 different days </a:t>
            </a:r>
            <a:r>
              <a:rPr b="0" lang="en" sz="2400"/>
              <a:t>was found to be </a:t>
            </a:r>
            <a:r>
              <a:rPr lang="en" sz="2400"/>
              <a:t>unequal </a:t>
            </a:r>
            <a:r>
              <a:rPr b="0" lang="en" sz="2400"/>
              <a:t>to the</a:t>
            </a:r>
            <a:r>
              <a:rPr lang="en" sz="2400"/>
              <a:t> recorded daily burnt calories.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Hourly burnt calories for 6 different days </a:t>
            </a:r>
            <a:r>
              <a:rPr b="0" lang="en" sz="2400"/>
              <a:t>was however </a:t>
            </a:r>
            <a:r>
              <a:rPr b="0" lang="en" sz="2400"/>
              <a:t>found to be </a:t>
            </a:r>
            <a:r>
              <a:rPr lang="en" sz="2400"/>
              <a:t>consistent and equal </a:t>
            </a:r>
            <a:r>
              <a:rPr b="0" lang="en" sz="2400"/>
              <a:t>to the </a:t>
            </a:r>
            <a:r>
              <a:rPr lang="en" sz="2400"/>
              <a:t>pre-recorded daily burnt calories</a:t>
            </a:r>
            <a:r>
              <a:rPr b="0" lang="en" sz="2400"/>
              <a:t>.</a:t>
            </a:r>
            <a:endParaRPr b="0" sz="2400"/>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 calcmode="lin" valueType="num">
                                      <p:cBhvr additive="base">
                                        <p:cTn dur="1000"/>
                                        <p:tgtEl>
                                          <p:spTgt spid="110">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 calcmode="lin" valueType="num">
                                      <p:cBhvr additive="base">
                                        <p:cTn dur="1000"/>
                                        <p:tgtEl>
                                          <p:spTgt spid="110">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 calcmode="lin" valueType="num">
                                      <p:cBhvr additive="base">
                                        <p:cTn dur="1000"/>
                                        <p:tgtEl>
                                          <p:spTgt spid="110">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 calcmode="lin" valueType="num">
                                      <p:cBhvr additive="base">
                                        <p:cTn dur="1000"/>
                                        <p:tgtEl>
                                          <p:spTgt spid="110">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 calcmode="lin" valueType="num">
                                      <p:cBhvr additive="base">
                                        <p:cTn dur="1000"/>
                                        <p:tgtEl>
                                          <p:spTgt spid="110">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4"/>
          <p:cNvPicPr preferRelativeResize="0"/>
          <p:nvPr/>
        </p:nvPicPr>
        <p:blipFill>
          <a:blip r:embed="rId3">
            <a:alphaModFix/>
          </a:blip>
          <a:stretch>
            <a:fillRect/>
          </a:stretch>
        </p:blipFill>
        <p:spPr>
          <a:xfrm>
            <a:off x="1714500" y="804863"/>
            <a:ext cx="5715000" cy="353377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ppt_w</p:attrName>
                                        </p:attrNameLst>
                                      </p:cBhvr>
                                      <p:tavLst>
                                        <p:tav fmla="" tm="0">
                                          <p:val>
                                            <p:strVal val="0"/>
                                          </p:val>
                                        </p:tav>
                                        <p:tav fmla="" tm="100000">
                                          <p:val>
                                            <p:strVal val="#ppt_w"/>
                                          </p:val>
                                        </p:tav>
                                      </p:tavLst>
                                    </p:anim>
                                    <p:anim calcmode="lin" valueType="num">
                                      <p:cBhvr additive="base">
                                        <p:cTn dur="1000"/>
                                        <p:tgtEl>
                                          <p:spTgt spid="11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445025"/>
            <a:ext cx="8520600" cy="38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ct val="57115"/>
              <a:buNone/>
            </a:pPr>
            <a:r>
              <a:rPr lang="en" sz="1733"/>
              <a:t>Potential causes of concern</a:t>
            </a:r>
            <a:r>
              <a:rPr lang="en" sz="2400"/>
              <a:t> </a:t>
            </a:r>
            <a:endParaRPr sz="2400"/>
          </a:p>
        </p:txBody>
      </p:sp>
      <p:sp>
        <p:nvSpPr>
          <p:cNvPr id="121" name="Google Shape;121;p25"/>
          <p:cNvSpPr txBox="1"/>
          <p:nvPr>
            <p:ph idx="1" type="body"/>
          </p:nvPr>
        </p:nvSpPr>
        <p:spPr>
          <a:xfrm>
            <a:off x="311700" y="863050"/>
            <a:ext cx="3999900" cy="370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200">
                <a:solidFill>
                  <a:schemeClr val="dk2"/>
                </a:solidFill>
                <a:latin typeface="Raleway"/>
                <a:ea typeface="Raleway"/>
                <a:cs typeface="Raleway"/>
                <a:sym typeface="Raleway"/>
              </a:rPr>
              <a:t>Period of app inactivity and inconsistent data:</a:t>
            </a:r>
            <a:endParaRPr b="1">
              <a:solidFill>
                <a:schemeClr val="dk2"/>
              </a:solidFill>
              <a:latin typeface="Raleway"/>
              <a:ea typeface="Raleway"/>
              <a:cs typeface="Raleway"/>
              <a:sym typeface="Raleway"/>
            </a:endParaRPr>
          </a:p>
          <a:p>
            <a:pPr indent="-293211" lvl="0" marL="457200" rtl="0" algn="l">
              <a:spcBef>
                <a:spcPts val="1200"/>
              </a:spcBef>
              <a:spcAft>
                <a:spcPts val="0"/>
              </a:spcAft>
              <a:buClr>
                <a:schemeClr val="dk2"/>
              </a:buClr>
              <a:buSzPct val="100000"/>
              <a:buFont typeface="Raleway"/>
              <a:buChar char="●"/>
            </a:pPr>
            <a:r>
              <a:rPr lang="en" sz="1100" u="sng">
                <a:solidFill>
                  <a:schemeClr val="dk2"/>
                </a:solidFill>
                <a:latin typeface="Raleway"/>
                <a:ea typeface="Raleway"/>
                <a:cs typeface="Raleway"/>
                <a:sym typeface="Raleway"/>
              </a:rPr>
              <a:t>Usage mismatch</a:t>
            </a:r>
            <a:endParaRPr sz="1100" u="sng">
              <a:solidFill>
                <a:schemeClr val="dk2"/>
              </a:solidFill>
              <a:latin typeface="Raleway"/>
              <a:ea typeface="Raleway"/>
              <a:cs typeface="Raleway"/>
              <a:sym typeface="Raleway"/>
            </a:endParaRPr>
          </a:p>
          <a:p>
            <a:pPr indent="0" lvl="0" marL="457200" rtl="0" algn="l">
              <a:spcBef>
                <a:spcPts val="1200"/>
              </a:spcBef>
              <a:spcAft>
                <a:spcPts val="0"/>
              </a:spcAft>
              <a:buNone/>
            </a:pPr>
            <a:r>
              <a:rPr lang="en" sz="1000">
                <a:solidFill>
                  <a:schemeClr val="dk2"/>
                </a:solidFill>
                <a:latin typeface="Raleway"/>
                <a:ea typeface="Raleway"/>
                <a:cs typeface="Raleway"/>
                <a:sym typeface="Raleway"/>
              </a:rPr>
              <a:t>Hypotheses:</a:t>
            </a:r>
            <a:endParaRPr sz="1000">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Users take device off during time of recess and other physiological needs.</a:t>
            </a:r>
            <a:endParaRPr sz="900">
              <a:solidFill>
                <a:schemeClr val="dk2"/>
              </a:solidFill>
              <a:latin typeface="Raleway"/>
              <a:ea typeface="Raleway"/>
              <a:cs typeface="Raleway"/>
              <a:sym typeface="Raleway"/>
            </a:endParaRPr>
          </a:p>
          <a:p>
            <a:pPr indent="-287337" lvl="0" marL="457200" rtl="0" algn="l">
              <a:spcBef>
                <a:spcPts val="1200"/>
              </a:spcBef>
              <a:spcAft>
                <a:spcPts val="0"/>
              </a:spcAft>
              <a:buClr>
                <a:schemeClr val="dk2"/>
              </a:buClr>
              <a:buSzPct val="100000"/>
              <a:buFont typeface="Raleway"/>
              <a:buChar char="●"/>
            </a:pPr>
            <a:r>
              <a:rPr lang="en" sz="1000" u="sng">
                <a:solidFill>
                  <a:schemeClr val="dk2"/>
                </a:solidFill>
                <a:latin typeface="Raleway"/>
                <a:ea typeface="Raleway"/>
                <a:cs typeface="Raleway"/>
                <a:sym typeface="Raleway"/>
              </a:rPr>
              <a:t>Data required</a:t>
            </a:r>
            <a:endParaRPr sz="1000" u="sng">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Other physiological data (e.g when do you take the device off and for how long, how long do you spend in the bathroom, toilet, kitchen, do you take it off during copulation? )</a:t>
            </a:r>
            <a:endParaRPr sz="900">
              <a:solidFill>
                <a:schemeClr val="dk2"/>
              </a:solidFill>
              <a:latin typeface="Raleway"/>
              <a:ea typeface="Raleway"/>
              <a:cs typeface="Raleway"/>
              <a:sym typeface="Raleway"/>
            </a:endParaRPr>
          </a:p>
          <a:p>
            <a:pPr indent="-287337" lvl="0" marL="457200" rtl="0" algn="l">
              <a:spcBef>
                <a:spcPts val="1200"/>
              </a:spcBef>
              <a:spcAft>
                <a:spcPts val="0"/>
              </a:spcAft>
              <a:buClr>
                <a:schemeClr val="dk2"/>
              </a:buClr>
              <a:buSzPct val="100000"/>
              <a:buFont typeface="Raleway"/>
              <a:buChar char="●"/>
            </a:pPr>
            <a:r>
              <a:rPr lang="en" sz="1000" u="sng">
                <a:solidFill>
                  <a:schemeClr val="dk2"/>
                </a:solidFill>
                <a:latin typeface="Raleway"/>
                <a:ea typeface="Raleway"/>
                <a:cs typeface="Raleway"/>
                <a:sym typeface="Raleway"/>
              </a:rPr>
              <a:t>Analysis next step</a:t>
            </a:r>
            <a:endParaRPr sz="1000" u="sng">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Is there a significant time difference between the time device is worn and taken off?</a:t>
            </a:r>
            <a:endParaRPr sz="900">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When is the device mostly taken off and for what?</a:t>
            </a:r>
            <a:endParaRPr sz="900">
              <a:solidFill>
                <a:schemeClr val="dk2"/>
              </a:solidFill>
              <a:latin typeface="Raleway"/>
              <a:ea typeface="Raleway"/>
              <a:cs typeface="Raleway"/>
              <a:sym typeface="Raleway"/>
            </a:endParaRPr>
          </a:p>
          <a:p>
            <a:pPr indent="0" lvl="0" marL="457200" rtl="0" algn="l">
              <a:spcBef>
                <a:spcPts val="1200"/>
              </a:spcBef>
              <a:spcAft>
                <a:spcPts val="1200"/>
              </a:spcAft>
              <a:buNone/>
            </a:pPr>
            <a:br>
              <a:rPr lang="en">
                <a:latin typeface="Raleway"/>
                <a:ea typeface="Raleway"/>
                <a:cs typeface="Raleway"/>
                <a:sym typeface="Raleway"/>
              </a:rPr>
            </a:br>
            <a:endParaRPr>
              <a:latin typeface="Raleway"/>
              <a:ea typeface="Raleway"/>
              <a:cs typeface="Raleway"/>
              <a:sym typeface="Raleway"/>
            </a:endParaRPr>
          </a:p>
        </p:txBody>
      </p:sp>
      <p:sp>
        <p:nvSpPr>
          <p:cNvPr id="122" name="Google Shape;122;p25"/>
          <p:cNvSpPr txBox="1"/>
          <p:nvPr>
            <p:ph idx="2" type="body"/>
          </p:nvPr>
        </p:nvSpPr>
        <p:spPr>
          <a:xfrm>
            <a:off x="4832400" y="862975"/>
            <a:ext cx="3999900" cy="3705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1200">
                <a:solidFill>
                  <a:schemeClr val="dk2"/>
                </a:solidFill>
                <a:latin typeface="Raleway"/>
                <a:ea typeface="Raleway"/>
                <a:cs typeface="Raleway"/>
                <a:sym typeface="Raleway"/>
              </a:rPr>
              <a:t>Period of device inactivity and inconsistent data:</a:t>
            </a:r>
            <a:endParaRPr b="1" sz="1200">
              <a:solidFill>
                <a:schemeClr val="dk2"/>
              </a:solidFill>
              <a:latin typeface="Raleway"/>
              <a:ea typeface="Raleway"/>
              <a:cs typeface="Raleway"/>
              <a:sym typeface="Raleway"/>
            </a:endParaRPr>
          </a:p>
          <a:p>
            <a:pPr indent="-282733" lvl="0" marL="457200" rtl="0" algn="l">
              <a:spcBef>
                <a:spcPts val="1200"/>
              </a:spcBef>
              <a:spcAft>
                <a:spcPts val="0"/>
              </a:spcAft>
              <a:buClr>
                <a:schemeClr val="dk2"/>
              </a:buClr>
              <a:buSzPct val="100000"/>
              <a:buFont typeface="Raleway"/>
              <a:buChar char="●"/>
            </a:pPr>
            <a:r>
              <a:rPr lang="en" sz="1100" u="sng">
                <a:solidFill>
                  <a:schemeClr val="dk2"/>
                </a:solidFill>
                <a:latin typeface="Raleway"/>
                <a:ea typeface="Raleway"/>
                <a:cs typeface="Raleway"/>
                <a:sym typeface="Raleway"/>
              </a:rPr>
              <a:t>Device mismatch</a:t>
            </a:r>
            <a:endParaRPr sz="1100" u="sng">
              <a:solidFill>
                <a:schemeClr val="dk2"/>
              </a:solidFill>
              <a:latin typeface="Raleway"/>
              <a:ea typeface="Raleway"/>
              <a:cs typeface="Raleway"/>
              <a:sym typeface="Raleway"/>
            </a:endParaRPr>
          </a:p>
          <a:p>
            <a:pPr indent="0" lvl="0" marL="457200" rtl="0" algn="l">
              <a:spcBef>
                <a:spcPts val="1200"/>
              </a:spcBef>
              <a:spcAft>
                <a:spcPts val="0"/>
              </a:spcAft>
              <a:buNone/>
            </a:pPr>
            <a:r>
              <a:rPr lang="en" sz="1000">
                <a:solidFill>
                  <a:schemeClr val="dk2"/>
                </a:solidFill>
                <a:latin typeface="Raleway"/>
                <a:ea typeface="Raleway"/>
                <a:cs typeface="Raleway"/>
                <a:sym typeface="Raleway"/>
              </a:rPr>
              <a:t>Hypotheses:</a:t>
            </a:r>
            <a:endParaRPr sz="1000">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Device’s battery isn't strong enough to last a whole day.</a:t>
            </a:r>
            <a:endParaRPr sz="900">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Device’s processor overclocks causing calibration issues.</a:t>
            </a:r>
            <a:endParaRPr sz="900">
              <a:solidFill>
                <a:schemeClr val="dk2"/>
              </a:solidFill>
              <a:latin typeface="Raleway"/>
              <a:ea typeface="Raleway"/>
              <a:cs typeface="Raleway"/>
              <a:sym typeface="Raleway"/>
            </a:endParaRPr>
          </a:p>
          <a:p>
            <a:pPr indent="-277812" lvl="0" marL="457200" rtl="0" algn="l">
              <a:spcBef>
                <a:spcPts val="1200"/>
              </a:spcBef>
              <a:spcAft>
                <a:spcPts val="0"/>
              </a:spcAft>
              <a:buClr>
                <a:schemeClr val="dk2"/>
              </a:buClr>
              <a:buSzPct val="100000"/>
              <a:buFont typeface="Raleway"/>
              <a:buChar char="●"/>
            </a:pPr>
            <a:r>
              <a:rPr lang="en" sz="1000" u="sng">
                <a:solidFill>
                  <a:schemeClr val="dk2"/>
                </a:solidFill>
                <a:latin typeface="Raleway"/>
                <a:ea typeface="Raleway"/>
                <a:cs typeface="Raleway"/>
                <a:sym typeface="Raleway"/>
              </a:rPr>
              <a:t>Data required</a:t>
            </a:r>
            <a:endParaRPr sz="1000" u="sng">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Breakdown of device’s overall battery capacity and battery usage per process. </a:t>
            </a:r>
            <a:endParaRPr sz="900">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Does the device go to sleep and when? Does it automatically come awake?</a:t>
            </a:r>
            <a:endParaRPr sz="900">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Breakdown of device’s processing power and requirement per activity. </a:t>
            </a:r>
            <a:endParaRPr sz="900">
              <a:solidFill>
                <a:schemeClr val="dk2"/>
              </a:solidFill>
              <a:latin typeface="Raleway"/>
              <a:ea typeface="Raleway"/>
              <a:cs typeface="Raleway"/>
              <a:sym typeface="Raleway"/>
            </a:endParaRPr>
          </a:p>
          <a:p>
            <a:pPr indent="-277812" lvl="0" marL="457200" rtl="0" algn="l">
              <a:spcBef>
                <a:spcPts val="1200"/>
              </a:spcBef>
              <a:spcAft>
                <a:spcPts val="0"/>
              </a:spcAft>
              <a:buClr>
                <a:schemeClr val="dk2"/>
              </a:buClr>
              <a:buSzPct val="100000"/>
              <a:buFont typeface="Raleway"/>
              <a:buChar char="●"/>
            </a:pPr>
            <a:r>
              <a:rPr lang="en" sz="1000" u="sng">
                <a:solidFill>
                  <a:schemeClr val="dk2"/>
                </a:solidFill>
                <a:latin typeface="Raleway"/>
                <a:ea typeface="Raleway"/>
                <a:cs typeface="Raleway"/>
                <a:sym typeface="Raleway"/>
              </a:rPr>
              <a:t>Analysis next steps</a:t>
            </a:r>
            <a:endParaRPr sz="1000" u="sng">
              <a:solidFill>
                <a:schemeClr val="dk2"/>
              </a:solidFill>
              <a:latin typeface="Raleway"/>
              <a:ea typeface="Raleway"/>
              <a:cs typeface="Raleway"/>
              <a:sym typeface="Raleway"/>
            </a:endParaRPr>
          </a:p>
          <a:p>
            <a:pPr indent="0" lvl="0" marL="457200" rtl="0" algn="l">
              <a:spcBef>
                <a:spcPts val="1200"/>
              </a:spcBef>
              <a:spcAft>
                <a:spcPts val="0"/>
              </a:spcAft>
              <a:buNone/>
            </a:pPr>
            <a:r>
              <a:rPr lang="en" sz="900">
                <a:solidFill>
                  <a:schemeClr val="dk2"/>
                </a:solidFill>
                <a:latin typeface="Raleway"/>
                <a:ea typeface="Raleway"/>
                <a:cs typeface="Raleway"/>
                <a:sym typeface="Raleway"/>
              </a:rPr>
              <a:t>Is battery power more than sufficient to carry all activities for 24hrs without going to sleep?</a:t>
            </a:r>
            <a:endParaRPr sz="900">
              <a:solidFill>
                <a:schemeClr val="dk2"/>
              </a:solidFill>
              <a:latin typeface="Raleway"/>
              <a:ea typeface="Raleway"/>
              <a:cs typeface="Raleway"/>
              <a:sym typeface="Raleway"/>
            </a:endParaRPr>
          </a:p>
          <a:p>
            <a:pPr indent="0" lvl="0" marL="457200" rtl="0" algn="l">
              <a:spcBef>
                <a:spcPts val="1200"/>
              </a:spcBef>
              <a:spcAft>
                <a:spcPts val="1200"/>
              </a:spcAft>
              <a:buNone/>
            </a:pPr>
            <a:r>
              <a:rPr lang="en" sz="900">
                <a:solidFill>
                  <a:schemeClr val="dk2"/>
                </a:solidFill>
                <a:latin typeface="Raleway"/>
                <a:ea typeface="Raleway"/>
                <a:cs typeface="Raleway"/>
                <a:sym typeface="Raleway"/>
              </a:rPr>
              <a:t>Is the processor strong enough to run processes smoothly without overclocking and causing calibration issues?</a:t>
            </a:r>
            <a:endParaRPr sz="900">
              <a:solidFill>
                <a:schemeClr val="dk2"/>
              </a:solidFill>
              <a:latin typeface="Raleway"/>
              <a:ea typeface="Raleway"/>
              <a:cs typeface="Raleway"/>
              <a:sym typeface="Raleway"/>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ppt_w</p:attrName>
                                        </p:attrNameLst>
                                      </p:cBhvr>
                                      <p:tavLst>
                                        <p:tav fmla="" tm="0">
                                          <p:val>
                                            <p:strVal val="0"/>
                                          </p:val>
                                        </p:tav>
                                        <p:tav fmla="" tm="100000">
                                          <p:val>
                                            <p:strVal val="#ppt_w"/>
                                          </p:val>
                                        </p:tav>
                                      </p:tavLst>
                                    </p:anim>
                                    <p:anim calcmode="lin" valueType="num">
                                      <p:cBhvr additive="base">
                                        <p:cTn dur="1000"/>
                                        <p:tgtEl>
                                          <p:spTgt spid="1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 calcmode="lin" valueType="num">
                                      <p:cBhvr additive="base">
                                        <p:cTn dur="1000"/>
                                        <p:tgtEl>
                                          <p:spTgt spid="1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 calcmode="lin" valueType="num">
                                      <p:cBhvr additive="base">
                                        <p:cTn dur="1000"/>
                                        <p:tgtEl>
                                          <p:spTgt spid="12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 calcmode="lin" valueType="num">
                                      <p:cBhvr additive="base">
                                        <p:cTn dur="1000"/>
                                        <p:tgtEl>
                                          <p:spTgt spid="12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 calcmode="lin" valueType="num">
                                      <p:cBhvr additive="base">
                                        <p:cTn dur="1000"/>
                                        <p:tgtEl>
                                          <p:spTgt spid="12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 calcmode="lin" valueType="num">
                                      <p:cBhvr additive="base">
                                        <p:cTn dur="1000"/>
                                        <p:tgtEl>
                                          <p:spTgt spid="12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 calcmode="lin" valueType="num">
                                      <p:cBhvr additive="base">
                                        <p:cTn dur="1000"/>
                                        <p:tgtEl>
                                          <p:spTgt spid="12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 calcmode="lin" valueType="num">
                                      <p:cBhvr additive="base">
                                        <p:cTn dur="1000"/>
                                        <p:tgtEl>
                                          <p:spTgt spid="12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 calcmode="lin" valueType="num">
                                      <p:cBhvr additive="base">
                                        <p:cTn dur="1000"/>
                                        <p:tgtEl>
                                          <p:spTgt spid="12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anim calcmode="lin" valueType="num">
                                      <p:cBhvr additive="base">
                                        <p:cTn dur="1000"/>
                                        <p:tgtEl>
                                          <p:spTgt spid="12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anim calcmode="lin" valueType="num">
                                      <p:cBhvr additive="base">
                                        <p:cTn dur="1000"/>
                                        <p:tgtEl>
                                          <p:spTgt spid="12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 calcmode="lin" valueType="num">
                                      <p:cBhvr additive="base">
                                        <p:cTn dur="1000"/>
                                        <p:tgtEl>
                                          <p:spTgt spid="12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 calcmode="lin" valueType="num">
                                      <p:cBhvr additive="base">
                                        <p:cTn dur="1000"/>
                                        <p:tgtEl>
                                          <p:spTgt spid="12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 calcmode="lin" valueType="num">
                                      <p:cBhvr additive="base">
                                        <p:cTn dur="1000"/>
                                        <p:tgtEl>
                                          <p:spTgt spid="12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 calcmode="lin" valueType="num">
                                      <p:cBhvr additive="base">
                                        <p:cTn dur="1000"/>
                                        <p:tgtEl>
                                          <p:spTgt spid="12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 calcmode="lin" valueType="num">
                                      <p:cBhvr additive="base">
                                        <p:cTn dur="1000"/>
                                        <p:tgtEl>
                                          <p:spTgt spid="12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 calcmode="lin" valueType="num">
                                      <p:cBhvr additive="base">
                                        <p:cTn dur="1000"/>
                                        <p:tgtEl>
                                          <p:spTgt spid="12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 calcmode="lin" valueType="num">
                                      <p:cBhvr additive="base">
                                        <p:cTn dur="1000"/>
                                        <p:tgtEl>
                                          <p:spTgt spid="12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 calcmode="lin" valueType="num">
                                      <p:cBhvr additive="base">
                                        <p:cTn dur="1000"/>
                                        <p:tgtEl>
                                          <p:spTgt spid="12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 calcmode="lin" valueType="num">
                                      <p:cBhvr additive="base">
                                        <p:cTn dur="1000"/>
                                        <p:tgtEl>
                                          <p:spTgt spid="12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 calcmode="lin" valueType="num">
                                      <p:cBhvr additive="base">
                                        <p:cTn dur="1000"/>
                                        <p:tgtEl>
                                          <p:spTgt spid="12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 calcmode="lin" valueType="num">
                                      <p:cBhvr additive="base">
                                        <p:cTn dur="1000"/>
                                        <p:tgtEl>
                                          <p:spTgt spid="12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11" st="11"/>
                                            </p:txEl>
                                          </p:spTgt>
                                        </p:tgtEl>
                                        <p:attrNameLst>
                                          <p:attrName>style.visibility</p:attrName>
                                        </p:attrNameLst>
                                      </p:cBhvr>
                                      <p:to>
                                        <p:strVal val="visible"/>
                                      </p:to>
                                    </p:set>
                                    <p:anim calcmode="lin" valueType="num">
                                      <p:cBhvr additive="base">
                                        <p:cTn dur="1000"/>
                                        <p:tgtEl>
                                          <p:spTgt spid="12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4893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1700">
                <a:solidFill>
                  <a:schemeClr val="lt1"/>
                </a:solidFill>
              </a:rPr>
              <a:t>App and Usage mismatch: </a:t>
            </a:r>
            <a:r>
              <a:rPr lang="en" sz="1700">
                <a:solidFill>
                  <a:schemeClr val="lt1"/>
                </a:solidFill>
              </a:rPr>
              <a:t>What</a:t>
            </a:r>
            <a:r>
              <a:rPr lang="en" sz="1700">
                <a:solidFill>
                  <a:schemeClr val="lt1"/>
                </a:solidFill>
              </a:rPr>
              <a:t> is our strategy?</a:t>
            </a:r>
            <a:endParaRPr sz="1700">
              <a:solidFill>
                <a:schemeClr val="lt1"/>
              </a:solidFill>
            </a:endParaRPr>
          </a:p>
        </p:txBody>
      </p:sp>
      <p:sp>
        <p:nvSpPr>
          <p:cNvPr id="128" name="Google Shape;12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chemeClr val="dk2"/>
              </a:buClr>
              <a:buSzPts val="1200"/>
              <a:buFont typeface="Raleway"/>
              <a:buAutoNum type="arabicPeriod"/>
            </a:pPr>
            <a:r>
              <a:rPr b="1" lang="en" sz="1400" u="sng">
                <a:solidFill>
                  <a:schemeClr val="dk2"/>
                </a:solidFill>
                <a:latin typeface="Raleway"/>
                <a:ea typeface="Raleway"/>
                <a:cs typeface="Raleway"/>
                <a:sym typeface="Raleway"/>
              </a:rPr>
              <a:t>Light weight and user friendly device :</a:t>
            </a:r>
            <a:r>
              <a:rPr lang="en" sz="1200">
                <a:solidFill>
                  <a:schemeClr val="dk2"/>
                </a:solidFill>
                <a:latin typeface="Raleway"/>
                <a:ea typeface="Raleway"/>
                <a:cs typeface="Raleway"/>
                <a:sym typeface="Raleway"/>
              </a:rPr>
              <a:t> The product designers should come up with an easy to use and understand device that is also almost not felt when worn for its target market.</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AutoNum type="arabicPeriod"/>
            </a:pPr>
            <a:r>
              <a:rPr b="1" lang="en" sz="1400" u="sng">
                <a:solidFill>
                  <a:schemeClr val="dk2"/>
                </a:solidFill>
                <a:latin typeface="Raleway"/>
                <a:ea typeface="Raleway"/>
                <a:cs typeface="Raleway"/>
                <a:sym typeface="Raleway"/>
              </a:rPr>
              <a:t>Fluid and fall proof device : </a:t>
            </a:r>
            <a:r>
              <a:rPr lang="en" sz="1200">
                <a:solidFill>
                  <a:schemeClr val="dk2"/>
                </a:solidFill>
                <a:latin typeface="Raleway"/>
                <a:ea typeface="Raleway"/>
                <a:cs typeface="Raleway"/>
                <a:sym typeface="Raleway"/>
              </a:rPr>
              <a:t>A light weight, fluid and crack proof device for users would be the appropriate everyday companion for users.</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AutoNum type="arabicPeriod"/>
            </a:pPr>
            <a:r>
              <a:rPr b="1" lang="en" sz="1400" u="sng">
                <a:solidFill>
                  <a:schemeClr val="dk2"/>
                </a:solidFill>
                <a:latin typeface="Raleway"/>
                <a:ea typeface="Raleway"/>
                <a:cs typeface="Raleway"/>
                <a:sym typeface="Raleway"/>
              </a:rPr>
              <a:t>Device processor and calibration sysetem : </a:t>
            </a:r>
            <a:r>
              <a:rPr lang="en" sz="1200">
                <a:solidFill>
                  <a:schemeClr val="dk2"/>
                </a:solidFill>
                <a:latin typeface="Raleway"/>
                <a:ea typeface="Raleway"/>
                <a:cs typeface="Raleway"/>
                <a:sym typeface="Raleway"/>
              </a:rPr>
              <a:t>Processor that never feels warm or run hot and an always online and sensitive calibartion system would track and collate data appropriately.</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AutoNum type="arabicPeriod"/>
            </a:pPr>
            <a:r>
              <a:rPr b="1" lang="en" sz="1400" u="sng">
                <a:solidFill>
                  <a:schemeClr val="dk2"/>
                </a:solidFill>
                <a:latin typeface="Raleway"/>
                <a:ea typeface="Raleway"/>
                <a:cs typeface="Raleway"/>
                <a:sym typeface="Raleway"/>
              </a:rPr>
              <a:t>Battery, sleep and hibernation :</a:t>
            </a:r>
            <a:r>
              <a:rPr lang="en" sz="1200">
                <a:solidFill>
                  <a:schemeClr val="dk2"/>
                </a:solidFill>
                <a:latin typeface="Raleway"/>
                <a:ea typeface="Raleway"/>
                <a:cs typeface="Raleway"/>
                <a:sym typeface="Raleway"/>
              </a:rPr>
              <a:t> Battery with enough juice to last more than a day for all activities and processes with no need to go to sleep or hibernate is good for the target market.  </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AutoNum type="arabicPeriod"/>
            </a:pPr>
            <a:r>
              <a:rPr b="1" lang="en" sz="1400" u="sng">
                <a:solidFill>
                  <a:schemeClr val="dk2"/>
                </a:solidFill>
                <a:latin typeface="Raleway"/>
                <a:ea typeface="Raleway"/>
                <a:cs typeface="Raleway"/>
                <a:sym typeface="Raleway"/>
              </a:rPr>
              <a:t>Define the main advantages of this new device over previous devices :</a:t>
            </a:r>
            <a:r>
              <a:rPr lang="en" sz="1200">
                <a:solidFill>
                  <a:schemeClr val="dk2"/>
                </a:solidFill>
                <a:latin typeface="Raleway"/>
                <a:ea typeface="Raleway"/>
                <a:cs typeface="Raleway"/>
                <a:sym typeface="Raleway"/>
              </a:rPr>
              <a:t> Test this device in a controlled population and get both quantitative and qualitative data from the population to highlight the main advantages of this new device.</a:t>
            </a:r>
            <a:endParaRPr sz="12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b="1" lang="en" sz="1400" u="sng">
                <a:solidFill>
                  <a:schemeClr val="dk2"/>
                </a:solidFill>
                <a:latin typeface="Raleway"/>
                <a:ea typeface="Raleway"/>
                <a:cs typeface="Raleway"/>
                <a:sym typeface="Raleway"/>
              </a:rPr>
              <a:t>Create a targeted marketing and go-to market plan for the target audience :</a:t>
            </a:r>
            <a:r>
              <a:rPr b="1" lang="en" sz="1400">
                <a:solidFill>
                  <a:schemeClr val="dk2"/>
                </a:solidFill>
                <a:latin typeface="Raleway"/>
                <a:ea typeface="Raleway"/>
                <a:cs typeface="Raleway"/>
                <a:sym typeface="Raleway"/>
              </a:rPr>
              <a:t> </a:t>
            </a:r>
            <a:r>
              <a:rPr lang="en" sz="1200">
                <a:solidFill>
                  <a:schemeClr val="dk2"/>
                </a:solidFill>
                <a:latin typeface="Raleway"/>
                <a:ea typeface="Raleway"/>
                <a:cs typeface="Raleway"/>
                <a:sym typeface="Raleway"/>
              </a:rPr>
              <a:t>Identify the target market where the ROI is greates and begin from there.</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indent="0" lvl="0" marL="457200" rtl="0" algn="l">
              <a:spcBef>
                <a:spcPts val="1200"/>
              </a:spcBef>
              <a:spcAft>
                <a:spcPts val="1200"/>
              </a:spcAft>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ppt_w</p:attrName>
                                        </p:attrNameLst>
                                      </p:cBhvr>
                                      <p:tavLst>
                                        <p:tav fmla="" tm="0">
                                          <p:val>
                                            <p:strVal val="0"/>
                                          </p:val>
                                        </p:tav>
                                        <p:tav fmla="" tm="100000">
                                          <p:val>
                                            <p:strVal val="#ppt_w"/>
                                          </p:val>
                                        </p:tav>
                                      </p:tavLst>
                                    </p:anim>
                                    <p:anim calcmode="lin" valueType="num">
                                      <p:cBhvr additive="base">
                                        <p:cTn dur="1000"/>
                                        <p:tgtEl>
                                          <p:spTgt spid="1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 calcmode="lin" valueType="num">
                                      <p:cBhvr additive="base">
                                        <p:cTn dur="1000"/>
                                        <p:tgtEl>
                                          <p:spTgt spid="128">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28">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 calcmode="lin" valueType="num">
                                      <p:cBhvr additive="base">
                                        <p:cTn dur="1000"/>
                                        <p:tgtEl>
                                          <p:spTgt spid="128">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28">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 calcmode="lin" valueType="num">
                                      <p:cBhvr additive="base">
                                        <p:cTn dur="1000"/>
                                        <p:tgtEl>
                                          <p:spTgt spid="128">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28">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 calcmode="lin" valueType="num">
                                      <p:cBhvr additive="base">
                                        <p:cTn dur="1000"/>
                                        <p:tgtEl>
                                          <p:spTgt spid="128">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128">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 calcmode="lin" valueType="num">
                                      <p:cBhvr additive="base">
                                        <p:cTn dur="1000"/>
                                        <p:tgtEl>
                                          <p:spTgt spid="128">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128">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 calcmode="lin" valueType="num">
                                      <p:cBhvr additive="base">
                                        <p:cTn dur="1000"/>
                                        <p:tgtEl>
                                          <p:spTgt spid="128">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128">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 calcmode="lin" valueType="num">
                                      <p:cBhvr additive="base">
                                        <p:cTn dur="1000"/>
                                        <p:tgtEl>
                                          <p:spTgt spid="128">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128">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Executive Summary</a:t>
            </a:r>
            <a:endParaRPr sz="2300">
              <a:solidFill>
                <a:schemeClr val="lt1"/>
              </a:solidFill>
            </a:endParaRPr>
          </a:p>
        </p:txBody>
      </p:sp>
      <p:sp>
        <p:nvSpPr>
          <p:cNvPr id="65" name="Google Shape;65;p14"/>
          <p:cNvSpPr txBox="1"/>
          <p:nvPr>
            <p:ph idx="1" type="body"/>
          </p:nvPr>
        </p:nvSpPr>
        <p:spPr>
          <a:xfrm>
            <a:off x="311700" y="1152475"/>
            <a:ext cx="8520600" cy="37404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Clr>
                <a:schemeClr val="dk2"/>
              </a:buClr>
              <a:buSzPct val="100000"/>
              <a:buChar char="●"/>
            </a:pPr>
            <a:r>
              <a:rPr lang="en" sz="2000">
                <a:solidFill>
                  <a:schemeClr val="dk2"/>
                </a:solidFill>
                <a:latin typeface="Raleway"/>
                <a:ea typeface="Raleway"/>
                <a:cs typeface="Raleway"/>
                <a:sym typeface="Raleway"/>
              </a:rPr>
              <a:t>FitBit users are engaged in </a:t>
            </a:r>
            <a:r>
              <a:rPr b="1" lang="en" sz="2000">
                <a:solidFill>
                  <a:schemeClr val="dk2"/>
                </a:solidFill>
                <a:latin typeface="Raleway"/>
                <a:ea typeface="Raleway"/>
                <a:cs typeface="Raleway"/>
                <a:sym typeface="Raleway"/>
              </a:rPr>
              <a:t>sedentary activities for majority of the day</a:t>
            </a:r>
            <a:r>
              <a:rPr lang="en" sz="2000">
                <a:solidFill>
                  <a:schemeClr val="dk2"/>
                </a:solidFill>
                <a:latin typeface="Raleway"/>
                <a:ea typeface="Raleway"/>
                <a:cs typeface="Raleway"/>
                <a:sym typeface="Raleway"/>
              </a:rPr>
              <a:t>.</a:t>
            </a:r>
            <a:endParaRPr sz="2000">
              <a:solidFill>
                <a:schemeClr val="dk2"/>
              </a:solidFill>
              <a:latin typeface="Raleway"/>
              <a:ea typeface="Raleway"/>
              <a:cs typeface="Raleway"/>
              <a:sym typeface="Raleway"/>
            </a:endParaRPr>
          </a:p>
          <a:p>
            <a:pPr indent="-327025" lvl="0" marL="457200" rtl="0" algn="l">
              <a:spcBef>
                <a:spcPts val="0"/>
              </a:spcBef>
              <a:spcAft>
                <a:spcPts val="0"/>
              </a:spcAft>
              <a:buClr>
                <a:schemeClr val="dk2"/>
              </a:buClr>
              <a:buSzPct val="100000"/>
              <a:buFont typeface="Raleway"/>
              <a:buChar char="●"/>
            </a:pPr>
            <a:r>
              <a:rPr lang="en" sz="2000">
                <a:solidFill>
                  <a:schemeClr val="dk2"/>
                </a:solidFill>
                <a:latin typeface="Raleway"/>
                <a:ea typeface="Raleway"/>
                <a:cs typeface="Raleway"/>
                <a:sym typeface="Raleway"/>
              </a:rPr>
              <a:t>FitBit app does not actively track data for 24hrs but for majority of the day.</a:t>
            </a:r>
            <a:endParaRPr sz="2000">
              <a:solidFill>
                <a:schemeClr val="dk2"/>
              </a:solidFill>
              <a:latin typeface="Raleway"/>
              <a:ea typeface="Raleway"/>
              <a:cs typeface="Raleway"/>
              <a:sym typeface="Raleway"/>
            </a:endParaRPr>
          </a:p>
          <a:p>
            <a:pPr indent="-327025" lvl="0" marL="457200" rtl="0" algn="l">
              <a:spcBef>
                <a:spcPts val="0"/>
              </a:spcBef>
              <a:spcAft>
                <a:spcPts val="0"/>
              </a:spcAft>
              <a:buClr>
                <a:schemeClr val="dk2"/>
              </a:buClr>
              <a:buSzPct val="100000"/>
              <a:buFont typeface="Raleway"/>
              <a:buChar char="●"/>
            </a:pPr>
            <a:r>
              <a:rPr lang="en" sz="2000">
                <a:solidFill>
                  <a:schemeClr val="dk2"/>
                </a:solidFill>
                <a:latin typeface="Raleway"/>
                <a:ea typeface="Raleway"/>
                <a:cs typeface="Raleway"/>
                <a:sym typeface="Raleway"/>
              </a:rPr>
              <a:t>There are inconsistencies between recorded data and calculated data.</a:t>
            </a:r>
            <a:endParaRPr sz="2000">
              <a:solidFill>
                <a:schemeClr val="dk2"/>
              </a:solidFill>
              <a:latin typeface="Raleway"/>
              <a:ea typeface="Raleway"/>
              <a:cs typeface="Raleway"/>
              <a:sym typeface="Raleway"/>
            </a:endParaRPr>
          </a:p>
          <a:p>
            <a:pPr indent="0" lvl="0" marL="457200" rtl="0" algn="l">
              <a:spcBef>
                <a:spcPts val="1200"/>
              </a:spcBef>
              <a:spcAft>
                <a:spcPts val="0"/>
              </a:spcAft>
              <a:buNone/>
            </a:pPr>
            <a:r>
              <a:t/>
            </a:r>
            <a:endParaRPr sz="1700">
              <a:solidFill>
                <a:schemeClr val="dk2"/>
              </a:solidFill>
              <a:latin typeface="Raleway"/>
              <a:ea typeface="Raleway"/>
              <a:cs typeface="Raleway"/>
              <a:sym typeface="Raleway"/>
            </a:endParaRPr>
          </a:p>
          <a:p>
            <a:pPr indent="-299958" lvl="0" marL="457200" rtl="0" algn="l">
              <a:spcBef>
                <a:spcPts val="1200"/>
              </a:spcBef>
              <a:spcAft>
                <a:spcPts val="0"/>
              </a:spcAft>
              <a:buClr>
                <a:schemeClr val="dk2"/>
              </a:buClr>
              <a:buSzPct val="100000"/>
              <a:buFont typeface="Raleway"/>
              <a:buChar char="●"/>
            </a:pPr>
            <a:r>
              <a:rPr lang="en" sz="1450">
                <a:solidFill>
                  <a:schemeClr val="dk2"/>
                </a:solidFill>
                <a:latin typeface="Raleway"/>
                <a:ea typeface="Raleway"/>
                <a:cs typeface="Raleway"/>
                <a:sym typeface="Raleway"/>
              </a:rPr>
              <a:t>A few key metrics for Fitbit app user data:</a:t>
            </a:r>
            <a:endParaRPr sz="1450">
              <a:solidFill>
                <a:schemeClr val="dk2"/>
              </a:solidFill>
              <a:latin typeface="Raleway"/>
              <a:ea typeface="Raleway"/>
              <a:cs typeface="Raleway"/>
              <a:sym typeface="Raleway"/>
            </a:endParaRPr>
          </a:p>
          <a:p>
            <a:pPr indent="-285194" lvl="0" marL="457200" rtl="0" algn="l">
              <a:spcBef>
                <a:spcPts val="0"/>
              </a:spcBef>
              <a:spcAft>
                <a:spcPts val="0"/>
              </a:spcAft>
              <a:buClr>
                <a:schemeClr val="dk2"/>
              </a:buClr>
              <a:buSzPct val="100000"/>
              <a:buFont typeface="Raleway"/>
              <a:buChar char="-"/>
            </a:pPr>
            <a:r>
              <a:rPr lang="en" sz="1150">
                <a:solidFill>
                  <a:schemeClr val="dk2"/>
                </a:solidFill>
                <a:latin typeface="Raleway"/>
                <a:ea typeface="Raleway"/>
                <a:cs typeface="Raleway"/>
                <a:sym typeface="Raleway"/>
              </a:rPr>
              <a:t>Data monitored showed that all users raked in a monthly </a:t>
            </a:r>
            <a:r>
              <a:rPr b="1" lang="en" sz="1150">
                <a:solidFill>
                  <a:schemeClr val="dk2"/>
                </a:solidFill>
                <a:latin typeface="Raleway"/>
                <a:ea typeface="Raleway"/>
                <a:cs typeface="Raleway"/>
                <a:sym typeface="Raleway"/>
              </a:rPr>
              <a:t>percentage sedentary minutes per user between 47% and 91% in a month month.</a:t>
            </a:r>
            <a:endParaRPr b="1" sz="1150">
              <a:solidFill>
                <a:schemeClr val="dk2"/>
              </a:solidFill>
              <a:latin typeface="Raleway"/>
              <a:ea typeface="Raleway"/>
              <a:cs typeface="Raleway"/>
              <a:sym typeface="Raleway"/>
            </a:endParaRPr>
          </a:p>
          <a:p>
            <a:pPr indent="-285194" lvl="0" marL="457200" rtl="0" algn="l">
              <a:spcBef>
                <a:spcPts val="0"/>
              </a:spcBef>
              <a:spcAft>
                <a:spcPts val="0"/>
              </a:spcAft>
              <a:buClr>
                <a:schemeClr val="dk2"/>
              </a:buClr>
              <a:buSzPct val="100000"/>
              <a:buFont typeface="Raleway"/>
              <a:buChar char="-"/>
            </a:pPr>
            <a:r>
              <a:rPr lang="en" sz="1150">
                <a:solidFill>
                  <a:schemeClr val="dk2"/>
                </a:solidFill>
                <a:latin typeface="Raleway"/>
                <a:ea typeface="Raleway"/>
                <a:cs typeface="Raleway"/>
                <a:sym typeface="Raleway"/>
              </a:rPr>
              <a:t>The user with </a:t>
            </a:r>
            <a:r>
              <a:rPr b="1" lang="en" sz="1150">
                <a:solidFill>
                  <a:schemeClr val="dk2"/>
                </a:solidFill>
                <a:latin typeface="Raleway"/>
                <a:ea typeface="Raleway"/>
                <a:cs typeface="Raleway"/>
                <a:sym typeface="Raleway"/>
              </a:rPr>
              <a:t>most sleep minutes per month had an average of 60.88%. </a:t>
            </a:r>
            <a:endParaRPr b="1" sz="1150">
              <a:solidFill>
                <a:schemeClr val="dk2"/>
              </a:solidFill>
              <a:latin typeface="Raleway"/>
              <a:ea typeface="Raleway"/>
              <a:cs typeface="Raleway"/>
              <a:sym typeface="Raleway"/>
            </a:endParaRPr>
          </a:p>
          <a:p>
            <a:pPr indent="-285194" lvl="0" marL="457200" rtl="0" algn="l">
              <a:spcBef>
                <a:spcPts val="0"/>
              </a:spcBef>
              <a:spcAft>
                <a:spcPts val="0"/>
              </a:spcAft>
              <a:buClr>
                <a:schemeClr val="dk2"/>
              </a:buClr>
              <a:buSzPct val="100000"/>
              <a:buFont typeface="Raleway"/>
              <a:buChar char="-"/>
            </a:pPr>
            <a:r>
              <a:rPr lang="en" sz="1150">
                <a:solidFill>
                  <a:schemeClr val="dk2"/>
                </a:solidFill>
                <a:latin typeface="Raleway"/>
                <a:ea typeface="Raleway"/>
                <a:cs typeface="Raleway"/>
                <a:sym typeface="Raleway"/>
              </a:rPr>
              <a:t>The average FitBit inactive minutes for all users per month was</a:t>
            </a:r>
            <a:r>
              <a:rPr b="1" lang="en" sz="1150">
                <a:solidFill>
                  <a:schemeClr val="dk2"/>
                </a:solidFill>
                <a:latin typeface="Raleway"/>
                <a:ea typeface="Raleway"/>
                <a:cs typeface="Raleway"/>
                <a:sym typeface="Raleway"/>
              </a:rPr>
              <a:t> 3hrs 35 minutes.</a:t>
            </a:r>
            <a:endParaRPr b="1" sz="1150">
              <a:solidFill>
                <a:schemeClr val="dk2"/>
              </a:solidFill>
              <a:latin typeface="Raleway"/>
              <a:ea typeface="Raleway"/>
              <a:cs typeface="Raleway"/>
              <a:sym typeface="Raleway"/>
            </a:endParaRPr>
          </a:p>
          <a:p>
            <a:pPr indent="0" lvl="0" marL="914400" rtl="0" algn="l">
              <a:spcBef>
                <a:spcPts val="1200"/>
              </a:spcBef>
              <a:spcAft>
                <a:spcPts val="0"/>
              </a:spcAft>
              <a:buNone/>
            </a:pPr>
            <a:r>
              <a:t/>
            </a:r>
            <a:endParaRPr b="1" sz="1450">
              <a:solidFill>
                <a:schemeClr val="dk2"/>
              </a:solidFill>
              <a:latin typeface="Raleway"/>
              <a:ea typeface="Raleway"/>
              <a:cs typeface="Raleway"/>
              <a:sym typeface="Raleway"/>
            </a:endParaRPr>
          </a:p>
          <a:p>
            <a:pPr indent="-299958" lvl="0" marL="457200" rtl="0" algn="l">
              <a:spcBef>
                <a:spcPts val="1200"/>
              </a:spcBef>
              <a:spcAft>
                <a:spcPts val="0"/>
              </a:spcAft>
              <a:buClr>
                <a:schemeClr val="dk2"/>
              </a:buClr>
              <a:buSzPct val="100000"/>
              <a:buChar char="●"/>
            </a:pPr>
            <a:r>
              <a:rPr b="1" lang="en" sz="1450">
                <a:solidFill>
                  <a:schemeClr val="dk2"/>
                </a:solidFill>
                <a:latin typeface="Raleway"/>
                <a:ea typeface="Raleway"/>
                <a:cs typeface="Raleway"/>
                <a:sym typeface="Raleway"/>
              </a:rPr>
              <a:t>BellaBeat </a:t>
            </a:r>
            <a:r>
              <a:rPr lang="en" sz="1450">
                <a:solidFill>
                  <a:schemeClr val="dk2"/>
                </a:solidFill>
                <a:latin typeface="Raleway"/>
                <a:ea typeface="Raleway"/>
                <a:cs typeface="Raleway"/>
                <a:sym typeface="Raleway"/>
              </a:rPr>
              <a:t>needs to focus its growth on products that track sedentary activities and users who spend majority of their day sedentary as data showed that all users raked in a combined average of 69.39% sedentary minutes per month.</a:t>
            </a:r>
            <a:endParaRPr sz="1450">
              <a:solidFill>
                <a:schemeClr val="dk2"/>
              </a:solidFill>
              <a:latin typeface="Raleway"/>
              <a:ea typeface="Raleway"/>
              <a:cs typeface="Raleway"/>
              <a:sym typeface="Raleway"/>
            </a:endParaRPr>
          </a:p>
          <a:p>
            <a:pPr indent="-299958" lvl="0" marL="457200" rtl="0" algn="l">
              <a:spcBef>
                <a:spcPts val="0"/>
              </a:spcBef>
              <a:spcAft>
                <a:spcPts val="0"/>
              </a:spcAft>
              <a:buClr>
                <a:schemeClr val="dk2"/>
              </a:buClr>
              <a:buSzPct val="100000"/>
              <a:buChar char="●"/>
            </a:pPr>
            <a:r>
              <a:rPr b="1" lang="en" sz="1450">
                <a:solidFill>
                  <a:schemeClr val="dk2"/>
                </a:solidFill>
                <a:latin typeface="Raleway"/>
                <a:ea typeface="Raleway"/>
                <a:cs typeface="Raleway"/>
                <a:sym typeface="Raleway"/>
              </a:rPr>
              <a:t>BellaBeat</a:t>
            </a:r>
            <a:r>
              <a:rPr lang="en" sz="1450">
                <a:solidFill>
                  <a:schemeClr val="dk2"/>
                </a:solidFill>
                <a:latin typeface="Raleway"/>
                <a:ea typeface="Raleway"/>
                <a:cs typeface="Raleway"/>
                <a:sym typeface="Raleway"/>
              </a:rPr>
              <a:t> also needs to focus their market growth on wearable, longer lasting and active products as data shows an average 14% daily time of app inactivity.</a:t>
            </a:r>
            <a:endParaRPr sz="1450">
              <a:solidFill>
                <a:schemeClr val="dk2"/>
              </a:solidFill>
              <a:latin typeface="Raleway"/>
              <a:ea typeface="Raleway"/>
              <a:cs typeface="Raleway"/>
              <a:sym typeface="Raleway"/>
            </a:endParaRPr>
          </a:p>
          <a:p>
            <a:pPr indent="-299958" lvl="0" marL="457200" rtl="0" algn="l">
              <a:spcBef>
                <a:spcPts val="0"/>
              </a:spcBef>
              <a:spcAft>
                <a:spcPts val="0"/>
              </a:spcAft>
              <a:buClr>
                <a:schemeClr val="dk2"/>
              </a:buClr>
              <a:buSzPct val="100000"/>
              <a:buFont typeface="Raleway"/>
              <a:buChar char="●"/>
            </a:pPr>
            <a:r>
              <a:rPr b="1" lang="en" sz="1450">
                <a:solidFill>
                  <a:schemeClr val="dk2"/>
                </a:solidFill>
                <a:latin typeface="Raleway"/>
                <a:ea typeface="Raleway"/>
                <a:cs typeface="Raleway"/>
                <a:sym typeface="Raleway"/>
              </a:rPr>
              <a:t>BellaBeat</a:t>
            </a:r>
            <a:r>
              <a:rPr lang="en" sz="1450">
                <a:solidFill>
                  <a:schemeClr val="dk2"/>
                </a:solidFill>
                <a:latin typeface="Raleway"/>
                <a:ea typeface="Raleway"/>
                <a:cs typeface="Raleway"/>
                <a:sym typeface="Raleway"/>
              </a:rPr>
              <a:t> needs to create products with more sensitive calibrations</a:t>
            </a:r>
            <a:endParaRPr sz="1450">
              <a:solidFill>
                <a:schemeClr val="dk2"/>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 calcmode="lin" valueType="num">
                                      <p:cBhvr additive="base">
                                        <p:cTn dur="800"/>
                                        <p:tgtEl>
                                          <p:spTgt spid="6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 calcmode="lin" valueType="num">
                                      <p:cBhvr additive="base">
                                        <p:cTn dur="800"/>
                                        <p:tgtEl>
                                          <p:spTgt spid="6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 calcmode="lin" valueType="num">
                                      <p:cBhvr additive="base">
                                        <p:cTn dur="800"/>
                                        <p:tgtEl>
                                          <p:spTgt spid="6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 calcmode="lin" valueType="num">
                                      <p:cBhvr additive="base">
                                        <p:cTn dur="800"/>
                                        <p:tgtEl>
                                          <p:spTgt spid="6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 calcmode="lin" valueType="num">
                                      <p:cBhvr additive="base">
                                        <p:cTn dur="800"/>
                                        <p:tgtEl>
                                          <p:spTgt spid="6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 calcmode="lin" valueType="num">
                                      <p:cBhvr additive="base">
                                        <p:cTn dur="800"/>
                                        <p:tgtEl>
                                          <p:spTgt spid="6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6" st="6"/>
                                            </p:txEl>
                                          </p:spTgt>
                                        </p:tgtEl>
                                        <p:attrNameLst>
                                          <p:attrName>style.visibility</p:attrName>
                                        </p:attrNameLst>
                                      </p:cBhvr>
                                      <p:to>
                                        <p:strVal val="visible"/>
                                      </p:to>
                                    </p:set>
                                    <p:anim calcmode="lin" valueType="num">
                                      <p:cBhvr additive="base">
                                        <p:cTn dur="800"/>
                                        <p:tgtEl>
                                          <p:spTgt spid="6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7" st="7"/>
                                            </p:txEl>
                                          </p:spTgt>
                                        </p:tgtEl>
                                        <p:attrNameLst>
                                          <p:attrName>style.visibility</p:attrName>
                                        </p:attrNameLst>
                                      </p:cBhvr>
                                      <p:to>
                                        <p:strVal val="visible"/>
                                      </p:to>
                                    </p:set>
                                    <p:anim calcmode="lin" valueType="num">
                                      <p:cBhvr additive="base">
                                        <p:cTn dur="800"/>
                                        <p:tgtEl>
                                          <p:spTgt spid="6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8" st="8"/>
                                            </p:txEl>
                                          </p:spTgt>
                                        </p:tgtEl>
                                        <p:attrNameLst>
                                          <p:attrName>style.visibility</p:attrName>
                                        </p:attrNameLst>
                                      </p:cBhvr>
                                      <p:to>
                                        <p:strVal val="visible"/>
                                      </p:to>
                                    </p:set>
                                    <p:anim calcmode="lin" valueType="num">
                                      <p:cBhvr additive="base">
                                        <p:cTn dur="800"/>
                                        <p:tgtEl>
                                          <p:spTgt spid="6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9" st="9"/>
                                            </p:txEl>
                                          </p:spTgt>
                                        </p:tgtEl>
                                        <p:attrNameLst>
                                          <p:attrName>style.visibility</p:attrName>
                                        </p:attrNameLst>
                                      </p:cBhvr>
                                      <p:to>
                                        <p:strVal val="visible"/>
                                      </p:to>
                                    </p:set>
                                    <p:anim calcmode="lin" valueType="num">
                                      <p:cBhvr additive="base">
                                        <p:cTn dur="800"/>
                                        <p:tgtEl>
                                          <p:spTgt spid="6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10" st="10"/>
                                            </p:txEl>
                                          </p:spTgt>
                                        </p:tgtEl>
                                        <p:attrNameLst>
                                          <p:attrName>style.visibility</p:attrName>
                                        </p:attrNameLst>
                                      </p:cBhvr>
                                      <p:to>
                                        <p:strVal val="visible"/>
                                      </p:to>
                                    </p:set>
                                    <p:anim calcmode="lin" valueType="num">
                                      <p:cBhvr additive="base">
                                        <p:cTn dur="800"/>
                                        <p:tgtEl>
                                          <p:spTgt spid="6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11" st="11"/>
                                            </p:txEl>
                                          </p:spTgt>
                                        </p:tgtEl>
                                        <p:attrNameLst>
                                          <p:attrName>style.visibility</p:attrName>
                                        </p:attrNameLst>
                                      </p:cBhvr>
                                      <p:to>
                                        <p:strVal val="visible"/>
                                      </p:to>
                                    </p:set>
                                    <p:anim calcmode="lin" valueType="num">
                                      <p:cBhvr additive="base">
                                        <p:cTn dur="800"/>
                                        <p:tgtEl>
                                          <p:spTgt spid="6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xEl>
                                              <p:pRg end="12" st="12"/>
                                            </p:txEl>
                                          </p:spTgt>
                                        </p:tgtEl>
                                        <p:attrNameLst>
                                          <p:attrName>style.visibility</p:attrName>
                                        </p:attrNameLst>
                                      </p:cBhvr>
                                      <p:to>
                                        <p:strVal val="visible"/>
                                      </p:to>
                                    </p:set>
                                    <p:anim calcmode="lin" valueType="num">
                                      <p:cBhvr additive="base">
                                        <p:cTn dur="800"/>
                                        <p:tgtEl>
                                          <p:spTgt spid="65">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90250" y="526350"/>
            <a:ext cx="8411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400"/>
              <a:t>Overall</a:t>
            </a:r>
            <a:r>
              <a:rPr b="0" lang="en" sz="2400"/>
              <a:t>, </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Users spend </a:t>
            </a:r>
            <a:r>
              <a:rPr lang="en" sz="2400"/>
              <a:t>majority</a:t>
            </a:r>
            <a:r>
              <a:rPr b="0" lang="en" sz="2400"/>
              <a:t> of their days engaged in </a:t>
            </a:r>
            <a:r>
              <a:rPr lang="en" sz="2400"/>
              <a:t>sedentary activities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0" lang="en" sz="2400"/>
              <a:t>as their </a:t>
            </a:r>
            <a:r>
              <a:rPr lang="en" sz="2400"/>
              <a:t>% sedentary minutes per month</a:t>
            </a:r>
            <a:r>
              <a:rPr b="0" lang="en" sz="2400"/>
              <a:t> fell </a:t>
            </a:r>
            <a:r>
              <a:rPr lang="en" sz="2400"/>
              <a:t>between 45.99% and 91.49%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0" lang="en" sz="2400"/>
              <a:t>with an </a:t>
            </a:r>
            <a:r>
              <a:rPr lang="en" sz="2400"/>
              <a:t>average</a:t>
            </a:r>
            <a:r>
              <a:rPr lang="en" sz="2400"/>
              <a:t> of 69.39%</a:t>
            </a:r>
            <a:r>
              <a:rPr b="0" lang="en" sz="2400"/>
              <a:t> for all users.</a:t>
            </a:r>
            <a:endParaRPr b="0" sz="2400"/>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 calcmode="lin" valueType="num">
                                      <p:cBhvr additive="base">
                                        <p:cTn dur="800"/>
                                        <p:tgtEl>
                                          <p:spTgt spid="70">
                                            <p:txEl>
                                              <p:pRg end="0" st="0"/>
                                            </p:txEl>
                                          </p:spTgt>
                                        </p:tgtEl>
                                        <p:attrNameLst>
                                          <p:attrName>ppt_w</p:attrName>
                                        </p:attrNameLst>
                                      </p:cBhvr>
                                      <p:tavLst>
                                        <p:tav fmla="" tm="0">
                                          <p:val>
                                            <p:strVal val="0"/>
                                          </p:val>
                                        </p:tav>
                                        <p:tav fmla="" tm="100000">
                                          <p:val>
                                            <p:strVal val="#ppt_w"/>
                                          </p:val>
                                        </p:tav>
                                      </p:tavLst>
                                    </p:anim>
                                    <p:anim calcmode="lin" valueType="num">
                                      <p:cBhvr additive="base">
                                        <p:cTn dur="800"/>
                                        <p:tgtEl>
                                          <p:spTgt spid="7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 calcmode="lin" valueType="num">
                                      <p:cBhvr additive="base">
                                        <p:cTn dur="800"/>
                                        <p:tgtEl>
                                          <p:spTgt spid="70">
                                            <p:txEl>
                                              <p:pRg end="1" st="1"/>
                                            </p:txEl>
                                          </p:spTgt>
                                        </p:tgtEl>
                                        <p:attrNameLst>
                                          <p:attrName>ppt_w</p:attrName>
                                        </p:attrNameLst>
                                      </p:cBhvr>
                                      <p:tavLst>
                                        <p:tav fmla="" tm="0">
                                          <p:val>
                                            <p:strVal val="0"/>
                                          </p:val>
                                        </p:tav>
                                        <p:tav fmla="" tm="100000">
                                          <p:val>
                                            <p:strVal val="#ppt_w"/>
                                          </p:val>
                                        </p:tav>
                                      </p:tavLst>
                                    </p:anim>
                                    <p:anim calcmode="lin" valueType="num">
                                      <p:cBhvr additive="base">
                                        <p:cTn dur="800"/>
                                        <p:tgtEl>
                                          <p:spTgt spid="7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 calcmode="lin" valueType="num">
                                      <p:cBhvr additive="base">
                                        <p:cTn dur="800"/>
                                        <p:tgtEl>
                                          <p:spTgt spid="70">
                                            <p:txEl>
                                              <p:pRg end="2" st="2"/>
                                            </p:txEl>
                                          </p:spTgt>
                                        </p:tgtEl>
                                        <p:attrNameLst>
                                          <p:attrName>ppt_w</p:attrName>
                                        </p:attrNameLst>
                                      </p:cBhvr>
                                      <p:tavLst>
                                        <p:tav fmla="" tm="0">
                                          <p:val>
                                            <p:strVal val="0"/>
                                          </p:val>
                                        </p:tav>
                                        <p:tav fmla="" tm="100000">
                                          <p:val>
                                            <p:strVal val="#ppt_w"/>
                                          </p:val>
                                        </p:tav>
                                      </p:tavLst>
                                    </p:anim>
                                    <p:anim calcmode="lin" valueType="num">
                                      <p:cBhvr additive="base">
                                        <p:cTn dur="800"/>
                                        <p:tgtEl>
                                          <p:spTgt spid="7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 calcmode="lin" valueType="num">
                                      <p:cBhvr additive="base">
                                        <p:cTn dur="800"/>
                                        <p:tgtEl>
                                          <p:spTgt spid="70">
                                            <p:txEl>
                                              <p:pRg end="3" st="3"/>
                                            </p:txEl>
                                          </p:spTgt>
                                        </p:tgtEl>
                                        <p:attrNameLst>
                                          <p:attrName>ppt_w</p:attrName>
                                        </p:attrNameLst>
                                      </p:cBhvr>
                                      <p:tavLst>
                                        <p:tav fmla="" tm="0">
                                          <p:val>
                                            <p:strVal val="0"/>
                                          </p:val>
                                        </p:tav>
                                        <p:tav fmla="" tm="100000">
                                          <p:val>
                                            <p:strVal val="#ppt_w"/>
                                          </p:val>
                                        </p:tav>
                                      </p:tavLst>
                                    </p:anim>
                                    <p:anim calcmode="lin" valueType="num">
                                      <p:cBhvr additive="base">
                                        <p:cTn dur="800"/>
                                        <p:tgtEl>
                                          <p:spTgt spid="7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 calcmode="lin" valueType="num">
                                      <p:cBhvr additive="base">
                                        <p:cTn dur="800"/>
                                        <p:tgtEl>
                                          <p:spTgt spid="70">
                                            <p:txEl>
                                              <p:pRg end="4" st="4"/>
                                            </p:txEl>
                                          </p:spTgt>
                                        </p:tgtEl>
                                        <p:attrNameLst>
                                          <p:attrName>ppt_w</p:attrName>
                                        </p:attrNameLst>
                                      </p:cBhvr>
                                      <p:tavLst>
                                        <p:tav fmla="" tm="0">
                                          <p:val>
                                            <p:strVal val="0"/>
                                          </p:val>
                                        </p:tav>
                                        <p:tav fmla="" tm="100000">
                                          <p:val>
                                            <p:strVal val="#ppt_w"/>
                                          </p:val>
                                        </p:tav>
                                      </p:tavLst>
                                    </p:anim>
                                    <p:anim calcmode="lin" valueType="num">
                                      <p:cBhvr additive="base">
                                        <p:cTn dur="800"/>
                                        <p:tgtEl>
                                          <p:spTgt spid="7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 calcmode="lin" valueType="num">
                                      <p:cBhvr additive="base">
                                        <p:cTn dur="800"/>
                                        <p:tgtEl>
                                          <p:spTgt spid="70">
                                            <p:txEl>
                                              <p:pRg end="5" st="5"/>
                                            </p:txEl>
                                          </p:spTgt>
                                        </p:tgtEl>
                                        <p:attrNameLst>
                                          <p:attrName>ppt_w</p:attrName>
                                        </p:attrNameLst>
                                      </p:cBhvr>
                                      <p:tavLst>
                                        <p:tav fmla="" tm="0">
                                          <p:val>
                                            <p:strVal val="0"/>
                                          </p:val>
                                        </p:tav>
                                        <p:tav fmla="" tm="100000">
                                          <p:val>
                                            <p:strVal val="#ppt_w"/>
                                          </p:val>
                                        </p:tav>
                                      </p:tavLst>
                                    </p:anim>
                                    <p:anim calcmode="lin" valueType="num">
                                      <p:cBhvr additive="base">
                                        <p:cTn dur="800"/>
                                        <p:tgtEl>
                                          <p:spTgt spid="70">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 calcmode="lin" valueType="num">
                                      <p:cBhvr additive="base">
                                        <p:cTn dur="800"/>
                                        <p:tgtEl>
                                          <p:spTgt spid="70">
                                            <p:txEl>
                                              <p:pRg end="6" st="6"/>
                                            </p:txEl>
                                          </p:spTgt>
                                        </p:tgtEl>
                                        <p:attrNameLst>
                                          <p:attrName>ppt_w</p:attrName>
                                        </p:attrNameLst>
                                      </p:cBhvr>
                                      <p:tavLst>
                                        <p:tav fmla="" tm="0">
                                          <p:val>
                                            <p:strVal val="0"/>
                                          </p:val>
                                        </p:tav>
                                        <p:tav fmla="" tm="100000">
                                          <p:val>
                                            <p:strVal val="#ppt_w"/>
                                          </p:val>
                                        </p:tav>
                                      </p:tavLst>
                                    </p:anim>
                                    <p:anim calcmode="lin" valueType="num">
                                      <p:cBhvr additive="base">
                                        <p:cTn dur="800"/>
                                        <p:tgtEl>
                                          <p:spTgt spid="70">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454550" y="646388"/>
            <a:ext cx="6234900" cy="385072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ppt_w</p:attrName>
                                        </p:attrNameLst>
                                      </p:cBhvr>
                                      <p:tavLst>
                                        <p:tav fmla="" tm="0">
                                          <p:val>
                                            <p:strVal val="0"/>
                                          </p:val>
                                        </p:tav>
                                        <p:tav fmla="" tm="100000">
                                          <p:val>
                                            <p:strVal val="#ppt_w"/>
                                          </p:val>
                                        </p:tav>
                                      </p:tavLst>
                                    </p:anim>
                                    <p:anim calcmode="lin" valueType="num">
                                      <p:cBhvr additive="base">
                                        <p:cTn dur="1000"/>
                                        <p:tgtEl>
                                          <p:spTgt spid="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90250" y="526350"/>
            <a:ext cx="7719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400"/>
              <a:t>For the </a:t>
            </a:r>
            <a:r>
              <a:rPr lang="en" sz="2400"/>
              <a:t>recorded sleep data</a:t>
            </a:r>
            <a:r>
              <a:rPr b="0" lang="en" sz="2400"/>
              <a:t>, </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The user with the </a:t>
            </a:r>
            <a:r>
              <a:rPr lang="en" sz="2400"/>
              <a:t>most monthly sleep minutes </a:t>
            </a:r>
            <a:r>
              <a:rPr b="0" lang="en" sz="2400"/>
              <a:t>had :</a:t>
            </a:r>
            <a:endParaRPr b="0"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 sleep </a:t>
            </a:r>
            <a:r>
              <a:rPr lang="en" sz="2400"/>
              <a:t>minutes</a:t>
            </a:r>
            <a:r>
              <a:rPr lang="en" sz="2400"/>
              <a:t> per sedentary minutes</a:t>
            </a:r>
            <a:r>
              <a:rPr b="0" lang="en" sz="2400"/>
              <a:t> that fell </a:t>
            </a:r>
            <a:r>
              <a:rPr lang="en" sz="2400"/>
              <a:t>between 38.77% and 92.75%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0" lang="en" sz="2400"/>
              <a:t>and a combined </a:t>
            </a:r>
            <a:r>
              <a:rPr lang="en" sz="2400"/>
              <a:t>average %sleep per sedentary minutes per day</a:t>
            </a:r>
            <a:r>
              <a:rPr b="0" lang="en" sz="2400"/>
              <a:t> of </a:t>
            </a:r>
            <a:r>
              <a:rPr lang="en" sz="2400"/>
              <a:t>60.88%</a:t>
            </a:r>
            <a:r>
              <a:rPr b="0" lang="en" sz="2400"/>
              <a:t>.</a:t>
            </a:r>
            <a:endParaRPr b="0" sz="2400"/>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 calcmode="lin" valueType="num">
                                      <p:cBhvr additive="base">
                                        <p:cTn dur="800"/>
                                        <p:tgtEl>
                                          <p:spTgt spid="80">
                                            <p:txEl>
                                              <p:pRg end="0" st="0"/>
                                            </p:txEl>
                                          </p:spTgt>
                                        </p:tgtEl>
                                        <p:attrNameLst>
                                          <p:attrName>ppt_w</p:attrName>
                                        </p:attrNameLst>
                                      </p:cBhvr>
                                      <p:tavLst>
                                        <p:tav fmla="" tm="0">
                                          <p:val>
                                            <p:strVal val="0"/>
                                          </p:val>
                                        </p:tav>
                                        <p:tav fmla="" tm="100000">
                                          <p:val>
                                            <p:strVal val="#ppt_w"/>
                                          </p:val>
                                        </p:tav>
                                      </p:tavLst>
                                    </p:anim>
                                    <p:anim calcmode="lin" valueType="num">
                                      <p:cBhvr additive="base">
                                        <p:cTn dur="800"/>
                                        <p:tgtEl>
                                          <p:spTgt spid="8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 calcmode="lin" valueType="num">
                                      <p:cBhvr additive="base">
                                        <p:cTn dur="800"/>
                                        <p:tgtEl>
                                          <p:spTgt spid="80">
                                            <p:txEl>
                                              <p:pRg end="1" st="1"/>
                                            </p:txEl>
                                          </p:spTgt>
                                        </p:tgtEl>
                                        <p:attrNameLst>
                                          <p:attrName>ppt_w</p:attrName>
                                        </p:attrNameLst>
                                      </p:cBhvr>
                                      <p:tavLst>
                                        <p:tav fmla="" tm="0">
                                          <p:val>
                                            <p:strVal val="0"/>
                                          </p:val>
                                        </p:tav>
                                        <p:tav fmla="" tm="100000">
                                          <p:val>
                                            <p:strVal val="#ppt_w"/>
                                          </p:val>
                                        </p:tav>
                                      </p:tavLst>
                                    </p:anim>
                                    <p:anim calcmode="lin" valueType="num">
                                      <p:cBhvr additive="base">
                                        <p:cTn dur="800"/>
                                        <p:tgtEl>
                                          <p:spTgt spid="8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 calcmode="lin" valueType="num">
                                      <p:cBhvr additive="base">
                                        <p:cTn dur="800"/>
                                        <p:tgtEl>
                                          <p:spTgt spid="80">
                                            <p:txEl>
                                              <p:pRg end="2" st="2"/>
                                            </p:txEl>
                                          </p:spTgt>
                                        </p:tgtEl>
                                        <p:attrNameLst>
                                          <p:attrName>ppt_w</p:attrName>
                                        </p:attrNameLst>
                                      </p:cBhvr>
                                      <p:tavLst>
                                        <p:tav fmla="" tm="0">
                                          <p:val>
                                            <p:strVal val="0"/>
                                          </p:val>
                                        </p:tav>
                                        <p:tav fmla="" tm="100000">
                                          <p:val>
                                            <p:strVal val="#ppt_w"/>
                                          </p:val>
                                        </p:tav>
                                      </p:tavLst>
                                    </p:anim>
                                    <p:anim calcmode="lin" valueType="num">
                                      <p:cBhvr additive="base">
                                        <p:cTn dur="800"/>
                                        <p:tgtEl>
                                          <p:spTgt spid="8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 calcmode="lin" valueType="num">
                                      <p:cBhvr additive="base">
                                        <p:cTn dur="800"/>
                                        <p:tgtEl>
                                          <p:spTgt spid="80">
                                            <p:txEl>
                                              <p:pRg end="3" st="3"/>
                                            </p:txEl>
                                          </p:spTgt>
                                        </p:tgtEl>
                                        <p:attrNameLst>
                                          <p:attrName>ppt_w</p:attrName>
                                        </p:attrNameLst>
                                      </p:cBhvr>
                                      <p:tavLst>
                                        <p:tav fmla="" tm="0">
                                          <p:val>
                                            <p:strVal val="0"/>
                                          </p:val>
                                        </p:tav>
                                        <p:tav fmla="" tm="100000">
                                          <p:val>
                                            <p:strVal val="#ppt_w"/>
                                          </p:val>
                                        </p:tav>
                                      </p:tavLst>
                                    </p:anim>
                                    <p:anim calcmode="lin" valueType="num">
                                      <p:cBhvr additive="base">
                                        <p:cTn dur="800"/>
                                        <p:tgtEl>
                                          <p:spTgt spid="8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 calcmode="lin" valueType="num">
                                      <p:cBhvr additive="base">
                                        <p:cTn dur="800"/>
                                        <p:tgtEl>
                                          <p:spTgt spid="80">
                                            <p:txEl>
                                              <p:pRg end="4" st="4"/>
                                            </p:txEl>
                                          </p:spTgt>
                                        </p:tgtEl>
                                        <p:attrNameLst>
                                          <p:attrName>ppt_w</p:attrName>
                                        </p:attrNameLst>
                                      </p:cBhvr>
                                      <p:tavLst>
                                        <p:tav fmla="" tm="0">
                                          <p:val>
                                            <p:strVal val="0"/>
                                          </p:val>
                                        </p:tav>
                                        <p:tav fmla="" tm="100000">
                                          <p:val>
                                            <p:strVal val="#ppt_w"/>
                                          </p:val>
                                        </p:tav>
                                      </p:tavLst>
                                    </p:anim>
                                    <p:anim calcmode="lin" valueType="num">
                                      <p:cBhvr additive="base">
                                        <p:cTn dur="800"/>
                                        <p:tgtEl>
                                          <p:spTgt spid="8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 calcmode="lin" valueType="num">
                                      <p:cBhvr additive="base">
                                        <p:cTn dur="800"/>
                                        <p:tgtEl>
                                          <p:spTgt spid="80">
                                            <p:txEl>
                                              <p:pRg end="5" st="5"/>
                                            </p:txEl>
                                          </p:spTgt>
                                        </p:tgtEl>
                                        <p:attrNameLst>
                                          <p:attrName>ppt_w</p:attrName>
                                        </p:attrNameLst>
                                      </p:cBhvr>
                                      <p:tavLst>
                                        <p:tav fmla="" tm="0">
                                          <p:val>
                                            <p:strVal val="0"/>
                                          </p:val>
                                        </p:tav>
                                        <p:tav fmla="" tm="100000">
                                          <p:val>
                                            <p:strVal val="#ppt_w"/>
                                          </p:val>
                                        </p:tav>
                                      </p:tavLst>
                                    </p:anim>
                                    <p:anim calcmode="lin" valueType="num">
                                      <p:cBhvr additive="base">
                                        <p:cTn dur="800"/>
                                        <p:tgtEl>
                                          <p:spTgt spid="80">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 calcmode="lin" valueType="num">
                                      <p:cBhvr additive="base">
                                        <p:cTn dur="800"/>
                                        <p:tgtEl>
                                          <p:spTgt spid="80">
                                            <p:txEl>
                                              <p:pRg end="6" st="6"/>
                                            </p:txEl>
                                          </p:spTgt>
                                        </p:tgtEl>
                                        <p:attrNameLst>
                                          <p:attrName>ppt_w</p:attrName>
                                        </p:attrNameLst>
                                      </p:cBhvr>
                                      <p:tavLst>
                                        <p:tav fmla="" tm="0">
                                          <p:val>
                                            <p:strVal val="0"/>
                                          </p:val>
                                        </p:tav>
                                        <p:tav fmla="" tm="100000">
                                          <p:val>
                                            <p:strVal val="#ppt_w"/>
                                          </p:val>
                                        </p:tav>
                                      </p:tavLst>
                                    </p:anim>
                                    <p:anim calcmode="lin" valueType="num">
                                      <p:cBhvr additive="base">
                                        <p:cTn dur="800"/>
                                        <p:tgtEl>
                                          <p:spTgt spid="80">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528750" y="690550"/>
            <a:ext cx="6086475" cy="376237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800"/>
                                        <p:tgtEl>
                                          <p:spTgt spid="85"/>
                                        </p:tgtEl>
                                        <p:attrNameLst>
                                          <p:attrName>ppt_w</p:attrName>
                                        </p:attrNameLst>
                                      </p:cBhvr>
                                      <p:tavLst>
                                        <p:tav fmla="" tm="0">
                                          <p:val>
                                            <p:strVal val="0"/>
                                          </p:val>
                                        </p:tav>
                                        <p:tav fmla="" tm="100000">
                                          <p:val>
                                            <p:strVal val="#ppt_w"/>
                                          </p:val>
                                        </p:tav>
                                      </p:tavLst>
                                    </p:anim>
                                    <p:anim calcmode="lin" valueType="num">
                                      <p:cBhvr additive="base">
                                        <p:cTn dur="800"/>
                                        <p:tgtEl>
                                          <p:spTgt spid="8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90250" y="526350"/>
            <a:ext cx="6863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400"/>
              <a:t>For the period of </a:t>
            </a:r>
            <a:r>
              <a:rPr lang="en" sz="2400"/>
              <a:t>app </a:t>
            </a:r>
            <a:r>
              <a:rPr lang="en" sz="2400"/>
              <a:t>inactivity</a:t>
            </a:r>
            <a:r>
              <a:rPr b="0" lang="en" sz="2400"/>
              <a:t>,</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Recorded data showed that the application had </a:t>
            </a:r>
            <a:endParaRPr b="0" sz="2400"/>
          </a:p>
          <a:p>
            <a:pPr indent="0" lvl="0" marL="0" rtl="0" algn="l">
              <a:spcBef>
                <a:spcPts val="0"/>
              </a:spcBef>
              <a:spcAft>
                <a:spcPts val="0"/>
              </a:spcAft>
              <a:buNone/>
            </a:pPr>
            <a:r>
              <a:rPr lang="en" sz="2400"/>
              <a:t>monthly inactive times</a:t>
            </a:r>
            <a:r>
              <a:rPr b="0" lang="en" sz="2400"/>
              <a:t> for all users that </a:t>
            </a:r>
            <a:r>
              <a:rPr lang="en" sz="2400"/>
              <a:t>fell between 12 minutes and 8 hours : 49 minutes</a:t>
            </a:r>
            <a:r>
              <a:rPr b="0" lang="en" sz="2400"/>
              <a:t>.</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With an </a:t>
            </a:r>
            <a:r>
              <a:rPr lang="en" sz="2400"/>
              <a:t>overall average</a:t>
            </a:r>
            <a:r>
              <a:rPr b="0" lang="en" sz="2400"/>
              <a:t> of </a:t>
            </a:r>
            <a:r>
              <a:rPr lang="en" sz="2400"/>
              <a:t>3 hours and 35 minutes.</a:t>
            </a:r>
            <a:endParaRPr sz="2400"/>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 calcmode="lin" valueType="num">
                                      <p:cBhvr additive="base">
                                        <p:cTn dur="1000"/>
                                        <p:tgtEl>
                                          <p:spTgt spid="90">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9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 calcmode="lin" valueType="num">
                                      <p:cBhvr additive="base">
                                        <p:cTn dur="1000"/>
                                        <p:tgtEl>
                                          <p:spTgt spid="90">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9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 calcmode="lin" valueType="num">
                                      <p:cBhvr additive="base">
                                        <p:cTn dur="1000"/>
                                        <p:tgtEl>
                                          <p:spTgt spid="90">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9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 calcmode="lin" valueType="num">
                                      <p:cBhvr additive="base">
                                        <p:cTn dur="1000"/>
                                        <p:tgtEl>
                                          <p:spTgt spid="90">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9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 calcmode="lin" valueType="num">
                                      <p:cBhvr additive="base">
                                        <p:cTn dur="1000"/>
                                        <p:tgtEl>
                                          <p:spTgt spid="90">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9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 calcmode="lin" valueType="num">
                                      <p:cBhvr additive="base">
                                        <p:cTn dur="1000"/>
                                        <p:tgtEl>
                                          <p:spTgt spid="90">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90">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400175" y="580350"/>
            <a:ext cx="6343650" cy="39243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ppt_w</p:attrName>
                                        </p:attrNameLst>
                                      </p:cBhvr>
                                      <p:tavLst>
                                        <p:tav fmla="" tm="0">
                                          <p:val>
                                            <p:strVal val="0"/>
                                          </p:val>
                                        </p:tav>
                                        <p:tav fmla="" tm="100000">
                                          <p:val>
                                            <p:strVal val="#ppt_w"/>
                                          </p:val>
                                        </p:tav>
                                      </p:tavLst>
                                    </p:anim>
                                    <p:anim calcmode="lin" valueType="num">
                                      <p:cBhvr additive="base">
                                        <p:cTn dur="1000"/>
                                        <p:tgtEl>
                                          <p:spTgt spid="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490250" y="526350"/>
            <a:ext cx="7869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400"/>
              <a:t>Because majority of the day is spent in sedentary activities, </a:t>
            </a:r>
            <a:endParaRPr b="0" sz="2400"/>
          </a:p>
          <a:p>
            <a:pPr indent="0" lvl="0" marL="0" rtl="0" algn="l">
              <a:spcBef>
                <a:spcPts val="0"/>
              </a:spcBef>
              <a:spcAft>
                <a:spcPts val="0"/>
              </a:spcAft>
              <a:buNone/>
            </a:pPr>
            <a:r>
              <a:rPr lang="en" sz="2400"/>
              <a:t>the tracker distance </a:t>
            </a:r>
            <a:r>
              <a:rPr b="0" lang="en" sz="2400"/>
              <a:t>and combined </a:t>
            </a:r>
            <a:r>
              <a:rPr lang="en" sz="2400"/>
              <a:t>active, moderate and light sedentary activities i.e “CS”</a:t>
            </a:r>
            <a:r>
              <a:rPr b="0" lang="en" sz="2400"/>
              <a:t> were compared for equality.</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Of the </a:t>
            </a:r>
            <a:r>
              <a:rPr lang="en" sz="2400"/>
              <a:t>940 </a:t>
            </a:r>
            <a:r>
              <a:rPr b="0" lang="en" sz="2400"/>
              <a:t>data observations, app tracker distance was found to be </a:t>
            </a:r>
            <a:r>
              <a:rPr b="0" lang="en" sz="2400"/>
              <a:t>unequal</a:t>
            </a:r>
            <a:r>
              <a:rPr b="0" lang="en" sz="2400"/>
              <a:t> to </a:t>
            </a:r>
            <a:r>
              <a:rPr lang="en" sz="2400"/>
              <a:t>CS in 539 </a:t>
            </a:r>
            <a:r>
              <a:rPr b="0" lang="en" sz="2400"/>
              <a:t>observations</a:t>
            </a:r>
            <a:r>
              <a:rPr lang="en" sz="2400"/>
              <a:t> </a:t>
            </a:r>
            <a:r>
              <a:rPr b="0" lang="en" sz="2400"/>
              <a:t>and only equal on </a:t>
            </a:r>
            <a:r>
              <a:rPr lang="en" sz="2400"/>
              <a:t>40</a:t>
            </a:r>
            <a:r>
              <a:rPr lang="en" sz="1800"/>
              <a:t>1 </a:t>
            </a:r>
            <a:r>
              <a:rPr b="0" lang="en" sz="1800"/>
              <a:t>occasions.</a:t>
            </a:r>
            <a:endParaRPr b="0" sz="1800"/>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 calcmode="lin" valueType="num">
                                      <p:cBhvr additive="base">
                                        <p:cTn dur="1000"/>
                                        <p:tgtEl>
                                          <p:spTgt spid="100">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0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 calcmode="lin" valueType="num">
                                      <p:cBhvr additive="base">
                                        <p:cTn dur="1000"/>
                                        <p:tgtEl>
                                          <p:spTgt spid="100">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0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 calcmode="lin" valueType="num">
                                      <p:cBhvr additive="base">
                                        <p:cTn dur="1000"/>
                                        <p:tgtEl>
                                          <p:spTgt spid="100">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0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 calcmode="lin" valueType="num">
                                      <p:cBhvr additive="base">
                                        <p:cTn dur="1000"/>
                                        <p:tgtEl>
                                          <p:spTgt spid="100">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10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