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DACA19-4F8B-46FC-8D49-3EF5B2147A3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3084F42-C3F6-4DB6-9E5E-3D41A8564612}">
      <dgm:prSet/>
      <dgm:spPr/>
      <dgm:t>
        <a:bodyPr/>
        <a:lstStyle/>
        <a:p>
          <a:r>
            <a:rPr lang="en-CA"/>
            <a:t>Tools</a:t>
          </a:r>
          <a:endParaRPr lang="en-US"/>
        </a:p>
      </dgm:t>
    </dgm:pt>
    <dgm:pt modelId="{6C2DB0D3-02A5-46C9-A82C-E519647C47DD}" type="parTrans" cxnId="{6C106EE4-489F-4DD4-B16D-988271ABEB0C}">
      <dgm:prSet/>
      <dgm:spPr/>
      <dgm:t>
        <a:bodyPr/>
        <a:lstStyle/>
        <a:p>
          <a:endParaRPr lang="en-US"/>
        </a:p>
      </dgm:t>
    </dgm:pt>
    <dgm:pt modelId="{C96F310F-44DE-48FC-A2CD-4622707808A2}" type="sibTrans" cxnId="{6C106EE4-489F-4DD4-B16D-988271ABEB0C}">
      <dgm:prSet/>
      <dgm:spPr/>
      <dgm:t>
        <a:bodyPr/>
        <a:lstStyle/>
        <a:p>
          <a:endParaRPr lang="en-US"/>
        </a:p>
      </dgm:t>
    </dgm:pt>
    <dgm:pt modelId="{1DB7F4D9-2460-41D3-AAB6-1CF461B5DF01}">
      <dgm:prSet/>
      <dgm:spPr/>
      <dgm:t>
        <a:bodyPr/>
        <a:lstStyle/>
        <a:p>
          <a:r>
            <a:rPr lang="en-CA"/>
            <a:t>Jupyter notebook</a:t>
          </a:r>
          <a:endParaRPr lang="en-US"/>
        </a:p>
      </dgm:t>
    </dgm:pt>
    <dgm:pt modelId="{0027EAFC-999A-4A6F-96B0-21448B149466}" type="parTrans" cxnId="{A1D0236D-4384-4BF4-97C9-C6A68A421F9D}">
      <dgm:prSet/>
      <dgm:spPr/>
      <dgm:t>
        <a:bodyPr/>
        <a:lstStyle/>
        <a:p>
          <a:endParaRPr lang="en-US"/>
        </a:p>
      </dgm:t>
    </dgm:pt>
    <dgm:pt modelId="{79244FFC-B1C5-45B2-BF34-7DC641A3688E}" type="sibTrans" cxnId="{A1D0236D-4384-4BF4-97C9-C6A68A421F9D}">
      <dgm:prSet/>
      <dgm:spPr/>
      <dgm:t>
        <a:bodyPr/>
        <a:lstStyle/>
        <a:p>
          <a:endParaRPr lang="en-US"/>
        </a:p>
      </dgm:t>
    </dgm:pt>
    <dgm:pt modelId="{E2E1A8E7-EA32-4796-ABC2-6EBF50EB0AE9}">
      <dgm:prSet/>
      <dgm:spPr/>
      <dgm:t>
        <a:bodyPr/>
        <a:lstStyle/>
        <a:p>
          <a:r>
            <a:rPr lang="en-CA"/>
            <a:t>OpenCV</a:t>
          </a:r>
          <a:endParaRPr lang="en-US"/>
        </a:p>
      </dgm:t>
    </dgm:pt>
    <dgm:pt modelId="{13CDBF1B-9936-4A26-97C4-BF4C69659490}" type="parTrans" cxnId="{731C8C25-C693-475E-8327-9EF1A1C37C55}">
      <dgm:prSet/>
      <dgm:spPr/>
      <dgm:t>
        <a:bodyPr/>
        <a:lstStyle/>
        <a:p>
          <a:endParaRPr lang="en-US"/>
        </a:p>
      </dgm:t>
    </dgm:pt>
    <dgm:pt modelId="{DB007A0C-3832-48AA-932F-0B8DF91D7059}" type="sibTrans" cxnId="{731C8C25-C693-475E-8327-9EF1A1C37C55}">
      <dgm:prSet/>
      <dgm:spPr/>
      <dgm:t>
        <a:bodyPr/>
        <a:lstStyle/>
        <a:p>
          <a:endParaRPr lang="en-US"/>
        </a:p>
      </dgm:t>
    </dgm:pt>
    <dgm:pt modelId="{8957C459-5195-4929-82F0-2DE26DFEB508}">
      <dgm:prSet/>
      <dgm:spPr/>
      <dgm:t>
        <a:bodyPr/>
        <a:lstStyle/>
        <a:p>
          <a:r>
            <a:rPr lang="en-CA"/>
            <a:t>NumPy</a:t>
          </a:r>
          <a:endParaRPr lang="en-US"/>
        </a:p>
      </dgm:t>
    </dgm:pt>
    <dgm:pt modelId="{3F019BBC-B7F3-49D0-870C-3592C6AEBB2E}" type="parTrans" cxnId="{6991E389-1D26-4D27-9DD8-4C6C43BC6C6C}">
      <dgm:prSet/>
      <dgm:spPr/>
      <dgm:t>
        <a:bodyPr/>
        <a:lstStyle/>
        <a:p>
          <a:endParaRPr lang="en-US"/>
        </a:p>
      </dgm:t>
    </dgm:pt>
    <dgm:pt modelId="{532A8DE0-52F2-4014-AFE9-DD848065714C}" type="sibTrans" cxnId="{6991E389-1D26-4D27-9DD8-4C6C43BC6C6C}">
      <dgm:prSet/>
      <dgm:spPr/>
      <dgm:t>
        <a:bodyPr/>
        <a:lstStyle/>
        <a:p>
          <a:endParaRPr lang="en-US"/>
        </a:p>
      </dgm:t>
    </dgm:pt>
    <dgm:pt modelId="{2BA69E18-7646-4DA3-B978-8ED035A7DC00}">
      <dgm:prSet/>
      <dgm:spPr/>
      <dgm:t>
        <a:bodyPr/>
        <a:lstStyle/>
        <a:p>
          <a:r>
            <a:rPr lang="en-CA"/>
            <a:t>Matplotlib</a:t>
          </a:r>
          <a:endParaRPr lang="en-US"/>
        </a:p>
      </dgm:t>
    </dgm:pt>
    <dgm:pt modelId="{80DE29B6-D4DE-404E-9A7F-1DA50237E46F}" type="parTrans" cxnId="{0BA97994-C98D-45BF-8B81-5039919653D0}">
      <dgm:prSet/>
      <dgm:spPr/>
      <dgm:t>
        <a:bodyPr/>
        <a:lstStyle/>
        <a:p>
          <a:endParaRPr lang="en-US"/>
        </a:p>
      </dgm:t>
    </dgm:pt>
    <dgm:pt modelId="{C04B7C3D-8E5B-444D-BD1E-A22301A4F6DA}" type="sibTrans" cxnId="{0BA97994-C98D-45BF-8B81-5039919653D0}">
      <dgm:prSet/>
      <dgm:spPr/>
      <dgm:t>
        <a:bodyPr/>
        <a:lstStyle/>
        <a:p>
          <a:endParaRPr lang="en-US"/>
        </a:p>
      </dgm:t>
    </dgm:pt>
    <dgm:pt modelId="{A9FF4E21-96A8-431C-A727-001718195270}">
      <dgm:prSet/>
      <dgm:spPr/>
      <dgm:t>
        <a:bodyPr/>
        <a:lstStyle/>
        <a:p>
          <a:r>
            <a:rPr lang="en-CA"/>
            <a:t>Haar-Cascade Classifier</a:t>
          </a:r>
          <a:endParaRPr lang="en-US"/>
        </a:p>
      </dgm:t>
    </dgm:pt>
    <dgm:pt modelId="{297855E4-33C1-4BA5-B03A-2DB5979E4AB4}" type="parTrans" cxnId="{DF5C26FA-9896-4710-8526-E3654FC3000A}">
      <dgm:prSet/>
      <dgm:spPr/>
      <dgm:t>
        <a:bodyPr/>
        <a:lstStyle/>
        <a:p>
          <a:endParaRPr lang="en-US"/>
        </a:p>
      </dgm:t>
    </dgm:pt>
    <dgm:pt modelId="{3B56D1DA-54A0-46DA-8FE3-507D0E277300}" type="sibTrans" cxnId="{DF5C26FA-9896-4710-8526-E3654FC3000A}">
      <dgm:prSet/>
      <dgm:spPr/>
      <dgm:t>
        <a:bodyPr/>
        <a:lstStyle/>
        <a:p>
          <a:endParaRPr lang="en-US"/>
        </a:p>
      </dgm:t>
    </dgm:pt>
    <dgm:pt modelId="{FD32DDAE-A6FF-4DE4-9E16-EA004D955A6C}">
      <dgm:prSet/>
      <dgm:spPr/>
      <dgm:t>
        <a:bodyPr/>
        <a:lstStyle/>
        <a:p>
          <a:r>
            <a:rPr lang="en-CA"/>
            <a:t>GitHub</a:t>
          </a:r>
          <a:endParaRPr lang="en-US"/>
        </a:p>
      </dgm:t>
    </dgm:pt>
    <dgm:pt modelId="{725F5773-5DB1-4FBC-8AEC-9AE1424A2EDA}" type="parTrans" cxnId="{9CEEBAC4-2E3E-411B-B64C-3C5BB12A22CB}">
      <dgm:prSet/>
      <dgm:spPr/>
      <dgm:t>
        <a:bodyPr/>
        <a:lstStyle/>
        <a:p>
          <a:endParaRPr lang="en-US"/>
        </a:p>
      </dgm:t>
    </dgm:pt>
    <dgm:pt modelId="{390E3C53-22BE-4D60-9B0A-0E5E2C7BD1AE}" type="sibTrans" cxnId="{9CEEBAC4-2E3E-411B-B64C-3C5BB12A22CB}">
      <dgm:prSet/>
      <dgm:spPr/>
      <dgm:t>
        <a:bodyPr/>
        <a:lstStyle/>
        <a:p>
          <a:endParaRPr lang="en-US"/>
        </a:p>
      </dgm:t>
    </dgm:pt>
    <dgm:pt modelId="{E6294F67-311D-43CB-9D25-0B37FB3D4A64}">
      <dgm:prSet/>
      <dgm:spPr/>
      <dgm:t>
        <a:bodyPr/>
        <a:lstStyle/>
        <a:p>
          <a:r>
            <a:rPr lang="en-CA"/>
            <a:t>AWS Cloud</a:t>
          </a:r>
          <a:endParaRPr lang="en-US"/>
        </a:p>
      </dgm:t>
    </dgm:pt>
    <dgm:pt modelId="{7295CA5B-40A0-4AEB-B3D6-D3D96C317E40}" type="parTrans" cxnId="{14ADA656-A390-4760-AA26-C698A1B73965}">
      <dgm:prSet/>
      <dgm:spPr/>
      <dgm:t>
        <a:bodyPr/>
        <a:lstStyle/>
        <a:p>
          <a:endParaRPr lang="en-US"/>
        </a:p>
      </dgm:t>
    </dgm:pt>
    <dgm:pt modelId="{E59BB5F6-9921-49FC-9820-E36E617F6F5D}" type="sibTrans" cxnId="{14ADA656-A390-4760-AA26-C698A1B73965}">
      <dgm:prSet/>
      <dgm:spPr/>
      <dgm:t>
        <a:bodyPr/>
        <a:lstStyle/>
        <a:p>
          <a:endParaRPr lang="en-US"/>
        </a:p>
      </dgm:t>
    </dgm:pt>
    <dgm:pt modelId="{AFB29DD7-5160-4703-9054-13730241C24E}" type="pres">
      <dgm:prSet presAssocID="{87DACA19-4F8B-46FC-8D49-3EF5B2147A3F}" presName="linear" presStyleCnt="0">
        <dgm:presLayoutVars>
          <dgm:animLvl val="lvl"/>
          <dgm:resizeHandles val="exact"/>
        </dgm:presLayoutVars>
      </dgm:prSet>
      <dgm:spPr/>
    </dgm:pt>
    <dgm:pt modelId="{6852A120-FCA5-4BC1-BB53-C0C31D1FDA8B}" type="pres">
      <dgm:prSet presAssocID="{F3084F42-C3F6-4DB6-9E5E-3D41A856461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E401311-E788-4A02-9283-434EE0EB441A}" type="pres">
      <dgm:prSet presAssocID="{F3084F42-C3F6-4DB6-9E5E-3D41A856461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389D303-62E6-49C0-A005-9779D519E10F}" type="presOf" srcId="{FD32DDAE-A6FF-4DE4-9E16-EA004D955A6C}" destId="{7E401311-E788-4A02-9283-434EE0EB441A}" srcOrd="0" destOrd="5" presId="urn:microsoft.com/office/officeart/2005/8/layout/vList2"/>
    <dgm:cxn modelId="{FA8B370A-BFD9-4DA3-B184-2085FDA4E3E7}" type="presOf" srcId="{87DACA19-4F8B-46FC-8D49-3EF5B2147A3F}" destId="{AFB29DD7-5160-4703-9054-13730241C24E}" srcOrd="0" destOrd="0" presId="urn:microsoft.com/office/officeart/2005/8/layout/vList2"/>
    <dgm:cxn modelId="{51634222-1699-4F05-8E20-A8E12784C86A}" type="presOf" srcId="{E2E1A8E7-EA32-4796-ABC2-6EBF50EB0AE9}" destId="{7E401311-E788-4A02-9283-434EE0EB441A}" srcOrd="0" destOrd="1" presId="urn:microsoft.com/office/officeart/2005/8/layout/vList2"/>
    <dgm:cxn modelId="{731C8C25-C693-475E-8327-9EF1A1C37C55}" srcId="{F3084F42-C3F6-4DB6-9E5E-3D41A8564612}" destId="{E2E1A8E7-EA32-4796-ABC2-6EBF50EB0AE9}" srcOrd="1" destOrd="0" parTransId="{13CDBF1B-9936-4A26-97C4-BF4C69659490}" sibTransId="{DB007A0C-3832-48AA-932F-0B8DF91D7059}"/>
    <dgm:cxn modelId="{5E8D0033-3F59-4E1F-B3C4-376A9066D35B}" type="presOf" srcId="{8957C459-5195-4929-82F0-2DE26DFEB508}" destId="{7E401311-E788-4A02-9283-434EE0EB441A}" srcOrd="0" destOrd="2" presId="urn:microsoft.com/office/officeart/2005/8/layout/vList2"/>
    <dgm:cxn modelId="{8299E05E-C3AC-4FFC-AB73-AB4CCB175F9D}" type="presOf" srcId="{E6294F67-311D-43CB-9D25-0B37FB3D4A64}" destId="{7E401311-E788-4A02-9283-434EE0EB441A}" srcOrd="0" destOrd="6" presId="urn:microsoft.com/office/officeart/2005/8/layout/vList2"/>
    <dgm:cxn modelId="{A1D0236D-4384-4BF4-97C9-C6A68A421F9D}" srcId="{F3084F42-C3F6-4DB6-9E5E-3D41A8564612}" destId="{1DB7F4D9-2460-41D3-AAB6-1CF461B5DF01}" srcOrd="0" destOrd="0" parTransId="{0027EAFC-999A-4A6F-96B0-21448B149466}" sibTransId="{79244FFC-B1C5-45B2-BF34-7DC641A3688E}"/>
    <dgm:cxn modelId="{3EB84853-FC3F-4774-B83F-C73292D5187E}" type="presOf" srcId="{A9FF4E21-96A8-431C-A727-001718195270}" destId="{7E401311-E788-4A02-9283-434EE0EB441A}" srcOrd="0" destOrd="4" presId="urn:microsoft.com/office/officeart/2005/8/layout/vList2"/>
    <dgm:cxn modelId="{8560CA53-1243-4957-827D-7E8C6A5E7E35}" type="presOf" srcId="{1DB7F4D9-2460-41D3-AAB6-1CF461B5DF01}" destId="{7E401311-E788-4A02-9283-434EE0EB441A}" srcOrd="0" destOrd="0" presId="urn:microsoft.com/office/officeart/2005/8/layout/vList2"/>
    <dgm:cxn modelId="{14ADA656-A390-4760-AA26-C698A1B73965}" srcId="{F3084F42-C3F6-4DB6-9E5E-3D41A8564612}" destId="{E6294F67-311D-43CB-9D25-0B37FB3D4A64}" srcOrd="6" destOrd="0" parTransId="{7295CA5B-40A0-4AEB-B3D6-D3D96C317E40}" sibTransId="{E59BB5F6-9921-49FC-9820-E36E617F6F5D}"/>
    <dgm:cxn modelId="{DC22B677-61CD-4858-88D3-9D006384CF55}" type="presOf" srcId="{2BA69E18-7646-4DA3-B978-8ED035A7DC00}" destId="{7E401311-E788-4A02-9283-434EE0EB441A}" srcOrd="0" destOrd="3" presId="urn:microsoft.com/office/officeart/2005/8/layout/vList2"/>
    <dgm:cxn modelId="{6991E389-1D26-4D27-9DD8-4C6C43BC6C6C}" srcId="{F3084F42-C3F6-4DB6-9E5E-3D41A8564612}" destId="{8957C459-5195-4929-82F0-2DE26DFEB508}" srcOrd="2" destOrd="0" parTransId="{3F019BBC-B7F3-49D0-870C-3592C6AEBB2E}" sibTransId="{532A8DE0-52F2-4014-AFE9-DD848065714C}"/>
    <dgm:cxn modelId="{0BA97994-C98D-45BF-8B81-5039919653D0}" srcId="{F3084F42-C3F6-4DB6-9E5E-3D41A8564612}" destId="{2BA69E18-7646-4DA3-B978-8ED035A7DC00}" srcOrd="3" destOrd="0" parTransId="{80DE29B6-D4DE-404E-9A7F-1DA50237E46F}" sibTransId="{C04B7C3D-8E5B-444D-BD1E-A22301A4F6DA}"/>
    <dgm:cxn modelId="{ABD936B4-E249-4188-A922-7DAA5354796A}" type="presOf" srcId="{F3084F42-C3F6-4DB6-9E5E-3D41A8564612}" destId="{6852A120-FCA5-4BC1-BB53-C0C31D1FDA8B}" srcOrd="0" destOrd="0" presId="urn:microsoft.com/office/officeart/2005/8/layout/vList2"/>
    <dgm:cxn modelId="{9CEEBAC4-2E3E-411B-B64C-3C5BB12A22CB}" srcId="{F3084F42-C3F6-4DB6-9E5E-3D41A8564612}" destId="{FD32DDAE-A6FF-4DE4-9E16-EA004D955A6C}" srcOrd="5" destOrd="0" parTransId="{725F5773-5DB1-4FBC-8AEC-9AE1424A2EDA}" sibTransId="{390E3C53-22BE-4D60-9B0A-0E5E2C7BD1AE}"/>
    <dgm:cxn modelId="{6C106EE4-489F-4DD4-B16D-988271ABEB0C}" srcId="{87DACA19-4F8B-46FC-8D49-3EF5B2147A3F}" destId="{F3084F42-C3F6-4DB6-9E5E-3D41A8564612}" srcOrd="0" destOrd="0" parTransId="{6C2DB0D3-02A5-46C9-A82C-E519647C47DD}" sibTransId="{C96F310F-44DE-48FC-A2CD-4622707808A2}"/>
    <dgm:cxn modelId="{DF5C26FA-9896-4710-8526-E3654FC3000A}" srcId="{F3084F42-C3F6-4DB6-9E5E-3D41A8564612}" destId="{A9FF4E21-96A8-431C-A727-001718195270}" srcOrd="4" destOrd="0" parTransId="{297855E4-33C1-4BA5-B03A-2DB5979E4AB4}" sibTransId="{3B56D1DA-54A0-46DA-8FE3-507D0E277300}"/>
    <dgm:cxn modelId="{2A9A9E48-5028-4FEA-AB83-911E38BD3C87}" type="presParOf" srcId="{AFB29DD7-5160-4703-9054-13730241C24E}" destId="{6852A120-FCA5-4BC1-BB53-C0C31D1FDA8B}" srcOrd="0" destOrd="0" presId="urn:microsoft.com/office/officeart/2005/8/layout/vList2"/>
    <dgm:cxn modelId="{968CBFF9-306B-48BC-9DAD-B2C69AADA214}" type="presParOf" srcId="{AFB29DD7-5160-4703-9054-13730241C24E}" destId="{7E401311-E788-4A02-9283-434EE0EB441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8BC4ED-CA25-42FA-B1F4-472F0BFE0A9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C7C58B2-8B35-4565-9723-29D8955979E8}">
      <dgm:prSet/>
      <dgm:spPr/>
      <dgm:t>
        <a:bodyPr/>
        <a:lstStyle/>
        <a:p>
          <a:r>
            <a:rPr lang="en-US" b="0" i="0" dirty="0"/>
            <a:t>Load the dataset and train a model in locally without using any cloud library</a:t>
          </a:r>
          <a:endParaRPr lang="en-US" dirty="0"/>
        </a:p>
      </dgm:t>
    </dgm:pt>
    <dgm:pt modelId="{AE525064-63BD-42C5-B903-7CB1CBC0296D}" type="parTrans" cxnId="{573498E7-2546-4C23-B01E-8D5984152A8A}">
      <dgm:prSet/>
      <dgm:spPr/>
      <dgm:t>
        <a:bodyPr/>
        <a:lstStyle/>
        <a:p>
          <a:endParaRPr lang="en-US"/>
        </a:p>
      </dgm:t>
    </dgm:pt>
    <dgm:pt modelId="{69CAB651-5D96-44E0-8D95-42E192DA9CE2}" type="sibTrans" cxnId="{573498E7-2546-4C23-B01E-8D5984152A8A}">
      <dgm:prSet/>
      <dgm:spPr/>
      <dgm:t>
        <a:bodyPr/>
        <a:lstStyle/>
        <a:p>
          <a:endParaRPr lang="en-US"/>
        </a:p>
      </dgm:t>
    </dgm:pt>
    <dgm:pt modelId="{6F564C68-25FE-4E11-877F-2C83E36E4089}">
      <dgm:prSet/>
      <dgm:spPr/>
      <dgm:t>
        <a:bodyPr/>
        <a:lstStyle/>
        <a:p>
          <a:r>
            <a:rPr lang="en-US" b="0" i="0" dirty="0"/>
            <a:t>Upload the trained model file to AWS </a:t>
          </a:r>
          <a:r>
            <a:rPr lang="en-US" b="0" i="0" dirty="0" err="1"/>
            <a:t>SageMaker</a:t>
          </a:r>
          <a:r>
            <a:rPr lang="en-US" b="0" i="0" dirty="0"/>
            <a:t> and deploy there. Deployment includes placing the model in S3 bucket, creating a </a:t>
          </a:r>
          <a:r>
            <a:rPr lang="en-US" b="0" i="0" dirty="0" err="1"/>
            <a:t>SageMaker</a:t>
          </a:r>
          <a:r>
            <a:rPr lang="en-US" b="0" i="0" dirty="0"/>
            <a:t> model object, configuring and creating the endpoints, and a few server-less services (API gateway and Lambda) to trigger the endpoint from outside world.</a:t>
          </a:r>
        </a:p>
      </dgm:t>
    </dgm:pt>
    <dgm:pt modelId="{4353358E-1E3F-4E5C-92EB-76115F6681A4}" type="parTrans" cxnId="{5FD0AC7D-F943-46DA-A9A0-611DEE890548}">
      <dgm:prSet/>
      <dgm:spPr/>
      <dgm:t>
        <a:bodyPr/>
        <a:lstStyle/>
        <a:p>
          <a:endParaRPr lang="en-CA"/>
        </a:p>
      </dgm:t>
    </dgm:pt>
    <dgm:pt modelId="{F59F82FE-7174-46BE-9822-32EEEF664E0E}" type="sibTrans" cxnId="{5FD0AC7D-F943-46DA-A9A0-611DEE890548}">
      <dgm:prSet/>
      <dgm:spPr/>
      <dgm:t>
        <a:bodyPr/>
        <a:lstStyle/>
        <a:p>
          <a:endParaRPr lang="en-CA"/>
        </a:p>
      </dgm:t>
    </dgm:pt>
    <dgm:pt modelId="{A0774B5B-1C1A-431A-BEC8-1BC07A5B80E3}">
      <dgm:prSet/>
      <dgm:spPr/>
      <dgm:t>
        <a:bodyPr/>
        <a:lstStyle/>
        <a:p>
          <a:r>
            <a:rPr lang="en-US" b="0" i="0" dirty="0"/>
            <a:t>Use a local client (Postman) to send a sample test data to the deployed model in the cloud and get the prediction back to the client</a:t>
          </a:r>
        </a:p>
      </dgm:t>
    </dgm:pt>
    <dgm:pt modelId="{1BAD47C9-2CED-4783-8A6F-5E1648D222D2}" type="parTrans" cxnId="{53B7CF0B-A823-4564-B843-E8CB3396BA87}">
      <dgm:prSet/>
      <dgm:spPr/>
      <dgm:t>
        <a:bodyPr/>
        <a:lstStyle/>
        <a:p>
          <a:endParaRPr lang="en-CA"/>
        </a:p>
      </dgm:t>
    </dgm:pt>
    <dgm:pt modelId="{4538FCF6-9B0E-4A79-B35E-7D421B06612C}" type="sibTrans" cxnId="{53B7CF0B-A823-4564-B843-E8CB3396BA87}">
      <dgm:prSet/>
      <dgm:spPr/>
      <dgm:t>
        <a:bodyPr/>
        <a:lstStyle/>
        <a:p>
          <a:endParaRPr lang="en-CA"/>
        </a:p>
      </dgm:t>
    </dgm:pt>
    <dgm:pt modelId="{A82CA1F1-C52B-4386-A420-F63B0984CDF1}" type="pres">
      <dgm:prSet presAssocID="{C88BC4ED-CA25-42FA-B1F4-472F0BFE0A90}" presName="diagram" presStyleCnt="0">
        <dgm:presLayoutVars>
          <dgm:dir/>
          <dgm:resizeHandles val="exact"/>
        </dgm:presLayoutVars>
      </dgm:prSet>
      <dgm:spPr/>
    </dgm:pt>
    <dgm:pt modelId="{18CD6FFA-FFC1-4FE2-B923-6788E17ACE07}" type="pres">
      <dgm:prSet presAssocID="{BC7C58B2-8B35-4565-9723-29D8955979E8}" presName="node" presStyleLbl="node1" presStyleIdx="0" presStyleCnt="3">
        <dgm:presLayoutVars>
          <dgm:bulletEnabled val="1"/>
        </dgm:presLayoutVars>
      </dgm:prSet>
      <dgm:spPr/>
    </dgm:pt>
    <dgm:pt modelId="{2353D93C-0042-4058-8B73-2F2169DB05DA}" type="pres">
      <dgm:prSet presAssocID="{69CAB651-5D96-44E0-8D95-42E192DA9CE2}" presName="sibTrans" presStyleCnt="0"/>
      <dgm:spPr/>
    </dgm:pt>
    <dgm:pt modelId="{BA7DD25C-0509-4C5E-B50A-6469E6E2E264}" type="pres">
      <dgm:prSet presAssocID="{6F564C68-25FE-4E11-877F-2C83E36E4089}" presName="node" presStyleLbl="node1" presStyleIdx="1" presStyleCnt="3">
        <dgm:presLayoutVars>
          <dgm:bulletEnabled val="1"/>
        </dgm:presLayoutVars>
      </dgm:prSet>
      <dgm:spPr/>
    </dgm:pt>
    <dgm:pt modelId="{48ACD24B-D0E3-4857-A998-9E5AD7E66B42}" type="pres">
      <dgm:prSet presAssocID="{F59F82FE-7174-46BE-9822-32EEEF664E0E}" presName="sibTrans" presStyleCnt="0"/>
      <dgm:spPr/>
    </dgm:pt>
    <dgm:pt modelId="{7E61DFEC-BB08-4043-88FB-326E87D24252}" type="pres">
      <dgm:prSet presAssocID="{A0774B5B-1C1A-431A-BEC8-1BC07A5B80E3}" presName="node" presStyleLbl="node1" presStyleIdx="2" presStyleCnt="3">
        <dgm:presLayoutVars>
          <dgm:bulletEnabled val="1"/>
        </dgm:presLayoutVars>
      </dgm:prSet>
      <dgm:spPr/>
    </dgm:pt>
  </dgm:ptLst>
  <dgm:cxnLst>
    <dgm:cxn modelId="{53B7CF0B-A823-4564-B843-E8CB3396BA87}" srcId="{C88BC4ED-CA25-42FA-B1F4-472F0BFE0A90}" destId="{A0774B5B-1C1A-431A-BEC8-1BC07A5B80E3}" srcOrd="2" destOrd="0" parTransId="{1BAD47C9-2CED-4783-8A6F-5E1648D222D2}" sibTransId="{4538FCF6-9B0E-4A79-B35E-7D421B06612C}"/>
    <dgm:cxn modelId="{F2037E59-203A-42E5-9A46-BE8E8E6718B5}" type="presOf" srcId="{6F564C68-25FE-4E11-877F-2C83E36E4089}" destId="{BA7DD25C-0509-4C5E-B50A-6469E6E2E264}" srcOrd="0" destOrd="0" presId="urn:microsoft.com/office/officeart/2005/8/layout/default"/>
    <dgm:cxn modelId="{5FD0AC7D-F943-46DA-A9A0-611DEE890548}" srcId="{C88BC4ED-CA25-42FA-B1F4-472F0BFE0A90}" destId="{6F564C68-25FE-4E11-877F-2C83E36E4089}" srcOrd="1" destOrd="0" parTransId="{4353358E-1E3F-4E5C-92EB-76115F6681A4}" sibTransId="{F59F82FE-7174-46BE-9822-32EEEF664E0E}"/>
    <dgm:cxn modelId="{AAC75C91-346B-4C2B-B546-29D7D986E2B4}" type="presOf" srcId="{BC7C58B2-8B35-4565-9723-29D8955979E8}" destId="{18CD6FFA-FFC1-4FE2-B923-6788E17ACE07}" srcOrd="0" destOrd="0" presId="urn:microsoft.com/office/officeart/2005/8/layout/default"/>
    <dgm:cxn modelId="{DA58FFA9-C6FB-429F-AED9-27C42953C266}" type="presOf" srcId="{C88BC4ED-CA25-42FA-B1F4-472F0BFE0A90}" destId="{A82CA1F1-C52B-4386-A420-F63B0984CDF1}" srcOrd="0" destOrd="0" presId="urn:microsoft.com/office/officeart/2005/8/layout/default"/>
    <dgm:cxn modelId="{573498E7-2546-4C23-B01E-8D5984152A8A}" srcId="{C88BC4ED-CA25-42FA-B1F4-472F0BFE0A90}" destId="{BC7C58B2-8B35-4565-9723-29D8955979E8}" srcOrd="0" destOrd="0" parTransId="{AE525064-63BD-42C5-B903-7CB1CBC0296D}" sibTransId="{69CAB651-5D96-44E0-8D95-42E192DA9CE2}"/>
    <dgm:cxn modelId="{1934C9F4-8B3B-4B0E-B532-726E3F6E88EE}" type="presOf" srcId="{A0774B5B-1C1A-431A-BEC8-1BC07A5B80E3}" destId="{7E61DFEC-BB08-4043-88FB-326E87D24252}" srcOrd="0" destOrd="0" presId="urn:microsoft.com/office/officeart/2005/8/layout/default"/>
    <dgm:cxn modelId="{3EA08B62-9E81-4E39-A90E-33B3E412B7B5}" type="presParOf" srcId="{A82CA1F1-C52B-4386-A420-F63B0984CDF1}" destId="{18CD6FFA-FFC1-4FE2-B923-6788E17ACE07}" srcOrd="0" destOrd="0" presId="urn:microsoft.com/office/officeart/2005/8/layout/default"/>
    <dgm:cxn modelId="{ACBBF7D7-4427-461F-9EAD-57DAC1236BAA}" type="presParOf" srcId="{A82CA1F1-C52B-4386-A420-F63B0984CDF1}" destId="{2353D93C-0042-4058-8B73-2F2169DB05DA}" srcOrd="1" destOrd="0" presId="urn:microsoft.com/office/officeart/2005/8/layout/default"/>
    <dgm:cxn modelId="{FCC62CD5-36C2-4140-8DE5-85A4BE323EB3}" type="presParOf" srcId="{A82CA1F1-C52B-4386-A420-F63B0984CDF1}" destId="{BA7DD25C-0509-4C5E-B50A-6469E6E2E264}" srcOrd="2" destOrd="0" presId="urn:microsoft.com/office/officeart/2005/8/layout/default"/>
    <dgm:cxn modelId="{8E35A0F6-936C-4787-BA87-09BD26DE13C8}" type="presParOf" srcId="{A82CA1F1-C52B-4386-A420-F63B0984CDF1}" destId="{48ACD24B-D0E3-4857-A998-9E5AD7E66B42}" srcOrd="3" destOrd="0" presId="urn:microsoft.com/office/officeart/2005/8/layout/default"/>
    <dgm:cxn modelId="{BAC9FE05-362B-44FF-B274-20B76A5D95B9}" type="presParOf" srcId="{A82CA1F1-C52B-4386-A420-F63B0984CDF1}" destId="{7E61DFEC-BB08-4043-88FB-326E87D2425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2A120-FCA5-4BC1-BB53-C0C31D1FDA8B}">
      <dsp:nvSpPr>
        <dsp:cNvPr id="0" name=""/>
        <dsp:cNvSpPr/>
      </dsp:nvSpPr>
      <dsp:spPr>
        <a:xfrm>
          <a:off x="0" y="14139"/>
          <a:ext cx="5913437" cy="959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100" kern="1200"/>
            <a:t>Tools</a:t>
          </a:r>
          <a:endParaRPr lang="en-US" sz="4100" kern="1200"/>
        </a:p>
      </dsp:txBody>
      <dsp:txXfrm>
        <a:off x="46834" y="60973"/>
        <a:ext cx="5819769" cy="865732"/>
      </dsp:txXfrm>
    </dsp:sp>
    <dsp:sp modelId="{7E401311-E788-4A02-9283-434EE0EB441A}">
      <dsp:nvSpPr>
        <dsp:cNvPr id="0" name=""/>
        <dsp:cNvSpPr/>
      </dsp:nvSpPr>
      <dsp:spPr>
        <a:xfrm>
          <a:off x="0" y="973539"/>
          <a:ext cx="5913437" cy="364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3200" kern="1200"/>
            <a:t>Jupyter notebook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3200" kern="1200"/>
            <a:t>OpenCV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3200" kern="1200"/>
            <a:t>NumPy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3200" kern="1200"/>
            <a:t>Matplotlib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3200" kern="1200"/>
            <a:t>Haar-Cascade Classifier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3200" kern="1200"/>
            <a:t>GitHub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3200" kern="1200"/>
            <a:t>AWS Cloud</a:t>
          </a:r>
          <a:endParaRPr lang="en-US" sz="3200" kern="1200"/>
        </a:p>
      </dsp:txBody>
      <dsp:txXfrm>
        <a:off x="0" y="973539"/>
        <a:ext cx="5913437" cy="3649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D6FFA-FFC1-4FE2-B923-6788E17ACE07}">
      <dsp:nvSpPr>
        <dsp:cNvPr id="0" name=""/>
        <dsp:cNvSpPr/>
      </dsp:nvSpPr>
      <dsp:spPr>
        <a:xfrm>
          <a:off x="0" y="961203"/>
          <a:ext cx="3001367" cy="18008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Load the dataset and train a model in locally without using any cloud library</a:t>
          </a:r>
          <a:endParaRPr lang="en-US" sz="1400" kern="1200" dirty="0"/>
        </a:p>
      </dsp:txBody>
      <dsp:txXfrm>
        <a:off x="0" y="961203"/>
        <a:ext cx="3001367" cy="1800820"/>
      </dsp:txXfrm>
    </dsp:sp>
    <dsp:sp modelId="{BA7DD25C-0509-4C5E-B50A-6469E6E2E264}">
      <dsp:nvSpPr>
        <dsp:cNvPr id="0" name=""/>
        <dsp:cNvSpPr/>
      </dsp:nvSpPr>
      <dsp:spPr>
        <a:xfrm>
          <a:off x="3301503" y="961203"/>
          <a:ext cx="3001367" cy="18008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Upload the trained model file to AWS </a:t>
          </a:r>
          <a:r>
            <a:rPr lang="en-US" sz="1400" b="0" i="0" kern="1200" dirty="0" err="1"/>
            <a:t>SageMaker</a:t>
          </a:r>
          <a:r>
            <a:rPr lang="en-US" sz="1400" b="0" i="0" kern="1200" dirty="0"/>
            <a:t> and deploy there. Deployment includes placing the model in S3 bucket, creating a </a:t>
          </a:r>
          <a:r>
            <a:rPr lang="en-US" sz="1400" b="0" i="0" kern="1200" dirty="0" err="1"/>
            <a:t>SageMaker</a:t>
          </a:r>
          <a:r>
            <a:rPr lang="en-US" sz="1400" b="0" i="0" kern="1200" dirty="0"/>
            <a:t> model object, configuring and creating the endpoints, and a few server-less services (API gateway and Lambda) to trigger the endpoint from outside world.</a:t>
          </a:r>
        </a:p>
      </dsp:txBody>
      <dsp:txXfrm>
        <a:off x="3301503" y="961203"/>
        <a:ext cx="3001367" cy="1800820"/>
      </dsp:txXfrm>
    </dsp:sp>
    <dsp:sp modelId="{7E61DFEC-BB08-4043-88FB-326E87D24252}">
      <dsp:nvSpPr>
        <dsp:cNvPr id="0" name=""/>
        <dsp:cNvSpPr/>
      </dsp:nvSpPr>
      <dsp:spPr>
        <a:xfrm>
          <a:off x="6603007" y="961203"/>
          <a:ext cx="3001367" cy="18008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Use a local client (Postman) to send a sample test data to the deployed model in the cloud and get the prediction back to the client</a:t>
          </a:r>
        </a:p>
      </dsp:txBody>
      <dsp:txXfrm>
        <a:off x="6603007" y="961203"/>
        <a:ext cx="3001367" cy="1800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B365-945E-4B6A-866B-A63D051B4D36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B28BDF4-8995-4697-8FCA-85482DB7DB2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26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B365-945E-4B6A-866B-A63D051B4D36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BDF4-8995-4697-8FCA-85482DB7DB29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71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B365-945E-4B6A-866B-A63D051B4D36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BDF4-8995-4697-8FCA-85482DB7DB2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08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B365-945E-4B6A-866B-A63D051B4D36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BDF4-8995-4697-8FCA-85482DB7DB29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64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B365-945E-4B6A-866B-A63D051B4D36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BDF4-8995-4697-8FCA-85482DB7DB2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57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B365-945E-4B6A-866B-A63D051B4D36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BDF4-8995-4697-8FCA-85482DB7DB29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33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B365-945E-4B6A-866B-A63D051B4D36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BDF4-8995-4697-8FCA-85482DB7DB29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75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B365-945E-4B6A-866B-A63D051B4D36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BDF4-8995-4697-8FCA-85482DB7DB29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7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B365-945E-4B6A-866B-A63D051B4D36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BDF4-8995-4697-8FCA-85482DB7DB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80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B365-945E-4B6A-866B-A63D051B4D36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BDF4-8995-4697-8FCA-85482DB7DB29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29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3BB365-945E-4B6A-866B-A63D051B4D36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BDF4-8995-4697-8FCA-85482DB7DB29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30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BB365-945E-4B6A-866B-A63D051B4D36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B28BDF4-8995-4697-8FCA-85482DB7DB29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11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7DE67-3C1D-4F4F-95E9-DB81E637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CA" dirty="0"/>
              <a:t>Fire Detection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2CACFD-8BA7-421A-9DCD-E65F56399B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62422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807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D7338-7C2A-4D48-8DC8-D70743EA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CA" dirty="0"/>
              <a:t>Steps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74CF87-83F2-45F1-864F-BAF156DFF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258646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738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323F-C153-4F03-9936-37575C02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Notable additions by Professor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87ADB-0D1C-41DF-99B2-70A45E73C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Additional points to note:</a:t>
            </a:r>
          </a:p>
          <a:p>
            <a:r>
              <a:rPr lang="en-CA" dirty="0"/>
              <a:t>There has to be an application, properly deployed, for example a power plant with cameras viewing different sections of the plant</a:t>
            </a:r>
          </a:p>
          <a:p>
            <a:r>
              <a:rPr lang="en-CA" dirty="0"/>
              <a:t>Once a fire is detected, the system should be able to alert the appropriate personnel in charge of the area, perhaps by email</a:t>
            </a:r>
          </a:p>
          <a:p>
            <a:r>
              <a:rPr lang="en-CA" dirty="0"/>
              <a:t>The application should be fully hosted on the cloud, with external parties being able to access through the web </a:t>
            </a:r>
          </a:p>
        </p:txBody>
      </p:sp>
    </p:spTree>
    <p:extLst>
      <p:ext uri="{BB962C8B-B14F-4D97-AF65-F5344CB8AC3E}">
        <p14:creationId xmlns:p14="http://schemas.microsoft.com/office/powerpoint/2010/main" val="34515317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1185</TotalTime>
  <Words>185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Fire Detection</vt:lpstr>
      <vt:lpstr>Steps</vt:lpstr>
      <vt:lpstr>Notable additions by Professor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Detection</dc:title>
  <dc:creator>Ayobami Banjoko</dc:creator>
  <cp:lastModifiedBy>Ayobami Banjoko</cp:lastModifiedBy>
  <cp:revision>2</cp:revision>
  <dcterms:created xsi:type="dcterms:W3CDTF">2022-01-31T03:22:52Z</dcterms:created>
  <dcterms:modified xsi:type="dcterms:W3CDTF">2022-01-31T23:07:55Z</dcterms:modified>
</cp:coreProperties>
</file>