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5" r:id="rId6"/>
    <p:sldId id="261" r:id="rId7"/>
    <p:sldId id="263" r:id="rId8"/>
    <p:sldId id="258" r:id="rId9"/>
    <p:sldId id="26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EA51A-00F4-447A-A5FB-A2F5D9C2DD6B}" v="4" dt="2023-06-23T14:53:48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38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lsecloud-my.sharepoint.com/personal/i_j_berger_lse_ac_uk/Documents/MY361/ResearchData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aseline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3722957669714770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explosion val="2"/>
          <c:dPt>
            <c:idx val="0"/>
            <c:bubble3D val="0"/>
            <c:explosion val="3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21F-4FFB-98AF-D1FA6BF43D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21F-4FFB-98AF-D1FA6BF43D8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21F-4FFB-98AF-D1FA6BF43D8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21F-4FFB-98AF-D1FA6BF43D8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21F-4FFB-98AF-D1FA6BF43D8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21F-4FFB-98AF-D1FA6BF43D8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21F-4FFB-98AF-D1FA6BF43D8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421F-4FFB-98AF-D1FA6BF43D8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spc="0" baseline="0">
                      <a:solidFill>
                        <a:schemeClr val="accent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21F-4FFB-98AF-D1FA6BF43D8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spc="0" baseline="0">
                      <a:solidFill>
                        <a:schemeClr val="accent2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21F-4FFB-98AF-D1FA6BF43D8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spc="0" baseline="0">
                      <a:solidFill>
                        <a:schemeClr val="accent3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21F-4FFB-98AF-D1FA6BF43D8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spc="0" baseline="0">
                      <a:solidFill>
                        <a:schemeClr val="accent4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421F-4FFB-98AF-D1FA6BF43D80}"/>
                </c:ext>
              </c:extLst>
            </c:dLbl>
            <c:dLbl>
              <c:idx val="4"/>
              <c:layout>
                <c:manualLayout>
                  <c:x val="8.3333333333332829E-3"/>
                  <c:y val="2.314814814814810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spc="0" baseline="0">
                      <a:solidFill>
                        <a:schemeClr val="accent5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21F-4FFB-98AF-D1FA6BF43D80}"/>
                </c:ext>
              </c:extLst>
            </c:dLbl>
            <c:dLbl>
              <c:idx val="5"/>
              <c:layout>
                <c:manualLayout>
                  <c:x val="1.6666666666666666E-2"/>
                  <c:y val="9.259259259259258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spc="0" baseline="0">
                      <a:solidFill>
                        <a:schemeClr val="accent6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21F-4FFB-98AF-D1FA6BF43D80}"/>
                </c:ext>
              </c:extLst>
            </c:dLbl>
            <c:dLbl>
              <c:idx val="6"/>
              <c:layout>
                <c:manualLayout>
                  <c:x val="2.5000027526521803E-2"/>
                  <c:y val="4.629629629629651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21F-4FFB-98AF-D1FA6BF43D80}"/>
                </c:ext>
              </c:extLst>
            </c:dLbl>
            <c:dLbl>
              <c:idx val="7"/>
              <c:layout>
                <c:manualLayout>
                  <c:x val="2.2241209405261971E-2"/>
                  <c:y val="-4.629629629629629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21F-4FFB-98AF-D1FA6BF43D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spc="0" baseline="0">
                    <a:solidFill>
                      <a:schemeClr val="accen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ALL!$A$87:$H$87</c:f>
              <c:strCache>
                <c:ptCount val="8"/>
                <c:pt idx="0">
                  <c:v>Other Countries </c:v>
                </c:pt>
                <c:pt idx="1">
                  <c:v>UK</c:v>
                </c:pt>
                <c:pt idx="2">
                  <c:v>China</c:v>
                </c:pt>
                <c:pt idx="3">
                  <c:v>India</c:v>
                </c:pt>
                <c:pt idx="4">
                  <c:v>US</c:v>
                </c:pt>
                <c:pt idx="5">
                  <c:v>Singapore</c:v>
                </c:pt>
                <c:pt idx="6">
                  <c:v>Spain</c:v>
                </c:pt>
                <c:pt idx="7">
                  <c:v>Japan</c:v>
                </c:pt>
              </c:strCache>
            </c:strRef>
          </c:cat>
          <c:val>
            <c:numRef>
              <c:f>ALL!$A$88:$H$88</c:f>
              <c:numCache>
                <c:formatCode>General</c:formatCode>
                <c:ptCount val="8"/>
                <c:pt idx="0">
                  <c:v>34</c:v>
                </c:pt>
                <c:pt idx="1">
                  <c:v>22</c:v>
                </c:pt>
                <c:pt idx="2">
                  <c:v>10</c:v>
                </c:pt>
                <c:pt idx="3">
                  <c:v>5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21F-4FFB-98AF-D1FA6BF43D8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DB52-A277-4068-3496-229C0D9F3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45FE5-D79E-C77A-3570-49ACBF4BC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C07C8-281E-92B9-6F2B-4D08D214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2BFE-359B-49D2-8F41-6B0742E9E3E3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4A938-3E08-4210-01CD-8A93577C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721CF-67C0-DED4-7E73-E1418061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036-05EF-4174-91AC-4FD36AC92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22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3939-A268-51F2-1267-84303FC1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E70FE-1DD1-61C8-0CC4-5389FF13D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C5C20-5572-A063-C762-D9C6BB09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2BFE-359B-49D2-8F41-6B0742E9E3E3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EFCC4-2F9A-E99D-DDC9-79D218F5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4AC62-217E-C152-CDA3-1F518CA7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036-05EF-4174-91AC-4FD36AC92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42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6F4FB-E3B5-D3A8-69AC-FDE4B03B9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29518-A839-C113-D685-E7DAEC5F5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F18E4-00D0-FEB7-1640-1EFA2AC2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2BFE-359B-49D2-8F41-6B0742E9E3E3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B0D45-070D-A385-B638-36F01E1C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EF7CF-E571-EE11-E217-4894DCFE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036-05EF-4174-91AC-4FD36AC92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99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8DBF-D300-139F-9BE3-A12A5D2A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9DC7A-6477-0086-24E2-F573F298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46CFE-978A-787A-ED73-E8D25505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2BFE-359B-49D2-8F41-6B0742E9E3E3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506F5-DB69-78D6-1E2B-2A14070F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99A3-0A11-7C15-447B-EA78E20F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036-05EF-4174-91AC-4FD36AC92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1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F51E-A245-934D-1AD3-A2B8B422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5EA30-5515-3BC8-1665-660865930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E44D-AAAF-87E5-47A9-ED6DD139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2BFE-359B-49D2-8F41-6B0742E9E3E3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22F5A-64DB-391C-C4A2-EDD1D93F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3A68-5715-18E2-96CC-C59E8E02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036-05EF-4174-91AC-4FD36AC92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7F42-8894-99E2-B9D1-2DF45879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E7064-DCED-34AB-EC50-402CB2C65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04C5A-612F-FDE6-40FB-D396920E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16ED4-E320-DF21-6B5A-55767DBA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2BFE-359B-49D2-8F41-6B0742E9E3E3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E9DA1-0174-D927-CFAF-5D8143BA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0779B-1DD3-EBC5-DC3B-D5F49C5B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036-05EF-4174-91AC-4FD36AC92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49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0200-A5AE-74F5-474C-B78A0FF4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972-1ADF-2789-B76B-9386A5B8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6AF93-C16C-577B-15B0-D9EBFC100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BA073-3A50-BEF9-3274-C24610AA3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100F0-8556-C2F4-0DC6-DCE78D773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7FD4C-1EAA-4956-A0CC-4575B174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2BFE-359B-49D2-8F41-6B0742E9E3E3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1A979-61E5-0E87-3827-A0503E1F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998E4-1362-ECE0-F613-9D9548EB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036-05EF-4174-91AC-4FD36AC92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74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D45C-9BEC-A633-E6F4-25022BE6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B2E2B-5F06-3A2E-F12B-3FB69541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2BFE-359B-49D2-8F41-6B0742E9E3E3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057AD-3427-C30F-E0D0-16DEB9F1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A545E-C50B-F008-79A1-6DEB1453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036-05EF-4174-91AC-4FD36AC92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40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C8BD9-8A35-E94E-4600-7851C927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2BFE-359B-49D2-8F41-6B0742E9E3E3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EE124-8581-8827-0AF0-0EC6CE88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D4D31-F695-3D2D-49C0-5B8D011A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036-05EF-4174-91AC-4FD36AC92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93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CC5B-5891-5458-8EE0-FAD7A93D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F1408-4705-F6FE-560D-6FA47B2DE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6F183-3DB7-9282-3DDA-AFCA37A16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5AB6D-7602-FC27-F12E-0074EF6A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2BFE-359B-49D2-8F41-6B0742E9E3E3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0C57A-76EA-DE98-CD53-2A7DB37C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6B779-BB5F-7290-F38C-0126F44C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036-05EF-4174-91AC-4FD36AC92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23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A-FF02-98A2-9B37-68A9619D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7BB50-74DF-EB66-BE9E-14B117499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08DF7-4966-CB29-C438-D47DC733E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4087A-9D75-5F17-D093-668BDDBE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2BFE-359B-49D2-8F41-6B0742E9E3E3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F7064-C6CD-F24E-5EC2-F75F4542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A1E38-3083-FBF6-57C5-00D2FD8C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036-05EF-4174-91AC-4FD36AC92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87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4A0F4-6E56-DCDA-FCFA-10A1F165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E769C-36BF-9FE9-7B05-6521F366D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6D77D-651D-24C3-75EA-1F58F5FFE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E2BFE-359B-49D2-8F41-6B0742E9E3E3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767E9-D42D-327B-C19F-11F99DE11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F26B-6870-16A5-3DF8-12A5AED02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AA036-05EF-4174-91AC-4FD36AC92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18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BB606-464F-55E1-D439-A014A18AC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3" y="1452642"/>
            <a:ext cx="9144000" cy="2764028"/>
          </a:xfrm>
        </p:spPr>
        <p:txBody>
          <a:bodyPr anchor="ctr">
            <a:normAutofit/>
          </a:bodyPr>
          <a:lstStyle/>
          <a:p>
            <a:pPr algn="just"/>
            <a:r>
              <a:rPr lang="en-GB" sz="5000" dirty="0"/>
              <a:t>Differing Opinions on University Waste Management within the International Cohort.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EAB22-DBCC-8222-5178-CBAF026C8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GB" sz="2800" dirty="0"/>
              <a:t>Isaac Berger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909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7083-247E-1E6F-6EE9-AAFACF602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516" y="2314398"/>
            <a:ext cx="10143668" cy="3299223"/>
          </a:xfrm>
        </p:spPr>
        <p:txBody>
          <a:bodyPr anchor="ctr">
            <a:normAutofit/>
          </a:bodyPr>
          <a:lstStyle/>
          <a:p>
            <a:r>
              <a:rPr lang="en-GB" sz="1800" dirty="0"/>
              <a:t>Posters in high footfall areas giving common examples of incorrect recycling practices. Could further give examples of the damage that incorrectly sorted waste inflicts on recycling facilities. 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Introductory surveys distributed in halls of residences could ask whether there was a recycling service where you spent most of your time prior to LSE. If so, a follow-up email could be distributed. </a:t>
            </a:r>
          </a:p>
          <a:p>
            <a:endParaRPr lang="en-GB" sz="1800" dirty="0"/>
          </a:p>
          <a:p>
            <a:r>
              <a:rPr lang="en-GB" sz="1800" dirty="0"/>
              <a:t>Further analysis could run interviews to gain more nuanced insights into preference formation or examine whether students see recycling as a sensible circular solution in the first instance. </a:t>
            </a:r>
          </a:p>
          <a:p>
            <a:endParaRPr lang="en-GB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E7546F-2955-E8EE-9B18-E91B0634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34" y="137422"/>
            <a:ext cx="6718263" cy="11008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200" dirty="0"/>
              <a:t>Suggested Policy Prescriptions </a:t>
            </a:r>
          </a:p>
        </p:txBody>
      </p:sp>
    </p:spTree>
    <p:extLst>
      <p:ext uri="{BB962C8B-B14F-4D97-AF65-F5344CB8AC3E}">
        <p14:creationId xmlns:p14="http://schemas.microsoft.com/office/powerpoint/2010/main" val="138495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86F44-FFAA-E329-F8E3-AE66C111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233" y="1947844"/>
            <a:ext cx="7488134" cy="1618489"/>
          </a:xfrm>
        </p:spPr>
        <p:txBody>
          <a:bodyPr anchor="ctr">
            <a:normAutofit/>
          </a:bodyPr>
          <a:lstStyle/>
          <a:p>
            <a:pPr algn="just"/>
            <a:r>
              <a:rPr lang="en-GB" sz="3200" i="1" dirty="0"/>
              <a:t>Is there a gap international students face in the understanding and usage of available recycling services at the LSE?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571D-D6D9-8CBD-835C-2B702532C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996" y="3987631"/>
            <a:ext cx="8336180" cy="2020824"/>
          </a:xfrm>
        </p:spPr>
        <p:txBody>
          <a:bodyPr anchor="t">
            <a:normAutofit/>
          </a:bodyPr>
          <a:lstStyle/>
          <a:p>
            <a:r>
              <a:rPr lang="en-GB" sz="1800" dirty="0"/>
              <a:t>The LSE is one of the most eminent cosmopolitan universities.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1800" dirty="0"/>
              <a:t>New students face infrastructure in an unfamiliar country.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1800" dirty="0"/>
              <a:t>Takeaway food and drink are part of the culture of focused work and study.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8756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CA97-F4E0-41FA-4640-6EAC39513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809"/>
            <a:ext cx="5590032" cy="4351338"/>
          </a:xfrm>
        </p:spPr>
        <p:txBody>
          <a:bodyPr/>
          <a:lstStyle/>
          <a:p>
            <a:pPr algn="just"/>
            <a:r>
              <a:rPr lang="en-GB" sz="1800" b="1" dirty="0"/>
              <a:t>83 Survey responses </a:t>
            </a:r>
            <a:r>
              <a:rPr lang="en-GB" sz="1800" dirty="0"/>
              <a:t>(73 paper surveys, 8 online).</a:t>
            </a:r>
          </a:p>
          <a:p>
            <a:pPr marL="0" indent="0" algn="just">
              <a:buNone/>
            </a:pPr>
            <a:endParaRPr lang="en-GB" sz="1000" dirty="0"/>
          </a:p>
          <a:p>
            <a:pPr algn="just"/>
            <a:r>
              <a:rPr lang="en-GB" sz="1800" dirty="0"/>
              <a:t>20 of the 27 Departments that Provide Courses are represented.</a:t>
            </a:r>
          </a:p>
          <a:p>
            <a:pPr marL="0" indent="0" algn="just">
              <a:buNone/>
            </a:pPr>
            <a:endParaRPr lang="en-GB" sz="1000" dirty="0"/>
          </a:p>
          <a:p>
            <a:pPr algn="just"/>
            <a:r>
              <a:rPr lang="en-GB" sz="1800" dirty="0"/>
              <a:t>48 Undergraduate responses, 34 Postgraduate.</a:t>
            </a:r>
          </a:p>
          <a:p>
            <a:pPr marL="0" indent="0" algn="just">
              <a:buNone/>
            </a:pPr>
            <a:endParaRPr lang="en-GB" sz="1000" dirty="0"/>
          </a:p>
          <a:p>
            <a:pPr algn="just"/>
            <a:r>
              <a:rPr lang="en-GB" sz="1800" dirty="0"/>
              <a:t>Gathered predominantly Likert-scale responses. The following slides contain tables showing mean numerical responses using a 1 to 5 system.</a:t>
            </a:r>
          </a:p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B2F665-4E39-E490-2A45-88A333DC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726" y="-23178"/>
            <a:ext cx="10515600" cy="900009"/>
          </a:xfrm>
        </p:spPr>
        <p:txBody>
          <a:bodyPr>
            <a:noAutofit/>
          </a:bodyPr>
          <a:lstStyle/>
          <a:p>
            <a:r>
              <a:rPr lang="en-GB" sz="3200" dirty="0"/>
              <a:t>An Overview of the Dataset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14C77C8-EF1A-51E3-C4E0-ABACCF9FAE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74818"/>
              </p:ext>
            </p:extLst>
          </p:nvPr>
        </p:nvGraphicFramePr>
        <p:xfrm>
          <a:off x="6778975" y="1253331"/>
          <a:ext cx="54130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5A90F8-987A-87E3-E1F6-C766112F17DF}"/>
              </a:ext>
            </a:extLst>
          </p:cNvPr>
          <p:cNvSpPr txBox="1">
            <a:spLocks/>
          </p:cNvSpPr>
          <p:nvPr/>
        </p:nvSpPr>
        <p:spPr>
          <a:xfrm>
            <a:off x="7556799" y="1011809"/>
            <a:ext cx="3797001" cy="643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/>
              <a:t>Where respondents spent “most of their time” prior to the LSE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411077-1C18-686D-E0D3-C7FB5BEDEE53}"/>
              </a:ext>
            </a:extLst>
          </p:cNvPr>
          <p:cNvCxnSpPr>
            <a:cxnSpLocks/>
          </p:cNvCxnSpPr>
          <p:nvPr/>
        </p:nvCxnSpPr>
        <p:spPr>
          <a:xfrm>
            <a:off x="618967" y="741267"/>
            <a:ext cx="6096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61AC7C-2ACE-30BC-E813-38DD1FB3D644}"/>
              </a:ext>
            </a:extLst>
          </p:cNvPr>
          <p:cNvCxnSpPr>
            <a:cxnSpLocks/>
          </p:cNvCxnSpPr>
          <p:nvPr/>
        </p:nvCxnSpPr>
        <p:spPr>
          <a:xfrm>
            <a:off x="7388352" y="5904579"/>
            <a:ext cx="435254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904CDF5-C789-5F0E-D768-EB87332ED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7" y="4617669"/>
            <a:ext cx="6096000" cy="129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8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62B80-72CA-F21C-C539-04F49AEA1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0027" y="1490301"/>
            <a:ext cx="3987495" cy="4682862"/>
          </a:xfrm>
        </p:spPr>
        <p:txBody>
          <a:bodyPr>
            <a:normAutofit/>
          </a:bodyPr>
          <a:lstStyle/>
          <a:p>
            <a:pPr algn="just"/>
            <a:r>
              <a:rPr lang="en-GB" sz="1800" dirty="0"/>
              <a:t>40% of all statements questioning the relevance of environmental practices responded with “strongly agree”. This was too large to plot. </a:t>
            </a:r>
          </a:p>
          <a:p>
            <a:pPr marL="0" indent="0" algn="just">
              <a:buNone/>
            </a:pPr>
            <a:endParaRPr lang="en-GB" sz="1800" dirty="0"/>
          </a:p>
          <a:p>
            <a:pPr marL="0" indent="0" algn="just">
              <a:buNone/>
            </a:pPr>
            <a:endParaRPr lang="en-GB" sz="1800" dirty="0"/>
          </a:p>
          <a:p>
            <a:pPr marL="0" indent="0" algn="just">
              <a:buNone/>
            </a:pPr>
            <a:endParaRPr lang="en-GB" sz="1800" dirty="0"/>
          </a:p>
          <a:p>
            <a:pPr marL="0" indent="0" algn="just">
              <a:buNone/>
            </a:pPr>
            <a:endParaRPr lang="en-GB" sz="1800" dirty="0"/>
          </a:p>
          <a:p>
            <a:pPr algn="just"/>
            <a:r>
              <a:rPr lang="en-GB" sz="1800" dirty="0"/>
              <a:t>Given students have a clear motivation to engage in recycling, does a deficit in understanding university recycling services rest in the effects of coming from another country?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50F01-05BD-17CF-A4BD-481E06529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59" y="1479449"/>
            <a:ext cx="6304046" cy="4544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16A0FD-244A-E0A2-0A54-81BCF61E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22" y="223306"/>
            <a:ext cx="10515600" cy="900009"/>
          </a:xfrm>
        </p:spPr>
        <p:txBody>
          <a:bodyPr>
            <a:noAutofit/>
          </a:bodyPr>
          <a:lstStyle/>
          <a:p>
            <a:r>
              <a:rPr lang="en-GB" sz="3200" dirty="0"/>
              <a:t>Regardless of national background, LSE represents a concerned generation.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17CACD-379B-EF89-6A97-340D17FD0C32}"/>
              </a:ext>
            </a:extLst>
          </p:cNvPr>
          <p:cNvSpPr txBox="1">
            <a:spLocks/>
          </p:cNvSpPr>
          <p:nvPr/>
        </p:nvSpPr>
        <p:spPr>
          <a:xfrm>
            <a:off x="6648615" y="2935357"/>
            <a:ext cx="3197741" cy="218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Strongly Disagree </a:t>
            </a:r>
            <a:br>
              <a:rPr lang="en-GB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Disagree </a:t>
            </a:r>
            <a:br>
              <a:rPr lang="en-GB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Neutral </a:t>
            </a:r>
            <a:br>
              <a:rPr lang="en-GB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Agree </a:t>
            </a:r>
          </a:p>
        </p:txBody>
      </p:sp>
    </p:spTree>
    <p:extLst>
      <p:ext uri="{BB962C8B-B14F-4D97-AF65-F5344CB8AC3E}">
        <p14:creationId xmlns:p14="http://schemas.microsoft.com/office/powerpoint/2010/main" val="93662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739641-0784-EE1D-A1C1-8BD0BB4A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650" y="1201975"/>
            <a:ext cx="9950660" cy="713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i="1" dirty="0">
                <a:effectLst/>
                <a:ea typeface="Times New Roman" panose="02020603050405020304" pitchFamily="18" charset="0"/>
              </a:rPr>
              <a:t>In what country did you spend most of your life prior to joining LSE? </a:t>
            </a:r>
            <a:r>
              <a:rPr lang="en-GB" sz="2000" i="1" dirty="0">
                <a:effectLst/>
                <a:ea typeface="Times New Roman" panose="02020603050405020304" pitchFamily="18" charset="0"/>
              </a:rPr>
              <a:t>If your time was split evenly, please detail multiple. </a:t>
            </a:r>
            <a:r>
              <a:rPr lang="en-GB" sz="2000" dirty="0">
                <a:effectLst/>
                <a:ea typeface="Times New Roman" panose="02020603050405020304" pitchFamily="18" charset="0"/>
              </a:rPr>
              <a:t>(</a:t>
            </a:r>
            <a:r>
              <a:rPr lang="en-GB" sz="2000" b="1" dirty="0" err="1">
                <a:effectLst/>
                <a:ea typeface="Times New Roman" panose="02020603050405020304" pitchFamily="18" charset="0"/>
              </a:rPr>
              <a:t>Q4</a:t>
            </a:r>
            <a:r>
              <a:rPr lang="en-GB" sz="2000" dirty="0">
                <a:effectLst/>
                <a:ea typeface="Times New Roman" panose="02020603050405020304" pitchFamily="18" charset="0"/>
              </a:rPr>
              <a:t>)</a:t>
            </a:r>
            <a:endParaRPr lang="en-GB" sz="2000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effectLst/>
              <a:ea typeface="Times New Roman" panose="02020603050405020304" pitchFamily="18" charset="0"/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B87711B-0EFB-E9A6-3D27-2453FA87F6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929257"/>
              </p:ext>
            </p:extLst>
          </p:nvPr>
        </p:nvGraphicFramePr>
        <p:xfrm>
          <a:off x="1136906" y="2240550"/>
          <a:ext cx="8135198" cy="3249089"/>
        </p:xfrm>
        <a:graphic>
          <a:graphicData uri="http://schemas.openxmlformats.org/drawingml/2006/table">
            <a:tbl>
              <a:tblPr firstRow="1" firstCol="1" bandRow="1"/>
              <a:tblGrid>
                <a:gridCol w="2927366">
                  <a:extLst>
                    <a:ext uri="{9D8B030D-6E8A-4147-A177-3AD203B41FA5}">
                      <a16:colId xmlns:a16="http://schemas.microsoft.com/office/drawing/2014/main" val="1651240221"/>
                    </a:ext>
                  </a:extLst>
                </a:gridCol>
                <a:gridCol w="1735944">
                  <a:extLst>
                    <a:ext uri="{9D8B030D-6E8A-4147-A177-3AD203B41FA5}">
                      <a16:colId xmlns:a16="http://schemas.microsoft.com/office/drawing/2014/main" val="4190315975"/>
                    </a:ext>
                  </a:extLst>
                </a:gridCol>
                <a:gridCol w="1735944">
                  <a:extLst>
                    <a:ext uri="{9D8B030D-6E8A-4147-A177-3AD203B41FA5}">
                      <a16:colId xmlns:a16="http://schemas.microsoft.com/office/drawing/2014/main" val="2359900860"/>
                    </a:ext>
                  </a:extLst>
                </a:gridCol>
                <a:gridCol w="1735944">
                  <a:extLst>
                    <a:ext uri="{9D8B030D-6E8A-4147-A177-3AD203B41FA5}">
                      <a16:colId xmlns:a16="http://schemas.microsoft.com/office/drawing/2014/main" val="566259773"/>
                    </a:ext>
                  </a:extLst>
                </a:gridCol>
              </a:tblGrid>
              <a:tr h="4372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UK (n=22)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China (n=10)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Other International Students (n=48)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134640"/>
                  </a:ext>
                </a:extLst>
              </a:tr>
              <a:tr h="710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On campus, I recycle as much as I can.  (</a:t>
                      </a:r>
                      <a:r>
                        <a:rPr lang="en-GB" sz="1200" b="1" kern="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D1</a:t>
                      </a:r>
                      <a:r>
                        <a:rPr lang="en-GB" sz="1200" kern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GB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60618"/>
                  </a:ext>
                </a:extLst>
              </a:tr>
              <a:tr h="6879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 am certain about what materials go in which bin. (</a:t>
                      </a:r>
                      <a:r>
                        <a:rPr lang="en-GB" sz="1200" b="1" kern="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D2</a:t>
                      </a:r>
                      <a:r>
                        <a:rPr lang="en-GB" sz="1200" kern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GB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05963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 am satisfied with the design of the waste-separation bins in general. (</a:t>
                      </a:r>
                      <a:r>
                        <a:rPr lang="en-GB" sz="1200" b="1" kern="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D4</a:t>
                      </a:r>
                      <a:r>
                        <a:rPr lang="en-GB" sz="1200" kern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GB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920132"/>
                  </a:ext>
                </a:extLst>
              </a:tr>
              <a:tr h="5989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 trust the university recycling service to send my waste to the correct processing facilities. </a:t>
                      </a:r>
                      <a:r>
                        <a:rPr lang="en-GB" sz="1200" kern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GB" sz="1200" b="1" kern="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D7</a:t>
                      </a:r>
                      <a:r>
                        <a:rPr lang="en-GB" sz="1200" kern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br>
                        <a:rPr lang="en-GB" sz="18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GB" sz="8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529123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1A3A9A65-0801-57E2-E551-BA7F307C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726" y="-23178"/>
            <a:ext cx="10515600" cy="900009"/>
          </a:xfrm>
        </p:spPr>
        <p:txBody>
          <a:bodyPr>
            <a:noAutofit/>
          </a:bodyPr>
          <a:lstStyle/>
          <a:p>
            <a:r>
              <a:rPr lang="en-GB" sz="3200" dirty="0"/>
              <a:t>A Comparison  between UK and International Students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D06E75-7EC3-849E-1628-ECFD4E3DCE90}"/>
              </a:ext>
            </a:extLst>
          </p:cNvPr>
          <p:cNvSpPr txBox="1"/>
          <p:nvPr/>
        </p:nvSpPr>
        <p:spPr>
          <a:xfrm>
            <a:off x="1216424" y="5733921"/>
            <a:ext cx="39498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/>
              <a:t>UK students are more dissatisfied with recycling on campus despite informational advantages.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38A7C3-01AA-4C5E-4175-1609EBFFE8D7}"/>
              </a:ext>
            </a:extLst>
          </p:cNvPr>
          <p:cNvSpPr txBox="1"/>
          <p:nvPr/>
        </p:nvSpPr>
        <p:spPr>
          <a:xfrm>
            <a:off x="5295639" y="5733921"/>
            <a:ext cx="39498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Consistent across nationalities is that there is uncertainty about which materials can be recycled.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94946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55AD4-157C-DDF0-AF82-3C732449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82" y="396741"/>
            <a:ext cx="10515600" cy="900009"/>
          </a:xfrm>
        </p:spPr>
        <p:txBody>
          <a:bodyPr>
            <a:noAutofit/>
          </a:bodyPr>
          <a:lstStyle/>
          <a:p>
            <a:r>
              <a:rPr lang="en-GB" sz="3200" dirty="0"/>
              <a:t>Familiarity with Public Recycling Services prior to University</a:t>
            </a:r>
            <a:br>
              <a:rPr lang="en-GB" sz="3200" dirty="0"/>
            </a:br>
            <a:endParaRPr lang="en-GB" sz="32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27A7C-39BB-1DD4-3C58-526E5B55C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82" y="1218918"/>
            <a:ext cx="9365530" cy="646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i="1" dirty="0"/>
              <a:t>Where you spent most of your time prior to LSE was there a publicly available recycling service? </a:t>
            </a:r>
            <a:r>
              <a:rPr lang="en-GB" sz="2000" b="1" dirty="0"/>
              <a:t>(A1)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28868D1-7B14-3E1E-55F7-825B191FB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80673"/>
              </p:ext>
            </p:extLst>
          </p:nvPr>
        </p:nvGraphicFramePr>
        <p:xfrm>
          <a:off x="1145963" y="2280139"/>
          <a:ext cx="6406896" cy="3295162"/>
        </p:xfrm>
        <a:graphic>
          <a:graphicData uri="http://schemas.openxmlformats.org/drawingml/2006/table">
            <a:tbl>
              <a:tblPr firstRow="1" firstCol="1" bandRow="1"/>
              <a:tblGrid>
                <a:gridCol w="2917781">
                  <a:extLst>
                    <a:ext uri="{9D8B030D-6E8A-4147-A177-3AD203B41FA5}">
                      <a16:colId xmlns:a16="http://schemas.microsoft.com/office/drawing/2014/main" val="3560378062"/>
                    </a:ext>
                  </a:extLst>
                </a:gridCol>
                <a:gridCol w="1712580">
                  <a:extLst>
                    <a:ext uri="{9D8B030D-6E8A-4147-A177-3AD203B41FA5}">
                      <a16:colId xmlns:a16="http://schemas.microsoft.com/office/drawing/2014/main" val="2380704597"/>
                    </a:ext>
                  </a:extLst>
                </a:gridCol>
                <a:gridCol w="1776535">
                  <a:extLst>
                    <a:ext uri="{9D8B030D-6E8A-4147-A177-3AD203B41FA5}">
                      <a16:colId xmlns:a16="http://schemas.microsoft.com/office/drawing/2014/main" val="189617445"/>
                    </a:ext>
                  </a:extLst>
                </a:gridCol>
              </a:tblGrid>
              <a:tr h="4358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 Recycling </a:t>
                      </a:r>
                      <a:br>
                        <a:rPr lang="en-GB" sz="1200" b="1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GB" sz="1200" b="1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 to LSE (n=61)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chemeClr val="accent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GB" sz="1200" b="1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Public Recycling Prior to LSE (n=13)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222751"/>
                  </a:ext>
                </a:extLst>
              </a:tr>
              <a:tr h="7148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en-GB" sz="1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br>
                        <a:rPr lang="en-GB" sz="1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GB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On campus, I recycle as much as I can.  (</a:t>
                      </a:r>
                      <a:r>
                        <a:rPr lang="en-GB" sz="1200" b="1" kern="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D1</a:t>
                      </a:r>
                      <a:r>
                        <a:rPr lang="en-GB" sz="1200" kern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GB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462881"/>
                  </a:ext>
                </a:extLst>
              </a:tr>
              <a:tr h="7148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en-GB" sz="1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br>
                        <a:rPr lang="en-GB" sz="1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GB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 am certain about what materials go in which bin. (</a:t>
                      </a:r>
                      <a:r>
                        <a:rPr lang="en-GB" sz="1200" b="1" kern="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D2</a:t>
                      </a:r>
                      <a:r>
                        <a:rPr lang="en-GB" sz="1200" kern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GB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293679"/>
                  </a:ext>
                </a:extLst>
              </a:tr>
              <a:tr h="7148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en-GB" sz="1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br>
                        <a:rPr lang="en-GB" sz="1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GB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 am satisfied with the design of the waste-separation bins in general. (</a:t>
                      </a:r>
                      <a:r>
                        <a:rPr lang="en-GB" sz="1200" b="1" kern="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D4</a:t>
                      </a:r>
                      <a:r>
                        <a:rPr lang="en-GB" sz="1200" kern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GB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</a:t>
                      </a:r>
                      <a:b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(1% Difference)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46768"/>
                  </a:ext>
                </a:extLst>
              </a:tr>
              <a:tr h="7148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en-GB" sz="1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br>
                        <a:rPr lang="en-GB" sz="1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GB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 university should put in more effort to promote waste recycling on campus. </a:t>
                      </a:r>
                      <a:r>
                        <a:rPr lang="en-GB" sz="1200" kern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GB" sz="1200" b="1" kern="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D6</a:t>
                      </a:r>
                      <a:r>
                        <a:rPr lang="en-GB" sz="1200" kern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GB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85228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062282-C261-E1F7-9DCA-6BD2BF95FB8C}"/>
              </a:ext>
            </a:extLst>
          </p:cNvPr>
          <p:cNvSpPr txBox="1">
            <a:spLocks/>
          </p:cNvSpPr>
          <p:nvPr/>
        </p:nvSpPr>
        <p:spPr>
          <a:xfrm>
            <a:off x="8317065" y="2246830"/>
            <a:ext cx="3697357" cy="3455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800" dirty="0"/>
              <a:t>Three cases of notable disparity surrounding university recycling.</a:t>
            </a:r>
          </a:p>
          <a:p>
            <a:pPr marL="0" indent="0" algn="just">
              <a:buNone/>
            </a:pPr>
            <a:endParaRPr lang="en-GB" sz="1800" dirty="0"/>
          </a:p>
          <a:p>
            <a:pPr algn="just"/>
            <a:r>
              <a:rPr lang="en-GB" sz="1800" dirty="0" err="1"/>
              <a:t>D1</a:t>
            </a:r>
            <a:r>
              <a:rPr lang="en-GB" sz="1800" dirty="0"/>
              <a:t> displays a 10% difference, </a:t>
            </a:r>
            <a:r>
              <a:rPr lang="en-GB" sz="1800" dirty="0" err="1"/>
              <a:t>D6</a:t>
            </a:r>
            <a:r>
              <a:rPr lang="en-GB" sz="1800" dirty="0"/>
              <a:t> (8.5%), and </a:t>
            </a:r>
            <a:r>
              <a:rPr lang="en-GB" sz="1800" dirty="0" err="1"/>
              <a:t>D2</a:t>
            </a:r>
            <a:r>
              <a:rPr lang="en-GB" sz="1800" dirty="0"/>
              <a:t> (6.5%).</a:t>
            </a:r>
          </a:p>
          <a:p>
            <a:pPr algn="just"/>
            <a:endParaRPr lang="en-GB" sz="1800" dirty="0"/>
          </a:p>
          <a:p>
            <a:pPr algn="just"/>
            <a:r>
              <a:rPr lang="en-GB" sz="1800" dirty="0"/>
              <a:t>The </a:t>
            </a:r>
            <a:r>
              <a:rPr lang="en-GB" sz="1800" b="1" dirty="0">
                <a:solidFill>
                  <a:schemeClr val="accent4"/>
                </a:solidFill>
              </a:rPr>
              <a:t>NO</a:t>
            </a:r>
            <a:r>
              <a:rPr lang="en-GB" sz="1800" dirty="0"/>
              <a:t> subset is comprised of a diversity of countries, incl. the UK, Saudi Arabia, India, France and Kenya.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27937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B7DDBD94-2741-1E0D-2F43-CC2C631207D4}"/>
              </a:ext>
            </a:extLst>
          </p:cNvPr>
          <p:cNvSpPr/>
          <p:nvPr/>
        </p:nvSpPr>
        <p:spPr>
          <a:xfrm>
            <a:off x="0" y="4137332"/>
            <a:ext cx="2928732" cy="2535489"/>
          </a:xfrm>
          <a:prstGeom prst="corne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156225-B60A-7FD5-F966-45B9877EC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232451"/>
              </p:ext>
            </p:extLst>
          </p:nvPr>
        </p:nvGraphicFramePr>
        <p:xfrm>
          <a:off x="1145963" y="2290990"/>
          <a:ext cx="6406896" cy="2568128"/>
        </p:xfrm>
        <a:graphic>
          <a:graphicData uri="http://schemas.openxmlformats.org/drawingml/2006/table">
            <a:tbl>
              <a:tblPr firstRow="1" firstCol="1" bandRow="1"/>
              <a:tblGrid>
                <a:gridCol w="2917781">
                  <a:extLst>
                    <a:ext uri="{9D8B030D-6E8A-4147-A177-3AD203B41FA5}">
                      <a16:colId xmlns:a16="http://schemas.microsoft.com/office/drawing/2014/main" val="3560378062"/>
                    </a:ext>
                  </a:extLst>
                </a:gridCol>
                <a:gridCol w="1712580">
                  <a:extLst>
                    <a:ext uri="{9D8B030D-6E8A-4147-A177-3AD203B41FA5}">
                      <a16:colId xmlns:a16="http://schemas.microsoft.com/office/drawing/2014/main" val="2380704597"/>
                    </a:ext>
                  </a:extLst>
                </a:gridCol>
                <a:gridCol w="1776535">
                  <a:extLst>
                    <a:ext uri="{9D8B030D-6E8A-4147-A177-3AD203B41FA5}">
                      <a16:colId xmlns:a16="http://schemas.microsoft.com/office/drawing/2014/main" val="189617445"/>
                    </a:ext>
                  </a:extLst>
                </a:gridCol>
              </a:tblGrid>
              <a:tr h="4358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 Recycling </a:t>
                      </a:r>
                      <a:br>
                        <a:rPr lang="en-GB" sz="1200" b="1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GB" sz="1200" b="1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 to LSE (n=61)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chemeClr val="accent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GB" sz="1200" b="1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Public Recycling Prior to LSE (n=13)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222751"/>
                  </a:ext>
                </a:extLst>
              </a:tr>
              <a:tr h="703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en-GB" sz="1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br>
                        <a:rPr lang="en-GB" sz="1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GB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 am certain about what materials go in which bin. (</a:t>
                      </a:r>
                      <a:r>
                        <a:rPr lang="en-GB" sz="1200" b="1" kern="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D2</a:t>
                      </a:r>
                      <a:r>
                        <a:rPr lang="en-GB" sz="1200" kern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GB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293679"/>
                  </a:ext>
                </a:extLst>
              </a:tr>
              <a:tr h="703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en-GB" sz="1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br>
                        <a:rPr lang="en-GB" sz="1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GB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 am satisfied with the design of the waste-separation bins in general. (</a:t>
                      </a:r>
                      <a:r>
                        <a:rPr lang="en-GB" sz="1200" b="1" kern="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D4</a:t>
                      </a:r>
                      <a:r>
                        <a:rPr lang="en-GB" sz="1200" kern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GB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</a:t>
                      </a:r>
                      <a:br>
                        <a:rPr lang="en-GB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GB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(Dif. 1%)</a:t>
                      </a:r>
                      <a:endParaRPr lang="en-GB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4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en-GB" sz="1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br>
                        <a:rPr lang="en-GB" sz="1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GB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 trust the university recycling service to send my waste to the correct processing facilities. </a:t>
                      </a:r>
                      <a:r>
                        <a:rPr lang="en-GB" sz="1200" kern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GB" sz="1200" b="1" kern="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D7</a:t>
                      </a:r>
                      <a:r>
                        <a:rPr lang="en-GB" sz="1200" kern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b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GB" sz="7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3.45</a:t>
                      </a:r>
                      <a:b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(Dif. 3.5%)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3546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C0F279-BE03-ACA9-4175-7D443E80B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513097"/>
              </p:ext>
            </p:extLst>
          </p:nvPr>
        </p:nvGraphicFramePr>
        <p:xfrm>
          <a:off x="1153470" y="5486964"/>
          <a:ext cx="6406896" cy="703286"/>
        </p:xfrm>
        <a:graphic>
          <a:graphicData uri="http://schemas.openxmlformats.org/drawingml/2006/table">
            <a:tbl>
              <a:tblPr firstRow="1" firstCol="1" bandRow="1"/>
              <a:tblGrid>
                <a:gridCol w="2917781">
                  <a:extLst>
                    <a:ext uri="{9D8B030D-6E8A-4147-A177-3AD203B41FA5}">
                      <a16:colId xmlns:a16="http://schemas.microsoft.com/office/drawing/2014/main" val="3891583203"/>
                    </a:ext>
                  </a:extLst>
                </a:gridCol>
                <a:gridCol w="1712580">
                  <a:extLst>
                    <a:ext uri="{9D8B030D-6E8A-4147-A177-3AD203B41FA5}">
                      <a16:colId xmlns:a16="http://schemas.microsoft.com/office/drawing/2014/main" val="813705451"/>
                    </a:ext>
                  </a:extLst>
                </a:gridCol>
                <a:gridCol w="1776535">
                  <a:extLst>
                    <a:ext uri="{9D8B030D-6E8A-4147-A177-3AD203B41FA5}">
                      <a16:colId xmlns:a16="http://schemas.microsoft.com/office/drawing/2014/main" val="3126037155"/>
                    </a:ext>
                  </a:extLst>
                </a:gridCol>
              </a:tblGrid>
              <a:tr h="703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en-GB" sz="1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br>
                        <a:rPr lang="en-GB" sz="1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br>
                        <a:rPr lang="en-GB" sz="1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GB" sz="12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 university should put in more effort to promote waste recycling on campus. </a:t>
                      </a:r>
                      <a:r>
                        <a:rPr lang="en-GB" sz="1200" kern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GB" sz="1200" b="1" kern="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D6</a:t>
                      </a:r>
                      <a:r>
                        <a:rPr lang="en-GB" sz="1200" kern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GB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29480"/>
                  </a:ext>
                </a:extLst>
              </a:tr>
            </a:tbl>
          </a:graphicData>
        </a:graphic>
      </p:graphicFrame>
      <p:sp>
        <p:nvSpPr>
          <p:cNvPr id="2" name="L-Shape 1">
            <a:extLst>
              <a:ext uri="{FF2B5EF4-FFF2-40B4-BE49-F238E27FC236}">
                <a16:creationId xmlns:a16="http://schemas.microsoft.com/office/drawing/2014/main" id="{24CAF7E0-5DFF-1299-F4D2-B4B8355A5A15}"/>
              </a:ext>
            </a:extLst>
          </p:cNvPr>
          <p:cNvSpPr/>
          <p:nvPr/>
        </p:nvSpPr>
        <p:spPr>
          <a:xfrm rot="5400000">
            <a:off x="9371359" y="196621"/>
            <a:ext cx="2928732" cy="2535489"/>
          </a:xfrm>
          <a:prstGeom prst="corne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CF65332-570A-DEF2-9D6F-0B23A689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726" y="-23178"/>
            <a:ext cx="10515600" cy="900009"/>
          </a:xfrm>
        </p:spPr>
        <p:txBody>
          <a:bodyPr>
            <a:noAutofit/>
          </a:bodyPr>
          <a:lstStyle/>
          <a:p>
            <a:r>
              <a:rPr lang="en-GB" sz="3200" dirty="0"/>
              <a:t>Familiarity with Public Recycling Services, Continued…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37F6C3-B647-2555-2EA2-77BD3C3FED07}"/>
              </a:ext>
            </a:extLst>
          </p:cNvPr>
          <p:cNvSpPr txBox="1">
            <a:spLocks/>
          </p:cNvSpPr>
          <p:nvPr/>
        </p:nvSpPr>
        <p:spPr>
          <a:xfrm>
            <a:off x="674582" y="1218918"/>
            <a:ext cx="9328954" cy="646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b="1" i="1" dirty="0"/>
              <a:t>Where you spent most of your time prior to LSE was there a publicly available recycling service? </a:t>
            </a:r>
            <a:r>
              <a:rPr lang="en-GB" sz="2000" b="1" dirty="0"/>
              <a:t>(A1)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256C87-14D3-810E-D59A-E4B80FFB15DB}"/>
              </a:ext>
            </a:extLst>
          </p:cNvPr>
          <p:cNvSpPr/>
          <p:nvPr/>
        </p:nvSpPr>
        <p:spPr>
          <a:xfrm>
            <a:off x="10127003" y="6266656"/>
            <a:ext cx="1298449" cy="133128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10818E-AB1C-677C-6D36-7FD82B3A0257}"/>
              </a:ext>
            </a:extLst>
          </p:cNvPr>
          <p:cNvSpPr txBox="1">
            <a:spLocks/>
          </p:cNvSpPr>
          <p:nvPr/>
        </p:nvSpPr>
        <p:spPr>
          <a:xfrm>
            <a:off x="8317065" y="2246830"/>
            <a:ext cx="3697357" cy="292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800" dirty="0"/>
              <a:t>This slide brings to attention the lower mean scores related to LSE’s recycling. </a:t>
            </a:r>
          </a:p>
          <a:p>
            <a:pPr marL="0" indent="0" algn="just">
              <a:buNone/>
            </a:pPr>
            <a:endParaRPr lang="en-GB" sz="1800" dirty="0"/>
          </a:p>
          <a:p>
            <a:r>
              <a:rPr lang="en-GB" sz="1800" b="1" i="1" dirty="0"/>
              <a:t>I have time to think about how to recycle my day-to-day waste</a:t>
            </a:r>
            <a:r>
              <a:rPr lang="en-GB" sz="1800" b="1" dirty="0"/>
              <a:t> (</a:t>
            </a:r>
            <a:r>
              <a:rPr lang="en-GB" sz="1800" b="1" dirty="0" err="1"/>
              <a:t>C6</a:t>
            </a:r>
            <a:r>
              <a:rPr lang="en-GB" sz="1800" b="1" dirty="0"/>
              <a:t>). </a:t>
            </a:r>
            <a:r>
              <a:rPr lang="en-GB" sz="1800" dirty="0"/>
              <a:t>The mean score for this was </a:t>
            </a:r>
            <a:r>
              <a:rPr lang="en-GB" sz="1800" b="1" dirty="0"/>
              <a:t>3.3</a:t>
            </a:r>
            <a:r>
              <a:rPr lang="en-GB" sz="1800" dirty="0"/>
              <a:t>, much lower than any other control variable.</a:t>
            </a:r>
          </a:p>
        </p:txBody>
      </p:sp>
    </p:spTree>
    <p:extLst>
      <p:ext uri="{BB962C8B-B14F-4D97-AF65-F5344CB8AC3E}">
        <p14:creationId xmlns:p14="http://schemas.microsoft.com/office/powerpoint/2010/main" val="339846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14F7B-183D-9891-3DA5-F5E299F3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34" y="137422"/>
            <a:ext cx="6178411" cy="110084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just"/>
            <a:r>
              <a:rPr lang="en-US" sz="3600" dirty="0"/>
              <a:t>The time students spend at the LSE has a nominal impact.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13C5-427A-DA46-4DB0-B7BE4D6D2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765" y="1305990"/>
            <a:ext cx="4900143" cy="36449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15 observations from third-year international students give an average of 3.57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Twice as many observations from international master’s students give an average of 3.48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This challenges assumptions that those studying multi-year courses invest time towards understanding local recycling.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F5B7FD-0F66-06AA-133D-EB9C55590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05" b="3386"/>
          <a:stretch/>
        </p:blipFill>
        <p:spPr>
          <a:xfrm>
            <a:off x="7361218" y="334259"/>
            <a:ext cx="3830740" cy="287620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33F64-D060-0703-4C9F-2237B374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93" b="3370"/>
          <a:stretch/>
        </p:blipFill>
        <p:spPr>
          <a:xfrm>
            <a:off x="7321688" y="3477534"/>
            <a:ext cx="3913831" cy="294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4C27E5-6F47-6D9F-D82B-E8B26B0F5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98270"/>
              </p:ext>
            </p:extLst>
          </p:nvPr>
        </p:nvGraphicFramePr>
        <p:xfrm>
          <a:off x="2231665" y="2304526"/>
          <a:ext cx="7728669" cy="2957884"/>
        </p:xfrm>
        <a:graphic>
          <a:graphicData uri="http://schemas.openxmlformats.org/drawingml/2006/table">
            <a:tbl>
              <a:tblPr firstRow="1" firstCol="1" bandRow="1"/>
              <a:tblGrid>
                <a:gridCol w="2575937">
                  <a:extLst>
                    <a:ext uri="{9D8B030D-6E8A-4147-A177-3AD203B41FA5}">
                      <a16:colId xmlns:a16="http://schemas.microsoft.com/office/drawing/2014/main" val="2008660721"/>
                    </a:ext>
                  </a:extLst>
                </a:gridCol>
                <a:gridCol w="2575937">
                  <a:extLst>
                    <a:ext uri="{9D8B030D-6E8A-4147-A177-3AD203B41FA5}">
                      <a16:colId xmlns:a16="http://schemas.microsoft.com/office/drawing/2014/main" val="2732640611"/>
                    </a:ext>
                  </a:extLst>
                </a:gridCol>
                <a:gridCol w="2576795">
                  <a:extLst>
                    <a:ext uri="{9D8B030D-6E8A-4147-A177-3AD203B41FA5}">
                      <a16:colId xmlns:a16="http://schemas.microsoft.com/office/drawing/2014/main" val="697787247"/>
                    </a:ext>
                  </a:extLst>
                </a:gridCol>
              </a:tblGrid>
              <a:tr h="885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Recycling Services </a:t>
                      </a:r>
                      <a:r>
                        <a:rPr lang="en-GB" sz="1200" b="1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</a:t>
                      </a: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publicly available.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Recycling Services are </a:t>
                      </a:r>
                      <a:r>
                        <a:rPr lang="en-GB" sz="1200" b="1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publicly available.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439972"/>
                  </a:ext>
                </a:extLst>
              </a:tr>
              <a:tr h="1046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LOWEST</a:t>
                      </a: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25% of marks for Section 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073833"/>
                  </a:ext>
                </a:extLst>
              </a:tr>
              <a:tr h="1025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HIGHEST</a:t>
                      </a: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25% of marks for section 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595309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5B8411-C1C5-2C1B-64E8-A637EAE65345}"/>
              </a:ext>
            </a:extLst>
          </p:cNvPr>
          <p:cNvSpPr txBox="1">
            <a:spLocks/>
          </p:cNvSpPr>
          <p:nvPr/>
        </p:nvSpPr>
        <p:spPr>
          <a:xfrm>
            <a:off x="2140225" y="1595590"/>
            <a:ext cx="6790413" cy="58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800" b="1" u="sng" dirty="0"/>
              <a:t>Numbers indicate the mean scores for section D, given that</a:t>
            </a:r>
            <a:r>
              <a:rPr lang="en-GB" sz="1800" b="1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94999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1192</TotalTime>
  <Words>951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Differing Opinions on University Waste Management within the International Cohort. </vt:lpstr>
      <vt:lpstr>Is there a gap international students face in the understanding and usage of available recycling services at the LSE? </vt:lpstr>
      <vt:lpstr>An Overview of the Dataset</vt:lpstr>
      <vt:lpstr>Regardless of national background, LSE represents a concerned generation. </vt:lpstr>
      <vt:lpstr>A Comparison  between UK and International Students  </vt:lpstr>
      <vt:lpstr>Familiarity with Public Recycling Services prior to University </vt:lpstr>
      <vt:lpstr>Familiarity with Public Recycling Services, Continued…</vt:lpstr>
      <vt:lpstr>The time students spend at the LSE has a nominal impact. </vt:lpstr>
      <vt:lpstr>PowerPoint Presentation</vt:lpstr>
      <vt:lpstr>Suggested Policy Prescriptions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Differing Opinions on University Waste Management within the International Cohort.</dc:title>
  <dc:creator>Berger,IJ (ug)</dc:creator>
  <cp:lastModifiedBy>Berger,IJ (ug)</cp:lastModifiedBy>
  <cp:revision>3</cp:revision>
  <dcterms:created xsi:type="dcterms:W3CDTF">2023-06-14T11:38:17Z</dcterms:created>
  <dcterms:modified xsi:type="dcterms:W3CDTF">2023-06-23T15:02:06Z</dcterms:modified>
</cp:coreProperties>
</file>