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E250F8-2E7A-4C51-ACBE-F36E45978955}">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3C06C-CC6F-48ED-A2DA-D734D667C859}" v="10861" dt="2024-05-21T10:22:16.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345197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425387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427069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2430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2789854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4"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416939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4"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398401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1815968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107738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165713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298380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62562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8" name="Footer Placeholder 7"/>
          <p:cNvSpPr>
            <a:spLocks noGrp="1"/>
          </p:cNvSpPr>
          <p:nvPr>
            <p:ph type="ftr" sz="quarter" idx="11"/>
          </p:nvPr>
        </p:nvSpPr>
        <p:spPr/>
        <p:txBody>
          <a:bodyPr/>
          <a:lstStyle/>
          <a:p>
            <a:endParaRPr lang="en-IL" dirty="0"/>
          </a:p>
        </p:txBody>
      </p:sp>
      <p:sp>
        <p:nvSpPr>
          <p:cNvPr id="9" name="Slide Number Placeholder 8"/>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24686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3"/>
          <p:cNvSpPr>
            <a:spLocks noGrp="1"/>
          </p:cNvSpPr>
          <p:nvPr>
            <p:ph type="ftr" sz="quarter" idx="11"/>
          </p:nvPr>
        </p:nvSpPr>
        <p:spPr/>
        <p:txBody>
          <a:bodyPr/>
          <a:lstStyle/>
          <a:p>
            <a:endParaRPr lang="en-IL" dirty="0"/>
          </a:p>
        </p:txBody>
      </p:sp>
      <p:sp>
        <p:nvSpPr>
          <p:cNvPr id="6" name="Slide Number Placeholder 4"/>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212948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2"/>
          <p:cNvSpPr>
            <a:spLocks noGrp="1"/>
          </p:cNvSpPr>
          <p:nvPr>
            <p:ph type="ftr" sz="quarter" idx="11"/>
          </p:nvPr>
        </p:nvSpPr>
        <p:spPr/>
        <p:txBody>
          <a:bodyPr/>
          <a:lstStyle/>
          <a:p>
            <a:endParaRPr lang="en-IL" dirty="0"/>
          </a:p>
        </p:txBody>
      </p:sp>
      <p:sp>
        <p:nvSpPr>
          <p:cNvPr id="6" name="Slide Number Placeholder 3"/>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415917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5" name="Footer Placeholder 5"/>
          <p:cNvSpPr>
            <a:spLocks noGrp="1"/>
          </p:cNvSpPr>
          <p:nvPr>
            <p:ph type="ftr" sz="quarter" idx="11"/>
          </p:nvPr>
        </p:nvSpPr>
        <p:spPr/>
        <p:txBody>
          <a:bodyPr/>
          <a:lstStyle/>
          <a:p>
            <a:endParaRPr lang="en-IL" dirty="0"/>
          </a:p>
        </p:txBody>
      </p:sp>
      <p:sp>
        <p:nvSpPr>
          <p:cNvPr id="6" name="Slide Number Placeholder 6"/>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420066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6CC711-ED8E-414B-BFDE-50F57F53C9A4}" type="datetimeFigureOut">
              <a:rPr lang="en-IL" smtClean="0"/>
              <a:t>21/05/2024</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1158F808-85C7-464A-A7C3-8C10E880EF12}" type="slidenum">
              <a:rPr lang="en-IL" smtClean="0"/>
              <a:t>‹#›</a:t>
            </a:fld>
            <a:endParaRPr lang="en-IL" dirty="0"/>
          </a:p>
        </p:txBody>
      </p:sp>
    </p:spTree>
    <p:extLst>
      <p:ext uri="{BB962C8B-B14F-4D97-AF65-F5344CB8AC3E}">
        <p14:creationId xmlns:p14="http://schemas.microsoft.com/office/powerpoint/2010/main" val="93292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6CC711-ED8E-414B-BFDE-50F57F53C9A4}" type="datetimeFigureOut">
              <a:rPr lang="en-IL" smtClean="0"/>
              <a:t>21/05/2024</a:t>
            </a:fld>
            <a:endParaRPr lang="en-IL"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L"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58F808-85C7-464A-A7C3-8C10E880EF12}" type="slidenum">
              <a:rPr lang="en-IL" smtClean="0"/>
              <a:t>‹#›</a:t>
            </a:fld>
            <a:endParaRPr lang="en-IL" dirty="0"/>
          </a:p>
        </p:txBody>
      </p:sp>
    </p:spTree>
    <p:extLst>
      <p:ext uri="{BB962C8B-B14F-4D97-AF65-F5344CB8AC3E}">
        <p14:creationId xmlns:p14="http://schemas.microsoft.com/office/powerpoint/2010/main" val="14166201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11F83A-0F2C-42C0-8BD5-0EC6A3C80B20}"/>
              </a:ext>
            </a:extLst>
          </p:cNvPr>
          <p:cNvSpPr>
            <a:spLocks noGrp="1"/>
          </p:cNvSpPr>
          <p:nvPr>
            <p:ph type="ctrTitle"/>
          </p:nvPr>
        </p:nvSpPr>
        <p:spPr>
          <a:xfrm>
            <a:off x="4502190" y="2431430"/>
            <a:ext cx="7517358" cy="571499"/>
          </a:xfrm>
        </p:spPr>
        <p:txBody>
          <a:bodyPr>
            <a:normAutofit fontScale="90000"/>
          </a:bodyPr>
          <a:lstStyle/>
          <a:p>
            <a:pPr algn="ctr">
              <a:lnSpc>
                <a:spcPct val="90000"/>
              </a:lnSpc>
            </a:pPr>
            <a:r>
              <a:rPr lang="en-US" sz="4900" dirty="0">
                <a:solidFill>
                  <a:schemeClr val="bg1"/>
                </a:solidFill>
                <a:latin typeface="Arial" panose="020B0604020202020204" pitchFamily="34" charset="0"/>
                <a:cs typeface="Arial" panose="020B0604020202020204" pitchFamily="34" charset="0"/>
              </a:rPr>
              <a:t>Cyclistic</a:t>
            </a:r>
            <a:r>
              <a:rPr lang="en-US" sz="4400" dirty="0">
                <a:solidFill>
                  <a:schemeClr val="bg1"/>
                </a:solidFill>
                <a:latin typeface="Arial" panose="020B0604020202020204" pitchFamily="34" charset="0"/>
                <a:cs typeface="Arial" panose="020B0604020202020204" pitchFamily="34" charset="0"/>
              </a:rPr>
              <a:t> Bike-Share Analysis</a:t>
            </a:r>
            <a:endParaRPr lang="en-IL" sz="4400"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D17EFD3-0FBD-4505-AB8F-9F8FAE4B0065}"/>
              </a:ext>
            </a:extLst>
          </p:cNvPr>
          <p:cNvSpPr>
            <a:spLocks noGrp="1"/>
          </p:cNvSpPr>
          <p:nvPr>
            <p:ph type="subTitle" idx="1"/>
          </p:nvPr>
        </p:nvSpPr>
        <p:spPr>
          <a:xfrm>
            <a:off x="5126783" y="3227521"/>
            <a:ext cx="6028913" cy="571499"/>
          </a:xfrm>
        </p:spPr>
        <p:txBody>
          <a:bodyPr>
            <a:normAutofit/>
          </a:bodyPr>
          <a:lstStyle/>
          <a:p>
            <a:pPr algn="ctr"/>
            <a:r>
              <a:rPr lang="en-US" sz="2400" dirty="0">
                <a:latin typeface="Arial" panose="020B0604020202020204" pitchFamily="34" charset="0"/>
                <a:ea typeface="Calibri" panose="020F0502020204030204" pitchFamily="34" charset="0"/>
                <a:cs typeface="Arial" panose="020B0604020202020204" pitchFamily="34" charset="0"/>
              </a:rPr>
              <a:t>Understanding User Behavior</a:t>
            </a:r>
            <a:endParaRPr lang="en-IL" sz="2400" dirty="0">
              <a:solidFill>
                <a:schemeClr val="tx2">
                  <a:lumMod val="40000"/>
                  <a:lumOff val="6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1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14" name="Freeform: Shape 13">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Bike">
            <a:extLst>
              <a:ext uri="{FF2B5EF4-FFF2-40B4-BE49-F238E27FC236}">
                <a16:creationId xmlns:a16="http://schemas.microsoft.com/office/drawing/2014/main" id="{CE05281E-E227-C669-60D7-9D4DFABC0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74882"/>
            <a:ext cx="2936836" cy="2936836"/>
          </a:xfrm>
          <a:prstGeom prst="rect">
            <a:avLst/>
          </a:prstGeom>
          <a:effectLst/>
        </p:spPr>
      </p:pic>
      <p:sp>
        <p:nvSpPr>
          <p:cNvPr id="5" name="TextBox 4">
            <a:extLst>
              <a:ext uri="{FF2B5EF4-FFF2-40B4-BE49-F238E27FC236}">
                <a16:creationId xmlns:a16="http://schemas.microsoft.com/office/drawing/2014/main" id="{A4F58744-6BE7-4A41-804F-2BAF4045DBEF}"/>
              </a:ext>
            </a:extLst>
          </p:cNvPr>
          <p:cNvSpPr txBox="1"/>
          <p:nvPr/>
        </p:nvSpPr>
        <p:spPr>
          <a:xfrm>
            <a:off x="9368590" y="5775158"/>
            <a:ext cx="5301916"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Itzhak Elfassi</a:t>
            </a:r>
            <a:endParaRPr lang="en-IL"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703496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93D4-C9D8-407A-8EB4-ADBFD7DF8B02}"/>
              </a:ext>
            </a:extLst>
          </p:cNvPr>
          <p:cNvSpPr>
            <a:spLocks noGrp="1"/>
          </p:cNvSpPr>
          <p:nvPr>
            <p:ph type="title"/>
          </p:nvPr>
        </p:nvSpPr>
        <p:spPr>
          <a:xfrm>
            <a:off x="646111" y="443292"/>
            <a:ext cx="9404723" cy="1400530"/>
          </a:xfrm>
        </p:spPr>
        <p:txBody>
          <a:bodyPr/>
          <a:lstStyle/>
          <a:p>
            <a:pPr algn="ctr"/>
            <a:r>
              <a:rPr lang="en-US" dirty="0"/>
              <a:t>conclusion</a:t>
            </a:r>
            <a:endParaRPr lang="en-IL" dirty="0"/>
          </a:p>
        </p:txBody>
      </p:sp>
      <p:sp>
        <p:nvSpPr>
          <p:cNvPr id="3" name="Content Placeholder 2">
            <a:extLst>
              <a:ext uri="{FF2B5EF4-FFF2-40B4-BE49-F238E27FC236}">
                <a16:creationId xmlns:a16="http://schemas.microsoft.com/office/drawing/2014/main" id="{7509B5BC-8E12-4813-A1F4-F19BEDC0ADB1}"/>
              </a:ext>
            </a:extLst>
          </p:cNvPr>
          <p:cNvSpPr>
            <a:spLocks noGrp="1"/>
          </p:cNvSpPr>
          <p:nvPr>
            <p:ph idx="1"/>
          </p:nvPr>
        </p:nvSpPr>
        <p:spPr/>
        <p:txBody>
          <a:bodyPr/>
          <a:lstStyle/>
          <a:p>
            <a:r>
              <a:rPr lang="en-US" dirty="0"/>
              <a:t>Based on the difference I think that the members group has more serious character while the casual group are more spontaneous. </a:t>
            </a:r>
          </a:p>
          <a:p>
            <a:r>
              <a:rPr lang="en-US" dirty="0"/>
              <a:t>Members seem to have earlier routine and their use is more target-oriented, their rides are shorter and the ride more than casuals in the morning. </a:t>
            </a:r>
          </a:p>
          <a:p>
            <a:r>
              <a:rPr lang="en-US" dirty="0"/>
              <a:t>In addition we can see that on ‘vocational’ times like weekends, spring and summer the casual group is more active using bikes. </a:t>
            </a:r>
          </a:p>
          <a:p>
            <a:endParaRPr lang="en-IL" dirty="0"/>
          </a:p>
        </p:txBody>
      </p:sp>
    </p:spTree>
    <p:extLst>
      <p:ext uri="{BB962C8B-B14F-4D97-AF65-F5344CB8AC3E}">
        <p14:creationId xmlns:p14="http://schemas.microsoft.com/office/powerpoint/2010/main" val="54481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24AD-4643-4442-BEAC-93197FA3D2B3}"/>
              </a:ext>
            </a:extLst>
          </p:cNvPr>
          <p:cNvSpPr>
            <a:spLocks noGrp="1"/>
          </p:cNvSpPr>
          <p:nvPr>
            <p:ph type="title"/>
          </p:nvPr>
        </p:nvSpPr>
        <p:spPr>
          <a:xfrm>
            <a:off x="645130" y="113353"/>
            <a:ext cx="9404723" cy="1400530"/>
          </a:xfrm>
        </p:spPr>
        <p:txBody>
          <a:bodyPr/>
          <a:lstStyle/>
          <a:p>
            <a:pPr algn="ctr"/>
            <a:r>
              <a:rPr lang="en-US" sz="4000" dirty="0"/>
              <a:t>Recommendations</a:t>
            </a:r>
            <a:r>
              <a:rPr lang="en-US" dirty="0"/>
              <a:t> </a:t>
            </a:r>
            <a:endParaRPr lang="en-IL" dirty="0"/>
          </a:p>
        </p:txBody>
      </p:sp>
      <p:sp>
        <p:nvSpPr>
          <p:cNvPr id="3" name="Content Placeholder 2">
            <a:extLst>
              <a:ext uri="{FF2B5EF4-FFF2-40B4-BE49-F238E27FC236}">
                <a16:creationId xmlns:a16="http://schemas.microsoft.com/office/drawing/2014/main" id="{5F09A485-3380-41FE-862F-99500C90E108}"/>
              </a:ext>
            </a:extLst>
          </p:cNvPr>
          <p:cNvSpPr>
            <a:spLocks noGrp="1"/>
          </p:cNvSpPr>
          <p:nvPr>
            <p:ph idx="1"/>
          </p:nvPr>
        </p:nvSpPr>
        <p:spPr>
          <a:xfrm>
            <a:off x="1103312" y="893421"/>
            <a:ext cx="8946541" cy="4195481"/>
          </a:xfrm>
        </p:spPr>
        <p:txBody>
          <a:bodyPr>
            <a:normAutofit fontScale="85000" lnSpcReduction="20000"/>
          </a:bodyPr>
          <a:lstStyle/>
          <a:p>
            <a:pPr marL="0" indent="0">
              <a:buNone/>
            </a:pPr>
            <a:r>
              <a:rPr lang="en-US" dirty="0"/>
              <a:t>Our goal is to convert more casuals into members. Based on the data I found more free character among this group. This is why I would recommend: </a:t>
            </a:r>
          </a:p>
          <a:p>
            <a:pPr marL="0" indent="0">
              <a:buNone/>
            </a:pPr>
            <a:r>
              <a:rPr lang="en-US" dirty="0"/>
              <a:t>Advertising:</a:t>
            </a:r>
          </a:p>
          <a:p>
            <a:pPr marL="457200" indent="-457200">
              <a:buAutoNum type="arabicPeriod"/>
            </a:pPr>
            <a:r>
              <a:rPr lang="en-US" dirty="0"/>
              <a:t> using more casual and trip/vacation features. </a:t>
            </a:r>
          </a:p>
          <a:p>
            <a:pPr marL="457200" indent="-457200">
              <a:buAutoNum type="arabicPeriod"/>
            </a:pPr>
            <a:r>
              <a:rPr lang="en-US" dirty="0"/>
              <a:t> focusing on the ‘fun’ of riding than its benefits. </a:t>
            </a:r>
          </a:p>
          <a:p>
            <a:pPr marL="0" indent="0">
              <a:buNone/>
            </a:pPr>
            <a:r>
              <a:rPr lang="en-US" dirty="0"/>
              <a:t>Marketing: </a:t>
            </a:r>
          </a:p>
          <a:p>
            <a:pPr marL="457200" indent="-457200">
              <a:buAutoNum type="arabicPeriod"/>
            </a:pPr>
            <a:r>
              <a:rPr lang="en-US" dirty="0"/>
              <a:t>Having member-discounts for weekends, summer and spring vacations. </a:t>
            </a:r>
          </a:p>
          <a:p>
            <a:pPr marL="457200" indent="-457200">
              <a:buAutoNum type="arabicPeriod"/>
            </a:pPr>
            <a:endParaRPr lang="en-US" dirty="0"/>
          </a:p>
          <a:p>
            <a:pPr marL="0" indent="0">
              <a:buNone/>
            </a:pPr>
            <a:r>
              <a:rPr lang="en-US" sz="2800" dirty="0"/>
              <a:t>Based on the data and its analysis these are my recommendations for helping the business and have more casual riders convert into members. Thank you! </a:t>
            </a:r>
          </a:p>
          <a:p>
            <a:pPr marL="0" indent="0">
              <a:buNone/>
            </a:pPr>
            <a:r>
              <a:rPr lang="en-US" sz="2800" dirty="0"/>
              <a:t> </a:t>
            </a:r>
          </a:p>
          <a:p>
            <a:pPr marL="457200" indent="-457200">
              <a:buAutoNum type="arabicPeriod"/>
            </a:pPr>
            <a:endParaRPr lang="en-IL" dirty="0"/>
          </a:p>
        </p:txBody>
      </p:sp>
    </p:spTree>
    <p:extLst>
      <p:ext uri="{BB962C8B-B14F-4D97-AF65-F5344CB8AC3E}">
        <p14:creationId xmlns:p14="http://schemas.microsoft.com/office/powerpoint/2010/main" val="395852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E86E-37DE-4813-89F5-AE72FEE821AC}"/>
              </a:ext>
            </a:extLst>
          </p:cNvPr>
          <p:cNvSpPr>
            <a:spLocks noGrp="1"/>
          </p:cNvSpPr>
          <p:nvPr>
            <p:ph type="title"/>
          </p:nvPr>
        </p:nvSpPr>
        <p:spPr/>
        <p:txBody>
          <a:bodyPr/>
          <a:lstStyle/>
          <a:p>
            <a:r>
              <a:rPr lang="en-US" dirty="0"/>
              <a:t>SQL CODES: </a:t>
            </a:r>
            <a:br>
              <a:rPr lang="en-US" dirty="0"/>
            </a:br>
            <a:r>
              <a:rPr lang="en-US" sz="2800" dirty="0"/>
              <a:t>calculating ride length for casual/member: </a:t>
            </a:r>
            <a:br>
              <a:rPr lang="en-US" dirty="0"/>
            </a:br>
            <a:endParaRPr lang="en-IL" dirty="0"/>
          </a:p>
        </p:txBody>
      </p:sp>
      <p:sp>
        <p:nvSpPr>
          <p:cNvPr id="3" name="Content Placeholder 2">
            <a:extLst>
              <a:ext uri="{FF2B5EF4-FFF2-40B4-BE49-F238E27FC236}">
                <a16:creationId xmlns:a16="http://schemas.microsoft.com/office/drawing/2014/main" id="{337E7395-0405-4BC3-9B7F-331DA6C9A0A6}"/>
              </a:ext>
            </a:extLst>
          </p:cNvPr>
          <p:cNvSpPr>
            <a:spLocks noGrp="1"/>
          </p:cNvSpPr>
          <p:nvPr>
            <p:ph idx="1"/>
          </p:nvPr>
        </p:nvSpPr>
        <p:spPr/>
        <p:txBody>
          <a:bodyPr>
            <a:normAutofit/>
          </a:bodyPr>
          <a:lstStyle/>
          <a:p>
            <a:r>
              <a:rPr lang="en-IL" dirty="0"/>
              <a:t>select member_casual,</a:t>
            </a:r>
          </a:p>
          <a:p>
            <a:r>
              <a:rPr lang="en-IL" dirty="0"/>
              <a:t> format_timestamp('%T', timestamp_seconds(cast(avg(unix_seconds(ended_at)- unix_seconds (started_at))as int64))) as average_ride_length</a:t>
            </a:r>
          </a:p>
          <a:p>
            <a:r>
              <a:rPr lang="en-IL" dirty="0"/>
              <a:t> from molten-smithy-415814.project_coursera.connected</a:t>
            </a:r>
          </a:p>
          <a:p>
            <a:r>
              <a:rPr lang="en-IL" dirty="0"/>
              <a:t> group by member_casual</a:t>
            </a:r>
          </a:p>
          <a:p>
            <a:endParaRPr lang="en-IL" dirty="0"/>
          </a:p>
        </p:txBody>
      </p:sp>
    </p:spTree>
    <p:extLst>
      <p:ext uri="{BB962C8B-B14F-4D97-AF65-F5344CB8AC3E}">
        <p14:creationId xmlns:p14="http://schemas.microsoft.com/office/powerpoint/2010/main" val="152308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C5B-93E3-4499-9ACD-353FAE326CB9}"/>
              </a:ext>
            </a:extLst>
          </p:cNvPr>
          <p:cNvSpPr>
            <a:spLocks noGrp="1"/>
          </p:cNvSpPr>
          <p:nvPr>
            <p:ph type="title"/>
          </p:nvPr>
        </p:nvSpPr>
        <p:spPr/>
        <p:txBody>
          <a:bodyPr/>
          <a:lstStyle/>
          <a:p>
            <a:r>
              <a:rPr lang="en-US" sz="3200" dirty="0"/>
              <a:t>Calculating the usage during the day:</a:t>
            </a:r>
            <a:endParaRPr lang="en-IL" sz="3200" dirty="0"/>
          </a:p>
        </p:txBody>
      </p:sp>
      <p:sp>
        <p:nvSpPr>
          <p:cNvPr id="3" name="Content Placeholder 2">
            <a:extLst>
              <a:ext uri="{FF2B5EF4-FFF2-40B4-BE49-F238E27FC236}">
                <a16:creationId xmlns:a16="http://schemas.microsoft.com/office/drawing/2014/main" id="{3C3777DC-1152-474C-BBD2-F316F3CB33B4}"/>
              </a:ext>
            </a:extLst>
          </p:cNvPr>
          <p:cNvSpPr>
            <a:spLocks noGrp="1"/>
          </p:cNvSpPr>
          <p:nvPr>
            <p:ph idx="1"/>
          </p:nvPr>
        </p:nvSpPr>
        <p:spPr>
          <a:xfrm>
            <a:off x="424206" y="942680"/>
            <a:ext cx="9625647" cy="5305719"/>
          </a:xfrm>
        </p:spPr>
        <p:txBody>
          <a:bodyPr>
            <a:normAutofit fontScale="25000" lnSpcReduction="20000"/>
          </a:bodyPr>
          <a:lstStyle/>
          <a:p>
            <a:r>
              <a:rPr lang="en-IL" sz="3100" dirty="0"/>
              <a:t>with member_data as (select </a:t>
            </a:r>
          </a:p>
          <a:p>
            <a:r>
              <a:rPr lang="en-IL" sz="3100" dirty="0"/>
              <a:t>case </a:t>
            </a:r>
          </a:p>
          <a:p>
            <a:r>
              <a:rPr lang="en-IL" sz="3100" dirty="0"/>
              <a:t>when extract(hour from started_at) between 6 and 11 then "morning"</a:t>
            </a:r>
          </a:p>
          <a:p>
            <a:r>
              <a:rPr lang="en-IL" sz="3100" dirty="0"/>
              <a:t>when extract(hour from started_at) between 12 and 17 then "noon"</a:t>
            </a:r>
          </a:p>
          <a:p>
            <a:r>
              <a:rPr lang="en-IL" sz="3100" dirty="0"/>
              <a:t>when extract(hour from started_at) between 18 and 23 then "evening"</a:t>
            </a:r>
          </a:p>
          <a:p>
            <a:r>
              <a:rPr lang="en-IL" sz="3100" dirty="0"/>
              <a:t>else "night" end as time_of_day, count(*) as num_of_rides_member,</a:t>
            </a:r>
          </a:p>
          <a:p>
            <a:r>
              <a:rPr lang="en-IL" sz="3100" dirty="0"/>
              <a:t>concat(round((count(*)/(select count(*)from molten-smithy-415814.project_coursera.connected where member_casual = 'member'))*100,2),"%") as percentage_member</a:t>
            </a:r>
          </a:p>
          <a:p>
            <a:r>
              <a:rPr lang="en-IL" sz="3100" dirty="0"/>
              <a:t>from molten-smithy-415814.project_coursera.connected</a:t>
            </a:r>
          </a:p>
          <a:p>
            <a:r>
              <a:rPr lang="en-IL" sz="3100" dirty="0"/>
              <a:t>where member_casual = 'member'</a:t>
            </a:r>
          </a:p>
          <a:p>
            <a:r>
              <a:rPr lang="en-IL" sz="3100" dirty="0"/>
              <a:t>group by time_of_day</a:t>
            </a:r>
          </a:p>
          <a:p>
            <a:r>
              <a:rPr lang="en-IL" sz="3100" dirty="0"/>
              <a:t>), casual_data as (select </a:t>
            </a:r>
          </a:p>
          <a:p>
            <a:r>
              <a:rPr lang="en-IL" sz="3100" dirty="0"/>
              <a:t>case </a:t>
            </a:r>
          </a:p>
          <a:p>
            <a:r>
              <a:rPr lang="en-IL" sz="3100" dirty="0"/>
              <a:t>when extract(hour from started_at) between 6 and 11 then "morning"</a:t>
            </a:r>
          </a:p>
          <a:p>
            <a:r>
              <a:rPr lang="en-IL" sz="3100" dirty="0"/>
              <a:t>when extract(hour from started_at) between 12 and 17 then "noon"</a:t>
            </a:r>
          </a:p>
          <a:p>
            <a:r>
              <a:rPr lang="en-IL" sz="3100" dirty="0"/>
              <a:t>when extract(hour from started_at) between 18 and 23 then "evening"</a:t>
            </a:r>
          </a:p>
          <a:p>
            <a:r>
              <a:rPr lang="en-IL" sz="3100" dirty="0"/>
              <a:t>else "night" end as time_of_day, count(*) as num_of_rides_casual,</a:t>
            </a:r>
          </a:p>
          <a:p>
            <a:r>
              <a:rPr lang="en-IL" sz="3100" dirty="0"/>
              <a:t>concat(round((count(*)/(select count(*)from molten-smithy-415814.project_coursera.connected where member_casual = 'casual'))*100,2),"%") as percentage_casual</a:t>
            </a:r>
          </a:p>
          <a:p>
            <a:r>
              <a:rPr lang="en-IL" sz="3100" dirty="0"/>
              <a:t>from molten-smithy-415814.project_coursera.connected</a:t>
            </a:r>
          </a:p>
          <a:p>
            <a:r>
              <a:rPr lang="en-IL" sz="3100" dirty="0"/>
              <a:t>where member_casual = 'casual'</a:t>
            </a:r>
          </a:p>
          <a:p>
            <a:r>
              <a:rPr lang="en-IL" sz="3100" dirty="0"/>
              <a:t>group by time_of_day)</a:t>
            </a:r>
          </a:p>
          <a:p>
            <a:r>
              <a:rPr lang="en-IL" sz="3100" dirty="0"/>
              <a:t>select member_data.time_of_day,percentage_member,percentage_casual </a:t>
            </a:r>
          </a:p>
          <a:p>
            <a:r>
              <a:rPr lang="en-IL" sz="3100" dirty="0"/>
              <a:t>from member_data join casual_data on member_data.time_of_day = casual_data.time_of_day</a:t>
            </a:r>
          </a:p>
          <a:p>
            <a:endParaRPr lang="en-IL" sz="1200" dirty="0"/>
          </a:p>
        </p:txBody>
      </p:sp>
    </p:spTree>
    <p:extLst>
      <p:ext uri="{BB962C8B-B14F-4D97-AF65-F5344CB8AC3E}">
        <p14:creationId xmlns:p14="http://schemas.microsoft.com/office/powerpoint/2010/main" val="194145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D68C-9913-45E9-82F6-8828C8161459}"/>
              </a:ext>
            </a:extLst>
          </p:cNvPr>
          <p:cNvSpPr>
            <a:spLocks noGrp="1"/>
          </p:cNvSpPr>
          <p:nvPr>
            <p:ph type="title"/>
          </p:nvPr>
        </p:nvSpPr>
        <p:spPr>
          <a:xfrm>
            <a:off x="646111" y="452718"/>
            <a:ext cx="9404723" cy="509808"/>
          </a:xfrm>
        </p:spPr>
        <p:txBody>
          <a:bodyPr/>
          <a:lstStyle/>
          <a:p>
            <a:r>
              <a:rPr lang="en-US" sz="2800" dirty="0"/>
              <a:t>Calculating usage during the week</a:t>
            </a:r>
            <a:endParaRPr lang="en-IL" sz="2800" dirty="0"/>
          </a:p>
        </p:txBody>
      </p:sp>
      <p:sp>
        <p:nvSpPr>
          <p:cNvPr id="3" name="Content Placeholder 2">
            <a:extLst>
              <a:ext uri="{FF2B5EF4-FFF2-40B4-BE49-F238E27FC236}">
                <a16:creationId xmlns:a16="http://schemas.microsoft.com/office/drawing/2014/main" id="{C8AE1343-9B43-45D1-AF4A-CAFAAA7D26E9}"/>
              </a:ext>
            </a:extLst>
          </p:cNvPr>
          <p:cNvSpPr>
            <a:spLocks noGrp="1"/>
          </p:cNvSpPr>
          <p:nvPr>
            <p:ph idx="1"/>
          </p:nvPr>
        </p:nvSpPr>
        <p:spPr>
          <a:xfrm>
            <a:off x="645130" y="1106434"/>
            <a:ext cx="9942659" cy="5298848"/>
          </a:xfrm>
        </p:spPr>
        <p:txBody>
          <a:bodyPr>
            <a:normAutofit fontScale="47500" lnSpcReduction="20000"/>
          </a:bodyPr>
          <a:lstStyle/>
          <a:p>
            <a:r>
              <a:rPr lang="en-IL" dirty="0"/>
              <a:t>with member_data as(</a:t>
            </a:r>
          </a:p>
          <a:p>
            <a:r>
              <a:rPr lang="en-IL" dirty="0"/>
              <a:t>select </a:t>
            </a:r>
          </a:p>
          <a:p>
            <a:r>
              <a:rPr lang="en-IL" dirty="0"/>
              <a:t>weekday,</a:t>
            </a:r>
          </a:p>
          <a:p>
            <a:r>
              <a:rPr lang="en-IL" dirty="0"/>
              <a:t>concat(round((count(*)/(select count(*)from molten-smithy-415814.project_coursera.connected where member_casual = 'member'))*100,2),"%") as percentage_member</a:t>
            </a:r>
          </a:p>
          <a:p>
            <a:r>
              <a:rPr lang="en-IL" dirty="0"/>
              <a:t>from molten-smithy-415814.project_coursera.connected</a:t>
            </a:r>
          </a:p>
          <a:p>
            <a:r>
              <a:rPr lang="en-IL" dirty="0"/>
              <a:t>where member_casual = 'member'</a:t>
            </a:r>
          </a:p>
          <a:p>
            <a:r>
              <a:rPr lang="en-IL" dirty="0"/>
              <a:t>group by weekday</a:t>
            </a:r>
          </a:p>
          <a:p>
            <a:r>
              <a:rPr lang="en-IL" dirty="0"/>
              <a:t>order by weekday),</a:t>
            </a:r>
          </a:p>
          <a:p>
            <a:r>
              <a:rPr lang="en-IL" dirty="0"/>
              <a:t>casual_data as (  SELECT </a:t>
            </a:r>
          </a:p>
          <a:p>
            <a:r>
              <a:rPr lang="en-IL" dirty="0"/>
              <a:t>  weekday,</a:t>
            </a:r>
          </a:p>
          <a:p>
            <a:r>
              <a:rPr lang="en-IL" dirty="0"/>
              <a:t>  CONCAT(ROUND((COUNT(*) / (SELECT COUNT(*) FROM molten-smithy-415814.project_coursera.connected WHERE member_casual = 'casual')) * 100, 2), "%") AS percentage_casual</a:t>
            </a:r>
          </a:p>
          <a:p>
            <a:r>
              <a:rPr lang="en-IL" dirty="0"/>
              <a:t>FROM </a:t>
            </a:r>
          </a:p>
          <a:p>
            <a:r>
              <a:rPr lang="en-IL" dirty="0"/>
              <a:t>  molten-smithy-415814.project_coursera.connected</a:t>
            </a:r>
          </a:p>
          <a:p>
            <a:r>
              <a:rPr lang="en-IL" dirty="0"/>
              <a:t>WHERE </a:t>
            </a:r>
          </a:p>
          <a:p>
            <a:r>
              <a:rPr lang="en-IL" dirty="0"/>
              <a:t>  member_casual = 'casual'</a:t>
            </a:r>
          </a:p>
          <a:p>
            <a:r>
              <a:rPr lang="en-IL" dirty="0"/>
              <a:t>GROUP BY </a:t>
            </a:r>
          </a:p>
          <a:p>
            <a:r>
              <a:rPr lang="en-IL" dirty="0"/>
              <a:t>  weekday)</a:t>
            </a:r>
          </a:p>
          <a:p>
            <a:r>
              <a:rPr lang="en-IL" dirty="0"/>
              <a:t>  select member_data.weekday,member_data.percentage_member, casual_data.percentage_casual</a:t>
            </a:r>
          </a:p>
          <a:p>
            <a:r>
              <a:rPr lang="en-IL" dirty="0"/>
              <a:t>  from member_data join casual_data on member_data.weekday = casual_data.weekday </a:t>
            </a:r>
          </a:p>
          <a:p>
            <a:r>
              <a:rPr lang="en-IL" dirty="0"/>
              <a:t>  order by member_data.weekday </a:t>
            </a:r>
          </a:p>
          <a:p>
            <a:endParaRPr lang="en-IL" sz="800" dirty="0"/>
          </a:p>
        </p:txBody>
      </p:sp>
    </p:spTree>
    <p:extLst>
      <p:ext uri="{BB962C8B-B14F-4D97-AF65-F5344CB8AC3E}">
        <p14:creationId xmlns:p14="http://schemas.microsoft.com/office/powerpoint/2010/main" val="23732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1758-A15A-4244-87DD-D6EDA88B68F2}"/>
              </a:ext>
            </a:extLst>
          </p:cNvPr>
          <p:cNvSpPr>
            <a:spLocks noGrp="1"/>
          </p:cNvSpPr>
          <p:nvPr>
            <p:ph type="title"/>
          </p:nvPr>
        </p:nvSpPr>
        <p:spPr>
          <a:xfrm>
            <a:off x="646111" y="452718"/>
            <a:ext cx="9404723" cy="493766"/>
          </a:xfrm>
        </p:spPr>
        <p:txBody>
          <a:bodyPr/>
          <a:lstStyle/>
          <a:p>
            <a:r>
              <a:rPr lang="en-US" sz="2800" dirty="0"/>
              <a:t>Calculating time during seasons: </a:t>
            </a:r>
            <a:endParaRPr lang="en-IL" sz="2800" dirty="0"/>
          </a:p>
        </p:txBody>
      </p:sp>
      <p:sp>
        <p:nvSpPr>
          <p:cNvPr id="3" name="Content Placeholder 2">
            <a:extLst>
              <a:ext uri="{FF2B5EF4-FFF2-40B4-BE49-F238E27FC236}">
                <a16:creationId xmlns:a16="http://schemas.microsoft.com/office/drawing/2014/main" id="{428E0807-8E29-420A-B859-E93EAC117017}"/>
              </a:ext>
            </a:extLst>
          </p:cNvPr>
          <p:cNvSpPr>
            <a:spLocks noGrp="1"/>
          </p:cNvSpPr>
          <p:nvPr>
            <p:ph idx="1"/>
          </p:nvPr>
        </p:nvSpPr>
        <p:spPr>
          <a:xfrm>
            <a:off x="645130" y="978097"/>
            <a:ext cx="10070996" cy="5615208"/>
          </a:xfrm>
        </p:spPr>
        <p:txBody>
          <a:bodyPr>
            <a:normAutofit fontScale="40000" lnSpcReduction="20000"/>
          </a:bodyPr>
          <a:lstStyle/>
          <a:p>
            <a:r>
              <a:rPr lang="en-IL" dirty="0"/>
              <a:t>with member_data as(</a:t>
            </a:r>
          </a:p>
          <a:p>
            <a:r>
              <a:rPr lang="en-IL" dirty="0"/>
              <a:t>select </a:t>
            </a:r>
          </a:p>
          <a:p>
            <a:r>
              <a:rPr lang="en-IL" dirty="0"/>
              <a:t>case when extract(month from started_at) between 3 and 5 then "spring"</a:t>
            </a:r>
          </a:p>
          <a:p>
            <a:r>
              <a:rPr lang="en-IL" dirty="0"/>
              <a:t>when extract(month from started_at) between 6 and 8 then "summer"</a:t>
            </a:r>
          </a:p>
          <a:p>
            <a:r>
              <a:rPr lang="en-IL" dirty="0"/>
              <a:t>when extract(month from started_at) between 9 and 11 then "autumn"</a:t>
            </a:r>
          </a:p>
          <a:p>
            <a:r>
              <a:rPr lang="en-IL" dirty="0"/>
              <a:t>when extract(month from started_at) in (12,1,2) then "winter" end as season,</a:t>
            </a:r>
          </a:p>
          <a:p>
            <a:r>
              <a:rPr lang="en-IL" dirty="0"/>
              <a:t> </a:t>
            </a:r>
          </a:p>
          <a:p>
            <a:r>
              <a:rPr lang="en-IL" dirty="0"/>
              <a:t>concat(round(count(*)/(select count(*) from molten-smithy-415814.project_coursera.connected where member_casual = "member")*100,2),"%") as percentage_member</a:t>
            </a:r>
          </a:p>
          <a:p>
            <a:r>
              <a:rPr lang="en-IL" dirty="0"/>
              <a:t>from molten-smithy-415814.project_coursera.connected</a:t>
            </a:r>
          </a:p>
          <a:p>
            <a:r>
              <a:rPr lang="en-IL" dirty="0"/>
              <a:t>where member_casual = "member"</a:t>
            </a:r>
          </a:p>
          <a:p>
            <a:r>
              <a:rPr lang="en-IL" dirty="0"/>
              <a:t>group by season),</a:t>
            </a:r>
          </a:p>
          <a:p>
            <a:r>
              <a:rPr lang="en-IL" dirty="0"/>
              <a:t>casual_data as(select </a:t>
            </a:r>
          </a:p>
          <a:p>
            <a:r>
              <a:rPr lang="en-IL" dirty="0"/>
              <a:t>case when extract(month from started_at) between 3 and 5 then "spring"</a:t>
            </a:r>
          </a:p>
          <a:p>
            <a:r>
              <a:rPr lang="en-IL" dirty="0"/>
              <a:t>when extract(month from started_at) between 6 and 8 then "summer"</a:t>
            </a:r>
          </a:p>
          <a:p>
            <a:r>
              <a:rPr lang="en-IL" dirty="0"/>
              <a:t>when extract(month from started_at) between 9 and 11 then "autumn"</a:t>
            </a:r>
          </a:p>
          <a:p>
            <a:r>
              <a:rPr lang="en-IL" dirty="0"/>
              <a:t>when extract(month from started_at) in (12,1,2) then "winter" end as season,</a:t>
            </a:r>
          </a:p>
          <a:p>
            <a:r>
              <a:rPr lang="en-IL" dirty="0"/>
              <a:t> </a:t>
            </a:r>
          </a:p>
          <a:p>
            <a:r>
              <a:rPr lang="en-IL" dirty="0"/>
              <a:t>concat(round(count(*)/(select count(*) from molten-smithy-415814.project_coursera.connected where member_casual = "casual")*100,2),"%") as percentage_casual</a:t>
            </a:r>
          </a:p>
          <a:p>
            <a:r>
              <a:rPr lang="en-IL" dirty="0"/>
              <a:t>from molten-smithy-415814.project_coursera.connected</a:t>
            </a:r>
          </a:p>
          <a:p>
            <a:r>
              <a:rPr lang="en-IL" dirty="0"/>
              <a:t>where member_casual = "casual"</a:t>
            </a:r>
          </a:p>
          <a:p>
            <a:r>
              <a:rPr lang="en-IL" dirty="0"/>
              <a:t>group by season)</a:t>
            </a:r>
          </a:p>
          <a:p>
            <a:r>
              <a:rPr lang="en-IL" dirty="0"/>
              <a:t>select member_data.season, member_data.percentage_member,casual_data.percentage_casual</a:t>
            </a:r>
          </a:p>
          <a:p>
            <a:r>
              <a:rPr lang="en-IL" dirty="0"/>
              <a:t>from member_data join casual_data on member_data.season = casual_data.season </a:t>
            </a:r>
          </a:p>
          <a:p>
            <a:endParaRPr lang="en-IL" sz="2300" dirty="0"/>
          </a:p>
        </p:txBody>
      </p:sp>
    </p:spTree>
    <p:extLst>
      <p:ext uri="{BB962C8B-B14F-4D97-AF65-F5344CB8AC3E}">
        <p14:creationId xmlns:p14="http://schemas.microsoft.com/office/powerpoint/2010/main" val="414196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9E8A-93FC-412E-A569-DB86359B151E}"/>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Introduction</a:t>
            </a:r>
            <a:endParaRPr lang="en-IL"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927F69-536D-4E73-87D9-C11B8571F5BF}"/>
              </a:ext>
            </a:extLst>
          </p:cNvPr>
          <p:cNvSpPr>
            <a:spLocks noGrp="1"/>
          </p:cNvSpPr>
          <p:nvPr>
            <p:ph idx="1"/>
          </p:nvPr>
        </p:nvSpPr>
        <p:spPr>
          <a:xfrm>
            <a:off x="1104293" y="1619781"/>
            <a:ext cx="8946541" cy="4195481"/>
          </a:xfrm>
        </p:spPr>
        <p:txBody>
          <a:bodyPr>
            <a:noAutofit/>
          </a:bodyPr>
          <a:lstStyle/>
          <a:p>
            <a:r>
              <a:rPr lang="en-US" sz="2400" dirty="0"/>
              <a:t>Cyclistic, a prominent bike-share company, aims to shift its focus towards increasing annual memberships over casual riders. Understanding the distinctions between these user groups is paramount for developing tailored marketing strategies aimed at converting casual riders into loyal members.</a:t>
            </a:r>
          </a:p>
          <a:p>
            <a:r>
              <a:rPr lang="en-US" sz="2400" dirty="0"/>
              <a:t> As the data analyst leading this endeavor, my role is to identify key differentiators and provide actionable insights to the advertising team. Together, we strive to drive Cyclistic's growth by effectively targeting and engaging potential annual members.</a:t>
            </a:r>
            <a:endParaRPr lang="en-IL" sz="2400" dirty="0"/>
          </a:p>
        </p:txBody>
      </p:sp>
    </p:spTree>
    <p:extLst>
      <p:ext uri="{BB962C8B-B14F-4D97-AF65-F5344CB8AC3E}">
        <p14:creationId xmlns:p14="http://schemas.microsoft.com/office/powerpoint/2010/main" val="69328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E980-52A3-4921-82CA-4D7592B9D157}"/>
              </a:ext>
            </a:extLst>
          </p:cNvPr>
          <p:cNvSpPr>
            <a:spLocks noGrp="1"/>
          </p:cNvSpPr>
          <p:nvPr>
            <p:ph type="title"/>
          </p:nvPr>
        </p:nvSpPr>
        <p:spPr/>
        <p:txBody>
          <a:bodyPr/>
          <a:lstStyle/>
          <a:p>
            <a:pPr algn="ctr"/>
            <a:r>
              <a:rPr lang="en-US" sz="3600" dirty="0">
                <a:latin typeface="Arial" panose="020B0604020202020204" pitchFamily="34" charset="0"/>
                <a:cs typeface="Arial" panose="020B0604020202020204" pitchFamily="34" charset="0"/>
              </a:rPr>
              <a:t>Data Sources </a:t>
            </a:r>
            <a:endParaRPr lang="en-IL"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DD45B9A-1970-4152-8148-DB3F47199F22}"/>
              </a:ext>
            </a:extLst>
          </p:cNvPr>
          <p:cNvSpPr>
            <a:spLocks noGrp="1"/>
          </p:cNvSpPr>
          <p:nvPr>
            <p:ph idx="1"/>
          </p:nvPr>
        </p:nvSpPr>
        <p:spPr/>
        <p:txBody>
          <a:bodyPr/>
          <a:lstStyle/>
          <a:p>
            <a:pPr marL="0" indent="0">
              <a:buNone/>
            </a:pPr>
            <a:r>
              <a:rPr lang="en-US" sz="2400" dirty="0"/>
              <a:t>My data is 12 excel files containing riding data from the 12 last month: 04/2023-03/2024.</a:t>
            </a:r>
          </a:p>
          <a:p>
            <a:pPr marL="0" indent="0">
              <a:buNone/>
            </a:pPr>
            <a:endParaRPr lang="en-US" sz="2400" dirty="0"/>
          </a:p>
          <a:p>
            <a:pPr marL="0" indent="0">
              <a:buNone/>
            </a:pPr>
            <a:r>
              <a:rPr lang="en-US" sz="2400" dirty="0"/>
              <a:t>Each table contains the next details for each ride:</a:t>
            </a:r>
          </a:p>
          <a:p>
            <a:r>
              <a:rPr lang="en-US" sz="2400" dirty="0"/>
              <a:t>Start &amp; end station</a:t>
            </a:r>
          </a:p>
          <a:p>
            <a:r>
              <a:rPr lang="en-US" sz="2400" dirty="0"/>
              <a:t>Start &amp; end time</a:t>
            </a:r>
          </a:p>
          <a:p>
            <a:r>
              <a:rPr lang="en-US" sz="2400" dirty="0"/>
              <a:t>Member/casual </a:t>
            </a:r>
          </a:p>
          <a:p>
            <a:pPr marL="0" indent="0">
              <a:buNone/>
            </a:pPr>
            <a:endParaRPr lang="en-US" dirty="0"/>
          </a:p>
        </p:txBody>
      </p:sp>
    </p:spTree>
    <p:extLst>
      <p:ext uri="{BB962C8B-B14F-4D97-AF65-F5344CB8AC3E}">
        <p14:creationId xmlns:p14="http://schemas.microsoft.com/office/powerpoint/2010/main" val="172784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6FDE-69F5-4DC3-921D-2D43E598053D}"/>
              </a:ext>
            </a:extLst>
          </p:cNvPr>
          <p:cNvSpPr>
            <a:spLocks noGrp="1"/>
          </p:cNvSpPr>
          <p:nvPr>
            <p:ph type="title"/>
          </p:nvPr>
        </p:nvSpPr>
        <p:spPr/>
        <p:txBody>
          <a:bodyPr/>
          <a:lstStyle/>
          <a:p>
            <a:r>
              <a:rPr lang="en-US" dirty="0"/>
              <a:t>Data processing and preparation:</a:t>
            </a:r>
            <a:endParaRPr lang="en-IL" dirty="0"/>
          </a:p>
        </p:txBody>
      </p:sp>
      <p:sp>
        <p:nvSpPr>
          <p:cNvPr id="3" name="Content Placeholder 2">
            <a:extLst>
              <a:ext uri="{FF2B5EF4-FFF2-40B4-BE49-F238E27FC236}">
                <a16:creationId xmlns:a16="http://schemas.microsoft.com/office/drawing/2014/main" id="{64155C91-F39D-4CCB-9682-5D95829B0C07}"/>
              </a:ext>
            </a:extLst>
          </p:cNvPr>
          <p:cNvSpPr>
            <a:spLocks noGrp="1"/>
          </p:cNvSpPr>
          <p:nvPr>
            <p:ph idx="1"/>
          </p:nvPr>
        </p:nvSpPr>
        <p:spPr>
          <a:xfrm>
            <a:off x="1071228" y="1651865"/>
            <a:ext cx="9259888" cy="4195481"/>
          </a:xfrm>
        </p:spPr>
        <p:txBody>
          <a:bodyPr>
            <a:noAutofit/>
          </a:bodyPr>
          <a:lstStyle/>
          <a:p>
            <a:pPr marL="0" indent="0">
              <a:buNone/>
            </a:pPr>
            <a:r>
              <a:rPr lang="en-US" sz="2400" dirty="0"/>
              <a:t>Excel : </a:t>
            </a:r>
          </a:p>
          <a:p>
            <a:r>
              <a:rPr lang="en-US" sz="2400" dirty="0"/>
              <a:t>-  I checked the data is matching to the variable (number/word etc.)</a:t>
            </a:r>
          </a:p>
          <a:p>
            <a:r>
              <a:rPr lang="en-US" sz="2400" dirty="0"/>
              <a:t>-  I checked the values are matching to the variable (hours 00-24 etc.)</a:t>
            </a:r>
          </a:p>
          <a:p>
            <a:r>
              <a:rPr lang="en-US" sz="2400" dirty="0"/>
              <a:t>- I deleted duplications. </a:t>
            </a:r>
          </a:p>
          <a:p>
            <a:r>
              <a:rPr lang="en-US" sz="2400" dirty="0"/>
              <a:t>- I added two variables: ride length &amp; weekday. </a:t>
            </a:r>
          </a:p>
          <a:p>
            <a:endParaRPr lang="en-US" sz="2400" dirty="0"/>
          </a:p>
          <a:p>
            <a:pPr marL="0" indent="0">
              <a:buNone/>
            </a:pPr>
            <a:r>
              <a:rPr lang="en-US" sz="2400" dirty="0"/>
              <a:t>SQL: </a:t>
            </a:r>
          </a:p>
          <a:p>
            <a:r>
              <a:rPr lang="en-US" sz="2400" dirty="0"/>
              <a:t>I merged the 12 tables into one annual data table. </a:t>
            </a:r>
            <a:endParaRPr lang="en-IL" sz="2400" dirty="0"/>
          </a:p>
        </p:txBody>
      </p:sp>
    </p:spTree>
    <p:extLst>
      <p:ext uri="{BB962C8B-B14F-4D97-AF65-F5344CB8AC3E}">
        <p14:creationId xmlns:p14="http://schemas.microsoft.com/office/powerpoint/2010/main" val="45132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B597-7922-48B4-8B3B-56FFA24ECD85}"/>
              </a:ext>
            </a:extLst>
          </p:cNvPr>
          <p:cNvSpPr>
            <a:spLocks noGrp="1"/>
          </p:cNvSpPr>
          <p:nvPr>
            <p:ph type="title"/>
          </p:nvPr>
        </p:nvSpPr>
        <p:spPr/>
        <p:txBody>
          <a:bodyPr/>
          <a:lstStyle/>
          <a:p>
            <a:pPr algn="ctr"/>
            <a:r>
              <a:rPr lang="en-US" sz="4400" dirty="0"/>
              <a:t>Analysis </a:t>
            </a:r>
            <a:endParaRPr lang="en-IL" sz="4400" dirty="0"/>
          </a:p>
        </p:txBody>
      </p:sp>
      <p:sp>
        <p:nvSpPr>
          <p:cNvPr id="3" name="Content Placeholder 2">
            <a:extLst>
              <a:ext uri="{FF2B5EF4-FFF2-40B4-BE49-F238E27FC236}">
                <a16:creationId xmlns:a16="http://schemas.microsoft.com/office/drawing/2014/main" id="{06ACF92C-0B09-4B62-A1A5-1B5BFBE79AE9}"/>
              </a:ext>
            </a:extLst>
          </p:cNvPr>
          <p:cNvSpPr>
            <a:spLocks noGrp="1"/>
          </p:cNvSpPr>
          <p:nvPr>
            <p:ph idx="1"/>
          </p:nvPr>
        </p:nvSpPr>
        <p:spPr>
          <a:xfrm>
            <a:off x="1103312" y="2052918"/>
            <a:ext cx="9163635" cy="4195481"/>
          </a:xfrm>
        </p:spPr>
        <p:txBody>
          <a:bodyPr>
            <a:normAutofit lnSpcReduction="10000"/>
          </a:bodyPr>
          <a:lstStyle/>
          <a:p>
            <a:pPr marL="0" indent="0">
              <a:buNone/>
            </a:pPr>
            <a:r>
              <a:rPr lang="en-US" sz="2400" dirty="0"/>
              <a:t>Do members and casual riders are different in: </a:t>
            </a:r>
          </a:p>
          <a:p>
            <a:r>
              <a:rPr lang="en-US" sz="2400" dirty="0"/>
              <a:t>Their ride duration? </a:t>
            </a:r>
          </a:p>
          <a:p>
            <a:r>
              <a:rPr lang="en-US" sz="2400" dirty="0"/>
              <a:t>Their use of rides during the different  parts of the day? </a:t>
            </a:r>
          </a:p>
          <a:p>
            <a:r>
              <a:rPr lang="en-US" sz="2400" dirty="0"/>
              <a:t>Their use of rides during the different days of week? </a:t>
            </a:r>
          </a:p>
          <a:p>
            <a:r>
              <a:rPr lang="en-US" sz="2400" dirty="0"/>
              <a:t>Their use of rides during the season of the year? </a:t>
            </a:r>
          </a:p>
          <a:p>
            <a:endParaRPr lang="en-US" sz="2400" dirty="0"/>
          </a:p>
          <a:p>
            <a:pPr marL="0" indent="0">
              <a:buNone/>
            </a:pPr>
            <a:endParaRPr lang="en-US" sz="2400" dirty="0"/>
          </a:p>
          <a:p>
            <a:pPr>
              <a:buFontTx/>
              <a:buChar char="-"/>
            </a:pPr>
            <a:r>
              <a:rPr lang="en-US" sz="2400" dirty="0"/>
              <a:t>I analyzed the data by SQL</a:t>
            </a:r>
          </a:p>
          <a:p>
            <a:pPr marL="0" indent="0">
              <a:buNone/>
            </a:pPr>
            <a:r>
              <a:rPr lang="en-US" sz="2400" dirty="0"/>
              <a:t>-    Code will be followed.</a:t>
            </a:r>
          </a:p>
          <a:p>
            <a:pPr marL="0" indent="0">
              <a:buNone/>
            </a:pPr>
            <a:endParaRPr lang="en-US" dirty="0"/>
          </a:p>
        </p:txBody>
      </p:sp>
    </p:spTree>
    <p:extLst>
      <p:ext uri="{BB962C8B-B14F-4D97-AF65-F5344CB8AC3E}">
        <p14:creationId xmlns:p14="http://schemas.microsoft.com/office/powerpoint/2010/main" val="184446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72EB-663E-467A-860B-5126F9CE535A}"/>
              </a:ext>
            </a:extLst>
          </p:cNvPr>
          <p:cNvSpPr>
            <a:spLocks noGrp="1"/>
          </p:cNvSpPr>
          <p:nvPr>
            <p:ph type="title"/>
          </p:nvPr>
        </p:nvSpPr>
        <p:spPr>
          <a:xfrm>
            <a:off x="856227" y="368304"/>
            <a:ext cx="9404723" cy="1400530"/>
          </a:xfrm>
        </p:spPr>
        <p:txBody>
          <a:bodyPr/>
          <a:lstStyle/>
          <a:p>
            <a:pPr algn="ctr"/>
            <a:r>
              <a:rPr lang="en-US" dirty="0"/>
              <a:t>ride length:</a:t>
            </a:r>
            <a:endParaRPr lang="en-IL" dirty="0"/>
          </a:p>
        </p:txBody>
      </p:sp>
      <p:graphicFrame>
        <p:nvGraphicFramePr>
          <p:cNvPr id="5" name="Content Placeholder 4">
            <a:extLst>
              <a:ext uri="{FF2B5EF4-FFF2-40B4-BE49-F238E27FC236}">
                <a16:creationId xmlns:a16="http://schemas.microsoft.com/office/drawing/2014/main" id="{084B03DE-E7FB-428D-BFC2-11B582EF7F78}"/>
              </a:ext>
            </a:extLst>
          </p:cNvPr>
          <p:cNvGraphicFramePr>
            <a:graphicFrameLocks noGrp="1"/>
          </p:cNvGraphicFramePr>
          <p:nvPr>
            <p:ph idx="1"/>
            <p:extLst>
              <p:ext uri="{D42A27DB-BD31-4B8C-83A1-F6EECF244321}">
                <p14:modId xmlns:p14="http://schemas.microsoft.com/office/powerpoint/2010/main" val="1588796610"/>
              </p:ext>
            </p:extLst>
          </p:nvPr>
        </p:nvGraphicFramePr>
        <p:xfrm>
          <a:off x="2727158" y="1318511"/>
          <a:ext cx="5662864" cy="900647"/>
        </p:xfrm>
        <a:graphic>
          <a:graphicData uri="http://schemas.openxmlformats.org/drawingml/2006/table">
            <a:tbl>
              <a:tblPr firstRow="1" bandRow="1">
                <a:tableStyleId>{5C22544A-7EE6-4342-B048-85BDC9FD1C3A}</a:tableStyleId>
              </a:tblPr>
              <a:tblGrid>
                <a:gridCol w="2831432">
                  <a:extLst>
                    <a:ext uri="{9D8B030D-6E8A-4147-A177-3AD203B41FA5}">
                      <a16:colId xmlns:a16="http://schemas.microsoft.com/office/drawing/2014/main" val="4244874602"/>
                    </a:ext>
                  </a:extLst>
                </a:gridCol>
                <a:gridCol w="2831432">
                  <a:extLst>
                    <a:ext uri="{9D8B030D-6E8A-4147-A177-3AD203B41FA5}">
                      <a16:colId xmlns:a16="http://schemas.microsoft.com/office/drawing/2014/main" val="2543298992"/>
                    </a:ext>
                  </a:extLst>
                </a:gridCol>
              </a:tblGrid>
              <a:tr h="365910">
                <a:tc>
                  <a:txBody>
                    <a:bodyPr/>
                    <a:lstStyle/>
                    <a:p>
                      <a:pPr algn="ctr"/>
                      <a:r>
                        <a:rPr lang="en-US" dirty="0"/>
                        <a:t>members</a:t>
                      </a:r>
                      <a:endParaRPr lang="en-IL" dirty="0"/>
                    </a:p>
                  </a:txBody>
                  <a:tcPr/>
                </a:tc>
                <a:tc>
                  <a:txBody>
                    <a:bodyPr/>
                    <a:lstStyle/>
                    <a:p>
                      <a:pPr algn="ctr"/>
                      <a:r>
                        <a:rPr lang="en-US" dirty="0"/>
                        <a:t>casuals</a:t>
                      </a:r>
                      <a:endParaRPr lang="en-IL" dirty="0"/>
                    </a:p>
                  </a:txBody>
                  <a:tcPr/>
                </a:tc>
                <a:extLst>
                  <a:ext uri="{0D108BD9-81ED-4DB2-BD59-A6C34878D82A}">
                    <a16:rowId xmlns:a16="http://schemas.microsoft.com/office/drawing/2014/main" val="3710764491"/>
                  </a:ext>
                </a:extLst>
              </a:tr>
              <a:tr h="534737">
                <a:tc>
                  <a:txBody>
                    <a:bodyPr/>
                    <a:lstStyle/>
                    <a:p>
                      <a:pPr algn="ctr"/>
                      <a:r>
                        <a:rPr lang="en-US" sz="2400" dirty="0"/>
                        <a:t>00:12:13</a:t>
                      </a:r>
                      <a:endParaRPr lang="en-IL" sz="2400" dirty="0"/>
                    </a:p>
                  </a:txBody>
                  <a:tcPr/>
                </a:tc>
                <a:tc>
                  <a:txBody>
                    <a:bodyPr/>
                    <a:lstStyle/>
                    <a:p>
                      <a:pPr algn="ctr"/>
                      <a:r>
                        <a:rPr lang="en-US" sz="2400" dirty="0"/>
                        <a:t>00:26:53</a:t>
                      </a:r>
                      <a:endParaRPr lang="en-IL" sz="2400" dirty="0"/>
                    </a:p>
                  </a:txBody>
                  <a:tcPr/>
                </a:tc>
                <a:extLst>
                  <a:ext uri="{0D108BD9-81ED-4DB2-BD59-A6C34878D82A}">
                    <a16:rowId xmlns:a16="http://schemas.microsoft.com/office/drawing/2014/main" val="2876737156"/>
                  </a:ext>
                </a:extLst>
              </a:tr>
            </a:tbl>
          </a:graphicData>
        </a:graphic>
      </p:graphicFrame>
      <p:sp>
        <p:nvSpPr>
          <p:cNvPr id="6" name="TextBox 5">
            <a:extLst>
              <a:ext uri="{FF2B5EF4-FFF2-40B4-BE49-F238E27FC236}">
                <a16:creationId xmlns:a16="http://schemas.microsoft.com/office/drawing/2014/main" id="{4D94F6B3-33F7-459A-8C2F-97ABCC337978}"/>
              </a:ext>
            </a:extLst>
          </p:cNvPr>
          <p:cNvSpPr txBox="1"/>
          <p:nvPr/>
        </p:nvSpPr>
        <p:spPr>
          <a:xfrm rot="10800000" flipH="1" flipV="1">
            <a:off x="593558" y="2591566"/>
            <a:ext cx="11004884" cy="658835"/>
          </a:xfrm>
          <a:prstGeom prst="rect">
            <a:avLst/>
          </a:prstGeom>
          <a:noFill/>
        </p:spPr>
        <p:txBody>
          <a:bodyPr wrap="square" rtlCol="0">
            <a:spAutoFit/>
          </a:bodyPr>
          <a:lstStyle/>
          <a:p>
            <a:pPr>
              <a:lnSpc>
                <a:spcPct val="150000"/>
              </a:lnSpc>
            </a:pPr>
            <a:r>
              <a:rPr lang="en-US" sz="2800" dirty="0">
                <a:latin typeface="Arial" panose="020B0604020202020204" pitchFamily="34" charset="0"/>
                <a:cs typeface="Arial" panose="020B0604020202020204" pitchFamily="34" charset="0"/>
              </a:rPr>
              <a:t>We can see that the casual rides are longer from the member rides.</a:t>
            </a:r>
          </a:p>
        </p:txBody>
      </p:sp>
    </p:spTree>
    <p:extLst>
      <p:ext uri="{BB962C8B-B14F-4D97-AF65-F5344CB8AC3E}">
        <p14:creationId xmlns:p14="http://schemas.microsoft.com/office/powerpoint/2010/main" val="396687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3F27-8B4D-44E9-A52A-125DDF6158B4}"/>
              </a:ext>
            </a:extLst>
          </p:cNvPr>
          <p:cNvSpPr>
            <a:spLocks noGrp="1"/>
          </p:cNvSpPr>
          <p:nvPr>
            <p:ph type="title"/>
          </p:nvPr>
        </p:nvSpPr>
        <p:spPr>
          <a:xfrm>
            <a:off x="1092659" y="320539"/>
            <a:ext cx="9164206" cy="764643"/>
          </a:xfrm>
        </p:spPr>
        <p:txBody>
          <a:bodyPr vert="horz" lIns="91440" tIns="45720" rIns="91440" bIns="45720" rtlCol="0" anchor="t">
            <a:normAutofit/>
          </a:bodyPr>
          <a:lstStyle/>
          <a:p>
            <a:pPr algn="ctr"/>
            <a:r>
              <a:rPr lang="en-US" sz="4000" dirty="0"/>
              <a:t>Usage during the day</a:t>
            </a:r>
          </a:p>
        </p:txBody>
      </p:sp>
      <p:pic>
        <p:nvPicPr>
          <p:cNvPr id="1027" name="Picture 3">
            <a:extLst>
              <a:ext uri="{FF2B5EF4-FFF2-40B4-BE49-F238E27FC236}">
                <a16:creationId xmlns:a16="http://schemas.microsoft.com/office/drawing/2014/main" id="{ACD50AD5-0FAD-4FC1-B163-FB0AE50D0C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459" y="1551239"/>
            <a:ext cx="4426563" cy="2733402"/>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1044" name="TextBox 7">
            <a:extLst>
              <a:ext uri="{FF2B5EF4-FFF2-40B4-BE49-F238E27FC236}">
                <a16:creationId xmlns:a16="http://schemas.microsoft.com/office/drawing/2014/main" id="{4EB8A88D-847F-46DF-A978-E5D58EA65C39}"/>
              </a:ext>
            </a:extLst>
          </p:cNvPr>
          <p:cNvSpPr txBox="1"/>
          <p:nvPr/>
        </p:nvSpPr>
        <p:spPr>
          <a:xfrm>
            <a:off x="1446164" y="4750698"/>
            <a:ext cx="9164206" cy="1989467"/>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pPr>
            <a:r>
              <a:rPr lang="en-US" sz="2400" dirty="0">
                <a:latin typeface="+mj-lt"/>
                <a:ea typeface="+mj-ea"/>
                <a:cs typeface="+mj-cs"/>
              </a:rPr>
              <a:t>In this data we can see: </a:t>
            </a:r>
          </a:p>
          <a:p>
            <a:pPr>
              <a:lnSpc>
                <a:spcPct val="90000"/>
              </a:lnSpc>
              <a:spcBef>
                <a:spcPts val="1000"/>
              </a:spcBef>
              <a:buClr>
                <a:schemeClr val="bg2">
                  <a:lumMod val="40000"/>
                  <a:lumOff val="60000"/>
                </a:schemeClr>
              </a:buClr>
              <a:buSzPct val="80000"/>
            </a:pPr>
            <a:r>
              <a:rPr lang="en-US" sz="2400" dirty="0">
                <a:latin typeface="+mj-lt"/>
                <a:ea typeface="+mj-ea"/>
                <a:cs typeface="+mj-cs"/>
              </a:rPr>
              <a:t> 1. In the morning, members ride more than casuals.</a:t>
            </a:r>
          </a:p>
          <a:p>
            <a:pPr>
              <a:lnSpc>
                <a:spcPct val="90000"/>
              </a:lnSpc>
              <a:spcBef>
                <a:spcPts val="1000"/>
              </a:spcBef>
              <a:buClr>
                <a:schemeClr val="bg2">
                  <a:lumMod val="40000"/>
                  <a:lumOff val="60000"/>
                </a:schemeClr>
              </a:buClr>
              <a:buSzPct val="80000"/>
            </a:pPr>
            <a:r>
              <a:rPr lang="en-US" sz="2400" dirty="0">
                <a:latin typeface="+mj-lt"/>
                <a:ea typeface="+mj-ea"/>
                <a:cs typeface="+mj-cs"/>
              </a:rPr>
              <a:t>2. In the rest of the day, casuals ride more than members.</a:t>
            </a:r>
          </a:p>
          <a:p>
            <a:pPr>
              <a:lnSpc>
                <a:spcPct val="90000"/>
              </a:lnSpc>
              <a:spcBef>
                <a:spcPts val="1000"/>
              </a:spcBef>
              <a:buClr>
                <a:schemeClr val="bg2">
                  <a:lumMod val="40000"/>
                  <a:lumOff val="60000"/>
                </a:schemeClr>
              </a:buClr>
              <a:buSzPct val="80000"/>
            </a:pPr>
            <a:endParaRPr lang="en-US" sz="1500" dirty="0">
              <a:latin typeface="+mj-lt"/>
              <a:ea typeface="+mj-ea"/>
              <a:cs typeface="+mj-cs"/>
            </a:endParaRPr>
          </a:p>
        </p:txBody>
      </p:sp>
      <p:graphicFrame>
        <p:nvGraphicFramePr>
          <p:cNvPr id="6" name="Content Placeholder 5">
            <a:extLst>
              <a:ext uri="{FF2B5EF4-FFF2-40B4-BE49-F238E27FC236}">
                <a16:creationId xmlns:a16="http://schemas.microsoft.com/office/drawing/2014/main" id="{65E3F594-5391-4CC9-A1A7-CAB929FE75B5}"/>
              </a:ext>
            </a:extLst>
          </p:cNvPr>
          <p:cNvGraphicFramePr>
            <a:graphicFrameLocks noGrp="1"/>
          </p:cNvGraphicFramePr>
          <p:nvPr>
            <p:ph idx="1"/>
            <p:extLst>
              <p:ext uri="{D42A27DB-BD31-4B8C-83A1-F6EECF244321}">
                <p14:modId xmlns:p14="http://schemas.microsoft.com/office/powerpoint/2010/main" val="1058785970"/>
              </p:ext>
            </p:extLst>
          </p:nvPr>
        </p:nvGraphicFramePr>
        <p:xfrm>
          <a:off x="5924547" y="1551239"/>
          <a:ext cx="4923696" cy="2904240"/>
        </p:xfrm>
        <a:graphic>
          <a:graphicData uri="http://schemas.openxmlformats.org/drawingml/2006/table">
            <a:tbl>
              <a:tblPr firstRow="1" bandRow="1">
                <a:noFill/>
                <a:tableStyleId>{5C22544A-7EE6-4342-B048-85BDC9FD1C3A}</a:tableStyleId>
              </a:tblPr>
              <a:tblGrid>
                <a:gridCol w="1710164">
                  <a:extLst>
                    <a:ext uri="{9D8B030D-6E8A-4147-A177-3AD203B41FA5}">
                      <a16:colId xmlns:a16="http://schemas.microsoft.com/office/drawing/2014/main" val="3393953659"/>
                    </a:ext>
                  </a:extLst>
                </a:gridCol>
                <a:gridCol w="1630437">
                  <a:extLst>
                    <a:ext uri="{9D8B030D-6E8A-4147-A177-3AD203B41FA5}">
                      <a16:colId xmlns:a16="http://schemas.microsoft.com/office/drawing/2014/main" val="486574779"/>
                    </a:ext>
                  </a:extLst>
                </a:gridCol>
                <a:gridCol w="1583095">
                  <a:extLst>
                    <a:ext uri="{9D8B030D-6E8A-4147-A177-3AD203B41FA5}">
                      <a16:colId xmlns:a16="http://schemas.microsoft.com/office/drawing/2014/main" val="1914140422"/>
                    </a:ext>
                  </a:extLst>
                </a:gridCol>
              </a:tblGrid>
              <a:tr h="608084">
                <a:tc>
                  <a:txBody>
                    <a:bodyPr/>
                    <a:lstStyle/>
                    <a:p>
                      <a:pPr algn="ctr"/>
                      <a:r>
                        <a:rPr lang="en-US" sz="1700" b="0" cap="all" spc="150" dirty="0">
                          <a:solidFill>
                            <a:schemeClr val="lt1"/>
                          </a:solidFill>
                        </a:rPr>
                        <a:t>Time of the day</a:t>
                      </a:r>
                      <a:endParaRPr lang="en-IL" sz="1700" b="0" cap="all" spc="150" dirty="0">
                        <a:solidFill>
                          <a:schemeClr val="lt1"/>
                        </a:solidFill>
                      </a:endParaRPr>
                    </a:p>
                  </a:txBody>
                  <a:tcPr marL="146703" marR="146703" marT="146703" marB="146703">
                    <a:lnL w="12700" cmpd="sng">
                      <a:noFill/>
                    </a:lnL>
                    <a:lnR w="12700" cmpd="sng">
                      <a:noFill/>
                    </a:lnR>
                    <a:lnT w="12700" cmpd="sng">
                      <a:noFill/>
                    </a:lnT>
                    <a:lnB w="38100" cmpd="sng">
                      <a:noFill/>
                    </a:lnB>
                    <a:solidFill>
                      <a:srgbClr val="505356"/>
                    </a:solidFill>
                  </a:tcPr>
                </a:tc>
                <a:tc>
                  <a:txBody>
                    <a:bodyPr/>
                    <a:lstStyle/>
                    <a:p>
                      <a:pPr algn="ctr"/>
                      <a:r>
                        <a:rPr lang="en-US" sz="1700" b="0" cap="all" spc="150" dirty="0">
                          <a:solidFill>
                            <a:schemeClr val="lt1"/>
                          </a:solidFill>
                        </a:rPr>
                        <a:t>Member</a:t>
                      </a:r>
                      <a:endParaRPr lang="en-IL" sz="1700" b="0" cap="all" spc="150" dirty="0">
                        <a:solidFill>
                          <a:schemeClr val="lt1"/>
                        </a:solidFill>
                      </a:endParaRPr>
                    </a:p>
                  </a:txBody>
                  <a:tcPr marL="146703" marR="146703" marT="146703" marB="146703">
                    <a:lnL w="12700" cmpd="sng">
                      <a:noFill/>
                    </a:lnL>
                    <a:lnR w="12700" cmpd="sng">
                      <a:noFill/>
                    </a:lnR>
                    <a:lnT w="12700" cmpd="sng">
                      <a:noFill/>
                    </a:lnT>
                    <a:lnB w="38100" cmpd="sng">
                      <a:noFill/>
                    </a:lnB>
                    <a:solidFill>
                      <a:srgbClr val="505356"/>
                    </a:solidFill>
                  </a:tcPr>
                </a:tc>
                <a:tc>
                  <a:txBody>
                    <a:bodyPr/>
                    <a:lstStyle/>
                    <a:p>
                      <a:pPr algn="ctr"/>
                      <a:r>
                        <a:rPr lang="en-US" sz="1700" b="0" cap="all" spc="150" dirty="0">
                          <a:solidFill>
                            <a:schemeClr val="lt1"/>
                          </a:solidFill>
                        </a:rPr>
                        <a:t>Casual</a:t>
                      </a:r>
                      <a:endParaRPr lang="en-IL" sz="1700" b="0" cap="all" spc="150" dirty="0">
                        <a:solidFill>
                          <a:schemeClr val="lt1"/>
                        </a:solidFill>
                      </a:endParaRPr>
                    </a:p>
                  </a:txBody>
                  <a:tcPr marL="146703" marR="146703" marT="146703" marB="14670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421201683"/>
                  </a:ext>
                </a:extLst>
              </a:tr>
              <a:tr h="539571">
                <a:tc>
                  <a:txBody>
                    <a:bodyPr/>
                    <a:lstStyle/>
                    <a:p>
                      <a:pPr algn="ctr"/>
                      <a:r>
                        <a:rPr lang="en-US" sz="1400" b="1" cap="none" spc="0" dirty="0">
                          <a:solidFill>
                            <a:schemeClr val="tx1"/>
                          </a:solidFill>
                        </a:rPr>
                        <a:t>Morning (6-12)</a:t>
                      </a:r>
                      <a:endParaRPr lang="en-IL" sz="1400" b="1" cap="none" spc="0" dirty="0">
                        <a:solidFill>
                          <a:schemeClr val="tx1"/>
                        </a:solidFill>
                      </a:endParaRPr>
                    </a:p>
                  </a:txBody>
                  <a:tcPr marL="146703" marR="146703" marT="146703" marB="146703">
                    <a:lnL w="12700" cmpd="sng">
                      <a:noFill/>
                      <a:prstDash val="solid"/>
                    </a:lnL>
                    <a:lnR w="12700" cmpd="sng">
                      <a:noFill/>
                      <a:prstDash val="solid"/>
                    </a:lnR>
                    <a:lnT w="38100" cmpd="sng">
                      <a:noFill/>
                    </a:lnT>
                    <a:lnB w="12700" cmpd="sng">
                      <a:noFill/>
                      <a:prstDash val="solid"/>
                    </a:lnB>
                    <a:noFill/>
                  </a:tcPr>
                </a:tc>
                <a:tc>
                  <a:txBody>
                    <a:bodyPr/>
                    <a:lstStyle/>
                    <a:p>
                      <a:pPr algn="ctr"/>
                      <a:r>
                        <a:rPr lang="en-US" sz="1400" cap="none" spc="0" dirty="0">
                          <a:solidFill>
                            <a:schemeClr val="tx1"/>
                          </a:solidFill>
                        </a:rPr>
                        <a:t>29.22 %</a:t>
                      </a:r>
                      <a:endParaRPr lang="en-IL" sz="1400" cap="none" spc="0" dirty="0">
                        <a:solidFill>
                          <a:schemeClr val="tx1"/>
                        </a:solidFill>
                      </a:endParaRPr>
                    </a:p>
                  </a:txBody>
                  <a:tcPr marL="146703" marR="146703" marT="146703" marB="146703">
                    <a:lnL w="12700" cmpd="sng">
                      <a:noFill/>
                      <a:prstDash val="solid"/>
                    </a:lnL>
                    <a:lnR w="12700" cmpd="sng">
                      <a:noFill/>
                      <a:prstDash val="solid"/>
                    </a:lnR>
                    <a:lnT w="38100" cmpd="sng">
                      <a:noFill/>
                    </a:lnT>
                    <a:lnB w="12700" cmpd="sng">
                      <a:noFill/>
                      <a:prstDash val="solid"/>
                    </a:lnB>
                    <a:noFill/>
                  </a:tcPr>
                </a:tc>
                <a:tc>
                  <a:txBody>
                    <a:bodyPr/>
                    <a:lstStyle/>
                    <a:p>
                      <a:pPr algn="ctr"/>
                      <a:r>
                        <a:rPr lang="en-US" sz="1400" cap="none" spc="0" dirty="0">
                          <a:solidFill>
                            <a:schemeClr val="tx1"/>
                          </a:solidFill>
                        </a:rPr>
                        <a:t>20.94%</a:t>
                      </a:r>
                      <a:endParaRPr lang="en-IL" sz="1400" cap="none" spc="0" dirty="0">
                        <a:solidFill>
                          <a:schemeClr val="tx1"/>
                        </a:solidFill>
                      </a:endParaRPr>
                    </a:p>
                  </a:txBody>
                  <a:tcPr marL="146703" marR="146703" marT="146703" marB="14670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036554060"/>
                  </a:ext>
                </a:extLst>
              </a:tr>
              <a:tr h="379706">
                <a:tc>
                  <a:txBody>
                    <a:bodyPr/>
                    <a:lstStyle/>
                    <a:p>
                      <a:pPr algn="ctr"/>
                      <a:r>
                        <a:rPr lang="en-US" sz="1400" b="1" cap="none" spc="0" dirty="0">
                          <a:solidFill>
                            <a:schemeClr val="tx1"/>
                          </a:solidFill>
                        </a:rPr>
                        <a:t>Noon (12-19)</a:t>
                      </a:r>
                      <a:endParaRPr lang="en-IL" sz="1400" b="1"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400" cap="none" spc="0" dirty="0">
                          <a:solidFill>
                            <a:schemeClr val="tx1"/>
                          </a:solidFill>
                        </a:rPr>
                        <a:t>43.64%</a:t>
                      </a:r>
                      <a:endParaRPr lang="en-IL" sz="1400"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400" cap="none" spc="0" dirty="0">
                          <a:solidFill>
                            <a:schemeClr val="tx1"/>
                          </a:solidFill>
                        </a:rPr>
                        <a:t>47.32%</a:t>
                      </a:r>
                      <a:endParaRPr lang="en-IL" sz="1400"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224671018"/>
                  </a:ext>
                </a:extLst>
              </a:tr>
              <a:tr h="539571">
                <a:tc>
                  <a:txBody>
                    <a:bodyPr/>
                    <a:lstStyle/>
                    <a:p>
                      <a:pPr algn="ctr"/>
                      <a:r>
                        <a:rPr lang="en-US" sz="1400" b="1" cap="none" spc="0" dirty="0">
                          <a:solidFill>
                            <a:schemeClr val="tx1"/>
                          </a:solidFill>
                        </a:rPr>
                        <a:t>Evening (19-00)</a:t>
                      </a:r>
                      <a:endParaRPr lang="en-IL" sz="1400" b="1"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400" cap="none" spc="0" dirty="0">
                          <a:solidFill>
                            <a:schemeClr val="tx1"/>
                          </a:solidFill>
                        </a:rPr>
                        <a:t>24.05%</a:t>
                      </a:r>
                      <a:endParaRPr lang="en-IL" sz="1400"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400" cap="none" spc="0" dirty="0">
                          <a:solidFill>
                            <a:schemeClr val="tx1"/>
                          </a:solidFill>
                        </a:rPr>
                        <a:t>26.95%</a:t>
                      </a:r>
                      <a:endParaRPr lang="en-IL" sz="1400"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79099018"/>
                  </a:ext>
                </a:extLst>
              </a:tr>
              <a:tr h="379706">
                <a:tc>
                  <a:txBody>
                    <a:bodyPr/>
                    <a:lstStyle/>
                    <a:p>
                      <a:pPr algn="ctr"/>
                      <a:r>
                        <a:rPr lang="en-US" sz="1400" b="1" cap="none" spc="0" dirty="0">
                          <a:solidFill>
                            <a:schemeClr val="tx1"/>
                          </a:solidFill>
                        </a:rPr>
                        <a:t>Night (00-06)</a:t>
                      </a:r>
                      <a:endParaRPr lang="en-IL" sz="1400" b="1"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400" cap="none" spc="0" dirty="0">
                          <a:solidFill>
                            <a:schemeClr val="tx1"/>
                          </a:solidFill>
                        </a:rPr>
                        <a:t>3.09%</a:t>
                      </a:r>
                      <a:endParaRPr lang="en-IL" sz="1400"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400" cap="none" spc="0" dirty="0">
                          <a:solidFill>
                            <a:schemeClr val="tx1"/>
                          </a:solidFill>
                        </a:rPr>
                        <a:t>4.79%</a:t>
                      </a:r>
                      <a:endParaRPr lang="en-IL" sz="1400" cap="none" spc="0" dirty="0">
                        <a:solidFill>
                          <a:schemeClr val="tx1"/>
                        </a:solidFill>
                      </a:endParaRPr>
                    </a:p>
                  </a:txBody>
                  <a:tcPr marL="146703" marR="146703" marT="146703" marB="1467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675442334"/>
                  </a:ext>
                </a:extLst>
              </a:tr>
            </a:tbl>
          </a:graphicData>
        </a:graphic>
      </p:graphicFrame>
    </p:spTree>
    <p:extLst>
      <p:ext uri="{BB962C8B-B14F-4D97-AF65-F5344CB8AC3E}">
        <p14:creationId xmlns:p14="http://schemas.microsoft.com/office/powerpoint/2010/main" val="109928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985E-A48B-4978-B414-1FA251314C29}"/>
              </a:ext>
            </a:extLst>
          </p:cNvPr>
          <p:cNvSpPr>
            <a:spLocks noGrp="1"/>
          </p:cNvSpPr>
          <p:nvPr>
            <p:ph type="title"/>
          </p:nvPr>
        </p:nvSpPr>
        <p:spPr>
          <a:xfrm>
            <a:off x="646112" y="452718"/>
            <a:ext cx="5629222" cy="1400530"/>
          </a:xfrm>
        </p:spPr>
        <p:txBody>
          <a:bodyPr vert="horz" lIns="91440" tIns="45720" rIns="91440" bIns="45720" rtlCol="0" anchor="t">
            <a:normAutofit/>
          </a:bodyPr>
          <a:lstStyle/>
          <a:p>
            <a:r>
              <a:rPr lang="en-US" sz="3600" dirty="0"/>
              <a:t>Usage during the week</a:t>
            </a:r>
          </a:p>
        </p:txBody>
      </p:sp>
      <p:sp>
        <p:nvSpPr>
          <p:cNvPr id="11" name="Freeform: Shape 10">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3"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pic>
        <p:nvPicPr>
          <p:cNvPr id="4" name="Picture 3" descr="C:\Users\isaac\AppData\Local\Microsoft\Windows\INetCache\Content.MSO\1DC25CE2.tmp">
            <a:extLst>
              <a:ext uri="{FF2B5EF4-FFF2-40B4-BE49-F238E27FC236}">
                <a16:creationId xmlns:a16="http://schemas.microsoft.com/office/drawing/2014/main" id="{586BB50A-CD99-44C0-A824-02D4D2DBAAA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802754" y="647699"/>
            <a:ext cx="3502114" cy="2162555"/>
          </a:xfrm>
          <a:prstGeom prst="rect">
            <a:avLst/>
          </a:prstGeom>
          <a:noFill/>
          <a:effectLst/>
        </p:spPr>
      </p:pic>
      <p:sp>
        <p:nvSpPr>
          <p:cNvPr id="15" name="Rectangle 14">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A6EC5983-E32E-4F09-AFC5-83C6B87BA323}"/>
              </a:ext>
            </a:extLst>
          </p:cNvPr>
          <p:cNvSpPr txBox="1"/>
          <p:nvPr/>
        </p:nvSpPr>
        <p:spPr>
          <a:xfrm>
            <a:off x="646112" y="2052918"/>
            <a:ext cx="5628635" cy="4195481"/>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When looking at this data we can see something more general than specific days. In this analysis we can see that on weekdays member ride more than casuals while on weekends casuals ride more. </a:t>
            </a:r>
          </a:p>
        </p:txBody>
      </p:sp>
      <p:graphicFrame>
        <p:nvGraphicFramePr>
          <p:cNvPr id="5" name="Content Placeholder 4">
            <a:extLst>
              <a:ext uri="{FF2B5EF4-FFF2-40B4-BE49-F238E27FC236}">
                <a16:creationId xmlns:a16="http://schemas.microsoft.com/office/drawing/2014/main" id="{86AE886B-91B2-44FC-9D0F-5F360EEFAC77}"/>
              </a:ext>
            </a:extLst>
          </p:cNvPr>
          <p:cNvGraphicFramePr>
            <a:graphicFrameLocks noGrp="1"/>
          </p:cNvGraphicFramePr>
          <p:nvPr>
            <p:ph idx="1"/>
            <p:extLst>
              <p:ext uri="{D42A27DB-BD31-4B8C-83A1-F6EECF244321}">
                <p14:modId xmlns:p14="http://schemas.microsoft.com/office/powerpoint/2010/main" val="2550432328"/>
              </p:ext>
            </p:extLst>
          </p:nvPr>
        </p:nvGraphicFramePr>
        <p:xfrm>
          <a:off x="7563742" y="3193969"/>
          <a:ext cx="3980140" cy="2866665"/>
        </p:xfrm>
        <a:graphic>
          <a:graphicData uri="http://schemas.openxmlformats.org/drawingml/2006/table">
            <a:tbl>
              <a:tblPr firstRow="1" firstCol="1" bandRow="1">
                <a:solidFill>
                  <a:schemeClr val="bg1">
                    <a:lumMod val="95000"/>
                  </a:schemeClr>
                </a:solidFill>
                <a:tableStyleId>{5C22544A-7EE6-4342-B048-85BDC9FD1C3A}</a:tableStyleId>
              </a:tblPr>
              <a:tblGrid>
                <a:gridCol w="1326566">
                  <a:extLst>
                    <a:ext uri="{9D8B030D-6E8A-4147-A177-3AD203B41FA5}">
                      <a16:colId xmlns:a16="http://schemas.microsoft.com/office/drawing/2014/main" val="2549170616"/>
                    </a:ext>
                  </a:extLst>
                </a:gridCol>
                <a:gridCol w="1326566">
                  <a:extLst>
                    <a:ext uri="{9D8B030D-6E8A-4147-A177-3AD203B41FA5}">
                      <a16:colId xmlns:a16="http://schemas.microsoft.com/office/drawing/2014/main" val="1943888839"/>
                    </a:ext>
                  </a:extLst>
                </a:gridCol>
                <a:gridCol w="1327008">
                  <a:extLst>
                    <a:ext uri="{9D8B030D-6E8A-4147-A177-3AD203B41FA5}">
                      <a16:colId xmlns:a16="http://schemas.microsoft.com/office/drawing/2014/main" val="1985378979"/>
                    </a:ext>
                  </a:extLst>
                </a:gridCol>
              </a:tblGrid>
              <a:tr h="408013">
                <a:tc>
                  <a:txBody>
                    <a:bodyPr/>
                    <a:lstStyle/>
                    <a:p>
                      <a:pPr algn="ctr">
                        <a:lnSpc>
                          <a:spcPct val="107000"/>
                        </a:lnSpc>
                        <a:spcAft>
                          <a:spcPts val="0"/>
                        </a:spcAft>
                      </a:pPr>
                      <a:r>
                        <a:rPr lang="en-US" sz="1500" b="1" cap="none" spc="0" dirty="0">
                          <a:solidFill>
                            <a:schemeClr val="tx1"/>
                          </a:solidFill>
                          <a:effectLst/>
                          <a:latin typeface="Arial" panose="020B0604020202020204" pitchFamily="34" charset="0"/>
                          <a:cs typeface="Arial" panose="020B0604020202020204" pitchFamily="34" charset="0"/>
                        </a:rPr>
                        <a:t>Day</a:t>
                      </a:r>
                      <a:endParaRPr lang="en-IL" sz="15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lnSpc>
                          <a:spcPct val="107000"/>
                        </a:lnSpc>
                        <a:spcAft>
                          <a:spcPts val="0"/>
                        </a:spcAft>
                      </a:pPr>
                      <a:r>
                        <a:rPr lang="en-US" sz="1500" b="1" cap="none" spc="0" dirty="0">
                          <a:solidFill>
                            <a:schemeClr val="tx1"/>
                          </a:solidFill>
                          <a:effectLst/>
                          <a:latin typeface="Arial" panose="020B0604020202020204" pitchFamily="34" charset="0"/>
                          <a:cs typeface="Arial" panose="020B0604020202020204" pitchFamily="34" charset="0"/>
                        </a:rPr>
                        <a:t>Member</a:t>
                      </a:r>
                      <a:endParaRPr lang="en-IL" sz="15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lnSpc>
                          <a:spcPct val="107000"/>
                        </a:lnSpc>
                        <a:spcAft>
                          <a:spcPts val="0"/>
                        </a:spcAft>
                      </a:pPr>
                      <a:r>
                        <a:rPr lang="en-US" sz="1500" b="1" cap="none" spc="0" dirty="0">
                          <a:solidFill>
                            <a:schemeClr val="tx1"/>
                          </a:solidFill>
                          <a:effectLst/>
                          <a:latin typeface="Arial" panose="020B0604020202020204" pitchFamily="34" charset="0"/>
                          <a:cs typeface="Arial" panose="020B0604020202020204" pitchFamily="34" charset="0"/>
                        </a:rPr>
                        <a:t>Casual</a:t>
                      </a:r>
                      <a:endParaRPr lang="en-IL" sz="15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064701982"/>
                  </a:ext>
                </a:extLst>
              </a:tr>
              <a:tr h="351236">
                <a:tc>
                  <a:txBody>
                    <a:bodyPr/>
                    <a:lstStyle/>
                    <a:p>
                      <a:pPr algn="ctr">
                        <a:lnSpc>
                          <a:spcPct val="107000"/>
                        </a:lnSpc>
                        <a:spcAft>
                          <a:spcPts val="0"/>
                        </a:spcAft>
                      </a:pPr>
                      <a:r>
                        <a:rPr lang="en-US" sz="1100" b="1" cap="none" spc="0" dirty="0">
                          <a:solidFill>
                            <a:schemeClr val="tx1"/>
                          </a:solidFill>
                          <a:effectLst/>
                          <a:latin typeface="Arial" panose="020B0604020202020204" pitchFamily="34" charset="0"/>
                          <a:cs typeface="Arial" panose="020B0604020202020204" pitchFamily="34" charset="0"/>
                        </a:rPr>
                        <a:t>Sunday</a:t>
                      </a:r>
                      <a:endParaRPr lang="en-IL" sz="11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10.75%</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15.77%</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2779484793"/>
                  </a:ext>
                </a:extLst>
              </a:tr>
              <a:tr h="351236">
                <a:tc>
                  <a:txBody>
                    <a:bodyPr/>
                    <a:lstStyle/>
                    <a:p>
                      <a:pPr algn="ctr">
                        <a:lnSpc>
                          <a:spcPct val="107000"/>
                        </a:lnSpc>
                        <a:spcAft>
                          <a:spcPts val="0"/>
                        </a:spcAft>
                      </a:pPr>
                      <a:r>
                        <a:rPr lang="en-US" sz="1100" b="1" cap="none" spc="0" dirty="0">
                          <a:solidFill>
                            <a:schemeClr val="tx1"/>
                          </a:solidFill>
                          <a:effectLst/>
                          <a:latin typeface="Arial" panose="020B0604020202020204" pitchFamily="34" charset="0"/>
                          <a:cs typeface="Arial" panose="020B0604020202020204" pitchFamily="34" charset="0"/>
                        </a:rPr>
                        <a:t>Monday</a:t>
                      </a:r>
                      <a:endParaRPr lang="en-IL" sz="11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19.95%</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11.53%</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921813"/>
                  </a:ext>
                </a:extLst>
              </a:tr>
              <a:tr h="351236">
                <a:tc>
                  <a:txBody>
                    <a:bodyPr/>
                    <a:lstStyle/>
                    <a:p>
                      <a:pPr algn="ctr">
                        <a:lnSpc>
                          <a:spcPct val="107000"/>
                        </a:lnSpc>
                        <a:spcAft>
                          <a:spcPts val="0"/>
                        </a:spcAft>
                      </a:pPr>
                      <a:r>
                        <a:rPr lang="en-US" sz="1100" b="1" cap="none" spc="0" dirty="0">
                          <a:solidFill>
                            <a:schemeClr val="tx1"/>
                          </a:solidFill>
                          <a:effectLst/>
                          <a:latin typeface="Arial" panose="020B0604020202020204" pitchFamily="34" charset="0"/>
                          <a:cs typeface="Arial" panose="020B0604020202020204" pitchFamily="34" charset="0"/>
                        </a:rPr>
                        <a:t>Tuesday</a:t>
                      </a:r>
                      <a:endParaRPr lang="en-IL" sz="11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15.55%</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12.2%</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565884496"/>
                  </a:ext>
                </a:extLst>
              </a:tr>
              <a:tr h="351236">
                <a:tc>
                  <a:txBody>
                    <a:bodyPr/>
                    <a:lstStyle/>
                    <a:p>
                      <a:pPr algn="ctr">
                        <a:lnSpc>
                          <a:spcPct val="107000"/>
                        </a:lnSpc>
                        <a:spcAft>
                          <a:spcPts val="0"/>
                        </a:spcAft>
                      </a:pPr>
                      <a:r>
                        <a:rPr lang="en-US" sz="1100" b="1" cap="none" spc="0" dirty="0">
                          <a:solidFill>
                            <a:schemeClr val="tx1"/>
                          </a:solidFill>
                          <a:effectLst/>
                          <a:latin typeface="Arial" panose="020B0604020202020204" pitchFamily="34" charset="0"/>
                          <a:cs typeface="Arial" panose="020B0604020202020204" pitchFamily="34" charset="0"/>
                        </a:rPr>
                        <a:t>Wednesday </a:t>
                      </a:r>
                      <a:endParaRPr lang="en-IL" sz="11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16.52%</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12.38%</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672767697"/>
                  </a:ext>
                </a:extLst>
              </a:tr>
              <a:tr h="351236">
                <a:tc>
                  <a:txBody>
                    <a:bodyPr/>
                    <a:lstStyle/>
                    <a:p>
                      <a:pPr algn="ctr">
                        <a:lnSpc>
                          <a:spcPct val="107000"/>
                        </a:lnSpc>
                        <a:spcAft>
                          <a:spcPts val="0"/>
                        </a:spcAft>
                      </a:pPr>
                      <a:r>
                        <a:rPr lang="en-US" sz="1100" b="1" cap="none" spc="0" dirty="0">
                          <a:solidFill>
                            <a:schemeClr val="tx1"/>
                          </a:solidFill>
                          <a:effectLst/>
                          <a:latin typeface="Arial" panose="020B0604020202020204" pitchFamily="34" charset="0"/>
                          <a:cs typeface="Arial" panose="020B0604020202020204" pitchFamily="34" charset="0"/>
                        </a:rPr>
                        <a:t>Thursday </a:t>
                      </a:r>
                      <a:endParaRPr lang="en-IL" sz="11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16.71%</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13.66%</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751308732"/>
                  </a:ext>
                </a:extLst>
              </a:tr>
              <a:tr h="351236">
                <a:tc>
                  <a:txBody>
                    <a:bodyPr/>
                    <a:lstStyle/>
                    <a:p>
                      <a:pPr algn="ctr">
                        <a:lnSpc>
                          <a:spcPct val="107000"/>
                        </a:lnSpc>
                        <a:spcAft>
                          <a:spcPts val="0"/>
                        </a:spcAft>
                      </a:pPr>
                      <a:r>
                        <a:rPr lang="en-US" sz="1100" b="1" cap="none" spc="0" dirty="0">
                          <a:solidFill>
                            <a:schemeClr val="tx1"/>
                          </a:solidFill>
                          <a:effectLst/>
                          <a:latin typeface="Arial" panose="020B0604020202020204" pitchFamily="34" charset="0"/>
                          <a:cs typeface="Arial" panose="020B0604020202020204" pitchFamily="34" charset="0"/>
                        </a:rPr>
                        <a:t>Friday</a:t>
                      </a:r>
                      <a:endParaRPr lang="en-IL" sz="11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14.12%</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15.15%</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74712791"/>
                  </a:ext>
                </a:extLst>
              </a:tr>
              <a:tr h="351236">
                <a:tc>
                  <a:txBody>
                    <a:bodyPr/>
                    <a:lstStyle/>
                    <a:p>
                      <a:pPr algn="ctr">
                        <a:lnSpc>
                          <a:spcPct val="107000"/>
                        </a:lnSpc>
                        <a:spcAft>
                          <a:spcPts val="0"/>
                        </a:spcAft>
                      </a:pPr>
                      <a:r>
                        <a:rPr lang="en-US" sz="1100" b="1" cap="none" spc="0" dirty="0">
                          <a:solidFill>
                            <a:schemeClr val="tx1"/>
                          </a:solidFill>
                          <a:effectLst/>
                          <a:latin typeface="Arial" panose="020B0604020202020204" pitchFamily="34" charset="0"/>
                          <a:cs typeface="Arial" panose="020B0604020202020204" pitchFamily="34" charset="0"/>
                        </a:rPr>
                        <a:t>Saturday </a:t>
                      </a:r>
                      <a:endParaRPr lang="en-IL" sz="1100" b="1"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12.4%</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lnSpc>
                          <a:spcPct val="107000"/>
                        </a:lnSpc>
                        <a:spcAft>
                          <a:spcPts val="0"/>
                        </a:spcAft>
                      </a:pPr>
                      <a:r>
                        <a:rPr lang="en-US" sz="1100" cap="none" spc="0" dirty="0">
                          <a:solidFill>
                            <a:schemeClr val="tx1"/>
                          </a:solidFill>
                          <a:effectLst/>
                          <a:latin typeface="Arial" panose="020B0604020202020204" pitchFamily="34" charset="0"/>
                          <a:cs typeface="Arial" panose="020B0604020202020204" pitchFamily="34" charset="0"/>
                        </a:rPr>
                        <a:t>19.3%</a:t>
                      </a:r>
                      <a:endParaRPr lang="en-IL" sz="1100" cap="none" spc="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0181" marR="64480" marT="17195" marB="1289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4769045"/>
                  </a:ext>
                </a:extLst>
              </a:tr>
            </a:tbl>
          </a:graphicData>
        </a:graphic>
      </p:graphicFrame>
    </p:spTree>
    <p:extLst>
      <p:ext uri="{BB962C8B-B14F-4D97-AF65-F5344CB8AC3E}">
        <p14:creationId xmlns:p14="http://schemas.microsoft.com/office/powerpoint/2010/main" val="367248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0832-A625-4742-BC9F-D16765B2C3E1}"/>
              </a:ext>
            </a:extLst>
          </p:cNvPr>
          <p:cNvSpPr>
            <a:spLocks noGrp="1"/>
          </p:cNvSpPr>
          <p:nvPr>
            <p:ph type="title"/>
          </p:nvPr>
        </p:nvSpPr>
        <p:spPr/>
        <p:txBody>
          <a:bodyPr/>
          <a:lstStyle/>
          <a:p>
            <a:pPr algn="ctr"/>
            <a:r>
              <a:rPr lang="en-US" dirty="0"/>
              <a:t>Usage during seasons </a:t>
            </a:r>
            <a:endParaRPr lang="en-IL" dirty="0"/>
          </a:p>
        </p:txBody>
      </p:sp>
      <p:graphicFrame>
        <p:nvGraphicFramePr>
          <p:cNvPr id="5" name="Content Placeholder 4">
            <a:extLst>
              <a:ext uri="{FF2B5EF4-FFF2-40B4-BE49-F238E27FC236}">
                <a16:creationId xmlns:a16="http://schemas.microsoft.com/office/drawing/2014/main" id="{A1B07B6C-B537-49CB-A128-32ACDD9C7005}"/>
              </a:ext>
            </a:extLst>
          </p:cNvPr>
          <p:cNvGraphicFramePr>
            <a:graphicFrameLocks noGrp="1"/>
          </p:cNvGraphicFramePr>
          <p:nvPr>
            <p:ph idx="1"/>
            <p:extLst>
              <p:ext uri="{D42A27DB-BD31-4B8C-83A1-F6EECF244321}">
                <p14:modId xmlns:p14="http://schemas.microsoft.com/office/powerpoint/2010/main" val="2795048239"/>
              </p:ext>
            </p:extLst>
          </p:nvPr>
        </p:nvGraphicFramePr>
        <p:xfrm>
          <a:off x="7004118" y="5208731"/>
          <a:ext cx="4119510" cy="1400531"/>
        </p:xfrm>
        <a:graphic>
          <a:graphicData uri="http://schemas.openxmlformats.org/drawingml/2006/table">
            <a:tbl>
              <a:tblPr firstRow="1" firstCol="1" bandRow="1">
                <a:tableStyleId>{5C22544A-7EE6-4342-B048-85BDC9FD1C3A}</a:tableStyleId>
              </a:tblPr>
              <a:tblGrid>
                <a:gridCol w="1373170">
                  <a:extLst>
                    <a:ext uri="{9D8B030D-6E8A-4147-A177-3AD203B41FA5}">
                      <a16:colId xmlns:a16="http://schemas.microsoft.com/office/drawing/2014/main" val="1660810060"/>
                    </a:ext>
                  </a:extLst>
                </a:gridCol>
                <a:gridCol w="1373170">
                  <a:extLst>
                    <a:ext uri="{9D8B030D-6E8A-4147-A177-3AD203B41FA5}">
                      <a16:colId xmlns:a16="http://schemas.microsoft.com/office/drawing/2014/main" val="2238596290"/>
                    </a:ext>
                  </a:extLst>
                </a:gridCol>
                <a:gridCol w="1373170">
                  <a:extLst>
                    <a:ext uri="{9D8B030D-6E8A-4147-A177-3AD203B41FA5}">
                      <a16:colId xmlns:a16="http://schemas.microsoft.com/office/drawing/2014/main" val="639846998"/>
                    </a:ext>
                  </a:extLst>
                </a:gridCol>
              </a:tblGrid>
              <a:tr h="225579">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season</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Member</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US" sz="1100" dirty="0">
                          <a:effectLst/>
                          <a:latin typeface="Arial" panose="020B0604020202020204" pitchFamily="34" charset="0"/>
                          <a:cs typeface="Arial" panose="020B0604020202020204" pitchFamily="34" charset="0"/>
                        </a:rPr>
                        <a:t>Casual </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extLst>
                  <a:ext uri="{0D108BD9-81ED-4DB2-BD59-A6C34878D82A}">
                    <a16:rowId xmlns:a16="http://schemas.microsoft.com/office/drawing/2014/main" val="1575222527"/>
                  </a:ext>
                </a:extLst>
              </a:tr>
              <a:tr h="293738">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spring</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23.1%</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29.6%</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extLst>
                  <a:ext uri="{0D108BD9-81ED-4DB2-BD59-A6C34878D82A}">
                    <a16:rowId xmlns:a16="http://schemas.microsoft.com/office/drawing/2014/main" val="3922242204"/>
                  </a:ext>
                </a:extLst>
              </a:tr>
              <a:tr h="293738">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summer</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23.6%</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28.38%</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extLst>
                  <a:ext uri="{0D108BD9-81ED-4DB2-BD59-A6C34878D82A}">
                    <a16:rowId xmlns:a16="http://schemas.microsoft.com/office/drawing/2014/main" val="3991271631"/>
                  </a:ext>
                </a:extLst>
              </a:tr>
              <a:tr h="293738">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winter</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28.85%</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15.7%</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extLst>
                  <a:ext uri="{0D108BD9-81ED-4DB2-BD59-A6C34878D82A}">
                    <a16:rowId xmlns:a16="http://schemas.microsoft.com/office/drawing/2014/main" val="4229538313"/>
                  </a:ext>
                </a:extLst>
              </a:tr>
              <a:tr h="293738">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autumn</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24.45%</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tc>
                  <a:txBody>
                    <a:bodyPr/>
                    <a:lstStyle/>
                    <a:p>
                      <a:pPr marL="228600" algn="ctr">
                        <a:lnSpc>
                          <a:spcPct val="107000"/>
                        </a:lnSpc>
                        <a:spcAft>
                          <a:spcPts val="0"/>
                        </a:spcAft>
                      </a:pPr>
                      <a:r>
                        <a:rPr lang="en-IL" sz="1100" dirty="0">
                          <a:effectLst/>
                          <a:latin typeface="Arial" panose="020B0604020202020204" pitchFamily="34" charset="0"/>
                          <a:cs typeface="Arial" panose="020B0604020202020204" pitchFamily="34" charset="0"/>
                        </a:rPr>
                        <a:t>26.32%</a:t>
                      </a:r>
                      <a:endParaRPr lang="en-IL" sz="11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nchor="b"/>
                </a:tc>
                <a:extLst>
                  <a:ext uri="{0D108BD9-81ED-4DB2-BD59-A6C34878D82A}">
                    <a16:rowId xmlns:a16="http://schemas.microsoft.com/office/drawing/2014/main" val="3999217732"/>
                  </a:ext>
                </a:extLst>
              </a:tr>
            </a:tbl>
          </a:graphicData>
        </a:graphic>
      </p:graphicFrame>
      <p:pic>
        <p:nvPicPr>
          <p:cNvPr id="6" name="Picture 5" descr="C:\Users\isaac\AppData\Local\Microsoft\Windows\INetCache\Content.MSO\1E39EF40.tmp">
            <a:extLst>
              <a:ext uri="{FF2B5EF4-FFF2-40B4-BE49-F238E27FC236}">
                <a16:creationId xmlns:a16="http://schemas.microsoft.com/office/drawing/2014/main" id="{02511CF6-AED2-4E59-BB15-2AA03BB722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81945" y="1163481"/>
            <a:ext cx="5163943" cy="3841271"/>
          </a:xfrm>
          <a:prstGeom prst="rect">
            <a:avLst/>
          </a:prstGeom>
          <a:noFill/>
          <a:ln>
            <a:noFill/>
          </a:ln>
        </p:spPr>
      </p:pic>
      <p:sp>
        <p:nvSpPr>
          <p:cNvPr id="7" name="TextBox 6">
            <a:extLst>
              <a:ext uri="{FF2B5EF4-FFF2-40B4-BE49-F238E27FC236}">
                <a16:creationId xmlns:a16="http://schemas.microsoft.com/office/drawing/2014/main" id="{373F6DDD-9EDB-4D7A-B56F-11BB0594A0E8}"/>
              </a:ext>
            </a:extLst>
          </p:cNvPr>
          <p:cNvSpPr txBox="1"/>
          <p:nvPr/>
        </p:nvSpPr>
        <p:spPr>
          <a:xfrm>
            <a:off x="942679" y="1621410"/>
            <a:ext cx="4553147"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we can see two major differences: </a:t>
            </a:r>
          </a:p>
          <a:p>
            <a:pPr marL="342900" indent="-342900">
              <a:buAutoNum type="arabicPeriod"/>
            </a:pPr>
            <a:r>
              <a:rPr lang="en-US" dirty="0">
                <a:latin typeface="Arial" panose="020B0604020202020204" pitchFamily="34" charset="0"/>
                <a:cs typeface="Arial" panose="020B0604020202020204" pitchFamily="34" charset="0"/>
              </a:rPr>
              <a:t>During spring and summer, casuals ride more than members.</a:t>
            </a:r>
          </a:p>
          <a:p>
            <a:pPr marL="342900" indent="-342900">
              <a:buAutoNum type="arabicPeriod"/>
            </a:pPr>
            <a:r>
              <a:rPr lang="en-US" dirty="0">
                <a:latin typeface="Arial" panose="020B0604020202020204" pitchFamily="34" charset="0"/>
                <a:cs typeface="Arial" panose="020B0604020202020204" pitchFamily="34" charset="0"/>
              </a:rPr>
              <a:t>During winter, members ride more than casuals. </a:t>
            </a:r>
            <a:endParaRPr lang="en-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9208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189</TotalTime>
  <Words>1563</Words>
  <Application>Microsoft Office PowerPoint</Application>
  <PresentationFormat>Widescreen</PresentationFormat>
  <Paragraphs>189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Cyclistic Bike-Share Analysis</vt:lpstr>
      <vt:lpstr>Introduction</vt:lpstr>
      <vt:lpstr>Data Sources </vt:lpstr>
      <vt:lpstr>Data processing and preparation:</vt:lpstr>
      <vt:lpstr>Analysis </vt:lpstr>
      <vt:lpstr>ride length:</vt:lpstr>
      <vt:lpstr>Usage during the day</vt:lpstr>
      <vt:lpstr>Usage during the week</vt:lpstr>
      <vt:lpstr>Usage during seasons </vt:lpstr>
      <vt:lpstr>conclusion</vt:lpstr>
      <vt:lpstr>Recommendations </vt:lpstr>
      <vt:lpstr>SQL CODES:  calculating ride length for casual/member:  </vt:lpstr>
      <vt:lpstr>Calculating the usage during the day:</vt:lpstr>
      <vt:lpstr>Calculating usage during the week</vt:lpstr>
      <vt:lpstr>Calculating time during seasons: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Analysis</dc:title>
  <dc:creator>itzhak elfassi</dc:creator>
  <cp:lastModifiedBy>itzhak elfassi</cp:lastModifiedBy>
  <cp:revision>1</cp:revision>
  <dcterms:created xsi:type="dcterms:W3CDTF">2024-05-16T10:27:55Z</dcterms:created>
  <dcterms:modified xsi:type="dcterms:W3CDTF">2024-05-21T10:22:25Z</dcterms:modified>
</cp:coreProperties>
</file>