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7" r:id="rId8"/>
    <p:sldId id="268"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77"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0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bg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27"/>
          <p:cNvSpPr>
            <a:spLocks noGrp="1"/>
          </p:cNvSpPr>
          <p:nvPr>
            <p:ph type="ctrTitle"/>
          </p:nvPr>
        </p:nvSpPr>
        <p:spPr>
          <a:xfrm>
            <a:off x="624417" y="2997200"/>
            <a:ext cx="10943167" cy="960438"/>
          </a:xfrm>
          <a:prstGeom prst="rect">
            <a:avLst/>
          </a:prstGeom>
          <a:noFill/>
          <a:ln w="9525">
            <a:noFill/>
          </a:ln>
        </p:spPr>
        <p:txBody>
          <a:bodyPr anchor="ctr"/>
          <a:lstStyle>
            <a:lvl1pPr lvl="0" algn="r">
              <a:defRPr sz="3400" b="0">
                <a:solidFill>
                  <a:schemeClr val="tx1"/>
                </a:solidFill>
                <a:ea typeface="微软雅黑" panose="020B0503020204020204" charset="-122"/>
              </a:defRPr>
            </a:lvl1pPr>
          </a:lstStyle>
          <a:p>
            <a:pPr lvl="0"/>
            <a:r>
              <a:rPr lang="zh-CN" altLang="en-US"/>
              <a:t>单击此处编辑母版标题样式</a:t>
            </a:r>
            <a:endParaRPr lang="zh-CN" altLang="en-US"/>
          </a:p>
        </p:txBody>
      </p:sp>
      <p:sp>
        <p:nvSpPr>
          <p:cNvPr id="2052" name="Rectangle 31"/>
          <p:cNvSpPr>
            <a:spLocks noGrp="1"/>
          </p:cNvSpPr>
          <p:nvPr>
            <p:ph type="subTitle" idx="1" hasCustomPrompt="1"/>
          </p:nvPr>
        </p:nvSpPr>
        <p:spPr>
          <a:xfrm>
            <a:off x="624417" y="3952875"/>
            <a:ext cx="10943167" cy="407988"/>
          </a:xfrm>
          <a:prstGeom prst="rect">
            <a:avLst/>
          </a:prstGeom>
          <a:noFill/>
          <a:ln w="9525">
            <a:noFill/>
          </a:ln>
        </p:spPr>
        <p:txBody>
          <a:bodyPr anchor="ctr"/>
          <a:lstStyle>
            <a:lvl1pPr marL="0" lvl="0" indent="0" algn="r">
              <a:buNone/>
              <a:defRPr sz="1800" b="0">
                <a:ea typeface="微软雅黑" panose="020B0503020204020204" charset="-122"/>
              </a:defRPr>
            </a:lvl1pPr>
            <a:lvl2pPr marL="457200" lvl="1" indent="0" algn="ctr">
              <a:buNone/>
              <a:defRPr sz="1800" b="1">
                <a:ea typeface="华文细黑" panose="02010600040101010101" pitchFamily="2" charset="-122"/>
              </a:defRPr>
            </a:lvl2pPr>
            <a:lvl3pPr marL="914400" lvl="2" indent="0" algn="ctr">
              <a:buNone/>
              <a:defRPr sz="1800" b="1">
                <a:ea typeface="华文细黑" panose="02010600040101010101" pitchFamily="2" charset="-122"/>
              </a:defRPr>
            </a:lvl3pPr>
            <a:lvl4pPr marL="1371600" lvl="3" indent="0" algn="ctr">
              <a:buNone/>
              <a:defRPr sz="1800" b="1">
                <a:ea typeface="华文细黑" panose="02010600040101010101" pitchFamily="2" charset="-122"/>
              </a:defRPr>
            </a:lvl4pPr>
            <a:lvl5pPr marL="1828800" lvl="4" indent="0" algn="ctr">
              <a:buNone/>
              <a:defRPr sz="1800" b="1">
                <a:ea typeface="华文细黑" panose="02010600040101010101" pitchFamily="2" charset="-122"/>
              </a:defRPr>
            </a:lvl5pPr>
          </a:lstStyle>
          <a:p>
            <a:pPr lvl="0"/>
            <a:r>
              <a:rPr lang="zh-CN" altLang="en-US"/>
              <a:t>单击添加署名或公司信息</a:t>
            </a:r>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3380" y="190500"/>
            <a:ext cx="2736320" cy="6118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4417" y="190500"/>
            <a:ext cx="8050335" cy="61182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7" y="1125538"/>
            <a:ext cx="5362152" cy="5183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432" y="1125538"/>
            <a:ext cx="5362152" cy="5183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31"/>
          <p:cNvSpPr>
            <a:spLocks noGrp="1"/>
          </p:cNvSpPr>
          <p:nvPr>
            <p:ph type="body" idx="1"/>
          </p:nvPr>
        </p:nvSpPr>
        <p:spPr>
          <a:xfrm>
            <a:off x="624417" y="1125538"/>
            <a:ext cx="10943167" cy="5183187"/>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p:txBody>
      </p:sp>
      <p:sp>
        <p:nvSpPr>
          <p:cNvPr id="1027" name="Rectangle 27"/>
          <p:cNvSpPr>
            <a:spLocks noGrp="1"/>
          </p:cNvSpPr>
          <p:nvPr>
            <p:ph type="title"/>
          </p:nvPr>
        </p:nvSpPr>
        <p:spPr>
          <a:xfrm>
            <a:off x="626533" y="190500"/>
            <a:ext cx="10943167" cy="863600"/>
          </a:xfrm>
          <a:prstGeom prst="rect">
            <a:avLst/>
          </a:prstGeom>
          <a:noFill/>
          <a:ln w="9525">
            <a:noFill/>
          </a:ln>
        </p:spPr>
        <p:txBody>
          <a:bodyPr anchor="ctr"/>
          <a:p>
            <a:pPr lvl="0"/>
            <a:r>
              <a:rPr lang="zh-CN" altLang="en-US"/>
              <a:t>单击此处编辑母版标题样式</a:t>
            </a:r>
            <a:endParaRPr lang="zh-CN" altLang="en-US"/>
          </a:p>
        </p:txBody>
      </p:sp>
      <p:sp>
        <p:nvSpPr>
          <p:cNvPr id="1028" name="矩形 1027"/>
          <p:cNvSpPr/>
          <p:nvPr/>
        </p:nvSpPr>
        <p:spPr>
          <a:xfrm>
            <a:off x="5135033" y="6524625"/>
            <a:ext cx="1919817" cy="196850"/>
          </a:xfrm>
          <a:prstGeom prst="rect">
            <a:avLst/>
          </a:prstGeom>
          <a:noFill/>
          <a:ln w="9525">
            <a:noFill/>
          </a:ln>
        </p:spPr>
        <p:txBody>
          <a:bodyPr/>
          <a:p>
            <a:pPr lvl="0" algn="ctr" eaLnBrk="0" hangingPunct="0"/>
            <a:r>
              <a:rPr lang="de-DE" altLang="en-US" sz="1000" b="1" dirty="0">
                <a:latin typeface="Arial" panose="020B0604020202020204" pitchFamily="34" charset="0"/>
              </a:rPr>
              <a:t>Page </a:t>
            </a:r>
            <a:r>
              <a:rPr lang="de-DE" altLang="en-US" sz="1000" b="1" dirty="0">
                <a:latin typeface="Arial" panose="020B0604020202020204" pitchFamily="34" charset="0"/>
                <a:sym typeface="MS UI Gothic" panose="020B0600070205080204" pitchFamily="2" charset="-128"/>
              </a:rPr>
              <a:t></a:t>
            </a:r>
            <a:r>
              <a:rPr lang="de-DE" altLang="en-US" sz="1000" b="1" dirty="0">
                <a:latin typeface="Arial" panose="020B0604020202020204" pitchFamily="34" charset="0"/>
              </a:rPr>
              <a:t> </a:t>
            </a:r>
            <a:fld id="{9A0DB2DC-4C9A-4742-B13C-FB6460FD3503}" type="slidenum">
              <a:rPr lang="zh-CN" altLang="en-US" sz="1000" b="1" dirty="0">
                <a:latin typeface="Arial" panose="020B0604020202020204" pitchFamily="34" charset="0"/>
              </a:rPr>
            </a:fld>
            <a:endParaRPr lang="zh-CN" altLang="en-US" sz="1000" b="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0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20000"/>
        </a:lnSpc>
        <a:spcBef>
          <a:spcPct val="20000"/>
        </a:spcBef>
        <a:spcAft>
          <a:spcPct val="0"/>
        </a:spcAft>
        <a:buClr>
          <a:schemeClr val="accent1"/>
        </a:buClr>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2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20000"/>
        </a:lnSpc>
        <a:spcBef>
          <a:spcPct val="20000"/>
        </a:spcBef>
        <a:spcAft>
          <a:spcPct val="0"/>
        </a:spcAft>
        <a:buClr>
          <a:schemeClr val="hlink"/>
        </a:buClr>
        <a:buFont typeface="Wingdings" panose="05000000000000000000" pitchFamily="2" charset="2"/>
        <a:buChar char="n"/>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mn-lt"/>
          <a:ea typeface="华文细黑" panose="02010600040101010101" pitchFamily="2" charset="-122"/>
          <a:cs typeface="+mn-cs"/>
        </a:defRPr>
      </a:lvl5pPr>
      <a:lvl6pPr marL="2514600" lvl="5" indent="-228600" algn="l" defTabSz="91440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华文细黑" panose="02010600040101010101" pitchFamily="2" charset="-122"/>
          <a:cs typeface="+mn-cs"/>
        </a:defRPr>
      </a:lvl6pPr>
      <a:lvl7pPr marL="2971800" lvl="6" indent="-228600" algn="l" defTabSz="91440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华文细黑" panose="02010600040101010101" pitchFamily="2" charset="-122"/>
          <a:cs typeface="+mn-cs"/>
        </a:defRPr>
      </a:lvl7pPr>
      <a:lvl8pPr marL="3429000" lvl="7" indent="-228600" algn="l" defTabSz="91440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华文细黑" panose="02010600040101010101" pitchFamily="2" charset="-122"/>
          <a:cs typeface="+mn-cs"/>
        </a:defRPr>
      </a:lvl8pPr>
      <a:lvl9pPr marL="3886200" lvl="8" indent="-228600" algn="l" defTabSz="91440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华文细黑" panose="02010600040101010101" pitchFamily="2" charset="-122"/>
          <a:cs typeface="+mn-cs"/>
        </a:defRPr>
      </a:lvl9pPr>
    </p:bodyStyle>
    <p:otherStyle>
      <a:lvl1pPr marL="0" lvl="0" indent="0" algn="l" defTabSz="914400" eaLnBrk="0" fontAlgn="base" latinLnBrk="0" hangingPunct="0">
        <a:lnSpc>
          <a:spcPct val="100000"/>
        </a:lnSpc>
        <a:spcBef>
          <a:spcPct val="0"/>
        </a:spcBef>
        <a:spcAft>
          <a:spcPct val="0"/>
        </a:spcAft>
        <a:buNone/>
        <a:defRPr sz="1800" b="0" i="1"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2pPr>
      <a:lvl3pPr marL="914400" lvl="2"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3pPr>
      <a:lvl4pPr marL="1371600" lvl="3"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4pPr>
      <a:lvl5pPr marL="1828800" lvl="4"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5pPr>
      <a:lvl6pPr marL="2286000" lvl="5"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6pPr>
      <a:lvl7pPr marL="2743200" lvl="6"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7pPr>
      <a:lvl8pPr marL="3200400" lvl="7"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8pPr>
      <a:lvl9pPr marL="3657600" lvl="8" indent="0" algn="l" defTabSz="914400" eaLnBrk="1" fontAlgn="base" latinLnBrk="0" hangingPunct="1">
        <a:lnSpc>
          <a:spcPct val="100000"/>
        </a:lnSpc>
        <a:spcBef>
          <a:spcPct val="0"/>
        </a:spcBef>
        <a:spcAft>
          <a:spcPct val="0"/>
        </a:spcAft>
        <a:buNone/>
        <a:defRPr b="1" i="1" u="none" kern="1200" baseline="0">
          <a:solidFill>
            <a:schemeClr val="tx1"/>
          </a:solidFill>
          <a:latin typeface="Arial" panose="020B0604020202020204" pitchFamily="34" charset="0"/>
          <a:ea typeface="华文细黑" panose="0201060004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hyperlink" Target="http://www.aichin.cn/Aichinhistory/textxzhg50_01.htm" TargetMode="External"/><Relationship Id="rId2" Type="http://schemas.openxmlformats.org/officeDocument/2006/relationships/image" Target="../media/image4.jpeg"/><Relationship Id="rId1" Type="http://schemas.openxmlformats.org/officeDocument/2006/relationships/hyperlink" Target="http://www.bjyucai.com/resource/tpzl/&#21382;&#21490;/&#20013;&#22269;&#36817;&#29616;&#20195;&#21490;/030&#26032;&#20013;&#22269;&#31038;&#20250;&#20027;&#20041;&#24314;&#35774;&#26102;&#2639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a:xfrm>
            <a:off x="624417" y="2169795"/>
            <a:ext cx="10943167" cy="960438"/>
          </a:xfrm>
        </p:spPr>
        <p:txBody>
          <a:bodyPr/>
          <a:p>
            <a:r>
              <a:rPr lang="zh-CN" altLang="en-US" sz="3600" b="1">
                <a:solidFill>
                  <a:srgbClr val="FF0000"/>
                </a:solidFill>
              </a:rPr>
              <a:t>中国共产党对社会主义建设道路的探索与改革创新</a:t>
            </a:r>
            <a:endParaRPr lang="zh-CN" altLang="en-US" sz="3600" b="1">
              <a:solidFill>
                <a:srgbClr val="FF0000"/>
              </a:solidFill>
            </a:endParaRPr>
          </a:p>
        </p:txBody>
      </p:sp>
      <p:sp>
        <p:nvSpPr>
          <p:cNvPr id="7" name="副标题 6"/>
          <p:cNvSpPr>
            <a:spLocks noGrp="1"/>
          </p:cNvSpPr>
          <p:nvPr>
            <p:ph type="subTitle" idx="1"/>
          </p:nvPr>
        </p:nvSpPr>
        <p:spPr/>
        <p:txBody>
          <a:bodyPr/>
          <a:p>
            <a:pPr algn="ctr"/>
            <a:r>
              <a:rPr lang="zh-CN" altLang="en-US" sz="2800">
                <a:solidFill>
                  <a:srgbClr val="0070C0"/>
                </a:solidFill>
              </a:rPr>
              <a:t>武汉大学           罗永宽</a:t>
            </a:r>
            <a:endParaRPr lang="zh-CN" altLang="en-US" sz="280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四、探索的曲折发展</a:t>
            </a:r>
            <a:endParaRPr lang="zh-CN" altLang="en-US" sz="3600"/>
          </a:p>
        </p:txBody>
      </p:sp>
      <p:pic>
        <p:nvPicPr>
          <p:cNvPr id="117763" name="图片 161795" descr="1958年全国兴起人民公社高潮">
            <a:hlinkClick r:id="rId1"/>
          </p:cNvPr>
          <p:cNvPicPr>
            <a:picLocks noChangeAspect="1"/>
          </p:cNvPicPr>
          <p:nvPr>
            <p:ph idx="1"/>
          </p:nvPr>
        </p:nvPicPr>
        <p:blipFill>
          <a:blip r:embed="rId2">
            <a:lum bright="-12000" contrast="29999"/>
          </a:blip>
          <a:srcRect l="16110" t="15308" r="16959" b="21646"/>
          <a:stretch>
            <a:fillRect/>
          </a:stretch>
        </p:blipFill>
        <p:spPr>
          <a:xfrm>
            <a:off x="-161925" y="1235075"/>
            <a:ext cx="6096000" cy="4572000"/>
          </a:xfrm>
          <a:prstGeom prst="rect">
            <a:avLst/>
          </a:prstGeom>
          <a:noFill/>
          <a:ln w="9525" cap="flat" cmpd="sng">
            <a:solidFill>
              <a:schemeClr val="tx2"/>
            </a:solidFill>
            <a:prstDash val="solid"/>
            <a:miter/>
            <a:headEnd type="none" w="med" len="med"/>
            <a:tailEnd type="none" w="med" len="med"/>
          </a:ln>
        </p:spPr>
      </p:pic>
      <p:pic>
        <p:nvPicPr>
          <p:cNvPr id="117762" name="图片 161794" descr="modern-history-10">
            <a:hlinkClick r:id="rId3"/>
          </p:cNvPr>
          <p:cNvPicPr>
            <a:picLocks noChangeAspect="1"/>
          </p:cNvPicPr>
          <p:nvPr/>
        </p:nvPicPr>
        <p:blipFill>
          <a:blip r:embed="rId4">
            <a:lum bright="-17999" contrast="35999"/>
          </a:blip>
          <a:srcRect l="4274" t="2849" r="4274" b="10240"/>
          <a:stretch>
            <a:fillRect/>
          </a:stretch>
        </p:blipFill>
        <p:spPr>
          <a:xfrm>
            <a:off x="3916045" y="1401445"/>
            <a:ext cx="8001000" cy="4405313"/>
          </a:xfrm>
          <a:prstGeom prst="rect">
            <a:avLst/>
          </a:prstGeom>
          <a:noFill/>
          <a:ln w="57150" cap="flat" cmpd="sng">
            <a:solidFill>
              <a:schemeClr val="tx2"/>
            </a:solidFill>
            <a:prstDash val="solid"/>
            <a:miter/>
            <a:headEnd type="none" w="med" len="med"/>
            <a:tailEnd type="none" w="med" len="med"/>
          </a:ln>
          <a:effectLst>
            <a:outerShdw dist="35921" dir="2699999" algn="ctr" rotWithShape="0">
              <a:srgbClr val="808080"/>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四、探索的曲折发展</a:t>
            </a:r>
            <a:br>
              <a:rPr lang="zh-CN" altLang="en-US"/>
            </a:br>
            <a:endParaRPr lang="zh-CN" altLang="en-US"/>
          </a:p>
        </p:txBody>
      </p:sp>
      <p:sp>
        <p:nvSpPr>
          <p:cNvPr id="3" name="内容占位符 2"/>
          <p:cNvSpPr>
            <a:spLocks noGrp="1"/>
          </p:cNvSpPr>
          <p:nvPr>
            <p:ph idx="1"/>
          </p:nvPr>
        </p:nvSpPr>
        <p:spPr>
          <a:xfrm>
            <a:off x="624205" y="687705"/>
            <a:ext cx="10942955" cy="5481955"/>
          </a:xfrm>
        </p:spPr>
        <p:txBody>
          <a:bodyPr/>
          <a:p>
            <a:pPr>
              <a:lnSpc>
                <a:spcPct val="90000"/>
              </a:lnSpc>
            </a:pPr>
            <a:r>
              <a:rPr lang="zh-CN" altLang="en-US" b="1">
                <a:solidFill>
                  <a:srgbClr val="FF0000"/>
                </a:solidFill>
                <a:latin typeface="仿宋" panose="02010609060101010101" pitchFamily="49" charset="-122"/>
                <a:ea typeface="仿宋" panose="02010609060101010101" pitchFamily="49" charset="-122"/>
                <a:sym typeface="+mn-ea"/>
              </a:rPr>
              <a:t>史实剖析：</a:t>
            </a:r>
            <a:endParaRPr lang="zh-CN" altLang="en-US" b="1">
              <a:solidFill>
                <a:srgbClr val="FF0000"/>
              </a:solidFill>
              <a:latin typeface="仿宋" panose="02010609060101010101" pitchFamily="49" charset="-122"/>
              <a:ea typeface="仿宋" panose="02010609060101010101" pitchFamily="49" charset="-122"/>
            </a:endParaRPr>
          </a:p>
          <a:p>
            <a:pPr>
              <a:lnSpc>
                <a:spcPct val="90000"/>
              </a:lnSpc>
            </a:pPr>
            <a:r>
              <a:rPr lang="en-US" altLang="zh-CN" b="1">
                <a:solidFill>
                  <a:srgbClr val="0070C0"/>
                </a:solidFill>
                <a:latin typeface="仿宋" panose="02010609060101010101" pitchFamily="49" charset="-122"/>
                <a:ea typeface="仿宋" panose="02010609060101010101" pitchFamily="49" charset="-122"/>
                <a:sym typeface="+mn-ea"/>
              </a:rPr>
              <a:t>1958</a:t>
            </a:r>
            <a:r>
              <a:rPr lang="zh-CN" altLang="en-US" b="1">
                <a:solidFill>
                  <a:srgbClr val="0070C0"/>
                </a:solidFill>
                <a:latin typeface="仿宋" panose="02010609060101010101" pitchFamily="49" charset="-122"/>
                <a:ea typeface="仿宋" panose="02010609060101010101" pitchFamily="49" charset="-122"/>
                <a:sym typeface="+mn-ea"/>
              </a:rPr>
              <a:t>年郑州会议</a:t>
            </a:r>
            <a:endParaRPr lang="zh-CN" altLang="en-US" b="1">
              <a:solidFill>
                <a:srgbClr val="0070C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70C0"/>
                </a:solidFill>
                <a:latin typeface="仿宋" panose="02010609060101010101" pitchFamily="49" charset="-122"/>
                <a:ea typeface="仿宋" panose="02010609060101010101" pitchFamily="49" charset="-122"/>
                <a:sym typeface="+mn-ea"/>
              </a:rPr>
              <a:t>人民公社化运动</a:t>
            </a:r>
            <a:endParaRPr lang="zh-CN" altLang="en-US" b="1">
              <a:solidFill>
                <a:srgbClr val="0070C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70C0"/>
                </a:solidFill>
                <a:latin typeface="仿宋" panose="02010609060101010101" pitchFamily="49" charset="-122"/>
                <a:ea typeface="仿宋" panose="02010609060101010101" pitchFamily="49" charset="-122"/>
                <a:sym typeface="+mn-ea"/>
              </a:rPr>
              <a:t>五七指示 </a:t>
            </a:r>
            <a:r>
              <a:rPr lang="en-US" altLang="zh-CN" b="1">
                <a:solidFill>
                  <a:srgbClr val="0070C0"/>
                </a:solidFill>
                <a:latin typeface="仿宋" panose="02010609060101010101" pitchFamily="49" charset="-122"/>
                <a:ea typeface="仿宋" panose="02010609060101010101" pitchFamily="49" charset="-122"/>
                <a:sym typeface="+mn-ea"/>
              </a:rPr>
              <a:t>——</a:t>
            </a:r>
            <a:r>
              <a:rPr lang="zh-CN" altLang="en-US" b="1">
                <a:solidFill>
                  <a:srgbClr val="0070C0"/>
                </a:solidFill>
                <a:latin typeface="仿宋" panose="02010609060101010101" pitchFamily="49" charset="-122"/>
                <a:ea typeface="仿宋" panose="02010609060101010101" pitchFamily="49" charset="-122"/>
                <a:sym typeface="+mn-ea"/>
              </a:rPr>
              <a:t>试从中解读毛泽东晚年的社会主义观</a:t>
            </a:r>
            <a:endParaRPr lang="zh-CN" altLang="en-US" b="1">
              <a:solidFill>
                <a:srgbClr val="0070C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70C0"/>
                </a:solidFill>
                <a:latin typeface="仿宋" panose="02010609060101010101" pitchFamily="49" charset="-122"/>
                <a:ea typeface="仿宋" panose="02010609060101010101" pitchFamily="49" charset="-122"/>
                <a:sym typeface="+mn-ea"/>
              </a:rPr>
              <a:t>关于毛泽东超高速发展思想、赶超战略的动因分析</a:t>
            </a:r>
            <a:endParaRPr lang="zh-CN" altLang="en-US" b="1">
              <a:solidFill>
                <a:srgbClr val="0070C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FF0000"/>
                </a:solidFill>
                <a:latin typeface="仿宋" panose="02010609060101010101" pitchFamily="49" charset="-122"/>
                <a:ea typeface="仿宋" panose="02010609060101010101" pitchFamily="49" charset="-122"/>
                <a:sym typeface="+mn-ea"/>
              </a:rPr>
              <a:t>这段时期（</a:t>
            </a:r>
            <a:r>
              <a:rPr lang="en-US" altLang="zh-CN" b="1">
                <a:solidFill>
                  <a:srgbClr val="FF0000"/>
                </a:solidFill>
                <a:latin typeface="仿宋" panose="02010609060101010101" pitchFamily="49" charset="-122"/>
                <a:ea typeface="仿宋" panose="02010609060101010101" pitchFamily="49" charset="-122"/>
                <a:sym typeface="+mn-ea"/>
              </a:rPr>
              <a:t>1956-76</a:t>
            </a:r>
            <a:r>
              <a:rPr lang="zh-CN" altLang="en-US" b="1">
                <a:solidFill>
                  <a:srgbClr val="FF0000"/>
                </a:solidFill>
                <a:latin typeface="仿宋" panose="02010609060101010101" pitchFamily="49" charset="-122"/>
                <a:ea typeface="仿宋" panose="02010609060101010101" pitchFamily="49" charset="-122"/>
                <a:sym typeface="+mn-ea"/>
              </a:rPr>
              <a:t>）的语录及口号节录：</a:t>
            </a:r>
            <a:endParaRPr lang="zh-CN" altLang="en-US" b="1">
              <a:solidFill>
                <a:srgbClr val="FF000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春风杨柳万千条，六亿神州尽舜尧</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共产主义是天堂，人民公社是桥梁</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人民公社是条藤，社员是那藤上的瓜。</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一天等于二十年、跑步进入共产主义</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大干二十天进入共产主义</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有条件要上，没有条件创造条件也要上</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一省（市）数省率先建成共产主义</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消除资产阶级法权</a:t>
            </a:r>
            <a:endParaRPr lang="zh-CN" altLang="en-US" b="1">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b="1">
                <a:solidFill>
                  <a:srgbClr val="002060"/>
                </a:solidFill>
                <a:latin typeface="仿宋" panose="02010609060101010101" pitchFamily="49" charset="-122"/>
                <a:ea typeface="仿宋" panose="02010609060101010101" pitchFamily="49" charset="-122"/>
                <a:sym typeface="+mn-ea"/>
              </a:rPr>
              <a:t>宁要社会主义的草，不要资本主义的苗</a:t>
            </a:r>
            <a:endParaRPr lang="zh-CN" altLang="en-US" b="1">
              <a:solidFill>
                <a:srgbClr val="002060"/>
              </a:solidFill>
              <a:latin typeface="仿宋" panose="02010609060101010101" pitchFamily="49" charset="-122"/>
              <a:ea typeface="仿宋"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olidFill>
                  <a:srgbClr val="002060"/>
                </a:solidFill>
                <a:sym typeface="+mn-ea"/>
              </a:rPr>
              <a:t>四、探索的曲折发展</a:t>
            </a:r>
            <a:endParaRPr lang="zh-CN" altLang="en-US" sz="3200"/>
          </a:p>
        </p:txBody>
      </p:sp>
      <p:sp>
        <p:nvSpPr>
          <p:cNvPr id="3" name="内容占位符 2"/>
          <p:cNvSpPr>
            <a:spLocks noGrp="1"/>
          </p:cNvSpPr>
          <p:nvPr>
            <p:ph idx="1"/>
          </p:nvPr>
        </p:nvSpPr>
        <p:spPr>
          <a:xfrm>
            <a:off x="483235" y="1125855"/>
            <a:ext cx="11083925" cy="5182870"/>
          </a:xfrm>
        </p:spPr>
        <p:txBody>
          <a:bodyPr/>
          <a:p>
            <a:r>
              <a:rPr lang="zh-CN" altLang="en-US" sz="2800" b="1" dirty="0">
                <a:latin typeface="仿宋" panose="02010609060101010101" pitchFamily="49" charset="-122"/>
                <a:ea typeface="仿宋" panose="02010609060101010101" pitchFamily="49" charset="-122"/>
                <a:sym typeface="+mn-ea"/>
              </a:rPr>
              <a:t>直到“文化大革命”全面发动前的十年中，我们虽然遭到过严重挫折，仍然取得了很大的成就。</a:t>
            </a:r>
            <a:endParaRPr lang="zh-CN" altLang="en-US" sz="2800" b="1" dirty="0">
              <a:latin typeface="仿宋" panose="02010609060101010101" pitchFamily="49" charset="-122"/>
              <a:ea typeface="仿宋" panose="02010609060101010101" pitchFamily="49" charset="-122"/>
              <a:sym typeface="+mn-ea"/>
            </a:endParaRPr>
          </a:p>
          <a:p>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文化大革命</a:t>
            </a:r>
            <a:r>
              <a:rPr lang="en-US" altLang="zh-CN" sz="2800" b="1">
                <a:latin typeface="仿宋" panose="02010609060101010101" pitchFamily="49" charset="-122"/>
                <a:ea typeface="仿宋" panose="02010609060101010101" pitchFamily="49" charset="-122"/>
              </a:rPr>
              <a:t>”在理论和实践上是完全错误的，它不是也不可能是任何意义上的革命或社会进步</a:t>
            </a:r>
            <a:r>
              <a:rPr lang="en-US"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发生的原因</a:t>
            </a:r>
            <a:r>
              <a:rPr lang="zh-CN" altLang="en-US" sz="2800" b="1">
                <a:latin typeface="仿宋" panose="02010609060101010101" pitchFamily="49" charset="-122"/>
                <a:ea typeface="仿宋" panose="02010609060101010101" pitchFamily="49" charset="-122"/>
              </a:rPr>
              <a:t>探析</a:t>
            </a:r>
            <a:endParaRPr lang="zh-CN" altLang="en-US" sz="2800" b="1">
              <a:latin typeface="仿宋" panose="02010609060101010101" pitchFamily="49" charset="-122"/>
              <a:ea typeface="仿宋" panose="02010609060101010101" pitchFamily="49" charset="-122"/>
            </a:endParaRPr>
          </a:p>
          <a:p>
            <a:r>
              <a:rPr lang="zh-CN" altLang="en-US" sz="2800" b="1">
                <a:latin typeface="仿宋" panose="02010609060101010101" pitchFamily="49" charset="-122"/>
                <a:ea typeface="仿宋" panose="02010609060101010101" pitchFamily="49" charset="-122"/>
              </a:rPr>
              <a:t>反思文革的方式、角度、深度，为什么必须彻底否定之？集体记忆如何对待？ </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唱红</a:t>
            </a:r>
            <a:r>
              <a:rPr lang="en-US" altLang="zh-CN" sz="2800" b="1">
                <a:latin typeface="仿宋" panose="02010609060101010101" pitchFamily="49" charset="-122"/>
                <a:ea typeface="仿宋" panose="02010609060101010101" pitchFamily="49" charset="-122"/>
              </a:rPr>
              <a:t>”</a:t>
            </a:r>
            <a:r>
              <a:rPr lang="zh-CN" altLang="en-US" sz="2800" b="1">
                <a:latin typeface="仿宋" panose="02010609060101010101" pitchFamily="49" charset="-122"/>
                <a:ea typeface="仿宋" panose="02010609060101010101" pitchFamily="49" charset="-122"/>
              </a:rPr>
              <a:t>不是文革的简单回归</a:t>
            </a:r>
            <a:endParaRPr lang="zh-CN" altLang="en-US" sz="2800" b="1">
              <a:latin typeface="仿宋" panose="02010609060101010101" pitchFamily="49" charset="-122"/>
              <a:ea typeface="仿宋" panose="02010609060101010101" pitchFamily="49" charset="-122"/>
            </a:endParaRPr>
          </a:p>
          <a:p>
            <a:r>
              <a:rPr lang="en-US" altLang="zh-CN">
                <a:latin typeface="仿宋" panose="02010609060101010101" pitchFamily="49" charset="-122"/>
                <a:ea typeface="仿宋" panose="02010609060101010101" pitchFamily="49" charset="-122"/>
              </a:rPr>
              <a:t>“几代中共领导人都坚定维持了《决议》的结论，党的所有正式文献也都未出现过任何异议。彻底否定“文革”，不仅是全党上下的认识，而且应当说是中国社会整体上相当稳定的共识……</a:t>
            </a:r>
            <a:r>
              <a:rPr lang="zh-CN" altLang="en-US">
                <a:latin typeface="仿宋" panose="02010609060101010101" pitchFamily="49" charset="-122"/>
                <a:ea typeface="仿宋" panose="02010609060101010101" pitchFamily="49" charset="-122"/>
              </a:rPr>
              <a:t>计算机联网的时代，何须担忧算盘会不会涨价。中国人的集体思维升华了不知几个维度，人们绝不会允许“文革”那一套再追上来纠缠我们。</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《环球时报》单仁平</a:t>
            </a:r>
            <a:endParaRPr lang="zh-CN" altLang="en-US">
              <a:latin typeface="仿宋" panose="02010609060101010101" pitchFamily="49" charset="-122"/>
              <a:ea typeface="仿宋"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五、新时期的改革创新</a:t>
            </a:r>
            <a:endParaRPr lang="zh-CN" altLang="en-US" sz="3600"/>
          </a:p>
        </p:txBody>
      </p:sp>
      <p:sp>
        <p:nvSpPr>
          <p:cNvPr id="3" name="内容占位符 2"/>
          <p:cNvSpPr>
            <a:spLocks noGrp="1"/>
          </p:cNvSpPr>
          <p:nvPr>
            <p:ph idx="1"/>
          </p:nvPr>
        </p:nvSpPr>
        <p:spPr/>
        <p:txBody>
          <a:bodyPr/>
          <a:p>
            <a:r>
              <a:rPr lang="en-US" altLang="zh-CN" b="1">
                <a:solidFill>
                  <a:srgbClr val="FF0000"/>
                </a:solidFill>
                <a:latin typeface="仿宋" panose="02010609060101010101" pitchFamily="49" charset="-122"/>
                <a:ea typeface="仿宋" panose="02010609060101010101" pitchFamily="49" charset="-122"/>
                <a:sym typeface="+mn-ea"/>
              </a:rPr>
              <a:t>“</a:t>
            </a:r>
            <a:r>
              <a:rPr lang="zh-CN" altLang="en-US" b="1">
                <a:solidFill>
                  <a:srgbClr val="FF0000"/>
                </a:solidFill>
                <a:latin typeface="仿宋" panose="02010609060101010101" pitchFamily="49" charset="-122"/>
                <a:ea typeface="仿宋" panose="02010609060101010101" pitchFamily="49" charset="-122"/>
                <a:sym typeface="+mn-ea"/>
              </a:rPr>
              <a:t>不解放思想不行，甚至于包括什么叫社会主义这个问题也要解放思想。”</a:t>
            </a:r>
            <a:endParaRPr lang="zh-CN" altLang="en-US" b="1">
              <a:solidFill>
                <a:srgbClr val="FF0000"/>
              </a:solidFill>
              <a:latin typeface="仿宋" panose="02010609060101010101" pitchFamily="49" charset="-122"/>
              <a:ea typeface="仿宋" panose="02010609060101010101" pitchFamily="49" charset="-122"/>
              <a:sym typeface="+mn-ea"/>
            </a:endParaRPr>
          </a:p>
          <a:p>
            <a:r>
              <a:rPr lang="zh-CN" altLang="en-US" b="1">
                <a:solidFill>
                  <a:srgbClr val="FF0000"/>
                </a:solidFill>
                <a:latin typeface="仿宋" panose="02010609060101010101" pitchFamily="49" charset="-122"/>
                <a:ea typeface="仿宋" panose="02010609060101010101" pitchFamily="49" charset="-122"/>
                <a:sym typeface="+mn-ea"/>
              </a:rPr>
              <a:t>“什么叫社会主义，什么马克思主义？我们过去对这个问题的认识不是完全清楚的。”</a:t>
            </a:r>
            <a:r>
              <a:rPr lang="en-US" altLang="zh-CN" b="1">
                <a:solidFill>
                  <a:srgbClr val="FF0000"/>
                </a:solidFill>
                <a:latin typeface="仿宋" panose="02010609060101010101" pitchFamily="49" charset="-122"/>
                <a:ea typeface="仿宋" panose="02010609060101010101" pitchFamily="49" charset="-122"/>
                <a:sym typeface="+mn-ea"/>
              </a:rPr>
              <a:t>——</a:t>
            </a:r>
            <a:r>
              <a:rPr lang="zh-CN" altLang="en-US">
                <a:solidFill>
                  <a:srgbClr val="002060"/>
                </a:solidFill>
                <a:latin typeface="仿宋" panose="02010609060101010101" pitchFamily="49" charset="-122"/>
                <a:ea typeface="仿宋" panose="02010609060101010101" pitchFamily="49" charset="-122"/>
                <a:sym typeface="+mn-ea"/>
              </a:rPr>
              <a:t>邓小平</a:t>
            </a:r>
            <a:r>
              <a:rPr lang="zh-CN" altLang="en-US" dirty="0">
                <a:solidFill>
                  <a:srgbClr val="002060"/>
                </a:solidFill>
                <a:latin typeface="仿宋" panose="02010609060101010101" pitchFamily="49" charset="-122"/>
                <a:ea typeface="仿宋" panose="02010609060101010101" pitchFamily="49" charset="-122"/>
                <a:sym typeface="+mn-ea"/>
              </a:rPr>
              <a:t>既不是说马克思恩格斯没有搞清楚什么是社会主义的问题，</a:t>
            </a:r>
            <a:endParaRPr lang="zh-CN" altLang="en-US" dirty="0">
              <a:solidFill>
                <a:srgbClr val="002060"/>
              </a:solidFill>
              <a:latin typeface="仿宋" panose="02010609060101010101" pitchFamily="49" charset="-122"/>
              <a:ea typeface="仿宋" panose="02010609060101010101" pitchFamily="49" charset="-122"/>
              <a:sym typeface="+mn-ea"/>
            </a:endParaRPr>
          </a:p>
          <a:p>
            <a:r>
              <a:rPr lang="zh-CN" altLang="en-US" dirty="0">
                <a:solidFill>
                  <a:srgbClr val="002060"/>
                </a:solidFill>
                <a:latin typeface="仿宋" panose="02010609060101010101" pitchFamily="49" charset="-122"/>
                <a:ea typeface="仿宋" panose="02010609060101010101" pitchFamily="49" charset="-122"/>
                <a:sym typeface="+mn-ea"/>
              </a:rPr>
              <a:t>也不是说我们对于马克思恩格斯关于社会主义的一般逻辑结论没有完全搞清楚，</a:t>
            </a:r>
            <a:endParaRPr lang="zh-CN" altLang="en-US" dirty="0">
              <a:solidFill>
                <a:srgbClr val="002060"/>
              </a:solidFill>
              <a:latin typeface="仿宋" panose="02010609060101010101" pitchFamily="49" charset="-122"/>
              <a:ea typeface="仿宋" panose="02010609060101010101" pitchFamily="49" charset="-122"/>
              <a:sym typeface="+mn-ea"/>
            </a:endParaRPr>
          </a:p>
          <a:p>
            <a:r>
              <a:rPr lang="zh-CN" altLang="en-US" dirty="0">
                <a:solidFill>
                  <a:srgbClr val="002060"/>
                </a:solidFill>
                <a:latin typeface="仿宋" panose="02010609060101010101" pitchFamily="49" charset="-122"/>
                <a:ea typeface="仿宋" panose="02010609060101010101" pitchFamily="49" charset="-122"/>
                <a:sym typeface="+mn-ea"/>
              </a:rPr>
              <a:t>而是说我们对于这些一般的逻辑结论在中国社会主义初级阶段的实现形式没有完全搞清楚。</a:t>
            </a:r>
            <a:endParaRPr lang="zh-CN" altLang="en-US" dirty="0">
              <a:solidFill>
                <a:srgbClr val="002060"/>
              </a:solidFill>
              <a:latin typeface="仿宋" panose="02010609060101010101" pitchFamily="49" charset="-122"/>
              <a:ea typeface="仿宋" panose="02010609060101010101" pitchFamily="49" charset="-122"/>
              <a:sym typeface="+mn-ea"/>
            </a:endParaRPr>
          </a:p>
          <a:p>
            <a:endParaRPr lang="zh-CN" altLang="en-US" dirty="0">
              <a:solidFill>
                <a:srgbClr val="002060"/>
              </a:solidFill>
              <a:latin typeface="仿宋" panose="02010609060101010101" pitchFamily="49" charset="-122"/>
              <a:ea typeface="仿宋" panose="02010609060101010101" pitchFamily="49" charset="-122"/>
              <a:sym typeface="+mn-ea"/>
            </a:endParaRPr>
          </a:p>
          <a:p>
            <a:r>
              <a:rPr lang="zh-CN" altLang="en-US">
                <a:latin typeface="仿宋" panose="02010609060101010101" pitchFamily="49" charset="-122"/>
                <a:ea typeface="仿宋" panose="02010609060101010101" pitchFamily="49" charset="-122"/>
                <a:sym typeface="+mn-ea"/>
              </a:rPr>
              <a:t>他在</a:t>
            </a:r>
            <a:r>
              <a:rPr lang="en-US" altLang="zh-CN">
                <a:latin typeface="仿宋" panose="02010609060101010101" pitchFamily="49" charset="-122"/>
                <a:ea typeface="仿宋" panose="02010609060101010101" pitchFamily="49" charset="-122"/>
                <a:sym typeface="+mn-ea"/>
              </a:rPr>
              <a:t>1980-1992</a:t>
            </a:r>
            <a:r>
              <a:rPr lang="zh-CN" altLang="en-US">
                <a:latin typeface="仿宋" panose="02010609060101010101" pitchFamily="49" charset="-122"/>
                <a:ea typeface="仿宋" panose="02010609060101010101" pitchFamily="49" charset="-122"/>
                <a:sym typeface="+mn-ea"/>
              </a:rPr>
              <a:t>间，紧扣</a:t>
            </a:r>
            <a:r>
              <a:rPr lang="zh-CN" altLang="en-US">
                <a:solidFill>
                  <a:srgbClr val="FF0000"/>
                </a:solidFill>
                <a:latin typeface="仿宋" panose="02010609060101010101" pitchFamily="49" charset="-122"/>
                <a:ea typeface="仿宋" panose="02010609060101010101" pitchFamily="49" charset="-122"/>
                <a:sym typeface="+mn-ea"/>
              </a:rPr>
              <a:t>发展生产力和共同富裕</a:t>
            </a:r>
            <a:r>
              <a:rPr lang="zh-CN" altLang="en-US">
                <a:latin typeface="仿宋" panose="02010609060101010101" pitchFamily="49" charset="-122"/>
                <a:ea typeface="仿宋" panose="02010609060101010101" pitchFamily="49" charset="-122"/>
                <a:sym typeface="+mn-ea"/>
              </a:rPr>
              <a:t>这两个问题，对社会主义的本质进行了不断的揭示和阐释</a:t>
            </a:r>
            <a:endParaRPr lang="zh-CN" altLang="en-US" dirty="0">
              <a:solidFill>
                <a:srgbClr val="002060"/>
              </a:solidFill>
              <a:latin typeface="仿宋" panose="02010609060101010101" pitchFamily="49" charset="-122"/>
              <a:ea typeface="仿宋" panose="02010609060101010101" pitchFamily="49" charset="-122"/>
              <a:sym typeface="+mn-ea"/>
            </a:endParaRPr>
          </a:p>
          <a:p>
            <a:endParaRPr lang="zh-CN" altLang="en-US" dirty="0">
              <a:solidFill>
                <a:srgbClr val="002060"/>
              </a:solidFill>
              <a:latin typeface="仿宋" panose="02010609060101010101" pitchFamily="49" charset="-122"/>
              <a:ea typeface="仿宋" panose="02010609060101010101"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五、新时期的改革创新</a:t>
            </a:r>
            <a:br>
              <a:rPr lang="zh-CN" altLang="en-US"/>
            </a:br>
            <a:endParaRPr lang="zh-CN" altLang="en-US"/>
          </a:p>
        </p:txBody>
      </p:sp>
      <p:sp>
        <p:nvSpPr>
          <p:cNvPr id="3" name="内容占位符 2"/>
          <p:cNvSpPr>
            <a:spLocks noGrp="1"/>
          </p:cNvSpPr>
          <p:nvPr>
            <p:ph idx="1"/>
          </p:nvPr>
        </p:nvSpPr>
        <p:spPr/>
        <p:txBody>
          <a:bodyPr/>
          <a:p>
            <a:r>
              <a:rPr lang="zh-CN" altLang="en-US" b="1" dirty="0">
                <a:solidFill>
                  <a:srgbClr val="FF0000"/>
                </a:solidFill>
                <a:latin typeface="仿宋" panose="02010609060101010101" pitchFamily="49" charset="-122"/>
                <a:ea typeface="仿宋" panose="02010609060101010101" pitchFamily="49" charset="-122"/>
                <a:sym typeface="+mn-ea"/>
              </a:rPr>
              <a:t>邓小平设</a:t>
            </a:r>
            <a:r>
              <a:rPr lang="zh-CN" altLang="en-US" b="1">
                <a:solidFill>
                  <a:srgbClr val="FF0000"/>
                </a:solidFill>
                <a:latin typeface="仿宋" panose="02010609060101010101" pitchFamily="49" charset="-122"/>
                <a:ea typeface="仿宋" panose="02010609060101010101" pitchFamily="49" charset="-122"/>
                <a:sym typeface="+mn-ea"/>
              </a:rPr>
              <a:t>问、追问的方式：</a:t>
            </a:r>
            <a:endParaRPr lang="zh-CN" altLang="en-US" b="1">
              <a:solidFill>
                <a:srgbClr val="FF0000"/>
              </a:solidFill>
              <a:latin typeface="仿宋" panose="02010609060101010101" pitchFamily="49" charset="-122"/>
              <a:ea typeface="仿宋" panose="02010609060101010101" pitchFamily="49" charset="-122"/>
              <a:sym typeface="+mn-ea"/>
            </a:endParaRPr>
          </a:p>
          <a:p>
            <a:r>
              <a:rPr lang="zh-CN" altLang="en-US" b="1">
                <a:latin typeface="仿宋" panose="02010609060101010101" pitchFamily="49" charset="-122"/>
                <a:ea typeface="仿宋" panose="02010609060101010101" pitchFamily="49" charset="-122"/>
                <a:sym typeface="+mn-ea"/>
              </a:rPr>
              <a:t>否定式回答（贫穷、发展太慢、平均主义</a:t>
            </a:r>
            <a:r>
              <a:rPr lang="en-US" altLang="zh-CN" b="1">
                <a:latin typeface="仿宋" panose="02010609060101010101" pitchFamily="49" charset="-122"/>
                <a:ea typeface="仿宋" panose="02010609060101010101" pitchFamily="49" charset="-122"/>
                <a:sym typeface="+mn-ea"/>
              </a:rPr>
              <a:t>……</a:t>
            </a:r>
            <a:r>
              <a:rPr lang="zh-CN" altLang="en-US" b="1">
                <a:latin typeface="仿宋" panose="02010609060101010101" pitchFamily="49" charset="-122"/>
                <a:ea typeface="仿宋" panose="02010609060101010101" pitchFamily="49" charset="-122"/>
                <a:sym typeface="+mn-ea"/>
              </a:rPr>
              <a:t>不是社会主义），而不是率先肯定社会主义是什</a:t>
            </a:r>
            <a:r>
              <a:rPr lang="zh-CN" altLang="en-US" b="1" dirty="0">
                <a:latin typeface="仿宋" panose="02010609060101010101" pitchFamily="49" charset="-122"/>
                <a:ea typeface="仿宋" panose="02010609060101010101" pitchFamily="49" charset="-122"/>
                <a:sym typeface="+mn-ea"/>
              </a:rPr>
              <a:t>么？这一方式有</a:t>
            </a:r>
            <a:r>
              <a:rPr lang="zh-CN" altLang="en-US" b="1">
                <a:latin typeface="仿宋" panose="02010609060101010101" pitchFamily="49" charset="-122"/>
                <a:ea typeface="仿宋" panose="02010609060101010101" pitchFamily="49" charset="-122"/>
                <a:sym typeface="+mn-ea"/>
              </a:rPr>
              <a:t>什么好处呢？</a:t>
            </a:r>
            <a:r>
              <a:rPr lang="zh-CN" altLang="en-US" b="1" dirty="0">
                <a:latin typeface="仿宋" panose="02010609060101010101" pitchFamily="49" charset="-122"/>
                <a:ea typeface="仿宋" panose="02010609060101010101" pitchFamily="49" charset="-122"/>
                <a:sym typeface="+mn-ea"/>
              </a:rPr>
              <a:t>（</a:t>
            </a:r>
            <a:r>
              <a:rPr lang="zh-CN" altLang="en-US" b="1">
                <a:latin typeface="仿宋" panose="02010609060101010101" pitchFamily="49" charset="-122"/>
                <a:ea typeface="仿宋" panose="02010609060101010101" pitchFamily="49" charset="-122"/>
                <a:sym typeface="+mn-ea"/>
              </a:rPr>
              <a:t>开放性、预留了更多空间给后人）</a:t>
            </a:r>
            <a:endParaRPr lang="zh-CN" altLang="en-US" b="1">
              <a:latin typeface="仿宋" panose="02010609060101010101" pitchFamily="49" charset="-122"/>
              <a:ea typeface="仿宋" panose="02010609060101010101" pitchFamily="49" charset="-122"/>
              <a:sym typeface="+mn-ea"/>
            </a:endParaRPr>
          </a:p>
          <a:p>
            <a:endParaRPr lang="zh-CN" altLang="en-US" b="1">
              <a:latin typeface="仿宋" panose="02010609060101010101" pitchFamily="49" charset="-122"/>
              <a:ea typeface="仿宋" panose="02010609060101010101" pitchFamily="49" charset="-122"/>
              <a:sym typeface="+mn-ea"/>
            </a:endParaRPr>
          </a:p>
          <a:p>
            <a:r>
              <a:rPr lang="zh-CN" altLang="en-US" b="1">
                <a:solidFill>
                  <a:srgbClr val="FF0000"/>
                </a:solidFill>
                <a:latin typeface="黑体" panose="02010609060101010101" pitchFamily="49" charset="-122"/>
                <a:ea typeface="黑体" panose="02010609060101010101" pitchFamily="49" charset="-122"/>
                <a:sym typeface="+mn-ea"/>
              </a:rPr>
              <a:t>“非洲不必急于搞社会主义</a:t>
            </a:r>
            <a:r>
              <a:rPr lang="zh-CN" altLang="en-US" dirty="0">
                <a:solidFill>
                  <a:srgbClr val="FF0000"/>
                </a:solidFill>
                <a:ea typeface="黑体" panose="02010609060101010101" pitchFamily="49" charset="-122"/>
                <a:sym typeface="+mn-ea"/>
              </a:rPr>
              <a:t>”</a:t>
            </a:r>
            <a:endParaRPr lang="zh-CN" altLang="en-US" dirty="0">
              <a:solidFill>
                <a:srgbClr val="FF0000"/>
              </a:solidFill>
              <a:ea typeface="黑体" panose="02010609060101010101" pitchFamily="49" charset="-122"/>
              <a:sym typeface="+mn-ea"/>
            </a:endParaRPr>
          </a:p>
          <a:p>
            <a:r>
              <a:rPr lang="zh-CN" altLang="en-US" dirty="0">
                <a:solidFill>
                  <a:srgbClr val="FF0000"/>
                </a:solidFill>
                <a:ea typeface="黑体" panose="02010609060101010101" pitchFamily="49" charset="-122"/>
                <a:sym typeface="+mn-ea"/>
              </a:rPr>
              <a:t>对马来西亚共产党、朝鲜等的政策改变：</a:t>
            </a:r>
            <a:r>
              <a:rPr lang="en-US" altLang="zh-CN">
                <a:latin typeface="仿宋" panose="02010609060101010101" pitchFamily="49" charset="-122"/>
                <a:ea typeface="仿宋" panose="02010609060101010101" pitchFamily="49" charset="-122"/>
                <a:sym typeface="+mn-ea"/>
              </a:rPr>
              <a:t>务实、灵活，和平与发展时代不再停留在冷战思维中按照国家与革命的路数处理国际、党际关系</a:t>
            </a:r>
            <a:endParaRPr lang="en-US" altLang="zh-CN" dirty="0">
              <a:solidFill>
                <a:srgbClr val="FF0000"/>
              </a:solidFill>
              <a:latin typeface="仿宋" panose="02010609060101010101" pitchFamily="49" charset="-122"/>
              <a:ea typeface="仿宋" panose="02010609060101010101" pitchFamily="49" charset="-122"/>
              <a:sym typeface="+mn-ea"/>
            </a:endParaRPr>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五、新时期的改革创新</a:t>
            </a:r>
            <a:endParaRPr lang="zh-CN" altLang="en-US" sz="3600"/>
          </a:p>
        </p:txBody>
      </p:sp>
      <p:sp>
        <p:nvSpPr>
          <p:cNvPr id="3" name="内容占位符 2"/>
          <p:cNvSpPr>
            <a:spLocks noGrp="1"/>
          </p:cNvSpPr>
          <p:nvPr>
            <p:ph idx="1"/>
          </p:nvPr>
        </p:nvSpPr>
        <p:spPr>
          <a:xfrm>
            <a:off x="406400" y="1054100"/>
            <a:ext cx="11650345" cy="5182870"/>
          </a:xfrm>
        </p:spPr>
        <p:txBody>
          <a:bodyPr/>
          <a:p>
            <a:r>
              <a:rPr lang="zh-CN" altLang="en-US" sz="2800" b="1" dirty="0">
                <a:solidFill>
                  <a:srgbClr val="C00000"/>
                </a:solidFill>
                <a:ea typeface="华文中宋" panose="02010600040101010101" charset="-122"/>
                <a:sym typeface="+mn-ea"/>
              </a:rPr>
              <a:t>改革开放是一场新的伟大革命</a:t>
            </a:r>
            <a:endParaRPr lang="zh-CN" altLang="en-US" sz="2800" b="1" dirty="0">
              <a:solidFill>
                <a:srgbClr val="C00000"/>
              </a:solidFill>
              <a:ea typeface="华文中宋" panose="02010600040101010101" charset="-122"/>
              <a:sym typeface="+mn-ea"/>
            </a:endParaRPr>
          </a:p>
          <a:p>
            <a:endParaRPr lang="zh-CN" altLang="en-US" sz="2800" b="1" dirty="0">
              <a:solidFill>
                <a:srgbClr val="C00000"/>
              </a:solidFill>
              <a:ea typeface="华文中宋" panose="02010600040101010101" charset="-122"/>
              <a:sym typeface="+mn-ea"/>
            </a:endParaRPr>
          </a:p>
          <a:p>
            <a:r>
              <a:rPr lang="zh-CN" altLang="en-US" b="1" dirty="0">
                <a:solidFill>
                  <a:srgbClr val="0070C0"/>
                </a:solidFill>
                <a:latin typeface="仿宋" panose="02010609060101010101" pitchFamily="49" charset="-122"/>
                <a:ea typeface="仿宋" panose="02010609060101010101" pitchFamily="49" charset="-122"/>
                <a:sym typeface="+mn-ea"/>
              </a:rPr>
              <a:t>后文革时代：</a:t>
            </a:r>
            <a:r>
              <a:rPr lang="zh-CN" altLang="en-US" dirty="0">
                <a:solidFill>
                  <a:srgbClr val="0070C0"/>
                </a:solidFill>
                <a:latin typeface="仿宋" panose="02010609060101010101" pitchFamily="49" charset="-122"/>
                <a:ea typeface="仿宋" panose="02010609060101010101" pitchFamily="49" charset="-122"/>
                <a:sym typeface="+mn-ea"/>
              </a:rPr>
              <a:t>政治局面混乱，经济上处于缓慢发展和停滞状态。20世纪70年代末世界范围内蓬勃兴起的新科技革命，推动世界经济以更快的速度向前发展，我国与世界先进水平的差距明显拉大。</a:t>
            </a:r>
            <a:r>
              <a:rPr lang="zh-CN" altLang="zh-CN" dirty="0">
                <a:latin typeface="楷体_GB2312" pitchFamily="49" charset="-122"/>
                <a:ea typeface="楷体_GB2312" pitchFamily="49" charset="-122"/>
                <a:sym typeface="+mn-ea"/>
              </a:rPr>
              <a:t> </a:t>
            </a:r>
            <a:r>
              <a:rPr lang="zh-CN" altLang="en-US" dirty="0">
                <a:solidFill>
                  <a:srgbClr val="0070C0"/>
                </a:solidFill>
                <a:latin typeface="仿宋" panose="02010609060101010101" pitchFamily="49" charset="-122"/>
                <a:ea typeface="仿宋" panose="02010609060101010101" pitchFamily="49" charset="-122"/>
                <a:sym typeface="+mn-ea"/>
              </a:rPr>
              <a:t>1978年，我国经济总量与日、台相比。外汇储备仅1.67亿美元，人均只有0.17美元，折合成人民币不足1块钱，短缺是当时外汇储备的基本特征，出口创汇是发展对外贸易的基本动力。</a:t>
            </a:r>
            <a:endParaRPr lang="zh-CN" altLang="en-US" dirty="0">
              <a:solidFill>
                <a:srgbClr val="0070C0"/>
              </a:solidFill>
              <a:latin typeface="仿宋" panose="02010609060101010101" pitchFamily="49" charset="-122"/>
              <a:ea typeface="仿宋" panose="02010609060101010101" pitchFamily="49" charset="-122"/>
              <a:sym typeface="+mn-ea"/>
            </a:endParaRPr>
          </a:p>
          <a:p>
            <a:r>
              <a:rPr lang="zh-CN" altLang="en-US" b="1" dirty="0">
                <a:solidFill>
                  <a:srgbClr val="0070C0"/>
                </a:solidFill>
                <a:latin typeface="仿宋" panose="02010609060101010101" pitchFamily="49" charset="-122"/>
                <a:ea typeface="仿宋" panose="02010609060101010101" pitchFamily="49" charset="-122"/>
                <a:sym typeface="+mn-ea"/>
              </a:rPr>
              <a:t>邓小平在准确把握</a:t>
            </a:r>
            <a:r>
              <a:rPr lang="zh-CN" altLang="en-US" b="1" dirty="0">
                <a:solidFill>
                  <a:srgbClr val="FF0000"/>
                </a:solidFill>
                <a:latin typeface="仿宋" panose="02010609060101010101" pitchFamily="49" charset="-122"/>
                <a:ea typeface="仿宋" panose="02010609060101010101" pitchFamily="49" charset="-122"/>
                <a:sym typeface="+mn-ea"/>
              </a:rPr>
              <a:t>时代主题和人民意愿</a:t>
            </a:r>
            <a:r>
              <a:rPr lang="zh-CN" altLang="en-US" b="1" dirty="0">
                <a:solidFill>
                  <a:srgbClr val="0070C0"/>
                </a:solidFill>
                <a:latin typeface="仿宋" panose="02010609060101010101" pitchFamily="49" charset="-122"/>
                <a:ea typeface="仿宋" panose="02010609060101010101" pitchFamily="49" charset="-122"/>
                <a:sym typeface="+mn-ea"/>
              </a:rPr>
              <a:t>的基础上，作出把党和国家的工作中心转移到经济建设上来、实行改革开放的历史性决策。</a:t>
            </a:r>
            <a:r>
              <a:rPr lang="zh-CN" altLang="en-US" b="1" dirty="0">
                <a:solidFill>
                  <a:srgbClr val="0070C0"/>
                </a:solidFill>
                <a:latin typeface="仿宋" panose="02010609060101010101" pitchFamily="49" charset="-122"/>
                <a:ea typeface="仿宋" panose="02010609060101010101" pitchFamily="49" charset="-122"/>
                <a:sym typeface="+mn-ea"/>
              </a:rPr>
              <a:t>新时期最鲜明的特点是改革开放。</a:t>
            </a:r>
            <a:r>
              <a:rPr lang="zh-CN" altLang="en-US" dirty="0">
                <a:solidFill>
                  <a:srgbClr val="0070C0"/>
                </a:solidFill>
                <a:latin typeface="仿宋" panose="02010609060101010101" pitchFamily="49" charset="-122"/>
                <a:ea typeface="仿宋" panose="02010609060101010101" pitchFamily="49" charset="-122"/>
                <a:sym typeface="+mn-ea"/>
              </a:rPr>
              <a:t>  从农村到城市、从经济领域到其他各个领域，全面改革的进程势不可挡地展开了。从沿海到沿江沿边，从东部到中西部，对外开放的大门毅然决然地打开了。</a:t>
            </a:r>
            <a:endParaRPr lang="zh-CN" altLang="en-US" dirty="0">
              <a:solidFill>
                <a:srgbClr val="0070C0"/>
              </a:solidFill>
              <a:latin typeface="仿宋" panose="02010609060101010101" pitchFamily="49" charset="-122"/>
              <a:ea typeface="仿宋" panose="02010609060101010101" pitchFamily="49" charset="-122"/>
            </a:endParaRPr>
          </a:p>
          <a:p>
            <a:pPr eaLnBrk="1" hangingPunct="1">
              <a:lnSpc>
                <a:spcPct val="130000"/>
              </a:lnSpc>
              <a:spcBef>
                <a:spcPct val="0"/>
              </a:spcBef>
              <a:buFont typeface="Wingdings" panose="05000000000000000000" pitchFamily="2" charset="2"/>
              <a:buNone/>
            </a:pPr>
            <a:r>
              <a:rPr lang="zh-CN" altLang="en-US" b="1" dirty="0">
                <a:latin typeface="楷体_GB2312" pitchFamily="49" charset="-122"/>
                <a:ea typeface="楷体_GB2312" pitchFamily="49" charset="-122"/>
                <a:sym typeface="+mn-ea"/>
              </a:rPr>
              <a:t>   </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五、新时期的改革创新</a:t>
            </a:r>
            <a:br>
              <a:rPr lang="zh-CN" altLang="en-US"/>
            </a:br>
            <a:endParaRPr lang="zh-CN" altLang="en-US"/>
          </a:p>
        </p:txBody>
      </p:sp>
      <p:sp>
        <p:nvSpPr>
          <p:cNvPr id="3" name="内容占位符 2"/>
          <p:cNvSpPr>
            <a:spLocks noGrp="1"/>
          </p:cNvSpPr>
          <p:nvPr>
            <p:ph idx="1"/>
          </p:nvPr>
        </p:nvSpPr>
        <p:spPr>
          <a:xfrm>
            <a:off x="222250" y="1125855"/>
            <a:ext cx="11660505" cy="5182870"/>
          </a:xfrm>
        </p:spPr>
        <p:txBody>
          <a:bodyPr/>
          <a:p>
            <a:r>
              <a:rPr lang="zh-CN" altLang="en-US" b="1" dirty="0">
                <a:latin typeface="楷体_GB2312" pitchFamily="49" charset="-122"/>
                <a:ea typeface="楷体_GB2312" pitchFamily="49" charset="-122"/>
                <a:sym typeface="+mn-ea"/>
              </a:rPr>
              <a:t>改革开放不是对原有</a:t>
            </a:r>
            <a:r>
              <a:rPr lang="zh-CN" altLang="en-US" b="1" dirty="0">
                <a:solidFill>
                  <a:srgbClr val="FF0000"/>
                </a:solidFill>
                <a:latin typeface="楷体_GB2312" pitchFamily="49" charset="-122"/>
                <a:ea typeface="楷体_GB2312" pitchFamily="49" charset="-122"/>
                <a:sym typeface="+mn-ea"/>
              </a:rPr>
              <a:t>经济体制</a:t>
            </a:r>
            <a:r>
              <a:rPr lang="zh-CN" altLang="en-US" b="1" dirty="0">
                <a:latin typeface="楷体_GB2312" pitchFamily="49" charset="-122"/>
                <a:ea typeface="楷体_GB2312" pitchFamily="49" charset="-122"/>
                <a:sym typeface="+mn-ea"/>
              </a:rPr>
              <a:t>细枝末节的修补，而是从根本上改变束缚我国生产力发展的经济体制，建立充满生机和</a:t>
            </a:r>
            <a:r>
              <a:rPr lang="zh-CN" altLang="en-US" b="1" dirty="0">
                <a:solidFill>
                  <a:srgbClr val="FF0000"/>
                </a:solidFill>
                <a:latin typeface="楷体_GB2312" pitchFamily="49" charset="-122"/>
                <a:ea typeface="楷体_GB2312" pitchFamily="49" charset="-122"/>
                <a:sym typeface="+mn-ea"/>
              </a:rPr>
              <a:t>活力</a:t>
            </a:r>
            <a:r>
              <a:rPr lang="zh-CN" altLang="en-US" b="1" dirty="0">
                <a:latin typeface="楷体_GB2312" pitchFamily="49" charset="-122"/>
                <a:ea typeface="楷体_GB2312" pitchFamily="49" charset="-122"/>
                <a:sym typeface="+mn-ea"/>
              </a:rPr>
              <a:t>的社会主义新经济体制，同时相应地改革政治体制和其他方面的体制。</a:t>
            </a:r>
            <a:endParaRPr lang="zh-CN" altLang="en-US" b="1" dirty="0">
              <a:latin typeface="楷体_GB2312" pitchFamily="49" charset="-122"/>
              <a:ea typeface="楷体_GB2312" pitchFamily="49" charset="-122"/>
              <a:sym typeface="+mn-ea"/>
            </a:endParaRPr>
          </a:p>
          <a:p>
            <a:endParaRPr lang="zh-CN" altLang="en-US"/>
          </a:p>
          <a:p>
            <a:pPr eaLnBrk="1" hangingPunct="1">
              <a:lnSpc>
                <a:spcPct val="130000"/>
              </a:lnSpc>
              <a:spcBef>
                <a:spcPct val="0"/>
              </a:spcBef>
            </a:pPr>
            <a:r>
              <a:rPr lang="zh-CN" altLang="en-US" b="1" dirty="0">
                <a:solidFill>
                  <a:srgbClr val="0070C0"/>
                </a:solidFill>
                <a:latin typeface="楷体_GB2312" pitchFamily="49" charset="-122"/>
                <a:ea typeface="楷体_GB2312" pitchFamily="49" charset="-122"/>
                <a:sym typeface="+mn-ea"/>
              </a:rPr>
              <a:t>社会主义</a:t>
            </a:r>
            <a:r>
              <a:rPr lang="zh-CN" altLang="en-US" b="1" dirty="0">
                <a:solidFill>
                  <a:srgbClr val="FF0000"/>
                </a:solidFill>
                <a:latin typeface="楷体_GB2312" pitchFamily="49" charset="-122"/>
                <a:ea typeface="楷体_GB2312" pitchFamily="49" charset="-122"/>
                <a:sym typeface="+mn-ea"/>
              </a:rPr>
              <a:t>基本制度</a:t>
            </a:r>
            <a:r>
              <a:rPr lang="zh-CN" altLang="en-US" b="1" dirty="0">
                <a:solidFill>
                  <a:srgbClr val="0070C0"/>
                </a:solidFill>
                <a:latin typeface="楷体_GB2312" pitchFamily="49" charset="-122"/>
                <a:ea typeface="楷体_GB2312" pitchFamily="49" charset="-122"/>
                <a:sym typeface="+mn-ea"/>
              </a:rPr>
              <a:t>包括公有制、按劳分配、人民民主专政（含党的领导制度）、人民代表大会等，这些是历史的选择，不能改变。</a:t>
            </a:r>
            <a:endParaRPr lang="zh-CN" altLang="en-US" b="1" dirty="0">
              <a:solidFill>
                <a:srgbClr val="0070C0"/>
              </a:solidFill>
              <a:latin typeface="楷体_GB2312" pitchFamily="49" charset="-122"/>
              <a:ea typeface="楷体_GB2312" pitchFamily="49" charset="-122"/>
              <a:sym typeface="+mn-ea"/>
            </a:endParaRPr>
          </a:p>
          <a:p>
            <a:pPr eaLnBrk="1" hangingPunct="1">
              <a:lnSpc>
                <a:spcPct val="130000"/>
              </a:lnSpc>
              <a:spcBef>
                <a:spcPct val="0"/>
              </a:spcBef>
            </a:pPr>
            <a:r>
              <a:rPr lang="zh-CN" altLang="en-US" b="1" dirty="0">
                <a:solidFill>
                  <a:srgbClr val="0070C0"/>
                </a:solidFill>
                <a:latin typeface="楷体_GB2312" pitchFamily="49" charset="-122"/>
                <a:ea typeface="楷体_GB2312" pitchFamily="49" charset="-122"/>
                <a:sym typeface="+mn-ea"/>
              </a:rPr>
              <a:t>社会主义的</a:t>
            </a:r>
            <a:r>
              <a:rPr lang="zh-CN" altLang="en-US" b="1" dirty="0">
                <a:solidFill>
                  <a:srgbClr val="FF0000"/>
                </a:solidFill>
                <a:latin typeface="楷体_GB2312" pitchFamily="49" charset="-122"/>
                <a:ea typeface="楷体_GB2312" pitchFamily="49" charset="-122"/>
                <a:sym typeface="+mn-ea"/>
              </a:rPr>
              <a:t>具体体制机制</a:t>
            </a:r>
            <a:r>
              <a:rPr lang="zh-CN" altLang="en-US" b="1" dirty="0">
                <a:solidFill>
                  <a:srgbClr val="0070C0"/>
                </a:solidFill>
                <a:latin typeface="楷体_GB2312" pitchFamily="49" charset="-122"/>
                <a:ea typeface="楷体_GB2312" pitchFamily="49" charset="-122"/>
                <a:sym typeface="+mn-ea"/>
              </a:rPr>
              <a:t>，即经济体制、政治体制和其他方面的体制，不少地方不适应生产力发展的要求，需要改革，否则，会制约社会主义制度优越性的发挥。</a:t>
            </a:r>
            <a:endParaRPr lang="zh-CN" altLang="en-US" b="1" dirty="0">
              <a:solidFill>
                <a:srgbClr val="0070C0"/>
              </a:solidFill>
              <a:latin typeface="楷体_GB2312" pitchFamily="49" charset="-122"/>
              <a:ea typeface="楷体_GB2312" pitchFamily="49" charset="-122"/>
              <a:sym typeface="+mn-ea"/>
            </a:endParaRPr>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五、新时期的改革创新</a:t>
            </a:r>
            <a:endParaRPr lang="zh-CN" altLang="en-US" sz="3600"/>
          </a:p>
        </p:txBody>
      </p:sp>
      <p:sp>
        <p:nvSpPr>
          <p:cNvPr id="3" name="内容占位符 2"/>
          <p:cNvSpPr>
            <a:spLocks noGrp="1"/>
          </p:cNvSpPr>
          <p:nvPr>
            <p:ph idx="1"/>
          </p:nvPr>
        </p:nvSpPr>
        <p:spPr>
          <a:xfrm>
            <a:off x="418465" y="1125855"/>
            <a:ext cx="11148695" cy="5182870"/>
          </a:xfrm>
        </p:spPr>
        <p:txBody>
          <a:bodyPr/>
          <a:p>
            <a:r>
              <a:rPr lang="zh-CN" altLang="en-US" b="1" dirty="0">
                <a:solidFill>
                  <a:srgbClr val="310EE2"/>
                </a:solidFill>
                <a:latin typeface="楷体_GB2312" pitchFamily="49" charset="-122"/>
                <a:ea typeface="楷体_GB2312" pitchFamily="49" charset="-122"/>
                <a:sym typeface="+mn-ea"/>
              </a:rPr>
              <a:t>改革的性质是社会主义制度的自我完善和发展</a:t>
            </a:r>
            <a:endParaRPr lang="zh-CN" altLang="en-US" b="1" dirty="0">
              <a:solidFill>
                <a:srgbClr val="310EE2"/>
              </a:solidFill>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改革开放之所以实现目的和效果的高度统一，就在于既坚定不移地进行改革开放，又坚定不移地坚持中国共产党领导，坚持社会主义，排除各种错误思潮、错误倾向的干扰，始终沿着正确方向前进。</a:t>
            </a:r>
            <a:endParaRPr lang="zh-CN" altLang="en-US" b="1" dirty="0">
              <a:latin typeface="楷体_GB2312" pitchFamily="49" charset="-122"/>
              <a:ea typeface="楷体_GB2312" pitchFamily="49" charset="-122"/>
              <a:sym typeface="+mn-ea"/>
            </a:endParaRPr>
          </a:p>
          <a:p>
            <a:pPr>
              <a:lnSpc>
                <a:spcPct val="120000"/>
              </a:lnSpc>
            </a:pPr>
            <a:r>
              <a:rPr lang="zh-CN" altLang="en-US" b="1" dirty="0">
                <a:latin typeface="楷体_GB2312" pitchFamily="49" charset="-122"/>
                <a:ea typeface="楷体_GB2312" pitchFamily="49" charset="-122"/>
                <a:sym typeface="Arial" panose="020B0604020202020204" pitchFamily="34" charset="0"/>
              </a:rPr>
              <a:t>没有现成的模式可以照搬， 邓小平把改革探索比喻为</a:t>
            </a:r>
            <a:r>
              <a:rPr lang="zh-CN" altLang="en-US" b="1" dirty="0">
                <a:solidFill>
                  <a:srgbClr val="FF0000"/>
                </a:solidFill>
                <a:latin typeface="楷体_GB2312" pitchFamily="49" charset="-122"/>
                <a:ea typeface="楷体_GB2312" pitchFamily="49" charset="-122"/>
                <a:sym typeface="Arial" panose="020B0604020202020204" pitchFamily="34" charset="0"/>
              </a:rPr>
              <a:t>“摸着石头过河”</a:t>
            </a:r>
            <a:r>
              <a:rPr lang="zh-CN" altLang="en-US" b="1" dirty="0">
                <a:latin typeface="楷体_GB2312" pitchFamily="49" charset="-122"/>
                <a:ea typeface="楷体_GB2312" pitchFamily="49" charset="-122"/>
                <a:sym typeface="Arial" panose="020B0604020202020204" pitchFamily="34" charset="0"/>
              </a:rPr>
              <a:t>，说明改革就是在实践中获得真知。</a:t>
            </a:r>
            <a:endParaRPr lang="zh-CN" altLang="en-US" b="1" dirty="0">
              <a:latin typeface="楷体_GB2312" pitchFamily="49" charset="-122"/>
              <a:ea typeface="楷体_GB2312" pitchFamily="49" charset="-122"/>
              <a:sym typeface="Arial" panose="020B0604020202020204" pitchFamily="34" charset="0"/>
            </a:endParaRPr>
          </a:p>
          <a:p>
            <a:pPr>
              <a:lnSpc>
                <a:spcPct val="120000"/>
              </a:lnSpc>
            </a:pPr>
            <a:r>
              <a:rPr lang="zh-CN" altLang="en-US" b="1" dirty="0">
                <a:solidFill>
                  <a:srgbClr val="310EE2"/>
                </a:solidFill>
                <a:latin typeface="楷体_GB2312" pitchFamily="49" charset="-122"/>
                <a:ea typeface="楷体_GB2312" pitchFamily="49" charset="-122"/>
                <a:sym typeface="+mn-ea"/>
              </a:rPr>
              <a:t>社会主义市场经济体制就是前无古人的探索。</a:t>
            </a:r>
            <a:endParaRPr lang="zh-CN" altLang="en-US" b="1" dirty="0">
              <a:latin typeface="楷体_GB2312" pitchFamily="49" charset="-122"/>
              <a:ea typeface="楷体_GB2312" pitchFamily="49" charset="-122"/>
              <a:sym typeface="Arial" panose="020B0604020202020204" pitchFamily="34" charset="0"/>
            </a:endParaRPr>
          </a:p>
          <a:p>
            <a:pPr>
              <a:lnSpc>
                <a:spcPct val="120000"/>
              </a:lnSpc>
            </a:pPr>
            <a:r>
              <a:rPr lang="zh-CN" altLang="en-US" b="1" dirty="0">
                <a:solidFill>
                  <a:srgbClr val="310EE2"/>
                </a:solidFill>
                <a:latin typeface="楷体_GB2312" pitchFamily="49" charset="-122"/>
                <a:ea typeface="楷体_GB2312" pitchFamily="49" charset="-122"/>
                <a:sym typeface="+mn-ea"/>
              </a:rPr>
              <a:t>改革开放是在探索中推进，不可能一帆风顺，也不可能一蹴而就，不可避免会出现各种各样的问题，那么，</a:t>
            </a:r>
            <a:r>
              <a:rPr lang="zh-CN" altLang="en-US" b="1" dirty="0">
                <a:solidFill>
                  <a:srgbClr val="FF0000"/>
                </a:solidFill>
                <a:latin typeface="楷体_GB2312" pitchFamily="49" charset="-122"/>
                <a:ea typeface="楷体_GB2312" pitchFamily="49" charset="-122"/>
                <a:sym typeface="+mn-ea"/>
              </a:rPr>
              <a:t>探索中出现了哪些问题呢？</a:t>
            </a:r>
            <a:endParaRPr lang="zh-CN" altLang="en-US" b="1" dirty="0">
              <a:solidFill>
                <a:srgbClr val="FF0000"/>
              </a:solidFill>
              <a:latin typeface="楷体_GB2312" pitchFamily="49" charset="-122"/>
              <a:ea typeface="楷体_GB2312" pitchFamily="49" charset="-122"/>
              <a:sym typeface="+mn-ea"/>
            </a:endParaRPr>
          </a:p>
          <a:p>
            <a:pPr>
              <a:lnSpc>
                <a:spcPct val="120000"/>
              </a:lnSpc>
            </a:pPr>
            <a:r>
              <a:rPr lang="zh-CN" altLang="en-US" b="1" dirty="0">
                <a:latin typeface="楷体_GB2312" pitchFamily="49" charset="-122"/>
                <a:ea typeface="楷体_GB2312" pitchFamily="49" charset="-122"/>
                <a:sym typeface="+mn-ea"/>
              </a:rPr>
              <a:t>在改革40周年之际，反思、评估改革是有意义的。</a:t>
            </a:r>
            <a:endParaRPr lang="zh-CN" altLang="en-US" b="1" dirty="0">
              <a:latin typeface="楷体_GB2312" pitchFamily="49" charset="-122"/>
              <a:ea typeface="楷体_GB2312" pitchFamily="49"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五、新时期的改革创新</a:t>
            </a:r>
            <a:br>
              <a:rPr lang="zh-CN" altLang="en-US"/>
            </a:br>
            <a:endParaRPr lang="zh-CN" altLang="en-US"/>
          </a:p>
        </p:txBody>
      </p:sp>
      <p:sp>
        <p:nvSpPr>
          <p:cNvPr id="3" name="内容占位符 2"/>
          <p:cNvSpPr>
            <a:spLocks noGrp="1"/>
          </p:cNvSpPr>
          <p:nvPr>
            <p:ph idx="1"/>
          </p:nvPr>
        </p:nvSpPr>
        <p:spPr>
          <a:xfrm>
            <a:off x="374015" y="1125855"/>
            <a:ext cx="11193145" cy="5182870"/>
          </a:xfrm>
        </p:spPr>
        <p:txBody>
          <a:bodyPr/>
          <a:p>
            <a:pPr>
              <a:lnSpc>
                <a:spcPct val="120000"/>
              </a:lnSpc>
            </a:pPr>
            <a:r>
              <a:rPr lang="zh-CN" altLang="en-US" b="1" dirty="0">
                <a:latin typeface="楷体_GB2312" pitchFamily="49" charset="-122"/>
                <a:ea typeface="楷体_GB2312" pitchFamily="49" charset="-122"/>
                <a:sym typeface="+mn-ea"/>
              </a:rPr>
              <a:t>改革开放符合党心民心，顺应时代潮流，方向和道路是完全正确的，成效和功绩不容否定，停顿和倒退没有出路。</a:t>
            </a:r>
            <a:endParaRPr lang="zh-CN" altLang="en-US" b="1" dirty="0">
              <a:latin typeface="楷体_GB2312" pitchFamily="49" charset="-122"/>
              <a:ea typeface="楷体_GB2312" pitchFamily="49" charset="-122"/>
              <a:sym typeface="+mn-ea"/>
            </a:endParaRPr>
          </a:p>
          <a:p>
            <a:pPr>
              <a:lnSpc>
                <a:spcPct val="120000"/>
              </a:lnSpc>
            </a:pPr>
            <a:r>
              <a:rPr lang="zh-CN" altLang="en-US" b="1" dirty="0">
                <a:latin typeface="楷体_GB2312" pitchFamily="49" charset="-122"/>
                <a:ea typeface="楷体_GB2312" pitchFamily="49" charset="-122"/>
                <a:sym typeface="+mn-ea"/>
              </a:rPr>
              <a:t>是决定当代中国命运的</a:t>
            </a:r>
            <a:r>
              <a:rPr lang="zh-CN" altLang="en-US" b="1" dirty="0">
                <a:solidFill>
                  <a:srgbClr val="FF0000"/>
                </a:solidFill>
                <a:latin typeface="楷体_GB2312" pitchFamily="49" charset="-122"/>
                <a:ea typeface="楷体_GB2312" pitchFamily="49" charset="-122"/>
                <a:sym typeface="+mn-ea"/>
              </a:rPr>
              <a:t>关键一招</a:t>
            </a:r>
            <a:r>
              <a:rPr lang="zh-CN" altLang="en-US" b="1" dirty="0">
                <a:latin typeface="楷体_GB2312" pitchFamily="49" charset="-122"/>
                <a:ea typeface="楷体_GB2312" pitchFamily="49" charset="-122"/>
                <a:sym typeface="+mn-ea"/>
              </a:rPr>
              <a:t>，是发展中国特色社会主义、实现中华民族伟大复兴的</a:t>
            </a:r>
            <a:r>
              <a:rPr lang="zh-CN" altLang="en-US" b="1" dirty="0">
                <a:solidFill>
                  <a:srgbClr val="FF0000"/>
                </a:solidFill>
                <a:latin typeface="楷体_GB2312" pitchFamily="49" charset="-122"/>
                <a:ea typeface="楷体_GB2312" pitchFamily="49" charset="-122"/>
                <a:sym typeface="+mn-ea"/>
              </a:rPr>
              <a:t>必由之路</a:t>
            </a:r>
            <a:endParaRPr lang="zh-CN" altLang="en-US" b="1" dirty="0">
              <a:solidFill>
                <a:srgbClr val="FF0000"/>
              </a:solidFill>
              <a:latin typeface="楷体_GB2312" pitchFamily="49" charset="-122"/>
              <a:ea typeface="楷体_GB2312" pitchFamily="49" charset="-122"/>
              <a:sym typeface="+mn-ea"/>
            </a:endParaRPr>
          </a:p>
          <a:p>
            <a:pPr>
              <a:lnSpc>
                <a:spcPct val="120000"/>
              </a:lnSpc>
            </a:pPr>
            <a:endParaRPr lang="zh-CN" altLang="en-US" b="1" dirty="0">
              <a:solidFill>
                <a:srgbClr val="FF0000"/>
              </a:solidFill>
              <a:latin typeface="楷体_GB2312" pitchFamily="49" charset="-122"/>
              <a:ea typeface="楷体_GB2312" pitchFamily="49" charset="-122"/>
              <a:sym typeface="+mn-ea"/>
            </a:endParaRPr>
          </a:p>
          <a:p>
            <a:pPr>
              <a:lnSpc>
                <a:spcPct val="120000"/>
              </a:lnSpc>
            </a:pPr>
            <a:r>
              <a:rPr lang="zh-CN" altLang="en-US" b="1" dirty="0">
                <a:solidFill>
                  <a:srgbClr val="310EE2"/>
                </a:solidFill>
                <a:latin typeface="楷体_GB2312" pitchFamily="49" charset="-122"/>
                <a:ea typeface="楷体_GB2312" pitchFamily="49" charset="-122"/>
                <a:sym typeface="+mn-ea"/>
              </a:rPr>
              <a:t>我国既不走封闭发展的老路，也不走改旗易帜的邪路。</a:t>
            </a:r>
            <a:endParaRPr lang="zh-CN" altLang="en-US" b="1" dirty="0">
              <a:solidFill>
                <a:srgbClr val="310EE2"/>
              </a:solidFill>
              <a:latin typeface="楷体_GB2312" pitchFamily="49" charset="-122"/>
              <a:ea typeface="楷体_GB2312" pitchFamily="49" charset="-122"/>
              <a:sym typeface="+mn-ea"/>
            </a:endParaRPr>
          </a:p>
          <a:p>
            <a:endParaRPr lang="zh-CN" altLang="en-US" b="1" dirty="0">
              <a:solidFill>
                <a:srgbClr val="310EE2"/>
              </a:solidFill>
              <a:latin typeface="楷体_GB2312" pitchFamily="49" charset="-122"/>
              <a:ea typeface="楷体_GB2312" pitchFamily="49" charset="-122"/>
              <a:sym typeface="+mn-ea"/>
            </a:endParaRPr>
          </a:p>
          <a:p>
            <a:r>
              <a:rPr lang="zh-CN" altLang="en-US" b="1" dirty="0">
                <a:solidFill>
                  <a:srgbClr val="310EE2"/>
                </a:solidFill>
                <a:latin typeface="楷体_GB2312" pitchFamily="49" charset="-122"/>
                <a:ea typeface="楷体_GB2312" pitchFamily="49" charset="-122"/>
                <a:sym typeface="+mn-ea"/>
              </a:rPr>
              <a:t>改革开放带来中国社会巨大而深刻的变迁（讨论题目）</a:t>
            </a:r>
            <a:endParaRPr lang="zh-CN" altLang="en-US" b="1" dirty="0">
              <a:solidFill>
                <a:srgbClr val="310EE2"/>
              </a:solidFill>
              <a:latin typeface="楷体_GB2312" pitchFamily="49" charset="-122"/>
              <a:ea typeface="楷体_GB2312" pitchFamily="49"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六、新时代的新探索新成就</a:t>
            </a:r>
            <a:br>
              <a:rPr lang="zh-CN" altLang="en-US">
                <a:solidFill>
                  <a:srgbClr val="002060"/>
                </a:solidFill>
              </a:rPr>
            </a:br>
            <a:endParaRPr lang="zh-CN" altLang="en-US"/>
          </a:p>
        </p:txBody>
      </p:sp>
      <p:sp>
        <p:nvSpPr>
          <p:cNvPr id="3" name="内容占位符 2"/>
          <p:cNvSpPr>
            <a:spLocks noGrp="1"/>
          </p:cNvSpPr>
          <p:nvPr>
            <p:ph idx="1"/>
          </p:nvPr>
        </p:nvSpPr>
        <p:spPr/>
        <p:txBody>
          <a:bodyPr/>
          <a:p>
            <a:r>
              <a:rPr lang="zh-CN" altLang="en-US" sz="2800" dirty="0">
                <a:solidFill>
                  <a:srgbClr val="0000FF"/>
                </a:solidFill>
                <a:latin typeface="华文新魏" panose="02010800040101010101" pitchFamily="2" charset="-122"/>
                <a:ea typeface="华文新魏" panose="02010800040101010101" pitchFamily="2" charset="-122"/>
                <a:sym typeface="+mn-ea"/>
              </a:rPr>
              <a:t>改革的重点是经济体制改革</a:t>
            </a:r>
            <a:endParaRPr lang="zh-CN" altLang="en-US" sz="2800" dirty="0">
              <a:solidFill>
                <a:srgbClr val="0000FF"/>
              </a:solidFill>
              <a:latin typeface="华文新魏" panose="02010800040101010101" pitchFamily="2" charset="-122"/>
              <a:ea typeface="华文新魏" panose="02010800040101010101" pitchFamily="2" charset="-122"/>
              <a:sym typeface="+mn-ea"/>
            </a:endParaRPr>
          </a:p>
          <a:p>
            <a:r>
              <a:rPr lang="zh-CN" altLang="en-US" sz="2800" dirty="0">
                <a:solidFill>
                  <a:srgbClr val="0000FF"/>
                </a:solidFill>
                <a:latin typeface="华文新魏" panose="02010800040101010101" pitchFamily="2" charset="-122"/>
                <a:ea typeface="华文新魏" panose="02010800040101010101" pitchFamily="2" charset="-122"/>
              </a:rPr>
              <a:t>但也包括政治体制（</a:t>
            </a:r>
            <a:r>
              <a:rPr lang="zh-CN" altLang="en-US" sz="2800" dirty="0">
                <a:solidFill>
                  <a:srgbClr val="0000FF"/>
                </a:solidFill>
                <a:latin typeface="华文新魏" panose="02010800040101010101" pitchFamily="2" charset="-122"/>
                <a:ea typeface="华文新魏" panose="02010800040101010101" pitchFamily="2" charset="-122"/>
                <a:sym typeface="+mn-ea"/>
              </a:rPr>
              <a:t>党和国家的领导体制）</a:t>
            </a:r>
            <a:r>
              <a:rPr lang="zh-CN" altLang="en-US" sz="2800" dirty="0">
                <a:solidFill>
                  <a:srgbClr val="0000FF"/>
                </a:solidFill>
                <a:latin typeface="华文新魏" panose="02010800040101010101" pitchFamily="2" charset="-122"/>
                <a:ea typeface="华文新魏" panose="02010800040101010101" pitchFamily="2" charset="-122"/>
              </a:rPr>
              <a:t>、文化体制、科技体制、社会治理体制、生态体制、科技体制、大学管理体制等改革</a:t>
            </a:r>
            <a:endParaRPr lang="zh-CN" altLang="en-US" sz="2800" dirty="0">
              <a:solidFill>
                <a:srgbClr val="0000FF"/>
              </a:solidFill>
              <a:latin typeface="华文新魏" panose="02010800040101010101" pitchFamily="2" charset="-122"/>
              <a:ea typeface="华文新魏" panose="02010800040101010101" pitchFamily="2" charset="-122"/>
            </a:endParaRPr>
          </a:p>
          <a:p>
            <a:endParaRPr lang="zh-CN" altLang="en-US" sz="2800" b="1" dirty="0">
              <a:solidFill>
                <a:schemeClr val="hlink"/>
              </a:solidFill>
              <a:ea typeface="黑体" panose="02010609060101010101" pitchFamily="49" charset="-122"/>
              <a:sym typeface="+mn-ea"/>
            </a:endParaRPr>
          </a:p>
          <a:p>
            <a:r>
              <a:rPr lang="zh-CN" altLang="en-US" sz="2800" dirty="0">
                <a:solidFill>
                  <a:srgbClr val="FF0000"/>
                </a:solidFill>
                <a:latin typeface="华文新魏" panose="02010800040101010101" pitchFamily="2" charset="-122"/>
                <a:ea typeface="华文新魏" panose="02010800040101010101" pitchFamily="2" charset="-122"/>
                <a:sym typeface="+mn-ea"/>
              </a:rPr>
              <a:t>全面推动重要领域改革取得新突破，更多释放改革红利</a:t>
            </a:r>
            <a:r>
              <a:rPr lang="zh-CN" altLang="en-US" sz="2800" dirty="0">
                <a:solidFill>
                  <a:srgbClr val="0000FF"/>
                </a:solidFill>
                <a:latin typeface="华文新魏" panose="02010800040101010101" pitchFamily="2" charset="-122"/>
                <a:ea typeface="华文新魏" panose="02010800040101010101" pitchFamily="2" charset="-122"/>
                <a:sym typeface="+mn-ea"/>
              </a:rPr>
              <a:t> </a:t>
            </a:r>
            <a:endParaRPr lang="zh-CN" altLang="en-US" sz="2800" dirty="0">
              <a:solidFill>
                <a:srgbClr val="0000FF"/>
              </a:solidFill>
              <a:latin typeface="华文新魏" panose="02010800040101010101" pitchFamily="2" charset="-122"/>
              <a:ea typeface="华文新魏" panose="02010800040101010101" pitchFamily="2" charset="-122"/>
              <a:sym typeface="+mn-ea"/>
            </a:endParaRPr>
          </a:p>
          <a:p>
            <a:pPr>
              <a:lnSpc>
                <a:spcPct val="80000"/>
              </a:lnSpc>
            </a:pPr>
            <a:r>
              <a:rPr lang="zh-CN" altLang="en-US" sz="2800" dirty="0">
                <a:solidFill>
                  <a:srgbClr val="0000FF"/>
                </a:solidFill>
                <a:latin typeface="华文新魏" panose="02010800040101010101" pitchFamily="2" charset="-122"/>
                <a:ea typeface="华文新魏" panose="02010800040101010101" pitchFamily="2" charset="-122"/>
                <a:sym typeface="+mn-ea"/>
              </a:rPr>
              <a:t>  “在坚定我们制度自信的基础上全面深化改革” </a:t>
            </a:r>
            <a:endParaRPr lang="zh-CN" altLang="en-US" sz="2800" dirty="0">
              <a:solidFill>
                <a:srgbClr val="0000FF"/>
              </a:solidFill>
              <a:latin typeface="华文新魏" panose="02010800040101010101" pitchFamily="2" charset="-122"/>
              <a:ea typeface="华文新魏" panose="02010800040101010101" pitchFamily="2" charset="-122"/>
            </a:endParaRPr>
          </a:p>
          <a:p>
            <a:pPr>
              <a:lnSpc>
                <a:spcPct val="80000"/>
              </a:lnSpc>
            </a:pPr>
            <a:r>
              <a:rPr lang="zh-CN" altLang="en-US" sz="2800" dirty="0">
                <a:solidFill>
                  <a:srgbClr val="0000FF"/>
                </a:solidFill>
                <a:latin typeface="华文新魏" panose="02010800040101010101" pitchFamily="2" charset="-122"/>
                <a:ea typeface="华文新魏" panose="02010800040101010101" pitchFamily="2" charset="-122"/>
                <a:sym typeface="+mn-ea"/>
              </a:rPr>
              <a:t>     改革的方向是：坚持和发展中国特色社会主义、完善和发展中国特色社会主义制度；底线是不走老路和邪路。</a:t>
            </a:r>
            <a:endParaRPr lang="zh-CN" altLang="en-US" sz="2800"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24417" y="940118"/>
            <a:ext cx="10943167" cy="5183187"/>
          </a:xfrm>
        </p:spPr>
        <p:txBody>
          <a:bodyPr/>
          <a:p>
            <a:r>
              <a:rPr lang="zh-CN" altLang="en-US" sz="3600">
                <a:solidFill>
                  <a:srgbClr val="002060"/>
                </a:solidFill>
              </a:rPr>
              <a:t>一、探索的历史起点</a:t>
            </a:r>
            <a:endParaRPr lang="zh-CN" altLang="en-US" sz="3600">
              <a:solidFill>
                <a:srgbClr val="002060"/>
              </a:solidFill>
            </a:endParaRPr>
          </a:p>
          <a:p>
            <a:r>
              <a:rPr lang="zh-CN" altLang="en-US" sz="3600">
                <a:solidFill>
                  <a:srgbClr val="002060"/>
                </a:solidFill>
              </a:rPr>
              <a:t>二、以苏为鉴与</a:t>
            </a:r>
            <a:r>
              <a:rPr lang="en-US" altLang="zh-CN" sz="3600">
                <a:solidFill>
                  <a:srgbClr val="002060"/>
                </a:solidFill>
              </a:rPr>
              <a:t>“</a:t>
            </a:r>
            <a:r>
              <a:rPr lang="zh-CN" altLang="en-US" sz="3600">
                <a:solidFill>
                  <a:srgbClr val="002060"/>
                </a:solidFill>
              </a:rPr>
              <a:t>第二次结合</a:t>
            </a:r>
            <a:r>
              <a:rPr lang="en-US" altLang="zh-CN" sz="3600">
                <a:solidFill>
                  <a:srgbClr val="002060"/>
                </a:solidFill>
              </a:rPr>
              <a:t>”</a:t>
            </a:r>
            <a:endParaRPr lang="en-US" altLang="zh-CN" sz="3600">
              <a:solidFill>
                <a:srgbClr val="002060"/>
              </a:solidFill>
            </a:endParaRPr>
          </a:p>
          <a:p>
            <a:r>
              <a:rPr lang="zh-CN" altLang="en-US" sz="3600">
                <a:solidFill>
                  <a:srgbClr val="002060"/>
                </a:solidFill>
              </a:rPr>
              <a:t>三、探索的初步成果及其历史地位</a:t>
            </a:r>
            <a:endParaRPr lang="zh-CN" altLang="en-US" sz="3600">
              <a:solidFill>
                <a:srgbClr val="002060"/>
              </a:solidFill>
            </a:endParaRPr>
          </a:p>
          <a:p>
            <a:r>
              <a:rPr lang="zh-CN" altLang="en-US" sz="3600">
                <a:solidFill>
                  <a:srgbClr val="002060"/>
                </a:solidFill>
              </a:rPr>
              <a:t>四、探索的曲折发展</a:t>
            </a:r>
            <a:endParaRPr lang="zh-CN" altLang="en-US" sz="3600">
              <a:solidFill>
                <a:srgbClr val="002060"/>
              </a:solidFill>
            </a:endParaRPr>
          </a:p>
          <a:p>
            <a:r>
              <a:rPr lang="zh-CN" altLang="en-US" sz="3600">
                <a:solidFill>
                  <a:srgbClr val="002060"/>
                </a:solidFill>
              </a:rPr>
              <a:t>五、新时期的改革创新</a:t>
            </a:r>
            <a:endParaRPr lang="zh-CN" altLang="en-US" sz="3600">
              <a:solidFill>
                <a:srgbClr val="002060"/>
              </a:solidFill>
            </a:endParaRPr>
          </a:p>
          <a:p>
            <a:r>
              <a:rPr lang="zh-CN" altLang="en-US" sz="3600">
                <a:solidFill>
                  <a:srgbClr val="002060"/>
                </a:solidFill>
              </a:rPr>
              <a:t>六、新时代的新探索新成就</a:t>
            </a:r>
            <a:endParaRPr lang="zh-CN" altLang="en-US" sz="360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六、新时代的新探索新成就</a:t>
            </a:r>
            <a:endParaRPr lang="zh-CN" altLang="en-US" sz="3600"/>
          </a:p>
        </p:txBody>
      </p:sp>
      <p:sp>
        <p:nvSpPr>
          <p:cNvPr id="3" name="内容占位符 2"/>
          <p:cNvSpPr>
            <a:spLocks noGrp="1"/>
          </p:cNvSpPr>
          <p:nvPr>
            <p:ph idx="1"/>
          </p:nvPr>
        </p:nvSpPr>
        <p:spPr/>
        <p:txBody>
          <a:bodyPr/>
          <a:p>
            <a:pPr>
              <a:lnSpc>
                <a:spcPct val="80000"/>
              </a:lnSpc>
            </a:pPr>
            <a:r>
              <a:rPr lang="zh-CN" altLang="en-US" sz="2800" b="1" dirty="0">
                <a:solidFill>
                  <a:srgbClr val="FF0000"/>
                </a:solidFill>
                <a:latin typeface="黑体" panose="02010609060101010101" pitchFamily="49" charset="-122"/>
                <a:ea typeface="黑体" panose="02010609060101010101" pitchFamily="49" charset="-122"/>
                <a:sym typeface="+mn-ea"/>
              </a:rPr>
              <a:t>习近平：“改革是由问题倒逼而产生”</a:t>
            </a:r>
            <a:endParaRPr lang="zh-CN" altLang="en-US" sz="2800" b="1" dirty="0">
              <a:solidFill>
                <a:srgbClr val="FF0000"/>
              </a:solidFill>
              <a:latin typeface="黑体" panose="02010609060101010101" pitchFamily="49" charset="-122"/>
              <a:ea typeface="黑体" panose="02010609060101010101" pitchFamily="49" charset="-122"/>
              <a:sym typeface="+mn-ea"/>
            </a:endParaRPr>
          </a:p>
          <a:p>
            <a:pPr>
              <a:lnSpc>
                <a:spcPct val="80000"/>
              </a:lnSpc>
            </a:pPr>
            <a:endParaRPr lang="zh-CN" altLang="en-US" sz="2800" b="1" dirty="0">
              <a:solidFill>
                <a:srgbClr val="FF0000"/>
              </a:solidFill>
              <a:latin typeface="黑体" panose="02010609060101010101" pitchFamily="49" charset="-122"/>
              <a:ea typeface="黑体" panose="02010609060101010101" pitchFamily="49" charset="-122"/>
              <a:sym typeface="+mn-ea"/>
            </a:endParaRPr>
          </a:p>
          <a:p>
            <a:pPr>
              <a:lnSpc>
                <a:spcPct val="80000"/>
              </a:lnSpc>
            </a:pPr>
            <a:r>
              <a:rPr lang="zh-CN" altLang="en-US" b="1" dirty="0">
                <a:solidFill>
                  <a:schemeClr val="hlink"/>
                </a:solidFill>
                <a:latin typeface="黑体" panose="02010609060101010101" pitchFamily="49" charset="-122"/>
                <a:ea typeface="黑体" panose="02010609060101010101" pitchFamily="49" charset="-122"/>
                <a:sym typeface="+mn-ea"/>
              </a:rPr>
              <a:t>矛盾凸显期：累积性矛盾、结构性矛盾、关联性矛盾（</a:t>
            </a:r>
            <a:r>
              <a:rPr lang="zh-CN" altLang="en-US" dirty="0">
                <a:solidFill>
                  <a:schemeClr val="hlink"/>
                </a:solidFill>
                <a:latin typeface="仿宋_GB2312" charset="-122"/>
                <a:ea typeface="仿宋_GB2312" charset="-122"/>
                <a:sym typeface="+mn-ea"/>
              </a:rPr>
              <a:t>成因探讨的视角</a:t>
            </a:r>
            <a:r>
              <a:rPr lang="zh-CN" altLang="en-US" b="1" dirty="0">
                <a:solidFill>
                  <a:schemeClr val="hlink"/>
                </a:solidFill>
                <a:latin typeface="黑体" panose="02010609060101010101" pitchFamily="49" charset="-122"/>
                <a:ea typeface="黑体" panose="02010609060101010101" pitchFamily="49" charset="-122"/>
                <a:sym typeface="+mn-ea"/>
              </a:rPr>
              <a:t>）</a:t>
            </a:r>
            <a:endParaRPr lang="zh-CN" altLang="en-US" b="1" dirty="0">
              <a:solidFill>
                <a:schemeClr val="hlink"/>
              </a:solidFill>
              <a:latin typeface="黑体" panose="02010609060101010101" pitchFamily="49" charset="-122"/>
              <a:ea typeface="黑体" panose="02010609060101010101" pitchFamily="49" charset="-122"/>
            </a:endParaRPr>
          </a:p>
          <a:p>
            <a:pPr>
              <a:lnSpc>
                <a:spcPct val="80000"/>
              </a:lnSpc>
            </a:pPr>
            <a:r>
              <a:rPr lang="zh-CN" altLang="en-US" b="1" dirty="0">
                <a:solidFill>
                  <a:srgbClr val="FF0000"/>
                </a:solidFill>
                <a:latin typeface="仿宋_GB2312" charset="-122"/>
                <a:ea typeface="仿宋_GB2312" charset="-122"/>
                <a:sym typeface="+mn-ea"/>
              </a:rPr>
              <a:t>经济领域：</a:t>
            </a:r>
            <a:r>
              <a:rPr lang="zh-CN" altLang="en-US" b="1" dirty="0">
                <a:solidFill>
                  <a:schemeClr val="hlink"/>
                </a:solidFill>
                <a:latin typeface="仿宋_GB2312" charset="-122"/>
                <a:ea typeface="仿宋_GB2312" charset="-122"/>
                <a:sym typeface="+mn-ea"/>
              </a:rPr>
              <a:t>三期叠加、人口红利、出口红利（全球化红利）、改革红利不再或巨减，</a:t>
            </a:r>
            <a:r>
              <a:rPr lang="zh-CN" altLang="en-US" dirty="0">
                <a:solidFill>
                  <a:schemeClr val="hlink"/>
                </a:solidFill>
                <a:latin typeface="仿宋_GB2312" charset="-122"/>
                <a:ea typeface="仿宋_GB2312" charset="-122"/>
                <a:sym typeface="+mn-ea"/>
              </a:rPr>
              <a:t>劳动力资源优势弱化</a:t>
            </a:r>
            <a:r>
              <a:rPr lang="zh-CN" altLang="en-US" b="1" dirty="0">
                <a:solidFill>
                  <a:schemeClr val="hlink"/>
                </a:solidFill>
                <a:latin typeface="仿宋_GB2312" charset="-122"/>
                <a:ea typeface="仿宋_GB2312" charset="-122"/>
                <a:sym typeface="+mn-ea"/>
              </a:rPr>
              <a:t>。</a:t>
            </a:r>
            <a:r>
              <a:rPr lang="zh-CN" altLang="en-US" dirty="0">
                <a:solidFill>
                  <a:schemeClr val="hlink"/>
                </a:solidFill>
                <a:latin typeface="仿宋_GB2312" charset="-122"/>
                <a:ea typeface="仿宋_GB2312" charset="-122"/>
                <a:sym typeface="+mn-ea"/>
              </a:rPr>
              <a:t>高投资不可持续，外贸和进出口压力加大，实体经济动力不足，卖地财政难以为继、地方债务严重，民企准入行业之“玻璃门”“弹簧门”，资源环境约束日益凸显，，大学生就业日艰、科技创新和转化能力不强，产能过剩，产业结构、需求结构、就业结构不合理。</a:t>
            </a:r>
            <a:endParaRPr lang="zh-CN" altLang="en-US" dirty="0">
              <a:solidFill>
                <a:schemeClr val="hlink"/>
              </a:solidFill>
              <a:latin typeface="仿宋_GB2312" charset="-122"/>
              <a:ea typeface="仿宋_GB2312" charset="-122"/>
            </a:endParaRPr>
          </a:p>
          <a:p>
            <a:pPr>
              <a:lnSpc>
                <a:spcPct val="80000"/>
              </a:lnSpc>
            </a:pPr>
            <a:r>
              <a:rPr lang="zh-CN" altLang="en-US" b="1" dirty="0">
                <a:solidFill>
                  <a:srgbClr val="FF0000"/>
                </a:solidFill>
                <a:latin typeface="仿宋_GB2312" charset="-122"/>
                <a:ea typeface="仿宋_GB2312" charset="-122"/>
                <a:sym typeface="+mn-ea"/>
              </a:rPr>
              <a:t>社会领域：</a:t>
            </a:r>
            <a:r>
              <a:rPr lang="zh-CN" altLang="en-US" dirty="0">
                <a:solidFill>
                  <a:schemeClr val="hlink"/>
                </a:solidFill>
                <a:latin typeface="仿宋_GB2312" charset="-122"/>
                <a:ea typeface="仿宋_GB2312" charset="-122"/>
                <a:sym typeface="+mn-ea"/>
              </a:rPr>
              <a:t>基尼系数、公平焦虑（教育、医疗、社保）、行业诚信失范、社会治理滞后</a:t>
            </a:r>
            <a:endParaRPr lang="zh-CN" altLang="en-US" dirty="0">
              <a:solidFill>
                <a:schemeClr val="hlink"/>
              </a:solidFill>
              <a:latin typeface="仿宋_GB2312" charset="-122"/>
              <a:ea typeface="仿宋_GB2312" charset="-122"/>
            </a:endParaRPr>
          </a:p>
          <a:p>
            <a:pPr>
              <a:lnSpc>
                <a:spcPct val="80000"/>
              </a:lnSpc>
            </a:pPr>
            <a:r>
              <a:rPr lang="zh-CN" altLang="en-US" b="1" dirty="0">
                <a:solidFill>
                  <a:srgbClr val="FF0000"/>
                </a:solidFill>
                <a:latin typeface="仿宋_GB2312" charset="-122"/>
                <a:ea typeface="仿宋_GB2312" charset="-122"/>
                <a:sym typeface="+mn-ea"/>
              </a:rPr>
              <a:t>政治领域：</a:t>
            </a:r>
            <a:r>
              <a:rPr lang="zh-CN" altLang="en-US" dirty="0">
                <a:solidFill>
                  <a:schemeClr val="hlink"/>
                </a:solidFill>
                <a:latin typeface="仿宋_GB2312" charset="-122"/>
                <a:ea typeface="仿宋_GB2312" charset="-122"/>
                <a:sym typeface="+mn-ea"/>
              </a:rPr>
              <a:t>公权力难受制约而滥用、治腐治吏难度加大、政治民主化和国家治理法治化进程受阻、网络时代的文化安全和意识形态安全</a:t>
            </a:r>
            <a:endParaRPr lang="zh-CN" altLang="en-US" dirty="0">
              <a:solidFill>
                <a:schemeClr val="hlink"/>
              </a:solidFill>
              <a:latin typeface="仿宋_GB2312" charset="-122"/>
              <a:ea typeface="仿宋_GB2312" charset="-122"/>
            </a:endParaRPr>
          </a:p>
          <a:p>
            <a:pPr>
              <a:lnSpc>
                <a:spcPct val="80000"/>
              </a:lnSpc>
            </a:pPr>
            <a:r>
              <a:rPr lang="zh-CN" altLang="en-US" b="1" dirty="0">
                <a:solidFill>
                  <a:schemeClr val="hlink"/>
                </a:solidFill>
                <a:latin typeface="黑体" panose="02010609060101010101" pitchFamily="49" charset="-122"/>
                <a:ea typeface="黑体" panose="02010609060101010101" pitchFamily="49" charset="-122"/>
                <a:sym typeface="+mn-ea"/>
              </a:rPr>
              <a:t>——矛盾的复杂性、纵深性、艰巨性、紧迫性</a:t>
            </a:r>
            <a:endParaRPr lang="zh-CN" altLang="en-US" b="1" dirty="0">
              <a:solidFill>
                <a:schemeClr val="hlink"/>
              </a:solidFill>
              <a:latin typeface="黑体" panose="02010609060101010101" pitchFamily="49" charset="-122"/>
              <a:ea typeface="黑体" panose="02010609060101010101" pitchFamily="49" charset="-122"/>
            </a:endParaRPr>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002060"/>
                </a:solidFill>
                <a:sym typeface="+mn-ea"/>
              </a:rPr>
              <a:t>六、新时代的新探索新成就</a:t>
            </a:r>
            <a:br>
              <a:rPr lang="zh-CN" altLang="en-US"/>
            </a:br>
            <a:endParaRPr lang="zh-CN" altLang="en-US"/>
          </a:p>
        </p:txBody>
      </p:sp>
      <p:sp>
        <p:nvSpPr>
          <p:cNvPr id="3" name="内容占位符 2"/>
          <p:cNvSpPr>
            <a:spLocks noGrp="1"/>
          </p:cNvSpPr>
          <p:nvPr>
            <p:ph idx="1"/>
          </p:nvPr>
        </p:nvSpPr>
        <p:spPr/>
        <p:txBody>
          <a:bodyPr/>
          <a:p>
            <a:pPr>
              <a:lnSpc>
                <a:spcPct val="90000"/>
              </a:lnSpc>
            </a:pPr>
            <a:r>
              <a:rPr lang="zh-CN" altLang="en-US" b="1" dirty="0">
                <a:solidFill>
                  <a:srgbClr val="FF0000"/>
                </a:solidFill>
                <a:latin typeface="黑体" panose="02010609060101010101" pitchFamily="49" charset="-122"/>
                <a:ea typeface="黑体" panose="02010609060101010101" pitchFamily="49" charset="-122"/>
                <a:sym typeface="+mn-ea"/>
              </a:rPr>
              <a:t>习近平：“敢于啃硬骨头，敢于涉险滩，敢于向积存多年的顽瘴痼疾开刀”</a:t>
            </a:r>
            <a:endParaRPr lang="zh-CN" altLang="en-US" b="1" dirty="0">
              <a:solidFill>
                <a:srgbClr val="FF0000"/>
              </a:solidFill>
              <a:latin typeface="黑体" panose="02010609060101010101" pitchFamily="49" charset="-122"/>
              <a:ea typeface="黑体" panose="02010609060101010101" pitchFamily="49" charset="-122"/>
              <a:sym typeface="+mn-ea"/>
            </a:endParaRPr>
          </a:p>
          <a:p>
            <a:pPr>
              <a:lnSpc>
                <a:spcPct val="90000"/>
              </a:lnSpc>
            </a:pPr>
            <a:endParaRPr lang="zh-CN" altLang="en-US" b="1" dirty="0">
              <a:solidFill>
                <a:srgbClr val="FF0000"/>
              </a:solidFill>
              <a:latin typeface="黑体" panose="02010609060101010101" pitchFamily="49" charset="-122"/>
              <a:ea typeface="黑体" panose="02010609060101010101" pitchFamily="49" charset="-122"/>
            </a:endParaRPr>
          </a:p>
          <a:p>
            <a:pPr>
              <a:lnSpc>
                <a:spcPct val="90000"/>
              </a:lnSpc>
            </a:pPr>
            <a:r>
              <a:rPr lang="zh-CN" altLang="en-US" b="1" dirty="0">
                <a:solidFill>
                  <a:srgbClr val="FF0000"/>
                </a:solidFill>
                <a:latin typeface="黑体" panose="02010609060101010101" pitchFamily="49" charset="-122"/>
                <a:ea typeface="仿宋_GB2312" charset="-122"/>
                <a:sym typeface="+mn-ea"/>
              </a:rPr>
              <a:t>“在深化改革问题上，一些思想观念障碍往往不是来自体制外而是来自体制内。”</a:t>
            </a:r>
            <a:endParaRPr lang="zh-CN" altLang="en-US" b="1" dirty="0">
              <a:solidFill>
                <a:srgbClr val="FF0000"/>
              </a:solidFill>
              <a:latin typeface="黑体" panose="02010609060101010101" pitchFamily="49" charset="-122"/>
              <a:ea typeface="仿宋_GB2312" charset="-122"/>
              <a:sym typeface="+mn-ea"/>
            </a:endParaRPr>
          </a:p>
          <a:p>
            <a:pPr>
              <a:lnSpc>
                <a:spcPct val="90000"/>
              </a:lnSpc>
            </a:pPr>
            <a:r>
              <a:rPr lang="zh-CN" altLang="en-US" b="1" dirty="0">
                <a:solidFill>
                  <a:srgbClr val="FF0000"/>
                </a:solidFill>
                <a:latin typeface="黑体" panose="02010609060101010101" pitchFamily="49" charset="-122"/>
                <a:ea typeface="仿宋_GB2312" charset="-122"/>
                <a:sym typeface="+mn-ea"/>
              </a:rPr>
              <a:t>“改革是大势所趋、人心所向，停顿和倒退没有出路”</a:t>
            </a:r>
            <a:endParaRPr lang="zh-CN" altLang="en-US" b="1" dirty="0">
              <a:solidFill>
                <a:srgbClr val="FF0000"/>
              </a:solidFill>
              <a:latin typeface="黑体" panose="02010609060101010101" pitchFamily="49" charset="-122"/>
              <a:ea typeface="仿宋_GB2312" charset="-122"/>
              <a:sym typeface="+mn-ea"/>
            </a:endParaRPr>
          </a:p>
          <a:p>
            <a:pPr>
              <a:lnSpc>
                <a:spcPct val="90000"/>
              </a:lnSpc>
            </a:pPr>
            <a:r>
              <a:rPr lang="zh-CN" altLang="en-US" b="1" dirty="0">
                <a:solidFill>
                  <a:srgbClr val="FF0000"/>
                </a:solidFill>
                <a:latin typeface="黑体" panose="02010609060101010101" pitchFamily="49" charset="-122"/>
                <a:ea typeface="仿宋_GB2312" charset="-122"/>
                <a:sym typeface="+mn-ea"/>
              </a:rPr>
              <a:t>“攻克体制机制上的顽瘴痼疾，突破利益固化的藩篱”</a:t>
            </a:r>
            <a:endParaRPr lang="zh-CN" altLang="en-US" b="1" dirty="0">
              <a:solidFill>
                <a:srgbClr val="FF0000"/>
              </a:solidFill>
              <a:latin typeface="黑体" panose="02010609060101010101" pitchFamily="49" charset="-122"/>
              <a:ea typeface="黑体" panose="02010609060101010101" pitchFamily="49" charset="-122"/>
            </a:endParaRPr>
          </a:p>
          <a:p>
            <a:pPr>
              <a:lnSpc>
                <a:spcPct val="90000"/>
              </a:lnSpc>
            </a:pPr>
            <a:endParaRPr lang="zh-CN" altLang="en-US" b="1" dirty="0">
              <a:solidFill>
                <a:srgbClr val="FF0000"/>
              </a:solidFill>
              <a:latin typeface="黑体" panose="02010609060101010101" pitchFamily="49" charset="-122"/>
              <a:ea typeface="黑体" panose="02010609060101010101" pitchFamily="49" charset="-122"/>
            </a:endParaRPr>
          </a:p>
          <a:p>
            <a:pPr>
              <a:lnSpc>
                <a:spcPct val="80000"/>
              </a:lnSpc>
            </a:pPr>
            <a:r>
              <a:rPr lang="zh-CN" altLang="en-US" dirty="0">
                <a:solidFill>
                  <a:schemeClr val="hlink"/>
                </a:solidFill>
                <a:latin typeface="黑体" panose="02010609060101010101" pitchFamily="49" charset="-122"/>
                <a:ea typeface="仿宋_GB2312" charset="-122"/>
                <a:sym typeface="+mn-ea"/>
              </a:rPr>
              <a:t>——正视利益分化时代的阻力、惯性、羁绊；鲁迅语</a:t>
            </a:r>
            <a:endParaRPr lang="zh-CN" altLang="en-US" dirty="0">
              <a:solidFill>
                <a:schemeClr val="hlink"/>
              </a:solidFill>
              <a:latin typeface="黑体" panose="02010609060101010101" pitchFamily="49" charset="-122"/>
              <a:ea typeface="仿宋_GB2312" charset="-122"/>
            </a:endParaRPr>
          </a:p>
          <a:p>
            <a:pPr>
              <a:lnSpc>
                <a:spcPct val="80000"/>
              </a:lnSpc>
            </a:pPr>
            <a:r>
              <a:rPr lang="zh-CN" altLang="en-US" dirty="0">
                <a:solidFill>
                  <a:schemeClr val="hlink"/>
                </a:solidFill>
                <a:latin typeface="黑体" panose="02010609060101010101" pitchFamily="49" charset="-122"/>
                <a:ea typeface="仿宋_GB2312" charset="-122"/>
                <a:sym typeface="+mn-ea"/>
              </a:rPr>
              <a:t>——习近平对是十八届三中全会《决定》的说明，“远超预期，都是干货”，力度和面向空前：执政之治理理念、政府与市场关系；改革行政审批与转变政府职能</a:t>
            </a:r>
            <a:endParaRPr lang="zh-CN" altLang="en-US" dirty="0">
              <a:solidFill>
                <a:schemeClr val="hlink"/>
              </a:solidFill>
              <a:latin typeface="黑体" panose="02010609060101010101" pitchFamily="49" charset="-122"/>
              <a:ea typeface="仿宋_GB2312" charset="-122"/>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六、新时代的新探索新成就</a:t>
            </a:r>
            <a:endParaRPr lang="zh-CN" altLang="en-US" sz="3600"/>
          </a:p>
        </p:txBody>
      </p:sp>
      <p:sp>
        <p:nvSpPr>
          <p:cNvPr id="3" name="内容占位符 2"/>
          <p:cNvSpPr>
            <a:spLocks noGrp="1"/>
          </p:cNvSpPr>
          <p:nvPr>
            <p:ph idx="1"/>
          </p:nvPr>
        </p:nvSpPr>
        <p:spPr/>
        <p:txBody>
          <a:bodyPr/>
          <a:p>
            <a:r>
              <a:rPr lang="en-US" altLang="zh-CN" b="1" dirty="0">
                <a:solidFill>
                  <a:srgbClr val="FF0000"/>
                </a:solidFill>
                <a:latin typeface="黑体" panose="02010609060101010101" pitchFamily="49" charset="-122"/>
                <a:ea typeface="黑体" panose="02010609060101010101" pitchFamily="49" charset="-122"/>
                <a:sym typeface="+mn-ea"/>
              </a:rPr>
              <a:t>“</a:t>
            </a:r>
            <a:r>
              <a:rPr lang="zh-CN" altLang="en-US" b="1" dirty="0">
                <a:solidFill>
                  <a:srgbClr val="FF0000"/>
                </a:solidFill>
                <a:latin typeface="黑体" panose="02010609060101010101" pitchFamily="49" charset="-122"/>
                <a:ea typeface="黑体" panose="02010609060101010101" pitchFamily="49" charset="-122"/>
                <a:sym typeface="+mn-ea"/>
              </a:rPr>
              <a:t>加强顶层设计，推进局部阶段性改革</a:t>
            </a:r>
            <a:r>
              <a:rPr lang="en-US" altLang="zh-CN" b="1" dirty="0">
                <a:solidFill>
                  <a:srgbClr val="FF0000"/>
                </a:solidFill>
                <a:latin typeface="黑体" panose="02010609060101010101" pitchFamily="49" charset="-122"/>
                <a:ea typeface="黑体" panose="02010609060101010101" pitchFamily="49" charset="-122"/>
                <a:sym typeface="+mn-ea"/>
              </a:rPr>
              <a:t>”</a:t>
            </a:r>
            <a:endParaRPr lang="en-US" altLang="zh-CN" b="1" dirty="0">
              <a:solidFill>
                <a:srgbClr val="FF0000"/>
              </a:solidFill>
              <a:latin typeface="黑体" panose="02010609060101010101" pitchFamily="49" charset="-122"/>
              <a:ea typeface="黑体" panose="02010609060101010101" pitchFamily="49" charset="-122"/>
              <a:sym typeface="+mn-ea"/>
            </a:endParaRPr>
          </a:p>
          <a:p>
            <a:r>
              <a:rPr lang="zh-CN" altLang="en-US" dirty="0">
                <a:solidFill>
                  <a:srgbClr val="FF0000"/>
                </a:solidFill>
                <a:latin typeface="黑体" panose="02010609060101010101" pitchFamily="49" charset="-122"/>
                <a:ea typeface="仿宋_GB2312" charset="-122"/>
                <a:sym typeface="+mn-ea"/>
              </a:rPr>
              <a:t>  </a:t>
            </a:r>
            <a:r>
              <a:rPr lang="zh-CN" altLang="en-US" b="1" dirty="0">
                <a:solidFill>
                  <a:srgbClr val="FF0000"/>
                </a:solidFill>
                <a:latin typeface="黑体" panose="02010609060101010101" pitchFamily="49" charset="-122"/>
                <a:ea typeface="仿宋_GB2312" charset="-122"/>
                <a:sym typeface="+mn-ea"/>
              </a:rPr>
              <a:t>“改革进入攻坚期和深水区，刻舟求剑不行，闭门造车不行，异想天开更不行”</a:t>
            </a:r>
            <a:r>
              <a:rPr lang="zh-CN" altLang="en-US" dirty="0">
                <a:solidFill>
                  <a:schemeClr val="hlink"/>
                </a:solidFill>
                <a:latin typeface="黑体" panose="02010609060101010101" pitchFamily="49" charset="-122"/>
                <a:ea typeface="仿宋_GB2312" charset="-122"/>
                <a:sym typeface="+mn-ea"/>
              </a:rPr>
              <a:t>（</a:t>
            </a:r>
            <a:r>
              <a:rPr lang="en-US" altLang="zh-CN" dirty="0">
                <a:solidFill>
                  <a:schemeClr val="hlink"/>
                </a:solidFill>
                <a:latin typeface="黑体" panose="02010609060101010101" pitchFamily="49" charset="-122"/>
                <a:ea typeface="仿宋_GB2312" charset="-122"/>
                <a:sym typeface="+mn-ea"/>
              </a:rPr>
              <a:t>2013</a:t>
            </a:r>
            <a:r>
              <a:rPr lang="zh-CN" altLang="en-US" dirty="0">
                <a:solidFill>
                  <a:schemeClr val="hlink"/>
                </a:solidFill>
                <a:latin typeface="黑体" panose="02010609060101010101" pitchFamily="49" charset="-122"/>
                <a:ea typeface="仿宋_GB2312" charset="-122"/>
                <a:sym typeface="+mn-ea"/>
              </a:rPr>
              <a:t>年冬</a:t>
            </a:r>
            <a:r>
              <a:rPr lang="zh-CN" altLang="en-US" dirty="0">
                <a:solidFill>
                  <a:schemeClr val="hlink"/>
                </a:solidFill>
                <a:latin typeface="黑体" panose="02010609060101010101" pitchFamily="49" charset="-122"/>
                <a:ea typeface="仿宋_GB2312" charset="-122"/>
                <a:sym typeface="+mn-ea"/>
              </a:rPr>
              <a:t>武汉讲话）</a:t>
            </a:r>
            <a:endParaRPr lang="zh-CN" altLang="en-US" dirty="0">
              <a:solidFill>
                <a:schemeClr val="hlink"/>
              </a:solidFill>
              <a:latin typeface="黑体" panose="02010609060101010101" pitchFamily="49" charset="-122"/>
              <a:ea typeface="仿宋_GB2312" charset="-122"/>
            </a:endParaRPr>
          </a:p>
          <a:p>
            <a:r>
              <a:rPr lang="zh-CN" altLang="en-US" b="1" dirty="0">
                <a:solidFill>
                  <a:schemeClr val="hlink"/>
                </a:solidFill>
                <a:latin typeface="黑体" panose="02010609060101010101" pitchFamily="49" charset="-122"/>
                <a:ea typeface="仿宋_GB2312" charset="-122"/>
                <a:sym typeface="+mn-ea"/>
              </a:rPr>
              <a:t>——研判各领域改革的关联性</a:t>
            </a:r>
            <a:r>
              <a:rPr lang="zh-CN" altLang="en-US" dirty="0">
                <a:solidFill>
                  <a:schemeClr val="hlink"/>
                </a:solidFill>
                <a:latin typeface="黑体" panose="02010609060101010101" pitchFamily="49" charset="-122"/>
                <a:ea typeface="仿宋_GB2312" charset="-122"/>
                <a:sym typeface="+mn-ea"/>
              </a:rPr>
              <a:t>，如政治改革滞后于经济改革，也没有跟进其他领域的改革。</a:t>
            </a:r>
            <a:endParaRPr lang="zh-CN" altLang="en-US" dirty="0">
              <a:solidFill>
                <a:schemeClr val="hlink"/>
              </a:solidFill>
              <a:latin typeface="黑体" panose="02010609060101010101" pitchFamily="49" charset="-122"/>
              <a:ea typeface="仿宋_GB2312" charset="-122"/>
            </a:endParaRPr>
          </a:p>
          <a:p>
            <a:r>
              <a:rPr lang="zh-CN" altLang="en-US" dirty="0">
                <a:solidFill>
                  <a:schemeClr val="hlink"/>
                </a:solidFill>
                <a:latin typeface="黑体" panose="02010609060101010101" pitchFamily="49" charset="-122"/>
                <a:ea typeface="仿宋_GB2312" charset="-122"/>
                <a:sym typeface="+mn-ea"/>
              </a:rPr>
              <a:t>——不否定“摸着石头过河”这一符合国情的改革方法论</a:t>
            </a:r>
            <a:endParaRPr lang="zh-CN" altLang="en-US" dirty="0">
              <a:solidFill>
                <a:schemeClr val="hlink"/>
              </a:solidFill>
              <a:latin typeface="黑体" panose="02010609060101010101" pitchFamily="49" charset="-122"/>
              <a:ea typeface="仿宋_GB2312" charset="-122"/>
            </a:endParaRPr>
          </a:p>
          <a:p>
            <a:r>
              <a:rPr lang="zh-CN" altLang="en-US" dirty="0">
                <a:solidFill>
                  <a:schemeClr val="hlink"/>
                </a:solidFill>
                <a:latin typeface="黑体" panose="02010609060101010101" pitchFamily="49" charset="-122"/>
                <a:ea typeface="仿宋_GB2312" charset="-122"/>
                <a:sym typeface="+mn-ea"/>
              </a:rPr>
              <a:t>—— 强调顶层设计与尊重人民首创精神，是统一的</a:t>
            </a:r>
            <a:endParaRPr lang="zh-CN" altLang="en-US" dirty="0">
              <a:solidFill>
                <a:schemeClr val="hlink"/>
              </a:solidFill>
              <a:latin typeface="黑体" panose="02010609060101010101" pitchFamily="49" charset="-122"/>
              <a:ea typeface="仿宋_GB2312" charset="-122"/>
              <a:sym typeface="+mn-ea"/>
            </a:endParaRPr>
          </a:p>
          <a:p>
            <a:r>
              <a:rPr lang="zh-CN" altLang="en-US" b="1" dirty="0">
                <a:solidFill>
                  <a:srgbClr val="FF0000"/>
                </a:solidFill>
                <a:ea typeface="楷体_GB2312" pitchFamily="49" charset="-122"/>
                <a:sym typeface="+mn-ea"/>
              </a:rPr>
              <a:t>中央全面深化改革领导小组：</a:t>
            </a:r>
            <a:r>
              <a:rPr lang="zh-CN" altLang="en-US" dirty="0">
                <a:solidFill>
                  <a:schemeClr val="hlink"/>
                </a:solidFill>
                <a:latin typeface="黑体" panose="02010609060101010101" pitchFamily="49" charset="-122"/>
                <a:ea typeface="仿宋_GB2312" charset="-122"/>
                <a:sym typeface="+mn-ea"/>
              </a:rPr>
              <a:t>——总书记领衔以强化改革小组执行力，</a:t>
            </a:r>
            <a:r>
              <a:rPr lang="zh-CN" altLang="en-US" b="1" dirty="0">
                <a:solidFill>
                  <a:schemeClr val="hlink"/>
                </a:solidFill>
                <a:latin typeface="黑体" panose="02010609060101010101" pitchFamily="49" charset="-122"/>
                <a:ea typeface="仿宋_GB2312" charset="-122"/>
                <a:sym typeface="+mn-ea"/>
              </a:rPr>
              <a:t>以制度保障顶层设计，统筹</a:t>
            </a:r>
            <a:r>
              <a:rPr lang="zh-CN" altLang="en-US" b="1" dirty="0">
                <a:solidFill>
                  <a:schemeClr val="hlink"/>
                </a:solidFill>
                <a:latin typeface="黑体" panose="02010609060101010101" pitchFamily="49" charset="-122"/>
                <a:ea typeface="仿宋_GB2312" charset="-122"/>
                <a:sym typeface="+mn-ea"/>
              </a:rPr>
              <a:t>历史关口的改革发展事业；</a:t>
            </a:r>
            <a:r>
              <a:rPr lang="zh-CN" altLang="en-US" dirty="0">
                <a:solidFill>
                  <a:schemeClr val="hlink"/>
                </a:solidFill>
                <a:latin typeface="黑体" panose="02010609060101010101" pitchFamily="49" charset="-122"/>
                <a:ea typeface="仿宋_GB2312" charset="-122"/>
                <a:sym typeface="+mn-ea"/>
              </a:rPr>
              <a:t>不仅如台媒所评展现“一肩扛”魄力，还保证其权威性，强化执行力、冲破部门利益格局，保证改革胜算——“议而难决、决而难行、行而难破”，“政令不出中南海”</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六、新时代的新探索新成就</a:t>
            </a:r>
            <a:endParaRPr lang="zh-CN" altLang="en-US" sz="3600"/>
          </a:p>
        </p:txBody>
      </p:sp>
      <p:sp>
        <p:nvSpPr>
          <p:cNvPr id="3" name="内容占位符 2"/>
          <p:cNvSpPr>
            <a:spLocks noGrp="1"/>
          </p:cNvSpPr>
          <p:nvPr>
            <p:ph idx="1"/>
          </p:nvPr>
        </p:nvSpPr>
        <p:spPr/>
        <p:txBody>
          <a:bodyPr/>
          <a:p>
            <a:r>
              <a:rPr lang="zh-CN" altLang="en-US" sz="2800">
                <a:solidFill>
                  <a:srgbClr val="310EE2"/>
                </a:solidFill>
              </a:rPr>
              <a:t>推进国家治理体系和治理能力现代化必须更加注重改革的系统性、整体性、协同性，加快发展社会主义市场经济、民主政治、先进文化、和谐社会、生态文明，让一切劳动、知识、技术、管理、资本的活力竞相迸发，让一切创造社会财富的源泉充分涌流，让发展成果更多更公平惠及全体人民</a:t>
            </a:r>
            <a:endParaRPr lang="zh-CN" altLang="en-US" sz="2800">
              <a:solidFill>
                <a:srgbClr val="310EE2"/>
              </a:solidFill>
            </a:endParaRPr>
          </a:p>
          <a:p>
            <a:endParaRPr lang="zh-CN" altLang="en-US">
              <a:solidFill>
                <a:srgbClr val="310EE2"/>
              </a:solidFill>
              <a:latin typeface="仿宋" panose="02010609060101010101" pitchFamily="49" charset="-122"/>
              <a:ea typeface="仿宋" panose="02010609060101010101" pitchFamily="49" charset="-122"/>
            </a:endParaRPr>
          </a:p>
          <a:p>
            <a:r>
              <a:rPr lang="zh-CN" altLang="en-US">
                <a:solidFill>
                  <a:srgbClr val="310EE2"/>
                </a:solidFill>
                <a:latin typeface="仿宋" panose="02010609060101010101" pitchFamily="49" charset="-122"/>
                <a:ea typeface="仿宋" panose="02010609060101010101" pitchFamily="49" charset="-122"/>
              </a:rPr>
              <a:t>习近平：</a:t>
            </a:r>
            <a:r>
              <a:rPr lang="zh-CN" altLang="en-US" b="1">
                <a:solidFill>
                  <a:srgbClr val="FF0000"/>
                </a:solidFill>
                <a:latin typeface="仿宋" panose="02010609060101010101" pitchFamily="49" charset="-122"/>
                <a:ea typeface="仿宋" panose="02010609060101010101" pitchFamily="49" charset="-122"/>
              </a:rPr>
              <a:t>当前和今后一个时期，是全面深化改革的施工高峰期</a:t>
            </a:r>
            <a:endParaRPr lang="zh-CN" altLang="en-US" b="1">
              <a:solidFill>
                <a:srgbClr val="FF0000"/>
              </a:solidFill>
              <a:latin typeface="仿宋" panose="02010609060101010101" pitchFamily="49" charset="-122"/>
              <a:ea typeface="仿宋" panose="02010609060101010101" pitchFamily="49" charset="-122"/>
            </a:endParaRPr>
          </a:p>
          <a:p>
            <a:r>
              <a:rPr lang="zh-CN" altLang="en-US">
                <a:solidFill>
                  <a:srgbClr val="310EE2"/>
                </a:solidFill>
                <a:latin typeface="仿宋" panose="02010609060101010101" pitchFamily="49" charset="-122"/>
                <a:ea typeface="仿宋" panose="02010609060101010101" pitchFamily="49" charset="-122"/>
              </a:rPr>
              <a:t>“目前改革步入深水区，所涉及的改革点多、面广，仅仅依靠单项改革已经不能啃下‘硬骨头’，必须综合改革、配套改革、协调改革，促使全面深改收获成效。”</a:t>
            </a:r>
            <a:endParaRPr lang="zh-CN" altLang="en-US">
              <a:solidFill>
                <a:srgbClr val="310EE2"/>
              </a:solidFill>
              <a:latin typeface="仿宋" panose="02010609060101010101" pitchFamily="49" charset="-122"/>
              <a:ea typeface="仿宋"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六、新时代的新探索新成就</a:t>
            </a:r>
            <a:br>
              <a:rPr lang="zh-CN" altLang="en-US"/>
            </a:br>
            <a:endParaRPr lang="zh-CN" altLang="en-US"/>
          </a:p>
        </p:txBody>
      </p:sp>
      <p:sp>
        <p:nvSpPr>
          <p:cNvPr id="3" name="内容占位符 2"/>
          <p:cNvSpPr>
            <a:spLocks noGrp="1"/>
          </p:cNvSpPr>
          <p:nvPr>
            <p:ph idx="1"/>
          </p:nvPr>
        </p:nvSpPr>
        <p:spPr/>
        <p:txBody>
          <a:bodyPr/>
          <a:p>
            <a:r>
              <a:rPr lang="zh-CN" altLang="en-US">
                <a:solidFill>
                  <a:srgbClr val="FF0000"/>
                </a:solidFill>
              </a:rPr>
              <a:t>新时代改革与创新并行不悖、如车之两轮。</a:t>
            </a:r>
            <a:r>
              <a:rPr lang="zh-CN" altLang="en-US">
                <a:solidFill>
                  <a:srgbClr val="FF0000"/>
                </a:solidFill>
                <a:sym typeface="+mn-ea"/>
              </a:rPr>
              <a:t>创新是引领发展的第一动力，是建设现代化经济体系的战略支撑。</a:t>
            </a:r>
            <a:endParaRPr lang="zh-CN" altLang="en-US">
              <a:solidFill>
                <a:srgbClr val="FF0000"/>
              </a:solidFill>
            </a:endParaRPr>
          </a:p>
          <a:p>
            <a:r>
              <a:rPr lang="zh-CN" altLang="en-US">
                <a:solidFill>
                  <a:srgbClr val="FF0000"/>
                </a:solidFill>
              </a:rPr>
              <a:t>关于创新红利</a:t>
            </a:r>
            <a:endParaRPr lang="zh-CN" altLang="en-US">
              <a:solidFill>
                <a:srgbClr val="FF0000"/>
              </a:solidFill>
            </a:endParaRPr>
          </a:p>
          <a:p>
            <a:r>
              <a:rPr lang="zh-CN" altLang="en-US">
                <a:solidFill>
                  <a:srgbClr val="FF0000"/>
                </a:solidFill>
              </a:rPr>
              <a:t>关于创新性国家：</a:t>
            </a:r>
            <a:r>
              <a:rPr lang="zh-CN" altLang="en-US">
                <a:solidFill>
                  <a:srgbClr val="310EE2"/>
                </a:solidFill>
                <a:latin typeface="仿宋" panose="02010609060101010101" pitchFamily="49" charset="-122"/>
                <a:ea typeface="仿宋" panose="02010609060101010101" pitchFamily="49" charset="-122"/>
              </a:rPr>
              <a:t>要瞄准世界科技前沿，强化基础研究，实现前瞻性基础研究、引领性原创成果重大突破。加强应用基础研究，拓展实施国家重大科技项目，突出关键共性技术、前沿引领技术、现代工程技术、颠覆性技术创新，为建设科技强国、质量强国、航天强国、网络强国、交通强国、数字中国、智慧社会提供有力支撑</a:t>
            </a:r>
            <a:endParaRPr lang="zh-CN" altLang="en-US">
              <a:solidFill>
                <a:srgbClr val="310EE2"/>
              </a:solidFill>
              <a:latin typeface="仿宋" panose="02010609060101010101" pitchFamily="49" charset="-122"/>
              <a:ea typeface="仿宋" panose="02010609060101010101" pitchFamily="49" charset="-122"/>
            </a:endParaRPr>
          </a:p>
          <a:p>
            <a:r>
              <a:rPr lang="zh-CN" altLang="en-US">
                <a:solidFill>
                  <a:srgbClr val="FF0000"/>
                </a:solidFill>
              </a:rPr>
              <a:t>关于创新文化和创新人才</a:t>
            </a:r>
            <a:endParaRPr lang="zh-CN" altLang="en-US">
              <a:solidFill>
                <a:srgbClr val="FF0000"/>
              </a:solidFill>
            </a:endParaRPr>
          </a:p>
          <a:p>
            <a:r>
              <a:rPr lang="zh-CN" altLang="en-US">
                <a:solidFill>
                  <a:srgbClr val="FF0000"/>
                </a:solidFill>
                <a:sym typeface="+mn-ea"/>
              </a:rPr>
              <a:t>关于创新发展理念：</a:t>
            </a:r>
            <a:endParaRPr lang="zh-CN" altLang="en-US">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六、新时代的新探索新成就</a:t>
            </a:r>
            <a:endParaRPr lang="zh-CN" altLang="en-US" sz="3600"/>
          </a:p>
        </p:txBody>
      </p:sp>
      <p:sp>
        <p:nvSpPr>
          <p:cNvPr id="3" name="内容占位符 2"/>
          <p:cNvSpPr>
            <a:spLocks noGrp="1"/>
          </p:cNvSpPr>
          <p:nvPr>
            <p:ph idx="1"/>
          </p:nvPr>
        </p:nvSpPr>
        <p:spPr/>
        <p:txBody>
          <a:bodyPr/>
          <a:p>
            <a:pPr>
              <a:lnSpc>
                <a:spcPct val="90000"/>
              </a:lnSpc>
            </a:pPr>
            <a:r>
              <a:rPr lang="en-US" altLang="zh-CN" sz="2800" b="1" dirty="0">
                <a:solidFill>
                  <a:schemeClr val="hlink"/>
                </a:solidFill>
                <a:latin typeface="仿宋_GB2312" charset="-122"/>
                <a:ea typeface="仿宋_GB2312" charset="-122"/>
                <a:sym typeface="+mn-ea"/>
              </a:rPr>
              <a:t>   </a:t>
            </a:r>
            <a:r>
              <a:rPr lang="zh-CN" altLang="en-US" sz="2800" b="1" dirty="0">
                <a:solidFill>
                  <a:schemeClr val="hlink"/>
                </a:solidFill>
                <a:latin typeface="仿宋_GB2312" charset="-122"/>
                <a:ea typeface="仿宋_GB2312" charset="-122"/>
                <a:sym typeface="+mn-ea"/>
              </a:rPr>
              <a:t>“学科交叉融合加速，新兴学科不断涌现，前沿领域不断延伸，物质结构、宇宙演化、生命起源、意识本质等基础科学领域正在或有望取得重大突破性进展。信息技术、生物技术、新材料技术、新能源技术广泛渗透，带动几乎所有领域发生了以绿色、智能、</a:t>
            </a:r>
            <a:r>
              <a:rPr lang="zh-CN" altLang="en-US" sz="2800" b="1" u="sng" dirty="0">
                <a:solidFill>
                  <a:schemeClr val="hlink"/>
                </a:solidFill>
                <a:latin typeface="仿宋_GB2312" charset="-122"/>
                <a:ea typeface="仿宋_GB2312" charset="-122"/>
                <a:sym typeface="+mn-ea"/>
              </a:rPr>
              <a:t>泛在</a:t>
            </a:r>
            <a:r>
              <a:rPr lang="zh-CN" altLang="en-US" sz="2800" b="1" dirty="0">
                <a:solidFill>
                  <a:schemeClr val="hlink"/>
                </a:solidFill>
                <a:latin typeface="仿宋_GB2312" charset="-122"/>
                <a:ea typeface="仿宋_GB2312" charset="-122"/>
                <a:sym typeface="+mn-ea"/>
              </a:rPr>
              <a:t>为特征的群体性技术革命。</a:t>
            </a:r>
            <a:endParaRPr lang="zh-CN" altLang="en-US" sz="2800" b="1" dirty="0">
              <a:solidFill>
                <a:schemeClr val="hlink"/>
              </a:solidFill>
              <a:latin typeface="仿宋_GB2312" charset="-122"/>
              <a:ea typeface="仿宋_GB2312" charset="-122"/>
            </a:endParaRPr>
          </a:p>
          <a:p>
            <a:pPr>
              <a:lnSpc>
                <a:spcPct val="90000"/>
              </a:lnSpc>
            </a:pPr>
            <a:r>
              <a:rPr lang="zh-CN" altLang="en-US" sz="2800" b="1" dirty="0">
                <a:solidFill>
                  <a:srgbClr val="310EE2"/>
                </a:solidFill>
                <a:latin typeface="仿宋_GB2312" charset="-122"/>
                <a:ea typeface="仿宋_GB2312" charset="-122"/>
                <a:sym typeface="+mn-ea"/>
              </a:rPr>
              <a:t>     传统意义上的基础研究、应用研究、技术开发和产业化的边界日趋模糊，科技创新链条更加灵巧，技术更新和成果转化更加快捷，产业更新换代不断加快。科技创新活动不断突破地域、组织、技术的界限，演化为创新体系的竞争，创新战略竞争在综合国力竞争中的地位日益重要。科技创新，就像撬动地球的杠杆，总能创造令人意想不到的奇迹。”</a:t>
            </a:r>
            <a:endParaRPr lang="zh-CN" altLang="en-US" sz="2800" b="1" dirty="0">
              <a:solidFill>
                <a:srgbClr val="310EE2"/>
              </a:solidFill>
              <a:latin typeface="仿宋_GB2312" charset="-122"/>
              <a:ea typeface="仿宋_GB2312" charset="-122"/>
              <a:sym typeface="+mn-ea"/>
            </a:endParaRPr>
          </a:p>
          <a:p>
            <a:pPr>
              <a:lnSpc>
                <a:spcPct val="90000"/>
              </a:lnSpc>
            </a:pPr>
            <a:r>
              <a:rPr lang="zh-CN" altLang="en-US" b="1" dirty="0">
                <a:solidFill>
                  <a:srgbClr val="310EE2"/>
                </a:solidFill>
                <a:latin typeface="仿宋_GB2312" charset="-122"/>
                <a:ea typeface="仿宋_GB2312" charset="-122"/>
                <a:sym typeface="+mn-ea"/>
              </a:rPr>
              <a:t>                （习近平总书记在两院第12次院士大会上的讲话）</a:t>
            </a:r>
            <a:endParaRPr lang="zh-CN" altLang="en-US" b="1" dirty="0">
              <a:solidFill>
                <a:srgbClr val="310EE2"/>
              </a:solidFill>
              <a:latin typeface="仿宋_GB2312" charset="-122"/>
              <a:ea typeface="仿宋_GB231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六、新时代的新探索新成就</a:t>
            </a:r>
            <a:endParaRPr lang="zh-CN" altLang="en-US" sz="3600"/>
          </a:p>
        </p:txBody>
      </p:sp>
      <p:sp>
        <p:nvSpPr>
          <p:cNvPr id="3" name="内容占位符 2"/>
          <p:cNvSpPr>
            <a:spLocks noGrp="1"/>
          </p:cNvSpPr>
          <p:nvPr>
            <p:ph idx="1"/>
          </p:nvPr>
        </p:nvSpPr>
        <p:spPr/>
        <p:txBody>
          <a:bodyPr/>
          <a:p>
            <a:r>
              <a:rPr lang="en-US" altLang="zh-CN"/>
              <a:t> </a:t>
            </a:r>
            <a:r>
              <a:rPr lang="zh-CN" altLang="en-US">
                <a:solidFill>
                  <a:srgbClr val="310EE2"/>
                </a:solidFill>
              </a:rPr>
              <a:t>  </a:t>
            </a:r>
            <a:r>
              <a:rPr lang="zh-CN" altLang="en-US" sz="2400">
                <a:solidFill>
                  <a:srgbClr val="310EE2"/>
                </a:solidFill>
                <a:sym typeface="+mn-ea"/>
              </a:rPr>
              <a:t>要提高政治站位，勇于推进改革，敢于自我革命。</a:t>
            </a:r>
            <a:endParaRPr lang="zh-CN" altLang="en-US" sz="2800">
              <a:solidFill>
                <a:srgbClr val="310EE2"/>
              </a:solidFill>
            </a:endParaRPr>
          </a:p>
          <a:p>
            <a:r>
              <a:rPr lang="en-US" altLang="zh-CN" sz="2800">
                <a:solidFill>
                  <a:srgbClr val="FF0000"/>
                </a:solidFill>
              </a:rPr>
              <a:t> </a:t>
            </a:r>
            <a:r>
              <a:rPr lang="en-US" altLang="zh-CN">
                <a:solidFill>
                  <a:srgbClr val="FF0000"/>
                </a:solidFill>
              </a:rPr>
              <a:t> “</a:t>
            </a:r>
            <a:r>
              <a:rPr lang="zh-CN" altLang="en-US">
                <a:solidFill>
                  <a:srgbClr val="FF0000"/>
                </a:solidFill>
              </a:rPr>
              <a:t>只有改革开放才能发展中国、发展社会主义、发展马克思主义。必须坚持和完善中国特色社会主义制度，不断推进国家治理体系和治理能力现代化，坚决破除一切不合时宜的思想观念和体制机制弊端，突破利益固化的藩篱，吸收人类文明有益成果，构建系统完备、科学规范、运行有效的制度体系，充分发挥我国社会主义制度优越性。</a:t>
            </a:r>
            <a:r>
              <a:rPr lang="en-US" altLang="zh-CN">
                <a:solidFill>
                  <a:srgbClr val="FF0000"/>
                </a:solidFill>
              </a:rPr>
              <a:t>”               ——</a:t>
            </a:r>
            <a:r>
              <a:rPr lang="zh-CN" altLang="en-US">
                <a:solidFill>
                  <a:srgbClr val="FF0000"/>
                </a:solidFill>
              </a:rPr>
              <a:t>十九大政治报告</a:t>
            </a:r>
            <a:endParaRPr lang="zh-CN" altLang="en-US">
              <a:solidFill>
                <a:srgbClr val="FF0000"/>
              </a:solidFill>
            </a:endParaRPr>
          </a:p>
          <a:p>
            <a:r>
              <a:rPr lang="zh-CN" altLang="en-US">
                <a:solidFill>
                  <a:srgbClr val="FF0000"/>
                </a:solidFill>
              </a:rPr>
              <a:t>    </a:t>
            </a:r>
            <a:r>
              <a:rPr lang="zh-CN" altLang="en-US">
                <a:solidFill>
                  <a:srgbClr val="310EE2"/>
                </a:solidFill>
              </a:rPr>
              <a:t>    重点推进国企国资、垄断行业、产权保护、财税金融、乡村振兴、社会保障、对外开放、生态文明等关键领域改革。</a:t>
            </a:r>
            <a:r>
              <a:rPr lang="zh-CN" altLang="en-US">
                <a:solidFill>
                  <a:srgbClr val="FF0000"/>
                </a:solidFill>
                <a:sym typeface="+mn-ea"/>
              </a:rPr>
              <a:t>   </a:t>
            </a:r>
            <a:endParaRPr lang="zh-CN" altLang="en-US">
              <a:solidFill>
                <a:srgbClr val="FF0000"/>
              </a:solidFill>
              <a:sym typeface="+mn-ea"/>
            </a:endParaRPr>
          </a:p>
          <a:p>
            <a:r>
              <a:rPr lang="zh-CN" altLang="en-US">
                <a:solidFill>
                  <a:srgbClr val="FF0000"/>
                </a:solidFill>
                <a:sym typeface="+mn-ea"/>
              </a:rPr>
              <a:t>       </a:t>
            </a:r>
            <a:r>
              <a:rPr lang="zh-CN" altLang="en-US">
                <a:solidFill>
                  <a:srgbClr val="310EE2"/>
                </a:solidFill>
                <a:sym typeface="+mn-ea"/>
              </a:rPr>
              <a:t>着力补齐重大制度短板，着力抓好改革任务落实，着力巩固拓展改革成果，着力提升人民群众获得感，不断将改革推深做实，推进基础性关键领域改革取得实质性成果（完）</a:t>
            </a:r>
            <a:endParaRPr lang="zh-CN" altLang="en-US">
              <a:solidFill>
                <a:srgbClr val="310EE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2090" y="538480"/>
            <a:ext cx="11768455" cy="5411470"/>
          </a:xfrm>
        </p:spPr>
        <p:txBody>
          <a:bodyPr/>
          <a:p>
            <a:r>
              <a:rPr lang="zh-CN" altLang="en-US" sz="3200">
                <a:solidFill>
                  <a:srgbClr val="002060"/>
                </a:solidFill>
                <a:sym typeface="+mn-ea"/>
              </a:rPr>
              <a:t>一、探索的历史起点</a:t>
            </a:r>
            <a:r>
              <a:rPr lang="en-US" altLang="zh-CN" sz="3200">
                <a:solidFill>
                  <a:srgbClr val="002060"/>
                </a:solidFill>
                <a:sym typeface="+mn-ea"/>
              </a:rPr>
              <a:t>——</a:t>
            </a:r>
            <a:r>
              <a:rPr lang="en-US" altLang="zh-CN" sz="3200">
                <a:solidFill>
                  <a:srgbClr val="002060"/>
                </a:solidFill>
                <a:sym typeface="+mn-ea"/>
              </a:rPr>
              <a:t>1</a:t>
            </a:r>
            <a:r>
              <a:rPr lang="en-US" altLang="zh-CN" sz="3200">
                <a:solidFill>
                  <a:srgbClr val="002060"/>
                </a:solidFill>
                <a:sym typeface="+mn-ea"/>
              </a:rPr>
              <a:t>956</a:t>
            </a:r>
            <a:endParaRPr lang="en-US" altLang="zh-CN" sz="3200">
              <a:solidFill>
                <a:srgbClr val="002060"/>
              </a:solidFill>
              <a:sym typeface="+mn-ea"/>
            </a:endParaRPr>
          </a:p>
          <a:p>
            <a:r>
              <a:rPr lang="zh-CN" altLang="en-US" sz="3200"/>
              <a:t>  </a:t>
            </a:r>
            <a:endParaRPr lang="zh-CN" altLang="en-US" sz="3200"/>
          </a:p>
          <a:p>
            <a:r>
              <a:rPr lang="zh-CN" altLang="en-US" sz="2800"/>
              <a:t>物质条件：统计学视野里的</a:t>
            </a:r>
            <a:r>
              <a:rPr lang="en-US" altLang="zh-CN" sz="2800"/>
              <a:t>1956</a:t>
            </a:r>
            <a:r>
              <a:rPr lang="zh-CN" altLang="en-US" sz="2800"/>
              <a:t>年</a:t>
            </a:r>
            <a:r>
              <a:rPr lang="zh-CN" altLang="en-US" sz="2800"/>
              <a:t>综合国力</a:t>
            </a:r>
            <a:r>
              <a:rPr lang="zh-CN" altLang="en-US" sz="2800" dirty="0">
                <a:solidFill>
                  <a:srgbClr val="002060"/>
                </a:solidFill>
                <a:latin typeface="仿宋" panose="02010609060101010101" pitchFamily="49" charset="-122"/>
                <a:ea typeface="仿宋" panose="02010609060101010101" pitchFamily="49" charset="-122"/>
              </a:rPr>
              <a:t>（1936、1949、1800、1900）</a:t>
            </a:r>
            <a:endParaRPr lang="zh-CN" altLang="en-US" sz="2800" dirty="0">
              <a:solidFill>
                <a:srgbClr val="002060"/>
              </a:solidFill>
              <a:latin typeface="仿宋" panose="02010609060101010101" pitchFamily="49" charset="-122"/>
              <a:ea typeface="仿宋" panose="02010609060101010101" pitchFamily="49" charset="-122"/>
            </a:endParaRPr>
          </a:p>
          <a:p>
            <a:pPr>
              <a:lnSpc>
                <a:spcPct val="90000"/>
              </a:lnSpc>
            </a:pPr>
            <a:r>
              <a:rPr lang="zh-CN" altLang="en-US" sz="2800"/>
              <a:t>理论基础：</a:t>
            </a:r>
            <a:endParaRPr lang="zh-CN" altLang="en-US" sz="2800"/>
          </a:p>
          <a:p>
            <a:pPr>
              <a:lnSpc>
                <a:spcPct val="90000"/>
              </a:lnSpc>
            </a:pPr>
            <a:r>
              <a:rPr lang="en-US" altLang="zh-CN" sz="2800"/>
              <a:t>——</a:t>
            </a:r>
            <a:r>
              <a:rPr lang="zh-CN" altLang="en-US" sz="2800" b="1" dirty="0">
                <a:solidFill>
                  <a:srgbClr val="002060"/>
                </a:solidFill>
                <a:latin typeface="仿宋" panose="02010609060101010101" pitchFamily="49" charset="-122"/>
                <a:ea typeface="仿宋" panose="02010609060101010101" pitchFamily="49" charset="-122"/>
                <a:sym typeface="+mn-ea"/>
              </a:rPr>
              <a:t>经典著作里的某些预见和设想</a:t>
            </a:r>
            <a:endParaRPr lang="zh-CN" altLang="en-US" sz="2800" b="1" dirty="0">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sz="2800" b="1" dirty="0">
                <a:solidFill>
                  <a:srgbClr val="002060"/>
                </a:solidFill>
                <a:latin typeface="仿宋" panose="02010609060101010101" pitchFamily="49" charset="-122"/>
                <a:ea typeface="仿宋" panose="02010609060101010101" pitchFamily="49" charset="-122"/>
                <a:sym typeface="+mn-ea"/>
              </a:rPr>
              <a:t>——斯大林模式及其表达的诸多观念</a:t>
            </a:r>
            <a:endParaRPr lang="zh-CN" altLang="en-US" sz="2800" b="1" dirty="0">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sz="2800" b="1" dirty="0">
                <a:solidFill>
                  <a:srgbClr val="002060"/>
                </a:solidFill>
                <a:latin typeface="仿宋" panose="02010609060101010101" pitchFamily="49" charset="-122"/>
                <a:ea typeface="仿宋" panose="02010609060101010101" pitchFamily="49" charset="-122"/>
                <a:sym typeface="+mn-ea"/>
              </a:rPr>
              <a:t>——革命战争年代的特定环境形成的观念</a:t>
            </a:r>
            <a:endParaRPr lang="zh-CN" altLang="en-US" sz="2800" b="1" dirty="0">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sz="2800" b="1" dirty="0">
                <a:solidFill>
                  <a:srgbClr val="002060"/>
                </a:solidFill>
                <a:latin typeface="仿宋" panose="02010609060101010101" pitchFamily="49" charset="-122"/>
                <a:ea typeface="仿宋" panose="02010609060101010101" pitchFamily="49" charset="-122"/>
                <a:sym typeface="+mn-ea"/>
              </a:rPr>
              <a:t>——悠久深广的中国传统文化中的某些观念，</a:t>
            </a:r>
            <a:endParaRPr lang="zh-CN" altLang="en-US" sz="2800" b="1" dirty="0">
              <a:solidFill>
                <a:srgbClr val="002060"/>
              </a:solidFill>
              <a:latin typeface="仿宋" panose="02010609060101010101" pitchFamily="49" charset="-122"/>
              <a:ea typeface="仿宋" panose="02010609060101010101" pitchFamily="49" charset="-122"/>
              <a:sym typeface="+mn-ea"/>
            </a:endParaRPr>
          </a:p>
          <a:p>
            <a:pPr>
              <a:lnSpc>
                <a:spcPct val="90000"/>
              </a:lnSpc>
            </a:pPr>
            <a:r>
              <a:rPr lang="zh-CN" altLang="en-US" sz="2800" dirty="0">
                <a:solidFill>
                  <a:srgbClr val="002060"/>
                </a:solidFill>
                <a:latin typeface="仿宋" panose="02010609060101010101" pitchFamily="49" charset="-122"/>
                <a:ea typeface="仿宋" panose="02010609060101010101" pitchFamily="49" charset="-122"/>
                <a:sym typeface="+mn-ea"/>
              </a:rPr>
              <a:t>    还有发展观、生态观（天人观）、人力物力观、</a:t>
            </a:r>
            <a:r>
              <a:rPr lang="zh-CN" altLang="en-US" sz="2800" dirty="0">
                <a:solidFill>
                  <a:srgbClr val="002060"/>
                </a:solidFill>
                <a:sym typeface="+mn-ea"/>
              </a:rPr>
              <a:t> </a:t>
            </a:r>
            <a:r>
              <a:rPr lang="zh-CN" altLang="en-US" sz="2800" dirty="0">
                <a:solidFill>
                  <a:srgbClr val="002060"/>
                </a:solidFill>
                <a:latin typeface="仿宋" panose="02010609060101010101" pitchFamily="49" charset="-122"/>
                <a:ea typeface="仿宋" panose="02010609060101010101" pitchFamily="49" charset="-122"/>
                <a:sym typeface="+mn-ea"/>
              </a:rPr>
              <a:t>当然中共对这个问题的考虑，也受到当时一穷二白的国情、冷战格局下意识形态的僵硬对峙……等现实因素的影响。</a:t>
            </a:r>
            <a:endParaRPr lang="zh-CN" altLang="en-US" sz="2800" dirty="0">
              <a:solidFill>
                <a:srgbClr val="002060"/>
              </a:solidFill>
              <a:latin typeface="仿宋" panose="02010609060101010101" pitchFamily="49" charset="-122"/>
              <a:ea typeface="仿宋" panose="02010609060101010101" pitchFamily="49" charset="-122"/>
              <a:sym typeface="+mn-ea"/>
            </a:endParaRPr>
          </a:p>
          <a:p>
            <a:r>
              <a:rPr lang="zh-CN" altLang="en-US" sz="2800">
                <a:solidFill>
                  <a:srgbClr val="002060"/>
                </a:solidFill>
              </a:rPr>
              <a:t>  </a:t>
            </a:r>
            <a:endParaRPr lang="zh-CN" altLang="en-US" sz="280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二、以苏为鉴与</a:t>
            </a:r>
            <a:r>
              <a:rPr lang="en-US" altLang="zh-CN" sz="3600">
                <a:solidFill>
                  <a:srgbClr val="002060"/>
                </a:solidFill>
                <a:sym typeface="+mn-ea"/>
              </a:rPr>
              <a:t>“</a:t>
            </a:r>
            <a:r>
              <a:rPr lang="zh-CN" altLang="en-US" sz="3600">
                <a:solidFill>
                  <a:srgbClr val="002060"/>
                </a:solidFill>
                <a:sym typeface="+mn-ea"/>
              </a:rPr>
              <a:t>第二次结合</a:t>
            </a:r>
            <a:r>
              <a:rPr lang="en-US" altLang="zh-CN" sz="3600">
                <a:solidFill>
                  <a:srgbClr val="002060"/>
                </a:solidFill>
                <a:sym typeface="+mn-ea"/>
              </a:rPr>
              <a:t>”</a:t>
            </a:r>
            <a:endParaRPr lang="zh-CN" altLang="en-US" sz="3600"/>
          </a:p>
        </p:txBody>
      </p:sp>
      <p:sp>
        <p:nvSpPr>
          <p:cNvPr id="3" name="内容占位符 2"/>
          <p:cNvSpPr>
            <a:spLocks noGrp="1"/>
          </p:cNvSpPr>
          <p:nvPr>
            <p:ph idx="1"/>
          </p:nvPr>
        </p:nvSpPr>
        <p:spPr/>
        <p:txBody>
          <a:bodyPr/>
          <a:p>
            <a:r>
              <a:rPr lang="zh-CN" altLang="en-US" sz="2800">
                <a:solidFill>
                  <a:srgbClr val="0070C0"/>
                </a:solidFill>
              </a:rPr>
              <a:t>苏联模式或斯大林模式</a:t>
            </a:r>
            <a:endParaRPr lang="zh-CN" altLang="en-US" sz="2800">
              <a:solidFill>
                <a:srgbClr val="0070C0"/>
              </a:solidFill>
            </a:endParaRPr>
          </a:p>
          <a:p>
            <a:r>
              <a:rPr lang="zh-CN" altLang="en-US" sz="2800">
                <a:solidFill>
                  <a:srgbClr val="0070C0"/>
                </a:solidFill>
              </a:rPr>
              <a:t>苏共二十大对毛泽东的影响</a:t>
            </a:r>
            <a:endParaRPr lang="zh-CN" altLang="en-US" sz="2800">
              <a:solidFill>
                <a:srgbClr val="0070C0"/>
              </a:solidFill>
            </a:endParaRPr>
          </a:p>
          <a:p>
            <a:r>
              <a:rPr lang="zh-CN" altLang="en-US" sz="2800">
                <a:solidFill>
                  <a:srgbClr val="0070C0"/>
                </a:solidFill>
              </a:rPr>
              <a:t>以苏为鉴的提出：《论十大关系》及其当代价值</a:t>
            </a:r>
            <a:endParaRPr lang="zh-CN" altLang="en-US" sz="2800">
              <a:solidFill>
                <a:srgbClr val="0070C0"/>
              </a:solidFill>
            </a:endParaRPr>
          </a:p>
          <a:p>
            <a:r>
              <a:rPr lang="zh-CN" altLang="en-US" sz="2800" dirty="0">
                <a:latin typeface="仿宋" panose="02010609060101010101" pitchFamily="49" charset="-122"/>
                <a:ea typeface="仿宋" panose="02010609060101010101" pitchFamily="49" charset="-122"/>
                <a:sym typeface="+mn-ea"/>
              </a:rPr>
              <a:t>随着我国社会主义改造的基本完成、全面建设社会主义的开始，毛泽东向全党提出，要探索马克思主义同中国实际的</a:t>
            </a:r>
            <a:r>
              <a:rPr lang="zh-CN" altLang="en-US" sz="2800">
                <a:solidFill>
                  <a:srgbClr val="0070C0"/>
                </a:solidFill>
                <a:sym typeface="+mn-ea"/>
              </a:rPr>
              <a:t>“第二次结合”</a:t>
            </a:r>
            <a:r>
              <a:rPr lang="zh-CN" altLang="en-US" sz="2800" dirty="0">
                <a:latin typeface="仿宋" panose="02010609060101010101" pitchFamily="49" charset="-122"/>
                <a:ea typeface="仿宋" panose="02010609060101010101" pitchFamily="49" charset="-122"/>
                <a:sym typeface="+mn-ea"/>
              </a:rPr>
              <a:t>，走出中国自己的社会主义建设道路。</a:t>
            </a:r>
            <a:endParaRPr lang="zh-CN" altLang="en-US" sz="2800" dirty="0">
              <a:latin typeface="仿宋" panose="02010609060101010101" pitchFamily="49" charset="-122"/>
              <a:ea typeface="仿宋" panose="02010609060101010101" pitchFamily="49" charset="-122"/>
              <a:sym typeface="+mn-ea"/>
            </a:endParaRPr>
          </a:p>
          <a:p>
            <a:r>
              <a:rPr lang="zh-CN" altLang="en-US" sz="2800">
                <a:solidFill>
                  <a:srgbClr val="0070C0"/>
                </a:solidFill>
              </a:rPr>
              <a:t>对苏联模式认知、突破的限度</a:t>
            </a:r>
            <a:endParaRPr lang="zh-CN" altLang="en-US" sz="280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002060"/>
                </a:solidFill>
                <a:sym typeface="+mn-ea"/>
              </a:rPr>
              <a:t>三、探索的初步成果及其历史地位</a:t>
            </a:r>
            <a:endParaRPr lang="zh-CN" altLang="en-US" sz="4000"/>
          </a:p>
        </p:txBody>
      </p:sp>
      <p:sp>
        <p:nvSpPr>
          <p:cNvPr id="3" name="内容占位符 2"/>
          <p:cNvSpPr>
            <a:spLocks noGrp="1"/>
          </p:cNvSpPr>
          <p:nvPr>
            <p:ph idx="1"/>
          </p:nvPr>
        </p:nvSpPr>
        <p:spPr>
          <a:xfrm>
            <a:off x="626957" y="1053783"/>
            <a:ext cx="10943167" cy="5183187"/>
          </a:xfrm>
        </p:spPr>
        <p:txBody>
          <a:bodyPr/>
          <a:p>
            <a:r>
              <a:rPr lang="zh-CN" altLang="en-US"/>
              <a:t>中共八大的系列重要成果</a:t>
            </a:r>
            <a:endParaRPr lang="zh-CN" altLang="en-US"/>
          </a:p>
          <a:p>
            <a:r>
              <a:rPr lang="zh-CN" altLang="en-US">
                <a:latin typeface="仿宋" panose="02010609060101010101" pitchFamily="49" charset="-122"/>
                <a:ea typeface="仿宋" panose="02010609060101010101" pitchFamily="49" charset="-122"/>
              </a:rPr>
              <a:t>执政后第一次党的代表大会、多方面的成果、关于社会主要矛盾的论断、关于经济建设方针、关于民主和法制建设、关于反对个人崇拜、关于新党章</a:t>
            </a:r>
            <a:r>
              <a:rPr lang="en-US" altLang="zh-CN">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endParaRPr lang="zh-CN" altLang="en-US"/>
          </a:p>
          <a:p>
            <a:pPr marL="0" indent="0">
              <a:buNone/>
            </a:pPr>
            <a:r>
              <a:rPr lang="zh-CN" altLang="en-US">
                <a:sym typeface="+mn-ea"/>
              </a:rPr>
              <a:t>《关于正确处理人民内部矛盾的问题》：</a:t>
            </a:r>
            <a:r>
              <a:rPr lang="zh-CN" altLang="en-US">
                <a:latin typeface="仿宋" panose="02010609060101010101" pitchFamily="49" charset="-122"/>
                <a:ea typeface="仿宋" panose="02010609060101010101" pitchFamily="49" charset="-122"/>
                <a:sym typeface="+mn-ea"/>
              </a:rPr>
              <a:t>主要内容、思想贡献、方法论</a:t>
            </a:r>
            <a:endParaRPr lang="zh-CN" altLang="en-US">
              <a:latin typeface="仿宋" panose="02010609060101010101" pitchFamily="49" charset="-122"/>
              <a:ea typeface="仿宋" panose="02010609060101010101" pitchFamily="49" charset="-122"/>
              <a:sym typeface="+mn-ea"/>
            </a:endParaRPr>
          </a:p>
          <a:p>
            <a:pPr marL="0" indent="0">
              <a:buNone/>
            </a:pPr>
            <a:endParaRPr lang="zh-CN" altLang="en-US">
              <a:latin typeface="仿宋" panose="02010609060101010101" pitchFamily="49" charset="-122"/>
              <a:ea typeface="仿宋" panose="02010609060101010101" pitchFamily="49" charset="-122"/>
            </a:endParaRPr>
          </a:p>
          <a:p>
            <a:pPr marL="0" indent="0">
              <a:buNone/>
            </a:pPr>
            <a:r>
              <a:rPr lang="zh-CN" altLang="en-US">
                <a:sym typeface="+mn-ea"/>
              </a:rPr>
              <a:t>毛泽东出席1956年1月全国知识分子会议：</a:t>
            </a:r>
            <a:r>
              <a:rPr lang="zh-CN" altLang="en-US">
                <a:latin typeface="仿宋" panose="02010609060101010101" pitchFamily="49" charset="-122"/>
                <a:ea typeface="仿宋" panose="02010609060101010101" pitchFamily="49" charset="-122"/>
                <a:sym typeface="+mn-ea"/>
              </a:rPr>
              <a:t>知识分子是工人阶级的一部分、双百方针、向科学进军……</a:t>
            </a:r>
            <a:endParaRPr lang="zh-CN" altLang="en-US">
              <a:latin typeface="仿宋" panose="02010609060101010101" pitchFamily="49" charset="-122"/>
              <a:ea typeface="仿宋" panose="02010609060101010101" pitchFamily="49" charset="-122"/>
              <a:sym typeface="+mn-ea"/>
            </a:endParaRPr>
          </a:p>
          <a:p>
            <a:pPr marL="0" indent="0">
              <a:buNone/>
            </a:pPr>
            <a:endParaRPr lang="zh-CN" altLang="en-US">
              <a:latin typeface="仿宋" panose="02010609060101010101" pitchFamily="49" charset="-122"/>
              <a:ea typeface="仿宋" panose="02010609060101010101" pitchFamily="49" charset="-122"/>
              <a:sym typeface="+mn-ea"/>
            </a:endParaRPr>
          </a:p>
          <a:p>
            <a:pPr marL="0" indent="0">
              <a:buNone/>
            </a:pPr>
            <a:r>
              <a:rPr lang="en-US" altLang="en-US" b="1" dirty="0">
                <a:effectLst/>
                <a:latin typeface="楷体_GB2312" pitchFamily="49" charset="-122"/>
                <a:ea typeface="楷体_GB2312" pitchFamily="49" charset="-122"/>
                <a:sym typeface="+mn-ea"/>
              </a:rPr>
              <a:t>毛泽东还提出了许多关于中国社会主义建设的重要理论观点，涉及政治、经济、文化、国防、外交、党的建设等各个方面。</a:t>
            </a:r>
            <a:endParaRPr lang="zh-CN" altLang="en-US">
              <a:latin typeface="仿宋" panose="02010609060101010101" pitchFamily="49" charset="-122"/>
              <a:ea typeface="仿宋" panose="02010609060101010101" pitchFamily="49"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三、探索的初步成果及其历史地位</a:t>
            </a:r>
            <a:endParaRPr lang="zh-CN" altLang="en-US" sz="3600"/>
          </a:p>
        </p:txBody>
      </p:sp>
      <p:sp>
        <p:nvSpPr>
          <p:cNvPr id="3" name="内容占位符 2"/>
          <p:cNvSpPr>
            <a:spLocks noGrp="1"/>
          </p:cNvSpPr>
          <p:nvPr>
            <p:ph idx="1"/>
          </p:nvPr>
        </p:nvSpPr>
        <p:spPr/>
        <p:txBody>
          <a:bodyPr/>
          <a:p>
            <a:r>
              <a:rPr lang="en-US" altLang="zh-CN"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1.</a:t>
            </a:r>
            <a:r>
              <a:rPr lang="zh-CN" altLang="en-US"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关于社会主义社会矛盾的理论：</a:t>
            </a:r>
            <a:r>
              <a:rPr lang="zh-CN" altLang="en-US" dirty="0">
                <a:latin typeface="楷体" panose="02010609060101010101" pitchFamily="49" charset="-122"/>
                <a:ea typeface="楷体" panose="02010609060101010101" pitchFamily="49" charset="-122"/>
                <a:sym typeface="+mn-ea"/>
              </a:rPr>
              <a:t>创造性地提出了社会主义社会基本矛盾理论和正确区分和处理两类不社会矛盾的学说</a:t>
            </a:r>
            <a:endParaRPr lang="zh-CN" altLang="en-US" dirty="0">
              <a:latin typeface="楷体" panose="02010609060101010101" pitchFamily="49" charset="-122"/>
              <a:ea typeface="楷体" panose="02010609060101010101" pitchFamily="49" charset="-122"/>
              <a:sym typeface="+mn-ea"/>
            </a:endParaRPr>
          </a:p>
          <a:p>
            <a:endParaRPr lang="zh-CN" altLang="en-US"/>
          </a:p>
          <a:p>
            <a:r>
              <a:rPr lang="en-US" altLang="zh-CN"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2. </a:t>
            </a:r>
            <a:r>
              <a:rPr lang="zh-CN" altLang="en-US"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关于社会主义的发展阶段和社会主义现代化建设的战略目标和步骤的思考</a:t>
            </a:r>
            <a:endParaRPr lang="zh-CN" altLang="en-US"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endParaRPr>
          </a:p>
          <a:p>
            <a:pPr eaLnBrk="1" fontAlgn="base" hangingPunct="1"/>
            <a:r>
              <a:rPr lang="zh-CN" altLang="en-US" dirty="0">
                <a:latin typeface="楷体" panose="02010609060101010101" pitchFamily="49" charset="-122"/>
                <a:ea typeface="楷体" panose="02010609060101010101" pitchFamily="49" charset="-122"/>
                <a:sym typeface="+mn-ea"/>
              </a:rPr>
              <a:t>不发达、比较发达的社会主义，后一个阶段可能比前一阶段需要更长的时间。</a:t>
            </a:r>
            <a:endParaRPr lang="zh-CN" altLang="en-US" strike="noStrike" noProof="1" dirty="0">
              <a:latin typeface="楷体" panose="02010609060101010101" pitchFamily="49" charset="-122"/>
              <a:ea typeface="楷体" panose="02010609060101010101" pitchFamily="49" charset="-122"/>
            </a:endParaRPr>
          </a:p>
          <a:p>
            <a:pPr eaLnBrk="1" fontAlgn="base" hangingPunct="1"/>
            <a:r>
              <a:rPr lang="zh-CN" altLang="en-US" dirty="0">
                <a:latin typeface="楷体" panose="02010609060101010101" pitchFamily="49" charset="-122"/>
                <a:ea typeface="楷体" panose="02010609060101010101" pitchFamily="49" charset="-122"/>
                <a:sym typeface="+mn-ea"/>
              </a:rPr>
              <a:t>“四个现代化”的目标和“两步走”发展战略</a:t>
            </a:r>
            <a:endParaRPr lang="zh-CN" altLang="en-US" dirty="0">
              <a:latin typeface="楷体" panose="02010609060101010101" pitchFamily="49" charset="-122"/>
              <a:ea typeface="楷体" panose="02010609060101010101" pitchFamily="49" charset="-122"/>
              <a:sym typeface="+mn-ea"/>
            </a:endParaRPr>
          </a:p>
          <a:p>
            <a:pPr eaLnBrk="1" fontAlgn="base" hangingPunct="1"/>
            <a:endParaRPr lang="zh-CN" altLang="en-US" dirty="0">
              <a:latin typeface="楷体" panose="02010609060101010101" pitchFamily="49" charset="-122"/>
              <a:ea typeface="楷体" panose="02010609060101010101" pitchFamily="49" charset="-122"/>
            </a:endParaRPr>
          </a:p>
          <a:p>
            <a:pPr eaLnBrk="1" fontAlgn="base" hangingPunct="1"/>
            <a:r>
              <a:rPr lang="en-US" altLang="zh-CN"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3.</a:t>
            </a:r>
            <a:r>
              <a:rPr lang="zh-CN" altLang="en-US"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关于经济建设方针和经济体制改革的思想</a:t>
            </a:r>
            <a:endParaRPr lang="zh-CN" altLang="en-US"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lang="zh-CN" altLang="en-US" dirty="0">
                <a:latin typeface="楷体" panose="02010609060101010101" pitchFamily="49" charset="-122"/>
                <a:ea typeface="楷体" panose="02010609060101010101" pitchFamily="49" charset="-122"/>
                <a:sym typeface="+mn-ea"/>
              </a:rPr>
              <a:t>关于走中国工业化道路、经济建设的指导方针 、经济体制改革的思考 </a:t>
            </a:r>
            <a:endParaRPr kumimoji="0" lang="zh-CN" altLang="en-US"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Blip>
                <a:blip r:embed="rId1"/>
              </a:buBlip>
              <a:defRPr/>
            </a:pPr>
            <a:r>
              <a:rPr lang="zh-CN" altLang="en-US" dirty="0">
                <a:latin typeface="楷体" panose="02010609060101010101" pitchFamily="49" charset="-122"/>
                <a:ea typeface="楷体" panose="02010609060101010101" pitchFamily="49" charset="-122"/>
                <a:sym typeface="+mn-ea"/>
              </a:rPr>
              <a:t>经济运行机制和管理体制改革的思考 </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三、探索的初步成果及其历史地位</a:t>
            </a:r>
            <a:br>
              <a:rPr lang="zh-CN" altLang="en-US"/>
            </a:br>
            <a:endParaRPr lang="zh-CN" altLang="en-US"/>
          </a:p>
        </p:txBody>
      </p:sp>
      <p:sp>
        <p:nvSpPr>
          <p:cNvPr id="3" name="内容占位符 2"/>
          <p:cNvSpPr>
            <a:spLocks noGrp="1"/>
          </p:cNvSpPr>
          <p:nvPr>
            <p:ph idx="1"/>
          </p:nvPr>
        </p:nvSpPr>
        <p:spPr>
          <a:xfrm>
            <a:off x="624417" y="1053783"/>
            <a:ext cx="10943167" cy="5183187"/>
          </a:xfrm>
        </p:spPr>
        <p:txBody>
          <a:bodyPr/>
          <a:p>
            <a:pPr eaLnBrk="1" fontAlgn="base" hangingPunct="1"/>
            <a:r>
              <a:rPr lang="en-US" altLang="zh-CN"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4.</a:t>
            </a:r>
            <a:r>
              <a:rPr lang="zh-CN" altLang="en-US"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关于社会主义民主政治建设的思想 </a:t>
            </a:r>
            <a:r>
              <a:rPr lang="zh-CN" altLang="en-US">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  </a:t>
            </a:r>
            <a:r>
              <a:rPr lang="zh-CN" altLang="en-US" dirty="0">
                <a:latin typeface="楷体" panose="02010609060101010101" pitchFamily="49" charset="-122"/>
                <a:ea typeface="楷体" panose="02010609060101010101" pitchFamily="49" charset="-122"/>
                <a:sym typeface="+mn-ea"/>
              </a:rPr>
              <a:t>关于扩大民主，反对官僚主义的思想， </a:t>
            </a:r>
            <a:endParaRPr lang="zh-CN" altLang="en-US" strike="noStrike" noProof="1" dirty="0">
              <a:latin typeface="楷体" panose="02010609060101010101" pitchFamily="49" charset="-122"/>
              <a:ea typeface="楷体" panose="02010609060101010101" pitchFamily="49" charset="-122"/>
            </a:endParaRPr>
          </a:p>
          <a:p>
            <a:pPr eaLnBrk="1" fontAlgn="base" hangingPunct="1"/>
            <a:r>
              <a:rPr lang="zh-CN" altLang="en-US" dirty="0">
                <a:latin typeface="楷体" panose="02010609060101010101" pitchFamily="49" charset="-122"/>
                <a:ea typeface="楷体" panose="02010609060101010101" pitchFamily="49" charset="-122"/>
                <a:sym typeface="+mn-ea"/>
              </a:rPr>
              <a:t>关于制定比较完备的法律，健全中国法制的思想、中国共产党领导的多党合作问题、党政关系问题、正确处理少数民族问题、防止国家领导人员成为特殊阶层问题</a:t>
            </a:r>
            <a:endParaRPr lang="zh-CN" altLang="en-US" dirty="0">
              <a:latin typeface="楷体" panose="02010609060101010101" pitchFamily="49" charset="-122"/>
              <a:ea typeface="楷体" panose="02010609060101010101" pitchFamily="49" charset="-122"/>
              <a:sym typeface="+mn-ea"/>
            </a:endParaRPr>
          </a:p>
          <a:p>
            <a:pPr eaLnBrk="1" fontAlgn="base" hangingPunct="1"/>
            <a:endParaRPr lang="zh-CN" altLang="en-US"/>
          </a:p>
          <a:p>
            <a:pPr eaLnBrk="1" fontAlgn="base" hangingPunct="1"/>
            <a:r>
              <a:rPr lang="en-US" altLang="zh-CN"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6.</a:t>
            </a:r>
            <a:r>
              <a:rPr lang="zh-CN" altLang="en-US" b="1">
                <a:ln>
                  <a:noFill/>
                </a:ln>
                <a:solidFill>
                  <a:schemeClr val="tx2"/>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j-cs"/>
                <a:sym typeface="+mn-ea"/>
              </a:rPr>
              <a:t>关于执政党建设的思想</a:t>
            </a:r>
            <a:r>
              <a:rPr lang="zh-CN" altLang="en-US">
                <a:ln>
                  <a:noFill/>
                </a:ln>
                <a:solidFill>
                  <a:schemeClr val="tx2"/>
                </a:solidFill>
                <a:effectLst>
                  <a:outerShdw blurRad="38100" dist="38100" dir="2700000">
                    <a:srgbClr val="C0C0C0"/>
                  </a:outerShdw>
                </a:effectLst>
                <a:uLnTx/>
                <a:uFillTx/>
                <a:latin typeface="+mj-lt"/>
                <a:ea typeface="+mj-ea"/>
                <a:cs typeface="+mj-cs"/>
                <a:sym typeface="+mn-ea"/>
              </a:rPr>
              <a:t>      </a:t>
            </a:r>
            <a:r>
              <a:rPr lang="zh-CN" altLang="en-US" dirty="0">
                <a:latin typeface="楷体" panose="02010609060101010101" pitchFamily="49" charset="-122"/>
                <a:ea typeface="楷体" panose="02010609060101010101" pitchFamily="49" charset="-122"/>
                <a:sym typeface="+mn-ea"/>
              </a:rPr>
              <a:t>群众路线；必须坚持民主集中制和集体领导的原则；必须维护党的团结和统一；要为更高的共产党员标准而斗争；</a:t>
            </a:r>
            <a:endParaRPr lang="zh-CN" altLang="en-US" strike="noStrike" noProof="1" dirty="0">
              <a:latin typeface="楷体" panose="02010609060101010101" pitchFamily="49" charset="-122"/>
              <a:ea typeface="楷体" panose="02010609060101010101" pitchFamily="49" charset="-122"/>
            </a:endParaRPr>
          </a:p>
          <a:p>
            <a:pPr eaLnBrk="1" fontAlgn="base" hangingPunct="1"/>
            <a:r>
              <a:rPr lang="zh-CN" altLang="en-US" dirty="0">
                <a:latin typeface="楷体" panose="02010609060101010101" pitchFamily="49" charset="-122"/>
                <a:ea typeface="楷体" panose="02010609060101010101" pitchFamily="49" charset="-122"/>
                <a:sym typeface="+mn-ea"/>
              </a:rPr>
              <a:t>共产党要接受监督；反对个人崇拜；反对党内和干部队伍的腐败现象</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三、探索的初步成果及其历史地位</a:t>
            </a:r>
            <a:br>
              <a:rPr lang="zh-CN" altLang="en-US"/>
            </a:br>
            <a:endParaRPr lang="zh-CN" altLang="en-US"/>
          </a:p>
        </p:txBody>
      </p:sp>
      <p:sp>
        <p:nvSpPr>
          <p:cNvPr id="3" name="内容占位符 2"/>
          <p:cNvSpPr>
            <a:spLocks noGrp="1"/>
          </p:cNvSpPr>
          <p:nvPr>
            <p:ph idx="1"/>
          </p:nvPr>
        </p:nvSpPr>
        <p:spPr>
          <a:xfrm>
            <a:off x="287655" y="1125855"/>
            <a:ext cx="11757660" cy="5182870"/>
          </a:xfrm>
        </p:spPr>
        <p:txBody>
          <a:bodyPr/>
          <a:p>
            <a:r>
              <a:rPr lang="zh-CN" altLang="en-US" sz="2800" b="1" dirty="0">
                <a:latin typeface="楷体" panose="02010609060101010101" pitchFamily="49" charset="-122"/>
                <a:ea typeface="楷体" panose="02010609060101010101" pitchFamily="49" charset="-122"/>
                <a:sym typeface="+mn-ea"/>
              </a:rPr>
              <a:t>在探索的过程中，虽然经历了严重曲折，但也取得了独创性的理论成果和巨大成就，为新的历史时期开创中国特色社会主义提供了宝贵经验、理论准备、物质基础。</a:t>
            </a:r>
            <a:endParaRPr lang="zh-CN" altLang="en-US" sz="2800" b="1" dirty="0">
              <a:latin typeface="楷体" panose="02010609060101010101" pitchFamily="49" charset="-122"/>
              <a:ea typeface="楷体" panose="02010609060101010101" pitchFamily="49" charset="-122"/>
              <a:sym typeface="+mn-ea"/>
            </a:endParaRPr>
          </a:p>
          <a:p>
            <a:endParaRPr lang="zh-CN" altLang="en-US" sz="2800"/>
          </a:p>
          <a:p>
            <a:r>
              <a:rPr lang="zh-CN" altLang="en-US" sz="2800" b="1" dirty="0">
                <a:latin typeface="楷体" panose="02010609060101010101" pitchFamily="49" charset="-122"/>
                <a:ea typeface="楷体" panose="02010609060101010101" pitchFamily="49" charset="-122"/>
                <a:sym typeface="+mn-ea"/>
              </a:rPr>
              <a:t>以毛泽东为代表的中国共产党人在初步探索中提出的许多重要思想观点，尽管有的还是不够成熟的设想，有的并未付诸实施，有的在实践中没能坚持下去，但它们都为后来的探索做了开创性工作，有着十分重要的理论和实践价值。</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rgbClr val="002060"/>
                </a:solidFill>
                <a:sym typeface="+mn-ea"/>
              </a:rPr>
              <a:t>三、探索的初步成果及其历史地位</a:t>
            </a:r>
            <a:endParaRPr lang="zh-CN" altLang="en-US" sz="3600"/>
          </a:p>
        </p:txBody>
      </p:sp>
      <p:sp>
        <p:nvSpPr>
          <p:cNvPr id="3" name="内容占位符 2"/>
          <p:cNvSpPr>
            <a:spLocks noGrp="1"/>
          </p:cNvSpPr>
          <p:nvPr>
            <p:ph idx="1"/>
          </p:nvPr>
        </p:nvSpPr>
        <p:spPr/>
        <p:txBody>
          <a:bodyPr/>
          <a:p>
            <a:pPr eaLnBrk="1" hangingPunct="1"/>
            <a:r>
              <a:rPr lang="en-US" altLang="en-US" sz="2800" b="1" dirty="0">
                <a:effectLst/>
                <a:ea typeface="楷体_GB2312" pitchFamily="49" charset="-122"/>
                <a:sym typeface="+mn-ea"/>
              </a:rPr>
              <a:t>  </a:t>
            </a:r>
            <a:r>
              <a:rPr lang="en-US" altLang="en-US" sz="2800" dirty="0">
                <a:effectLst/>
                <a:ea typeface="楷体_GB2312" pitchFamily="49" charset="-122"/>
                <a:sym typeface="+mn-ea"/>
              </a:rPr>
              <a:t>  </a:t>
            </a:r>
            <a:r>
              <a:rPr lang="zh-CN" altLang="en-US" sz="2800">
                <a:ln>
                  <a:noFill/>
                </a:ln>
                <a:effectLst>
                  <a:outerShdw blurRad="38100" dist="38100" dir="2700000">
                    <a:srgbClr val="C0C0C0"/>
                  </a:outerShdw>
                </a:effectLst>
                <a:uLnTx/>
                <a:uFillTx/>
                <a:latin typeface="黑体" panose="02010609060101010101" pitchFamily="49" charset="-122"/>
                <a:ea typeface="黑体" panose="02010609060101010101" pitchFamily="49" charset="-122"/>
                <a:sym typeface="+mn-ea"/>
              </a:rPr>
              <a:t>以毛泽东为代表的中国共产党人在探索适合中国特点的社会主义建设道路的实践中取得的这些重要的理论成果，涉及到中国社会主义建设的各个方面，虽然很多在后来的实践中没有能够坚持下来，他们的探索也经历了严重曲折，但是，这些成果为新的历史时期开创中国特色社会主义作了重要的理论准备。</a:t>
            </a:r>
            <a:r>
              <a:rPr lang="en-US" altLang="en-US" sz="2800" dirty="0">
                <a:effectLst/>
                <a:ea typeface="楷体_GB2312" pitchFamily="49" charset="-122"/>
                <a:sym typeface="+mn-ea"/>
              </a:rPr>
              <a:t> </a:t>
            </a:r>
            <a:r>
              <a:rPr lang="en-US" altLang="en-US" sz="2800" b="1" dirty="0">
                <a:effectLst/>
                <a:ea typeface="楷体_GB2312" pitchFamily="49" charset="-122"/>
                <a:sym typeface="+mn-ea"/>
              </a:rPr>
              <a:t> </a:t>
            </a:r>
            <a:endParaRPr lang="en-US" altLang="en-US" sz="2800" b="1" dirty="0">
              <a:effectLst/>
              <a:ea typeface="楷体_GB2312" pitchFamily="49" charset="-122"/>
              <a:sym typeface="+mn-ea"/>
            </a:endParaRPr>
          </a:p>
          <a:p>
            <a:pPr eaLnBrk="1" hangingPunct="1"/>
            <a:r>
              <a:rPr lang="en-US" altLang="en-US" b="1" dirty="0">
                <a:effectLst/>
                <a:ea typeface="楷体_GB2312" pitchFamily="49" charset="-122"/>
                <a:sym typeface="+mn-ea"/>
              </a:rPr>
              <a:t> </a:t>
            </a:r>
            <a:endParaRPr lang="en-US" altLang="en-US" b="1" dirty="0">
              <a:solidFill>
                <a:srgbClr val="FF0000"/>
              </a:solidFill>
              <a:effectLst/>
              <a:ea typeface="楷体_GB2312" pitchFamily="49" charset="-122"/>
              <a:sym typeface="+mn-ea"/>
            </a:endParaRPr>
          </a:p>
          <a:p>
            <a:pPr eaLnBrk="1" hangingPunct="1"/>
            <a:r>
              <a:rPr lang="en-US" altLang="en-US" b="1" dirty="0">
                <a:solidFill>
                  <a:srgbClr val="FF0000"/>
                </a:solidFill>
                <a:effectLst/>
                <a:ea typeface="楷体_GB2312" pitchFamily="49" charset="-122"/>
                <a:sym typeface="+mn-ea"/>
              </a:rPr>
              <a:t>        “现在我们还是把毛泽东同志已经提出、但是没有做的事情做起来，把他反对错了的改正过来，把他没有做好的事情做好。今后相当长的时期，还是做这件事。当然，我们也有发展，而且还要继续发展。”</a:t>
            </a:r>
            <a:r>
              <a:rPr lang="en-US" altLang="en-US" dirty="0">
                <a:effectLst/>
                <a:sym typeface="+mn-ea"/>
              </a:rPr>
              <a:t> </a:t>
            </a:r>
            <a:r>
              <a:rPr lang="en-US" altLang="en-US" sz="2400" b="1" dirty="0">
                <a:solidFill>
                  <a:srgbClr val="FF0000"/>
                </a:solidFill>
                <a:effectLst/>
                <a:ea typeface="楷体_GB2312" pitchFamily="49" charset="-122"/>
                <a:sym typeface="+mn-ea"/>
              </a:rPr>
              <a:t>  —— 邓小平</a:t>
            </a:r>
            <a:r>
              <a:rPr lang="en-US" altLang="en-US" b="1" dirty="0">
                <a:solidFill>
                  <a:srgbClr val="FF0000"/>
                </a:solidFill>
                <a:effectLst/>
                <a:ea typeface="楷体_GB2312" pitchFamily="49" charset="-122"/>
                <a:sym typeface="+mn-ea"/>
              </a:rPr>
              <a:t> </a:t>
            </a:r>
            <a:endParaRPr lang="en-US" altLang="en-US" dirty="0">
              <a:solidFill>
                <a:srgbClr val="FF0000"/>
              </a:solidFill>
              <a:effectLst/>
              <a:sym typeface="+mn-ea"/>
            </a:endParaRPr>
          </a:p>
          <a:p>
            <a:r>
              <a:rPr lang="zh-CN" altLang="en-US"/>
              <a:t>         关于</a:t>
            </a:r>
            <a:r>
              <a:rPr lang="en-US" altLang="zh-CN"/>
              <a:t>“</a:t>
            </a:r>
            <a:r>
              <a:rPr lang="zh-CN" altLang="en-US"/>
              <a:t>始于毛、成于邓</a:t>
            </a:r>
            <a:r>
              <a:rPr lang="en-US" altLang="zh-CN"/>
              <a:t>”</a:t>
            </a:r>
            <a:r>
              <a:rPr lang="zh-CN" altLang="en-US"/>
              <a:t>之说</a:t>
            </a:r>
            <a:endParaRPr lang="zh-CN" altLang="en-US"/>
          </a:p>
        </p:txBody>
      </p:sp>
    </p:spTree>
  </p:cSld>
  <p:clrMapOvr>
    <a:masterClrMapping/>
  </p:clrMapOvr>
</p:sld>
</file>

<file path=ppt/theme/theme1.xml><?xml version="1.0" encoding="utf-8"?>
<a:theme xmlns:a="http://schemas.openxmlformats.org/drawingml/2006/main" name="海阔天空">
  <a:themeElements>
    <a:clrScheme name="">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DDDDDD"/>
      </a:folHlink>
    </a:clrScheme>
    <a:fontScheme name="">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5761</Words>
  <Application>WPS 演示</Application>
  <PresentationFormat>宽屏</PresentationFormat>
  <Paragraphs>223</Paragraphs>
  <Slides>26</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26</vt:i4>
      </vt:variant>
    </vt:vector>
  </HeadingPairs>
  <TitlesOfParts>
    <vt:vector size="48" baseType="lpstr">
      <vt:lpstr>Arial</vt:lpstr>
      <vt:lpstr>宋体</vt:lpstr>
      <vt:lpstr>Wingdings</vt:lpstr>
      <vt:lpstr>Arial Unicode MS</vt:lpstr>
      <vt:lpstr>Calibri Light</vt:lpstr>
      <vt:lpstr>Calibri</vt:lpstr>
      <vt:lpstr>微软雅黑</vt:lpstr>
      <vt:lpstr>MS UI Gothic</vt:lpstr>
      <vt:lpstr>华文细黑</vt:lpstr>
      <vt:lpstr>仿宋</vt:lpstr>
      <vt:lpstr>华文中宋</vt:lpstr>
      <vt:lpstr>楷体_GB2312</vt:lpstr>
      <vt:lpstr>新宋体</vt:lpstr>
      <vt:lpstr>华文仿宋</vt:lpstr>
      <vt:lpstr>楷体</vt:lpstr>
      <vt:lpstr>黑体</vt:lpstr>
      <vt:lpstr>隶书</vt:lpstr>
      <vt:lpstr>HY각헤드라인M</vt:lpstr>
      <vt:lpstr>Segoe Print</vt:lpstr>
      <vt:lpstr>华文新魏</vt:lpstr>
      <vt:lpstr>仿宋_GB2312</vt:lpstr>
      <vt:lpstr>海阔天空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lyc</dc:creator>
  <cp:lastModifiedBy>roamer</cp:lastModifiedBy>
  <cp:revision>9</cp:revision>
  <dcterms:created xsi:type="dcterms:W3CDTF">2018-03-11T16:25:43Z</dcterms:created>
  <dcterms:modified xsi:type="dcterms:W3CDTF">2018-03-11T18:14:11Z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